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45261</c:v>
                </c:pt>
              </c:numCache>
            </c:numRef>
          </c:cat>
          <c:val>
            <c:numRef>
              <c:f>Sheet1!$B$2</c:f>
              <c:numCache>
                <c:formatCode>General</c:formatCode>
                <c:ptCount val="1"/>
                <c:pt idx="0">
                  <c:v>1908</c:v>
                </c:pt>
              </c:numCache>
            </c:numRef>
          </c:val>
          <c:extLst>
            <c:ext xmlns:c16="http://schemas.microsoft.com/office/drawing/2014/chart" uri="{C3380CC4-5D6E-409C-BE32-E72D297353CC}">
              <c16:uniqueId val="{00000000-3BCF-4176-96BD-E55744A6853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45261</c:v>
                </c:pt>
              </c:numCache>
            </c:numRef>
          </c:cat>
          <c:val>
            <c:numRef>
              <c:f>Sheet1!$C$2</c:f>
              <c:numCache>
                <c:formatCode>General</c:formatCode>
                <c:ptCount val="1"/>
                <c:pt idx="0">
                  <c:v>2840</c:v>
                </c:pt>
              </c:numCache>
            </c:numRef>
          </c:val>
          <c:extLst>
            <c:ext xmlns:c16="http://schemas.microsoft.com/office/drawing/2014/chart" uri="{C3380CC4-5D6E-409C-BE32-E72D297353CC}">
              <c16:uniqueId val="{00000001-3BCF-4176-96BD-E55744A6853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45261</c:v>
                </c:pt>
              </c:numCache>
            </c:numRef>
          </c:cat>
          <c:val>
            <c:numRef>
              <c:f>Sheet1!$D$2</c:f>
              <c:numCache>
                <c:formatCode>General</c:formatCode>
                <c:ptCount val="1"/>
                <c:pt idx="0">
                  <c:v>4235</c:v>
                </c:pt>
              </c:numCache>
            </c:numRef>
          </c:val>
          <c:extLst>
            <c:ext xmlns:c16="http://schemas.microsoft.com/office/drawing/2014/chart" uri="{C3380CC4-5D6E-409C-BE32-E72D297353CC}">
              <c16:uniqueId val="{00000002-3BCF-4176-96BD-E55744A6853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45261</c:v>
                </c:pt>
              </c:numCache>
            </c:numRef>
          </c:cat>
          <c:val>
            <c:numRef>
              <c:f>Sheet1!$E$2</c:f>
              <c:numCache>
                <c:formatCode>General</c:formatCode>
                <c:ptCount val="1"/>
                <c:pt idx="0">
                  <c:v>1185</c:v>
                </c:pt>
              </c:numCache>
            </c:numRef>
          </c:val>
          <c:extLst>
            <c:ext xmlns:c16="http://schemas.microsoft.com/office/drawing/2014/chart" uri="{C3380CC4-5D6E-409C-BE32-E72D297353CC}">
              <c16:uniqueId val="{00000003-3BCF-4176-96BD-E55744A68533}"/>
            </c:ext>
          </c:extLst>
        </c:ser>
        <c:dLbls>
          <c:showLegendKey val="0"/>
          <c:showVal val="0"/>
          <c:showCatName val="0"/>
          <c:showSerName val="0"/>
          <c:showPercent val="0"/>
          <c:showBubbleSize val="0"/>
        </c:dLbls>
        <c:gapWidth val="219"/>
        <c:overlap val="-27"/>
        <c:axId val="384631816"/>
        <c:axId val="384632144"/>
      </c:barChart>
      <c:dateAx>
        <c:axId val="384631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32144"/>
        <c:crosses val="autoZero"/>
        <c:auto val="1"/>
        <c:lblOffset val="100"/>
        <c:baseTimeUnit val="days"/>
      </c:dateAx>
      <c:valAx>
        <c:axId val="38463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3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22</c:v>
                </c:pt>
                <c:pt idx="1">
                  <c:v>0</c:v>
                </c:pt>
                <c:pt idx="2">
                  <c:v>0</c:v>
                </c:pt>
                <c:pt idx="3">
                  <c:v>3</c:v>
                </c:pt>
                <c:pt idx="4">
                  <c:v>10</c:v>
                </c:pt>
                <c:pt idx="5">
                  <c:v>8</c:v>
                </c:pt>
                <c:pt idx="6">
                  <c:v>7</c:v>
                </c:pt>
                <c:pt idx="7">
                  <c:v>1</c:v>
                </c:pt>
                <c:pt idx="8">
                  <c:v>18</c:v>
                </c:pt>
                <c:pt idx="9">
                  <c:v>7</c:v>
                </c:pt>
                <c:pt idx="10">
                  <c:v>1</c:v>
                </c:pt>
                <c:pt idx="11">
                  <c:v>-1</c:v>
                </c:pt>
              </c:numCache>
            </c:numRef>
          </c:val>
          <c:extLst>
            <c:ext xmlns:c16="http://schemas.microsoft.com/office/drawing/2014/chart" uri="{C3380CC4-5D6E-409C-BE32-E72D297353CC}">
              <c16:uniqueId val="{00000000-89DB-4F48-87BE-CDBFFF967664}"/>
            </c:ext>
          </c:extLst>
        </c:ser>
        <c:dLbls>
          <c:showLegendKey val="0"/>
          <c:showVal val="0"/>
          <c:showCatName val="0"/>
          <c:showSerName val="0"/>
          <c:showPercent val="0"/>
          <c:showBubbleSize val="0"/>
        </c:dLbls>
        <c:gapWidth val="219"/>
        <c:overlap val="-27"/>
        <c:axId val="68032456"/>
        <c:axId val="384636080"/>
      </c:barChart>
      <c:dateAx>
        <c:axId val="68032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36080"/>
        <c:crosses val="autoZero"/>
        <c:auto val="1"/>
        <c:lblOffset val="100"/>
        <c:baseTimeUnit val="months"/>
      </c:dateAx>
      <c:valAx>
        <c:axId val="38463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03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c:v>
                </c:pt>
                <c:pt idx="1">
                  <c:v>7</c:v>
                </c:pt>
                <c:pt idx="2">
                  <c:v>15</c:v>
                </c:pt>
                <c:pt idx="3">
                  <c:v>16</c:v>
                </c:pt>
                <c:pt idx="4">
                  <c:v>12</c:v>
                </c:pt>
                <c:pt idx="5">
                  <c:v>12</c:v>
                </c:pt>
                <c:pt idx="6">
                  <c:v>10</c:v>
                </c:pt>
                <c:pt idx="7">
                  <c:v>11</c:v>
                </c:pt>
                <c:pt idx="8">
                  <c:v>13</c:v>
                </c:pt>
                <c:pt idx="9">
                  <c:v>16</c:v>
                </c:pt>
                <c:pt idx="10">
                  <c:v>15</c:v>
                </c:pt>
                <c:pt idx="11">
                  <c:v>12</c:v>
                </c:pt>
              </c:numCache>
            </c:numRef>
          </c:val>
          <c:extLst>
            <c:ext xmlns:c16="http://schemas.microsoft.com/office/drawing/2014/chart" uri="{C3380CC4-5D6E-409C-BE32-E72D297353CC}">
              <c16:uniqueId val="{00000000-8D0F-4916-8827-90A3FE79DA17}"/>
            </c:ext>
          </c:extLst>
        </c:ser>
        <c:dLbls>
          <c:showLegendKey val="0"/>
          <c:showVal val="0"/>
          <c:showCatName val="0"/>
          <c:showSerName val="0"/>
          <c:showPercent val="0"/>
          <c:showBubbleSize val="0"/>
        </c:dLbls>
        <c:gapWidth val="219"/>
        <c:overlap val="-27"/>
        <c:axId val="384712336"/>
        <c:axId val="384710368"/>
      </c:barChart>
      <c:dateAx>
        <c:axId val="384712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10368"/>
        <c:crosses val="autoZero"/>
        <c:auto val="1"/>
        <c:lblOffset val="100"/>
        <c:baseTimeUnit val="months"/>
      </c:dateAx>
      <c:valAx>
        <c:axId val="38471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1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70</c:v>
                </c:pt>
                <c:pt idx="1">
                  <c:v>78</c:v>
                </c:pt>
                <c:pt idx="2">
                  <c:v>157</c:v>
                </c:pt>
                <c:pt idx="3">
                  <c:v>149</c:v>
                </c:pt>
                <c:pt idx="4">
                  <c:v>217</c:v>
                </c:pt>
                <c:pt idx="5">
                  <c:v>139</c:v>
                </c:pt>
                <c:pt idx="6">
                  <c:v>87</c:v>
                </c:pt>
                <c:pt idx="7">
                  <c:v>110</c:v>
                </c:pt>
                <c:pt idx="8">
                  <c:v>91</c:v>
                </c:pt>
                <c:pt idx="9">
                  <c:v>114</c:v>
                </c:pt>
                <c:pt idx="10">
                  <c:v>220</c:v>
                </c:pt>
                <c:pt idx="11">
                  <c:v>132</c:v>
                </c:pt>
              </c:numCache>
            </c:numRef>
          </c:val>
          <c:extLst>
            <c:ext xmlns:c16="http://schemas.microsoft.com/office/drawing/2014/chart" uri="{C3380CC4-5D6E-409C-BE32-E72D297353CC}">
              <c16:uniqueId val="{00000000-C3EC-4171-A032-1DF6660808EF}"/>
            </c:ext>
          </c:extLst>
        </c:ser>
        <c:dLbls>
          <c:showLegendKey val="0"/>
          <c:showVal val="0"/>
          <c:showCatName val="0"/>
          <c:showSerName val="0"/>
          <c:showPercent val="0"/>
          <c:showBubbleSize val="0"/>
        </c:dLbls>
        <c:gapWidth val="219"/>
        <c:overlap val="-27"/>
        <c:axId val="393608064"/>
        <c:axId val="393611016"/>
      </c:barChart>
      <c:catAx>
        <c:axId val="393608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11016"/>
        <c:crosses val="autoZero"/>
        <c:auto val="1"/>
        <c:lblAlgn val="ctr"/>
        <c:lblOffset val="100"/>
        <c:noMultiLvlLbl val="0"/>
      </c:catAx>
      <c:valAx>
        <c:axId val="39361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0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3822</c:v>
                </c:pt>
                <c:pt idx="1">
                  <c:v>3961</c:v>
                </c:pt>
                <c:pt idx="2">
                  <c:v>15099</c:v>
                </c:pt>
                <c:pt idx="3">
                  <c:v>4341</c:v>
                </c:pt>
                <c:pt idx="4">
                  <c:v>15737</c:v>
                </c:pt>
                <c:pt idx="5">
                  <c:v>5515</c:v>
                </c:pt>
                <c:pt idx="6">
                  <c:v>12353</c:v>
                </c:pt>
                <c:pt idx="7">
                  <c:v>5069</c:v>
                </c:pt>
                <c:pt idx="8">
                  <c:v>4129</c:v>
                </c:pt>
                <c:pt idx="9">
                  <c:v>16362</c:v>
                </c:pt>
                <c:pt idx="10">
                  <c:v>7818</c:v>
                </c:pt>
                <c:pt idx="11">
                  <c:v>6327</c:v>
                </c:pt>
              </c:numCache>
            </c:numRef>
          </c:val>
          <c:extLst>
            <c:ext xmlns:c16="http://schemas.microsoft.com/office/drawing/2014/chart" uri="{C3380CC4-5D6E-409C-BE32-E72D297353CC}">
              <c16:uniqueId val="{00000000-1E77-4A84-80CF-6CB2FCBEE8E4}"/>
            </c:ext>
          </c:extLst>
        </c:ser>
        <c:dLbls>
          <c:showLegendKey val="0"/>
          <c:showVal val="0"/>
          <c:showCatName val="0"/>
          <c:showSerName val="0"/>
          <c:showPercent val="0"/>
          <c:showBubbleSize val="0"/>
        </c:dLbls>
        <c:gapWidth val="219"/>
        <c:overlap val="-27"/>
        <c:axId val="393609376"/>
        <c:axId val="393612984"/>
      </c:barChart>
      <c:dateAx>
        <c:axId val="393609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12984"/>
        <c:crosses val="autoZero"/>
        <c:auto val="1"/>
        <c:lblOffset val="100"/>
        <c:baseTimeUnit val="months"/>
      </c:dateAx>
      <c:valAx>
        <c:axId val="393612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09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1</c:v>
                </c:pt>
                <c:pt idx="2">
                  <c:v>-2</c:v>
                </c:pt>
                <c:pt idx="3">
                  <c:v>-2</c:v>
                </c:pt>
                <c:pt idx="4">
                  <c:v>-3</c:v>
                </c:pt>
                <c:pt idx="5">
                  <c:v>-3</c:v>
                </c:pt>
                <c:pt idx="6">
                  <c:v>1</c:v>
                </c:pt>
                <c:pt idx="7">
                  <c:v>1</c:v>
                </c:pt>
                <c:pt idx="8">
                  <c:v>-1</c:v>
                </c:pt>
                <c:pt idx="9">
                  <c:v>8</c:v>
                </c:pt>
                <c:pt idx="10">
                  <c:v>-6</c:v>
                </c:pt>
                <c:pt idx="11">
                  <c:v>1</c:v>
                </c:pt>
              </c:numCache>
            </c:numRef>
          </c:val>
          <c:extLst>
            <c:ext xmlns:c16="http://schemas.microsoft.com/office/drawing/2014/chart" uri="{C3380CC4-5D6E-409C-BE32-E72D297353CC}">
              <c16:uniqueId val="{00000000-86A9-47C7-80F9-CB7CD30A5CC3}"/>
            </c:ext>
          </c:extLst>
        </c:ser>
        <c:dLbls>
          <c:showLegendKey val="0"/>
          <c:showVal val="0"/>
          <c:showCatName val="0"/>
          <c:showSerName val="0"/>
          <c:showPercent val="0"/>
          <c:showBubbleSize val="0"/>
        </c:dLbls>
        <c:gapWidth val="219"/>
        <c:overlap val="-27"/>
        <c:axId val="484165624"/>
        <c:axId val="484166608"/>
      </c:barChart>
      <c:dateAx>
        <c:axId val="484165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166608"/>
        <c:crosses val="autoZero"/>
        <c:auto val="1"/>
        <c:lblOffset val="100"/>
        <c:baseTimeUnit val="months"/>
      </c:dateAx>
      <c:valAx>
        <c:axId val="48416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165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777-472A-88F8-05096381CA5B}"/>
            </c:ext>
          </c:extLst>
        </c:ser>
        <c:dLbls>
          <c:showLegendKey val="0"/>
          <c:showVal val="0"/>
          <c:showCatName val="0"/>
          <c:showSerName val="0"/>
          <c:showPercent val="0"/>
          <c:showBubbleSize val="0"/>
        </c:dLbls>
        <c:gapWidth val="219"/>
        <c:overlap val="-27"/>
        <c:axId val="484166280"/>
        <c:axId val="484168576"/>
      </c:barChart>
      <c:dateAx>
        <c:axId val="484166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168576"/>
        <c:crosses val="autoZero"/>
        <c:auto val="1"/>
        <c:lblOffset val="100"/>
        <c:baseTimeUnit val="months"/>
      </c:dateAx>
      <c:valAx>
        <c:axId val="484168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16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c:v>
                </c:pt>
                <c:pt idx="1">
                  <c:v>11</c:v>
                </c:pt>
                <c:pt idx="2">
                  <c:v>1</c:v>
                </c:pt>
                <c:pt idx="3">
                  <c:v>3</c:v>
                </c:pt>
                <c:pt idx="4">
                  <c:v>16</c:v>
                </c:pt>
                <c:pt idx="5">
                  <c:v>1</c:v>
                </c:pt>
                <c:pt idx="6">
                  <c:v>1</c:v>
                </c:pt>
                <c:pt idx="7">
                  <c:v>10</c:v>
                </c:pt>
                <c:pt idx="8">
                  <c:v>3</c:v>
                </c:pt>
                <c:pt idx="9">
                  <c:v>6</c:v>
                </c:pt>
                <c:pt idx="10">
                  <c:v>3</c:v>
                </c:pt>
                <c:pt idx="11">
                  <c:v>2</c:v>
                </c:pt>
              </c:numCache>
            </c:numRef>
          </c:val>
          <c:extLst>
            <c:ext xmlns:c16="http://schemas.microsoft.com/office/drawing/2014/chart" uri="{C3380CC4-5D6E-409C-BE32-E72D297353CC}">
              <c16:uniqueId val="{00000000-6A31-4306-9DC9-9C91E689EECC}"/>
            </c:ext>
          </c:extLst>
        </c:ser>
        <c:dLbls>
          <c:showLegendKey val="0"/>
          <c:showVal val="0"/>
          <c:showCatName val="0"/>
          <c:showSerName val="0"/>
          <c:showPercent val="0"/>
          <c:showBubbleSize val="0"/>
        </c:dLbls>
        <c:gapWidth val="219"/>
        <c:overlap val="-27"/>
        <c:axId val="484164312"/>
        <c:axId val="484169888"/>
      </c:barChart>
      <c:catAx>
        <c:axId val="48416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169888"/>
        <c:crosses val="autoZero"/>
        <c:auto val="1"/>
        <c:lblAlgn val="ctr"/>
        <c:lblOffset val="100"/>
        <c:noMultiLvlLbl val="0"/>
      </c:catAx>
      <c:valAx>
        <c:axId val="48416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16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31</c:v>
                </c:pt>
                <c:pt idx="1">
                  <c:v>36</c:v>
                </c:pt>
                <c:pt idx="2">
                  <c:v>36</c:v>
                </c:pt>
                <c:pt idx="3">
                  <c:v>44</c:v>
                </c:pt>
                <c:pt idx="4">
                  <c:v>54</c:v>
                </c:pt>
                <c:pt idx="5">
                  <c:v>58</c:v>
                </c:pt>
                <c:pt idx="6">
                  <c:v>47</c:v>
                </c:pt>
                <c:pt idx="7">
                  <c:v>61</c:v>
                </c:pt>
                <c:pt idx="8">
                  <c:v>-76</c:v>
                </c:pt>
                <c:pt idx="9">
                  <c:v>32</c:v>
                </c:pt>
                <c:pt idx="10">
                  <c:v>40</c:v>
                </c:pt>
                <c:pt idx="11">
                  <c:v>20</c:v>
                </c:pt>
              </c:numCache>
            </c:numRef>
          </c:val>
          <c:extLst>
            <c:ext xmlns:c16="http://schemas.microsoft.com/office/drawing/2014/chart" uri="{C3380CC4-5D6E-409C-BE32-E72D297353CC}">
              <c16:uniqueId val="{00000000-99D8-48B4-9C60-AC0CA64CD57D}"/>
            </c:ext>
          </c:extLst>
        </c:ser>
        <c:dLbls>
          <c:showLegendKey val="0"/>
          <c:showVal val="0"/>
          <c:showCatName val="0"/>
          <c:showSerName val="0"/>
          <c:showPercent val="0"/>
          <c:showBubbleSize val="0"/>
        </c:dLbls>
        <c:gapWidth val="219"/>
        <c:overlap val="-27"/>
        <c:axId val="491594184"/>
        <c:axId val="491599432"/>
      </c:barChart>
      <c:dateAx>
        <c:axId val="491594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599432"/>
        <c:crosses val="autoZero"/>
        <c:auto val="1"/>
        <c:lblOffset val="100"/>
        <c:baseTimeUnit val="months"/>
      </c:dateAx>
      <c:valAx>
        <c:axId val="49159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59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44</c:v>
                </c:pt>
                <c:pt idx="1">
                  <c:v>56</c:v>
                </c:pt>
                <c:pt idx="2">
                  <c:v>74</c:v>
                </c:pt>
                <c:pt idx="3">
                  <c:v>73</c:v>
                </c:pt>
                <c:pt idx="4">
                  <c:v>37</c:v>
                </c:pt>
                <c:pt idx="5">
                  <c:v>47</c:v>
                </c:pt>
                <c:pt idx="6">
                  <c:v>39</c:v>
                </c:pt>
                <c:pt idx="7">
                  <c:v>50</c:v>
                </c:pt>
                <c:pt idx="8">
                  <c:v>56</c:v>
                </c:pt>
                <c:pt idx="9">
                  <c:v>48</c:v>
                </c:pt>
                <c:pt idx="10">
                  <c:v>44</c:v>
                </c:pt>
                <c:pt idx="11">
                  <c:v>48</c:v>
                </c:pt>
              </c:numCache>
            </c:numRef>
          </c:val>
          <c:extLst>
            <c:ext xmlns:c16="http://schemas.microsoft.com/office/drawing/2014/chart" uri="{C3380CC4-5D6E-409C-BE32-E72D297353CC}">
              <c16:uniqueId val="{00000000-FFD2-403A-94C6-F011C4140184}"/>
            </c:ext>
          </c:extLst>
        </c:ser>
        <c:dLbls>
          <c:showLegendKey val="0"/>
          <c:showVal val="0"/>
          <c:showCatName val="0"/>
          <c:showSerName val="0"/>
          <c:showPercent val="0"/>
          <c:showBubbleSize val="0"/>
        </c:dLbls>
        <c:gapWidth val="219"/>
        <c:overlap val="-27"/>
        <c:axId val="491609272"/>
        <c:axId val="491603696"/>
      </c:barChart>
      <c:catAx>
        <c:axId val="49160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603696"/>
        <c:crosses val="autoZero"/>
        <c:auto val="1"/>
        <c:lblAlgn val="ctr"/>
        <c:lblOffset val="100"/>
        <c:noMultiLvlLbl val="0"/>
      </c:catAx>
      <c:valAx>
        <c:axId val="49160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60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222</c:v>
                </c:pt>
                <c:pt idx="1">
                  <c:v>280</c:v>
                </c:pt>
                <c:pt idx="2">
                  <c:v>524</c:v>
                </c:pt>
                <c:pt idx="3">
                  <c:v>657</c:v>
                </c:pt>
                <c:pt idx="4">
                  <c:v>372</c:v>
                </c:pt>
                <c:pt idx="5">
                  <c:v>423</c:v>
                </c:pt>
                <c:pt idx="6">
                  <c:v>319</c:v>
                </c:pt>
                <c:pt idx="7">
                  <c:v>456</c:v>
                </c:pt>
                <c:pt idx="8">
                  <c:v>507</c:v>
                </c:pt>
                <c:pt idx="9">
                  <c:v>242</c:v>
                </c:pt>
                <c:pt idx="10">
                  <c:v>576</c:v>
                </c:pt>
                <c:pt idx="11">
                  <c:v>340</c:v>
                </c:pt>
              </c:numCache>
            </c:numRef>
          </c:val>
          <c:extLst>
            <c:ext xmlns:c16="http://schemas.microsoft.com/office/drawing/2014/chart" uri="{C3380CC4-5D6E-409C-BE32-E72D297353CC}">
              <c16:uniqueId val="{00000000-6FE4-487E-A4E2-43C961ADEDF4}"/>
            </c:ext>
          </c:extLst>
        </c:ser>
        <c:dLbls>
          <c:showLegendKey val="0"/>
          <c:showVal val="0"/>
          <c:showCatName val="0"/>
          <c:showSerName val="0"/>
          <c:showPercent val="0"/>
          <c:showBubbleSize val="0"/>
        </c:dLbls>
        <c:gapWidth val="219"/>
        <c:overlap val="-27"/>
        <c:axId val="491603040"/>
        <c:axId val="491608288"/>
      </c:barChart>
      <c:catAx>
        <c:axId val="49160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608288"/>
        <c:crosses val="autoZero"/>
        <c:auto val="1"/>
        <c:lblAlgn val="ctr"/>
        <c:lblOffset val="100"/>
        <c:noMultiLvlLbl val="0"/>
      </c:catAx>
      <c:valAx>
        <c:axId val="49160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603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98</c:v>
                </c:pt>
                <c:pt idx="1">
                  <c:v>6051</c:v>
                </c:pt>
                <c:pt idx="2">
                  <c:v>10141</c:v>
                </c:pt>
                <c:pt idx="3">
                  <c:v>11760</c:v>
                </c:pt>
                <c:pt idx="4">
                  <c:v>15318</c:v>
                </c:pt>
                <c:pt idx="5">
                  <c:v>11905</c:v>
                </c:pt>
                <c:pt idx="6">
                  <c:v>11927</c:v>
                </c:pt>
                <c:pt idx="7">
                  <c:v>10269</c:v>
                </c:pt>
                <c:pt idx="8">
                  <c:v>9982</c:v>
                </c:pt>
                <c:pt idx="9">
                  <c:v>12573</c:v>
                </c:pt>
                <c:pt idx="10">
                  <c:v>10011</c:v>
                </c:pt>
                <c:pt idx="11">
                  <c:v>17622</c:v>
                </c:pt>
                <c:pt idx="12">
                  <c:v>11855</c:v>
                </c:pt>
              </c:numCache>
            </c:numRef>
          </c:val>
          <c:extLst>
            <c:ext xmlns:c16="http://schemas.microsoft.com/office/drawing/2014/chart" uri="{C3380CC4-5D6E-409C-BE32-E72D297353CC}">
              <c16:uniqueId val="{00000000-E6F5-4B32-B9D1-5A5C616EE0DB}"/>
            </c:ext>
          </c:extLst>
        </c:ser>
        <c:dLbls>
          <c:showLegendKey val="0"/>
          <c:showVal val="0"/>
          <c:showCatName val="0"/>
          <c:showSerName val="0"/>
          <c:showPercent val="0"/>
          <c:showBubbleSize val="0"/>
        </c:dLbls>
        <c:gapWidth val="219"/>
        <c:overlap val="-27"/>
        <c:axId val="491600416"/>
        <c:axId val="491611568"/>
      </c:barChart>
      <c:catAx>
        <c:axId val="491600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611568"/>
        <c:crosses val="autoZero"/>
        <c:auto val="1"/>
        <c:lblAlgn val="ctr"/>
        <c:lblOffset val="100"/>
        <c:noMultiLvlLbl val="0"/>
      </c:catAx>
      <c:valAx>
        <c:axId val="49161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60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39</c:v>
                </c:pt>
                <c:pt idx="2">
                  <c:v>-1</c:v>
                </c:pt>
                <c:pt idx="3">
                  <c:v>2</c:v>
                </c:pt>
                <c:pt idx="4">
                  <c:v>24</c:v>
                </c:pt>
                <c:pt idx="5">
                  <c:v>29</c:v>
                </c:pt>
                <c:pt idx="6">
                  <c:v>0</c:v>
                </c:pt>
                <c:pt idx="7">
                  <c:v>6</c:v>
                </c:pt>
                <c:pt idx="8">
                  <c:v>-3</c:v>
                </c:pt>
                <c:pt idx="9">
                  <c:v>1</c:v>
                </c:pt>
                <c:pt idx="10">
                  <c:v>5</c:v>
                </c:pt>
                <c:pt idx="11">
                  <c:v>-1</c:v>
                </c:pt>
              </c:numCache>
            </c:numRef>
          </c:val>
          <c:extLst>
            <c:ext xmlns:c16="http://schemas.microsoft.com/office/drawing/2014/chart" uri="{C3380CC4-5D6E-409C-BE32-E72D297353CC}">
              <c16:uniqueId val="{00000000-29C0-4B93-A7EF-7A0548D9F115}"/>
            </c:ext>
          </c:extLst>
        </c:ser>
        <c:dLbls>
          <c:showLegendKey val="0"/>
          <c:showVal val="0"/>
          <c:showCatName val="0"/>
          <c:showSerName val="0"/>
          <c:showPercent val="0"/>
          <c:showBubbleSize val="0"/>
        </c:dLbls>
        <c:gapWidth val="219"/>
        <c:overlap val="-27"/>
        <c:axId val="495902984"/>
        <c:axId val="495906920"/>
      </c:barChart>
      <c:dateAx>
        <c:axId val="495902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06920"/>
        <c:crosses val="autoZero"/>
        <c:auto val="1"/>
        <c:lblOffset val="100"/>
        <c:baseTimeUnit val="months"/>
      </c:dateAx>
      <c:valAx>
        <c:axId val="49590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0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97</c:v>
                </c:pt>
                <c:pt idx="2">
                  <c:v>33</c:v>
                </c:pt>
                <c:pt idx="3">
                  <c:v>37</c:v>
                </c:pt>
                <c:pt idx="4">
                  <c:v>87</c:v>
                </c:pt>
                <c:pt idx="5">
                  <c:v>48</c:v>
                </c:pt>
                <c:pt idx="6">
                  <c:v>37</c:v>
                </c:pt>
                <c:pt idx="7">
                  <c:v>36</c:v>
                </c:pt>
                <c:pt idx="8">
                  <c:v>45</c:v>
                </c:pt>
                <c:pt idx="9">
                  <c:v>45</c:v>
                </c:pt>
                <c:pt idx="10">
                  <c:v>39</c:v>
                </c:pt>
                <c:pt idx="11">
                  <c:v>36</c:v>
                </c:pt>
              </c:numCache>
            </c:numRef>
          </c:val>
          <c:extLst>
            <c:ext xmlns:c16="http://schemas.microsoft.com/office/drawing/2014/chart" uri="{C3380CC4-5D6E-409C-BE32-E72D297353CC}">
              <c16:uniqueId val="{00000000-ACC5-4793-BBD5-7B136A5FC061}"/>
            </c:ext>
          </c:extLst>
        </c:ser>
        <c:dLbls>
          <c:showLegendKey val="0"/>
          <c:showVal val="0"/>
          <c:showCatName val="0"/>
          <c:showSerName val="0"/>
          <c:showPercent val="0"/>
          <c:showBubbleSize val="0"/>
        </c:dLbls>
        <c:gapWidth val="219"/>
        <c:overlap val="-27"/>
        <c:axId val="495912496"/>
        <c:axId val="495912824"/>
      </c:barChart>
      <c:dateAx>
        <c:axId val="495912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12824"/>
        <c:crosses val="autoZero"/>
        <c:auto val="1"/>
        <c:lblOffset val="100"/>
        <c:baseTimeUnit val="months"/>
      </c:dateAx>
      <c:valAx>
        <c:axId val="495912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1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217</c:v>
                </c:pt>
                <c:pt idx="1">
                  <c:v>878</c:v>
                </c:pt>
                <c:pt idx="2">
                  <c:v>237</c:v>
                </c:pt>
                <c:pt idx="3">
                  <c:v>302</c:v>
                </c:pt>
                <c:pt idx="4">
                  <c:v>1219</c:v>
                </c:pt>
                <c:pt idx="5">
                  <c:v>583</c:v>
                </c:pt>
                <c:pt idx="6">
                  <c:v>297</c:v>
                </c:pt>
                <c:pt idx="7">
                  <c:v>289</c:v>
                </c:pt>
                <c:pt idx="8">
                  <c:v>318</c:v>
                </c:pt>
                <c:pt idx="9">
                  <c:v>318</c:v>
                </c:pt>
                <c:pt idx="10">
                  <c:v>476</c:v>
                </c:pt>
                <c:pt idx="11">
                  <c:v>253</c:v>
                </c:pt>
              </c:numCache>
            </c:numRef>
          </c:val>
          <c:extLst>
            <c:ext xmlns:c16="http://schemas.microsoft.com/office/drawing/2014/chart" uri="{C3380CC4-5D6E-409C-BE32-E72D297353CC}">
              <c16:uniqueId val="{00000000-8726-496A-B90F-E254EDF3F8A5}"/>
            </c:ext>
          </c:extLst>
        </c:ser>
        <c:dLbls>
          <c:showLegendKey val="0"/>
          <c:showVal val="0"/>
          <c:showCatName val="0"/>
          <c:showSerName val="0"/>
          <c:showPercent val="0"/>
          <c:showBubbleSize val="0"/>
        </c:dLbls>
        <c:gapWidth val="219"/>
        <c:overlap val="-27"/>
        <c:axId val="495889536"/>
        <c:axId val="495882320"/>
      </c:barChart>
      <c:catAx>
        <c:axId val="495889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882320"/>
        <c:crosses val="autoZero"/>
        <c:auto val="1"/>
        <c:lblAlgn val="ctr"/>
        <c:lblOffset val="100"/>
        <c:noMultiLvlLbl val="0"/>
      </c:catAx>
      <c:valAx>
        <c:axId val="49588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88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4569</c:v>
                </c:pt>
                <c:pt idx="1">
                  <c:v>7402</c:v>
                </c:pt>
                <c:pt idx="2">
                  <c:v>16186</c:v>
                </c:pt>
                <c:pt idx="3">
                  <c:v>5448</c:v>
                </c:pt>
                <c:pt idx="4">
                  <c:v>13513</c:v>
                </c:pt>
                <c:pt idx="5">
                  <c:v>8224</c:v>
                </c:pt>
                <c:pt idx="6">
                  <c:v>11901</c:v>
                </c:pt>
                <c:pt idx="7">
                  <c:v>5534</c:v>
                </c:pt>
                <c:pt idx="8">
                  <c:v>3820</c:v>
                </c:pt>
                <c:pt idx="9">
                  <c:v>7859</c:v>
                </c:pt>
                <c:pt idx="10">
                  <c:v>7265</c:v>
                </c:pt>
                <c:pt idx="11">
                  <c:v>8194</c:v>
                </c:pt>
              </c:numCache>
            </c:numRef>
          </c:val>
          <c:extLst>
            <c:ext xmlns:c16="http://schemas.microsoft.com/office/drawing/2014/chart" uri="{C3380CC4-5D6E-409C-BE32-E72D297353CC}">
              <c16:uniqueId val="{00000000-01FE-4605-9774-387CEE150244}"/>
            </c:ext>
          </c:extLst>
        </c:ser>
        <c:dLbls>
          <c:showLegendKey val="0"/>
          <c:showVal val="0"/>
          <c:showCatName val="0"/>
          <c:showSerName val="0"/>
          <c:showPercent val="0"/>
          <c:showBubbleSize val="0"/>
        </c:dLbls>
        <c:gapWidth val="219"/>
        <c:overlap val="-27"/>
        <c:axId val="495886584"/>
        <c:axId val="495888224"/>
      </c:barChart>
      <c:dateAx>
        <c:axId val="49588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888224"/>
        <c:crosses val="autoZero"/>
        <c:auto val="1"/>
        <c:lblOffset val="100"/>
        <c:baseTimeUnit val="months"/>
      </c:dateAx>
      <c:valAx>
        <c:axId val="49588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88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ED14F-9659-480E-8D84-A1957466240B}"/>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5B67E7DB-D89A-4533-AFA0-AA015EE551F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01459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087B0-A18B-4653-BA21-680989B3AA2C}"/>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F39144BE-0439-42FD-839A-658E6D9028B8}"/>
              </a:ext>
            </a:extLst>
          </p:cNvPr>
          <p:cNvGraphicFramePr>
            <a:graphicFrameLocks noGrp="1"/>
          </p:cNvGraphicFramePr>
          <p:nvPr>
            <p:ph type="chart" sz="quarter" idx="13"/>
            <p:extLst>
              <p:ext uri="{D42A27DB-BD31-4B8C-83A1-F6EECF244321}">
                <p14:modId xmlns:p14="http://schemas.microsoft.com/office/powerpoint/2010/main" val="331204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BD889C-2C6E-4E98-9406-353C0783679F}"/>
              </a:ext>
            </a:extLst>
          </p:cNvPr>
          <p:cNvSpPr>
            <a:spLocks noGrp="1"/>
          </p:cNvSpPr>
          <p:nvPr>
            <p:ph type="body" sz="quarter" idx="14"/>
          </p:nvPr>
        </p:nvSpPr>
        <p:spPr/>
        <p:txBody>
          <a:bodyPr/>
          <a:lstStyle/>
          <a:p>
            <a:r>
              <a:rPr lang="en-US"/>
              <a:t>12/01/2023 - 12/31/2023</a:t>
            </a:r>
          </a:p>
        </p:txBody>
      </p:sp>
      <p:sp>
        <p:nvSpPr>
          <p:cNvPr id="5" name="Footer Placeholder 4">
            <a:extLst>
              <a:ext uri="{FF2B5EF4-FFF2-40B4-BE49-F238E27FC236}">
                <a16:creationId xmlns:a16="http://schemas.microsoft.com/office/drawing/2014/main" id="{8D2CF262-B1AE-4BDC-8A62-530AA08094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1021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098A4-0F06-4963-93F2-C5082D8EEF65}"/>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11526EF6-DD16-46FF-8BB0-451274733D11}"/>
              </a:ext>
            </a:extLst>
          </p:cNvPr>
          <p:cNvGraphicFramePr>
            <a:graphicFrameLocks noGrp="1"/>
          </p:cNvGraphicFramePr>
          <p:nvPr>
            <p:ph type="tbl" sz="quarter" idx="13"/>
            <p:extLst>
              <p:ext uri="{D42A27DB-BD31-4B8C-83A1-F6EECF244321}">
                <p14:modId xmlns:p14="http://schemas.microsoft.com/office/powerpoint/2010/main" val="1679578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617376627"/>
                    </a:ext>
                  </a:extLst>
                </a:gridCol>
                <a:gridCol w="905256">
                  <a:extLst>
                    <a:ext uri="{9D8B030D-6E8A-4147-A177-3AD203B41FA5}">
                      <a16:colId xmlns:a16="http://schemas.microsoft.com/office/drawing/2014/main" val="2269110433"/>
                    </a:ext>
                  </a:extLst>
                </a:gridCol>
                <a:gridCol w="905256">
                  <a:extLst>
                    <a:ext uri="{9D8B030D-6E8A-4147-A177-3AD203B41FA5}">
                      <a16:colId xmlns:a16="http://schemas.microsoft.com/office/drawing/2014/main" val="1379398645"/>
                    </a:ext>
                  </a:extLst>
                </a:gridCol>
                <a:gridCol w="905256">
                  <a:extLst>
                    <a:ext uri="{9D8B030D-6E8A-4147-A177-3AD203B41FA5}">
                      <a16:colId xmlns:a16="http://schemas.microsoft.com/office/drawing/2014/main" val="2852679627"/>
                    </a:ext>
                  </a:extLst>
                </a:gridCol>
                <a:gridCol w="905256">
                  <a:extLst>
                    <a:ext uri="{9D8B030D-6E8A-4147-A177-3AD203B41FA5}">
                      <a16:colId xmlns:a16="http://schemas.microsoft.com/office/drawing/2014/main" val="2087911512"/>
                    </a:ext>
                  </a:extLst>
                </a:gridCol>
                <a:gridCol w="905256">
                  <a:extLst>
                    <a:ext uri="{9D8B030D-6E8A-4147-A177-3AD203B41FA5}">
                      <a16:colId xmlns:a16="http://schemas.microsoft.com/office/drawing/2014/main" val="2736256484"/>
                    </a:ext>
                  </a:extLst>
                </a:gridCol>
                <a:gridCol w="905256">
                  <a:extLst>
                    <a:ext uri="{9D8B030D-6E8A-4147-A177-3AD203B41FA5}">
                      <a16:colId xmlns:a16="http://schemas.microsoft.com/office/drawing/2014/main" val="76574791"/>
                    </a:ext>
                  </a:extLst>
                </a:gridCol>
                <a:gridCol w="905256">
                  <a:extLst>
                    <a:ext uri="{9D8B030D-6E8A-4147-A177-3AD203B41FA5}">
                      <a16:colId xmlns:a16="http://schemas.microsoft.com/office/drawing/2014/main" val="831817392"/>
                    </a:ext>
                  </a:extLst>
                </a:gridCol>
                <a:gridCol w="905256">
                  <a:extLst>
                    <a:ext uri="{9D8B030D-6E8A-4147-A177-3AD203B41FA5}">
                      <a16:colId xmlns:a16="http://schemas.microsoft.com/office/drawing/2014/main" val="8896104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1571719"/>
                  </a:ext>
                </a:extLst>
              </a:tr>
              <a:tr h="370840">
                <a:tc>
                  <a:txBody>
                    <a:bodyPr/>
                    <a:lstStyle/>
                    <a:p>
                      <a:r>
                        <a:rPr lang="en-US" sz="1000"/>
                        <a:t>1908</a:t>
                      </a:r>
                    </a:p>
                  </a:txBody>
                  <a:tcPr/>
                </a:tc>
                <a:tc>
                  <a:txBody>
                    <a:bodyPr/>
                    <a:lstStyle/>
                    <a:p>
                      <a:r>
                        <a:rPr lang="en-US" sz="1000"/>
                        <a:t>-1</a:t>
                      </a:r>
                    </a:p>
                  </a:txBody>
                  <a:tcPr/>
                </a:tc>
                <a:tc>
                  <a:txBody>
                    <a:bodyPr/>
                    <a:lstStyle/>
                    <a:p>
                      <a:r>
                        <a:rPr lang="en-US" sz="1000"/>
                        <a:t>9</a:t>
                      </a:r>
                    </a:p>
                  </a:txBody>
                  <a:tcPr/>
                </a:tc>
                <a:tc>
                  <a:txBody>
                    <a:bodyPr/>
                    <a:lstStyle/>
                    <a:p>
                      <a:r>
                        <a:rPr lang="en-US" sz="1000"/>
                        <a:t>118</a:t>
                      </a:r>
                    </a:p>
                  </a:txBody>
                  <a:tcPr/>
                </a:tc>
                <a:tc>
                  <a:txBody>
                    <a:bodyPr/>
                    <a:lstStyle/>
                    <a:p>
                      <a:r>
                        <a:rPr lang="en-US" sz="1000"/>
                        <a:t>13</a:t>
                      </a:r>
                    </a:p>
                  </a:txBody>
                  <a:tcPr/>
                </a:tc>
                <a:tc>
                  <a:txBody>
                    <a:bodyPr/>
                    <a:lstStyle/>
                    <a:p>
                      <a:r>
                        <a:rPr lang="en-US" sz="1000"/>
                        <a:t>1</a:t>
                      </a:r>
                    </a:p>
                  </a:txBody>
                  <a:tcPr/>
                </a:tc>
                <a:tc>
                  <a:txBody>
                    <a:bodyPr/>
                    <a:lstStyle/>
                    <a:p>
                      <a:r>
                        <a:rPr lang="en-US" sz="1000"/>
                        <a:t>0</a:t>
                      </a:r>
                    </a:p>
                  </a:txBody>
                  <a:tcPr/>
                </a:tc>
                <a:tc>
                  <a:txBody>
                    <a:bodyPr/>
                    <a:lstStyle/>
                    <a:p>
                      <a:r>
                        <a:rPr lang="en-US" sz="1000"/>
                        <a:t>0.7687 %</a:t>
                      </a:r>
                    </a:p>
                  </a:txBody>
                  <a:tcPr/>
                </a:tc>
                <a:tc>
                  <a:txBody>
                    <a:bodyPr/>
                    <a:lstStyle/>
                    <a:p>
                      <a:r>
                        <a:rPr lang="en-US" sz="1000"/>
                        <a:t>0.0 %</a:t>
                      </a:r>
                    </a:p>
                  </a:txBody>
                  <a:tcPr/>
                </a:tc>
                <a:extLst>
                  <a:ext uri="{0D108BD9-81ED-4DB2-BD59-A6C34878D82A}">
                    <a16:rowId xmlns:a16="http://schemas.microsoft.com/office/drawing/2014/main" val="3973111061"/>
                  </a:ext>
                </a:extLst>
              </a:tr>
            </a:tbl>
          </a:graphicData>
        </a:graphic>
      </p:graphicFrame>
      <p:sp>
        <p:nvSpPr>
          <p:cNvPr id="4" name="Text Placeholder 3">
            <a:extLst>
              <a:ext uri="{FF2B5EF4-FFF2-40B4-BE49-F238E27FC236}">
                <a16:creationId xmlns:a16="http://schemas.microsoft.com/office/drawing/2014/main" id="{F6141F15-FBEE-4CD5-92F0-1F28F847E939}"/>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995792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21D34-80D7-4115-891C-7C018120ECA4}"/>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38625921-8BDE-4D76-B75B-FAB80251CE14}"/>
              </a:ext>
            </a:extLst>
          </p:cNvPr>
          <p:cNvGraphicFramePr>
            <a:graphicFrameLocks noGrp="1"/>
          </p:cNvGraphicFramePr>
          <p:nvPr>
            <p:ph type="chart" sz="quarter" idx="13"/>
            <p:extLst>
              <p:ext uri="{D42A27DB-BD31-4B8C-83A1-F6EECF244321}">
                <p14:modId xmlns:p14="http://schemas.microsoft.com/office/powerpoint/2010/main" val="251446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69DDDE-0234-4911-9716-DC83875A1DD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9A411FB-1047-4DB4-B9B4-AE77B2E5B7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91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10A1B-68F6-4A9F-8D77-C8901B62EF82}"/>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1D75A780-0F68-4113-826A-63F1873BA97A}"/>
              </a:ext>
            </a:extLst>
          </p:cNvPr>
          <p:cNvGraphicFramePr>
            <a:graphicFrameLocks noGrp="1"/>
          </p:cNvGraphicFramePr>
          <p:nvPr>
            <p:ph type="chart" sz="quarter" idx="13"/>
            <p:extLst>
              <p:ext uri="{D42A27DB-BD31-4B8C-83A1-F6EECF244321}">
                <p14:modId xmlns:p14="http://schemas.microsoft.com/office/powerpoint/2010/main" val="4271444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CDD29C-05D2-4C6E-92D5-ADBE34592F8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C71BBF5-5783-423B-B8E4-BADA0C87E0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4348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CDD60-46FD-4631-9C82-99EAB8C19960}"/>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E55B4E44-3D21-44B9-ACD9-59C0BE4401AA}"/>
              </a:ext>
            </a:extLst>
          </p:cNvPr>
          <p:cNvGraphicFramePr>
            <a:graphicFrameLocks noGrp="1"/>
          </p:cNvGraphicFramePr>
          <p:nvPr>
            <p:ph type="chart" sz="quarter" idx="13"/>
            <p:extLst>
              <p:ext uri="{D42A27DB-BD31-4B8C-83A1-F6EECF244321}">
                <p14:modId xmlns:p14="http://schemas.microsoft.com/office/powerpoint/2010/main" val="1120839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87B7D8-5B18-4413-8048-F511680DD10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8B4440A-1FDA-4B7A-8D2B-E9A6F44DB7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0190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8FE88-75F8-42EE-8DC4-8EE3E943617F}"/>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08EE183C-25FF-4FCD-B7C5-AC3C21F0D525}"/>
              </a:ext>
            </a:extLst>
          </p:cNvPr>
          <p:cNvGraphicFramePr>
            <a:graphicFrameLocks noGrp="1"/>
          </p:cNvGraphicFramePr>
          <p:nvPr>
            <p:ph type="chart" sz="quarter" idx="13"/>
            <p:extLst>
              <p:ext uri="{D42A27DB-BD31-4B8C-83A1-F6EECF244321}">
                <p14:modId xmlns:p14="http://schemas.microsoft.com/office/powerpoint/2010/main" val="1497748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523BF0-8A26-4645-98BB-ECAE370E5DA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A5A2FA7-F928-4BAE-83CA-46924492FA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7171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97677-ECA9-4B7C-B372-7D60393A2B22}"/>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54719767-77A4-42EF-B455-E60E0658AB4A}"/>
              </a:ext>
            </a:extLst>
          </p:cNvPr>
          <p:cNvGraphicFramePr>
            <a:graphicFrameLocks noGrp="1"/>
          </p:cNvGraphicFramePr>
          <p:nvPr>
            <p:ph type="tbl" sz="quarter" idx="13"/>
            <p:extLst>
              <p:ext uri="{D42A27DB-BD31-4B8C-83A1-F6EECF244321}">
                <p14:modId xmlns:p14="http://schemas.microsoft.com/office/powerpoint/2010/main" val="217431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57546306"/>
                    </a:ext>
                  </a:extLst>
                </a:gridCol>
                <a:gridCol w="1316737">
                  <a:extLst>
                    <a:ext uri="{9D8B030D-6E8A-4147-A177-3AD203B41FA5}">
                      <a16:colId xmlns:a16="http://schemas.microsoft.com/office/drawing/2014/main" val="4185281488"/>
                    </a:ext>
                  </a:extLst>
                </a:gridCol>
                <a:gridCol w="329184">
                  <a:extLst>
                    <a:ext uri="{9D8B030D-6E8A-4147-A177-3AD203B41FA5}">
                      <a16:colId xmlns:a16="http://schemas.microsoft.com/office/drawing/2014/main" val="666857622"/>
                    </a:ext>
                  </a:extLst>
                </a:gridCol>
                <a:gridCol w="329184">
                  <a:extLst>
                    <a:ext uri="{9D8B030D-6E8A-4147-A177-3AD203B41FA5}">
                      <a16:colId xmlns:a16="http://schemas.microsoft.com/office/drawing/2014/main" val="3417798209"/>
                    </a:ext>
                  </a:extLst>
                </a:gridCol>
                <a:gridCol w="329184">
                  <a:extLst>
                    <a:ext uri="{9D8B030D-6E8A-4147-A177-3AD203B41FA5}">
                      <a16:colId xmlns:a16="http://schemas.microsoft.com/office/drawing/2014/main" val="2945828929"/>
                    </a:ext>
                  </a:extLst>
                </a:gridCol>
                <a:gridCol w="329184">
                  <a:extLst>
                    <a:ext uri="{9D8B030D-6E8A-4147-A177-3AD203B41FA5}">
                      <a16:colId xmlns:a16="http://schemas.microsoft.com/office/drawing/2014/main" val="1568273182"/>
                    </a:ext>
                  </a:extLst>
                </a:gridCol>
                <a:gridCol w="329184">
                  <a:extLst>
                    <a:ext uri="{9D8B030D-6E8A-4147-A177-3AD203B41FA5}">
                      <a16:colId xmlns:a16="http://schemas.microsoft.com/office/drawing/2014/main" val="3101677767"/>
                    </a:ext>
                  </a:extLst>
                </a:gridCol>
                <a:gridCol w="329184">
                  <a:extLst>
                    <a:ext uri="{9D8B030D-6E8A-4147-A177-3AD203B41FA5}">
                      <a16:colId xmlns:a16="http://schemas.microsoft.com/office/drawing/2014/main" val="3936174645"/>
                    </a:ext>
                  </a:extLst>
                </a:gridCol>
                <a:gridCol w="329184">
                  <a:extLst>
                    <a:ext uri="{9D8B030D-6E8A-4147-A177-3AD203B41FA5}">
                      <a16:colId xmlns:a16="http://schemas.microsoft.com/office/drawing/2014/main" val="806043332"/>
                    </a:ext>
                  </a:extLst>
                </a:gridCol>
                <a:gridCol w="329184">
                  <a:extLst>
                    <a:ext uri="{9D8B030D-6E8A-4147-A177-3AD203B41FA5}">
                      <a16:colId xmlns:a16="http://schemas.microsoft.com/office/drawing/2014/main" val="4144720495"/>
                    </a:ext>
                  </a:extLst>
                </a:gridCol>
                <a:gridCol w="329184">
                  <a:extLst>
                    <a:ext uri="{9D8B030D-6E8A-4147-A177-3AD203B41FA5}">
                      <a16:colId xmlns:a16="http://schemas.microsoft.com/office/drawing/2014/main" val="3232669555"/>
                    </a:ext>
                  </a:extLst>
                </a:gridCol>
                <a:gridCol w="329184">
                  <a:extLst>
                    <a:ext uri="{9D8B030D-6E8A-4147-A177-3AD203B41FA5}">
                      <a16:colId xmlns:a16="http://schemas.microsoft.com/office/drawing/2014/main" val="2167125627"/>
                    </a:ext>
                  </a:extLst>
                </a:gridCol>
                <a:gridCol w="329184">
                  <a:extLst>
                    <a:ext uri="{9D8B030D-6E8A-4147-A177-3AD203B41FA5}">
                      <a16:colId xmlns:a16="http://schemas.microsoft.com/office/drawing/2014/main" val="1086822621"/>
                    </a:ext>
                  </a:extLst>
                </a:gridCol>
                <a:gridCol w="329184">
                  <a:extLst>
                    <a:ext uri="{9D8B030D-6E8A-4147-A177-3AD203B41FA5}">
                      <a16:colId xmlns:a16="http://schemas.microsoft.com/office/drawing/2014/main" val="1052280067"/>
                    </a:ext>
                  </a:extLst>
                </a:gridCol>
                <a:gridCol w="329184">
                  <a:extLst>
                    <a:ext uri="{9D8B030D-6E8A-4147-A177-3AD203B41FA5}">
                      <a16:colId xmlns:a16="http://schemas.microsoft.com/office/drawing/2014/main" val="1377993872"/>
                    </a:ext>
                  </a:extLst>
                </a:gridCol>
                <a:gridCol w="329184">
                  <a:extLst>
                    <a:ext uri="{9D8B030D-6E8A-4147-A177-3AD203B41FA5}">
                      <a16:colId xmlns:a16="http://schemas.microsoft.com/office/drawing/2014/main" val="1129488508"/>
                    </a:ext>
                  </a:extLst>
                </a:gridCol>
                <a:gridCol w="329184">
                  <a:extLst>
                    <a:ext uri="{9D8B030D-6E8A-4147-A177-3AD203B41FA5}">
                      <a16:colId xmlns:a16="http://schemas.microsoft.com/office/drawing/2014/main" val="2639454488"/>
                    </a:ext>
                  </a:extLst>
                </a:gridCol>
                <a:gridCol w="329184">
                  <a:extLst>
                    <a:ext uri="{9D8B030D-6E8A-4147-A177-3AD203B41FA5}">
                      <a16:colId xmlns:a16="http://schemas.microsoft.com/office/drawing/2014/main" val="3836524171"/>
                    </a:ext>
                  </a:extLst>
                </a:gridCol>
                <a:gridCol w="329184">
                  <a:extLst>
                    <a:ext uri="{9D8B030D-6E8A-4147-A177-3AD203B41FA5}">
                      <a16:colId xmlns:a16="http://schemas.microsoft.com/office/drawing/2014/main" val="3811654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88156811"/>
                  </a:ext>
                </a:extLst>
              </a:tr>
            </a:tbl>
          </a:graphicData>
        </a:graphic>
      </p:graphicFrame>
      <p:sp>
        <p:nvSpPr>
          <p:cNvPr id="4" name="Text Placeholder 3">
            <a:extLst>
              <a:ext uri="{FF2B5EF4-FFF2-40B4-BE49-F238E27FC236}">
                <a16:creationId xmlns:a16="http://schemas.microsoft.com/office/drawing/2014/main" id="{27DDFB6D-396E-44E0-BA24-5EDC58008A99}"/>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797220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3C219-C4E0-4D26-96ED-4AAF1F86F221}"/>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8C5FAB1F-358F-4415-8CA1-8C0D8D586043}"/>
              </a:ext>
            </a:extLst>
          </p:cNvPr>
          <p:cNvGraphicFramePr>
            <a:graphicFrameLocks noGrp="1"/>
          </p:cNvGraphicFramePr>
          <p:nvPr>
            <p:ph type="tbl" sz="quarter" idx="13"/>
            <p:extLst>
              <p:ext uri="{D42A27DB-BD31-4B8C-83A1-F6EECF244321}">
                <p14:modId xmlns:p14="http://schemas.microsoft.com/office/powerpoint/2010/main" val="3294135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815934"/>
                    </a:ext>
                  </a:extLst>
                </a:gridCol>
                <a:gridCol w="1316737">
                  <a:extLst>
                    <a:ext uri="{9D8B030D-6E8A-4147-A177-3AD203B41FA5}">
                      <a16:colId xmlns:a16="http://schemas.microsoft.com/office/drawing/2014/main" val="1516069670"/>
                    </a:ext>
                  </a:extLst>
                </a:gridCol>
                <a:gridCol w="329184">
                  <a:extLst>
                    <a:ext uri="{9D8B030D-6E8A-4147-A177-3AD203B41FA5}">
                      <a16:colId xmlns:a16="http://schemas.microsoft.com/office/drawing/2014/main" val="493834635"/>
                    </a:ext>
                  </a:extLst>
                </a:gridCol>
                <a:gridCol w="329184">
                  <a:extLst>
                    <a:ext uri="{9D8B030D-6E8A-4147-A177-3AD203B41FA5}">
                      <a16:colId xmlns:a16="http://schemas.microsoft.com/office/drawing/2014/main" val="440618206"/>
                    </a:ext>
                  </a:extLst>
                </a:gridCol>
                <a:gridCol w="329184">
                  <a:extLst>
                    <a:ext uri="{9D8B030D-6E8A-4147-A177-3AD203B41FA5}">
                      <a16:colId xmlns:a16="http://schemas.microsoft.com/office/drawing/2014/main" val="452287600"/>
                    </a:ext>
                  </a:extLst>
                </a:gridCol>
                <a:gridCol w="329184">
                  <a:extLst>
                    <a:ext uri="{9D8B030D-6E8A-4147-A177-3AD203B41FA5}">
                      <a16:colId xmlns:a16="http://schemas.microsoft.com/office/drawing/2014/main" val="4167675740"/>
                    </a:ext>
                  </a:extLst>
                </a:gridCol>
                <a:gridCol w="329184">
                  <a:extLst>
                    <a:ext uri="{9D8B030D-6E8A-4147-A177-3AD203B41FA5}">
                      <a16:colId xmlns:a16="http://schemas.microsoft.com/office/drawing/2014/main" val="2935480608"/>
                    </a:ext>
                  </a:extLst>
                </a:gridCol>
                <a:gridCol w="329184">
                  <a:extLst>
                    <a:ext uri="{9D8B030D-6E8A-4147-A177-3AD203B41FA5}">
                      <a16:colId xmlns:a16="http://schemas.microsoft.com/office/drawing/2014/main" val="397162999"/>
                    </a:ext>
                  </a:extLst>
                </a:gridCol>
                <a:gridCol w="329184">
                  <a:extLst>
                    <a:ext uri="{9D8B030D-6E8A-4147-A177-3AD203B41FA5}">
                      <a16:colId xmlns:a16="http://schemas.microsoft.com/office/drawing/2014/main" val="844560139"/>
                    </a:ext>
                  </a:extLst>
                </a:gridCol>
                <a:gridCol w="329184">
                  <a:extLst>
                    <a:ext uri="{9D8B030D-6E8A-4147-A177-3AD203B41FA5}">
                      <a16:colId xmlns:a16="http://schemas.microsoft.com/office/drawing/2014/main" val="1967352264"/>
                    </a:ext>
                  </a:extLst>
                </a:gridCol>
                <a:gridCol w="329184">
                  <a:extLst>
                    <a:ext uri="{9D8B030D-6E8A-4147-A177-3AD203B41FA5}">
                      <a16:colId xmlns:a16="http://schemas.microsoft.com/office/drawing/2014/main" val="2166332172"/>
                    </a:ext>
                  </a:extLst>
                </a:gridCol>
                <a:gridCol w="329184">
                  <a:extLst>
                    <a:ext uri="{9D8B030D-6E8A-4147-A177-3AD203B41FA5}">
                      <a16:colId xmlns:a16="http://schemas.microsoft.com/office/drawing/2014/main" val="3735256765"/>
                    </a:ext>
                  </a:extLst>
                </a:gridCol>
                <a:gridCol w="329184">
                  <a:extLst>
                    <a:ext uri="{9D8B030D-6E8A-4147-A177-3AD203B41FA5}">
                      <a16:colId xmlns:a16="http://schemas.microsoft.com/office/drawing/2014/main" val="2900496156"/>
                    </a:ext>
                  </a:extLst>
                </a:gridCol>
                <a:gridCol w="329184">
                  <a:extLst>
                    <a:ext uri="{9D8B030D-6E8A-4147-A177-3AD203B41FA5}">
                      <a16:colId xmlns:a16="http://schemas.microsoft.com/office/drawing/2014/main" val="2787879431"/>
                    </a:ext>
                  </a:extLst>
                </a:gridCol>
                <a:gridCol w="329184">
                  <a:extLst>
                    <a:ext uri="{9D8B030D-6E8A-4147-A177-3AD203B41FA5}">
                      <a16:colId xmlns:a16="http://schemas.microsoft.com/office/drawing/2014/main" val="1525657599"/>
                    </a:ext>
                  </a:extLst>
                </a:gridCol>
                <a:gridCol w="329184">
                  <a:extLst>
                    <a:ext uri="{9D8B030D-6E8A-4147-A177-3AD203B41FA5}">
                      <a16:colId xmlns:a16="http://schemas.microsoft.com/office/drawing/2014/main" val="3323242779"/>
                    </a:ext>
                  </a:extLst>
                </a:gridCol>
                <a:gridCol w="329184">
                  <a:extLst>
                    <a:ext uri="{9D8B030D-6E8A-4147-A177-3AD203B41FA5}">
                      <a16:colId xmlns:a16="http://schemas.microsoft.com/office/drawing/2014/main" val="632995716"/>
                    </a:ext>
                  </a:extLst>
                </a:gridCol>
                <a:gridCol w="329184">
                  <a:extLst>
                    <a:ext uri="{9D8B030D-6E8A-4147-A177-3AD203B41FA5}">
                      <a16:colId xmlns:a16="http://schemas.microsoft.com/office/drawing/2014/main" val="2894529377"/>
                    </a:ext>
                  </a:extLst>
                </a:gridCol>
                <a:gridCol w="329184">
                  <a:extLst>
                    <a:ext uri="{9D8B030D-6E8A-4147-A177-3AD203B41FA5}">
                      <a16:colId xmlns:a16="http://schemas.microsoft.com/office/drawing/2014/main" val="1100525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78414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- 2023-12-12 16:00:16</a:t>
                      </a:r>
                      <a:r>
                        <a:rPr kumimoji="0" lang="en-US" sz="1000" b="0" i="0" u="none" strike="noStrike" kern="1200" cap="none" spc="0" normalizeH="0" baseline="0" noProof="0">
                          <a:ln>
                            <a:noFill/>
                          </a:ln>
                          <a:solidFill>
                            <a:prstClr val="black"/>
                          </a:solidFill>
                          <a:effectLst/>
                          <a:uLnTx/>
                          <a:uFillTx/>
                          <a:latin typeface="Calibri"/>
                          <a:ea typeface="+mn-ea"/>
                          <a:cs typeface="+mn-cs"/>
                        </a:rPr>
                        <a:t>
 Yesterday, we came together to celebrate Charla C.’s 60th work anniversary with First Insurance! During the program, Charla was recognized for her unwavering commitment, loyalty, and resilience.  She started as a central files clerk in 1963, transitioned to our Claims department in 1987, and has been adjusting auto claims ever since. Mahalo Charla for 60 years of dedicated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https://quintly-eu-image-storage.s3.amazonaws.com/17ae3836335657ff0a83f20c7d11e5e8/dd88c9202e7514f520506c69cf4a65f5.jpg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12736049"/>
                  </a:ext>
                </a:extLst>
              </a:tr>
            </a:tbl>
          </a:graphicData>
        </a:graphic>
      </p:graphicFrame>
      <p:sp>
        <p:nvSpPr>
          <p:cNvPr id="4" name="Text Placeholder 3">
            <a:extLst>
              <a:ext uri="{FF2B5EF4-FFF2-40B4-BE49-F238E27FC236}">
                <a16:creationId xmlns:a16="http://schemas.microsoft.com/office/drawing/2014/main" id="{A345F40A-8DD9-43F5-8A12-B644CF281233}"/>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568989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1401A-B0C1-4F23-BE72-B54FEBBB190C}"/>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7C387645-7B89-4C4B-83C0-CEE0DB9050D4}"/>
              </a:ext>
            </a:extLst>
          </p:cNvPr>
          <p:cNvGraphicFramePr>
            <a:graphicFrameLocks noGrp="1"/>
          </p:cNvGraphicFramePr>
          <p:nvPr>
            <p:ph type="tbl" sz="quarter" idx="13"/>
            <p:extLst>
              <p:ext uri="{D42A27DB-BD31-4B8C-83A1-F6EECF244321}">
                <p14:modId xmlns:p14="http://schemas.microsoft.com/office/powerpoint/2010/main" val="596510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03934398"/>
                    </a:ext>
                  </a:extLst>
                </a:gridCol>
                <a:gridCol w="1316737">
                  <a:extLst>
                    <a:ext uri="{9D8B030D-6E8A-4147-A177-3AD203B41FA5}">
                      <a16:colId xmlns:a16="http://schemas.microsoft.com/office/drawing/2014/main" val="1551714867"/>
                    </a:ext>
                  </a:extLst>
                </a:gridCol>
                <a:gridCol w="329184">
                  <a:extLst>
                    <a:ext uri="{9D8B030D-6E8A-4147-A177-3AD203B41FA5}">
                      <a16:colId xmlns:a16="http://schemas.microsoft.com/office/drawing/2014/main" val="86600542"/>
                    </a:ext>
                  </a:extLst>
                </a:gridCol>
                <a:gridCol w="329184">
                  <a:extLst>
                    <a:ext uri="{9D8B030D-6E8A-4147-A177-3AD203B41FA5}">
                      <a16:colId xmlns:a16="http://schemas.microsoft.com/office/drawing/2014/main" val="751672544"/>
                    </a:ext>
                  </a:extLst>
                </a:gridCol>
                <a:gridCol w="329184">
                  <a:extLst>
                    <a:ext uri="{9D8B030D-6E8A-4147-A177-3AD203B41FA5}">
                      <a16:colId xmlns:a16="http://schemas.microsoft.com/office/drawing/2014/main" val="2049515555"/>
                    </a:ext>
                  </a:extLst>
                </a:gridCol>
                <a:gridCol w="329184">
                  <a:extLst>
                    <a:ext uri="{9D8B030D-6E8A-4147-A177-3AD203B41FA5}">
                      <a16:colId xmlns:a16="http://schemas.microsoft.com/office/drawing/2014/main" val="3827332509"/>
                    </a:ext>
                  </a:extLst>
                </a:gridCol>
                <a:gridCol w="329184">
                  <a:extLst>
                    <a:ext uri="{9D8B030D-6E8A-4147-A177-3AD203B41FA5}">
                      <a16:colId xmlns:a16="http://schemas.microsoft.com/office/drawing/2014/main" val="610807719"/>
                    </a:ext>
                  </a:extLst>
                </a:gridCol>
                <a:gridCol w="329184">
                  <a:extLst>
                    <a:ext uri="{9D8B030D-6E8A-4147-A177-3AD203B41FA5}">
                      <a16:colId xmlns:a16="http://schemas.microsoft.com/office/drawing/2014/main" val="3049503914"/>
                    </a:ext>
                  </a:extLst>
                </a:gridCol>
                <a:gridCol w="329184">
                  <a:extLst>
                    <a:ext uri="{9D8B030D-6E8A-4147-A177-3AD203B41FA5}">
                      <a16:colId xmlns:a16="http://schemas.microsoft.com/office/drawing/2014/main" val="921951252"/>
                    </a:ext>
                  </a:extLst>
                </a:gridCol>
                <a:gridCol w="329184">
                  <a:extLst>
                    <a:ext uri="{9D8B030D-6E8A-4147-A177-3AD203B41FA5}">
                      <a16:colId xmlns:a16="http://schemas.microsoft.com/office/drawing/2014/main" val="3891351233"/>
                    </a:ext>
                  </a:extLst>
                </a:gridCol>
                <a:gridCol w="329184">
                  <a:extLst>
                    <a:ext uri="{9D8B030D-6E8A-4147-A177-3AD203B41FA5}">
                      <a16:colId xmlns:a16="http://schemas.microsoft.com/office/drawing/2014/main" val="3478275888"/>
                    </a:ext>
                  </a:extLst>
                </a:gridCol>
                <a:gridCol w="329184">
                  <a:extLst>
                    <a:ext uri="{9D8B030D-6E8A-4147-A177-3AD203B41FA5}">
                      <a16:colId xmlns:a16="http://schemas.microsoft.com/office/drawing/2014/main" val="4010084807"/>
                    </a:ext>
                  </a:extLst>
                </a:gridCol>
                <a:gridCol w="329184">
                  <a:extLst>
                    <a:ext uri="{9D8B030D-6E8A-4147-A177-3AD203B41FA5}">
                      <a16:colId xmlns:a16="http://schemas.microsoft.com/office/drawing/2014/main" val="596246670"/>
                    </a:ext>
                  </a:extLst>
                </a:gridCol>
                <a:gridCol w="329184">
                  <a:extLst>
                    <a:ext uri="{9D8B030D-6E8A-4147-A177-3AD203B41FA5}">
                      <a16:colId xmlns:a16="http://schemas.microsoft.com/office/drawing/2014/main" val="3419945775"/>
                    </a:ext>
                  </a:extLst>
                </a:gridCol>
                <a:gridCol w="329184">
                  <a:extLst>
                    <a:ext uri="{9D8B030D-6E8A-4147-A177-3AD203B41FA5}">
                      <a16:colId xmlns:a16="http://schemas.microsoft.com/office/drawing/2014/main" val="4063457037"/>
                    </a:ext>
                  </a:extLst>
                </a:gridCol>
                <a:gridCol w="329184">
                  <a:extLst>
                    <a:ext uri="{9D8B030D-6E8A-4147-A177-3AD203B41FA5}">
                      <a16:colId xmlns:a16="http://schemas.microsoft.com/office/drawing/2014/main" val="3946492787"/>
                    </a:ext>
                  </a:extLst>
                </a:gridCol>
                <a:gridCol w="329184">
                  <a:extLst>
                    <a:ext uri="{9D8B030D-6E8A-4147-A177-3AD203B41FA5}">
                      <a16:colId xmlns:a16="http://schemas.microsoft.com/office/drawing/2014/main" val="1915611637"/>
                    </a:ext>
                  </a:extLst>
                </a:gridCol>
                <a:gridCol w="329184">
                  <a:extLst>
                    <a:ext uri="{9D8B030D-6E8A-4147-A177-3AD203B41FA5}">
                      <a16:colId xmlns:a16="http://schemas.microsoft.com/office/drawing/2014/main" val="948755145"/>
                    </a:ext>
                  </a:extLst>
                </a:gridCol>
                <a:gridCol w="329184">
                  <a:extLst>
                    <a:ext uri="{9D8B030D-6E8A-4147-A177-3AD203B41FA5}">
                      <a16:colId xmlns:a16="http://schemas.microsoft.com/office/drawing/2014/main" val="3955143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80683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- 2023-12-06 16:01:05</a:t>
                      </a:r>
                      <a:r>
                        <a:rPr kumimoji="0" lang="en-US" sz="1000" b="0" i="0" u="none" strike="noStrike" kern="1200" cap="none" spc="0" normalizeH="0" baseline="0" noProof="0">
                          <a:ln>
                            <a:noFill/>
                          </a:ln>
                          <a:solidFill>
                            <a:prstClr val="black"/>
                          </a:solidFill>
                          <a:effectLst/>
                          <a:uLnTx/>
                          <a:uFillTx/>
                          <a:latin typeface="Calibri"/>
                          <a:ea typeface="+mn-ea"/>
                          <a:cs typeface="+mn-cs"/>
                        </a:rPr>
                        <a:t>
 Last Friday, FICOH hosted its holiday party for associates at Honolulu Country Club, where we were treated to a delicious breakfast, games and prizes, plus music by DJ Rhombus and our very own DJ Nocturna (a.k.a. Ann L. of our Claims-Work Comp department). It was wonderful to reconnect with everyone and to spread some holiday cheer. Mahalo to FICOH’s holiday committee for organizing a celebration to remember, and to our associates for their generous donations to the Kapiolani Medical Center for Women and Children Toy Drive.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https://quintly-eu-image-storage.s3.amazonaws.com/17ae3836335657ff0a83f20c7d11e5e8/1ee2a5169fdb6e680ee2163fb0f14b94.jpg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713037742"/>
                  </a:ext>
                </a:extLst>
              </a:tr>
            </a:tbl>
          </a:graphicData>
        </a:graphic>
      </p:graphicFrame>
      <p:sp>
        <p:nvSpPr>
          <p:cNvPr id="4" name="Text Placeholder 3">
            <a:extLst>
              <a:ext uri="{FF2B5EF4-FFF2-40B4-BE49-F238E27FC236}">
                <a16:creationId xmlns:a16="http://schemas.microsoft.com/office/drawing/2014/main" id="{33A99C83-EE2E-40C7-8E23-3E02A5833C4E}"/>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819449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09292-97E6-487B-9A58-55A5474E6CFA}"/>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B17E9D4E-B44D-4F23-BCD4-EDBF2973BA8C}"/>
              </a:ext>
            </a:extLst>
          </p:cNvPr>
          <p:cNvGraphicFramePr>
            <a:graphicFrameLocks noGrp="1"/>
          </p:cNvGraphicFramePr>
          <p:nvPr>
            <p:ph type="tbl" sz="quarter" idx="13"/>
            <p:extLst>
              <p:ext uri="{D42A27DB-BD31-4B8C-83A1-F6EECF244321}">
                <p14:modId xmlns:p14="http://schemas.microsoft.com/office/powerpoint/2010/main" val="419993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54276201"/>
                    </a:ext>
                  </a:extLst>
                </a:gridCol>
                <a:gridCol w="1316737">
                  <a:extLst>
                    <a:ext uri="{9D8B030D-6E8A-4147-A177-3AD203B41FA5}">
                      <a16:colId xmlns:a16="http://schemas.microsoft.com/office/drawing/2014/main" val="2493005605"/>
                    </a:ext>
                  </a:extLst>
                </a:gridCol>
                <a:gridCol w="329184">
                  <a:extLst>
                    <a:ext uri="{9D8B030D-6E8A-4147-A177-3AD203B41FA5}">
                      <a16:colId xmlns:a16="http://schemas.microsoft.com/office/drawing/2014/main" val="947325719"/>
                    </a:ext>
                  </a:extLst>
                </a:gridCol>
                <a:gridCol w="329184">
                  <a:extLst>
                    <a:ext uri="{9D8B030D-6E8A-4147-A177-3AD203B41FA5}">
                      <a16:colId xmlns:a16="http://schemas.microsoft.com/office/drawing/2014/main" val="3090016713"/>
                    </a:ext>
                  </a:extLst>
                </a:gridCol>
                <a:gridCol w="329184">
                  <a:extLst>
                    <a:ext uri="{9D8B030D-6E8A-4147-A177-3AD203B41FA5}">
                      <a16:colId xmlns:a16="http://schemas.microsoft.com/office/drawing/2014/main" val="3161804122"/>
                    </a:ext>
                  </a:extLst>
                </a:gridCol>
                <a:gridCol w="329184">
                  <a:extLst>
                    <a:ext uri="{9D8B030D-6E8A-4147-A177-3AD203B41FA5}">
                      <a16:colId xmlns:a16="http://schemas.microsoft.com/office/drawing/2014/main" val="3490875428"/>
                    </a:ext>
                  </a:extLst>
                </a:gridCol>
                <a:gridCol w="329184">
                  <a:extLst>
                    <a:ext uri="{9D8B030D-6E8A-4147-A177-3AD203B41FA5}">
                      <a16:colId xmlns:a16="http://schemas.microsoft.com/office/drawing/2014/main" val="3860879750"/>
                    </a:ext>
                  </a:extLst>
                </a:gridCol>
                <a:gridCol w="329184">
                  <a:extLst>
                    <a:ext uri="{9D8B030D-6E8A-4147-A177-3AD203B41FA5}">
                      <a16:colId xmlns:a16="http://schemas.microsoft.com/office/drawing/2014/main" val="547988588"/>
                    </a:ext>
                  </a:extLst>
                </a:gridCol>
                <a:gridCol w="329184">
                  <a:extLst>
                    <a:ext uri="{9D8B030D-6E8A-4147-A177-3AD203B41FA5}">
                      <a16:colId xmlns:a16="http://schemas.microsoft.com/office/drawing/2014/main" val="1345594225"/>
                    </a:ext>
                  </a:extLst>
                </a:gridCol>
                <a:gridCol w="329184">
                  <a:extLst>
                    <a:ext uri="{9D8B030D-6E8A-4147-A177-3AD203B41FA5}">
                      <a16:colId xmlns:a16="http://schemas.microsoft.com/office/drawing/2014/main" val="2526399939"/>
                    </a:ext>
                  </a:extLst>
                </a:gridCol>
                <a:gridCol w="329184">
                  <a:extLst>
                    <a:ext uri="{9D8B030D-6E8A-4147-A177-3AD203B41FA5}">
                      <a16:colId xmlns:a16="http://schemas.microsoft.com/office/drawing/2014/main" val="107750418"/>
                    </a:ext>
                  </a:extLst>
                </a:gridCol>
                <a:gridCol w="329184">
                  <a:extLst>
                    <a:ext uri="{9D8B030D-6E8A-4147-A177-3AD203B41FA5}">
                      <a16:colId xmlns:a16="http://schemas.microsoft.com/office/drawing/2014/main" val="1786973941"/>
                    </a:ext>
                  </a:extLst>
                </a:gridCol>
                <a:gridCol w="329184">
                  <a:extLst>
                    <a:ext uri="{9D8B030D-6E8A-4147-A177-3AD203B41FA5}">
                      <a16:colId xmlns:a16="http://schemas.microsoft.com/office/drawing/2014/main" val="3765943130"/>
                    </a:ext>
                  </a:extLst>
                </a:gridCol>
                <a:gridCol w="329184">
                  <a:extLst>
                    <a:ext uri="{9D8B030D-6E8A-4147-A177-3AD203B41FA5}">
                      <a16:colId xmlns:a16="http://schemas.microsoft.com/office/drawing/2014/main" val="532422913"/>
                    </a:ext>
                  </a:extLst>
                </a:gridCol>
                <a:gridCol w="329184">
                  <a:extLst>
                    <a:ext uri="{9D8B030D-6E8A-4147-A177-3AD203B41FA5}">
                      <a16:colId xmlns:a16="http://schemas.microsoft.com/office/drawing/2014/main" val="105899109"/>
                    </a:ext>
                  </a:extLst>
                </a:gridCol>
                <a:gridCol w="329184">
                  <a:extLst>
                    <a:ext uri="{9D8B030D-6E8A-4147-A177-3AD203B41FA5}">
                      <a16:colId xmlns:a16="http://schemas.microsoft.com/office/drawing/2014/main" val="1251668567"/>
                    </a:ext>
                  </a:extLst>
                </a:gridCol>
                <a:gridCol w="329184">
                  <a:extLst>
                    <a:ext uri="{9D8B030D-6E8A-4147-A177-3AD203B41FA5}">
                      <a16:colId xmlns:a16="http://schemas.microsoft.com/office/drawing/2014/main" val="1215937577"/>
                    </a:ext>
                  </a:extLst>
                </a:gridCol>
                <a:gridCol w="329184">
                  <a:extLst>
                    <a:ext uri="{9D8B030D-6E8A-4147-A177-3AD203B41FA5}">
                      <a16:colId xmlns:a16="http://schemas.microsoft.com/office/drawing/2014/main" val="2282144569"/>
                    </a:ext>
                  </a:extLst>
                </a:gridCol>
                <a:gridCol w="329184">
                  <a:extLst>
                    <a:ext uri="{9D8B030D-6E8A-4147-A177-3AD203B41FA5}">
                      <a16:colId xmlns:a16="http://schemas.microsoft.com/office/drawing/2014/main" val="3446503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17745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- 2023-12-29 15:50:03</a:t>
                      </a:r>
                      <a:r>
                        <a:rPr kumimoji="0" lang="en-US" sz="1000" b="0" i="0" u="none" strike="noStrike" kern="1200" cap="none" spc="0" normalizeH="0" baseline="0" noProof="0">
                          <a:ln>
                            <a:noFill/>
                          </a:ln>
                          <a:solidFill>
                            <a:prstClr val="black"/>
                          </a:solidFill>
                          <a:effectLst/>
                          <a:uLnTx/>
                          <a:uFillTx/>
                          <a:latin typeface="Calibri"/>
                          <a:ea typeface="+mn-ea"/>
                          <a:cs typeface="+mn-cs"/>
                        </a:rPr>
                        <a:t>
 As we close out the year, we reflect on both the positive changes and unexpected challenges we’ve gone through as a company and community. We look forward to working with our partners to make 2024 a year of recovery and growth. On behalf of #TeamFICOH, we wish you a safe and happy new year! #HappyNewYear #NewYear2024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https://quintly-eu-image-storage.s3.amazonaws.com/17ae3836335657ff0a83f20c7d11e5e8/821f2b57241d0309c7039a40afa62e23.jpg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42424844"/>
                  </a:ext>
                </a:extLst>
              </a:tr>
            </a:tbl>
          </a:graphicData>
        </a:graphic>
      </p:graphicFrame>
      <p:sp>
        <p:nvSpPr>
          <p:cNvPr id="4" name="Text Placeholder 3">
            <a:extLst>
              <a:ext uri="{FF2B5EF4-FFF2-40B4-BE49-F238E27FC236}">
                <a16:creationId xmlns:a16="http://schemas.microsoft.com/office/drawing/2014/main" id="{594F41AF-AC41-42D5-83D0-5BF9802A9B21}"/>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040810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85466-13CC-4673-A4F6-C87D851438D1}"/>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0CEFFEE8-4376-478A-8364-DE9B0F299279}"/>
              </a:ext>
            </a:extLst>
          </p:cNvPr>
          <p:cNvGraphicFramePr>
            <a:graphicFrameLocks noGrp="1"/>
          </p:cNvGraphicFramePr>
          <p:nvPr>
            <p:ph type="tbl" sz="quarter" idx="13"/>
            <p:extLst>
              <p:ext uri="{D42A27DB-BD31-4B8C-83A1-F6EECF244321}">
                <p14:modId xmlns:p14="http://schemas.microsoft.com/office/powerpoint/2010/main" val="3070799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50845676"/>
                    </a:ext>
                  </a:extLst>
                </a:gridCol>
                <a:gridCol w="576072">
                  <a:extLst>
                    <a:ext uri="{9D8B030D-6E8A-4147-A177-3AD203B41FA5}">
                      <a16:colId xmlns:a16="http://schemas.microsoft.com/office/drawing/2014/main" val="4019557842"/>
                    </a:ext>
                  </a:extLst>
                </a:gridCol>
                <a:gridCol w="576072">
                  <a:extLst>
                    <a:ext uri="{9D8B030D-6E8A-4147-A177-3AD203B41FA5}">
                      <a16:colId xmlns:a16="http://schemas.microsoft.com/office/drawing/2014/main" val="1302448156"/>
                    </a:ext>
                  </a:extLst>
                </a:gridCol>
                <a:gridCol w="576072">
                  <a:extLst>
                    <a:ext uri="{9D8B030D-6E8A-4147-A177-3AD203B41FA5}">
                      <a16:colId xmlns:a16="http://schemas.microsoft.com/office/drawing/2014/main" val="432652901"/>
                    </a:ext>
                  </a:extLst>
                </a:gridCol>
                <a:gridCol w="576072">
                  <a:extLst>
                    <a:ext uri="{9D8B030D-6E8A-4147-A177-3AD203B41FA5}">
                      <a16:colId xmlns:a16="http://schemas.microsoft.com/office/drawing/2014/main" val="1550527692"/>
                    </a:ext>
                  </a:extLst>
                </a:gridCol>
                <a:gridCol w="576072">
                  <a:extLst>
                    <a:ext uri="{9D8B030D-6E8A-4147-A177-3AD203B41FA5}">
                      <a16:colId xmlns:a16="http://schemas.microsoft.com/office/drawing/2014/main" val="1353640571"/>
                    </a:ext>
                  </a:extLst>
                </a:gridCol>
                <a:gridCol w="576072">
                  <a:extLst>
                    <a:ext uri="{9D8B030D-6E8A-4147-A177-3AD203B41FA5}">
                      <a16:colId xmlns:a16="http://schemas.microsoft.com/office/drawing/2014/main" val="1218610447"/>
                    </a:ext>
                  </a:extLst>
                </a:gridCol>
                <a:gridCol w="576072">
                  <a:extLst>
                    <a:ext uri="{9D8B030D-6E8A-4147-A177-3AD203B41FA5}">
                      <a16:colId xmlns:a16="http://schemas.microsoft.com/office/drawing/2014/main" val="3688155306"/>
                    </a:ext>
                  </a:extLst>
                </a:gridCol>
                <a:gridCol w="576072">
                  <a:extLst>
                    <a:ext uri="{9D8B030D-6E8A-4147-A177-3AD203B41FA5}">
                      <a16:colId xmlns:a16="http://schemas.microsoft.com/office/drawing/2014/main" val="2472565585"/>
                    </a:ext>
                  </a:extLst>
                </a:gridCol>
                <a:gridCol w="576072">
                  <a:extLst>
                    <a:ext uri="{9D8B030D-6E8A-4147-A177-3AD203B41FA5}">
                      <a16:colId xmlns:a16="http://schemas.microsoft.com/office/drawing/2014/main" val="919829338"/>
                    </a:ext>
                  </a:extLst>
                </a:gridCol>
                <a:gridCol w="576072">
                  <a:extLst>
                    <a:ext uri="{9D8B030D-6E8A-4147-A177-3AD203B41FA5}">
                      <a16:colId xmlns:a16="http://schemas.microsoft.com/office/drawing/2014/main" val="3904604356"/>
                    </a:ext>
                  </a:extLst>
                </a:gridCol>
                <a:gridCol w="576072">
                  <a:extLst>
                    <a:ext uri="{9D8B030D-6E8A-4147-A177-3AD203B41FA5}">
                      <a16:colId xmlns:a16="http://schemas.microsoft.com/office/drawing/2014/main" val="3032444860"/>
                    </a:ext>
                  </a:extLst>
                </a:gridCol>
                <a:gridCol w="576072">
                  <a:extLst>
                    <a:ext uri="{9D8B030D-6E8A-4147-A177-3AD203B41FA5}">
                      <a16:colId xmlns:a16="http://schemas.microsoft.com/office/drawing/2014/main" val="140912727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14195903"/>
                  </a:ext>
                </a:extLst>
              </a:tr>
              <a:tr h="370840">
                <a:tc>
                  <a:txBody>
                    <a:bodyPr/>
                    <a:lstStyle/>
                    <a:p>
                      <a:r>
                        <a:rPr lang="en-US" sz="1000"/>
                        <a:t>1185</a:t>
                      </a:r>
                    </a:p>
                  </a:txBody>
                  <a:tcPr/>
                </a:tc>
                <a:tc>
                  <a:txBody>
                    <a:bodyPr/>
                    <a:lstStyle/>
                    <a:p>
                      <a:r>
                        <a:rPr lang="en-US" sz="1000"/>
                        <a:t>1</a:t>
                      </a:r>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5</a:t>
                      </a:r>
                    </a:p>
                  </a:txBody>
                  <a:tcPr/>
                </a:tc>
                <a:tc>
                  <a:txBody>
                    <a:bodyPr/>
                    <a:lstStyle/>
                    <a:p>
                      <a:r>
                        <a:rPr lang="en-US" sz="1000"/>
                        <a:t>0.0211 %</a:t>
                      </a:r>
                    </a:p>
                  </a:txBody>
                  <a:tcPr/>
                </a:tc>
                <a:tc>
                  <a:txBody>
                    <a:bodyPr/>
                    <a:lstStyle/>
                    <a:p>
                      <a:r>
                        <a:rPr lang="en-US" sz="1000"/>
                        <a:t>0.0 %</a:t>
                      </a:r>
                    </a:p>
                  </a:txBody>
                  <a:tcPr/>
                </a:tc>
                <a:extLst>
                  <a:ext uri="{0D108BD9-81ED-4DB2-BD59-A6C34878D82A}">
                    <a16:rowId xmlns:a16="http://schemas.microsoft.com/office/drawing/2014/main" val="3194215219"/>
                  </a:ext>
                </a:extLst>
              </a:tr>
            </a:tbl>
          </a:graphicData>
        </a:graphic>
      </p:graphicFrame>
      <p:sp>
        <p:nvSpPr>
          <p:cNvPr id="4" name="Text Placeholder 3">
            <a:extLst>
              <a:ext uri="{FF2B5EF4-FFF2-40B4-BE49-F238E27FC236}">
                <a16:creationId xmlns:a16="http://schemas.microsoft.com/office/drawing/2014/main" id="{48F9438B-5F85-4DD7-AF6A-84E5A5546342}"/>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542636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F6799-7D7B-4326-9AA4-5A5DBBC41336}"/>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FF883AA8-5493-4F94-B8A3-4B0F013FD746}"/>
              </a:ext>
            </a:extLst>
          </p:cNvPr>
          <p:cNvGraphicFramePr>
            <a:graphicFrameLocks noGrp="1"/>
          </p:cNvGraphicFramePr>
          <p:nvPr>
            <p:ph type="chart" sz="quarter" idx="13"/>
            <p:extLst>
              <p:ext uri="{D42A27DB-BD31-4B8C-83A1-F6EECF244321}">
                <p14:modId xmlns:p14="http://schemas.microsoft.com/office/powerpoint/2010/main" val="1808729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C76D00-8567-4D70-BC0E-E45C7980813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04DB208-8311-4550-87A0-9C384C9FFB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7894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C07A4-A8D8-49AA-A979-E653D5442B32}"/>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BE3824F3-D8C9-453A-9C29-4F2DBB06AF00}"/>
              </a:ext>
            </a:extLst>
          </p:cNvPr>
          <p:cNvGraphicFramePr>
            <a:graphicFrameLocks noGrp="1"/>
          </p:cNvGraphicFramePr>
          <p:nvPr>
            <p:ph type="chart" sz="quarter" idx="13"/>
            <p:extLst>
              <p:ext uri="{D42A27DB-BD31-4B8C-83A1-F6EECF244321}">
                <p14:modId xmlns:p14="http://schemas.microsoft.com/office/powerpoint/2010/main" val="2597411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E0E350-0E15-44CB-A17B-5ACE993A55A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544912F-78C2-4F44-9628-354B1A3481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0618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F129C-37D4-4394-8B8F-25D4DF91888C}"/>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CCB6F148-CE1E-4E4D-8683-BDF06C0C716A}"/>
              </a:ext>
            </a:extLst>
          </p:cNvPr>
          <p:cNvGraphicFramePr>
            <a:graphicFrameLocks noGrp="1"/>
          </p:cNvGraphicFramePr>
          <p:nvPr>
            <p:ph type="chart" sz="quarter" idx="13"/>
            <p:extLst>
              <p:ext uri="{D42A27DB-BD31-4B8C-83A1-F6EECF244321}">
                <p14:modId xmlns:p14="http://schemas.microsoft.com/office/powerpoint/2010/main" val="120823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5575B0-83C8-4E5B-92B4-3D04E71454C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B6C7CF0-FA31-4C71-A426-13FCD5806D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0503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35989-DF48-49F9-8A53-6AFEEBF0EAFD}"/>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EB1E8FB2-AE46-4365-8BAA-F339A540406F}"/>
              </a:ext>
            </a:extLst>
          </p:cNvPr>
          <p:cNvGraphicFramePr>
            <a:graphicFrameLocks noGrp="1"/>
          </p:cNvGraphicFramePr>
          <p:nvPr>
            <p:ph type="tbl" sz="quarter" idx="13"/>
            <p:extLst>
              <p:ext uri="{D42A27DB-BD31-4B8C-83A1-F6EECF244321}">
                <p14:modId xmlns:p14="http://schemas.microsoft.com/office/powerpoint/2010/main" val="911889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68482818"/>
                    </a:ext>
                  </a:extLst>
                </a:gridCol>
                <a:gridCol w="1152144">
                  <a:extLst>
                    <a:ext uri="{9D8B030D-6E8A-4147-A177-3AD203B41FA5}">
                      <a16:colId xmlns:a16="http://schemas.microsoft.com/office/drawing/2014/main" val="1911898471"/>
                    </a:ext>
                  </a:extLst>
                </a:gridCol>
                <a:gridCol w="1152144">
                  <a:extLst>
                    <a:ext uri="{9D8B030D-6E8A-4147-A177-3AD203B41FA5}">
                      <a16:colId xmlns:a16="http://schemas.microsoft.com/office/drawing/2014/main" val="1776466104"/>
                    </a:ext>
                  </a:extLst>
                </a:gridCol>
                <a:gridCol w="1152144">
                  <a:extLst>
                    <a:ext uri="{9D8B030D-6E8A-4147-A177-3AD203B41FA5}">
                      <a16:colId xmlns:a16="http://schemas.microsoft.com/office/drawing/2014/main" val="2544610127"/>
                    </a:ext>
                  </a:extLst>
                </a:gridCol>
                <a:gridCol w="1152144">
                  <a:extLst>
                    <a:ext uri="{9D8B030D-6E8A-4147-A177-3AD203B41FA5}">
                      <a16:colId xmlns:a16="http://schemas.microsoft.com/office/drawing/2014/main" val="3146274937"/>
                    </a:ext>
                  </a:extLst>
                </a:gridCol>
                <a:gridCol w="1152144">
                  <a:extLst>
                    <a:ext uri="{9D8B030D-6E8A-4147-A177-3AD203B41FA5}">
                      <a16:colId xmlns:a16="http://schemas.microsoft.com/office/drawing/2014/main" val="2540909395"/>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540794306"/>
                  </a:ext>
                </a:extLst>
              </a:tr>
              <a:tr h="370840">
                <a:tc>
                  <a:txBody>
                    <a:bodyPr/>
                    <a:lstStyle/>
                    <a:p>
                      <a:r>
                        <a:rPr lang="en-US" sz="1000" b="1"/>
                        <a:t>@FirstInsHI - 2023-12-20 13:02:38</a:t>
                      </a:r>
                      <a:r>
                        <a:rPr lang="en-US" sz="1000"/>
                        <a:t>
 Seeing donations to Santa’s Workshop pile up in our lobby over the past several weeks has been wonderful to see. Yesterday, we packed up and delivered two cars full of toys, art supplies, games, and gift cards to @KapiolaniMedCtr. Mahalo for all you do! https://t.co/ZlEVDKHaf8</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0.0844 %</a:t>
                      </a:r>
                    </a:p>
                  </a:txBody>
                  <a:tcPr/>
                </a:tc>
                <a:extLst>
                  <a:ext uri="{0D108BD9-81ED-4DB2-BD59-A6C34878D82A}">
                    <a16:rowId xmlns:a16="http://schemas.microsoft.com/office/drawing/2014/main" val="1561170789"/>
                  </a:ext>
                </a:extLst>
              </a:tr>
              <a:tr h="370840">
                <a:tc>
                  <a:txBody>
                    <a:bodyPr/>
                    <a:lstStyle/>
                    <a:p>
                      <a:r>
                        <a:rPr lang="en-US" sz="1000" b="1"/>
                        <a:t>@FirstInsHI - 2023-12-29 16:05:06</a:t>
                      </a:r>
                      <a:r>
                        <a:rPr lang="en-US" sz="1000"/>
                        <a:t>
 As we close out the year, we reflect on both the positive changes and unexpected challenges we’ve gone through as a company and community. On behalf of #TeamFICOH, we wish you a safe and happy new year! https://t.co/CI4wGkkuHF</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0.0844 %</a:t>
                      </a:r>
                    </a:p>
                  </a:txBody>
                  <a:tcPr/>
                </a:tc>
                <a:extLst>
                  <a:ext uri="{0D108BD9-81ED-4DB2-BD59-A6C34878D82A}">
                    <a16:rowId xmlns:a16="http://schemas.microsoft.com/office/drawing/2014/main" val="204056600"/>
                  </a:ext>
                </a:extLst>
              </a:tr>
              <a:tr h="370840">
                <a:tc>
                  <a:txBody>
                    <a:bodyPr/>
                    <a:lstStyle/>
                    <a:p>
                      <a:r>
                        <a:rPr lang="en-US" sz="1000" b="1"/>
                        <a:t>@FirstInsHI - 2023-12-12 13:09:31</a:t>
                      </a:r>
                      <a:r>
                        <a:rPr lang="en-US" sz="1000"/>
                        <a:t>
 FICOH volunteers answered phones during @wearehpr 's Year-End Membership campaign yesterday evening. Thx to everyone who called in during our k challenge! There’s still 2 days left in the campaign. Head over to https://t.co/R8yVpUB5tp to donate today. #supporthpr https://t.co/WVOUr9vKiL</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315653502"/>
                  </a:ext>
                </a:extLst>
              </a:tr>
            </a:tbl>
          </a:graphicData>
        </a:graphic>
      </p:graphicFrame>
      <p:sp>
        <p:nvSpPr>
          <p:cNvPr id="4" name="Text Placeholder 3">
            <a:extLst>
              <a:ext uri="{FF2B5EF4-FFF2-40B4-BE49-F238E27FC236}">
                <a16:creationId xmlns:a16="http://schemas.microsoft.com/office/drawing/2014/main" id="{CB5F249D-AEE9-4B26-AB4F-2423C846B471}"/>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4059396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A3948-F2C3-4419-84AC-6F6E1F09E2DE}"/>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EE79466E-AC1B-47F6-9895-F4D7C4E35064}"/>
              </a:ext>
            </a:extLst>
          </p:cNvPr>
          <p:cNvGraphicFramePr>
            <a:graphicFrameLocks noGrp="1"/>
          </p:cNvGraphicFramePr>
          <p:nvPr>
            <p:ph type="tbl" sz="quarter" idx="13"/>
            <p:extLst>
              <p:ext uri="{D42A27DB-BD31-4B8C-83A1-F6EECF244321}">
                <p14:modId xmlns:p14="http://schemas.microsoft.com/office/powerpoint/2010/main" val="2377443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185438071"/>
                    </a:ext>
                  </a:extLst>
                </a:gridCol>
                <a:gridCol w="576072">
                  <a:extLst>
                    <a:ext uri="{9D8B030D-6E8A-4147-A177-3AD203B41FA5}">
                      <a16:colId xmlns:a16="http://schemas.microsoft.com/office/drawing/2014/main" val="1408606181"/>
                    </a:ext>
                  </a:extLst>
                </a:gridCol>
                <a:gridCol w="576072">
                  <a:extLst>
                    <a:ext uri="{9D8B030D-6E8A-4147-A177-3AD203B41FA5}">
                      <a16:colId xmlns:a16="http://schemas.microsoft.com/office/drawing/2014/main" val="3415148332"/>
                    </a:ext>
                  </a:extLst>
                </a:gridCol>
                <a:gridCol w="576072">
                  <a:extLst>
                    <a:ext uri="{9D8B030D-6E8A-4147-A177-3AD203B41FA5}">
                      <a16:colId xmlns:a16="http://schemas.microsoft.com/office/drawing/2014/main" val="2972773987"/>
                    </a:ext>
                  </a:extLst>
                </a:gridCol>
                <a:gridCol w="576072">
                  <a:extLst>
                    <a:ext uri="{9D8B030D-6E8A-4147-A177-3AD203B41FA5}">
                      <a16:colId xmlns:a16="http://schemas.microsoft.com/office/drawing/2014/main" val="2045601850"/>
                    </a:ext>
                  </a:extLst>
                </a:gridCol>
                <a:gridCol w="576072">
                  <a:extLst>
                    <a:ext uri="{9D8B030D-6E8A-4147-A177-3AD203B41FA5}">
                      <a16:colId xmlns:a16="http://schemas.microsoft.com/office/drawing/2014/main" val="1399696829"/>
                    </a:ext>
                  </a:extLst>
                </a:gridCol>
                <a:gridCol w="576072">
                  <a:extLst>
                    <a:ext uri="{9D8B030D-6E8A-4147-A177-3AD203B41FA5}">
                      <a16:colId xmlns:a16="http://schemas.microsoft.com/office/drawing/2014/main" val="1883288787"/>
                    </a:ext>
                  </a:extLst>
                </a:gridCol>
                <a:gridCol w="576072">
                  <a:extLst>
                    <a:ext uri="{9D8B030D-6E8A-4147-A177-3AD203B41FA5}">
                      <a16:colId xmlns:a16="http://schemas.microsoft.com/office/drawing/2014/main" val="2827520613"/>
                    </a:ext>
                  </a:extLst>
                </a:gridCol>
                <a:gridCol w="576072">
                  <a:extLst>
                    <a:ext uri="{9D8B030D-6E8A-4147-A177-3AD203B41FA5}">
                      <a16:colId xmlns:a16="http://schemas.microsoft.com/office/drawing/2014/main" val="685784465"/>
                    </a:ext>
                  </a:extLst>
                </a:gridCol>
                <a:gridCol w="576072">
                  <a:extLst>
                    <a:ext uri="{9D8B030D-6E8A-4147-A177-3AD203B41FA5}">
                      <a16:colId xmlns:a16="http://schemas.microsoft.com/office/drawing/2014/main" val="4256929763"/>
                    </a:ext>
                  </a:extLst>
                </a:gridCol>
                <a:gridCol w="576072">
                  <a:extLst>
                    <a:ext uri="{9D8B030D-6E8A-4147-A177-3AD203B41FA5}">
                      <a16:colId xmlns:a16="http://schemas.microsoft.com/office/drawing/2014/main" val="3731804784"/>
                    </a:ext>
                  </a:extLst>
                </a:gridCol>
                <a:gridCol w="576072">
                  <a:extLst>
                    <a:ext uri="{9D8B030D-6E8A-4147-A177-3AD203B41FA5}">
                      <a16:colId xmlns:a16="http://schemas.microsoft.com/office/drawing/2014/main" val="3847019056"/>
                    </a:ext>
                  </a:extLst>
                </a:gridCol>
                <a:gridCol w="576072">
                  <a:extLst>
                    <a:ext uri="{9D8B030D-6E8A-4147-A177-3AD203B41FA5}">
                      <a16:colId xmlns:a16="http://schemas.microsoft.com/office/drawing/2014/main" val="493392967"/>
                    </a:ext>
                  </a:extLst>
                </a:gridCol>
                <a:gridCol w="576072">
                  <a:extLst>
                    <a:ext uri="{9D8B030D-6E8A-4147-A177-3AD203B41FA5}">
                      <a16:colId xmlns:a16="http://schemas.microsoft.com/office/drawing/2014/main" val="71908793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95919056"/>
                  </a:ext>
                </a:extLst>
              </a:tr>
              <a:tr h="370840">
                <a:tc>
                  <a:txBody>
                    <a:bodyPr/>
                    <a:lstStyle/>
                    <a:p>
                      <a:r>
                        <a:rPr lang="en-US" sz="1000"/>
                        <a:t>4235</a:t>
                      </a:r>
                    </a:p>
                  </a:txBody>
                  <a:tcPr/>
                </a:tc>
                <a:tc>
                  <a:txBody>
                    <a:bodyPr/>
                    <a:lstStyle/>
                    <a:p>
                      <a:r>
                        <a:rPr lang="en-US" sz="1000"/>
                        <a:t>20</a:t>
                      </a:r>
                    </a:p>
                  </a:txBody>
                  <a:tcPr/>
                </a:tc>
                <a:tc>
                  <a:txBody>
                    <a:bodyPr/>
                    <a:lstStyle/>
                    <a:p>
                      <a:r>
                        <a:rPr lang="en-US" sz="1000"/>
                        <a:t>7</a:t>
                      </a:r>
                    </a:p>
                  </a:txBody>
                  <a:tcPr/>
                </a:tc>
                <a:tc>
                  <a:txBody>
                    <a:bodyPr/>
                    <a:lstStyle/>
                    <a:p>
                      <a:r>
                        <a:rPr lang="en-US" sz="1000"/>
                        <a:t>333</a:t>
                      </a:r>
                    </a:p>
                  </a:txBody>
                  <a:tcPr/>
                </a:tc>
                <a:tc>
                  <a:txBody>
                    <a:bodyPr/>
                    <a:lstStyle/>
                    <a:p>
                      <a:r>
                        <a:rPr lang="en-US" sz="1000"/>
                        <a:t>47.571428571429</a:t>
                      </a:r>
                    </a:p>
                  </a:txBody>
                  <a:tcPr/>
                </a:tc>
                <a:tc>
                  <a:txBody>
                    <a:bodyPr/>
                    <a:lstStyle/>
                    <a:p>
                      <a:r>
                        <a:rPr lang="en-US" sz="1000"/>
                        <a:t>6</a:t>
                      </a:r>
                    </a:p>
                  </a:txBody>
                  <a:tcPr/>
                </a:tc>
                <a:tc>
                  <a:txBody>
                    <a:bodyPr/>
                    <a:lstStyle/>
                    <a:p>
                      <a:r>
                        <a:rPr lang="en-US" sz="1000"/>
                        <a:t>1</a:t>
                      </a:r>
                    </a:p>
                  </a:txBody>
                  <a:tcPr/>
                </a:tc>
                <a:tc>
                  <a:txBody>
                    <a:bodyPr/>
                    <a:lstStyle/>
                    <a:p>
                      <a:r>
                        <a:rPr lang="en-US" sz="1000"/>
                        <a:t>0.14285714285714</a:t>
                      </a:r>
                    </a:p>
                  </a:txBody>
                  <a:tcPr/>
                </a:tc>
                <a:tc>
                  <a:txBody>
                    <a:bodyPr/>
                    <a:lstStyle/>
                    <a:p>
                      <a:r>
                        <a:rPr lang="en-US" sz="1000"/>
                        <a:t>2255</a:t>
                      </a:r>
                    </a:p>
                  </a:txBody>
                  <a:tcPr/>
                </a:tc>
                <a:tc>
                  <a:txBody>
                    <a:bodyPr/>
                    <a:lstStyle/>
                    <a:p>
                      <a:r>
                        <a:rPr lang="en-US" sz="1000"/>
                        <a:t>322.14285714286</a:t>
                      </a:r>
                    </a:p>
                  </a:txBody>
                  <a:tcPr/>
                </a:tc>
                <a:tc>
                  <a:txBody>
                    <a:bodyPr/>
                    <a:lstStyle/>
                    <a:p>
                      <a:r>
                        <a:rPr lang="en-US" sz="1000"/>
                        <a:t>10228</a:t>
                      </a:r>
                    </a:p>
                  </a:txBody>
                  <a:tcPr/>
                </a:tc>
                <a:tc>
                  <a:txBody>
                    <a:bodyPr/>
                    <a:lstStyle/>
                    <a:p>
                      <a:r>
                        <a:rPr lang="en-US" sz="1000"/>
                        <a:t>1461.1428571429</a:t>
                      </a:r>
                    </a:p>
                  </a:txBody>
                  <a:tcPr/>
                </a:tc>
                <a:tc>
                  <a:txBody>
                    <a:bodyPr/>
                    <a:lstStyle/>
                    <a:p>
                      <a:r>
                        <a:rPr lang="en-US" sz="1000"/>
                        <a:t>22.101211331698 %</a:t>
                      </a:r>
                    </a:p>
                  </a:txBody>
                  <a:tcPr/>
                </a:tc>
                <a:tc>
                  <a:txBody>
                    <a:bodyPr/>
                    <a:lstStyle/>
                    <a:p>
                      <a:r>
                        <a:rPr lang="en-US" sz="1000"/>
                        <a:t>0</a:t>
                      </a:r>
                    </a:p>
                  </a:txBody>
                  <a:tcPr/>
                </a:tc>
                <a:extLst>
                  <a:ext uri="{0D108BD9-81ED-4DB2-BD59-A6C34878D82A}">
                    <a16:rowId xmlns:a16="http://schemas.microsoft.com/office/drawing/2014/main" val="2375715205"/>
                  </a:ext>
                </a:extLst>
              </a:tr>
            </a:tbl>
          </a:graphicData>
        </a:graphic>
      </p:graphicFrame>
      <p:sp>
        <p:nvSpPr>
          <p:cNvPr id="4" name="Text Placeholder 3">
            <a:extLst>
              <a:ext uri="{FF2B5EF4-FFF2-40B4-BE49-F238E27FC236}">
                <a16:creationId xmlns:a16="http://schemas.microsoft.com/office/drawing/2014/main" id="{423EC372-48FA-4266-B82A-8401DBBCCCE9}"/>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379200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EECF1-220F-4468-A935-A9342D9C705C}"/>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BBBDD2A0-CBC1-48A0-ABFB-B00D50C2E1F7}"/>
              </a:ext>
            </a:extLst>
          </p:cNvPr>
          <p:cNvGraphicFramePr>
            <a:graphicFrameLocks noGrp="1"/>
          </p:cNvGraphicFramePr>
          <p:nvPr>
            <p:ph type="chart" sz="quarter" idx="13"/>
            <p:extLst>
              <p:ext uri="{D42A27DB-BD31-4B8C-83A1-F6EECF244321}">
                <p14:modId xmlns:p14="http://schemas.microsoft.com/office/powerpoint/2010/main" val="3874492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C37A17-A8A9-4CE3-9CDC-135275455E2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F0B4148-4A26-4B48-8AA8-53EC57F2F9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6828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089B2-E1D2-42FA-80A1-09C1A0F9A8CD}"/>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DE072876-3B66-470E-A2D3-3642D0A92610}"/>
              </a:ext>
            </a:extLst>
          </p:cNvPr>
          <p:cNvGraphicFramePr>
            <a:graphicFrameLocks noGrp="1"/>
          </p:cNvGraphicFramePr>
          <p:nvPr>
            <p:ph type="chart" sz="quarter" idx="13"/>
            <p:extLst>
              <p:ext uri="{D42A27DB-BD31-4B8C-83A1-F6EECF244321}">
                <p14:modId xmlns:p14="http://schemas.microsoft.com/office/powerpoint/2010/main" val="3766996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3CD32F-6303-4B89-8F2B-062FDDC0FA1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EE1E366-B673-4E28-BA5C-E8C91E3A82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9511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12A27-B537-4420-A996-DDABBE48D365}"/>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1BBA4915-96F6-41F1-9A81-C893675AA34C}"/>
              </a:ext>
            </a:extLst>
          </p:cNvPr>
          <p:cNvGraphicFramePr>
            <a:graphicFrameLocks noGrp="1"/>
          </p:cNvGraphicFramePr>
          <p:nvPr>
            <p:ph type="chart" sz="quarter" idx="13"/>
            <p:extLst>
              <p:ext uri="{D42A27DB-BD31-4B8C-83A1-F6EECF244321}">
                <p14:modId xmlns:p14="http://schemas.microsoft.com/office/powerpoint/2010/main" val="3818524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F35FBC-3D50-4A2D-84CB-1C773267DF0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CFB7F45-C3D8-44A1-90F4-73FFB26714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8926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0152F-FE83-44A0-8D9A-CC4728AD13CD}"/>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D06670F2-DC22-41BD-8BF7-C699273B8AD3}"/>
              </a:ext>
            </a:extLst>
          </p:cNvPr>
          <p:cNvGraphicFramePr>
            <a:graphicFrameLocks noGrp="1"/>
          </p:cNvGraphicFramePr>
          <p:nvPr>
            <p:ph type="chart" sz="quarter" idx="13"/>
            <p:extLst>
              <p:ext uri="{D42A27DB-BD31-4B8C-83A1-F6EECF244321}">
                <p14:modId xmlns:p14="http://schemas.microsoft.com/office/powerpoint/2010/main" val="1908397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E98E2C-D2B4-42D7-8495-ED1687D49F3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9D9EE60-22FC-4A9B-8A63-59580B90A1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635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32F28-60CC-42CF-8D8F-656D2E8D295F}"/>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F512E709-8553-4D58-88EC-51EEC9314175}"/>
              </a:ext>
            </a:extLst>
          </p:cNvPr>
          <p:cNvGraphicFramePr>
            <a:graphicFrameLocks noGrp="1"/>
          </p:cNvGraphicFramePr>
          <p:nvPr>
            <p:ph type="tbl" sz="quarter" idx="13"/>
            <p:extLst>
              <p:ext uri="{D42A27DB-BD31-4B8C-83A1-F6EECF244321}">
                <p14:modId xmlns:p14="http://schemas.microsoft.com/office/powerpoint/2010/main" val="1748930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43877284"/>
                    </a:ext>
                  </a:extLst>
                </a:gridCol>
                <a:gridCol w="740664">
                  <a:extLst>
                    <a:ext uri="{9D8B030D-6E8A-4147-A177-3AD203B41FA5}">
                      <a16:colId xmlns:a16="http://schemas.microsoft.com/office/drawing/2014/main" val="1270846671"/>
                    </a:ext>
                  </a:extLst>
                </a:gridCol>
                <a:gridCol w="740664">
                  <a:extLst>
                    <a:ext uri="{9D8B030D-6E8A-4147-A177-3AD203B41FA5}">
                      <a16:colId xmlns:a16="http://schemas.microsoft.com/office/drawing/2014/main" val="2957589859"/>
                    </a:ext>
                  </a:extLst>
                </a:gridCol>
                <a:gridCol w="740664">
                  <a:extLst>
                    <a:ext uri="{9D8B030D-6E8A-4147-A177-3AD203B41FA5}">
                      <a16:colId xmlns:a16="http://schemas.microsoft.com/office/drawing/2014/main" val="3675482407"/>
                    </a:ext>
                  </a:extLst>
                </a:gridCol>
                <a:gridCol w="740664">
                  <a:extLst>
                    <a:ext uri="{9D8B030D-6E8A-4147-A177-3AD203B41FA5}">
                      <a16:colId xmlns:a16="http://schemas.microsoft.com/office/drawing/2014/main" val="1140459778"/>
                    </a:ext>
                  </a:extLst>
                </a:gridCol>
                <a:gridCol w="740664">
                  <a:extLst>
                    <a:ext uri="{9D8B030D-6E8A-4147-A177-3AD203B41FA5}">
                      <a16:colId xmlns:a16="http://schemas.microsoft.com/office/drawing/2014/main" val="1213209122"/>
                    </a:ext>
                  </a:extLst>
                </a:gridCol>
                <a:gridCol w="740664">
                  <a:extLst>
                    <a:ext uri="{9D8B030D-6E8A-4147-A177-3AD203B41FA5}">
                      <a16:colId xmlns:a16="http://schemas.microsoft.com/office/drawing/2014/main" val="62491264"/>
                    </a:ext>
                  </a:extLst>
                </a:gridCol>
                <a:gridCol w="740664">
                  <a:extLst>
                    <a:ext uri="{9D8B030D-6E8A-4147-A177-3AD203B41FA5}">
                      <a16:colId xmlns:a16="http://schemas.microsoft.com/office/drawing/2014/main" val="4112248113"/>
                    </a:ext>
                  </a:extLst>
                </a:gridCol>
                <a:gridCol w="740664">
                  <a:extLst>
                    <a:ext uri="{9D8B030D-6E8A-4147-A177-3AD203B41FA5}">
                      <a16:colId xmlns:a16="http://schemas.microsoft.com/office/drawing/2014/main" val="3926909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53380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- 2023-12-06 13:22:54</a:t>
                      </a:r>
                      <a:r>
                        <a:rPr kumimoji="0" lang="en-US" sz="1000" b="0" i="0" u="none" strike="noStrike" kern="1200" cap="none" spc="0" normalizeH="0" baseline="0" noProof="0">
                          <a:ln>
                            <a:noFill/>
                          </a:ln>
                          <a:solidFill>
                            <a:prstClr val="black"/>
                          </a:solidFill>
                          <a:effectLst/>
                          <a:uLnTx/>
                          <a:uFillTx/>
                          <a:latin typeface="Calibri"/>
                          <a:ea typeface="+mn-ea"/>
                          <a:cs typeface="+mn-cs"/>
                        </a:rPr>
                        <a:t>
 Last Friday, FICOH hosted its holiday party for associates at Honolulu Country Club, where we were treated to a delicious breakfast, games and prizes, plus music by DJ Rhombus and our very own DJ Nocturna (a.k.a. Ann L. of our Claims-Work Comp department). It was wonderful to reconnect with everyone and to spread some holiday cheer. Mahalo to FICOH’s holiday committee for organizing a celebration to remember, and to our associates for their generous donations to the Kapiolani Medical Center for Women and Children Toy Drive.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71.586715867159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84183631"/>
                  </a:ext>
                </a:extLst>
              </a:tr>
            </a:tbl>
          </a:graphicData>
        </a:graphic>
      </p:graphicFrame>
      <p:sp>
        <p:nvSpPr>
          <p:cNvPr id="4" name="Text Placeholder 3">
            <a:extLst>
              <a:ext uri="{FF2B5EF4-FFF2-40B4-BE49-F238E27FC236}">
                <a16:creationId xmlns:a16="http://schemas.microsoft.com/office/drawing/2014/main" id="{E7534C1B-896B-4FF6-9C2E-CE4A25613F51}"/>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519054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17E51-AB39-4C44-9734-1CA211BB16A1}"/>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1D44FF7A-E4EB-41B9-9DD5-76E74C9E0EE5}"/>
              </a:ext>
            </a:extLst>
          </p:cNvPr>
          <p:cNvGraphicFramePr>
            <a:graphicFrameLocks noGrp="1"/>
          </p:cNvGraphicFramePr>
          <p:nvPr>
            <p:ph type="tbl" sz="quarter" idx="13"/>
            <p:extLst>
              <p:ext uri="{D42A27DB-BD31-4B8C-83A1-F6EECF244321}">
                <p14:modId xmlns:p14="http://schemas.microsoft.com/office/powerpoint/2010/main" val="468687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93625983"/>
                    </a:ext>
                  </a:extLst>
                </a:gridCol>
                <a:gridCol w="740664">
                  <a:extLst>
                    <a:ext uri="{9D8B030D-6E8A-4147-A177-3AD203B41FA5}">
                      <a16:colId xmlns:a16="http://schemas.microsoft.com/office/drawing/2014/main" val="25847031"/>
                    </a:ext>
                  </a:extLst>
                </a:gridCol>
                <a:gridCol w="740664">
                  <a:extLst>
                    <a:ext uri="{9D8B030D-6E8A-4147-A177-3AD203B41FA5}">
                      <a16:colId xmlns:a16="http://schemas.microsoft.com/office/drawing/2014/main" val="1390686851"/>
                    </a:ext>
                  </a:extLst>
                </a:gridCol>
                <a:gridCol w="740664">
                  <a:extLst>
                    <a:ext uri="{9D8B030D-6E8A-4147-A177-3AD203B41FA5}">
                      <a16:colId xmlns:a16="http://schemas.microsoft.com/office/drawing/2014/main" val="958664944"/>
                    </a:ext>
                  </a:extLst>
                </a:gridCol>
                <a:gridCol w="740664">
                  <a:extLst>
                    <a:ext uri="{9D8B030D-6E8A-4147-A177-3AD203B41FA5}">
                      <a16:colId xmlns:a16="http://schemas.microsoft.com/office/drawing/2014/main" val="4268738831"/>
                    </a:ext>
                  </a:extLst>
                </a:gridCol>
                <a:gridCol w="740664">
                  <a:extLst>
                    <a:ext uri="{9D8B030D-6E8A-4147-A177-3AD203B41FA5}">
                      <a16:colId xmlns:a16="http://schemas.microsoft.com/office/drawing/2014/main" val="136192075"/>
                    </a:ext>
                  </a:extLst>
                </a:gridCol>
                <a:gridCol w="740664">
                  <a:extLst>
                    <a:ext uri="{9D8B030D-6E8A-4147-A177-3AD203B41FA5}">
                      <a16:colId xmlns:a16="http://schemas.microsoft.com/office/drawing/2014/main" val="2582137959"/>
                    </a:ext>
                  </a:extLst>
                </a:gridCol>
                <a:gridCol w="740664">
                  <a:extLst>
                    <a:ext uri="{9D8B030D-6E8A-4147-A177-3AD203B41FA5}">
                      <a16:colId xmlns:a16="http://schemas.microsoft.com/office/drawing/2014/main" val="1772713036"/>
                    </a:ext>
                  </a:extLst>
                </a:gridCol>
                <a:gridCol w="740664">
                  <a:extLst>
                    <a:ext uri="{9D8B030D-6E8A-4147-A177-3AD203B41FA5}">
                      <a16:colId xmlns:a16="http://schemas.microsoft.com/office/drawing/2014/main" val="1203081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68298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- 2023-12-12 11:44:47</a:t>
                      </a:r>
                      <a:r>
                        <a:rPr kumimoji="0" lang="en-US" sz="1000" b="0" i="0" u="none" strike="noStrike" kern="1200" cap="none" spc="0" normalizeH="0" baseline="0" noProof="0">
                          <a:ln>
                            <a:noFill/>
                          </a:ln>
                          <a:solidFill>
                            <a:prstClr val="black"/>
                          </a:solidFill>
                          <a:effectLst/>
                          <a:uLnTx/>
                          <a:uFillTx/>
                          <a:latin typeface="Calibri"/>
                          <a:ea typeface="+mn-ea"/>
                          <a:cs typeface="+mn-cs"/>
                        </a:rPr>
                        <a:t>
 Yesterday, we came together to celebrate Charla C.’s 60th work anniversary with First Insurance! During the program, Charla was recognized for her unwavering commitment, loyalty, and resilience.  She started as a central files clerk in 1963, transitioned to our Claims department in 1987, and has been adjusting auto claims ever since. Mahalo Charla for 60 years of dedicated service!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23.104563420769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78197893"/>
                  </a:ext>
                </a:extLst>
              </a:tr>
            </a:tbl>
          </a:graphicData>
        </a:graphic>
      </p:graphicFrame>
      <p:sp>
        <p:nvSpPr>
          <p:cNvPr id="4" name="Text Placeholder 3">
            <a:extLst>
              <a:ext uri="{FF2B5EF4-FFF2-40B4-BE49-F238E27FC236}">
                <a16:creationId xmlns:a16="http://schemas.microsoft.com/office/drawing/2014/main" id="{5802EA5A-040B-431F-85B6-D13C66EE7038}"/>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396896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E1C09-9821-4404-B115-913CA04FE024}"/>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9DED328D-A0EE-483F-839E-ADA9E24CBD47}"/>
              </a:ext>
            </a:extLst>
          </p:cNvPr>
          <p:cNvGraphicFramePr>
            <a:graphicFrameLocks noGrp="1"/>
          </p:cNvGraphicFramePr>
          <p:nvPr>
            <p:ph type="tbl" sz="quarter" idx="13"/>
            <p:extLst>
              <p:ext uri="{D42A27DB-BD31-4B8C-83A1-F6EECF244321}">
                <p14:modId xmlns:p14="http://schemas.microsoft.com/office/powerpoint/2010/main" val="1727332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10457190"/>
                    </a:ext>
                  </a:extLst>
                </a:gridCol>
                <a:gridCol w="740664">
                  <a:extLst>
                    <a:ext uri="{9D8B030D-6E8A-4147-A177-3AD203B41FA5}">
                      <a16:colId xmlns:a16="http://schemas.microsoft.com/office/drawing/2014/main" val="1397978821"/>
                    </a:ext>
                  </a:extLst>
                </a:gridCol>
                <a:gridCol w="740664">
                  <a:extLst>
                    <a:ext uri="{9D8B030D-6E8A-4147-A177-3AD203B41FA5}">
                      <a16:colId xmlns:a16="http://schemas.microsoft.com/office/drawing/2014/main" val="3924410947"/>
                    </a:ext>
                  </a:extLst>
                </a:gridCol>
                <a:gridCol w="740664">
                  <a:extLst>
                    <a:ext uri="{9D8B030D-6E8A-4147-A177-3AD203B41FA5}">
                      <a16:colId xmlns:a16="http://schemas.microsoft.com/office/drawing/2014/main" val="512349892"/>
                    </a:ext>
                  </a:extLst>
                </a:gridCol>
                <a:gridCol w="740664">
                  <a:extLst>
                    <a:ext uri="{9D8B030D-6E8A-4147-A177-3AD203B41FA5}">
                      <a16:colId xmlns:a16="http://schemas.microsoft.com/office/drawing/2014/main" val="255027306"/>
                    </a:ext>
                  </a:extLst>
                </a:gridCol>
                <a:gridCol w="740664">
                  <a:extLst>
                    <a:ext uri="{9D8B030D-6E8A-4147-A177-3AD203B41FA5}">
                      <a16:colId xmlns:a16="http://schemas.microsoft.com/office/drawing/2014/main" val="727981707"/>
                    </a:ext>
                  </a:extLst>
                </a:gridCol>
                <a:gridCol w="740664">
                  <a:extLst>
                    <a:ext uri="{9D8B030D-6E8A-4147-A177-3AD203B41FA5}">
                      <a16:colId xmlns:a16="http://schemas.microsoft.com/office/drawing/2014/main" val="643527927"/>
                    </a:ext>
                  </a:extLst>
                </a:gridCol>
                <a:gridCol w="740664">
                  <a:extLst>
                    <a:ext uri="{9D8B030D-6E8A-4147-A177-3AD203B41FA5}">
                      <a16:colId xmlns:a16="http://schemas.microsoft.com/office/drawing/2014/main" val="898190754"/>
                    </a:ext>
                  </a:extLst>
                </a:gridCol>
                <a:gridCol w="740664">
                  <a:extLst>
                    <a:ext uri="{9D8B030D-6E8A-4147-A177-3AD203B41FA5}">
                      <a16:colId xmlns:a16="http://schemas.microsoft.com/office/drawing/2014/main" val="2175179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88148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- 2023-12-26 16:24:59</a:t>
                      </a:r>
                      <a:r>
                        <a:rPr kumimoji="0" lang="en-US" sz="1000" b="0" i="0" u="none" strike="noStrike" kern="1200" cap="none" spc="0" normalizeH="0" baseline="0" noProof="0">
                          <a:ln>
                            <a:noFill/>
                          </a:ln>
                          <a:solidFill>
                            <a:prstClr val="black"/>
                          </a:solidFill>
                          <a:effectLst/>
                          <a:uLnTx/>
                          <a:uFillTx/>
                          <a:latin typeface="Calibri"/>
                          <a:ea typeface="+mn-ea"/>
                          <a:cs typeface="+mn-cs"/>
                        </a:rPr>
                        <a:t>
 FICOH worked with several partners this #seasonofgiving - including Aiea Collision Center and New City Nissan - to donate a newly refurbished Nissan Sentra to a local mother of three. Identified by Helping Hand Hawaii's Adopt a Family program, the single mom recently escaped an abusive relationship and is in the process of rebuilding her life. This is our eighth year in a row of helping families with transportation challenges. Learn more: https://rb.gy/4ejlpo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21.965317919075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65270354"/>
                  </a:ext>
                </a:extLst>
              </a:tr>
            </a:tbl>
          </a:graphicData>
        </a:graphic>
      </p:graphicFrame>
      <p:sp>
        <p:nvSpPr>
          <p:cNvPr id="4" name="Text Placeholder 3">
            <a:extLst>
              <a:ext uri="{FF2B5EF4-FFF2-40B4-BE49-F238E27FC236}">
                <a16:creationId xmlns:a16="http://schemas.microsoft.com/office/drawing/2014/main" id="{50B6DDFE-A393-4FC9-9025-353574A222A0}"/>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012042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AC3BB-30CF-4140-B89E-3E1A6E5F9412}"/>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FC0F2962-E618-4E8C-B3A6-AD7AF16E11EE}"/>
              </a:ext>
            </a:extLst>
          </p:cNvPr>
          <p:cNvGraphicFramePr>
            <a:graphicFrameLocks noGrp="1"/>
          </p:cNvGraphicFramePr>
          <p:nvPr>
            <p:ph type="tbl" sz="quarter" idx="13"/>
            <p:extLst>
              <p:ext uri="{D42A27DB-BD31-4B8C-83A1-F6EECF244321}">
                <p14:modId xmlns:p14="http://schemas.microsoft.com/office/powerpoint/2010/main" val="1724808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9274465"/>
                    </a:ext>
                  </a:extLst>
                </a:gridCol>
                <a:gridCol w="658368">
                  <a:extLst>
                    <a:ext uri="{9D8B030D-6E8A-4147-A177-3AD203B41FA5}">
                      <a16:colId xmlns:a16="http://schemas.microsoft.com/office/drawing/2014/main" val="3187610345"/>
                    </a:ext>
                  </a:extLst>
                </a:gridCol>
                <a:gridCol w="658368">
                  <a:extLst>
                    <a:ext uri="{9D8B030D-6E8A-4147-A177-3AD203B41FA5}">
                      <a16:colId xmlns:a16="http://schemas.microsoft.com/office/drawing/2014/main" val="3475035161"/>
                    </a:ext>
                  </a:extLst>
                </a:gridCol>
                <a:gridCol w="658368">
                  <a:extLst>
                    <a:ext uri="{9D8B030D-6E8A-4147-A177-3AD203B41FA5}">
                      <a16:colId xmlns:a16="http://schemas.microsoft.com/office/drawing/2014/main" val="3257080624"/>
                    </a:ext>
                  </a:extLst>
                </a:gridCol>
                <a:gridCol w="658368">
                  <a:extLst>
                    <a:ext uri="{9D8B030D-6E8A-4147-A177-3AD203B41FA5}">
                      <a16:colId xmlns:a16="http://schemas.microsoft.com/office/drawing/2014/main" val="685885967"/>
                    </a:ext>
                  </a:extLst>
                </a:gridCol>
                <a:gridCol w="658368">
                  <a:extLst>
                    <a:ext uri="{9D8B030D-6E8A-4147-A177-3AD203B41FA5}">
                      <a16:colId xmlns:a16="http://schemas.microsoft.com/office/drawing/2014/main" val="2156442133"/>
                    </a:ext>
                  </a:extLst>
                </a:gridCol>
                <a:gridCol w="658368">
                  <a:extLst>
                    <a:ext uri="{9D8B030D-6E8A-4147-A177-3AD203B41FA5}">
                      <a16:colId xmlns:a16="http://schemas.microsoft.com/office/drawing/2014/main" val="489855076"/>
                    </a:ext>
                  </a:extLst>
                </a:gridCol>
                <a:gridCol w="658368">
                  <a:extLst>
                    <a:ext uri="{9D8B030D-6E8A-4147-A177-3AD203B41FA5}">
                      <a16:colId xmlns:a16="http://schemas.microsoft.com/office/drawing/2014/main" val="2432579366"/>
                    </a:ext>
                  </a:extLst>
                </a:gridCol>
                <a:gridCol w="658368">
                  <a:extLst>
                    <a:ext uri="{9D8B030D-6E8A-4147-A177-3AD203B41FA5}">
                      <a16:colId xmlns:a16="http://schemas.microsoft.com/office/drawing/2014/main" val="2954634095"/>
                    </a:ext>
                  </a:extLst>
                </a:gridCol>
                <a:gridCol w="658368">
                  <a:extLst>
                    <a:ext uri="{9D8B030D-6E8A-4147-A177-3AD203B41FA5}">
                      <a16:colId xmlns:a16="http://schemas.microsoft.com/office/drawing/2014/main" val="4310023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747867316"/>
                  </a:ext>
                </a:extLst>
              </a:tr>
              <a:tr h="370840">
                <a:tc>
                  <a:txBody>
                    <a:bodyPr/>
                    <a:lstStyle/>
                    <a:p>
                      <a:r>
                        <a:rPr lang="en-US" sz="1000"/>
                        <a:t>firstinshi</a:t>
                      </a:r>
                    </a:p>
                  </a:txBody>
                  <a:tcPr/>
                </a:tc>
                <a:tc>
                  <a:txBody>
                    <a:bodyPr/>
                    <a:lstStyle/>
                    <a:p>
                      <a:r>
                        <a:rPr lang="en-US" sz="1000"/>
                        <a:t>2840</a:t>
                      </a:r>
                    </a:p>
                  </a:txBody>
                  <a:tcPr/>
                </a:tc>
                <a:tc>
                  <a:txBody>
                    <a:bodyPr/>
                    <a:lstStyle/>
                    <a:p>
                      <a:r>
                        <a:rPr lang="en-US" sz="1000"/>
                        <a:t>-1</a:t>
                      </a:r>
                    </a:p>
                  </a:txBody>
                  <a:tcPr/>
                </a:tc>
                <a:tc>
                  <a:txBody>
                    <a:bodyPr/>
                    <a:lstStyle/>
                    <a:p>
                      <a:r>
                        <a:rPr lang="en-US" sz="1000"/>
                        <a:t>3</a:t>
                      </a:r>
                    </a:p>
                  </a:txBody>
                  <a:tcPr/>
                </a:tc>
                <a:tc>
                  <a:txBody>
                    <a:bodyPr/>
                    <a:lstStyle/>
                    <a:p>
                      <a:r>
                        <a:rPr lang="en-US" sz="1000"/>
                        <a:t>4</a:t>
                      </a:r>
                    </a:p>
                  </a:txBody>
                  <a:tcPr/>
                </a:tc>
                <a:tc>
                  <a:txBody>
                    <a:bodyPr/>
                    <a:lstStyle/>
                    <a:p>
                      <a:r>
                        <a:rPr lang="en-US" sz="1000"/>
                        <a:t>0</a:t>
                      </a:r>
                    </a:p>
                  </a:txBody>
                  <a:tcPr/>
                </a:tc>
                <a:tc>
                  <a:txBody>
                    <a:bodyPr/>
                    <a:lstStyle/>
                    <a:p>
                      <a:r>
                        <a:rPr lang="en-US" sz="1000"/>
                        <a:t>3</a:t>
                      </a:r>
                    </a:p>
                  </a:txBody>
                  <a:tcPr/>
                </a:tc>
                <a:tc>
                  <a:txBody>
                    <a:bodyPr/>
                    <a:lstStyle/>
                    <a:p>
                      <a:r>
                        <a:rPr lang="en-US" sz="1000"/>
                        <a:t>10</a:t>
                      </a:r>
                    </a:p>
                  </a:txBody>
                  <a:tcPr/>
                </a:tc>
                <a:tc>
                  <a:txBody>
                    <a:bodyPr/>
                    <a:lstStyle/>
                    <a:p>
                      <a:r>
                        <a:rPr lang="en-US" sz="1000"/>
                        <a:t>330</a:t>
                      </a:r>
                    </a:p>
                  </a:txBody>
                  <a:tcPr/>
                </a:tc>
                <a:tc>
                  <a:txBody>
                    <a:bodyPr/>
                    <a:lstStyle/>
                    <a:p>
                      <a:r>
                        <a:rPr lang="en-US" sz="1000"/>
                        <a:t>6</a:t>
                      </a:r>
                    </a:p>
                  </a:txBody>
                  <a:tcPr/>
                </a:tc>
                <a:extLst>
                  <a:ext uri="{0D108BD9-81ED-4DB2-BD59-A6C34878D82A}">
                    <a16:rowId xmlns:a16="http://schemas.microsoft.com/office/drawing/2014/main" val="3276489057"/>
                  </a:ext>
                </a:extLst>
              </a:tr>
            </a:tbl>
          </a:graphicData>
        </a:graphic>
      </p:graphicFrame>
      <p:sp>
        <p:nvSpPr>
          <p:cNvPr id="4" name="Text Placeholder 3">
            <a:extLst>
              <a:ext uri="{FF2B5EF4-FFF2-40B4-BE49-F238E27FC236}">
                <a16:creationId xmlns:a16="http://schemas.microsoft.com/office/drawing/2014/main" id="{69EFFF6E-5AE8-433A-B3ED-6459AECCB707}"/>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4139523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760D7-113A-4328-ADE5-B84618F6D7EC}"/>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D9F0B0E5-D19F-42C2-B43F-65F4341C2F77}"/>
              </a:ext>
            </a:extLst>
          </p:cNvPr>
          <p:cNvGraphicFramePr>
            <a:graphicFrameLocks noGrp="1"/>
          </p:cNvGraphicFramePr>
          <p:nvPr>
            <p:ph type="chart" sz="quarter" idx="13"/>
            <p:extLst>
              <p:ext uri="{D42A27DB-BD31-4B8C-83A1-F6EECF244321}">
                <p14:modId xmlns:p14="http://schemas.microsoft.com/office/powerpoint/2010/main" val="3035873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584C8F-C7AD-4F3A-B697-1143B2A0741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86730A5-AC5E-4496-BA26-F4BCF15090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8994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4FCD3-9331-4340-9FB0-99D82306DC3B}"/>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4600E999-3DAA-4492-AE9B-56A0969496E9}"/>
              </a:ext>
            </a:extLst>
          </p:cNvPr>
          <p:cNvGraphicFramePr>
            <a:graphicFrameLocks noGrp="1"/>
          </p:cNvGraphicFramePr>
          <p:nvPr>
            <p:ph type="chart" sz="quarter" idx="13"/>
            <p:extLst>
              <p:ext uri="{D42A27DB-BD31-4B8C-83A1-F6EECF244321}">
                <p14:modId xmlns:p14="http://schemas.microsoft.com/office/powerpoint/2010/main" val="2774561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50DCC4-54CD-4289-82D1-75CFF242752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769DA14-E6E0-43D7-8F67-38ADC3F5F1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8266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0C600-F71A-4F9B-8B6D-8E02860F15BE}"/>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FD755D00-F569-44CB-A9DC-3B573C1FE5FE}"/>
              </a:ext>
            </a:extLst>
          </p:cNvPr>
          <p:cNvGraphicFramePr>
            <a:graphicFrameLocks noGrp="1"/>
          </p:cNvGraphicFramePr>
          <p:nvPr>
            <p:ph type="chart" sz="quarter" idx="13"/>
            <p:extLst>
              <p:ext uri="{D42A27DB-BD31-4B8C-83A1-F6EECF244321}">
                <p14:modId xmlns:p14="http://schemas.microsoft.com/office/powerpoint/2010/main" val="3614281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6287C0-B093-455E-9E47-FDA537A3CB6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298B76D-3AC2-4B49-B517-E2C5FDBE9A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87183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8304F-FA6B-4631-B1DE-FE29E1157B67}"/>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41F7C3D5-CF19-41D2-831B-A3FAB5EEA1AA}"/>
              </a:ext>
            </a:extLst>
          </p:cNvPr>
          <p:cNvGraphicFramePr>
            <a:graphicFrameLocks noGrp="1"/>
          </p:cNvGraphicFramePr>
          <p:nvPr>
            <p:ph type="chart" sz="quarter" idx="13"/>
            <p:extLst>
              <p:ext uri="{D42A27DB-BD31-4B8C-83A1-F6EECF244321}">
                <p14:modId xmlns:p14="http://schemas.microsoft.com/office/powerpoint/2010/main" val="2839418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49B1C8-FCE9-43C3-AC54-0ABFE2C2743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3208F2D-02D8-445E-B09C-822FAEB8C1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03187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034F8-5A8F-431B-A3B2-1F43313EB515}"/>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CC3D8212-74B5-41B5-96C3-B739A1600833}"/>
              </a:ext>
            </a:extLst>
          </p:cNvPr>
          <p:cNvGraphicFramePr>
            <a:graphicFrameLocks noGrp="1"/>
          </p:cNvGraphicFramePr>
          <p:nvPr>
            <p:ph type="tbl" sz="quarter" idx="13"/>
            <p:extLst>
              <p:ext uri="{D42A27DB-BD31-4B8C-83A1-F6EECF244321}">
                <p14:modId xmlns:p14="http://schemas.microsoft.com/office/powerpoint/2010/main" val="2895202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76107052"/>
                    </a:ext>
                  </a:extLst>
                </a:gridCol>
                <a:gridCol w="987552">
                  <a:extLst>
                    <a:ext uri="{9D8B030D-6E8A-4147-A177-3AD203B41FA5}">
                      <a16:colId xmlns:a16="http://schemas.microsoft.com/office/drawing/2014/main" val="2910847526"/>
                    </a:ext>
                  </a:extLst>
                </a:gridCol>
                <a:gridCol w="987552">
                  <a:extLst>
                    <a:ext uri="{9D8B030D-6E8A-4147-A177-3AD203B41FA5}">
                      <a16:colId xmlns:a16="http://schemas.microsoft.com/office/drawing/2014/main" val="2202779173"/>
                    </a:ext>
                  </a:extLst>
                </a:gridCol>
                <a:gridCol w="987552">
                  <a:extLst>
                    <a:ext uri="{9D8B030D-6E8A-4147-A177-3AD203B41FA5}">
                      <a16:colId xmlns:a16="http://schemas.microsoft.com/office/drawing/2014/main" val="2104340386"/>
                    </a:ext>
                  </a:extLst>
                </a:gridCol>
                <a:gridCol w="987552">
                  <a:extLst>
                    <a:ext uri="{9D8B030D-6E8A-4147-A177-3AD203B41FA5}">
                      <a16:colId xmlns:a16="http://schemas.microsoft.com/office/drawing/2014/main" val="3275541557"/>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049284698"/>
                  </a:ext>
                </a:extLst>
              </a:tr>
              <a:tr h="370840">
                <a:tc>
                  <a:txBody>
                    <a:bodyPr/>
                    <a:lstStyle/>
                    <a:p>
                      <a:r>
                        <a:rPr lang="en-US" sz="1000" b="1"/>
                        <a:t>firstinshi - 2023-12-12 16:00:36</a:t>
                      </a:r>
                      <a:r>
                        <a:rPr lang="en-US" sz="1000"/>
                        <a:t>
 Yesterday, we came together to celebrate Charla C.’s 60th work anniversary with First Insurance! During the program, Charla was recognized for her unwavering commitment, loyalty, and resilience.  She started as a central files clerk in 1963, transitioned to our Claims department in 1987, and has been adjusting auto claims ever since. Mahalo Charla for 60 years of dedicated service!</a:t>
                      </a:r>
                    </a:p>
                  </a:txBody>
                  <a:tcPr/>
                </a:tc>
                <a:tc>
                  <a:txBody>
                    <a:bodyPr/>
                    <a:lstStyle/>
                    <a:p>
                      <a:r>
                        <a:rPr lang="en-US" sz="1000"/>
                        <a:t>48</a:t>
                      </a:r>
                    </a:p>
                  </a:txBody>
                  <a:tcPr/>
                </a:tc>
                <a:tc>
                  <a:txBody>
                    <a:bodyPr/>
                    <a:lstStyle/>
                    <a:p>
                      <a:r>
                        <a:rPr lang="en-US" sz="1000"/>
                        <a:t>2</a:t>
                      </a:r>
                    </a:p>
                  </a:txBody>
                  <a:tcPr/>
                </a:tc>
                <a:tc>
                  <a:txBody>
                    <a:bodyPr/>
                    <a:lstStyle/>
                    <a:p>
                      <a:r>
                        <a:rPr lang="en-US" sz="1000"/>
                        <a:t>1.7599 %</a:t>
                      </a:r>
                    </a:p>
                  </a:txBody>
                  <a:tcPr/>
                </a:tc>
                <a:tc>
                  <a:txBody>
                    <a:bodyPr/>
                    <a:lstStyle/>
                    <a:p>
                      <a:r>
                        <a:rPr lang="en-US" sz="1000"/>
                        <a:t>Carousel</a:t>
                      </a:r>
                    </a:p>
                  </a:txBody>
                  <a:tcPr/>
                </a:tc>
                <a:extLst>
                  <a:ext uri="{0D108BD9-81ED-4DB2-BD59-A6C34878D82A}">
                    <a16:rowId xmlns:a16="http://schemas.microsoft.com/office/drawing/2014/main" val="3550338303"/>
                  </a:ext>
                </a:extLst>
              </a:tr>
              <a:tr h="370840">
                <a:tc>
                  <a:txBody>
                    <a:bodyPr/>
                    <a:lstStyle/>
                    <a:p>
                      <a:r>
                        <a:rPr lang="en-US" sz="1000" b="1"/>
                        <a:t>firstinshi - 2023-12-06 16:01:29</a:t>
                      </a:r>
                      <a:r>
                        <a:rPr lang="en-US" sz="1000"/>
                        <a:t>
 Last Friday, FICOH hosted its holiday party for associates at Honolulu Country Club, where we were treated to a delicious breakfast, games and prizes, plus music by DJ Rhombus and our very own DJ Nocturna (a.k.a. Ann L. of our Claims-Work Comp department). It was wonderful to reconnect with everyone and to spread some holiday cheer. Mahalo to FICOH’s holiday committee for organizing a celebration to remember, and to our associates for their generous donations to the Kapiolani Medical Center for Women and Children Toy Drive.</a:t>
                      </a:r>
                    </a:p>
                  </a:txBody>
                  <a:tcPr/>
                </a:tc>
                <a:tc>
                  <a:txBody>
                    <a:bodyPr/>
                    <a:lstStyle/>
                    <a:p>
                      <a:r>
                        <a:rPr lang="en-US" sz="1000"/>
                        <a:t>45</a:t>
                      </a:r>
                    </a:p>
                  </a:txBody>
                  <a:tcPr/>
                </a:tc>
                <a:tc>
                  <a:txBody>
                    <a:bodyPr/>
                    <a:lstStyle/>
                    <a:p>
                      <a:r>
                        <a:rPr lang="en-US" sz="1000"/>
                        <a:t>1</a:t>
                      </a:r>
                    </a:p>
                  </a:txBody>
                  <a:tcPr/>
                </a:tc>
                <a:tc>
                  <a:txBody>
                    <a:bodyPr/>
                    <a:lstStyle/>
                    <a:p>
                      <a:r>
                        <a:rPr lang="en-US" sz="1000"/>
                        <a:t>1.6191 %</a:t>
                      </a:r>
                    </a:p>
                  </a:txBody>
                  <a:tcPr/>
                </a:tc>
                <a:tc>
                  <a:txBody>
                    <a:bodyPr/>
                    <a:lstStyle/>
                    <a:p>
                      <a:r>
                        <a:rPr lang="en-US" sz="1000"/>
                        <a:t>Reel</a:t>
                      </a:r>
                    </a:p>
                  </a:txBody>
                  <a:tcPr/>
                </a:tc>
                <a:extLst>
                  <a:ext uri="{0D108BD9-81ED-4DB2-BD59-A6C34878D82A}">
                    <a16:rowId xmlns:a16="http://schemas.microsoft.com/office/drawing/2014/main" val="2603922874"/>
                  </a:ext>
                </a:extLst>
              </a:tr>
              <a:tr h="370840">
                <a:tc>
                  <a:txBody>
                    <a:bodyPr/>
                    <a:lstStyle/>
                    <a:p>
                      <a:r>
                        <a:rPr lang="en-US" sz="1000" b="1"/>
                        <a:t>firstinshi - 2023-12-20 16:00:35</a:t>
                      </a:r>
                      <a:r>
                        <a:rPr lang="en-US" sz="1000"/>
                        <a:t>
 It wouldn’t be the holidays without a toy drive! Seeing donations to Santa’s Workshop pile up in our lobby over the past several weeks has been wonderful to see. Yesterday, we packed up and delivered two cars full of toys, art supplies, games, and gift cards to Kapiolani Medical Center for Women and Children. Mahalo to our associates for helping to spread holiday cheer this season and to kapiolanimedctr for making the holidays memorable for patients and their ʻohana.</a:t>
                      </a:r>
                    </a:p>
                  </a:txBody>
                  <a:tcPr/>
                </a:tc>
                <a:tc>
                  <a:txBody>
                    <a:bodyPr/>
                    <a:lstStyle/>
                    <a:p>
                      <a:r>
                        <a:rPr lang="en-US" sz="1000"/>
                        <a:t>40</a:t>
                      </a:r>
                    </a:p>
                  </a:txBody>
                  <a:tcPr/>
                </a:tc>
                <a:tc>
                  <a:txBody>
                    <a:bodyPr/>
                    <a:lstStyle/>
                    <a:p>
                      <a:r>
                        <a:rPr lang="en-US" sz="1000"/>
                        <a:t>1</a:t>
                      </a:r>
                    </a:p>
                  </a:txBody>
                  <a:tcPr/>
                </a:tc>
                <a:tc>
                  <a:txBody>
                    <a:bodyPr/>
                    <a:lstStyle/>
                    <a:p>
                      <a:r>
                        <a:rPr lang="en-US" sz="1000"/>
                        <a:t>1.4437 %</a:t>
                      </a:r>
                    </a:p>
                  </a:txBody>
                  <a:tcPr/>
                </a:tc>
                <a:tc>
                  <a:txBody>
                    <a:bodyPr/>
                    <a:lstStyle/>
                    <a:p>
                      <a:r>
                        <a:rPr lang="en-US" sz="1000"/>
                        <a:t>Carousel</a:t>
                      </a:r>
                    </a:p>
                  </a:txBody>
                  <a:tcPr/>
                </a:tc>
                <a:extLst>
                  <a:ext uri="{0D108BD9-81ED-4DB2-BD59-A6C34878D82A}">
                    <a16:rowId xmlns:a16="http://schemas.microsoft.com/office/drawing/2014/main" val="2422344620"/>
                  </a:ext>
                </a:extLst>
              </a:tr>
            </a:tbl>
          </a:graphicData>
        </a:graphic>
      </p:graphicFrame>
      <p:sp>
        <p:nvSpPr>
          <p:cNvPr id="4" name="Text Placeholder 3">
            <a:extLst>
              <a:ext uri="{FF2B5EF4-FFF2-40B4-BE49-F238E27FC236}">
                <a16:creationId xmlns:a16="http://schemas.microsoft.com/office/drawing/2014/main" id="{48D659C4-7FF1-407D-989B-CC79D9A0C5CA}"/>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9475578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8186-9CD6-425C-A865-480581A8C3B1}"/>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05650E3F-0F66-4E9E-93A5-BC72B59B822D}"/>
              </a:ext>
            </a:extLst>
          </p:cNvPr>
          <p:cNvGraphicFramePr>
            <a:graphicFrameLocks noGrp="1"/>
          </p:cNvGraphicFramePr>
          <p:nvPr>
            <p:ph type="tbl" sz="quarter" idx="13"/>
            <p:extLst>
              <p:ext uri="{D42A27DB-BD31-4B8C-83A1-F6EECF244321}">
                <p14:modId xmlns:p14="http://schemas.microsoft.com/office/powerpoint/2010/main" val="3458865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698038737"/>
                    </a:ext>
                  </a:extLst>
                </a:gridCol>
                <a:gridCol w="1069848">
                  <a:extLst>
                    <a:ext uri="{9D8B030D-6E8A-4147-A177-3AD203B41FA5}">
                      <a16:colId xmlns:a16="http://schemas.microsoft.com/office/drawing/2014/main" val="4134470854"/>
                    </a:ext>
                  </a:extLst>
                </a:gridCol>
                <a:gridCol w="493776">
                  <a:extLst>
                    <a:ext uri="{9D8B030D-6E8A-4147-A177-3AD203B41FA5}">
                      <a16:colId xmlns:a16="http://schemas.microsoft.com/office/drawing/2014/main" val="1700819845"/>
                    </a:ext>
                  </a:extLst>
                </a:gridCol>
                <a:gridCol w="1069848">
                  <a:extLst>
                    <a:ext uri="{9D8B030D-6E8A-4147-A177-3AD203B41FA5}">
                      <a16:colId xmlns:a16="http://schemas.microsoft.com/office/drawing/2014/main" val="899940264"/>
                    </a:ext>
                  </a:extLst>
                </a:gridCol>
                <a:gridCol w="1069848">
                  <a:extLst>
                    <a:ext uri="{9D8B030D-6E8A-4147-A177-3AD203B41FA5}">
                      <a16:colId xmlns:a16="http://schemas.microsoft.com/office/drawing/2014/main" val="3765726697"/>
                    </a:ext>
                  </a:extLst>
                </a:gridCol>
                <a:gridCol w="1069848">
                  <a:extLst>
                    <a:ext uri="{9D8B030D-6E8A-4147-A177-3AD203B41FA5}">
                      <a16:colId xmlns:a16="http://schemas.microsoft.com/office/drawing/2014/main" val="1670718391"/>
                    </a:ext>
                  </a:extLst>
                </a:gridCol>
                <a:gridCol w="1069848">
                  <a:extLst>
                    <a:ext uri="{9D8B030D-6E8A-4147-A177-3AD203B41FA5}">
                      <a16:colId xmlns:a16="http://schemas.microsoft.com/office/drawing/2014/main" val="624573596"/>
                    </a:ext>
                  </a:extLst>
                </a:gridCol>
                <a:gridCol w="1069848">
                  <a:extLst>
                    <a:ext uri="{9D8B030D-6E8A-4147-A177-3AD203B41FA5}">
                      <a16:colId xmlns:a16="http://schemas.microsoft.com/office/drawing/2014/main" val="46805529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595407072"/>
                  </a:ext>
                </a:extLst>
              </a:tr>
              <a:tr h="370840">
                <a:tc>
                  <a:txBody>
                    <a:bodyPr/>
                    <a:lstStyle/>
                    <a:p>
                      <a:r>
                        <a:rPr lang="en-US" sz="1000"/>
                        <a:t>191</a:t>
                      </a:r>
                    </a:p>
                  </a:txBody>
                  <a:tcPr/>
                </a:tc>
                <a:tc>
                  <a:txBody>
                    <a:bodyPr/>
                    <a:lstStyle/>
                    <a:p>
                      <a:r>
                        <a:rPr lang="en-US" sz="1000"/>
                        <a:t>0.6875 %</a:t>
                      </a:r>
                    </a:p>
                  </a:txBody>
                  <a:tcPr/>
                </a:tc>
                <a:tc>
                  <a:txBody>
                    <a:bodyPr/>
                    <a:lstStyle/>
                    <a:p>
                      <a:r>
                        <a:rPr lang="en-US" sz="1000"/>
                        <a:t>0.13</a:t>
                      </a:r>
                    </a:p>
                  </a:txBody>
                  <a:tcPr/>
                </a:tc>
                <a:tc>
                  <a:txBody>
                    <a:bodyPr/>
                    <a:lstStyle/>
                    <a:p>
                      <a:r>
                        <a:rPr lang="en-US" sz="1000"/>
                        <a:t>96.74</a:t>
                      </a:r>
                    </a:p>
                  </a:txBody>
                  <a:tcPr/>
                </a:tc>
                <a:tc>
                  <a:txBody>
                    <a:bodyPr/>
                    <a:lstStyle/>
                    <a:p>
                      <a:r>
                        <a:rPr lang="en-US" sz="1000"/>
                        <a:t>95.55</a:t>
                      </a:r>
                    </a:p>
                  </a:txBody>
                  <a:tcPr/>
                </a:tc>
                <a:tc>
                  <a:txBody>
                    <a:bodyPr/>
                    <a:lstStyle/>
                    <a:p>
                      <a:r>
                        <a:rPr lang="en-US" sz="1000"/>
                        <a:t>65.51</a:t>
                      </a:r>
                    </a:p>
                  </a:txBody>
                  <a:tcPr/>
                </a:tc>
                <a:tc>
                  <a:txBody>
                    <a:bodyPr/>
                    <a:lstStyle/>
                    <a:p>
                      <a:r>
                        <a:rPr lang="en-US" sz="1000"/>
                        <a:t>18477</a:t>
                      </a:r>
                    </a:p>
                  </a:txBody>
                  <a:tcPr/>
                </a:tc>
                <a:tc>
                  <a:txBody>
                    <a:bodyPr/>
                    <a:lstStyle/>
                    <a:p>
                      <a:r>
                        <a:rPr lang="en-US" sz="1000"/>
                        <a:t>12512</a:t>
                      </a:r>
                    </a:p>
                  </a:txBody>
                  <a:tcPr/>
                </a:tc>
                <a:extLst>
                  <a:ext uri="{0D108BD9-81ED-4DB2-BD59-A6C34878D82A}">
                    <a16:rowId xmlns:a16="http://schemas.microsoft.com/office/drawing/2014/main" val="3285089326"/>
                  </a:ext>
                </a:extLst>
              </a:tr>
            </a:tbl>
          </a:graphicData>
        </a:graphic>
      </p:graphicFrame>
      <p:sp>
        <p:nvSpPr>
          <p:cNvPr id="4" name="Text Placeholder 3">
            <a:extLst>
              <a:ext uri="{FF2B5EF4-FFF2-40B4-BE49-F238E27FC236}">
                <a16:creationId xmlns:a16="http://schemas.microsoft.com/office/drawing/2014/main" id="{6E12A10D-6CC7-42C4-BEBB-420B563F819F}"/>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41168920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2F9A8-D0C3-49D5-8539-184C6AA48DF0}"/>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45F3AFF9-4853-4E7B-94E0-26034646EFD6}"/>
              </a:ext>
            </a:extLst>
          </p:cNvPr>
          <p:cNvGraphicFramePr>
            <a:graphicFrameLocks noGrp="1"/>
          </p:cNvGraphicFramePr>
          <p:nvPr>
            <p:ph type="tbl" sz="quarter" idx="13"/>
            <p:extLst>
              <p:ext uri="{D42A27DB-BD31-4B8C-83A1-F6EECF244321}">
                <p14:modId xmlns:p14="http://schemas.microsoft.com/office/powerpoint/2010/main" val="2285950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90993565"/>
                    </a:ext>
                  </a:extLst>
                </a:gridCol>
                <a:gridCol w="905256">
                  <a:extLst>
                    <a:ext uri="{9D8B030D-6E8A-4147-A177-3AD203B41FA5}">
                      <a16:colId xmlns:a16="http://schemas.microsoft.com/office/drawing/2014/main" val="940665888"/>
                    </a:ext>
                  </a:extLst>
                </a:gridCol>
                <a:gridCol w="411480">
                  <a:extLst>
                    <a:ext uri="{9D8B030D-6E8A-4147-A177-3AD203B41FA5}">
                      <a16:colId xmlns:a16="http://schemas.microsoft.com/office/drawing/2014/main" val="413351669"/>
                    </a:ext>
                  </a:extLst>
                </a:gridCol>
                <a:gridCol w="905256">
                  <a:extLst>
                    <a:ext uri="{9D8B030D-6E8A-4147-A177-3AD203B41FA5}">
                      <a16:colId xmlns:a16="http://schemas.microsoft.com/office/drawing/2014/main" val="3027528448"/>
                    </a:ext>
                  </a:extLst>
                </a:gridCol>
                <a:gridCol w="905256">
                  <a:extLst>
                    <a:ext uri="{9D8B030D-6E8A-4147-A177-3AD203B41FA5}">
                      <a16:colId xmlns:a16="http://schemas.microsoft.com/office/drawing/2014/main" val="1054219203"/>
                    </a:ext>
                  </a:extLst>
                </a:gridCol>
                <a:gridCol w="905256">
                  <a:extLst>
                    <a:ext uri="{9D8B030D-6E8A-4147-A177-3AD203B41FA5}">
                      <a16:colId xmlns:a16="http://schemas.microsoft.com/office/drawing/2014/main" val="4279999136"/>
                    </a:ext>
                  </a:extLst>
                </a:gridCol>
                <a:gridCol w="905256">
                  <a:extLst>
                    <a:ext uri="{9D8B030D-6E8A-4147-A177-3AD203B41FA5}">
                      <a16:colId xmlns:a16="http://schemas.microsoft.com/office/drawing/2014/main" val="1445616412"/>
                    </a:ext>
                  </a:extLst>
                </a:gridCol>
                <a:gridCol w="905256">
                  <a:extLst>
                    <a:ext uri="{9D8B030D-6E8A-4147-A177-3AD203B41FA5}">
                      <a16:colId xmlns:a16="http://schemas.microsoft.com/office/drawing/2014/main" val="1221131411"/>
                    </a:ext>
                  </a:extLst>
                </a:gridCol>
                <a:gridCol w="905256">
                  <a:extLst>
                    <a:ext uri="{9D8B030D-6E8A-4147-A177-3AD203B41FA5}">
                      <a16:colId xmlns:a16="http://schemas.microsoft.com/office/drawing/2014/main" val="112014011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071864345"/>
                  </a:ext>
                </a:extLst>
              </a:tr>
              <a:tr h="370840">
                <a:tc>
                  <a:txBody>
                    <a:bodyPr/>
                    <a:lstStyle/>
                    <a:p>
                      <a:r>
                        <a:rPr lang="en-US" sz="1000"/>
                        <a:t>15</a:t>
                      </a:r>
                    </a:p>
                  </a:txBody>
                  <a:tcPr/>
                </a:tc>
                <a:tc>
                  <a:txBody>
                    <a:bodyPr/>
                    <a:lstStyle/>
                    <a:p>
                      <a:r>
                        <a:rPr lang="en-US" sz="1000"/>
                        <a:t>0.6176 %</a:t>
                      </a:r>
                    </a:p>
                  </a:txBody>
                  <a:tcPr/>
                </a:tc>
                <a:tc>
                  <a:txBody>
                    <a:bodyPr/>
                    <a:lstStyle/>
                    <a:p>
                      <a:r>
                        <a:rPr lang="en-US" sz="1000"/>
                        <a:t>0.07</a:t>
                      </a:r>
                    </a:p>
                  </a:txBody>
                  <a:tcPr/>
                </a:tc>
                <a:tc>
                  <a:txBody>
                    <a:bodyPr/>
                    <a:lstStyle/>
                    <a:p>
                      <a:r>
                        <a:rPr lang="en-US" sz="1000"/>
                        <a:t>78.13</a:t>
                      </a:r>
                    </a:p>
                  </a:txBody>
                  <a:tcPr/>
                </a:tc>
                <a:tc>
                  <a:txBody>
                    <a:bodyPr/>
                    <a:lstStyle/>
                    <a:p>
                      <a:r>
                        <a:rPr lang="en-US" sz="1000"/>
                        <a:t>77.73</a:t>
                      </a:r>
                    </a:p>
                  </a:txBody>
                  <a:tcPr/>
                </a:tc>
                <a:tc>
                  <a:txBody>
                    <a:bodyPr/>
                    <a:lstStyle/>
                    <a:p>
                      <a:r>
                        <a:rPr lang="en-US" sz="1000"/>
                        <a:t>47.87</a:t>
                      </a:r>
                    </a:p>
                  </a:txBody>
                  <a:tcPr/>
                </a:tc>
                <a:tc>
                  <a:txBody>
                    <a:bodyPr/>
                    <a:lstStyle/>
                    <a:p>
                      <a:r>
                        <a:rPr lang="en-US" sz="1000"/>
                        <a:t>47.80</a:t>
                      </a:r>
                    </a:p>
                  </a:txBody>
                  <a:tcPr/>
                </a:tc>
                <a:tc>
                  <a:txBody>
                    <a:bodyPr/>
                    <a:lstStyle/>
                    <a:p>
                      <a:r>
                        <a:rPr lang="en-US" sz="1000"/>
                        <a:t>1172</a:t>
                      </a:r>
                    </a:p>
                  </a:txBody>
                  <a:tcPr/>
                </a:tc>
                <a:tc>
                  <a:txBody>
                    <a:bodyPr/>
                    <a:lstStyle/>
                    <a:p>
                      <a:r>
                        <a:rPr lang="en-US" sz="1000"/>
                        <a:t>718</a:t>
                      </a:r>
                    </a:p>
                  </a:txBody>
                  <a:tcPr/>
                </a:tc>
                <a:extLst>
                  <a:ext uri="{0D108BD9-81ED-4DB2-BD59-A6C34878D82A}">
                    <a16:rowId xmlns:a16="http://schemas.microsoft.com/office/drawing/2014/main" val="2232413559"/>
                  </a:ext>
                </a:extLst>
              </a:tr>
            </a:tbl>
          </a:graphicData>
        </a:graphic>
      </p:graphicFrame>
      <p:sp>
        <p:nvSpPr>
          <p:cNvPr id="4" name="Text Placeholder 3">
            <a:extLst>
              <a:ext uri="{FF2B5EF4-FFF2-40B4-BE49-F238E27FC236}">
                <a16:creationId xmlns:a16="http://schemas.microsoft.com/office/drawing/2014/main" id="{95427895-868C-414B-91A5-9931720D3035}"/>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635221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09BAC-503D-4A5F-B86B-CD0ABC1A3F60}"/>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FD711085-E541-494D-8AF2-74F94BF780D3}"/>
              </a:ext>
            </a:extLst>
          </p:cNvPr>
          <p:cNvGraphicFramePr>
            <a:graphicFrameLocks noGrp="1"/>
          </p:cNvGraphicFramePr>
          <p:nvPr>
            <p:ph type="tbl" sz="quarter" idx="13"/>
            <p:extLst>
              <p:ext uri="{D42A27DB-BD31-4B8C-83A1-F6EECF244321}">
                <p14:modId xmlns:p14="http://schemas.microsoft.com/office/powerpoint/2010/main" val="2344112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42994675"/>
                    </a:ext>
                  </a:extLst>
                </a:gridCol>
                <a:gridCol w="1316736">
                  <a:extLst>
                    <a:ext uri="{9D8B030D-6E8A-4147-A177-3AD203B41FA5}">
                      <a16:colId xmlns:a16="http://schemas.microsoft.com/office/drawing/2014/main" val="2016240356"/>
                    </a:ext>
                  </a:extLst>
                </a:gridCol>
                <a:gridCol w="658368">
                  <a:extLst>
                    <a:ext uri="{9D8B030D-6E8A-4147-A177-3AD203B41FA5}">
                      <a16:colId xmlns:a16="http://schemas.microsoft.com/office/drawing/2014/main" val="2417819120"/>
                    </a:ext>
                  </a:extLst>
                </a:gridCol>
                <a:gridCol w="658368">
                  <a:extLst>
                    <a:ext uri="{9D8B030D-6E8A-4147-A177-3AD203B41FA5}">
                      <a16:colId xmlns:a16="http://schemas.microsoft.com/office/drawing/2014/main" val="786353283"/>
                    </a:ext>
                  </a:extLst>
                </a:gridCol>
                <a:gridCol w="658368">
                  <a:extLst>
                    <a:ext uri="{9D8B030D-6E8A-4147-A177-3AD203B41FA5}">
                      <a16:colId xmlns:a16="http://schemas.microsoft.com/office/drawing/2014/main" val="1949144623"/>
                    </a:ext>
                  </a:extLst>
                </a:gridCol>
                <a:gridCol w="658368">
                  <a:extLst>
                    <a:ext uri="{9D8B030D-6E8A-4147-A177-3AD203B41FA5}">
                      <a16:colId xmlns:a16="http://schemas.microsoft.com/office/drawing/2014/main" val="1772381422"/>
                    </a:ext>
                  </a:extLst>
                </a:gridCol>
                <a:gridCol w="658368">
                  <a:extLst>
                    <a:ext uri="{9D8B030D-6E8A-4147-A177-3AD203B41FA5}">
                      <a16:colId xmlns:a16="http://schemas.microsoft.com/office/drawing/2014/main" val="2526155475"/>
                    </a:ext>
                  </a:extLst>
                </a:gridCol>
                <a:gridCol w="658368">
                  <a:extLst>
                    <a:ext uri="{9D8B030D-6E8A-4147-A177-3AD203B41FA5}">
                      <a16:colId xmlns:a16="http://schemas.microsoft.com/office/drawing/2014/main" val="2881096489"/>
                    </a:ext>
                  </a:extLst>
                </a:gridCol>
                <a:gridCol w="658368">
                  <a:extLst>
                    <a:ext uri="{9D8B030D-6E8A-4147-A177-3AD203B41FA5}">
                      <a16:colId xmlns:a16="http://schemas.microsoft.com/office/drawing/2014/main" val="632357921"/>
                    </a:ext>
                  </a:extLst>
                </a:gridCol>
                <a:gridCol w="658368">
                  <a:extLst>
                    <a:ext uri="{9D8B030D-6E8A-4147-A177-3AD203B41FA5}">
                      <a16:colId xmlns:a16="http://schemas.microsoft.com/office/drawing/2014/main" val="4224184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03167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- 2023-12-27 16:21:26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https://quintly-eu-image-storage.s3.amazonaws.com/42a5b893a9726451877e4ab7634db126/4b71553ad8ec75b07efcd756ebef66c2.jpg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12/28/2023 16:07:05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83139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- 2023-12-21 16:21:09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https://quintly-eu-image-storage.s3.amazonaws.com/42a5b893a9726451877e4ab7634db126/fd4af7d50d692a1e1b065bd81bfa17b5.jpg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12/22/2023 16:07:13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203726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- 2023-12-20 16:03:31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https://quintly-eu-image-storage.s3.amazonaws.com/42a5b893a9726451877e4ab7634db126/451210d885bf580226c7a73be332f45f.jpg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12/21/2023 15:36:48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11284793"/>
                  </a:ext>
                </a:extLst>
              </a:tr>
            </a:tbl>
          </a:graphicData>
        </a:graphic>
      </p:graphicFrame>
      <p:sp>
        <p:nvSpPr>
          <p:cNvPr id="4" name="Text Placeholder 3">
            <a:extLst>
              <a:ext uri="{FF2B5EF4-FFF2-40B4-BE49-F238E27FC236}">
                <a16:creationId xmlns:a16="http://schemas.microsoft.com/office/drawing/2014/main" id="{CA0FD587-B36A-477C-AD0C-AA5489E64470}"/>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0866736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89791-8F0E-47EE-8084-FCC7F47B958D}"/>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FF8C1258-84AA-4505-A9DE-7454DCEAF21E}"/>
              </a:ext>
            </a:extLst>
          </p:cNvPr>
          <p:cNvGraphicFramePr>
            <a:graphicFrameLocks noGrp="1"/>
          </p:cNvGraphicFramePr>
          <p:nvPr>
            <p:ph type="tbl" sz="quarter" idx="13"/>
            <p:extLst>
              <p:ext uri="{D42A27DB-BD31-4B8C-83A1-F6EECF244321}">
                <p14:modId xmlns:p14="http://schemas.microsoft.com/office/powerpoint/2010/main" val="3613256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74611475"/>
                    </a:ext>
                  </a:extLst>
                </a:gridCol>
                <a:gridCol w="1316736">
                  <a:extLst>
                    <a:ext uri="{9D8B030D-6E8A-4147-A177-3AD203B41FA5}">
                      <a16:colId xmlns:a16="http://schemas.microsoft.com/office/drawing/2014/main" val="1190162336"/>
                    </a:ext>
                  </a:extLst>
                </a:gridCol>
                <a:gridCol w="658368">
                  <a:extLst>
                    <a:ext uri="{9D8B030D-6E8A-4147-A177-3AD203B41FA5}">
                      <a16:colId xmlns:a16="http://schemas.microsoft.com/office/drawing/2014/main" val="4064536687"/>
                    </a:ext>
                  </a:extLst>
                </a:gridCol>
                <a:gridCol w="658368">
                  <a:extLst>
                    <a:ext uri="{9D8B030D-6E8A-4147-A177-3AD203B41FA5}">
                      <a16:colId xmlns:a16="http://schemas.microsoft.com/office/drawing/2014/main" val="1967121565"/>
                    </a:ext>
                  </a:extLst>
                </a:gridCol>
                <a:gridCol w="658368">
                  <a:extLst>
                    <a:ext uri="{9D8B030D-6E8A-4147-A177-3AD203B41FA5}">
                      <a16:colId xmlns:a16="http://schemas.microsoft.com/office/drawing/2014/main" val="1568979999"/>
                    </a:ext>
                  </a:extLst>
                </a:gridCol>
                <a:gridCol w="658368">
                  <a:extLst>
                    <a:ext uri="{9D8B030D-6E8A-4147-A177-3AD203B41FA5}">
                      <a16:colId xmlns:a16="http://schemas.microsoft.com/office/drawing/2014/main" val="2720786024"/>
                    </a:ext>
                  </a:extLst>
                </a:gridCol>
                <a:gridCol w="658368">
                  <a:extLst>
                    <a:ext uri="{9D8B030D-6E8A-4147-A177-3AD203B41FA5}">
                      <a16:colId xmlns:a16="http://schemas.microsoft.com/office/drawing/2014/main" val="308839362"/>
                    </a:ext>
                  </a:extLst>
                </a:gridCol>
                <a:gridCol w="658368">
                  <a:extLst>
                    <a:ext uri="{9D8B030D-6E8A-4147-A177-3AD203B41FA5}">
                      <a16:colId xmlns:a16="http://schemas.microsoft.com/office/drawing/2014/main" val="354637595"/>
                    </a:ext>
                  </a:extLst>
                </a:gridCol>
                <a:gridCol w="658368">
                  <a:extLst>
                    <a:ext uri="{9D8B030D-6E8A-4147-A177-3AD203B41FA5}">
                      <a16:colId xmlns:a16="http://schemas.microsoft.com/office/drawing/2014/main" val="3779028541"/>
                    </a:ext>
                  </a:extLst>
                </a:gridCol>
                <a:gridCol w="658368">
                  <a:extLst>
                    <a:ext uri="{9D8B030D-6E8A-4147-A177-3AD203B41FA5}">
                      <a16:colId xmlns:a16="http://schemas.microsoft.com/office/drawing/2014/main" val="3460818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994285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- 2023-12-19 11:38:19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https://quintly-eu-image-storage.s3.amazonaws.com/42a5b893a9726451877e4ab7634db126/65fdf95a88ae44bea03369f4884a69a5.jpg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12/20/2023 11:36:44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55360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- 2023-12-19 11:37:58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https://quintly-eu-image-storage.s3.amazonaws.com/42a5b893a9726451877e4ab7634db126/845ab5ce1313db5ec08ac5647c1fd71b.jpg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12/20/2023 11:36:44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952712665"/>
                  </a:ext>
                </a:extLst>
              </a:tr>
            </a:tbl>
          </a:graphicData>
        </a:graphic>
      </p:graphicFrame>
      <p:sp>
        <p:nvSpPr>
          <p:cNvPr id="4" name="Text Placeholder 3">
            <a:extLst>
              <a:ext uri="{FF2B5EF4-FFF2-40B4-BE49-F238E27FC236}">
                <a16:creationId xmlns:a16="http://schemas.microsoft.com/office/drawing/2014/main" id="{F9F880B2-CADC-4698-AA6C-C91E6F1265A3}"/>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8379376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2147</Words>
  <Application>Microsoft Office PowerPoint</Application>
  <PresentationFormat>On-screen Show (4:3)</PresentationFormat>
  <Paragraphs>511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2024-01-04T14:57:12Z</dcterms:created>
  <dcterms:modified xsi:type="dcterms:W3CDTF">2024-01-04T14:58:03Z</dcterms:modified>
</cp:coreProperties>
</file>