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1" r:id="rId24"/>
    <p:sldId id="282" r:id="rId25"/>
    <p:sldId id="283" r:id="rId26"/>
    <p:sldId id="284" r:id="rId27"/>
    <p:sldId id="285" r:id="rId28"/>
    <p:sldId id="286" r:id="rId29"/>
    <p:sldId id="288" r:id="rId30"/>
    <p:sldId id="289" r:id="rId31"/>
    <p:sldId id="290" r:id="rId32"/>
    <p:sldId id="291" r:id="rId33"/>
    <p:sldId id="292" r:id="rId34"/>
    <p:sldId id="293" r:id="rId35"/>
    <p:sldId id="294"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45231</c:v>
                </c:pt>
              </c:numCache>
            </c:numRef>
          </c:cat>
          <c:val>
            <c:numRef>
              <c:f>Sheet1!$B$2</c:f>
              <c:numCache>
                <c:formatCode>General</c:formatCode>
                <c:ptCount val="1"/>
                <c:pt idx="0">
                  <c:v>168</c:v>
                </c:pt>
              </c:numCache>
            </c:numRef>
          </c:val>
          <c:extLst>
            <c:ext xmlns:c16="http://schemas.microsoft.com/office/drawing/2014/chart" uri="{C3380CC4-5D6E-409C-BE32-E72D297353CC}">
              <c16:uniqueId val="{00000000-935E-48CD-B922-11C03AFA28C6}"/>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45231</c:v>
                </c:pt>
              </c:numCache>
            </c:numRef>
          </c:cat>
          <c:val>
            <c:numRef>
              <c:f>Sheet1!$C$2</c:f>
              <c:numCache>
                <c:formatCode>General</c:formatCode>
                <c:ptCount val="1"/>
                <c:pt idx="0">
                  <c:v>541</c:v>
                </c:pt>
              </c:numCache>
            </c:numRef>
          </c:val>
          <c:extLst>
            <c:ext xmlns:c16="http://schemas.microsoft.com/office/drawing/2014/chart" uri="{C3380CC4-5D6E-409C-BE32-E72D297353CC}">
              <c16:uniqueId val="{00000001-935E-48CD-B922-11C03AFA28C6}"/>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45231</c:v>
                </c:pt>
              </c:numCache>
            </c:numRef>
          </c:cat>
          <c:val>
            <c:numRef>
              <c:f>Sheet1!$D$2</c:f>
              <c:numCache>
                <c:formatCode>General</c:formatCode>
                <c:ptCount val="1"/>
                <c:pt idx="0">
                  <c:v>16065</c:v>
                </c:pt>
              </c:numCache>
            </c:numRef>
          </c:val>
          <c:extLst>
            <c:ext xmlns:c16="http://schemas.microsoft.com/office/drawing/2014/chart" uri="{C3380CC4-5D6E-409C-BE32-E72D297353CC}">
              <c16:uniqueId val="{00000002-935E-48CD-B922-11C03AFA28C6}"/>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45231</c:v>
                </c:pt>
              </c:numCache>
            </c:numRef>
          </c:cat>
          <c:val>
            <c:numRef>
              <c:f>Sheet1!$E$2</c:f>
              <c:numCache>
                <c:formatCode>General</c:formatCode>
                <c:ptCount val="1"/>
                <c:pt idx="0">
                  <c:v>192</c:v>
                </c:pt>
              </c:numCache>
            </c:numRef>
          </c:val>
          <c:extLst>
            <c:ext xmlns:c16="http://schemas.microsoft.com/office/drawing/2014/chart" uri="{C3380CC4-5D6E-409C-BE32-E72D297353CC}">
              <c16:uniqueId val="{00000003-935E-48CD-B922-11C03AFA28C6}"/>
            </c:ext>
          </c:extLst>
        </c:ser>
        <c:dLbls>
          <c:showLegendKey val="0"/>
          <c:showVal val="0"/>
          <c:showCatName val="0"/>
          <c:showSerName val="0"/>
          <c:showPercent val="0"/>
          <c:showBubbleSize val="0"/>
        </c:dLbls>
        <c:gapWidth val="219"/>
        <c:overlap val="-27"/>
        <c:axId val="259741808"/>
        <c:axId val="392725416"/>
      </c:barChart>
      <c:dateAx>
        <c:axId val="259741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25416"/>
        <c:crosses val="autoZero"/>
        <c:auto val="1"/>
        <c:lblOffset val="100"/>
        <c:baseTimeUnit val="days"/>
      </c:dateAx>
      <c:valAx>
        <c:axId val="392725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741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c:v>
                </c:pt>
                <c:pt idx="1">
                  <c:v>1</c:v>
                </c:pt>
                <c:pt idx="2">
                  <c:v>1</c:v>
                </c:pt>
                <c:pt idx="3">
                  <c:v>-2</c:v>
                </c:pt>
                <c:pt idx="4">
                  <c:v>2</c:v>
                </c:pt>
                <c:pt idx="5">
                  <c:v>0</c:v>
                </c:pt>
                <c:pt idx="6">
                  <c:v>2</c:v>
                </c:pt>
                <c:pt idx="7">
                  <c:v>1</c:v>
                </c:pt>
                <c:pt idx="8">
                  <c:v>4</c:v>
                </c:pt>
                <c:pt idx="9">
                  <c:v>3</c:v>
                </c:pt>
                <c:pt idx="10">
                  <c:v>2</c:v>
                </c:pt>
                <c:pt idx="11">
                  <c:v>0</c:v>
                </c:pt>
              </c:numCache>
            </c:numRef>
          </c:val>
          <c:extLst>
            <c:ext xmlns:c16="http://schemas.microsoft.com/office/drawing/2014/chart" uri="{C3380CC4-5D6E-409C-BE32-E72D297353CC}">
              <c16:uniqueId val="{00000000-32AD-4B5E-8A8D-1161BB5775E8}"/>
            </c:ext>
          </c:extLst>
        </c:ser>
        <c:dLbls>
          <c:showLegendKey val="0"/>
          <c:showVal val="0"/>
          <c:showCatName val="0"/>
          <c:showSerName val="0"/>
          <c:showPercent val="0"/>
          <c:showBubbleSize val="0"/>
        </c:dLbls>
        <c:gapWidth val="219"/>
        <c:overlap val="-27"/>
        <c:axId val="397321792"/>
        <c:axId val="397324744"/>
      </c:barChart>
      <c:dateAx>
        <c:axId val="397321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24744"/>
        <c:crosses val="autoZero"/>
        <c:auto val="1"/>
        <c:lblOffset val="100"/>
        <c:baseTimeUnit val="months"/>
      </c:dateAx>
      <c:valAx>
        <c:axId val="397324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21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3</c:v>
                </c:pt>
                <c:pt idx="2">
                  <c:v>0</c:v>
                </c:pt>
                <c:pt idx="3">
                  <c:v>1</c:v>
                </c:pt>
                <c:pt idx="4">
                  <c:v>0</c:v>
                </c:pt>
                <c:pt idx="5">
                  <c:v>0</c:v>
                </c:pt>
                <c:pt idx="6">
                  <c:v>1</c:v>
                </c:pt>
                <c:pt idx="7">
                  <c:v>1</c:v>
                </c:pt>
                <c:pt idx="8">
                  <c:v>1</c:v>
                </c:pt>
                <c:pt idx="9">
                  <c:v>1</c:v>
                </c:pt>
                <c:pt idx="10">
                  <c:v>1</c:v>
                </c:pt>
                <c:pt idx="11">
                  <c:v>3</c:v>
                </c:pt>
              </c:numCache>
            </c:numRef>
          </c:val>
          <c:extLst>
            <c:ext xmlns:c16="http://schemas.microsoft.com/office/drawing/2014/chart" uri="{C3380CC4-5D6E-409C-BE32-E72D297353CC}">
              <c16:uniqueId val="{00000000-1970-4C2E-8861-BAC2D8C99894}"/>
            </c:ext>
          </c:extLst>
        </c:ser>
        <c:dLbls>
          <c:showLegendKey val="0"/>
          <c:showVal val="0"/>
          <c:showCatName val="0"/>
          <c:showSerName val="0"/>
          <c:showPercent val="0"/>
          <c:showBubbleSize val="0"/>
        </c:dLbls>
        <c:gapWidth val="219"/>
        <c:overlap val="-27"/>
        <c:axId val="400882576"/>
        <c:axId val="400886184"/>
      </c:barChart>
      <c:dateAx>
        <c:axId val="400882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886184"/>
        <c:crosses val="autoZero"/>
        <c:auto val="1"/>
        <c:lblOffset val="100"/>
        <c:baseTimeUnit val="months"/>
      </c:dateAx>
      <c:valAx>
        <c:axId val="400886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882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5</c:v>
                </c:pt>
                <c:pt idx="1">
                  <c:v>26</c:v>
                </c:pt>
                <c:pt idx="2">
                  <c:v>9</c:v>
                </c:pt>
                <c:pt idx="3">
                  <c:v>11</c:v>
                </c:pt>
                <c:pt idx="4">
                  <c:v>10</c:v>
                </c:pt>
                <c:pt idx="5">
                  <c:v>10</c:v>
                </c:pt>
                <c:pt idx="6">
                  <c:v>12</c:v>
                </c:pt>
                <c:pt idx="7">
                  <c:v>12</c:v>
                </c:pt>
                <c:pt idx="8">
                  <c:v>12</c:v>
                </c:pt>
                <c:pt idx="9">
                  <c:v>24</c:v>
                </c:pt>
                <c:pt idx="10">
                  <c:v>25</c:v>
                </c:pt>
                <c:pt idx="11">
                  <c:v>14</c:v>
                </c:pt>
              </c:numCache>
            </c:numRef>
          </c:val>
          <c:extLst>
            <c:ext xmlns:c16="http://schemas.microsoft.com/office/drawing/2014/chart" uri="{C3380CC4-5D6E-409C-BE32-E72D297353CC}">
              <c16:uniqueId val="{00000000-F870-4E9C-A94B-0F7894F571AC}"/>
            </c:ext>
          </c:extLst>
        </c:ser>
        <c:dLbls>
          <c:showLegendKey val="0"/>
          <c:showVal val="0"/>
          <c:showCatName val="0"/>
          <c:showSerName val="0"/>
          <c:showPercent val="0"/>
          <c:showBubbleSize val="0"/>
        </c:dLbls>
        <c:gapWidth val="219"/>
        <c:overlap val="-27"/>
        <c:axId val="79977984"/>
        <c:axId val="79979624"/>
      </c:barChart>
      <c:catAx>
        <c:axId val="79977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9979624"/>
        <c:crosses val="autoZero"/>
        <c:auto val="1"/>
        <c:lblAlgn val="ctr"/>
        <c:lblOffset val="100"/>
        <c:noMultiLvlLbl val="0"/>
      </c:catAx>
      <c:valAx>
        <c:axId val="79979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9977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118</c:v>
                </c:pt>
                <c:pt idx="1">
                  <c:v>398</c:v>
                </c:pt>
                <c:pt idx="2">
                  <c:v>576</c:v>
                </c:pt>
                <c:pt idx="3">
                  <c:v>1231</c:v>
                </c:pt>
                <c:pt idx="4">
                  <c:v>1072</c:v>
                </c:pt>
                <c:pt idx="5">
                  <c:v>776</c:v>
                </c:pt>
                <c:pt idx="6">
                  <c:v>679</c:v>
                </c:pt>
                <c:pt idx="7">
                  <c:v>621</c:v>
                </c:pt>
                <c:pt idx="8">
                  <c:v>836</c:v>
                </c:pt>
                <c:pt idx="9">
                  <c:v>194</c:v>
                </c:pt>
                <c:pt idx="10">
                  <c:v>362</c:v>
                </c:pt>
                <c:pt idx="11">
                  <c:v>356</c:v>
                </c:pt>
              </c:numCache>
            </c:numRef>
          </c:val>
          <c:extLst>
            <c:ext xmlns:c16="http://schemas.microsoft.com/office/drawing/2014/chart" uri="{C3380CC4-5D6E-409C-BE32-E72D297353CC}">
              <c16:uniqueId val="{00000000-31C4-4C41-A13A-A4C5C87D7A81}"/>
            </c:ext>
          </c:extLst>
        </c:ser>
        <c:dLbls>
          <c:showLegendKey val="0"/>
          <c:showVal val="0"/>
          <c:showCatName val="0"/>
          <c:showSerName val="0"/>
          <c:showPercent val="0"/>
          <c:showBubbleSize val="0"/>
        </c:dLbls>
        <c:gapWidth val="219"/>
        <c:overlap val="-27"/>
        <c:axId val="493245192"/>
        <c:axId val="493244208"/>
      </c:barChart>
      <c:dateAx>
        <c:axId val="493245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244208"/>
        <c:crosses val="autoZero"/>
        <c:auto val="1"/>
        <c:lblOffset val="100"/>
        <c:baseTimeUnit val="months"/>
      </c:dateAx>
      <c:valAx>
        <c:axId val="493244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245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61</c:v>
                </c:pt>
                <c:pt idx="1">
                  <c:v>59</c:v>
                </c:pt>
                <c:pt idx="2">
                  <c:v>50</c:v>
                </c:pt>
                <c:pt idx="3">
                  <c:v>64</c:v>
                </c:pt>
                <c:pt idx="4">
                  <c:v>61</c:v>
                </c:pt>
                <c:pt idx="5">
                  <c:v>64</c:v>
                </c:pt>
                <c:pt idx="6">
                  <c:v>55</c:v>
                </c:pt>
                <c:pt idx="7">
                  <c:v>80</c:v>
                </c:pt>
                <c:pt idx="8">
                  <c:v>56</c:v>
                </c:pt>
                <c:pt idx="9">
                  <c:v>55</c:v>
                </c:pt>
                <c:pt idx="10">
                  <c:v>47</c:v>
                </c:pt>
                <c:pt idx="11">
                  <c:v>58</c:v>
                </c:pt>
              </c:numCache>
            </c:numRef>
          </c:val>
          <c:extLst>
            <c:ext xmlns:c16="http://schemas.microsoft.com/office/drawing/2014/chart" uri="{C3380CC4-5D6E-409C-BE32-E72D297353CC}">
              <c16:uniqueId val="{00000000-1A38-4999-927E-25407AF13BB0}"/>
            </c:ext>
          </c:extLst>
        </c:ser>
        <c:dLbls>
          <c:showLegendKey val="0"/>
          <c:showVal val="0"/>
          <c:showCatName val="0"/>
          <c:showSerName val="0"/>
          <c:showPercent val="0"/>
          <c:showBubbleSize val="0"/>
        </c:dLbls>
        <c:gapWidth val="219"/>
        <c:overlap val="-27"/>
        <c:axId val="493239616"/>
        <c:axId val="493243880"/>
      </c:barChart>
      <c:catAx>
        <c:axId val="493239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243880"/>
        <c:crosses val="autoZero"/>
        <c:auto val="1"/>
        <c:lblAlgn val="ctr"/>
        <c:lblOffset val="100"/>
        <c:noMultiLvlLbl val="0"/>
      </c:catAx>
      <c:valAx>
        <c:axId val="493243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239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675</c:v>
                </c:pt>
                <c:pt idx="1">
                  <c:v>595</c:v>
                </c:pt>
                <c:pt idx="2">
                  <c:v>807</c:v>
                </c:pt>
                <c:pt idx="3">
                  <c:v>704</c:v>
                </c:pt>
                <c:pt idx="4">
                  <c:v>736</c:v>
                </c:pt>
                <c:pt idx="5">
                  <c:v>779</c:v>
                </c:pt>
                <c:pt idx="6">
                  <c:v>660</c:v>
                </c:pt>
                <c:pt idx="7">
                  <c:v>1050</c:v>
                </c:pt>
                <c:pt idx="8">
                  <c:v>740</c:v>
                </c:pt>
                <c:pt idx="9">
                  <c:v>991</c:v>
                </c:pt>
                <c:pt idx="10">
                  <c:v>660</c:v>
                </c:pt>
                <c:pt idx="11">
                  <c:v>290</c:v>
                </c:pt>
              </c:numCache>
            </c:numRef>
          </c:val>
          <c:extLst>
            <c:ext xmlns:c16="http://schemas.microsoft.com/office/drawing/2014/chart" uri="{C3380CC4-5D6E-409C-BE32-E72D297353CC}">
              <c16:uniqueId val="{00000000-0447-4A02-8106-2A632D639057}"/>
            </c:ext>
          </c:extLst>
        </c:ser>
        <c:dLbls>
          <c:showLegendKey val="0"/>
          <c:showVal val="0"/>
          <c:showCatName val="0"/>
          <c:showSerName val="0"/>
          <c:showPercent val="0"/>
          <c:showBubbleSize val="0"/>
        </c:dLbls>
        <c:gapWidth val="219"/>
        <c:overlap val="-27"/>
        <c:axId val="493244536"/>
        <c:axId val="493245848"/>
      </c:barChart>
      <c:catAx>
        <c:axId val="493244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245848"/>
        <c:crosses val="autoZero"/>
        <c:auto val="1"/>
        <c:lblAlgn val="ctr"/>
        <c:lblOffset val="100"/>
        <c:noMultiLvlLbl val="0"/>
      </c:catAx>
      <c:valAx>
        <c:axId val="493245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244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Sheet1!$A$2:$A$14</c:f>
              <c:strCache>
                <c:ptCount val="1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strCache>
            </c:strRef>
          </c:cat>
          <c:val>
            <c:numRef>
              <c:f>Sheet1!$B$2:$B$14</c:f>
              <c:numCache>
                <c:formatCode>General</c:formatCode>
                <c:ptCount val="13"/>
                <c:pt idx="0">
                  <c:v>813</c:v>
                </c:pt>
                <c:pt idx="1">
                  <c:v>32805</c:v>
                </c:pt>
                <c:pt idx="2">
                  <c:v>22505</c:v>
                </c:pt>
                <c:pt idx="3">
                  <c:v>23256</c:v>
                </c:pt>
                <c:pt idx="4">
                  <c:v>27403</c:v>
                </c:pt>
                <c:pt idx="5">
                  <c:v>24535</c:v>
                </c:pt>
                <c:pt idx="6">
                  <c:v>29678</c:v>
                </c:pt>
                <c:pt idx="7">
                  <c:v>25194</c:v>
                </c:pt>
                <c:pt idx="8">
                  <c:v>27463</c:v>
                </c:pt>
                <c:pt idx="9">
                  <c:v>26263</c:v>
                </c:pt>
                <c:pt idx="10">
                  <c:v>42158</c:v>
                </c:pt>
                <c:pt idx="11">
                  <c:v>26786</c:v>
                </c:pt>
                <c:pt idx="12">
                  <c:v>11113</c:v>
                </c:pt>
              </c:numCache>
            </c:numRef>
          </c:val>
          <c:extLst>
            <c:ext xmlns:c16="http://schemas.microsoft.com/office/drawing/2014/chart" uri="{C3380CC4-5D6E-409C-BE32-E72D297353CC}">
              <c16:uniqueId val="{00000000-E98D-4D26-8B5F-DB2160E7099A}"/>
            </c:ext>
          </c:extLst>
        </c:ser>
        <c:dLbls>
          <c:showLegendKey val="0"/>
          <c:showVal val="0"/>
          <c:showCatName val="0"/>
          <c:showSerName val="0"/>
          <c:showPercent val="0"/>
          <c:showBubbleSize val="0"/>
        </c:dLbls>
        <c:gapWidth val="219"/>
        <c:overlap val="-27"/>
        <c:axId val="493248800"/>
        <c:axId val="493251424"/>
      </c:barChart>
      <c:catAx>
        <c:axId val="493248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251424"/>
        <c:crosses val="autoZero"/>
        <c:auto val="1"/>
        <c:lblAlgn val="ctr"/>
        <c:lblOffset val="100"/>
        <c:noMultiLvlLbl val="0"/>
      </c:catAx>
      <c:valAx>
        <c:axId val="493251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248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1</c:v>
                </c:pt>
                <c:pt idx="2">
                  <c:v>8</c:v>
                </c:pt>
                <c:pt idx="3">
                  <c:v>5</c:v>
                </c:pt>
                <c:pt idx="4">
                  <c:v>3</c:v>
                </c:pt>
                <c:pt idx="5">
                  <c:v>1</c:v>
                </c:pt>
                <c:pt idx="6">
                  <c:v>5</c:v>
                </c:pt>
                <c:pt idx="7">
                  <c:v>2</c:v>
                </c:pt>
                <c:pt idx="8">
                  <c:v>7</c:v>
                </c:pt>
                <c:pt idx="9">
                  <c:v>1</c:v>
                </c:pt>
                <c:pt idx="10">
                  <c:v>5</c:v>
                </c:pt>
                <c:pt idx="11">
                  <c:v>0</c:v>
                </c:pt>
              </c:numCache>
            </c:numRef>
          </c:val>
          <c:extLst>
            <c:ext xmlns:c16="http://schemas.microsoft.com/office/drawing/2014/chart" uri="{C3380CC4-5D6E-409C-BE32-E72D297353CC}">
              <c16:uniqueId val="{00000000-3172-432D-BBF7-3CC713CA6D5D}"/>
            </c:ext>
          </c:extLst>
        </c:ser>
        <c:dLbls>
          <c:showLegendKey val="0"/>
          <c:showVal val="0"/>
          <c:showCatName val="0"/>
          <c:showSerName val="0"/>
          <c:showPercent val="0"/>
          <c:showBubbleSize val="0"/>
        </c:dLbls>
        <c:gapWidth val="219"/>
        <c:overlap val="-27"/>
        <c:axId val="497398424"/>
        <c:axId val="497399408"/>
      </c:barChart>
      <c:dateAx>
        <c:axId val="497398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399408"/>
        <c:crosses val="autoZero"/>
        <c:auto val="1"/>
        <c:lblOffset val="100"/>
        <c:baseTimeUnit val="months"/>
      </c:dateAx>
      <c:valAx>
        <c:axId val="497399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398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24</c:v>
                </c:pt>
                <c:pt idx="1">
                  <c:v>25</c:v>
                </c:pt>
                <c:pt idx="2">
                  <c:v>33</c:v>
                </c:pt>
                <c:pt idx="3">
                  <c:v>20</c:v>
                </c:pt>
                <c:pt idx="4">
                  <c:v>31</c:v>
                </c:pt>
                <c:pt idx="5">
                  <c:v>24</c:v>
                </c:pt>
                <c:pt idx="6">
                  <c:v>32</c:v>
                </c:pt>
                <c:pt idx="7">
                  <c:v>31</c:v>
                </c:pt>
                <c:pt idx="8">
                  <c:v>21</c:v>
                </c:pt>
                <c:pt idx="9">
                  <c:v>25</c:v>
                </c:pt>
                <c:pt idx="10">
                  <c:v>20</c:v>
                </c:pt>
                <c:pt idx="11">
                  <c:v>31</c:v>
                </c:pt>
              </c:numCache>
            </c:numRef>
          </c:val>
          <c:extLst>
            <c:ext xmlns:c16="http://schemas.microsoft.com/office/drawing/2014/chart" uri="{C3380CC4-5D6E-409C-BE32-E72D297353CC}">
              <c16:uniqueId val="{00000000-8463-4261-A3E4-49D10BA353D9}"/>
            </c:ext>
          </c:extLst>
        </c:ser>
        <c:dLbls>
          <c:showLegendKey val="0"/>
          <c:showVal val="0"/>
          <c:showCatName val="0"/>
          <c:showSerName val="0"/>
          <c:showPercent val="0"/>
          <c:showBubbleSize val="0"/>
        </c:dLbls>
        <c:gapWidth val="219"/>
        <c:overlap val="-27"/>
        <c:axId val="497381040"/>
        <c:axId val="497383336"/>
      </c:barChart>
      <c:dateAx>
        <c:axId val="497381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383336"/>
        <c:crosses val="autoZero"/>
        <c:auto val="1"/>
        <c:lblOffset val="100"/>
        <c:baseTimeUnit val="months"/>
      </c:dateAx>
      <c:valAx>
        <c:axId val="497383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381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195</c:v>
                </c:pt>
                <c:pt idx="1">
                  <c:v>101</c:v>
                </c:pt>
                <c:pt idx="2">
                  <c:v>264</c:v>
                </c:pt>
                <c:pt idx="3">
                  <c:v>140</c:v>
                </c:pt>
                <c:pt idx="4">
                  <c:v>286</c:v>
                </c:pt>
                <c:pt idx="5">
                  <c:v>267</c:v>
                </c:pt>
                <c:pt idx="6">
                  <c:v>226</c:v>
                </c:pt>
                <c:pt idx="7">
                  <c:v>341</c:v>
                </c:pt>
                <c:pt idx="8">
                  <c:v>219</c:v>
                </c:pt>
                <c:pt idx="9">
                  <c:v>332</c:v>
                </c:pt>
                <c:pt idx="10">
                  <c:v>245</c:v>
                </c:pt>
                <c:pt idx="11">
                  <c:v>126</c:v>
                </c:pt>
              </c:numCache>
            </c:numRef>
          </c:val>
          <c:extLst>
            <c:ext xmlns:c16="http://schemas.microsoft.com/office/drawing/2014/chart" uri="{C3380CC4-5D6E-409C-BE32-E72D297353CC}">
              <c16:uniqueId val="{00000000-BCE8-482A-AC59-AA529AA71C65}"/>
            </c:ext>
          </c:extLst>
        </c:ser>
        <c:dLbls>
          <c:showLegendKey val="0"/>
          <c:showVal val="0"/>
          <c:showCatName val="0"/>
          <c:showSerName val="0"/>
          <c:showPercent val="0"/>
          <c:showBubbleSize val="0"/>
        </c:dLbls>
        <c:gapWidth val="219"/>
        <c:overlap val="-27"/>
        <c:axId val="397324088"/>
        <c:axId val="79974704"/>
      </c:barChart>
      <c:catAx>
        <c:axId val="397324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9974704"/>
        <c:crosses val="autoZero"/>
        <c:auto val="1"/>
        <c:lblAlgn val="ctr"/>
        <c:lblOffset val="100"/>
        <c:noMultiLvlLbl val="0"/>
      </c:catAx>
      <c:valAx>
        <c:axId val="79974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24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2993</c:v>
                </c:pt>
                <c:pt idx="1">
                  <c:v>4043</c:v>
                </c:pt>
                <c:pt idx="2">
                  <c:v>3835</c:v>
                </c:pt>
                <c:pt idx="3">
                  <c:v>5135</c:v>
                </c:pt>
                <c:pt idx="4">
                  <c:v>3201</c:v>
                </c:pt>
                <c:pt idx="5">
                  <c:v>3359</c:v>
                </c:pt>
                <c:pt idx="6">
                  <c:v>3349</c:v>
                </c:pt>
                <c:pt idx="7">
                  <c:v>4390</c:v>
                </c:pt>
                <c:pt idx="8">
                  <c:v>4826</c:v>
                </c:pt>
                <c:pt idx="9">
                  <c:v>4181</c:v>
                </c:pt>
                <c:pt idx="10">
                  <c:v>3279</c:v>
                </c:pt>
              </c:numCache>
            </c:numRef>
          </c:val>
          <c:extLst>
            <c:ext xmlns:c16="http://schemas.microsoft.com/office/drawing/2014/chart" uri="{C3380CC4-5D6E-409C-BE32-E72D297353CC}">
              <c16:uniqueId val="{00000000-C81A-49C1-B5CB-41191AAF6EBC}"/>
            </c:ext>
          </c:extLst>
        </c:ser>
        <c:dLbls>
          <c:showLegendKey val="0"/>
          <c:showVal val="0"/>
          <c:showCatName val="0"/>
          <c:showSerName val="0"/>
          <c:showPercent val="0"/>
          <c:showBubbleSize val="0"/>
        </c:dLbls>
        <c:gapWidth val="219"/>
        <c:overlap val="-27"/>
        <c:axId val="522439608"/>
        <c:axId val="522438952"/>
      </c:barChart>
      <c:dateAx>
        <c:axId val="522439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438952"/>
        <c:crosses val="autoZero"/>
        <c:auto val="1"/>
        <c:lblOffset val="100"/>
        <c:baseTimeUnit val="months"/>
      </c:dateAx>
      <c:valAx>
        <c:axId val="522438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439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c:v>
                </c:pt>
                <c:pt idx="1">
                  <c:v>4</c:v>
                </c:pt>
                <c:pt idx="2">
                  <c:v>1</c:v>
                </c:pt>
                <c:pt idx="3">
                  <c:v>3</c:v>
                </c:pt>
                <c:pt idx="4">
                  <c:v>2</c:v>
                </c:pt>
                <c:pt idx="5">
                  <c:v>0</c:v>
                </c:pt>
                <c:pt idx="6">
                  <c:v>0</c:v>
                </c:pt>
                <c:pt idx="7">
                  <c:v>-1</c:v>
                </c:pt>
                <c:pt idx="8">
                  <c:v>0</c:v>
                </c:pt>
                <c:pt idx="9">
                  <c:v>1</c:v>
                </c:pt>
                <c:pt idx="10">
                  <c:v>1</c:v>
                </c:pt>
                <c:pt idx="11">
                  <c:v>0</c:v>
                </c:pt>
              </c:numCache>
            </c:numRef>
          </c:val>
          <c:extLst>
            <c:ext xmlns:c16="http://schemas.microsoft.com/office/drawing/2014/chart" uri="{C3380CC4-5D6E-409C-BE32-E72D297353CC}">
              <c16:uniqueId val="{00000000-07AC-4E01-9842-74DEA5AAA62D}"/>
            </c:ext>
          </c:extLst>
        </c:ser>
        <c:dLbls>
          <c:showLegendKey val="0"/>
          <c:showVal val="0"/>
          <c:showCatName val="0"/>
          <c:showSerName val="0"/>
          <c:showPercent val="0"/>
          <c:showBubbleSize val="0"/>
        </c:dLbls>
        <c:gapWidth val="219"/>
        <c:overlap val="-27"/>
        <c:axId val="533846688"/>
        <c:axId val="533851608"/>
      </c:barChart>
      <c:dateAx>
        <c:axId val="533846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3851608"/>
        <c:crosses val="autoZero"/>
        <c:auto val="1"/>
        <c:lblOffset val="100"/>
        <c:baseTimeUnit val="months"/>
      </c:dateAx>
      <c:valAx>
        <c:axId val="533851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3846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6</c:v>
                </c:pt>
                <c:pt idx="1">
                  <c:v>4</c:v>
                </c:pt>
                <c:pt idx="2">
                  <c:v>4</c:v>
                </c:pt>
                <c:pt idx="3">
                  <c:v>6</c:v>
                </c:pt>
                <c:pt idx="4">
                  <c:v>6</c:v>
                </c:pt>
                <c:pt idx="5">
                  <c:v>5</c:v>
                </c:pt>
                <c:pt idx="6">
                  <c:v>6</c:v>
                </c:pt>
                <c:pt idx="7">
                  <c:v>6</c:v>
                </c:pt>
                <c:pt idx="8">
                  <c:v>3</c:v>
                </c:pt>
                <c:pt idx="9">
                  <c:v>4</c:v>
                </c:pt>
                <c:pt idx="10">
                  <c:v>6</c:v>
                </c:pt>
                <c:pt idx="11">
                  <c:v>9</c:v>
                </c:pt>
              </c:numCache>
            </c:numRef>
          </c:val>
          <c:extLst>
            <c:ext xmlns:c16="http://schemas.microsoft.com/office/drawing/2014/chart" uri="{C3380CC4-5D6E-409C-BE32-E72D297353CC}">
              <c16:uniqueId val="{00000000-F219-404B-A2A3-5F72D3C43046}"/>
            </c:ext>
          </c:extLst>
        </c:ser>
        <c:dLbls>
          <c:showLegendKey val="0"/>
          <c:showVal val="0"/>
          <c:showCatName val="0"/>
          <c:showSerName val="0"/>
          <c:showPercent val="0"/>
          <c:showBubbleSize val="0"/>
        </c:dLbls>
        <c:gapWidth val="219"/>
        <c:overlap val="-27"/>
        <c:axId val="525264224"/>
        <c:axId val="525264880"/>
      </c:barChart>
      <c:dateAx>
        <c:axId val="525264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5264880"/>
        <c:crosses val="autoZero"/>
        <c:auto val="1"/>
        <c:lblOffset val="100"/>
        <c:baseTimeUnit val="months"/>
      </c:dateAx>
      <c:valAx>
        <c:axId val="525264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5264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63</c:v>
                </c:pt>
                <c:pt idx="1">
                  <c:v>34</c:v>
                </c:pt>
                <c:pt idx="2">
                  <c:v>72</c:v>
                </c:pt>
                <c:pt idx="3">
                  <c:v>81</c:v>
                </c:pt>
                <c:pt idx="4">
                  <c:v>87</c:v>
                </c:pt>
                <c:pt idx="5">
                  <c:v>87</c:v>
                </c:pt>
                <c:pt idx="6">
                  <c:v>73</c:v>
                </c:pt>
                <c:pt idx="7">
                  <c:v>87</c:v>
                </c:pt>
                <c:pt idx="8">
                  <c:v>45</c:v>
                </c:pt>
                <c:pt idx="9">
                  <c:v>72</c:v>
                </c:pt>
                <c:pt idx="10">
                  <c:v>94</c:v>
                </c:pt>
                <c:pt idx="11">
                  <c:v>37</c:v>
                </c:pt>
              </c:numCache>
            </c:numRef>
          </c:val>
          <c:extLst>
            <c:ext xmlns:c16="http://schemas.microsoft.com/office/drawing/2014/chart" uri="{C3380CC4-5D6E-409C-BE32-E72D297353CC}">
              <c16:uniqueId val="{00000000-6269-489C-B6CC-02578F76DE46}"/>
            </c:ext>
          </c:extLst>
        </c:ser>
        <c:dLbls>
          <c:showLegendKey val="0"/>
          <c:showVal val="0"/>
          <c:showCatName val="0"/>
          <c:showSerName val="0"/>
          <c:showPercent val="0"/>
          <c:showBubbleSize val="0"/>
        </c:dLbls>
        <c:gapWidth val="219"/>
        <c:overlap val="-27"/>
        <c:axId val="272208408"/>
        <c:axId val="272213656"/>
      </c:barChart>
      <c:catAx>
        <c:axId val="272208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213656"/>
        <c:crosses val="autoZero"/>
        <c:auto val="1"/>
        <c:lblAlgn val="ctr"/>
        <c:lblOffset val="100"/>
        <c:noMultiLvlLbl val="0"/>
      </c:catAx>
      <c:valAx>
        <c:axId val="272213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208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984</c:v>
                </c:pt>
                <c:pt idx="1">
                  <c:v>1303</c:v>
                </c:pt>
                <c:pt idx="2">
                  <c:v>1309</c:v>
                </c:pt>
                <c:pt idx="3">
                  <c:v>1916</c:v>
                </c:pt>
                <c:pt idx="4">
                  <c:v>1627</c:v>
                </c:pt>
                <c:pt idx="5">
                  <c:v>1482</c:v>
                </c:pt>
                <c:pt idx="6">
                  <c:v>1129</c:v>
                </c:pt>
                <c:pt idx="7">
                  <c:v>1707</c:v>
                </c:pt>
                <c:pt idx="8">
                  <c:v>1118</c:v>
                </c:pt>
                <c:pt idx="9">
                  <c:v>1927</c:v>
                </c:pt>
                <c:pt idx="10">
                  <c:v>1747</c:v>
                </c:pt>
                <c:pt idx="11">
                  <c:v>375</c:v>
                </c:pt>
              </c:numCache>
            </c:numRef>
          </c:val>
          <c:extLst>
            <c:ext xmlns:c16="http://schemas.microsoft.com/office/drawing/2014/chart" uri="{C3380CC4-5D6E-409C-BE32-E72D297353CC}">
              <c16:uniqueId val="{00000000-36D8-4683-9262-B73BF5505441}"/>
            </c:ext>
          </c:extLst>
        </c:ser>
        <c:dLbls>
          <c:showLegendKey val="0"/>
          <c:showVal val="0"/>
          <c:showCatName val="0"/>
          <c:showSerName val="0"/>
          <c:showPercent val="0"/>
          <c:showBubbleSize val="0"/>
        </c:dLbls>
        <c:gapWidth val="219"/>
        <c:overlap val="-27"/>
        <c:axId val="272206768"/>
        <c:axId val="272210376"/>
      </c:barChart>
      <c:dateAx>
        <c:axId val="272206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210376"/>
        <c:crosses val="autoZero"/>
        <c:auto val="1"/>
        <c:lblOffset val="100"/>
        <c:baseTimeUnit val="months"/>
      </c:dateAx>
      <c:valAx>
        <c:axId val="272210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206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B69AC-39C8-4409-B083-D7B4C18D4BE6}"/>
              </a:ext>
            </a:extLst>
          </p:cNvPr>
          <p:cNvSpPr>
            <a:spLocks noGrp="1"/>
          </p:cNvSpPr>
          <p:nvPr>
            <p:ph type="ctrTitle"/>
          </p:nvPr>
        </p:nvSpPr>
        <p:spPr/>
        <p:txBody>
          <a:bodyPr/>
          <a:lstStyle/>
          <a:p>
            <a:r>
              <a:rPr lang="en-US"/>
              <a:t>TMNAS Social Media</a:t>
            </a:r>
          </a:p>
        </p:txBody>
      </p:sp>
      <p:sp>
        <p:nvSpPr>
          <p:cNvPr id="3" name="Subtitle 2">
            <a:extLst>
              <a:ext uri="{FF2B5EF4-FFF2-40B4-BE49-F238E27FC236}">
                <a16:creationId xmlns:a16="http://schemas.microsoft.com/office/drawing/2014/main" id="{4FA94048-83EA-492A-A5C2-43D91974AAE3}"/>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6270428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79B50-90E5-4207-963A-71BFC5B43F8A}"/>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E6D7696B-7DC6-4B6D-AFCF-29DD9F279802}"/>
              </a:ext>
            </a:extLst>
          </p:cNvPr>
          <p:cNvGraphicFramePr>
            <a:graphicFrameLocks noGrp="1"/>
          </p:cNvGraphicFramePr>
          <p:nvPr>
            <p:ph type="chart" sz="quarter" idx="13"/>
            <p:extLst>
              <p:ext uri="{D42A27DB-BD31-4B8C-83A1-F6EECF244321}">
                <p14:modId xmlns:p14="http://schemas.microsoft.com/office/powerpoint/2010/main" val="14416982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586568-6601-4C88-BB60-B3FB5C965925}"/>
              </a:ext>
            </a:extLst>
          </p:cNvPr>
          <p:cNvSpPr>
            <a:spLocks noGrp="1"/>
          </p:cNvSpPr>
          <p:nvPr>
            <p:ph type="body" sz="quarter" idx="14"/>
          </p:nvPr>
        </p:nvSpPr>
        <p:spPr/>
        <p:txBody>
          <a:bodyPr/>
          <a:lstStyle/>
          <a:p>
            <a:r>
              <a:rPr lang="en-US"/>
              <a:t>11/01/2023 - 11/30/2023</a:t>
            </a:r>
          </a:p>
        </p:txBody>
      </p:sp>
      <p:sp>
        <p:nvSpPr>
          <p:cNvPr id="5" name="Footer Placeholder 4">
            <a:extLst>
              <a:ext uri="{FF2B5EF4-FFF2-40B4-BE49-F238E27FC236}">
                <a16:creationId xmlns:a16="http://schemas.microsoft.com/office/drawing/2014/main" id="{84BC3DDF-876D-4349-85D2-4627630481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9663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EEDB1-8551-4715-B4A1-8D1355D56A19}"/>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039A6800-6BCF-436B-9212-F6834523A7F0}"/>
              </a:ext>
            </a:extLst>
          </p:cNvPr>
          <p:cNvGraphicFramePr>
            <a:graphicFrameLocks noGrp="1"/>
          </p:cNvGraphicFramePr>
          <p:nvPr>
            <p:ph type="tbl" sz="quarter" idx="13"/>
            <p:extLst>
              <p:ext uri="{D42A27DB-BD31-4B8C-83A1-F6EECF244321}">
                <p14:modId xmlns:p14="http://schemas.microsoft.com/office/powerpoint/2010/main" val="193787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910745640"/>
                    </a:ext>
                  </a:extLst>
                </a:gridCol>
                <a:gridCol w="576072">
                  <a:extLst>
                    <a:ext uri="{9D8B030D-6E8A-4147-A177-3AD203B41FA5}">
                      <a16:colId xmlns:a16="http://schemas.microsoft.com/office/drawing/2014/main" val="505763505"/>
                    </a:ext>
                  </a:extLst>
                </a:gridCol>
                <a:gridCol w="576072">
                  <a:extLst>
                    <a:ext uri="{9D8B030D-6E8A-4147-A177-3AD203B41FA5}">
                      <a16:colId xmlns:a16="http://schemas.microsoft.com/office/drawing/2014/main" val="1020493126"/>
                    </a:ext>
                  </a:extLst>
                </a:gridCol>
                <a:gridCol w="576072">
                  <a:extLst>
                    <a:ext uri="{9D8B030D-6E8A-4147-A177-3AD203B41FA5}">
                      <a16:colId xmlns:a16="http://schemas.microsoft.com/office/drawing/2014/main" val="1225650299"/>
                    </a:ext>
                  </a:extLst>
                </a:gridCol>
                <a:gridCol w="576072">
                  <a:extLst>
                    <a:ext uri="{9D8B030D-6E8A-4147-A177-3AD203B41FA5}">
                      <a16:colId xmlns:a16="http://schemas.microsoft.com/office/drawing/2014/main" val="298780655"/>
                    </a:ext>
                  </a:extLst>
                </a:gridCol>
                <a:gridCol w="576072">
                  <a:extLst>
                    <a:ext uri="{9D8B030D-6E8A-4147-A177-3AD203B41FA5}">
                      <a16:colId xmlns:a16="http://schemas.microsoft.com/office/drawing/2014/main" val="1509191538"/>
                    </a:ext>
                  </a:extLst>
                </a:gridCol>
                <a:gridCol w="576072">
                  <a:extLst>
                    <a:ext uri="{9D8B030D-6E8A-4147-A177-3AD203B41FA5}">
                      <a16:colId xmlns:a16="http://schemas.microsoft.com/office/drawing/2014/main" val="1604066028"/>
                    </a:ext>
                  </a:extLst>
                </a:gridCol>
                <a:gridCol w="576072">
                  <a:extLst>
                    <a:ext uri="{9D8B030D-6E8A-4147-A177-3AD203B41FA5}">
                      <a16:colId xmlns:a16="http://schemas.microsoft.com/office/drawing/2014/main" val="1610937536"/>
                    </a:ext>
                  </a:extLst>
                </a:gridCol>
                <a:gridCol w="576072">
                  <a:extLst>
                    <a:ext uri="{9D8B030D-6E8A-4147-A177-3AD203B41FA5}">
                      <a16:colId xmlns:a16="http://schemas.microsoft.com/office/drawing/2014/main" val="897654965"/>
                    </a:ext>
                  </a:extLst>
                </a:gridCol>
                <a:gridCol w="576072">
                  <a:extLst>
                    <a:ext uri="{9D8B030D-6E8A-4147-A177-3AD203B41FA5}">
                      <a16:colId xmlns:a16="http://schemas.microsoft.com/office/drawing/2014/main" val="2446273435"/>
                    </a:ext>
                  </a:extLst>
                </a:gridCol>
                <a:gridCol w="576072">
                  <a:extLst>
                    <a:ext uri="{9D8B030D-6E8A-4147-A177-3AD203B41FA5}">
                      <a16:colId xmlns:a16="http://schemas.microsoft.com/office/drawing/2014/main" val="2822641729"/>
                    </a:ext>
                  </a:extLst>
                </a:gridCol>
                <a:gridCol w="576072">
                  <a:extLst>
                    <a:ext uri="{9D8B030D-6E8A-4147-A177-3AD203B41FA5}">
                      <a16:colId xmlns:a16="http://schemas.microsoft.com/office/drawing/2014/main" val="1896225299"/>
                    </a:ext>
                  </a:extLst>
                </a:gridCol>
                <a:gridCol w="576072">
                  <a:extLst>
                    <a:ext uri="{9D8B030D-6E8A-4147-A177-3AD203B41FA5}">
                      <a16:colId xmlns:a16="http://schemas.microsoft.com/office/drawing/2014/main" val="190513469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4293148"/>
                  </a:ext>
                </a:extLst>
              </a:tr>
              <a:tr h="370840">
                <a:tc>
                  <a:txBody>
                    <a:bodyPr/>
                    <a:lstStyle/>
                    <a:p>
                      <a:r>
                        <a:rPr lang="en-US" sz="1000"/>
                        <a:t>192</a:t>
                      </a:r>
                    </a:p>
                  </a:txBody>
                  <a:tcPr/>
                </a:tc>
                <a:tc>
                  <a:txBody>
                    <a:bodyPr/>
                    <a:lstStyle/>
                    <a:p>
                      <a:r>
                        <a:rPr lang="en-US" sz="1000"/>
                        <a:t>2</a:t>
                      </a:r>
                    </a:p>
                  </a:txBody>
                  <a:tcPr/>
                </a:tc>
                <a:tc>
                  <a:txBody>
                    <a:bodyPr/>
                    <a:lstStyle/>
                    <a:p>
                      <a:r>
                        <a:rPr lang="en-US" sz="1000"/>
                        <a:t>13</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24</a:t>
                      </a:r>
                    </a:p>
                  </a:txBody>
                  <a:tcPr/>
                </a:tc>
                <a:tc>
                  <a:txBody>
                    <a:bodyPr/>
                    <a:lstStyle/>
                    <a:p>
                      <a:r>
                        <a:rPr lang="en-US" sz="1000"/>
                        <a:t>0</a:t>
                      </a:r>
                    </a:p>
                  </a:txBody>
                  <a:tcPr/>
                </a:tc>
                <a:tc>
                  <a:txBody>
                    <a:bodyPr/>
                    <a:lstStyle/>
                    <a:p>
                      <a:r>
                        <a:rPr lang="en-US" sz="1000"/>
                        <a:t>7</a:t>
                      </a:r>
                    </a:p>
                  </a:txBody>
                  <a:tcPr/>
                </a:tc>
                <a:tc>
                  <a:txBody>
                    <a:bodyPr/>
                    <a:lstStyle/>
                    <a:p>
                      <a:r>
                        <a:rPr lang="en-US" sz="1000"/>
                        <a:t>1.0068 %</a:t>
                      </a:r>
                    </a:p>
                  </a:txBody>
                  <a:tcPr/>
                </a:tc>
                <a:tc>
                  <a:txBody>
                    <a:bodyPr/>
                    <a:lstStyle/>
                    <a:p>
                      <a:r>
                        <a:rPr lang="en-US" sz="1000"/>
                        <a:t>0.0 %</a:t>
                      </a:r>
                    </a:p>
                  </a:txBody>
                  <a:tcPr/>
                </a:tc>
                <a:extLst>
                  <a:ext uri="{0D108BD9-81ED-4DB2-BD59-A6C34878D82A}">
                    <a16:rowId xmlns:a16="http://schemas.microsoft.com/office/drawing/2014/main" val="3446215088"/>
                  </a:ext>
                </a:extLst>
              </a:tr>
            </a:tbl>
          </a:graphicData>
        </a:graphic>
      </p:graphicFrame>
      <p:sp>
        <p:nvSpPr>
          <p:cNvPr id="4" name="Text Placeholder 3">
            <a:extLst>
              <a:ext uri="{FF2B5EF4-FFF2-40B4-BE49-F238E27FC236}">
                <a16:creationId xmlns:a16="http://schemas.microsoft.com/office/drawing/2014/main" id="{38FECA24-8AD5-4C3D-B883-4ADFC8CB668A}"/>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6610125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A474E-5138-4FB3-9852-B7EA5DE2FFD1}"/>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D3B2EF61-0785-429E-A0A2-0B82E3D62873}"/>
              </a:ext>
            </a:extLst>
          </p:cNvPr>
          <p:cNvGraphicFramePr>
            <a:graphicFrameLocks noGrp="1"/>
          </p:cNvGraphicFramePr>
          <p:nvPr>
            <p:ph type="chart" sz="quarter" idx="13"/>
            <p:extLst>
              <p:ext uri="{D42A27DB-BD31-4B8C-83A1-F6EECF244321}">
                <p14:modId xmlns:p14="http://schemas.microsoft.com/office/powerpoint/2010/main" val="7609933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2A0992-C3FC-4A7A-8F40-7C97AB59958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8204EE8-ED53-45FB-BD19-50FEB2FAF8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12362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8D1F9-4F5A-4B4F-8E32-D6B9E8773FA8}"/>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7A508959-3FFB-460D-BBDD-060BE15F592F}"/>
              </a:ext>
            </a:extLst>
          </p:cNvPr>
          <p:cNvGraphicFramePr>
            <a:graphicFrameLocks noGrp="1"/>
          </p:cNvGraphicFramePr>
          <p:nvPr>
            <p:ph type="chart" sz="quarter" idx="13"/>
            <p:extLst>
              <p:ext uri="{D42A27DB-BD31-4B8C-83A1-F6EECF244321}">
                <p14:modId xmlns:p14="http://schemas.microsoft.com/office/powerpoint/2010/main" val="22723268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9183F5-19B4-4F55-B7C5-A6F5513A840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F4B87448-E57D-42F6-A264-A3EF171875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67935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D8BE3-A2DF-4850-AA16-5BD966138C13}"/>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A6431311-E42D-41DB-B7B9-F23C2C28E9E6}"/>
              </a:ext>
            </a:extLst>
          </p:cNvPr>
          <p:cNvGraphicFramePr>
            <a:graphicFrameLocks noGrp="1"/>
          </p:cNvGraphicFramePr>
          <p:nvPr>
            <p:ph type="chart" sz="quarter" idx="13"/>
            <p:extLst>
              <p:ext uri="{D42A27DB-BD31-4B8C-83A1-F6EECF244321}">
                <p14:modId xmlns:p14="http://schemas.microsoft.com/office/powerpoint/2010/main" val="16678966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DF1BD8-42B7-4A8B-90CA-342BC76C5EE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06C058C4-0D6C-4999-9E6E-1A59CE05AA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52982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96855-7A5C-43CD-82AF-E91B0F8DBC40}"/>
              </a:ext>
            </a:extLst>
          </p:cNvPr>
          <p:cNvSpPr>
            <a:spLocks noGrp="1"/>
          </p:cNvSpPr>
          <p:nvPr>
            <p:ph type="title"/>
          </p:nvPr>
        </p:nvSpPr>
        <p:spPr/>
        <p:txBody>
          <a:bodyPr/>
          <a:lstStyle/>
          <a:p>
            <a:r>
              <a:rPr lang="en-US"/>
              <a:t>Twitter Own and Retweeted Tweets Table | TMNAS - 1 of 3</a:t>
            </a:r>
          </a:p>
        </p:txBody>
      </p:sp>
      <p:graphicFrame>
        <p:nvGraphicFramePr>
          <p:cNvPr id="5" name="Table Placeholder 4">
            <a:extLst>
              <a:ext uri="{FF2B5EF4-FFF2-40B4-BE49-F238E27FC236}">
                <a16:creationId xmlns:a16="http://schemas.microsoft.com/office/drawing/2014/main" id="{38FE9BBA-A542-47DE-A5D0-99A37C58C583}"/>
              </a:ext>
            </a:extLst>
          </p:cNvPr>
          <p:cNvGraphicFramePr>
            <a:graphicFrameLocks noGrp="1"/>
          </p:cNvGraphicFramePr>
          <p:nvPr>
            <p:ph type="tbl" sz="quarter" idx="13"/>
            <p:extLst>
              <p:ext uri="{D42A27DB-BD31-4B8C-83A1-F6EECF244321}">
                <p14:modId xmlns:p14="http://schemas.microsoft.com/office/powerpoint/2010/main" val="27541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437649992"/>
                    </a:ext>
                  </a:extLst>
                </a:gridCol>
                <a:gridCol w="493776">
                  <a:extLst>
                    <a:ext uri="{9D8B030D-6E8A-4147-A177-3AD203B41FA5}">
                      <a16:colId xmlns:a16="http://schemas.microsoft.com/office/drawing/2014/main" val="1829015518"/>
                    </a:ext>
                  </a:extLst>
                </a:gridCol>
                <a:gridCol w="1069848">
                  <a:extLst>
                    <a:ext uri="{9D8B030D-6E8A-4147-A177-3AD203B41FA5}">
                      <a16:colId xmlns:a16="http://schemas.microsoft.com/office/drawing/2014/main" val="4276643042"/>
                    </a:ext>
                  </a:extLst>
                </a:gridCol>
                <a:gridCol w="1069848">
                  <a:extLst>
                    <a:ext uri="{9D8B030D-6E8A-4147-A177-3AD203B41FA5}">
                      <a16:colId xmlns:a16="http://schemas.microsoft.com/office/drawing/2014/main" val="1928027278"/>
                    </a:ext>
                  </a:extLst>
                </a:gridCol>
                <a:gridCol w="1069848">
                  <a:extLst>
                    <a:ext uri="{9D8B030D-6E8A-4147-A177-3AD203B41FA5}">
                      <a16:colId xmlns:a16="http://schemas.microsoft.com/office/drawing/2014/main" val="2598299178"/>
                    </a:ext>
                  </a:extLst>
                </a:gridCol>
                <a:gridCol w="1069848">
                  <a:extLst>
                    <a:ext uri="{9D8B030D-6E8A-4147-A177-3AD203B41FA5}">
                      <a16:colId xmlns:a16="http://schemas.microsoft.com/office/drawing/2014/main" val="98171235"/>
                    </a:ext>
                  </a:extLst>
                </a:gridCol>
                <a:gridCol w="1069848">
                  <a:extLst>
                    <a:ext uri="{9D8B030D-6E8A-4147-A177-3AD203B41FA5}">
                      <a16:colId xmlns:a16="http://schemas.microsoft.com/office/drawing/2014/main" val="2398608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110358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- 2023-11-28 10:29:21</a:t>
                      </a:r>
                      <a:r>
                        <a:rPr kumimoji="0" lang="en-US" sz="1000" b="0" i="0" u="none" strike="noStrike" kern="1200" cap="none" spc="0" normalizeH="0" baseline="0" noProof="0">
                          <a:ln>
                            <a:noFill/>
                          </a:ln>
                          <a:solidFill>
                            <a:prstClr val="black"/>
                          </a:solidFill>
                          <a:effectLst/>
                          <a:uLnTx/>
                          <a:uFillTx/>
                          <a:latin typeface="Calibri"/>
                          <a:ea typeface="+mn-ea"/>
                          <a:cs typeface="+mn-cs"/>
                        </a:rPr>
                        <a:t>
 We are honored and grateful to once again be listed as one of @Computerworld’s Best Places to Work in IT. 👏 
We ranked #7 in the small (less than 1,000 employees) category, #4 in Career Development, #4 in DEI, and more! #BestPlacesIT https://t.co/zlaogaK4be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12/04/2023 20:31:20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3.1250 %</a:t>
                      </a:r>
                    </a:p>
                  </a:txBody>
                  <a:tcPr/>
                </a:tc>
                <a:extLst>
                  <a:ext uri="{0D108BD9-81ED-4DB2-BD59-A6C34878D82A}">
                    <a16:rowId xmlns:a16="http://schemas.microsoft.com/office/drawing/2014/main" val="3940334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- 2023-11-17 11:41:34</a:t>
                      </a:r>
                      <a:r>
                        <a:rPr kumimoji="0" lang="en-US" sz="1000" b="0" i="0" u="none" strike="noStrike" kern="1200" cap="none" spc="0" normalizeH="0" baseline="0" noProof="0">
                          <a:ln>
                            <a:noFill/>
                          </a:ln>
                          <a:solidFill>
                            <a:prstClr val="black"/>
                          </a:solidFill>
                          <a:effectLst/>
                          <a:uLnTx/>
                          <a:uFillTx/>
                          <a:latin typeface="Calibri"/>
                          <a:ea typeface="+mn-ea"/>
                          <a:cs typeface="+mn-cs"/>
                        </a:rPr>
                        <a:t>
 Our TMNAS Women's Collective held their first event at our office in Bala Cynwyd! Members of the group had the opportunity to get a professional headshot taken.  What a great kickoff to the many future events that all our new ERGs will be hosting! https://t.co/Iqi8hFBIoJ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11/19/2023 19:10:09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2.0942 %</a:t>
                      </a:r>
                    </a:p>
                  </a:txBody>
                  <a:tcPr/>
                </a:tc>
                <a:extLst>
                  <a:ext uri="{0D108BD9-81ED-4DB2-BD59-A6C34878D82A}">
                    <a16:rowId xmlns:a16="http://schemas.microsoft.com/office/drawing/2014/main" val="3273842071"/>
                  </a:ext>
                </a:extLst>
              </a:tr>
            </a:tbl>
          </a:graphicData>
        </a:graphic>
      </p:graphicFrame>
      <p:sp>
        <p:nvSpPr>
          <p:cNvPr id="4" name="Text Placeholder 3">
            <a:extLst>
              <a:ext uri="{FF2B5EF4-FFF2-40B4-BE49-F238E27FC236}">
                <a16:creationId xmlns:a16="http://schemas.microsoft.com/office/drawing/2014/main" id="{C0E8CFB4-5454-4BE6-9EB7-9BD7EE844A5B}"/>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40374181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83E6E-A650-40C3-B22E-66C3981A435D}"/>
              </a:ext>
            </a:extLst>
          </p:cNvPr>
          <p:cNvSpPr>
            <a:spLocks noGrp="1"/>
          </p:cNvSpPr>
          <p:nvPr>
            <p:ph type="title"/>
          </p:nvPr>
        </p:nvSpPr>
        <p:spPr/>
        <p:txBody>
          <a:bodyPr/>
          <a:lstStyle/>
          <a:p>
            <a:r>
              <a:rPr lang="en-US"/>
              <a:t>Twitter Own and Retweeted Tweets Table | TMNAS - 2 of 3</a:t>
            </a:r>
          </a:p>
        </p:txBody>
      </p:sp>
      <p:graphicFrame>
        <p:nvGraphicFramePr>
          <p:cNvPr id="5" name="Table Placeholder 4">
            <a:extLst>
              <a:ext uri="{FF2B5EF4-FFF2-40B4-BE49-F238E27FC236}">
                <a16:creationId xmlns:a16="http://schemas.microsoft.com/office/drawing/2014/main" id="{309197E8-9758-4D73-B825-34951FF99170}"/>
              </a:ext>
            </a:extLst>
          </p:cNvPr>
          <p:cNvGraphicFramePr>
            <a:graphicFrameLocks noGrp="1"/>
          </p:cNvGraphicFramePr>
          <p:nvPr>
            <p:ph type="tbl" sz="quarter" idx="13"/>
            <p:extLst>
              <p:ext uri="{D42A27DB-BD31-4B8C-83A1-F6EECF244321}">
                <p14:modId xmlns:p14="http://schemas.microsoft.com/office/powerpoint/2010/main" val="3815445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228921721"/>
                    </a:ext>
                  </a:extLst>
                </a:gridCol>
                <a:gridCol w="493776">
                  <a:extLst>
                    <a:ext uri="{9D8B030D-6E8A-4147-A177-3AD203B41FA5}">
                      <a16:colId xmlns:a16="http://schemas.microsoft.com/office/drawing/2014/main" val="172729471"/>
                    </a:ext>
                  </a:extLst>
                </a:gridCol>
                <a:gridCol w="1069848">
                  <a:extLst>
                    <a:ext uri="{9D8B030D-6E8A-4147-A177-3AD203B41FA5}">
                      <a16:colId xmlns:a16="http://schemas.microsoft.com/office/drawing/2014/main" val="1178953903"/>
                    </a:ext>
                  </a:extLst>
                </a:gridCol>
                <a:gridCol w="1069848">
                  <a:extLst>
                    <a:ext uri="{9D8B030D-6E8A-4147-A177-3AD203B41FA5}">
                      <a16:colId xmlns:a16="http://schemas.microsoft.com/office/drawing/2014/main" val="4245776153"/>
                    </a:ext>
                  </a:extLst>
                </a:gridCol>
                <a:gridCol w="1069848">
                  <a:extLst>
                    <a:ext uri="{9D8B030D-6E8A-4147-A177-3AD203B41FA5}">
                      <a16:colId xmlns:a16="http://schemas.microsoft.com/office/drawing/2014/main" val="1315870398"/>
                    </a:ext>
                  </a:extLst>
                </a:gridCol>
                <a:gridCol w="1069848">
                  <a:extLst>
                    <a:ext uri="{9D8B030D-6E8A-4147-A177-3AD203B41FA5}">
                      <a16:colId xmlns:a16="http://schemas.microsoft.com/office/drawing/2014/main" val="458785076"/>
                    </a:ext>
                  </a:extLst>
                </a:gridCol>
                <a:gridCol w="1069848">
                  <a:extLst>
                    <a:ext uri="{9D8B030D-6E8A-4147-A177-3AD203B41FA5}">
                      <a16:colId xmlns:a16="http://schemas.microsoft.com/office/drawing/2014/main" val="1360390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188772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- 2023-11-15 13:44:51</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our ’23 Emerging Leaders Program (ELP) team! Last week marked the end of this year's ELP class with final presentations. Congrats Team TMNAS: Dina Del Collo, Christina DeSalva, Mary Kelly, Tom Lyons, and John Pylaras for a job well done! 👏 https://t.co/WRZIRdevs3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11/17/2023 19:08:17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1.5707 %</a:t>
                      </a:r>
                    </a:p>
                  </a:txBody>
                  <a:tcPr/>
                </a:tc>
                <a:extLst>
                  <a:ext uri="{0D108BD9-81ED-4DB2-BD59-A6C34878D82A}">
                    <a16:rowId xmlns:a16="http://schemas.microsoft.com/office/drawing/2014/main" val="2235169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- 2023-11-06 12:14:48</a:t>
                      </a:r>
                      <a:r>
                        <a:rPr kumimoji="0" lang="en-US" sz="1000" b="0" i="0" u="none" strike="noStrike" kern="1200" cap="none" spc="0" normalizeH="0" baseline="0" noProof="0">
                          <a:ln>
                            <a:noFill/>
                          </a:ln>
                          <a:solidFill>
                            <a:prstClr val="black"/>
                          </a:solidFill>
                          <a:effectLst/>
                          <a:uLnTx/>
                          <a:uFillTx/>
                          <a:latin typeface="Calibri"/>
                          <a:ea typeface="+mn-ea"/>
                          <a:cs typeface="+mn-cs"/>
                        </a:rPr>
                        <a:t>
 The next Employee Resource Group we are highlighting is GenTokio, led by Jim Lawrence, Markysha Briscoe, Bob Sharpe, and Alex Temple. Each of the leaders represent a different generation: Baby Boomers, Gen X, Millennials, and Gen Z. https://t.co/UeRt270rYs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11/11/2023 07:08:20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1.0526 %</a:t>
                      </a:r>
                    </a:p>
                  </a:txBody>
                  <a:tcPr/>
                </a:tc>
                <a:extLst>
                  <a:ext uri="{0D108BD9-81ED-4DB2-BD59-A6C34878D82A}">
                    <a16:rowId xmlns:a16="http://schemas.microsoft.com/office/drawing/2014/main" val="2869772608"/>
                  </a:ext>
                </a:extLst>
              </a:tr>
            </a:tbl>
          </a:graphicData>
        </a:graphic>
      </p:graphicFrame>
      <p:sp>
        <p:nvSpPr>
          <p:cNvPr id="4" name="Text Placeholder 3">
            <a:extLst>
              <a:ext uri="{FF2B5EF4-FFF2-40B4-BE49-F238E27FC236}">
                <a16:creationId xmlns:a16="http://schemas.microsoft.com/office/drawing/2014/main" id="{9B3521F3-8652-49A4-953F-134B586162C2}"/>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2192097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54E4D-1FDC-4DF5-85C3-10F0B19DB28D}"/>
              </a:ext>
            </a:extLst>
          </p:cNvPr>
          <p:cNvSpPr>
            <a:spLocks noGrp="1"/>
          </p:cNvSpPr>
          <p:nvPr>
            <p:ph type="title"/>
          </p:nvPr>
        </p:nvSpPr>
        <p:spPr/>
        <p:txBody>
          <a:bodyPr/>
          <a:lstStyle/>
          <a:p>
            <a:r>
              <a:rPr lang="en-US"/>
              <a:t>Twitter Own and Retweeted Tweets Table | TMNAS - 3 of 3</a:t>
            </a:r>
          </a:p>
        </p:txBody>
      </p:sp>
      <p:graphicFrame>
        <p:nvGraphicFramePr>
          <p:cNvPr id="5" name="Table Placeholder 4">
            <a:extLst>
              <a:ext uri="{FF2B5EF4-FFF2-40B4-BE49-F238E27FC236}">
                <a16:creationId xmlns:a16="http://schemas.microsoft.com/office/drawing/2014/main" id="{4A38A3F0-9C6C-4E1C-8930-1456339B0D1C}"/>
              </a:ext>
            </a:extLst>
          </p:cNvPr>
          <p:cNvGraphicFramePr>
            <a:graphicFrameLocks noGrp="1"/>
          </p:cNvGraphicFramePr>
          <p:nvPr>
            <p:ph type="tbl" sz="quarter" idx="13"/>
            <p:extLst>
              <p:ext uri="{D42A27DB-BD31-4B8C-83A1-F6EECF244321}">
                <p14:modId xmlns:p14="http://schemas.microsoft.com/office/powerpoint/2010/main" val="2031491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85268839"/>
                    </a:ext>
                  </a:extLst>
                </a:gridCol>
                <a:gridCol w="493776">
                  <a:extLst>
                    <a:ext uri="{9D8B030D-6E8A-4147-A177-3AD203B41FA5}">
                      <a16:colId xmlns:a16="http://schemas.microsoft.com/office/drawing/2014/main" val="1093893076"/>
                    </a:ext>
                  </a:extLst>
                </a:gridCol>
                <a:gridCol w="1069848">
                  <a:extLst>
                    <a:ext uri="{9D8B030D-6E8A-4147-A177-3AD203B41FA5}">
                      <a16:colId xmlns:a16="http://schemas.microsoft.com/office/drawing/2014/main" val="1517233109"/>
                    </a:ext>
                  </a:extLst>
                </a:gridCol>
                <a:gridCol w="1069848">
                  <a:extLst>
                    <a:ext uri="{9D8B030D-6E8A-4147-A177-3AD203B41FA5}">
                      <a16:colId xmlns:a16="http://schemas.microsoft.com/office/drawing/2014/main" val="2370982158"/>
                    </a:ext>
                  </a:extLst>
                </a:gridCol>
                <a:gridCol w="1069848">
                  <a:extLst>
                    <a:ext uri="{9D8B030D-6E8A-4147-A177-3AD203B41FA5}">
                      <a16:colId xmlns:a16="http://schemas.microsoft.com/office/drawing/2014/main" val="4071779833"/>
                    </a:ext>
                  </a:extLst>
                </a:gridCol>
                <a:gridCol w="1069848">
                  <a:extLst>
                    <a:ext uri="{9D8B030D-6E8A-4147-A177-3AD203B41FA5}">
                      <a16:colId xmlns:a16="http://schemas.microsoft.com/office/drawing/2014/main" val="482299235"/>
                    </a:ext>
                  </a:extLst>
                </a:gridCol>
                <a:gridCol w="1069848">
                  <a:extLst>
                    <a:ext uri="{9D8B030D-6E8A-4147-A177-3AD203B41FA5}">
                      <a16:colId xmlns:a16="http://schemas.microsoft.com/office/drawing/2014/main" val="1115552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673731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- 2023-11-12 08:51:33</a:t>
                      </a:r>
                      <a:r>
                        <a:rPr kumimoji="0" lang="en-US" sz="1000" b="0" i="0" u="none" strike="noStrike" kern="1200" cap="none" spc="0" normalizeH="0" baseline="0" noProof="0">
                          <a:ln>
                            <a:noFill/>
                          </a:ln>
                          <a:solidFill>
                            <a:prstClr val="black"/>
                          </a:solidFill>
                          <a:effectLst/>
                          <a:uLnTx/>
                          <a:uFillTx/>
                          <a:latin typeface="Calibri"/>
                          <a:ea typeface="+mn-ea"/>
                          <a:cs typeface="+mn-cs"/>
                        </a:rPr>
                        <a:t>
 We would like to wish a happy Diwali to all who celebrate! May it bring health, happiness, and prosperity to you and your loved ones 🪔 #Diwali https://t.co/MtQieocB1f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11/12/2023 19:09:24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1.0526 %</a:t>
                      </a:r>
                    </a:p>
                  </a:txBody>
                  <a:tcPr/>
                </a:tc>
                <a:extLst>
                  <a:ext uri="{0D108BD9-81ED-4DB2-BD59-A6C34878D82A}">
                    <a16:rowId xmlns:a16="http://schemas.microsoft.com/office/drawing/2014/main" val="2760539503"/>
                  </a:ext>
                </a:extLst>
              </a:tr>
            </a:tbl>
          </a:graphicData>
        </a:graphic>
      </p:graphicFrame>
      <p:sp>
        <p:nvSpPr>
          <p:cNvPr id="4" name="Text Placeholder 3">
            <a:extLst>
              <a:ext uri="{FF2B5EF4-FFF2-40B4-BE49-F238E27FC236}">
                <a16:creationId xmlns:a16="http://schemas.microsoft.com/office/drawing/2014/main" id="{47A0E321-4534-4A79-BF99-F3023449ED54}"/>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3846814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F06CD-240A-48DD-8738-E9F344BFDED6}"/>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F7D7B0E6-216F-4522-BBFF-6354FA1C2C56}"/>
              </a:ext>
            </a:extLst>
          </p:cNvPr>
          <p:cNvGraphicFramePr>
            <a:graphicFrameLocks noGrp="1"/>
          </p:cNvGraphicFramePr>
          <p:nvPr>
            <p:ph type="tbl" sz="quarter" idx="13"/>
            <p:extLst>
              <p:ext uri="{D42A27DB-BD31-4B8C-83A1-F6EECF244321}">
                <p14:modId xmlns:p14="http://schemas.microsoft.com/office/powerpoint/2010/main" val="2865194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455014488"/>
                    </a:ext>
                  </a:extLst>
                </a:gridCol>
                <a:gridCol w="658368">
                  <a:extLst>
                    <a:ext uri="{9D8B030D-6E8A-4147-A177-3AD203B41FA5}">
                      <a16:colId xmlns:a16="http://schemas.microsoft.com/office/drawing/2014/main" val="130450873"/>
                    </a:ext>
                  </a:extLst>
                </a:gridCol>
                <a:gridCol w="658368">
                  <a:extLst>
                    <a:ext uri="{9D8B030D-6E8A-4147-A177-3AD203B41FA5}">
                      <a16:colId xmlns:a16="http://schemas.microsoft.com/office/drawing/2014/main" val="2413018773"/>
                    </a:ext>
                  </a:extLst>
                </a:gridCol>
                <a:gridCol w="658368">
                  <a:extLst>
                    <a:ext uri="{9D8B030D-6E8A-4147-A177-3AD203B41FA5}">
                      <a16:colId xmlns:a16="http://schemas.microsoft.com/office/drawing/2014/main" val="3510132394"/>
                    </a:ext>
                  </a:extLst>
                </a:gridCol>
                <a:gridCol w="658368">
                  <a:extLst>
                    <a:ext uri="{9D8B030D-6E8A-4147-A177-3AD203B41FA5}">
                      <a16:colId xmlns:a16="http://schemas.microsoft.com/office/drawing/2014/main" val="585514639"/>
                    </a:ext>
                  </a:extLst>
                </a:gridCol>
                <a:gridCol w="658368">
                  <a:extLst>
                    <a:ext uri="{9D8B030D-6E8A-4147-A177-3AD203B41FA5}">
                      <a16:colId xmlns:a16="http://schemas.microsoft.com/office/drawing/2014/main" val="525800575"/>
                    </a:ext>
                  </a:extLst>
                </a:gridCol>
                <a:gridCol w="658368">
                  <a:extLst>
                    <a:ext uri="{9D8B030D-6E8A-4147-A177-3AD203B41FA5}">
                      <a16:colId xmlns:a16="http://schemas.microsoft.com/office/drawing/2014/main" val="1576394260"/>
                    </a:ext>
                  </a:extLst>
                </a:gridCol>
                <a:gridCol w="658368">
                  <a:extLst>
                    <a:ext uri="{9D8B030D-6E8A-4147-A177-3AD203B41FA5}">
                      <a16:colId xmlns:a16="http://schemas.microsoft.com/office/drawing/2014/main" val="2819075884"/>
                    </a:ext>
                  </a:extLst>
                </a:gridCol>
                <a:gridCol w="658368">
                  <a:extLst>
                    <a:ext uri="{9D8B030D-6E8A-4147-A177-3AD203B41FA5}">
                      <a16:colId xmlns:a16="http://schemas.microsoft.com/office/drawing/2014/main" val="1424286733"/>
                    </a:ext>
                  </a:extLst>
                </a:gridCol>
                <a:gridCol w="658368">
                  <a:extLst>
                    <a:ext uri="{9D8B030D-6E8A-4147-A177-3AD203B41FA5}">
                      <a16:colId xmlns:a16="http://schemas.microsoft.com/office/drawing/2014/main" val="2917535352"/>
                    </a:ext>
                  </a:extLst>
                </a:gridCol>
                <a:gridCol w="658368">
                  <a:extLst>
                    <a:ext uri="{9D8B030D-6E8A-4147-A177-3AD203B41FA5}">
                      <a16:colId xmlns:a16="http://schemas.microsoft.com/office/drawing/2014/main" val="1945392772"/>
                    </a:ext>
                  </a:extLst>
                </a:gridCol>
                <a:gridCol w="658368">
                  <a:extLst>
                    <a:ext uri="{9D8B030D-6E8A-4147-A177-3AD203B41FA5}">
                      <a16:colId xmlns:a16="http://schemas.microsoft.com/office/drawing/2014/main" val="116248118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2370270735"/>
                  </a:ext>
                </a:extLst>
              </a:tr>
              <a:tr h="370840">
                <a:tc>
                  <a:txBody>
                    <a:bodyPr/>
                    <a:lstStyle/>
                    <a:p>
                      <a:r>
                        <a:rPr lang="en-US" sz="1000"/>
                        <a:t>16065</a:t>
                      </a:r>
                    </a:p>
                  </a:txBody>
                  <a:tcPr/>
                </a:tc>
                <a:tc>
                  <a:txBody>
                    <a:bodyPr/>
                    <a:lstStyle/>
                    <a:p>
                      <a:r>
                        <a:rPr lang="en-US" sz="1000"/>
                        <a:t>362</a:t>
                      </a:r>
                    </a:p>
                  </a:txBody>
                  <a:tcPr/>
                </a:tc>
                <a:tc>
                  <a:txBody>
                    <a:bodyPr/>
                    <a:lstStyle/>
                    <a:p>
                      <a:r>
                        <a:rPr lang="en-US" sz="1000"/>
                        <a:t>14</a:t>
                      </a:r>
                    </a:p>
                  </a:txBody>
                  <a:tcPr/>
                </a:tc>
                <a:tc>
                  <a:txBody>
                    <a:bodyPr/>
                    <a:lstStyle/>
                    <a:p>
                      <a:r>
                        <a:rPr lang="en-US" sz="1000"/>
                        <a:t>642</a:t>
                      </a:r>
                    </a:p>
                  </a:txBody>
                  <a:tcPr/>
                </a:tc>
                <a:tc>
                  <a:txBody>
                    <a:bodyPr/>
                    <a:lstStyle/>
                    <a:p>
                      <a:r>
                        <a:rPr lang="en-US" sz="1000"/>
                        <a:t>45.857142857143</a:t>
                      </a:r>
                    </a:p>
                  </a:txBody>
                  <a:tcPr/>
                </a:tc>
                <a:tc>
                  <a:txBody>
                    <a:bodyPr/>
                    <a:lstStyle/>
                    <a:p>
                      <a:r>
                        <a:rPr lang="en-US" sz="1000"/>
                        <a:t>6</a:t>
                      </a:r>
                    </a:p>
                  </a:txBody>
                  <a:tcPr/>
                </a:tc>
                <a:tc>
                  <a:txBody>
                    <a:bodyPr/>
                    <a:lstStyle/>
                    <a:p>
                      <a:r>
                        <a:rPr lang="en-US" sz="1000"/>
                        <a:t>12</a:t>
                      </a:r>
                    </a:p>
                  </a:txBody>
                  <a:tcPr/>
                </a:tc>
                <a:tc>
                  <a:txBody>
                    <a:bodyPr/>
                    <a:lstStyle/>
                    <a:p>
                      <a:r>
                        <a:rPr lang="en-US" sz="1000"/>
                        <a:t>0.85714285714286</a:t>
                      </a:r>
                    </a:p>
                  </a:txBody>
                  <a:tcPr/>
                </a:tc>
                <a:tc>
                  <a:txBody>
                    <a:bodyPr/>
                    <a:lstStyle/>
                    <a:p>
                      <a:r>
                        <a:rPr lang="en-US" sz="1000"/>
                        <a:t>2803</a:t>
                      </a:r>
                    </a:p>
                  </a:txBody>
                  <a:tcPr/>
                </a:tc>
                <a:tc>
                  <a:txBody>
                    <a:bodyPr/>
                    <a:lstStyle/>
                    <a:p>
                      <a:r>
                        <a:rPr lang="en-US" sz="1000"/>
                        <a:t>21844</a:t>
                      </a:r>
                    </a:p>
                  </a:txBody>
                  <a:tcPr/>
                </a:tc>
                <a:tc>
                  <a:txBody>
                    <a:bodyPr/>
                    <a:lstStyle/>
                    <a:p>
                      <a:r>
                        <a:rPr lang="en-US" sz="1000"/>
                        <a:t>1560.2857142857</a:t>
                      </a:r>
                    </a:p>
                  </a:txBody>
                  <a:tcPr/>
                </a:tc>
                <a:tc>
                  <a:txBody>
                    <a:bodyPr/>
                    <a:lstStyle/>
                    <a:p>
                      <a:r>
                        <a:rPr lang="en-US" sz="1000"/>
                        <a:t>12.381932888579 %</a:t>
                      </a:r>
                    </a:p>
                  </a:txBody>
                  <a:tcPr/>
                </a:tc>
                <a:extLst>
                  <a:ext uri="{0D108BD9-81ED-4DB2-BD59-A6C34878D82A}">
                    <a16:rowId xmlns:a16="http://schemas.microsoft.com/office/drawing/2014/main" val="301248844"/>
                  </a:ext>
                </a:extLst>
              </a:tr>
            </a:tbl>
          </a:graphicData>
        </a:graphic>
      </p:graphicFrame>
      <p:sp>
        <p:nvSpPr>
          <p:cNvPr id="4" name="Text Placeholder 3">
            <a:extLst>
              <a:ext uri="{FF2B5EF4-FFF2-40B4-BE49-F238E27FC236}">
                <a16:creationId xmlns:a16="http://schemas.microsoft.com/office/drawing/2014/main" id="{966F7A49-702A-4B2F-A763-19A93D9B0EBB}"/>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6186826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38FF4-CA12-4360-B384-24CAAE91C6C3}"/>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5A5AF74F-F202-4C84-B541-DCFFBCA8F5AC}"/>
              </a:ext>
            </a:extLst>
          </p:cNvPr>
          <p:cNvGraphicFramePr>
            <a:graphicFrameLocks noGrp="1"/>
          </p:cNvGraphicFramePr>
          <p:nvPr>
            <p:ph type="chart" sz="quarter" idx="13"/>
            <p:extLst>
              <p:ext uri="{D42A27DB-BD31-4B8C-83A1-F6EECF244321}">
                <p14:modId xmlns:p14="http://schemas.microsoft.com/office/powerpoint/2010/main" val="4611470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AF5409-FB83-4BFF-9690-FE7CCA379E69}"/>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A8BE795A-52B0-45BD-9BD7-49077BAF4D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5808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3B838-C074-4BAF-9574-28A616BDD9EF}"/>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93E2E66F-408A-465E-B8B8-2187B363B1B1}"/>
              </a:ext>
            </a:extLst>
          </p:cNvPr>
          <p:cNvGraphicFramePr>
            <a:graphicFrameLocks noGrp="1"/>
          </p:cNvGraphicFramePr>
          <p:nvPr>
            <p:ph type="chart" sz="quarter" idx="13"/>
            <p:extLst>
              <p:ext uri="{D42A27DB-BD31-4B8C-83A1-F6EECF244321}">
                <p14:modId xmlns:p14="http://schemas.microsoft.com/office/powerpoint/2010/main" val="11037201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8DD547-8FF7-499C-8514-3776F100C44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5D1202A-8720-415E-A28C-ABA0FEC156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04766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3EC55-6256-4EA0-BDCF-DBEDA4F8C002}"/>
              </a:ext>
            </a:extLst>
          </p:cNvPr>
          <p:cNvSpPr>
            <a:spLocks noGrp="1"/>
          </p:cNvSpPr>
          <p:nvPr>
            <p:ph type="title"/>
          </p:nvPr>
        </p:nvSpPr>
        <p:spPr/>
        <p:txBody>
          <a:bodyPr/>
          <a:lstStyle/>
          <a:p>
            <a:r>
              <a:rPr lang="en-US"/>
              <a:t>LinkedIn Total Interactions Per Month | TMNAS</a:t>
            </a:r>
          </a:p>
        </p:txBody>
      </p:sp>
      <p:graphicFrame>
        <p:nvGraphicFramePr>
          <p:cNvPr id="6" name="Chart Placeholder 5">
            <a:extLst>
              <a:ext uri="{FF2B5EF4-FFF2-40B4-BE49-F238E27FC236}">
                <a16:creationId xmlns:a16="http://schemas.microsoft.com/office/drawing/2014/main" id="{42703CE9-C017-4C59-92FE-444BD4F399B6}"/>
              </a:ext>
            </a:extLst>
          </p:cNvPr>
          <p:cNvGraphicFramePr>
            <a:graphicFrameLocks noGrp="1"/>
          </p:cNvGraphicFramePr>
          <p:nvPr>
            <p:ph type="chart" sz="quarter" idx="13"/>
            <p:extLst>
              <p:ext uri="{D42A27DB-BD31-4B8C-83A1-F6EECF244321}">
                <p14:modId xmlns:p14="http://schemas.microsoft.com/office/powerpoint/2010/main" val="8052150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27EA3A-E950-4383-93F1-169A92195A8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32B4A60-0F25-4509-B9E2-722C6C7C1A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4777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D436F-4BDA-4714-91DC-68F1546C3A92}"/>
              </a:ext>
            </a:extLst>
          </p:cNvPr>
          <p:cNvSpPr>
            <a:spLocks noGrp="1"/>
          </p:cNvSpPr>
          <p:nvPr>
            <p:ph type="title"/>
          </p:nvPr>
        </p:nvSpPr>
        <p:spPr/>
        <p:txBody>
          <a:bodyPr/>
          <a:lstStyle/>
          <a:p>
            <a:r>
              <a:rPr lang="en-US"/>
              <a:t>LinkedIn Post Impressions | TMNAS</a:t>
            </a:r>
          </a:p>
        </p:txBody>
      </p:sp>
      <p:graphicFrame>
        <p:nvGraphicFramePr>
          <p:cNvPr id="6" name="Chart Placeholder 5">
            <a:extLst>
              <a:ext uri="{FF2B5EF4-FFF2-40B4-BE49-F238E27FC236}">
                <a16:creationId xmlns:a16="http://schemas.microsoft.com/office/drawing/2014/main" id="{58843A8D-332C-4DB0-95E3-FA9977CE5A26}"/>
              </a:ext>
            </a:extLst>
          </p:cNvPr>
          <p:cNvGraphicFramePr>
            <a:graphicFrameLocks noGrp="1"/>
          </p:cNvGraphicFramePr>
          <p:nvPr>
            <p:ph type="chart" sz="quarter" idx="13"/>
            <p:extLst>
              <p:ext uri="{D42A27DB-BD31-4B8C-83A1-F6EECF244321}">
                <p14:modId xmlns:p14="http://schemas.microsoft.com/office/powerpoint/2010/main" val="3603853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966AA0-CBDC-41A9-906E-680E203D5982}"/>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24C854A6-E3D2-4CF1-BB35-CB497D9786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28631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1E5A6-3F73-4663-BB4E-4060130A1378}"/>
              </a:ext>
            </a:extLst>
          </p:cNvPr>
          <p:cNvSpPr>
            <a:spLocks noGrp="1"/>
          </p:cNvSpPr>
          <p:nvPr>
            <p:ph type="title"/>
          </p:nvPr>
        </p:nvSpPr>
        <p:spPr/>
        <p:txBody>
          <a:bodyPr/>
          <a:lstStyle/>
          <a:p>
            <a:r>
              <a:rPr lang="en-US"/>
              <a:t>LinkedIn Posts Table | TMNAS - 1 of 3</a:t>
            </a:r>
          </a:p>
        </p:txBody>
      </p:sp>
      <p:graphicFrame>
        <p:nvGraphicFramePr>
          <p:cNvPr id="5" name="Table Placeholder 4">
            <a:extLst>
              <a:ext uri="{FF2B5EF4-FFF2-40B4-BE49-F238E27FC236}">
                <a16:creationId xmlns:a16="http://schemas.microsoft.com/office/drawing/2014/main" id="{22943CC8-4E2A-4330-A4B2-D292BA3E7260}"/>
              </a:ext>
            </a:extLst>
          </p:cNvPr>
          <p:cNvGraphicFramePr>
            <a:graphicFrameLocks noGrp="1"/>
          </p:cNvGraphicFramePr>
          <p:nvPr>
            <p:ph type="tbl" sz="quarter" idx="13"/>
            <p:extLst>
              <p:ext uri="{D42A27DB-BD31-4B8C-83A1-F6EECF244321}">
                <p14:modId xmlns:p14="http://schemas.microsoft.com/office/powerpoint/2010/main" val="3568053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806794622"/>
                    </a:ext>
                  </a:extLst>
                </a:gridCol>
                <a:gridCol w="740664">
                  <a:extLst>
                    <a:ext uri="{9D8B030D-6E8A-4147-A177-3AD203B41FA5}">
                      <a16:colId xmlns:a16="http://schemas.microsoft.com/office/drawing/2014/main" val="2872020438"/>
                    </a:ext>
                  </a:extLst>
                </a:gridCol>
                <a:gridCol w="740664">
                  <a:extLst>
                    <a:ext uri="{9D8B030D-6E8A-4147-A177-3AD203B41FA5}">
                      <a16:colId xmlns:a16="http://schemas.microsoft.com/office/drawing/2014/main" val="3160325029"/>
                    </a:ext>
                  </a:extLst>
                </a:gridCol>
                <a:gridCol w="740664">
                  <a:extLst>
                    <a:ext uri="{9D8B030D-6E8A-4147-A177-3AD203B41FA5}">
                      <a16:colId xmlns:a16="http://schemas.microsoft.com/office/drawing/2014/main" val="2701390085"/>
                    </a:ext>
                  </a:extLst>
                </a:gridCol>
                <a:gridCol w="740664">
                  <a:extLst>
                    <a:ext uri="{9D8B030D-6E8A-4147-A177-3AD203B41FA5}">
                      <a16:colId xmlns:a16="http://schemas.microsoft.com/office/drawing/2014/main" val="1445901953"/>
                    </a:ext>
                  </a:extLst>
                </a:gridCol>
                <a:gridCol w="740664">
                  <a:extLst>
                    <a:ext uri="{9D8B030D-6E8A-4147-A177-3AD203B41FA5}">
                      <a16:colId xmlns:a16="http://schemas.microsoft.com/office/drawing/2014/main" val="1972594289"/>
                    </a:ext>
                  </a:extLst>
                </a:gridCol>
                <a:gridCol w="740664">
                  <a:extLst>
                    <a:ext uri="{9D8B030D-6E8A-4147-A177-3AD203B41FA5}">
                      <a16:colId xmlns:a16="http://schemas.microsoft.com/office/drawing/2014/main" val="3712439445"/>
                    </a:ext>
                  </a:extLst>
                </a:gridCol>
                <a:gridCol w="740664">
                  <a:extLst>
                    <a:ext uri="{9D8B030D-6E8A-4147-A177-3AD203B41FA5}">
                      <a16:colId xmlns:a16="http://schemas.microsoft.com/office/drawing/2014/main" val="1649294931"/>
                    </a:ext>
                  </a:extLst>
                </a:gridCol>
                <a:gridCol w="740664">
                  <a:extLst>
                    <a:ext uri="{9D8B030D-6E8A-4147-A177-3AD203B41FA5}">
                      <a16:colId xmlns:a16="http://schemas.microsoft.com/office/drawing/2014/main" val="3525098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968071020"/>
                  </a:ext>
                </a:extLst>
              </a:tr>
            </a:tbl>
          </a:graphicData>
        </a:graphic>
      </p:graphicFrame>
      <p:sp>
        <p:nvSpPr>
          <p:cNvPr id="4" name="Text Placeholder 3">
            <a:extLst>
              <a:ext uri="{FF2B5EF4-FFF2-40B4-BE49-F238E27FC236}">
                <a16:creationId xmlns:a16="http://schemas.microsoft.com/office/drawing/2014/main" id="{99A8A119-7ED7-4D2F-87F2-B1D949F77480}"/>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6838570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815FD-1191-421A-9260-167A418BCA92}"/>
              </a:ext>
            </a:extLst>
          </p:cNvPr>
          <p:cNvSpPr>
            <a:spLocks noGrp="1"/>
          </p:cNvSpPr>
          <p:nvPr>
            <p:ph type="title"/>
          </p:nvPr>
        </p:nvSpPr>
        <p:spPr/>
        <p:txBody>
          <a:bodyPr/>
          <a:lstStyle/>
          <a:p>
            <a:r>
              <a:rPr lang="en-US"/>
              <a:t>LinkedIn Posts Table | TMNAS - 2 of 3</a:t>
            </a:r>
          </a:p>
        </p:txBody>
      </p:sp>
      <p:graphicFrame>
        <p:nvGraphicFramePr>
          <p:cNvPr id="5" name="Table Placeholder 4">
            <a:extLst>
              <a:ext uri="{FF2B5EF4-FFF2-40B4-BE49-F238E27FC236}">
                <a16:creationId xmlns:a16="http://schemas.microsoft.com/office/drawing/2014/main" id="{329CB07F-5B04-4FED-A465-AFB80DA285C1}"/>
              </a:ext>
            </a:extLst>
          </p:cNvPr>
          <p:cNvGraphicFramePr>
            <a:graphicFrameLocks noGrp="1"/>
          </p:cNvGraphicFramePr>
          <p:nvPr>
            <p:ph type="tbl" sz="quarter" idx="13"/>
            <p:extLst>
              <p:ext uri="{D42A27DB-BD31-4B8C-83A1-F6EECF244321}">
                <p14:modId xmlns:p14="http://schemas.microsoft.com/office/powerpoint/2010/main" val="788690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81100174"/>
                    </a:ext>
                  </a:extLst>
                </a:gridCol>
                <a:gridCol w="740664">
                  <a:extLst>
                    <a:ext uri="{9D8B030D-6E8A-4147-A177-3AD203B41FA5}">
                      <a16:colId xmlns:a16="http://schemas.microsoft.com/office/drawing/2014/main" val="3431377595"/>
                    </a:ext>
                  </a:extLst>
                </a:gridCol>
                <a:gridCol w="740664">
                  <a:extLst>
                    <a:ext uri="{9D8B030D-6E8A-4147-A177-3AD203B41FA5}">
                      <a16:colId xmlns:a16="http://schemas.microsoft.com/office/drawing/2014/main" val="1876154600"/>
                    </a:ext>
                  </a:extLst>
                </a:gridCol>
                <a:gridCol w="740664">
                  <a:extLst>
                    <a:ext uri="{9D8B030D-6E8A-4147-A177-3AD203B41FA5}">
                      <a16:colId xmlns:a16="http://schemas.microsoft.com/office/drawing/2014/main" val="2914144321"/>
                    </a:ext>
                  </a:extLst>
                </a:gridCol>
                <a:gridCol w="740664">
                  <a:extLst>
                    <a:ext uri="{9D8B030D-6E8A-4147-A177-3AD203B41FA5}">
                      <a16:colId xmlns:a16="http://schemas.microsoft.com/office/drawing/2014/main" val="2440250478"/>
                    </a:ext>
                  </a:extLst>
                </a:gridCol>
                <a:gridCol w="740664">
                  <a:extLst>
                    <a:ext uri="{9D8B030D-6E8A-4147-A177-3AD203B41FA5}">
                      <a16:colId xmlns:a16="http://schemas.microsoft.com/office/drawing/2014/main" val="4088530062"/>
                    </a:ext>
                  </a:extLst>
                </a:gridCol>
                <a:gridCol w="740664">
                  <a:extLst>
                    <a:ext uri="{9D8B030D-6E8A-4147-A177-3AD203B41FA5}">
                      <a16:colId xmlns:a16="http://schemas.microsoft.com/office/drawing/2014/main" val="1649621624"/>
                    </a:ext>
                  </a:extLst>
                </a:gridCol>
                <a:gridCol w="740664">
                  <a:extLst>
                    <a:ext uri="{9D8B030D-6E8A-4147-A177-3AD203B41FA5}">
                      <a16:colId xmlns:a16="http://schemas.microsoft.com/office/drawing/2014/main" val="2335042939"/>
                    </a:ext>
                  </a:extLst>
                </a:gridCol>
                <a:gridCol w="740664">
                  <a:extLst>
                    <a:ext uri="{9D8B030D-6E8A-4147-A177-3AD203B41FA5}">
                      <a16:colId xmlns:a16="http://schemas.microsoft.com/office/drawing/2014/main" val="2340815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429643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- 2023-11-15 13:41:07</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our ’23 Emerging Leaders Program (ELP) team! Last week marked the end of this year's ELP class with final presentations to a room full of Tokio Marine CEOs and executives, including our very own CEO John Glomb.
This year's program included 13 teams and 61 participants from Tokio Marine Group companies around the world! Our TMNAS team joined the other teams in our Jersey City office and successfully presented their project on e-Checks for Tokio Marine America. 
Congratulations Team TMNAS: Dina Del Collo, Christina DeSalva, ACAS, MAAA, Mary Kelly, CIA, Tom Lyons, CPA, and John Pylaras for a job well done! 👏
#TokioMarine #EmergingLeaders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26.116259477675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1743828"/>
                  </a:ext>
                </a:extLst>
              </a:tr>
            </a:tbl>
          </a:graphicData>
        </a:graphic>
      </p:graphicFrame>
      <p:sp>
        <p:nvSpPr>
          <p:cNvPr id="4" name="Text Placeholder 3">
            <a:extLst>
              <a:ext uri="{FF2B5EF4-FFF2-40B4-BE49-F238E27FC236}">
                <a16:creationId xmlns:a16="http://schemas.microsoft.com/office/drawing/2014/main" id="{AC7986B8-55D6-40A9-9C2B-61B1319248F1}"/>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23917070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884E4-3CE9-42DF-B45C-280BBA348719}"/>
              </a:ext>
            </a:extLst>
          </p:cNvPr>
          <p:cNvSpPr>
            <a:spLocks noGrp="1"/>
          </p:cNvSpPr>
          <p:nvPr>
            <p:ph type="title"/>
          </p:nvPr>
        </p:nvSpPr>
        <p:spPr/>
        <p:txBody>
          <a:bodyPr/>
          <a:lstStyle/>
          <a:p>
            <a:r>
              <a:rPr lang="en-US"/>
              <a:t>LinkedIn Posts Table | TMNAS - 3 of 3</a:t>
            </a:r>
          </a:p>
        </p:txBody>
      </p:sp>
      <p:graphicFrame>
        <p:nvGraphicFramePr>
          <p:cNvPr id="5" name="Table Placeholder 4">
            <a:extLst>
              <a:ext uri="{FF2B5EF4-FFF2-40B4-BE49-F238E27FC236}">
                <a16:creationId xmlns:a16="http://schemas.microsoft.com/office/drawing/2014/main" id="{BF1654DD-B71E-4D5F-948C-9AA26DBD609D}"/>
              </a:ext>
            </a:extLst>
          </p:cNvPr>
          <p:cNvGraphicFramePr>
            <a:graphicFrameLocks noGrp="1"/>
          </p:cNvGraphicFramePr>
          <p:nvPr>
            <p:ph type="tbl" sz="quarter" idx="13"/>
            <p:extLst>
              <p:ext uri="{D42A27DB-BD31-4B8C-83A1-F6EECF244321}">
                <p14:modId xmlns:p14="http://schemas.microsoft.com/office/powerpoint/2010/main" val="2154869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984339033"/>
                    </a:ext>
                  </a:extLst>
                </a:gridCol>
                <a:gridCol w="740664">
                  <a:extLst>
                    <a:ext uri="{9D8B030D-6E8A-4147-A177-3AD203B41FA5}">
                      <a16:colId xmlns:a16="http://schemas.microsoft.com/office/drawing/2014/main" val="714847083"/>
                    </a:ext>
                  </a:extLst>
                </a:gridCol>
                <a:gridCol w="740664">
                  <a:extLst>
                    <a:ext uri="{9D8B030D-6E8A-4147-A177-3AD203B41FA5}">
                      <a16:colId xmlns:a16="http://schemas.microsoft.com/office/drawing/2014/main" val="688110090"/>
                    </a:ext>
                  </a:extLst>
                </a:gridCol>
                <a:gridCol w="740664">
                  <a:extLst>
                    <a:ext uri="{9D8B030D-6E8A-4147-A177-3AD203B41FA5}">
                      <a16:colId xmlns:a16="http://schemas.microsoft.com/office/drawing/2014/main" val="2748318880"/>
                    </a:ext>
                  </a:extLst>
                </a:gridCol>
                <a:gridCol w="740664">
                  <a:extLst>
                    <a:ext uri="{9D8B030D-6E8A-4147-A177-3AD203B41FA5}">
                      <a16:colId xmlns:a16="http://schemas.microsoft.com/office/drawing/2014/main" val="4021764842"/>
                    </a:ext>
                  </a:extLst>
                </a:gridCol>
                <a:gridCol w="740664">
                  <a:extLst>
                    <a:ext uri="{9D8B030D-6E8A-4147-A177-3AD203B41FA5}">
                      <a16:colId xmlns:a16="http://schemas.microsoft.com/office/drawing/2014/main" val="612815440"/>
                    </a:ext>
                  </a:extLst>
                </a:gridCol>
                <a:gridCol w="740664">
                  <a:extLst>
                    <a:ext uri="{9D8B030D-6E8A-4147-A177-3AD203B41FA5}">
                      <a16:colId xmlns:a16="http://schemas.microsoft.com/office/drawing/2014/main" val="291315064"/>
                    </a:ext>
                  </a:extLst>
                </a:gridCol>
                <a:gridCol w="740664">
                  <a:extLst>
                    <a:ext uri="{9D8B030D-6E8A-4147-A177-3AD203B41FA5}">
                      <a16:colId xmlns:a16="http://schemas.microsoft.com/office/drawing/2014/main" val="4154642645"/>
                    </a:ext>
                  </a:extLst>
                </a:gridCol>
                <a:gridCol w="740664">
                  <a:extLst>
                    <a:ext uri="{9D8B030D-6E8A-4147-A177-3AD203B41FA5}">
                      <a16:colId xmlns:a16="http://schemas.microsoft.com/office/drawing/2014/main" val="2667906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055414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- 2023-11-17 11:40:50</a:t>
                      </a:r>
                      <a:r>
                        <a:rPr kumimoji="0" lang="en-US" sz="1000" b="0" i="0" u="none" strike="noStrike" kern="1200" cap="none" spc="0" normalizeH="0" baseline="0" noProof="0">
                          <a:ln>
                            <a:noFill/>
                          </a:ln>
                          <a:solidFill>
                            <a:prstClr val="black"/>
                          </a:solidFill>
                          <a:effectLst/>
                          <a:uLnTx/>
                          <a:uFillTx/>
                          <a:latin typeface="Calibri"/>
                          <a:ea typeface="+mn-ea"/>
                          <a:cs typeface="+mn-cs"/>
                        </a:rPr>
                        <a:t>
 Our TMNAS Women's Collective held their first event at our office in Bala Cynwyd! Members of the group had the opportunity to get a professional headshot taken. They also enjoyed coffee, pastries, and time to get to know the other members. What a great kickoff to the many future events that all our new ERGs will be hosting!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26.85009487666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70959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- 2023-11-29 09:39:38</a:t>
                      </a:r>
                      <a:r>
                        <a:rPr kumimoji="0" lang="en-US" sz="1000" b="0" i="0" u="none" strike="noStrike" kern="1200" cap="none" spc="0" normalizeH="0" baseline="0" noProof="0">
                          <a:ln>
                            <a:noFill/>
                          </a:ln>
                          <a:solidFill>
                            <a:prstClr val="black"/>
                          </a:solidFill>
                          <a:effectLst/>
                          <a:uLnTx/>
                          <a:uFillTx/>
                          <a:latin typeface="Calibri"/>
                          <a:ea typeface="+mn-ea"/>
                          <a:cs typeface="+mn-cs"/>
                        </a:rPr>
                        <a:t>
 We know the holidays are busy, so this week we treated employees in our Bala Cynwyd and Honolulu offices to a delicious "Build Your Own Sandwich Bar!" 🥪 We also played some rounds of everyone's favorite classic game, Bingo! Winners received points to redeem and share on our employee recognition site. 🌟 Thanks to all who joined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24.472573839662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92046132"/>
                  </a:ext>
                </a:extLst>
              </a:tr>
            </a:tbl>
          </a:graphicData>
        </a:graphic>
      </p:graphicFrame>
      <p:sp>
        <p:nvSpPr>
          <p:cNvPr id="4" name="Text Placeholder 3">
            <a:extLst>
              <a:ext uri="{FF2B5EF4-FFF2-40B4-BE49-F238E27FC236}">
                <a16:creationId xmlns:a16="http://schemas.microsoft.com/office/drawing/2014/main" id="{C967ED1F-5806-45F1-B188-1DD6B815427A}"/>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8819683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907C5-674E-4E12-BC67-DD155FD19420}"/>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D8A8ECDD-F697-4EB4-996E-2CAA896FD88A}"/>
              </a:ext>
            </a:extLst>
          </p:cNvPr>
          <p:cNvGraphicFramePr>
            <a:graphicFrameLocks noGrp="1"/>
          </p:cNvGraphicFramePr>
          <p:nvPr>
            <p:ph type="tbl" sz="quarter" idx="13"/>
            <p:extLst>
              <p:ext uri="{D42A27DB-BD31-4B8C-83A1-F6EECF244321}">
                <p14:modId xmlns:p14="http://schemas.microsoft.com/office/powerpoint/2010/main" val="2728927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11289467"/>
                    </a:ext>
                  </a:extLst>
                </a:gridCol>
                <a:gridCol w="658368">
                  <a:extLst>
                    <a:ext uri="{9D8B030D-6E8A-4147-A177-3AD203B41FA5}">
                      <a16:colId xmlns:a16="http://schemas.microsoft.com/office/drawing/2014/main" val="2658797634"/>
                    </a:ext>
                  </a:extLst>
                </a:gridCol>
                <a:gridCol w="658368">
                  <a:extLst>
                    <a:ext uri="{9D8B030D-6E8A-4147-A177-3AD203B41FA5}">
                      <a16:colId xmlns:a16="http://schemas.microsoft.com/office/drawing/2014/main" val="2076745610"/>
                    </a:ext>
                  </a:extLst>
                </a:gridCol>
                <a:gridCol w="658368">
                  <a:extLst>
                    <a:ext uri="{9D8B030D-6E8A-4147-A177-3AD203B41FA5}">
                      <a16:colId xmlns:a16="http://schemas.microsoft.com/office/drawing/2014/main" val="3162475249"/>
                    </a:ext>
                  </a:extLst>
                </a:gridCol>
                <a:gridCol w="658368">
                  <a:extLst>
                    <a:ext uri="{9D8B030D-6E8A-4147-A177-3AD203B41FA5}">
                      <a16:colId xmlns:a16="http://schemas.microsoft.com/office/drawing/2014/main" val="2038136940"/>
                    </a:ext>
                  </a:extLst>
                </a:gridCol>
                <a:gridCol w="658368">
                  <a:extLst>
                    <a:ext uri="{9D8B030D-6E8A-4147-A177-3AD203B41FA5}">
                      <a16:colId xmlns:a16="http://schemas.microsoft.com/office/drawing/2014/main" val="110810440"/>
                    </a:ext>
                  </a:extLst>
                </a:gridCol>
                <a:gridCol w="658368">
                  <a:extLst>
                    <a:ext uri="{9D8B030D-6E8A-4147-A177-3AD203B41FA5}">
                      <a16:colId xmlns:a16="http://schemas.microsoft.com/office/drawing/2014/main" val="1695906242"/>
                    </a:ext>
                  </a:extLst>
                </a:gridCol>
                <a:gridCol w="658368">
                  <a:extLst>
                    <a:ext uri="{9D8B030D-6E8A-4147-A177-3AD203B41FA5}">
                      <a16:colId xmlns:a16="http://schemas.microsoft.com/office/drawing/2014/main" val="2089686876"/>
                    </a:ext>
                  </a:extLst>
                </a:gridCol>
                <a:gridCol w="658368">
                  <a:extLst>
                    <a:ext uri="{9D8B030D-6E8A-4147-A177-3AD203B41FA5}">
                      <a16:colId xmlns:a16="http://schemas.microsoft.com/office/drawing/2014/main" val="128329227"/>
                    </a:ext>
                  </a:extLst>
                </a:gridCol>
                <a:gridCol w="658368">
                  <a:extLst>
                    <a:ext uri="{9D8B030D-6E8A-4147-A177-3AD203B41FA5}">
                      <a16:colId xmlns:a16="http://schemas.microsoft.com/office/drawing/2014/main" val="86502846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426273780"/>
                  </a:ext>
                </a:extLst>
              </a:tr>
              <a:tr h="370840">
                <a:tc>
                  <a:txBody>
                    <a:bodyPr/>
                    <a:lstStyle/>
                    <a:p>
                      <a:r>
                        <a:rPr lang="en-US" sz="1000"/>
                        <a:t>tmna_services</a:t>
                      </a:r>
                    </a:p>
                  </a:txBody>
                  <a:tcPr/>
                </a:tc>
                <a:tc>
                  <a:txBody>
                    <a:bodyPr/>
                    <a:lstStyle/>
                    <a:p>
                      <a:r>
                        <a:rPr lang="en-US" sz="1000"/>
                        <a:t>541</a:t>
                      </a:r>
                    </a:p>
                  </a:txBody>
                  <a:tcPr/>
                </a:tc>
                <a:tc>
                  <a:txBody>
                    <a:bodyPr/>
                    <a:lstStyle/>
                    <a:p>
                      <a:r>
                        <a:rPr lang="en-US" sz="1000"/>
                        <a:t>5</a:t>
                      </a:r>
                    </a:p>
                  </a:txBody>
                  <a:tcPr/>
                </a:tc>
                <a:tc>
                  <a:txBody>
                    <a:bodyPr/>
                    <a:lstStyle/>
                    <a:p>
                      <a:r>
                        <a:rPr lang="en-US" sz="1000"/>
                        <a:t>4</a:t>
                      </a:r>
                    </a:p>
                  </a:txBody>
                  <a:tcPr/>
                </a:tc>
                <a:tc>
                  <a:txBody>
                    <a:bodyPr/>
                    <a:lstStyle/>
                    <a:p>
                      <a:r>
                        <a:rPr lang="en-US" sz="1000"/>
                        <a:t>8</a:t>
                      </a:r>
                    </a:p>
                  </a:txBody>
                  <a:tcPr/>
                </a:tc>
                <a:tc>
                  <a:txBody>
                    <a:bodyPr/>
                    <a:lstStyle/>
                    <a:p>
                      <a:r>
                        <a:rPr lang="en-US" sz="1000"/>
                        <a:t>0</a:t>
                      </a:r>
                    </a:p>
                  </a:txBody>
                  <a:tcPr/>
                </a:tc>
                <a:tc>
                  <a:txBody>
                    <a:bodyPr/>
                    <a:lstStyle/>
                    <a:p>
                      <a:r>
                        <a:rPr lang="en-US" sz="1000"/>
                        <a:t>1</a:t>
                      </a:r>
                    </a:p>
                  </a:txBody>
                  <a:tcPr/>
                </a:tc>
                <a:tc>
                  <a:txBody>
                    <a:bodyPr/>
                    <a:lstStyle/>
                    <a:p>
                      <a:r>
                        <a:rPr lang="en-US" sz="1000"/>
                        <a:t>13</a:t>
                      </a:r>
                    </a:p>
                  </a:txBody>
                  <a:tcPr/>
                </a:tc>
                <a:tc>
                  <a:txBody>
                    <a:bodyPr/>
                    <a:lstStyle/>
                    <a:p>
                      <a:r>
                        <a:rPr lang="en-US" sz="1000"/>
                        <a:t>251</a:t>
                      </a:r>
                    </a:p>
                  </a:txBody>
                  <a:tcPr/>
                </a:tc>
                <a:tc>
                  <a:txBody>
                    <a:bodyPr/>
                    <a:lstStyle/>
                    <a:p>
                      <a:r>
                        <a:rPr lang="en-US" sz="1000"/>
                        <a:t>1</a:t>
                      </a:r>
                    </a:p>
                  </a:txBody>
                  <a:tcPr/>
                </a:tc>
                <a:extLst>
                  <a:ext uri="{0D108BD9-81ED-4DB2-BD59-A6C34878D82A}">
                    <a16:rowId xmlns:a16="http://schemas.microsoft.com/office/drawing/2014/main" val="4198742154"/>
                  </a:ext>
                </a:extLst>
              </a:tr>
            </a:tbl>
          </a:graphicData>
        </a:graphic>
      </p:graphicFrame>
      <p:sp>
        <p:nvSpPr>
          <p:cNvPr id="4" name="Text Placeholder 3">
            <a:extLst>
              <a:ext uri="{FF2B5EF4-FFF2-40B4-BE49-F238E27FC236}">
                <a16:creationId xmlns:a16="http://schemas.microsoft.com/office/drawing/2014/main" id="{A42721B8-9709-4A4A-BD49-98BD077B57AF}"/>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2573493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32DC5-4D46-47B8-A231-599777974CD9}"/>
              </a:ext>
            </a:extLst>
          </p:cNvPr>
          <p:cNvSpPr>
            <a:spLocks noGrp="1"/>
          </p:cNvSpPr>
          <p:nvPr>
            <p:ph type="title"/>
          </p:nvPr>
        </p:nvSpPr>
        <p:spPr/>
        <p:txBody>
          <a:bodyPr/>
          <a:lstStyle/>
          <a:p>
            <a:r>
              <a:rPr lang="en-US"/>
              <a:t>Instagram Instagram Followers Change | TMNAS</a:t>
            </a:r>
          </a:p>
        </p:txBody>
      </p:sp>
      <p:graphicFrame>
        <p:nvGraphicFramePr>
          <p:cNvPr id="6" name="Chart Placeholder 5">
            <a:extLst>
              <a:ext uri="{FF2B5EF4-FFF2-40B4-BE49-F238E27FC236}">
                <a16:creationId xmlns:a16="http://schemas.microsoft.com/office/drawing/2014/main" id="{5D97A3A4-23D7-41C6-82B6-95A86BB37802}"/>
              </a:ext>
            </a:extLst>
          </p:cNvPr>
          <p:cNvGraphicFramePr>
            <a:graphicFrameLocks noGrp="1"/>
          </p:cNvGraphicFramePr>
          <p:nvPr>
            <p:ph type="chart" sz="quarter" idx="13"/>
            <p:extLst>
              <p:ext uri="{D42A27DB-BD31-4B8C-83A1-F6EECF244321}">
                <p14:modId xmlns:p14="http://schemas.microsoft.com/office/powerpoint/2010/main" val="38488600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017086-D63A-4EBE-9A36-FFC412442391}"/>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1133D3D3-26DE-4D11-B180-D41AB81155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08681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30D10-BB28-41EF-9695-C885F93859E8}"/>
              </a:ext>
            </a:extLst>
          </p:cNvPr>
          <p:cNvSpPr>
            <a:spLocks noGrp="1"/>
          </p:cNvSpPr>
          <p:nvPr>
            <p:ph type="title"/>
          </p:nvPr>
        </p:nvSpPr>
        <p:spPr/>
        <p:txBody>
          <a:bodyPr/>
          <a:lstStyle/>
          <a:p>
            <a:r>
              <a:rPr lang="en-US"/>
              <a:t>Instagram Average Interactions Per Instagram Post | TMNAS</a:t>
            </a:r>
          </a:p>
        </p:txBody>
      </p:sp>
      <p:graphicFrame>
        <p:nvGraphicFramePr>
          <p:cNvPr id="6" name="Chart Placeholder 5">
            <a:extLst>
              <a:ext uri="{FF2B5EF4-FFF2-40B4-BE49-F238E27FC236}">
                <a16:creationId xmlns:a16="http://schemas.microsoft.com/office/drawing/2014/main" id="{27092FB8-2FDF-4EB5-9E06-A9892ACE9381}"/>
              </a:ext>
            </a:extLst>
          </p:cNvPr>
          <p:cNvGraphicFramePr>
            <a:graphicFrameLocks noGrp="1"/>
          </p:cNvGraphicFramePr>
          <p:nvPr>
            <p:ph type="chart" sz="quarter" idx="13"/>
            <p:extLst>
              <p:ext uri="{D42A27DB-BD31-4B8C-83A1-F6EECF244321}">
                <p14:modId xmlns:p14="http://schemas.microsoft.com/office/powerpoint/2010/main" val="9178481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5FF1F5-EE71-431F-8DD1-D93B285AFF7B}"/>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2D7E9561-86AA-4DAA-9F02-43D9848357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64411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47973-D6BD-43C2-88FB-BDC848ADA172}"/>
              </a:ext>
            </a:extLst>
          </p:cNvPr>
          <p:cNvSpPr>
            <a:spLocks noGrp="1"/>
          </p:cNvSpPr>
          <p:nvPr>
            <p:ph type="title"/>
          </p:nvPr>
        </p:nvSpPr>
        <p:spPr/>
        <p:txBody>
          <a:bodyPr/>
          <a:lstStyle/>
          <a:p>
            <a:r>
              <a:rPr lang="en-US"/>
              <a:t>Instagram Total Interactions Per Month | TMNAS</a:t>
            </a:r>
          </a:p>
        </p:txBody>
      </p:sp>
      <p:graphicFrame>
        <p:nvGraphicFramePr>
          <p:cNvPr id="6" name="Chart Placeholder 5">
            <a:extLst>
              <a:ext uri="{FF2B5EF4-FFF2-40B4-BE49-F238E27FC236}">
                <a16:creationId xmlns:a16="http://schemas.microsoft.com/office/drawing/2014/main" id="{4271CBF3-C679-4BD7-8C9A-7539AF2E9A4B}"/>
              </a:ext>
            </a:extLst>
          </p:cNvPr>
          <p:cNvGraphicFramePr>
            <a:graphicFrameLocks noGrp="1"/>
          </p:cNvGraphicFramePr>
          <p:nvPr>
            <p:ph type="chart" sz="quarter" idx="13"/>
            <p:extLst>
              <p:ext uri="{D42A27DB-BD31-4B8C-83A1-F6EECF244321}">
                <p14:modId xmlns:p14="http://schemas.microsoft.com/office/powerpoint/2010/main" val="21462705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9309C6-8B7E-45B2-87D5-D124641213E2}"/>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7E7B3BD-BC49-4A5A-97D9-97CA948AC4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61043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F7C1-CB91-4D8E-8E62-41C510C36503}"/>
              </a:ext>
            </a:extLst>
          </p:cNvPr>
          <p:cNvSpPr>
            <a:spLocks noGrp="1"/>
          </p:cNvSpPr>
          <p:nvPr>
            <p:ph type="title"/>
          </p:nvPr>
        </p:nvSpPr>
        <p:spPr/>
        <p:txBody>
          <a:bodyPr/>
          <a:lstStyle/>
          <a:p>
            <a:r>
              <a:rPr lang="en-US"/>
              <a:t>Instagram Impressions | TMNAS</a:t>
            </a:r>
          </a:p>
        </p:txBody>
      </p:sp>
      <p:graphicFrame>
        <p:nvGraphicFramePr>
          <p:cNvPr id="6" name="Chart Placeholder 5">
            <a:extLst>
              <a:ext uri="{FF2B5EF4-FFF2-40B4-BE49-F238E27FC236}">
                <a16:creationId xmlns:a16="http://schemas.microsoft.com/office/drawing/2014/main" id="{DC2E2185-E06D-4DF9-B5F3-3FD313D3D13B}"/>
              </a:ext>
            </a:extLst>
          </p:cNvPr>
          <p:cNvGraphicFramePr>
            <a:graphicFrameLocks noGrp="1"/>
          </p:cNvGraphicFramePr>
          <p:nvPr>
            <p:ph type="chart" sz="quarter" idx="13"/>
            <p:extLst>
              <p:ext uri="{D42A27DB-BD31-4B8C-83A1-F6EECF244321}">
                <p14:modId xmlns:p14="http://schemas.microsoft.com/office/powerpoint/2010/main" val="11369998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0D4933-A528-4140-B83D-02930D1A8D32}"/>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C396B98-4747-4CB2-B5CD-3F3166BC09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67235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67F6D-0FF3-40AE-92A6-FF596E2BDEEC}"/>
              </a:ext>
            </a:extLst>
          </p:cNvPr>
          <p:cNvSpPr>
            <a:spLocks noGrp="1"/>
          </p:cNvSpPr>
          <p:nvPr>
            <p:ph type="title"/>
          </p:nvPr>
        </p:nvSpPr>
        <p:spPr/>
        <p:txBody>
          <a:bodyPr/>
          <a:lstStyle/>
          <a:p>
            <a:r>
              <a:rPr lang="en-US"/>
              <a:t>Instagram Top Instagram Posts Table | TMNAS - 1 of 3</a:t>
            </a:r>
          </a:p>
        </p:txBody>
      </p:sp>
      <p:graphicFrame>
        <p:nvGraphicFramePr>
          <p:cNvPr id="5" name="Table Placeholder 4">
            <a:extLst>
              <a:ext uri="{FF2B5EF4-FFF2-40B4-BE49-F238E27FC236}">
                <a16:creationId xmlns:a16="http://schemas.microsoft.com/office/drawing/2014/main" id="{ABEEEA76-7A70-480F-9564-A6986439E850}"/>
              </a:ext>
            </a:extLst>
          </p:cNvPr>
          <p:cNvGraphicFramePr>
            <a:graphicFrameLocks noGrp="1"/>
          </p:cNvGraphicFramePr>
          <p:nvPr>
            <p:ph type="tbl" sz="quarter" idx="13"/>
            <p:extLst>
              <p:ext uri="{D42A27DB-BD31-4B8C-83A1-F6EECF244321}">
                <p14:modId xmlns:p14="http://schemas.microsoft.com/office/powerpoint/2010/main" val="2210186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95350864"/>
                    </a:ext>
                  </a:extLst>
                </a:gridCol>
                <a:gridCol w="987552">
                  <a:extLst>
                    <a:ext uri="{9D8B030D-6E8A-4147-A177-3AD203B41FA5}">
                      <a16:colId xmlns:a16="http://schemas.microsoft.com/office/drawing/2014/main" val="2018353507"/>
                    </a:ext>
                  </a:extLst>
                </a:gridCol>
                <a:gridCol w="987552">
                  <a:extLst>
                    <a:ext uri="{9D8B030D-6E8A-4147-A177-3AD203B41FA5}">
                      <a16:colId xmlns:a16="http://schemas.microsoft.com/office/drawing/2014/main" val="1656426411"/>
                    </a:ext>
                  </a:extLst>
                </a:gridCol>
                <a:gridCol w="987552">
                  <a:extLst>
                    <a:ext uri="{9D8B030D-6E8A-4147-A177-3AD203B41FA5}">
                      <a16:colId xmlns:a16="http://schemas.microsoft.com/office/drawing/2014/main" val="1650506470"/>
                    </a:ext>
                  </a:extLst>
                </a:gridCol>
                <a:gridCol w="987552">
                  <a:extLst>
                    <a:ext uri="{9D8B030D-6E8A-4147-A177-3AD203B41FA5}">
                      <a16:colId xmlns:a16="http://schemas.microsoft.com/office/drawing/2014/main" val="4228372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45170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- 2023-11-15 13:43:05</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our ’23 Emerging Leaders Program (ELP) team! Last week marked the end of this year's ELP class with final presentations to a room full of Tokio Marine CEOs and executives, including our very own CEO John Glomb.
This year's program included 13 teams and 61 participants from Tokio Marine Group companies around the world! Our TMNAS team joined the other teams in our Jersey City office and successfully presented their project on e-Checks for tmamerica.
Congratulations Team TMNAS: Dina Del Collo, Christina DeSalva, Mary Kelly, Tom Lyons, and John Pylaras for a job well done! 👏
#TokioMarine #EmergingLeaders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4007281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- 2023-11-29 10:29:17</a:t>
                      </a:r>
                      <a:r>
                        <a:rPr kumimoji="0" lang="en-US" sz="1000" b="0" i="0" u="none" strike="noStrike" kern="1200" cap="none" spc="0" normalizeH="0" baseline="0" noProof="0">
                          <a:ln>
                            <a:noFill/>
                          </a:ln>
                          <a:solidFill>
                            <a:prstClr val="black"/>
                          </a:solidFill>
                          <a:effectLst/>
                          <a:uLnTx/>
                          <a:uFillTx/>
                          <a:latin typeface="Calibri"/>
                          <a:ea typeface="+mn-ea"/>
                          <a:cs typeface="+mn-cs"/>
                        </a:rPr>
                        <a:t>
 We know the holidays are busy, so this week we treated employees in our Bala Cynwyd and Honolulu offices to a delicious "Build Your Own Sandwich Bar!" 🥪 We also played some rounds of everyone's favorite classic game, Bingo! Winners received points to redeem and share on our employee recognition site. 🌟 Thanks to all who joined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6.0998 %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673676470"/>
                  </a:ext>
                </a:extLst>
              </a:tr>
            </a:tbl>
          </a:graphicData>
        </a:graphic>
      </p:graphicFrame>
      <p:sp>
        <p:nvSpPr>
          <p:cNvPr id="4" name="Text Placeholder 3">
            <a:extLst>
              <a:ext uri="{FF2B5EF4-FFF2-40B4-BE49-F238E27FC236}">
                <a16:creationId xmlns:a16="http://schemas.microsoft.com/office/drawing/2014/main" id="{F00FCA0B-97D1-47B7-864A-94A03888035E}"/>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8865579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708B1-22D7-42D3-9C3B-97EC6F52859A}"/>
              </a:ext>
            </a:extLst>
          </p:cNvPr>
          <p:cNvSpPr>
            <a:spLocks noGrp="1"/>
          </p:cNvSpPr>
          <p:nvPr>
            <p:ph type="title"/>
          </p:nvPr>
        </p:nvSpPr>
        <p:spPr/>
        <p:txBody>
          <a:bodyPr/>
          <a:lstStyle/>
          <a:p>
            <a:r>
              <a:rPr lang="en-US"/>
              <a:t>Instagram Top Instagram Posts Table | TMNAS - 2 of 3</a:t>
            </a:r>
          </a:p>
        </p:txBody>
      </p:sp>
      <p:graphicFrame>
        <p:nvGraphicFramePr>
          <p:cNvPr id="5" name="Table Placeholder 4">
            <a:extLst>
              <a:ext uri="{FF2B5EF4-FFF2-40B4-BE49-F238E27FC236}">
                <a16:creationId xmlns:a16="http://schemas.microsoft.com/office/drawing/2014/main" id="{2DB31B73-402B-4E2D-9D9B-40C100DBFEDA}"/>
              </a:ext>
            </a:extLst>
          </p:cNvPr>
          <p:cNvGraphicFramePr>
            <a:graphicFrameLocks noGrp="1"/>
          </p:cNvGraphicFramePr>
          <p:nvPr>
            <p:ph type="tbl" sz="quarter" idx="13"/>
            <p:extLst>
              <p:ext uri="{D42A27DB-BD31-4B8C-83A1-F6EECF244321}">
                <p14:modId xmlns:p14="http://schemas.microsoft.com/office/powerpoint/2010/main" val="3787061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13963941"/>
                    </a:ext>
                  </a:extLst>
                </a:gridCol>
                <a:gridCol w="987552">
                  <a:extLst>
                    <a:ext uri="{9D8B030D-6E8A-4147-A177-3AD203B41FA5}">
                      <a16:colId xmlns:a16="http://schemas.microsoft.com/office/drawing/2014/main" val="438713085"/>
                    </a:ext>
                  </a:extLst>
                </a:gridCol>
                <a:gridCol w="987552">
                  <a:extLst>
                    <a:ext uri="{9D8B030D-6E8A-4147-A177-3AD203B41FA5}">
                      <a16:colId xmlns:a16="http://schemas.microsoft.com/office/drawing/2014/main" val="4052087595"/>
                    </a:ext>
                  </a:extLst>
                </a:gridCol>
                <a:gridCol w="987552">
                  <a:extLst>
                    <a:ext uri="{9D8B030D-6E8A-4147-A177-3AD203B41FA5}">
                      <a16:colId xmlns:a16="http://schemas.microsoft.com/office/drawing/2014/main" val="1659884263"/>
                    </a:ext>
                  </a:extLst>
                </a:gridCol>
                <a:gridCol w="987552">
                  <a:extLst>
                    <a:ext uri="{9D8B030D-6E8A-4147-A177-3AD203B41FA5}">
                      <a16:colId xmlns:a16="http://schemas.microsoft.com/office/drawing/2014/main" val="422808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351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- 2023-11-17 11:42:23</a:t>
                      </a:r>
                      <a:r>
                        <a:rPr kumimoji="0" lang="en-US" sz="1000" b="0" i="0" u="none" strike="noStrike" kern="1200" cap="none" spc="0" normalizeH="0" baseline="0" noProof="0">
                          <a:ln>
                            <a:noFill/>
                          </a:ln>
                          <a:solidFill>
                            <a:prstClr val="black"/>
                          </a:solidFill>
                          <a:effectLst/>
                          <a:uLnTx/>
                          <a:uFillTx/>
                          <a:latin typeface="Calibri"/>
                          <a:ea typeface="+mn-ea"/>
                          <a:cs typeface="+mn-cs"/>
                        </a:rPr>
                        <a:t>
 Our TMNAS Women's Collective held their first event at our office in Bala Cynwyd! Members of the group had the opportunity to get a professional headshot taken. They also enjoyed coffee, pastries, and time to get to know the other members. What a great kickoff to the many future events that all our new ERGs will be hosting!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034690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- 2023-11-02 12:00:59</a:t>
                      </a:r>
                      <a:r>
                        <a:rPr kumimoji="0" lang="en-US" sz="1000" b="0" i="0" u="none" strike="noStrike" kern="1200" cap="none" spc="0" normalizeH="0" baseline="0" noProof="0">
                          <a:ln>
                            <a:noFill/>
                          </a:ln>
                          <a:solidFill>
                            <a:prstClr val="black"/>
                          </a:solidFill>
                          <a:effectLst/>
                          <a:uLnTx/>
                          <a:uFillTx/>
                          <a:latin typeface="Calibri"/>
                          <a:ea typeface="+mn-ea"/>
                          <a:cs typeface="+mn-cs"/>
                        </a:rPr>
                        <a:t>
 Over the next week, we are going to introduce the leaders of our new Employee Resource Groups (ERGs)! ERGs are communities dedicated to a specific demographic group, and members of the group are either members or allies of the community within our company. 
Today, we are highlighting the TMNAS Women's Collective, led by Lexie Rutt and Christine Liberato. Their group's mission is to build an inclusive community to elevate women, providing an opportunity to talk about issues they are facing, build relationships, and educate themselves on strategies and philosophies to help them be the best version of themselves. They will create a like-minded community where increased connection and support amongst women is a priority.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385248927"/>
                  </a:ext>
                </a:extLst>
              </a:tr>
            </a:tbl>
          </a:graphicData>
        </a:graphic>
      </p:graphicFrame>
      <p:sp>
        <p:nvSpPr>
          <p:cNvPr id="4" name="Text Placeholder 3">
            <a:extLst>
              <a:ext uri="{FF2B5EF4-FFF2-40B4-BE49-F238E27FC236}">
                <a16:creationId xmlns:a16="http://schemas.microsoft.com/office/drawing/2014/main" id="{9386FB3E-5A12-4FDC-ADC9-A73CCB061FBC}"/>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29522986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DFE9E-37BA-4996-9EC7-341AF19C9D96}"/>
              </a:ext>
            </a:extLst>
          </p:cNvPr>
          <p:cNvSpPr>
            <a:spLocks noGrp="1"/>
          </p:cNvSpPr>
          <p:nvPr>
            <p:ph type="title"/>
          </p:nvPr>
        </p:nvSpPr>
        <p:spPr/>
        <p:txBody>
          <a:bodyPr/>
          <a:lstStyle/>
          <a:p>
            <a:r>
              <a:rPr lang="en-US"/>
              <a:t>Instagram Top Instagram Posts Table | TMNAS - 3 of 3</a:t>
            </a:r>
          </a:p>
        </p:txBody>
      </p:sp>
      <p:graphicFrame>
        <p:nvGraphicFramePr>
          <p:cNvPr id="5" name="Table Placeholder 4">
            <a:extLst>
              <a:ext uri="{FF2B5EF4-FFF2-40B4-BE49-F238E27FC236}">
                <a16:creationId xmlns:a16="http://schemas.microsoft.com/office/drawing/2014/main" id="{97D35BE5-6B1D-4E31-9B2F-3CB1B252C807}"/>
              </a:ext>
            </a:extLst>
          </p:cNvPr>
          <p:cNvGraphicFramePr>
            <a:graphicFrameLocks noGrp="1"/>
          </p:cNvGraphicFramePr>
          <p:nvPr>
            <p:ph type="tbl" sz="quarter" idx="13"/>
            <p:extLst>
              <p:ext uri="{D42A27DB-BD31-4B8C-83A1-F6EECF244321}">
                <p14:modId xmlns:p14="http://schemas.microsoft.com/office/powerpoint/2010/main" val="2184619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27356593"/>
                    </a:ext>
                  </a:extLst>
                </a:gridCol>
                <a:gridCol w="987552">
                  <a:extLst>
                    <a:ext uri="{9D8B030D-6E8A-4147-A177-3AD203B41FA5}">
                      <a16:colId xmlns:a16="http://schemas.microsoft.com/office/drawing/2014/main" val="2696249780"/>
                    </a:ext>
                  </a:extLst>
                </a:gridCol>
                <a:gridCol w="987552">
                  <a:extLst>
                    <a:ext uri="{9D8B030D-6E8A-4147-A177-3AD203B41FA5}">
                      <a16:colId xmlns:a16="http://schemas.microsoft.com/office/drawing/2014/main" val="37798140"/>
                    </a:ext>
                  </a:extLst>
                </a:gridCol>
                <a:gridCol w="987552">
                  <a:extLst>
                    <a:ext uri="{9D8B030D-6E8A-4147-A177-3AD203B41FA5}">
                      <a16:colId xmlns:a16="http://schemas.microsoft.com/office/drawing/2014/main" val="110148689"/>
                    </a:ext>
                  </a:extLst>
                </a:gridCol>
                <a:gridCol w="987552">
                  <a:extLst>
                    <a:ext uri="{9D8B030D-6E8A-4147-A177-3AD203B41FA5}">
                      <a16:colId xmlns:a16="http://schemas.microsoft.com/office/drawing/2014/main" val="1141289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28412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- 2023-11-13 12:31:27</a:t>
                      </a:r>
                      <a:r>
                        <a:rPr kumimoji="0" lang="en-US" sz="1000" b="0" i="0" u="none" strike="noStrike" kern="1200" cap="none" spc="0" normalizeH="0" baseline="0" noProof="0">
                          <a:ln>
                            <a:noFill/>
                          </a:ln>
                          <a:solidFill>
                            <a:prstClr val="black"/>
                          </a:solidFill>
                          <a:effectLst/>
                          <a:uLnTx/>
                          <a:uFillTx/>
                          <a:latin typeface="Calibri"/>
                          <a:ea typeface="+mn-ea"/>
                          <a:cs typeface="+mn-cs"/>
                        </a:rPr>
                        <a:t>
 Over the weekend, our employees laced up their sneakers and headed down to Citizens Bank Park for the alzassociation Walk to End Alzheimer's! The walk is the world's largest event to raise awareness and funds for Alzheimer's care, support, and research. Our company joined the national Tokio Marine Group team participating in their local walks! The Pennsylvania team has raised ,395 for this amazing cause!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183137079"/>
                  </a:ext>
                </a:extLst>
              </a:tr>
            </a:tbl>
          </a:graphicData>
        </a:graphic>
      </p:graphicFrame>
      <p:sp>
        <p:nvSpPr>
          <p:cNvPr id="4" name="Text Placeholder 3">
            <a:extLst>
              <a:ext uri="{FF2B5EF4-FFF2-40B4-BE49-F238E27FC236}">
                <a16:creationId xmlns:a16="http://schemas.microsoft.com/office/drawing/2014/main" id="{8B38C91D-65C4-4F6E-A93D-5AAD00253255}"/>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20080372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85B3D-0906-4D63-BB4B-2E08971D045D}"/>
              </a:ext>
            </a:extLst>
          </p:cNvPr>
          <p:cNvSpPr>
            <a:spLocks noGrp="1"/>
          </p:cNvSpPr>
          <p:nvPr>
            <p:ph type="title"/>
          </p:nvPr>
        </p:nvSpPr>
        <p:spPr/>
        <p:txBody>
          <a:bodyPr/>
          <a:lstStyle/>
          <a:p>
            <a:r>
              <a:rPr lang="en-US"/>
              <a:t>Instagram Stories Key Metrics Table | TMNAS</a:t>
            </a:r>
          </a:p>
        </p:txBody>
      </p:sp>
      <p:graphicFrame>
        <p:nvGraphicFramePr>
          <p:cNvPr id="5" name="Table Placeholder 4">
            <a:extLst>
              <a:ext uri="{FF2B5EF4-FFF2-40B4-BE49-F238E27FC236}">
                <a16:creationId xmlns:a16="http://schemas.microsoft.com/office/drawing/2014/main" id="{0BFF1B19-6800-4010-B4A2-48B49B88DD6B}"/>
              </a:ext>
            </a:extLst>
          </p:cNvPr>
          <p:cNvGraphicFramePr>
            <a:graphicFrameLocks noGrp="1"/>
          </p:cNvGraphicFramePr>
          <p:nvPr>
            <p:ph type="tbl" sz="quarter" idx="13"/>
            <p:extLst>
              <p:ext uri="{D42A27DB-BD31-4B8C-83A1-F6EECF244321}">
                <p14:modId xmlns:p14="http://schemas.microsoft.com/office/powerpoint/2010/main" val="1005020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118160587"/>
                    </a:ext>
                  </a:extLst>
                </a:gridCol>
                <a:gridCol w="822960">
                  <a:extLst>
                    <a:ext uri="{9D8B030D-6E8A-4147-A177-3AD203B41FA5}">
                      <a16:colId xmlns:a16="http://schemas.microsoft.com/office/drawing/2014/main" val="1658082587"/>
                    </a:ext>
                  </a:extLst>
                </a:gridCol>
                <a:gridCol w="411480">
                  <a:extLst>
                    <a:ext uri="{9D8B030D-6E8A-4147-A177-3AD203B41FA5}">
                      <a16:colId xmlns:a16="http://schemas.microsoft.com/office/drawing/2014/main" val="984061666"/>
                    </a:ext>
                  </a:extLst>
                </a:gridCol>
                <a:gridCol w="822960">
                  <a:extLst>
                    <a:ext uri="{9D8B030D-6E8A-4147-A177-3AD203B41FA5}">
                      <a16:colId xmlns:a16="http://schemas.microsoft.com/office/drawing/2014/main" val="2653646609"/>
                    </a:ext>
                  </a:extLst>
                </a:gridCol>
                <a:gridCol w="822960">
                  <a:extLst>
                    <a:ext uri="{9D8B030D-6E8A-4147-A177-3AD203B41FA5}">
                      <a16:colId xmlns:a16="http://schemas.microsoft.com/office/drawing/2014/main" val="3537955000"/>
                    </a:ext>
                  </a:extLst>
                </a:gridCol>
                <a:gridCol w="822960">
                  <a:extLst>
                    <a:ext uri="{9D8B030D-6E8A-4147-A177-3AD203B41FA5}">
                      <a16:colId xmlns:a16="http://schemas.microsoft.com/office/drawing/2014/main" val="1535677295"/>
                    </a:ext>
                  </a:extLst>
                </a:gridCol>
                <a:gridCol w="822960">
                  <a:extLst>
                    <a:ext uri="{9D8B030D-6E8A-4147-A177-3AD203B41FA5}">
                      <a16:colId xmlns:a16="http://schemas.microsoft.com/office/drawing/2014/main" val="1323647521"/>
                    </a:ext>
                  </a:extLst>
                </a:gridCol>
                <a:gridCol w="822960">
                  <a:extLst>
                    <a:ext uri="{9D8B030D-6E8A-4147-A177-3AD203B41FA5}">
                      <a16:colId xmlns:a16="http://schemas.microsoft.com/office/drawing/2014/main" val="2211273558"/>
                    </a:ext>
                  </a:extLst>
                </a:gridCol>
                <a:gridCol w="822960">
                  <a:extLst>
                    <a:ext uri="{9D8B030D-6E8A-4147-A177-3AD203B41FA5}">
                      <a16:colId xmlns:a16="http://schemas.microsoft.com/office/drawing/2014/main" val="1362580159"/>
                    </a:ext>
                  </a:extLst>
                </a:gridCol>
                <a:gridCol w="822960">
                  <a:extLst>
                    <a:ext uri="{9D8B030D-6E8A-4147-A177-3AD203B41FA5}">
                      <a16:colId xmlns:a16="http://schemas.microsoft.com/office/drawing/2014/main" val="1934612295"/>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685207343"/>
                  </a:ext>
                </a:extLst>
              </a:tr>
              <a:tr h="370840">
                <a:tc>
                  <a:txBody>
                    <a:bodyPr/>
                    <a:lstStyle/>
                    <a:p>
                      <a:r>
                        <a:rPr lang="en-US" sz="1000"/>
                        <a:t>22</a:t>
                      </a:r>
                    </a:p>
                  </a:txBody>
                  <a:tcPr/>
                </a:tc>
                <a:tc>
                  <a:txBody>
                    <a:bodyPr/>
                    <a:lstStyle/>
                    <a:p>
                      <a:r>
                        <a:rPr lang="en-US" sz="1000"/>
                        <a:t>0.8282 %</a:t>
                      </a:r>
                    </a:p>
                  </a:txBody>
                  <a:tcPr/>
                </a:tc>
                <a:tc>
                  <a:txBody>
                    <a:bodyPr/>
                    <a:lstStyle/>
                    <a:p>
                      <a:r>
                        <a:rPr lang="en-US" sz="1000"/>
                        <a:t>0.59</a:t>
                      </a:r>
                    </a:p>
                  </a:txBody>
                  <a:tcPr/>
                </a:tc>
                <a:tc>
                  <a:txBody>
                    <a:bodyPr/>
                    <a:lstStyle/>
                    <a:p>
                      <a:r>
                        <a:rPr lang="en-US" sz="1000"/>
                        <a:t>143.82</a:t>
                      </a:r>
                    </a:p>
                  </a:txBody>
                  <a:tcPr/>
                </a:tc>
                <a:tc>
                  <a:txBody>
                    <a:bodyPr/>
                    <a:lstStyle/>
                    <a:p>
                      <a:r>
                        <a:rPr lang="en-US" sz="1000"/>
                        <a:t>139.32</a:t>
                      </a:r>
                    </a:p>
                  </a:txBody>
                  <a:tcPr/>
                </a:tc>
                <a:tc>
                  <a:txBody>
                    <a:bodyPr/>
                    <a:lstStyle/>
                    <a:p>
                      <a:r>
                        <a:rPr lang="en-US" sz="1000"/>
                        <a:t>115.50</a:t>
                      </a:r>
                    </a:p>
                  </a:txBody>
                  <a:tcPr/>
                </a:tc>
                <a:tc>
                  <a:txBody>
                    <a:bodyPr/>
                    <a:lstStyle/>
                    <a:p>
                      <a:r>
                        <a:rPr lang="en-US" sz="1000"/>
                        <a:t>114.91</a:t>
                      </a:r>
                    </a:p>
                  </a:txBody>
                  <a:tcPr/>
                </a:tc>
                <a:tc>
                  <a:txBody>
                    <a:bodyPr/>
                    <a:lstStyle/>
                    <a:p>
                      <a:r>
                        <a:rPr lang="en-US" sz="1000"/>
                        <a:t>3164</a:t>
                      </a:r>
                    </a:p>
                  </a:txBody>
                  <a:tcPr/>
                </a:tc>
                <a:tc>
                  <a:txBody>
                    <a:bodyPr/>
                    <a:lstStyle/>
                    <a:p>
                      <a:r>
                        <a:rPr lang="en-US" sz="1000"/>
                        <a:t>432</a:t>
                      </a:r>
                    </a:p>
                  </a:txBody>
                  <a:tcPr/>
                </a:tc>
                <a:tc>
                  <a:txBody>
                    <a:bodyPr/>
                    <a:lstStyle/>
                    <a:p>
                      <a:r>
                        <a:rPr lang="en-US" sz="1000"/>
                        <a:t>2541</a:t>
                      </a:r>
                    </a:p>
                  </a:txBody>
                  <a:tcPr/>
                </a:tc>
                <a:extLst>
                  <a:ext uri="{0D108BD9-81ED-4DB2-BD59-A6C34878D82A}">
                    <a16:rowId xmlns:a16="http://schemas.microsoft.com/office/drawing/2014/main" val="420846215"/>
                  </a:ext>
                </a:extLst>
              </a:tr>
            </a:tbl>
          </a:graphicData>
        </a:graphic>
      </p:graphicFrame>
      <p:sp>
        <p:nvSpPr>
          <p:cNvPr id="4" name="Text Placeholder 3">
            <a:extLst>
              <a:ext uri="{FF2B5EF4-FFF2-40B4-BE49-F238E27FC236}">
                <a16:creationId xmlns:a16="http://schemas.microsoft.com/office/drawing/2014/main" id="{75BB8318-C54F-4152-87A7-64062185203B}"/>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4209535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329BE-EB52-4895-B0B4-3389D79DBD58}"/>
              </a:ext>
            </a:extLst>
          </p:cNvPr>
          <p:cNvSpPr>
            <a:spLocks noGrp="1"/>
          </p:cNvSpPr>
          <p:nvPr>
            <p:ph type="title"/>
          </p:nvPr>
        </p:nvSpPr>
        <p:spPr/>
        <p:txBody>
          <a:bodyPr/>
          <a:lstStyle/>
          <a:p>
            <a:r>
              <a:rPr lang="en-US"/>
              <a:t>Instagram Stories Table  | TMNAS</a:t>
            </a:r>
          </a:p>
        </p:txBody>
      </p:sp>
      <p:graphicFrame>
        <p:nvGraphicFramePr>
          <p:cNvPr id="5" name="Table Placeholder 4">
            <a:extLst>
              <a:ext uri="{FF2B5EF4-FFF2-40B4-BE49-F238E27FC236}">
                <a16:creationId xmlns:a16="http://schemas.microsoft.com/office/drawing/2014/main" id="{5D0F9A03-6286-4905-878C-B40D44917492}"/>
              </a:ext>
            </a:extLst>
          </p:cNvPr>
          <p:cNvGraphicFramePr>
            <a:graphicFrameLocks noGrp="1"/>
          </p:cNvGraphicFramePr>
          <p:nvPr>
            <p:ph type="tbl" sz="quarter" idx="13"/>
            <p:extLst>
              <p:ext uri="{D42A27DB-BD31-4B8C-83A1-F6EECF244321}">
                <p14:modId xmlns:p14="http://schemas.microsoft.com/office/powerpoint/2010/main" val="2566501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83125042"/>
                    </a:ext>
                  </a:extLst>
                </a:gridCol>
                <a:gridCol w="1316736">
                  <a:extLst>
                    <a:ext uri="{9D8B030D-6E8A-4147-A177-3AD203B41FA5}">
                      <a16:colId xmlns:a16="http://schemas.microsoft.com/office/drawing/2014/main" val="3056638858"/>
                    </a:ext>
                  </a:extLst>
                </a:gridCol>
                <a:gridCol w="658368">
                  <a:extLst>
                    <a:ext uri="{9D8B030D-6E8A-4147-A177-3AD203B41FA5}">
                      <a16:colId xmlns:a16="http://schemas.microsoft.com/office/drawing/2014/main" val="3528503393"/>
                    </a:ext>
                  </a:extLst>
                </a:gridCol>
                <a:gridCol w="658368">
                  <a:extLst>
                    <a:ext uri="{9D8B030D-6E8A-4147-A177-3AD203B41FA5}">
                      <a16:colId xmlns:a16="http://schemas.microsoft.com/office/drawing/2014/main" val="4099189238"/>
                    </a:ext>
                  </a:extLst>
                </a:gridCol>
                <a:gridCol w="658368">
                  <a:extLst>
                    <a:ext uri="{9D8B030D-6E8A-4147-A177-3AD203B41FA5}">
                      <a16:colId xmlns:a16="http://schemas.microsoft.com/office/drawing/2014/main" val="2536882839"/>
                    </a:ext>
                  </a:extLst>
                </a:gridCol>
                <a:gridCol w="658368">
                  <a:extLst>
                    <a:ext uri="{9D8B030D-6E8A-4147-A177-3AD203B41FA5}">
                      <a16:colId xmlns:a16="http://schemas.microsoft.com/office/drawing/2014/main" val="750486724"/>
                    </a:ext>
                  </a:extLst>
                </a:gridCol>
                <a:gridCol w="658368">
                  <a:extLst>
                    <a:ext uri="{9D8B030D-6E8A-4147-A177-3AD203B41FA5}">
                      <a16:colId xmlns:a16="http://schemas.microsoft.com/office/drawing/2014/main" val="1142300712"/>
                    </a:ext>
                  </a:extLst>
                </a:gridCol>
                <a:gridCol w="658368">
                  <a:extLst>
                    <a:ext uri="{9D8B030D-6E8A-4147-A177-3AD203B41FA5}">
                      <a16:colId xmlns:a16="http://schemas.microsoft.com/office/drawing/2014/main" val="164462575"/>
                    </a:ext>
                  </a:extLst>
                </a:gridCol>
                <a:gridCol w="658368">
                  <a:extLst>
                    <a:ext uri="{9D8B030D-6E8A-4147-A177-3AD203B41FA5}">
                      <a16:colId xmlns:a16="http://schemas.microsoft.com/office/drawing/2014/main" val="1656585743"/>
                    </a:ext>
                  </a:extLst>
                </a:gridCol>
                <a:gridCol w="658368">
                  <a:extLst>
                    <a:ext uri="{9D8B030D-6E8A-4147-A177-3AD203B41FA5}">
                      <a16:colId xmlns:a16="http://schemas.microsoft.com/office/drawing/2014/main" val="3331760864"/>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3538035384"/>
                  </a:ext>
                </a:extLst>
              </a:tr>
              <a:tr h="370840">
                <a:tc>
                  <a:txBody>
                    <a:bodyPr/>
                    <a:lstStyle/>
                    <a:p>
                      <a:r>
                        <a:rPr lang="en-US" sz="1000" b="1"/>
                        <a:t>tmna_services - 2023-11-28 11:27:17</a:t>
                      </a:r>
                      <a:r>
                        <a:rPr lang="en-US" sz="1000"/>
                        <a:t>
 BUILD YOUR OWN SANDWICH DAY!</a:t>
                      </a:r>
                    </a:p>
                  </a:txBody>
                  <a:tcPr/>
                </a:tc>
                <a:tc>
                  <a:txBody>
                    <a:bodyPr/>
                    <a:lstStyle/>
                    <a:p>
                      <a:r>
                        <a:rPr lang="en-US" sz="1000"/>
                        <a:t>https://quintly-eu-image-storage.s3.amazonaws.com/b6aecdce2ad7dc375304f2c67beab3d7/d7cd005130fe114b23d92d1ccde6317f.jpg</a:t>
                      </a:r>
                    </a:p>
                  </a:txBody>
                  <a:tcPr/>
                </a:tc>
                <a:tc>
                  <a:txBody>
                    <a:bodyPr/>
                    <a:lstStyle/>
                    <a:p>
                      <a:r>
                        <a:rPr lang="en-US" sz="1000"/>
                        <a:t>11/29/2023 11:07:15</a:t>
                      </a:r>
                    </a:p>
                  </a:txBody>
                  <a:tcPr/>
                </a:tc>
                <a:tc>
                  <a:txBody>
                    <a:bodyPr/>
                    <a:lstStyle/>
                    <a:p>
                      <a:r>
                        <a:rPr lang="en-US" sz="1000"/>
                        <a:t>Image</a:t>
                      </a:r>
                    </a:p>
                  </a:txBody>
                  <a:tcPr/>
                </a:tc>
                <a:tc>
                  <a:txBody>
                    <a:bodyPr/>
                    <a:lstStyle/>
                    <a:p>
                      <a:r>
                        <a:rPr lang="en-US" sz="1000"/>
                        <a:t>137</a:t>
                      </a:r>
                    </a:p>
                  </a:txBody>
                  <a:tcPr/>
                </a:tc>
                <a:tc>
                  <a:txBody>
                    <a:bodyPr/>
                    <a:lstStyle/>
                    <a:p>
                      <a:r>
                        <a:rPr lang="en-US" sz="1000"/>
                        <a:t>134</a:t>
                      </a:r>
                    </a:p>
                  </a:txBody>
                  <a:tcPr/>
                </a:tc>
                <a:tc>
                  <a:txBody>
                    <a:bodyPr/>
                    <a:lstStyle/>
                    <a:p>
                      <a:r>
                        <a:rPr lang="en-US" sz="1000"/>
                        <a:t>0</a:t>
                      </a:r>
                    </a:p>
                  </a:txBody>
                  <a:tcPr/>
                </a:tc>
                <a:tc>
                  <a:txBody>
                    <a:bodyPr/>
                    <a:lstStyle/>
                    <a:p>
                      <a:r>
                        <a:rPr lang="en-US" sz="1000"/>
                        <a:t>28</a:t>
                      </a:r>
                    </a:p>
                  </a:txBody>
                  <a:tcPr/>
                </a:tc>
                <a:tc>
                  <a:txBody>
                    <a:bodyPr/>
                    <a:lstStyle/>
                    <a:p>
                      <a:r>
                        <a:rPr lang="en-US" sz="1000"/>
                        <a:t>98</a:t>
                      </a:r>
                    </a:p>
                  </a:txBody>
                  <a:tcPr/>
                </a:tc>
                <a:tc>
                  <a:txBody>
                    <a:bodyPr/>
                    <a:lstStyle/>
                    <a:p>
                      <a:r>
                        <a:rPr lang="en-US" sz="1000"/>
                        <a:t>7</a:t>
                      </a:r>
                    </a:p>
                  </a:txBody>
                  <a:tcPr/>
                </a:tc>
                <a:extLst>
                  <a:ext uri="{0D108BD9-81ED-4DB2-BD59-A6C34878D82A}">
                    <a16:rowId xmlns:a16="http://schemas.microsoft.com/office/drawing/2014/main" val="3305958834"/>
                  </a:ext>
                </a:extLst>
              </a:tr>
              <a:tr h="370840">
                <a:tc>
                  <a:txBody>
                    <a:bodyPr/>
                    <a:lstStyle/>
                    <a:p>
                      <a:r>
                        <a:rPr lang="pt-BR" sz="1000" b="1"/>
                        <a:t>tmna_services - 2023-11-01 14:05:21</a:t>
                      </a:r>
                      <a:r>
                        <a:rPr lang="pt-BR" sz="1000"/>
                        <a:t>
 n/a</a:t>
                      </a:r>
                      <a:endParaRPr lang="en-US" sz="1000"/>
                    </a:p>
                  </a:txBody>
                  <a:tcPr/>
                </a:tc>
                <a:tc>
                  <a:txBody>
                    <a:bodyPr/>
                    <a:lstStyle/>
                    <a:p>
                      <a:r>
                        <a:rPr lang="en-US" sz="1000"/>
                        <a:t>https://quintly-image-storage.s3.amazonaws.com/b6aecdce2ad7dc375304f2c67beab3d7/5551fc056a37d79cfd7ba2c2aa7ea4bb.jpg</a:t>
                      </a:r>
                    </a:p>
                  </a:txBody>
                  <a:tcPr/>
                </a:tc>
                <a:tc>
                  <a:txBody>
                    <a:bodyPr/>
                    <a:lstStyle/>
                    <a:p>
                      <a:r>
                        <a:rPr lang="en-US" sz="1000"/>
                        <a:t>11/02/2023 13:36:37</a:t>
                      </a:r>
                    </a:p>
                  </a:txBody>
                  <a:tcPr/>
                </a:tc>
                <a:tc>
                  <a:txBody>
                    <a:bodyPr/>
                    <a:lstStyle/>
                    <a:p>
                      <a:r>
                        <a:rPr lang="en-US" sz="1000"/>
                        <a:t>Video</a:t>
                      </a:r>
                    </a:p>
                  </a:txBody>
                  <a:tcPr/>
                </a:tc>
                <a:tc>
                  <a:txBody>
                    <a:bodyPr/>
                    <a:lstStyle/>
                    <a:p>
                      <a:r>
                        <a:rPr lang="en-US" sz="1000"/>
                        <a:t>111</a:t>
                      </a:r>
                    </a:p>
                  </a:txBody>
                  <a:tcPr/>
                </a:tc>
                <a:tc>
                  <a:txBody>
                    <a:bodyPr/>
                    <a:lstStyle/>
                    <a:p>
                      <a:r>
                        <a:rPr lang="en-US" sz="1000"/>
                        <a:t>110</a:t>
                      </a:r>
                    </a:p>
                  </a:txBody>
                  <a:tcPr/>
                </a:tc>
                <a:tc>
                  <a:txBody>
                    <a:bodyPr/>
                    <a:lstStyle/>
                    <a:p>
                      <a:r>
                        <a:rPr lang="en-US" sz="1000"/>
                        <a:t>0</a:t>
                      </a:r>
                    </a:p>
                  </a:txBody>
                  <a:tcPr/>
                </a:tc>
                <a:tc>
                  <a:txBody>
                    <a:bodyPr/>
                    <a:lstStyle/>
                    <a:p>
                      <a:r>
                        <a:rPr lang="en-US" sz="1000"/>
                        <a:t>20</a:t>
                      </a:r>
                    </a:p>
                  </a:txBody>
                  <a:tcPr/>
                </a:tc>
                <a:tc>
                  <a:txBody>
                    <a:bodyPr/>
                    <a:lstStyle/>
                    <a:p>
                      <a:r>
                        <a:rPr lang="en-US" sz="1000"/>
                        <a:t>66</a:t>
                      </a:r>
                    </a:p>
                  </a:txBody>
                  <a:tcPr/>
                </a:tc>
                <a:tc>
                  <a:txBody>
                    <a:bodyPr/>
                    <a:lstStyle/>
                    <a:p>
                      <a:r>
                        <a:rPr lang="en-US" sz="1000"/>
                        <a:t>2</a:t>
                      </a:r>
                    </a:p>
                  </a:txBody>
                  <a:tcPr/>
                </a:tc>
                <a:extLst>
                  <a:ext uri="{0D108BD9-81ED-4DB2-BD59-A6C34878D82A}">
                    <a16:rowId xmlns:a16="http://schemas.microsoft.com/office/drawing/2014/main" val="838739687"/>
                  </a:ext>
                </a:extLst>
              </a:tr>
            </a:tbl>
          </a:graphicData>
        </a:graphic>
      </p:graphicFrame>
      <p:sp>
        <p:nvSpPr>
          <p:cNvPr id="4" name="Text Placeholder 3">
            <a:extLst>
              <a:ext uri="{FF2B5EF4-FFF2-40B4-BE49-F238E27FC236}">
                <a16:creationId xmlns:a16="http://schemas.microsoft.com/office/drawing/2014/main" id="{391013B4-B1B2-49FE-8687-8C65D652384A}"/>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9344481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A8B22-A5EB-40C0-BF3B-5313C8445C8D}"/>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5546C2A2-551F-4623-B1C3-8E2D8580E78B}"/>
              </a:ext>
            </a:extLst>
          </p:cNvPr>
          <p:cNvGraphicFramePr>
            <a:graphicFrameLocks noGrp="1"/>
          </p:cNvGraphicFramePr>
          <p:nvPr>
            <p:ph type="tbl" sz="quarter" idx="13"/>
            <p:extLst>
              <p:ext uri="{D42A27DB-BD31-4B8C-83A1-F6EECF244321}">
                <p14:modId xmlns:p14="http://schemas.microsoft.com/office/powerpoint/2010/main" val="1275734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490037607"/>
                    </a:ext>
                  </a:extLst>
                </a:gridCol>
                <a:gridCol w="740665">
                  <a:extLst>
                    <a:ext uri="{9D8B030D-6E8A-4147-A177-3AD203B41FA5}">
                      <a16:colId xmlns:a16="http://schemas.microsoft.com/office/drawing/2014/main" val="2252933884"/>
                    </a:ext>
                  </a:extLst>
                </a:gridCol>
                <a:gridCol w="411480">
                  <a:extLst>
                    <a:ext uri="{9D8B030D-6E8A-4147-A177-3AD203B41FA5}">
                      <a16:colId xmlns:a16="http://schemas.microsoft.com/office/drawing/2014/main" val="1358321931"/>
                    </a:ext>
                  </a:extLst>
                </a:gridCol>
                <a:gridCol w="740665">
                  <a:extLst>
                    <a:ext uri="{9D8B030D-6E8A-4147-A177-3AD203B41FA5}">
                      <a16:colId xmlns:a16="http://schemas.microsoft.com/office/drawing/2014/main" val="3578934229"/>
                    </a:ext>
                  </a:extLst>
                </a:gridCol>
                <a:gridCol w="411480">
                  <a:extLst>
                    <a:ext uri="{9D8B030D-6E8A-4147-A177-3AD203B41FA5}">
                      <a16:colId xmlns:a16="http://schemas.microsoft.com/office/drawing/2014/main" val="125215197"/>
                    </a:ext>
                  </a:extLst>
                </a:gridCol>
                <a:gridCol w="411480">
                  <a:extLst>
                    <a:ext uri="{9D8B030D-6E8A-4147-A177-3AD203B41FA5}">
                      <a16:colId xmlns:a16="http://schemas.microsoft.com/office/drawing/2014/main" val="72839552"/>
                    </a:ext>
                  </a:extLst>
                </a:gridCol>
                <a:gridCol w="411480">
                  <a:extLst>
                    <a:ext uri="{9D8B030D-6E8A-4147-A177-3AD203B41FA5}">
                      <a16:colId xmlns:a16="http://schemas.microsoft.com/office/drawing/2014/main" val="2023990016"/>
                    </a:ext>
                  </a:extLst>
                </a:gridCol>
                <a:gridCol w="411480">
                  <a:extLst>
                    <a:ext uri="{9D8B030D-6E8A-4147-A177-3AD203B41FA5}">
                      <a16:colId xmlns:a16="http://schemas.microsoft.com/office/drawing/2014/main" val="3414471441"/>
                    </a:ext>
                  </a:extLst>
                </a:gridCol>
                <a:gridCol w="411480">
                  <a:extLst>
                    <a:ext uri="{9D8B030D-6E8A-4147-A177-3AD203B41FA5}">
                      <a16:colId xmlns:a16="http://schemas.microsoft.com/office/drawing/2014/main" val="1570508469"/>
                    </a:ext>
                  </a:extLst>
                </a:gridCol>
                <a:gridCol w="411480">
                  <a:extLst>
                    <a:ext uri="{9D8B030D-6E8A-4147-A177-3AD203B41FA5}">
                      <a16:colId xmlns:a16="http://schemas.microsoft.com/office/drawing/2014/main" val="1792369610"/>
                    </a:ext>
                  </a:extLst>
                </a:gridCol>
                <a:gridCol w="411480">
                  <a:extLst>
                    <a:ext uri="{9D8B030D-6E8A-4147-A177-3AD203B41FA5}">
                      <a16:colId xmlns:a16="http://schemas.microsoft.com/office/drawing/2014/main" val="3898084274"/>
                    </a:ext>
                  </a:extLst>
                </a:gridCol>
                <a:gridCol w="411480">
                  <a:extLst>
                    <a:ext uri="{9D8B030D-6E8A-4147-A177-3AD203B41FA5}">
                      <a16:colId xmlns:a16="http://schemas.microsoft.com/office/drawing/2014/main" val="2958835312"/>
                    </a:ext>
                  </a:extLst>
                </a:gridCol>
                <a:gridCol w="411480">
                  <a:extLst>
                    <a:ext uri="{9D8B030D-6E8A-4147-A177-3AD203B41FA5}">
                      <a16:colId xmlns:a16="http://schemas.microsoft.com/office/drawing/2014/main" val="3232659257"/>
                    </a:ext>
                  </a:extLst>
                </a:gridCol>
                <a:gridCol w="411480">
                  <a:extLst>
                    <a:ext uri="{9D8B030D-6E8A-4147-A177-3AD203B41FA5}">
                      <a16:colId xmlns:a16="http://schemas.microsoft.com/office/drawing/2014/main" val="317323385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04675397"/>
                  </a:ext>
                </a:extLst>
              </a:tr>
              <a:tr h="370840">
                <a:tc>
                  <a:txBody>
                    <a:bodyPr/>
                    <a:lstStyle/>
                    <a:p>
                      <a:r>
                        <a:rPr lang="en-US" sz="1000"/>
                        <a:t>Tokio Marine North America Services</a:t>
                      </a:r>
                    </a:p>
                  </a:txBody>
                  <a:tcPr/>
                </a:tc>
                <a:tc>
                  <a:txBody>
                    <a:bodyPr/>
                    <a:lstStyle/>
                    <a:p>
                      <a:r>
                        <a:rPr lang="en-US" sz="1000"/>
                        <a:t>168</a:t>
                      </a:r>
                    </a:p>
                  </a:txBody>
                  <a:tcPr/>
                </a:tc>
                <a:tc>
                  <a:txBody>
                    <a:bodyPr/>
                    <a:lstStyle/>
                    <a:p>
                      <a:r>
                        <a:rPr lang="en-US" sz="1000"/>
                        <a:t>1</a:t>
                      </a:r>
                    </a:p>
                  </a:txBody>
                  <a:tcPr/>
                </a:tc>
                <a:tc>
                  <a:txBody>
                    <a:bodyPr/>
                    <a:lstStyle/>
                    <a:p>
                      <a:r>
                        <a:rPr lang="en-US" sz="1000"/>
                        <a:t>194</a:t>
                      </a:r>
                    </a:p>
                  </a:txBody>
                  <a:tcPr/>
                </a:tc>
                <a:tc>
                  <a:txBody>
                    <a:bodyPr/>
                    <a:lstStyle/>
                    <a:p>
                      <a:r>
                        <a:rPr lang="en-US" sz="1000"/>
                        <a:t>0</a:t>
                      </a:r>
                    </a:p>
                  </a:txBody>
                  <a:tcPr/>
                </a:tc>
                <a:tc>
                  <a:txBody>
                    <a:bodyPr/>
                    <a:lstStyle/>
                    <a:p>
                      <a:r>
                        <a:rPr lang="en-US" sz="1000"/>
                        <a:t>13</a:t>
                      </a:r>
                    </a:p>
                  </a:txBody>
                  <a:tcPr/>
                </a:tc>
                <a:tc>
                  <a:txBody>
                    <a:bodyPr/>
                    <a:lstStyle/>
                    <a:p>
                      <a:r>
                        <a:rPr lang="en-US" sz="1000"/>
                        <a:t>89</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4.3298 %</a:t>
                      </a:r>
                    </a:p>
                  </a:txBody>
                  <a:tcPr/>
                </a:tc>
                <a:tc>
                  <a:txBody>
                    <a:bodyPr/>
                    <a:lstStyle/>
                    <a:p>
                      <a:r>
                        <a:rPr lang="en-US" sz="1000"/>
                        <a:t>0.0 %</a:t>
                      </a:r>
                    </a:p>
                  </a:txBody>
                  <a:tcPr/>
                </a:tc>
                <a:extLst>
                  <a:ext uri="{0D108BD9-81ED-4DB2-BD59-A6C34878D82A}">
                    <a16:rowId xmlns:a16="http://schemas.microsoft.com/office/drawing/2014/main" val="1661572301"/>
                  </a:ext>
                </a:extLst>
              </a:tr>
            </a:tbl>
          </a:graphicData>
        </a:graphic>
      </p:graphicFrame>
      <p:sp>
        <p:nvSpPr>
          <p:cNvPr id="4" name="Text Placeholder 3">
            <a:extLst>
              <a:ext uri="{FF2B5EF4-FFF2-40B4-BE49-F238E27FC236}">
                <a16:creationId xmlns:a16="http://schemas.microsoft.com/office/drawing/2014/main" id="{A4A3C8C1-CD1D-412E-8FB1-F3C746CC401E}"/>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34467565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0FE15-2275-4FC8-A341-B2AD4BB342C5}"/>
              </a:ext>
            </a:extLst>
          </p:cNvPr>
          <p:cNvSpPr>
            <a:spLocks noGrp="1"/>
          </p:cNvSpPr>
          <p:nvPr>
            <p:ph type="title"/>
          </p:nvPr>
        </p:nvSpPr>
        <p:spPr/>
        <p:txBody>
          <a:bodyPr/>
          <a:lstStyle/>
          <a:p>
            <a:r>
              <a:rPr lang="en-US"/>
              <a:t>Facebook Own Posts Table | TMNAS - 1 of 3</a:t>
            </a:r>
          </a:p>
        </p:txBody>
      </p:sp>
      <p:graphicFrame>
        <p:nvGraphicFramePr>
          <p:cNvPr id="5" name="Table Placeholder 4">
            <a:extLst>
              <a:ext uri="{FF2B5EF4-FFF2-40B4-BE49-F238E27FC236}">
                <a16:creationId xmlns:a16="http://schemas.microsoft.com/office/drawing/2014/main" id="{40DAF155-BDEE-4403-BF69-A7A15702C864}"/>
              </a:ext>
            </a:extLst>
          </p:cNvPr>
          <p:cNvGraphicFramePr>
            <a:graphicFrameLocks noGrp="1"/>
          </p:cNvGraphicFramePr>
          <p:nvPr>
            <p:ph type="tbl" sz="quarter" idx="13"/>
            <p:extLst>
              <p:ext uri="{D42A27DB-BD31-4B8C-83A1-F6EECF244321}">
                <p14:modId xmlns:p14="http://schemas.microsoft.com/office/powerpoint/2010/main" val="3186311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11397969"/>
                    </a:ext>
                  </a:extLst>
                </a:gridCol>
                <a:gridCol w="1234440">
                  <a:extLst>
                    <a:ext uri="{9D8B030D-6E8A-4147-A177-3AD203B41FA5}">
                      <a16:colId xmlns:a16="http://schemas.microsoft.com/office/drawing/2014/main" val="247330456"/>
                    </a:ext>
                  </a:extLst>
                </a:gridCol>
                <a:gridCol w="905256">
                  <a:extLst>
                    <a:ext uri="{9D8B030D-6E8A-4147-A177-3AD203B41FA5}">
                      <a16:colId xmlns:a16="http://schemas.microsoft.com/office/drawing/2014/main" val="3811122114"/>
                    </a:ext>
                  </a:extLst>
                </a:gridCol>
                <a:gridCol w="411480">
                  <a:extLst>
                    <a:ext uri="{9D8B030D-6E8A-4147-A177-3AD203B41FA5}">
                      <a16:colId xmlns:a16="http://schemas.microsoft.com/office/drawing/2014/main" val="4144122032"/>
                    </a:ext>
                  </a:extLst>
                </a:gridCol>
                <a:gridCol w="411480">
                  <a:extLst>
                    <a:ext uri="{9D8B030D-6E8A-4147-A177-3AD203B41FA5}">
                      <a16:colId xmlns:a16="http://schemas.microsoft.com/office/drawing/2014/main" val="2012794158"/>
                    </a:ext>
                  </a:extLst>
                </a:gridCol>
                <a:gridCol w="411480">
                  <a:extLst>
                    <a:ext uri="{9D8B030D-6E8A-4147-A177-3AD203B41FA5}">
                      <a16:colId xmlns:a16="http://schemas.microsoft.com/office/drawing/2014/main" val="1493729836"/>
                    </a:ext>
                  </a:extLst>
                </a:gridCol>
                <a:gridCol w="411480">
                  <a:extLst>
                    <a:ext uri="{9D8B030D-6E8A-4147-A177-3AD203B41FA5}">
                      <a16:colId xmlns:a16="http://schemas.microsoft.com/office/drawing/2014/main" val="2279839018"/>
                    </a:ext>
                  </a:extLst>
                </a:gridCol>
                <a:gridCol w="411480">
                  <a:extLst>
                    <a:ext uri="{9D8B030D-6E8A-4147-A177-3AD203B41FA5}">
                      <a16:colId xmlns:a16="http://schemas.microsoft.com/office/drawing/2014/main" val="3444775371"/>
                    </a:ext>
                  </a:extLst>
                </a:gridCol>
                <a:gridCol w="411480">
                  <a:extLst>
                    <a:ext uri="{9D8B030D-6E8A-4147-A177-3AD203B41FA5}">
                      <a16:colId xmlns:a16="http://schemas.microsoft.com/office/drawing/2014/main" val="533912014"/>
                    </a:ext>
                  </a:extLst>
                </a:gridCol>
                <a:gridCol w="411480">
                  <a:extLst>
                    <a:ext uri="{9D8B030D-6E8A-4147-A177-3AD203B41FA5}">
                      <a16:colId xmlns:a16="http://schemas.microsoft.com/office/drawing/2014/main" val="1147158700"/>
                    </a:ext>
                  </a:extLst>
                </a:gridCol>
                <a:gridCol w="411480">
                  <a:extLst>
                    <a:ext uri="{9D8B030D-6E8A-4147-A177-3AD203B41FA5}">
                      <a16:colId xmlns:a16="http://schemas.microsoft.com/office/drawing/2014/main" val="851622589"/>
                    </a:ext>
                  </a:extLst>
                </a:gridCol>
                <a:gridCol w="411480">
                  <a:extLst>
                    <a:ext uri="{9D8B030D-6E8A-4147-A177-3AD203B41FA5}">
                      <a16:colId xmlns:a16="http://schemas.microsoft.com/office/drawing/2014/main" val="2978553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755570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- 2023-11-17 11:42:53</a:t>
                      </a:r>
                      <a:r>
                        <a:rPr kumimoji="0" lang="en-US" sz="1000" b="0" i="0" u="none" strike="noStrike" kern="1200" cap="none" spc="0" normalizeH="0" baseline="0" noProof="0">
                          <a:ln>
                            <a:noFill/>
                          </a:ln>
                          <a:solidFill>
                            <a:prstClr val="black"/>
                          </a:solidFill>
                          <a:effectLst/>
                          <a:uLnTx/>
                          <a:uFillTx/>
                          <a:latin typeface="Calibri"/>
                          <a:ea typeface="+mn-ea"/>
                          <a:cs typeface="+mn-cs"/>
                        </a:rPr>
                        <a:t>
 Our TMNAS Women's Collective held their first event at our office in Bala Cynwyd! Members of the group had the opportunity to get a professional headshot taken. They also enjoyed coffee, pastries, and time to get to know the other members. What a great kickoff to the many future events that all our new ERGs will be hosting!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https://quintly-image-storage.s3.amazonaws.com/a1eb1edaae3e86ca5d45b34001303599/7d0ed186f5c2dae4828f831dbb123d71.jpg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12/15/2023 09:53:48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8.3832 %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2143378359"/>
                  </a:ext>
                </a:extLst>
              </a:tr>
            </a:tbl>
          </a:graphicData>
        </a:graphic>
      </p:graphicFrame>
      <p:sp>
        <p:nvSpPr>
          <p:cNvPr id="4" name="Text Placeholder 3">
            <a:extLst>
              <a:ext uri="{FF2B5EF4-FFF2-40B4-BE49-F238E27FC236}">
                <a16:creationId xmlns:a16="http://schemas.microsoft.com/office/drawing/2014/main" id="{1084807F-1123-4122-A23E-3009582E0410}"/>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6673051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45F0C-C57E-44ED-B9E7-02131D5F0760}"/>
              </a:ext>
            </a:extLst>
          </p:cNvPr>
          <p:cNvSpPr>
            <a:spLocks noGrp="1"/>
          </p:cNvSpPr>
          <p:nvPr>
            <p:ph type="title"/>
          </p:nvPr>
        </p:nvSpPr>
        <p:spPr/>
        <p:txBody>
          <a:bodyPr/>
          <a:lstStyle/>
          <a:p>
            <a:r>
              <a:rPr lang="en-US"/>
              <a:t>Facebook Own Posts Table | TMNAS - 2 of 3</a:t>
            </a:r>
          </a:p>
        </p:txBody>
      </p:sp>
      <p:graphicFrame>
        <p:nvGraphicFramePr>
          <p:cNvPr id="5" name="Table Placeholder 4">
            <a:extLst>
              <a:ext uri="{FF2B5EF4-FFF2-40B4-BE49-F238E27FC236}">
                <a16:creationId xmlns:a16="http://schemas.microsoft.com/office/drawing/2014/main" id="{71736671-D497-4BCA-944C-AF7BD29A6F90}"/>
              </a:ext>
            </a:extLst>
          </p:cNvPr>
          <p:cNvGraphicFramePr>
            <a:graphicFrameLocks noGrp="1"/>
          </p:cNvGraphicFramePr>
          <p:nvPr>
            <p:ph type="tbl" sz="quarter" idx="13"/>
            <p:extLst>
              <p:ext uri="{D42A27DB-BD31-4B8C-83A1-F6EECF244321}">
                <p14:modId xmlns:p14="http://schemas.microsoft.com/office/powerpoint/2010/main" val="986784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58039012"/>
                    </a:ext>
                  </a:extLst>
                </a:gridCol>
                <a:gridCol w="1234440">
                  <a:extLst>
                    <a:ext uri="{9D8B030D-6E8A-4147-A177-3AD203B41FA5}">
                      <a16:colId xmlns:a16="http://schemas.microsoft.com/office/drawing/2014/main" val="802222792"/>
                    </a:ext>
                  </a:extLst>
                </a:gridCol>
                <a:gridCol w="905256">
                  <a:extLst>
                    <a:ext uri="{9D8B030D-6E8A-4147-A177-3AD203B41FA5}">
                      <a16:colId xmlns:a16="http://schemas.microsoft.com/office/drawing/2014/main" val="3720955993"/>
                    </a:ext>
                  </a:extLst>
                </a:gridCol>
                <a:gridCol w="411480">
                  <a:extLst>
                    <a:ext uri="{9D8B030D-6E8A-4147-A177-3AD203B41FA5}">
                      <a16:colId xmlns:a16="http://schemas.microsoft.com/office/drawing/2014/main" val="3295977857"/>
                    </a:ext>
                  </a:extLst>
                </a:gridCol>
                <a:gridCol w="411480">
                  <a:extLst>
                    <a:ext uri="{9D8B030D-6E8A-4147-A177-3AD203B41FA5}">
                      <a16:colId xmlns:a16="http://schemas.microsoft.com/office/drawing/2014/main" val="152121761"/>
                    </a:ext>
                  </a:extLst>
                </a:gridCol>
                <a:gridCol w="411480">
                  <a:extLst>
                    <a:ext uri="{9D8B030D-6E8A-4147-A177-3AD203B41FA5}">
                      <a16:colId xmlns:a16="http://schemas.microsoft.com/office/drawing/2014/main" val="566230592"/>
                    </a:ext>
                  </a:extLst>
                </a:gridCol>
                <a:gridCol w="411480">
                  <a:extLst>
                    <a:ext uri="{9D8B030D-6E8A-4147-A177-3AD203B41FA5}">
                      <a16:colId xmlns:a16="http://schemas.microsoft.com/office/drawing/2014/main" val="3254764867"/>
                    </a:ext>
                  </a:extLst>
                </a:gridCol>
                <a:gridCol w="411480">
                  <a:extLst>
                    <a:ext uri="{9D8B030D-6E8A-4147-A177-3AD203B41FA5}">
                      <a16:colId xmlns:a16="http://schemas.microsoft.com/office/drawing/2014/main" val="3934609534"/>
                    </a:ext>
                  </a:extLst>
                </a:gridCol>
                <a:gridCol w="411480">
                  <a:extLst>
                    <a:ext uri="{9D8B030D-6E8A-4147-A177-3AD203B41FA5}">
                      <a16:colId xmlns:a16="http://schemas.microsoft.com/office/drawing/2014/main" val="1805121422"/>
                    </a:ext>
                  </a:extLst>
                </a:gridCol>
                <a:gridCol w="411480">
                  <a:extLst>
                    <a:ext uri="{9D8B030D-6E8A-4147-A177-3AD203B41FA5}">
                      <a16:colId xmlns:a16="http://schemas.microsoft.com/office/drawing/2014/main" val="2975715927"/>
                    </a:ext>
                  </a:extLst>
                </a:gridCol>
                <a:gridCol w="411480">
                  <a:extLst>
                    <a:ext uri="{9D8B030D-6E8A-4147-A177-3AD203B41FA5}">
                      <a16:colId xmlns:a16="http://schemas.microsoft.com/office/drawing/2014/main" val="3892905027"/>
                    </a:ext>
                  </a:extLst>
                </a:gridCol>
                <a:gridCol w="411480">
                  <a:extLst>
                    <a:ext uri="{9D8B030D-6E8A-4147-A177-3AD203B41FA5}">
                      <a16:colId xmlns:a16="http://schemas.microsoft.com/office/drawing/2014/main" val="797539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1871278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- 2023-11-21 11:50:45</a:t>
                      </a:r>
                      <a:r>
                        <a:rPr kumimoji="0" lang="en-US" sz="1000" b="0" i="0" u="none" strike="noStrike" kern="1200" cap="none" spc="0" normalizeH="0" baseline="0" noProof="0">
                          <a:ln>
                            <a:noFill/>
                          </a:ln>
                          <a:solidFill>
                            <a:prstClr val="black"/>
                          </a:solidFill>
                          <a:effectLst/>
                          <a:uLnTx/>
                          <a:uFillTx/>
                          <a:latin typeface="Calibri"/>
                          <a:ea typeface="+mn-ea"/>
                          <a:cs typeface="+mn-cs"/>
                        </a:rPr>
                        <a:t>
 November is National Native American Heritage Month, where we recognize the significant contributions Native Americans have made to the United States. In celebration of this month, the Native Nations Dance Theatre, Inc. visited our Bala Cynwyd office and shared a cultural presentation that included a dance demonstration, and sampling of Native American food. Thank you, Native Nations Dance Theater, Inc for sharing your talents and teaching us something new!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https://quintly-image-storage.s3.amazonaws.com/a1eb1edaae3e86ca5d45b34001303599/90a2bc3f37c6dfa9683469cd9b2e9fe4.jpg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12/15/2023 09:53:48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3753774077"/>
                  </a:ext>
                </a:extLst>
              </a:tr>
            </a:tbl>
          </a:graphicData>
        </a:graphic>
      </p:graphicFrame>
      <p:sp>
        <p:nvSpPr>
          <p:cNvPr id="4" name="Text Placeholder 3">
            <a:extLst>
              <a:ext uri="{FF2B5EF4-FFF2-40B4-BE49-F238E27FC236}">
                <a16:creationId xmlns:a16="http://schemas.microsoft.com/office/drawing/2014/main" id="{554AC5B4-FEA5-4DF5-8280-D4F7C44961A3}"/>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27452118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FB3CD-22CC-4ED2-BEC3-1D0071977CD2}"/>
              </a:ext>
            </a:extLst>
          </p:cNvPr>
          <p:cNvSpPr>
            <a:spLocks noGrp="1"/>
          </p:cNvSpPr>
          <p:nvPr>
            <p:ph type="title"/>
          </p:nvPr>
        </p:nvSpPr>
        <p:spPr/>
        <p:txBody>
          <a:bodyPr/>
          <a:lstStyle/>
          <a:p>
            <a:r>
              <a:rPr lang="en-US"/>
              <a:t>Facebook Own Posts Table | TMNAS - 3 of 3</a:t>
            </a:r>
          </a:p>
        </p:txBody>
      </p:sp>
      <p:graphicFrame>
        <p:nvGraphicFramePr>
          <p:cNvPr id="5" name="Table Placeholder 4">
            <a:extLst>
              <a:ext uri="{FF2B5EF4-FFF2-40B4-BE49-F238E27FC236}">
                <a16:creationId xmlns:a16="http://schemas.microsoft.com/office/drawing/2014/main" id="{588B9E71-E5A7-4742-939D-B1D8AA3FA399}"/>
              </a:ext>
            </a:extLst>
          </p:cNvPr>
          <p:cNvGraphicFramePr>
            <a:graphicFrameLocks noGrp="1"/>
          </p:cNvGraphicFramePr>
          <p:nvPr>
            <p:ph type="tbl" sz="quarter" idx="13"/>
            <p:extLst>
              <p:ext uri="{D42A27DB-BD31-4B8C-83A1-F6EECF244321}">
                <p14:modId xmlns:p14="http://schemas.microsoft.com/office/powerpoint/2010/main" val="2197359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07971208"/>
                    </a:ext>
                  </a:extLst>
                </a:gridCol>
                <a:gridCol w="1234440">
                  <a:extLst>
                    <a:ext uri="{9D8B030D-6E8A-4147-A177-3AD203B41FA5}">
                      <a16:colId xmlns:a16="http://schemas.microsoft.com/office/drawing/2014/main" val="2414154636"/>
                    </a:ext>
                  </a:extLst>
                </a:gridCol>
                <a:gridCol w="905256">
                  <a:extLst>
                    <a:ext uri="{9D8B030D-6E8A-4147-A177-3AD203B41FA5}">
                      <a16:colId xmlns:a16="http://schemas.microsoft.com/office/drawing/2014/main" val="2211304769"/>
                    </a:ext>
                  </a:extLst>
                </a:gridCol>
                <a:gridCol w="411480">
                  <a:extLst>
                    <a:ext uri="{9D8B030D-6E8A-4147-A177-3AD203B41FA5}">
                      <a16:colId xmlns:a16="http://schemas.microsoft.com/office/drawing/2014/main" val="105051139"/>
                    </a:ext>
                  </a:extLst>
                </a:gridCol>
                <a:gridCol w="411480">
                  <a:extLst>
                    <a:ext uri="{9D8B030D-6E8A-4147-A177-3AD203B41FA5}">
                      <a16:colId xmlns:a16="http://schemas.microsoft.com/office/drawing/2014/main" val="2998082343"/>
                    </a:ext>
                  </a:extLst>
                </a:gridCol>
                <a:gridCol w="411480">
                  <a:extLst>
                    <a:ext uri="{9D8B030D-6E8A-4147-A177-3AD203B41FA5}">
                      <a16:colId xmlns:a16="http://schemas.microsoft.com/office/drawing/2014/main" val="2096654695"/>
                    </a:ext>
                  </a:extLst>
                </a:gridCol>
                <a:gridCol w="411480">
                  <a:extLst>
                    <a:ext uri="{9D8B030D-6E8A-4147-A177-3AD203B41FA5}">
                      <a16:colId xmlns:a16="http://schemas.microsoft.com/office/drawing/2014/main" val="1632806014"/>
                    </a:ext>
                  </a:extLst>
                </a:gridCol>
                <a:gridCol w="411480">
                  <a:extLst>
                    <a:ext uri="{9D8B030D-6E8A-4147-A177-3AD203B41FA5}">
                      <a16:colId xmlns:a16="http://schemas.microsoft.com/office/drawing/2014/main" val="2246012108"/>
                    </a:ext>
                  </a:extLst>
                </a:gridCol>
                <a:gridCol w="411480">
                  <a:extLst>
                    <a:ext uri="{9D8B030D-6E8A-4147-A177-3AD203B41FA5}">
                      <a16:colId xmlns:a16="http://schemas.microsoft.com/office/drawing/2014/main" val="366016131"/>
                    </a:ext>
                  </a:extLst>
                </a:gridCol>
                <a:gridCol w="411480">
                  <a:extLst>
                    <a:ext uri="{9D8B030D-6E8A-4147-A177-3AD203B41FA5}">
                      <a16:colId xmlns:a16="http://schemas.microsoft.com/office/drawing/2014/main" val="3807927993"/>
                    </a:ext>
                  </a:extLst>
                </a:gridCol>
                <a:gridCol w="411480">
                  <a:extLst>
                    <a:ext uri="{9D8B030D-6E8A-4147-A177-3AD203B41FA5}">
                      <a16:colId xmlns:a16="http://schemas.microsoft.com/office/drawing/2014/main" val="2235089457"/>
                    </a:ext>
                  </a:extLst>
                </a:gridCol>
                <a:gridCol w="411480">
                  <a:extLst>
                    <a:ext uri="{9D8B030D-6E8A-4147-A177-3AD203B41FA5}">
                      <a16:colId xmlns:a16="http://schemas.microsoft.com/office/drawing/2014/main" val="1043661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1012309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- 2023-11-29 09:40:36</a:t>
                      </a:r>
                      <a:r>
                        <a:rPr kumimoji="0" lang="en-US" sz="1000" b="0" i="0" u="none" strike="noStrike" kern="1200" cap="none" spc="0" normalizeH="0" baseline="0" noProof="0">
                          <a:ln>
                            <a:noFill/>
                          </a:ln>
                          <a:solidFill>
                            <a:prstClr val="black"/>
                          </a:solidFill>
                          <a:effectLst/>
                          <a:uLnTx/>
                          <a:uFillTx/>
                          <a:latin typeface="Calibri"/>
                          <a:ea typeface="+mn-ea"/>
                          <a:cs typeface="+mn-cs"/>
                        </a:rPr>
                        <a:t>
 We know the holidays are busy, so this week we treated employees in our Bala Cynwyd and Honolulu offices to a delicious "Build Your Own Sandwich Bar!" 🥪 We also played some rounds of everyone's favorite classic game, Bingo!  Winners received points to redeem and share on our employee recognition site. 🌟 Thanks to all who joined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https://quintly-eu-image-storage.s3.amazonaws.com/a1eb1edaae3e86ca5d45b34001303599/57b66ab657b44bf22bf1a3e248788a7e.jpg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12/15/2023 09:53:48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3347997965"/>
                  </a:ext>
                </a:extLst>
              </a:tr>
            </a:tbl>
          </a:graphicData>
        </a:graphic>
      </p:graphicFrame>
      <p:sp>
        <p:nvSpPr>
          <p:cNvPr id="4" name="Text Placeholder 3">
            <a:extLst>
              <a:ext uri="{FF2B5EF4-FFF2-40B4-BE49-F238E27FC236}">
                <a16:creationId xmlns:a16="http://schemas.microsoft.com/office/drawing/2014/main" id="{440FDC27-6C22-4E15-AC41-6602E6BEE431}"/>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5790473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107C5-E198-4B6C-BBBC-45C116E3F3C8}"/>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2D2E67EE-FD44-4585-9C07-56FF09ADED15}"/>
              </a:ext>
            </a:extLst>
          </p:cNvPr>
          <p:cNvGraphicFramePr>
            <a:graphicFrameLocks noGrp="1"/>
          </p:cNvGraphicFramePr>
          <p:nvPr>
            <p:ph type="chart" sz="quarter" idx="13"/>
            <p:extLst>
              <p:ext uri="{D42A27DB-BD31-4B8C-83A1-F6EECF244321}">
                <p14:modId xmlns:p14="http://schemas.microsoft.com/office/powerpoint/2010/main" val="21382669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A68035-271A-4E5C-8400-168D78827F7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FF7C5B08-09FB-460F-A870-C42C92F12E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30347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85ADF-E408-4AD1-A6D4-8697425E801B}"/>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4A9EA256-B527-4A0D-BFA9-B87A2DDC49CD}"/>
              </a:ext>
            </a:extLst>
          </p:cNvPr>
          <p:cNvGraphicFramePr>
            <a:graphicFrameLocks noGrp="1"/>
          </p:cNvGraphicFramePr>
          <p:nvPr>
            <p:ph type="chart" sz="quarter" idx="13"/>
            <p:extLst>
              <p:ext uri="{D42A27DB-BD31-4B8C-83A1-F6EECF244321}">
                <p14:modId xmlns:p14="http://schemas.microsoft.com/office/powerpoint/2010/main" val="21080354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027C6D-98C1-4E22-BD40-F0B25BC17C6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91FA24FF-93BD-4192-8BC3-759B909294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33575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1C1C2-859B-4000-9E47-44BD778883D2}"/>
              </a:ext>
            </a:extLst>
          </p:cNvPr>
          <p:cNvSpPr>
            <a:spLocks noGrp="1"/>
          </p:cNvSpPr>
          <p:nvPr>
            <p:ph type="title"/>
          </p:nvPr>
        </p:nvSpPr>
        <p:spPr/>
        <p:txBody>
          <a:bodyPr/>
          <a:lstStyle/>
          <a:p>
            <a:r>
              <a:rPr lang="en-US"/>
              <a:t>Facebook Total Interactions Per Month | TMNAS</a:t>
            </a:r>
          </a:p>
        </p:txBody>
      </p:sp>
      <p:graphicFrame>
        <p:nvGraphicFramePr>
          <p:cNvPr id="6" name="Chart Placeholder 5">
            <a:extLst>
              <a:ext uri="{FF2B5EF4-FFF2-40B4-BE49-F238E27FC236}">
                <a16:creationId xmlns:a16="http://schemas.microsoft.com/office/drawing/2014/main" id="{ED14F33E-31A5-4B18-B11E-7C009976E62F}"/>
              </a:ext>
            </a:extLst>
          </p:cNvPr>
          <p:cNvGraphicFramePr>
            <a:graphicFrameLocks noGrp="1"/>
          </p:cNvGraphicFramePr>
          <p:nvPr>
            <p:ph type="chart" sz="quarter" idx="13"/>
            <p:extLst>
              <p:ext uri="{D42A27DB-BD31-4B8C-83A1-F6EECF244321}">
                <p14:modId xmlns:p14="http://schemas.microsoft.com/office/powerpoint/2010/main" val="6548739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EB67A0-FB0A-4F25-A984-7B0D153A6B01}"/>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02108903-017F-46EB-92BC-7C80BCB1E1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59342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32E63-25D5-4E85-ACDB-9DA0DCC8923B}"/>
              </a:ext>
            </a:extLst>
          </p:cNvPr>
          <p:cNvSpPr>
            <a:spLocks noGrp="1"/>
          </p:cNvSpPr>
          <p:nvPr>
            <p:ph type="title"/>
          </p:nvPr>
        </p:nvSpPr>
        <p:spPr/>
        <p:txBody>
          <a:bodyPr/>
          <a:lstStyle/>
          <a:p>
            <a:r>
              <a:rPr lang="en-US"/>
              <a:t>Facebook Facebook Impressions | TMNAS</a:t>
            </a:r>
          </a:p>
        </p:txBody>
      </p:sp>
      <p:graphicFrame>
        <p:nvGraphicFramePr>
          <p:cNvPr id="6" name="Chart Placeholder 5">
            <a:extLst>
              <a:ext uri="{FF2B5EF4-FFF2-40B4-BE49-F238E27FC236}">
                <a16:creationId xmlns:a16="http://schemas.microsoft.com/office/drawing/2014/main" id="{AB5A2B3E-E359-4BD6-B40F-13B36EABB422}"/>
              </a:ext>
            </a:extLst>
          </p:cNvPr>
          <p:cNvGraphicFramePr>
            <a:graphicFrameLocks noGrp="1"/>
          </p:cNvGraphicFramePr>
          <p:nvPr>
            <p:ph type="chart" sz="quarter" idx="13"/>
            <p:extLst>
              <p:ext uri="{D42A27DB-BD31-4B8C-83A1-F6EECF244321}">
                <p14:modId xmlns:p14="http://schemas.microsoft.com/office/powerpoint/2010/main" val="12475206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94F5D0-0C8C-4418-8669-26BE0CAA3DAE}"/>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1A315C8F-9378-478F-997A-C521F52ABC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433554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2326</Words>
  <Application>Microsoft Office PowerPoint</Application>
  <PresentationFormat>On-screen Show (4:3)</PresentationFormat>
  <Paragraphs>456</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Calibri</vt:lpstr>
      <vt:lpstr>Arial</vt:lpstr>
      <vt:lpstr>quintly_template</vt:lpstr>
      <vt:lpstr>TMNAS Social Media</vt:lpstr>
      <vt:lpstr>Overall Overall Audience | TMNAS</vt:lpstr>
      <vt:lpstr>Twitter Key Metrics Table | TMNAS</vt:lpstr>
      <vt:lpstr>Twitter Twitter Followers Change | TMNAS</vt:lpstr>
      <vt:lpstr>Twitter Average Interactions Per Tweet | TMNAS</vt:lpstr>
      <vt:lpstr>Twitter Total Interactions Per Month | TMNAS</vt:lpstr>
      <vt:lpstr>Twitter Own and Retweeted Tweets Table | TMNAS - 1 of 3</vt:lpstr>
      <vt:lpstr>Twitter Own and Retweeted Tweets Table | TMNAS - 2 of 3</vt:lpstr>
      <vt:lpstr>Twitter Own and Retweeted Tweets Table | TMNAS - 3 of 3</vt:lpstr>
      <vt:lpstr>LinkedIn Key Metrics Table | TMNAS</vt:lpstr>
      <vt:lpstr>LinkedIn LinkedIn Followers Change | TMNAS</vt:lpstr>
      <vt:lpstr>LinkedIn Average Interactions Per LinkedIn Update | TMNAS</vt:lpstr>
      <vt:lpstr>LinkedIn Total Interactions Per Month | TMNAS</vt:lpstr>
      <vt:lpstr>LinkedIn Post Impressions | TMNAS</vt:lpstr>
      <vt:lpstr>LinkedIn Posts Table | TMNAS - 1 of 3</vt:lpstr>
      <vt:lpstr>LinkedIn Posts Table | TMNAS - 2 of 3</vt:lpstr>
      <vt:lpstr>LinkedIn Posts Table | TMNAS - 3 of 3</vt:lpstr>
      <vt:lpstr>Instagram Key Metrics Table | TMNAS</vt:lpstr>
      <vt:lpstr>Instagram Instagram Followers Change | TMNAS</vt:lpstr>
      <vt:lpstr>Instagram Average Interactions Per Instagram Post | TMNAS</vt:lpstr>
      <vt:lpstr>Instagram Total Interactions Per Month | TMNAS</vt:lpstr>
      <vt:lpstr>Instagram Impressions | TMNAS</vt:lpstr>
      <vt:lpstr>Instagram Top Instagram Posts Table | TMNAS - 1 of 3</vt:lpstr>
      <vt:lpstr>Instagram Top Instagram Posts Table | TMNAS - 2 of 3</vt:lpstr>
      <vt:lpstr>Instagram Top Instagram Posts Table | TMNAS - 3 of 3</vt:lpstr>
      <vt:lpstr>Instagram Stories Key Metrics Table | TMNAS</vt:lpstr>
      <vt:lpstr>Instagram Stories Table  | TMNAS</vt:lpstr>
      <vt:lpstr>Facebook Key Metrics Table | TMNAS</vt:lpstr>
      <vt:lpstr>Facebook Own Posts Table | TMNAS - 1 of 3</vt:lpstr>
      <vt:lpstr>Facebook Own Posts Table | TMNAS - 2 of 3</vt:lpstr>
      <vt:lpstr>Facebook Own Posts Table | TMNAS - 3 of 3</vt:lpstr>
      <vt:lpstr>Facebook Facebook Fans Change | TMNAS</vt:lpstr>
      <vt:lpstr>Facebook Average Interactions Per Facebook Post | TMNAS</vt:lpstr>
      <vt:lpstr>Facebook Total Interactions Per Month | TMNAS</vt:lpstr>
      <vt:lpstr>Facebook Facebook Impressions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Social Media</dc:title>
  <dc:creator>Frederik Born</dc:creator>
  <cp:lastModifiedBy>Frederik Born</cp:lastModifiedBy>
  <cp:revision>1</cp:revision>
  <dcterms:created xsi:type="dcterms:W3CDTF">2023-12-15T20:40:53Z</dcterms:created>
  <dcterms:modified xsi:type="dcterms:W3CDTF">2023-12-15T20:41:33Z</dcterms:modified>
</cp:coreProperties>
</file>