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9BD-4F8B-4D33-8A99-440B7D771DCB}"/>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FF4CFD1F-A33A-4F37-829C-CDE449390447}"/>
              </a:ext>
            </a:extLst>
          </p:cNvPr>
          <p:cNvGraphicFramePr>
            <a:graphicFrameLocks noGrp="1"/>
          </p:cNvGraphicFramePr>
          <p:nvPr>
            <p:ph type="tbl" sz="quarter" idx="13"/>
            <p:extLst>
              <p:ext uri="{D42A27DB-BD31-4B8C-83A1-F6EECF244321}">
                <p14:modId xmlns:p14="http://schemas.microsoft.com/office/powerpoint/2010/main" val="2747078458"/>
              </p:ext>
            </p:extLst>
          </p:nvPr>
        </p:nvGraphicFramePr>
        <p:xfrm>
          <a:off x="457200" y="1731963"/>
          <a:ext cx="8065008" cy="707136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5533885"/>
                    </a:ext>
                  </a:extLst>
                </a:gridCol>
                <a:gridCol w="740664">
                  <a:extLst>
                    <a:ext uri="{9D8B030D-6E8A-4147-A177-3AD203B41FA5}">
                      <a16:colId xmlns:a16="http://schemas.microsoft.com/office/drawing/2014/main" val="114976097"/>
                    </a:ext>
                  </a:extLst>
                </a:gridCol>
                <a:gridCol w="740664">
                  <a:extLst>
                    <a:ext uri="{9D8B030D-6E8A-4147-A177-3AD203B41FA5}">
                      <a16:colId xmlns:a16="http://schemas.microsoft.com/office/drawing/2014/main" val="1509906578"/>
                    </a:ext>
                  </a:extLst>
                </a:gridCol>
                <a:gridCol w="740664">
                  <a:extLst>
                    <a:ext uri="{9D8B030D-6E8A-4147-A177-3AD203B41FA5}">
                      <a16:colId xmlns:a16="http://schemas.microsoft.com/office/drawing/2014/main" val="3153073254"/>
                    </a:ext>
                  </a:extLst>
                </a:gridCol>
                <a:gridCol w="740664">
                  <a:extLst>
                    <a:ext uri="{9D8B030D-6E8A-4147-A177-3AD203B41FA5}">
                      <a16:colId xmlns:a16="http://schemas.microsoft.com/office/drawing/2014/main" val="4051355090"/>
                    </a:ext>
                  </a:extLst>
                </a:gridCol>
                <a:gridCol w="740664">
                  <a:extLst>
                    <a:ext uri="{9D8B030D-6E8A-4147-A177-3AD203B41FA5}">
                      <a16:colId xmlns:a16="http://schemas.microsoft.com/office/drawing/2014/main" val="180516114"/>
                    </a:ext>
                  </a:extLst>
                </a:gridCol>
                <a:gridCol w="740664">
                  <a:extLst>
                    <a:ext uri="{9D8B030D-6E8A-4147-A177-3AD203B41FA5}">
                      <a16:colId xmlns:a16="http://schemas.microsoft.com/office/drawing/2014/main" val="802828949"/>
                    </a:ext>
                  </a:extLst>
                </a:gridCol>
                <a:gridCol w="740664">
                  <a:extLst>
                    <a:ext uri="{9D8B030D-6E8A-4147-A177-3AD203B41FA5}">
                      <a16:colId xmlns:a16="http://schemas.microsoft.com/office/drawing/2014/main" val="4150741013"/>
                    </a:ext>
                  </a:extLst>
                </a:gridCol>
                <a:gridCol w="740664">
                  <a:extLst>
                    <a:ext uri="{9D8B030D-6E8A-4147-A177-3AD203B41FA5}">
                      <a16:colId xmlns:a16="http://schemas.microsoft.com/office/drawing/2014/main" val="2399236672"/>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590917592"/>
                  </a:ext>
                </a:extLst>
              </a:tr>
              <a:tr h="370840">
                <a:tc>
                  <a:txBody>
                    <a:bodyPr/>
                    <a:lstStyle/>
                    <a:p>
                      <a:r>
                        <a:rPr lang="en-US" sz="1000" b="1"/>
                        <a:t>First Insurance Company of Hawaii - 2023-11-01 17:53:42</a:t>
                      </a:r>
                      <a:r>
                        <a:rPr lang="en-US" sz="1000"/>
                        <a:t>
 We hope everyone had a safe and FANG-tastic Halloween! FICOH celebrated with a costume contest that brought out the spooky spirit in everyone. Here are just a few of the creative costumes our associates crafted and dreamed up!</a:t>
                      </a:r>
                    </a:p>
                  </a:txBody>
                  <a:tcPr/>
                </a:tc>
                <a:tc>
                  <a:txBody>
                    <a:bodyPr/>
                    <a:lstStyle/>
                    <a:p>
                      <a:r>
                        <a:rPr lang="en-US" sz="1000"/>
                        <a:t>Gallery</a:t>
                      </a:r>
                    </a:p>
                  </a:txBody>
                  <a:tcPr/>
                </a:tc>
                <a:tc>
                  <a:txBody>
                    <a:bodyPr/>
                    <a:lstStyle/>
                    <a:p>
                      <a:r>
                        <a:rPr lang="en-US" sz="1000"/>
                        <a:t>57</a:t>
                      </a:r>
                    </a:p>
                  </a:txBody>
                  <a:tcPr/>
                </a:tc>
                <a:tc>
                  <a:txBody>
                    <a:bodyPr/>
                    <a:lstStyle/>
                    <a:p>
                      <a:r>
                        <a:rPr lang="en-US" sz="1000"/>
                        <a:t>1</a:t>
                      </a:r>
                    </a:p>
                  </a:txBody>
                  <a:tcPr/>
                </a:tc>
                <a:tc>
                  <a:txBody>
                    <a:bodyPr/>
                    <a:lstStyle/>
                    <a:p>
                      <a:r>
                        <a:rPr lang="en-US" sz="1000"/>
                        <a:t>0</a:t>
                      </a:r>
                    </a:p>
                  </a:txBody>
                  <a:tcPr/>
                </a:tc>
                <a:tc>
                  <a:txBody>
                    <a:bodyPr/>
                    <a:lstStyle/>
                    <a:p>
                      <a:r>
                        <a:rPr lang="en-US" sz="1000"/>
                        <a:t>1092</a:t>
                      </a:r>
                    </a:p>
                  </a:txBody>
                  <a:tcPr/>
                </a:tc>
                <a:tc>
                  <a:txBody>
                    <a:bodyPr/>
                    <a:lstStyle/>
                    <a:p>
                      <a:r>
                        <a:rPr lang="en-US" sz="1000"/>
                        <a:t>50.750220653133</a:t>
                      </a:r>
                    </a:p>
                  </a:txBody>
                  <a:tcPr/>
                </a:tc>
                <a:tc>
                  <a:txBody>
                    <a:bodyPr/>
                    <a:lstStyle/>
                    <a:p>
                      <a:r>
                        <a:rPr lang="en-US" sz="1000"/>
                        <a:t>2266</a:t>
                      </a:r>
                    </a:p>
                  </a:txBody>
                  <a:tcPr/>
                </a:tc>
                <a:tc>
                  <a:txBody>
                    <a:bodyPr/>
                    <a:lstStyle/>
                    <a:p>
                      <a:r>
                        <a:rPr lang="en-US" sz="1000"/>
                        <a:t>n/a</a:t>
                      </a:r>
                    </a:p>
                  </a:txBody>
                  <a:tcPr/>
                </a:tc>
                <a:extLst>
                  <a:ext uri="{0D108BD9-81ED-4DB2-BD59-A6C34878D82A}">
                    <a16:rowId xmlns:a16="http://schemas.microsoft.com/office/drawing/2014/main" val="556915787"/>
                  </a:ext>
                </a:extLst>
              </a:tr>
              <a:tr h="370840">
                <a:tc>
                  <a:txBody>
                    <a:bodyPr/>
                    <a:lstStyle/>
                    <a:p>
                      <a:r>
                        <a:rPr lang="en-US" sz="1000" b="1"/>
                        <a:t>First Insurance Company of Hawaii - 2023-11-03 18:57:16</a:t>
                      </a:r>
                      <a:r>
                        <a:rPr lang="en-US" sz="1000"/>
                        <a:t>
 FICOH hosted a Pie-A-Friend fundraiser for Aloha United Way yesterday and it was a sweet success! Over the past week, associates voted for who they wanted to pie most and could vote multiple times. Yesterday, the top 12 winners/good sports lined up outside of our Ward office to get pied for a worthy cause. Altogether, the event raised ,200 for Aloha United Way. A big mahalo to all our associates – both those who donated and those who took part in the messy fun!</a:t>
                      </a:r>
                    </a:p>
                  </a:txBody>
                  <a:tcPr/>
                </a:tc>
                <a:tc>
                  <a:txBody>
                    <a:bodyPr/>
                    <a:lstStyle/>
                    <a:p>
                      <a:r>
                        <a:rPr lang="en-US" sz="1000"/>
                        <a:t>Gallery</a:t>
                      </a:r>
                    </a:p>
                  </a:txBody>
                  <a:tcPr/>
                </a:tc>
                <a:tc>
                  <a:txBody>
                    <a:bodyPr/>
                    <a:lstStyle/>
                    <a:p>
                      <a:r>
                        <a:rPr lang="en-US" sz="1000"/>
                        <a:t>45</a:t>
                      </a:r>
                    </a:p>
                  </a:txBody>
                  <a:tcPr/>
                </a:tc>
                <a:tc>
                  <a:txBody>
                    <a:bodyPr/>
                    <a:lstStyle/>
                    <a:p>
                      <a:r>
                        <a:rPr lang="en-US" sz="1000"/>
                        <a:t>1</a:t>
                      </a:r>
                    </a:p>
                  </a:txBody>
                  <a:tcPr/>
                </a:tc>
                <a:tc>
                  <a:txBody>
                    <a:bodyPr/>
                    <a:lstStyle/>
                    <a:p>
                      <a:r>
                        <a:rPr lang="en-US" sz="1000"/>
                        <a:t>0</a:t>
                      </a:r>
                    </a:p>
                  </a:txBody>
                  <a:tcPr/>
                </a:tc>
                <a:tc>
                  <a:txBody>
                    <a:bodyPr/>
                    <a:lstStyle/>
                    <a:p>
                      <a:r>
                        <a:rPr lang="en-US" sz="1000"/>
                        <a:t>614</a:t>
                      </a:r>
                    </a:p>
                  </a:txBody>
                  <a:tcPr/>
                </a:tc>
                <a:tc>
                  <a:txBody>
                    <a:bodyPr/>
                    <a:lstStyle/>
                    <a:p>
                      <a:r>
                        <a:rPr lang="en-US" sz="1000"/>
                        <a:t>47.210300429185</a:t>
                      </a:r>
                    </a:p>
                  </a:txBody>
                  <a:tcPr/>
                </a:tc>
                <a:tc>
                  <a:txBody>
                    <a:bodyPr/>
                    <a:lstStyle/>
                    <a:p>
                      <a:r>
                        <a:rPr lang="en-US" sz="1000"/>
                        <a:t>1398</a:t>
                      </a:r>
                    </a:p>
                  </a:txBody>
                  <a:tcPr/>
                </a:tc>
                <a:tc>
                  <a:txBody>
                    <a:bodyPr/>
                    <a:lstStyle/>
                    <a:p>
                      <a:r>
                        <a:rPr lang="en-US" sz="1000"/>
                        <a:t>n/a</a:t>
                      </a:r>
                    </a:p>
                  </a:txBody>
                  <a:tcPr/>
                </a:tc>
                <a:extLst>
                  <a:ext uri="{0D108BD9-81ED-4DB2-BD59-A6C34878D82A}">
                    <a16:rowId xmlns:a16="http://schemas.microsoft.com/office/drawing/2014/main" val="2915768953"/>
                  </a:ext>
                </a:extLst>
              </a:tr>
              <a:tr h="370840">
                <a:tc>
                  <a:txBody>
                    <a:bodyPr/>
                    <a:lstStyle/>
                    <a:p>
                      <a:r>
                        <a:rPr lang="en-US" sz="1000" b="1"/>
                        <a:t>First Insurance Company of Hawaii - 2023-11-09 13:47:04</a:t>
                      </a:r>
                      <a:r>
                        <a:rPr lang="en-US" sz="1000"/>
                        <a:t>
 Last week, FICOH professionals attended the 2023 HIIA &amp; CPCU All Industry Day at the Honolulu Country Club. The annual event brings together insurance professionals for continuous learning opportunities and inspiring guest speakers with the goal of helping our local industry adapt to new challenges and promoting the highest ethical standards. Mahalo to everyone who made this event happen, including our very own Meredith C. who serves as the CPCU Hawaii Chapter President!</a:t>
                      </a:r>
                    </a:p>
                  </a:txBody>
                  <a:tcPr/>
                </a:tc>
                <a:tc>
                  <a:txBody>
                    <a:bodyPr/>
                    <a:lstStyle/>
                    <a:p>
                      <a:r>
                        <a:rPr lang="en-US" sz="1000"/>
                        <a:t>Gallery</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159</a:t>
                      </a:r>
                    </a:p>
                  </a:txBody>
                  <a:tcPr/>
                </a:tc>
                <a:tc>
                  <a:txBody>
                    <a:bodyPr/>
                    <a:lstStyle/>
                    <a:p>
                      <a:r>
                        <a:rPr lang="en-US" sz="1000"/>
                        <a:t>19.226957383548</a:t>
                      </a:r>
                    </a:p>
                  </a:txBody>
                  <a:tcPr/>
                </a:tc>
                <a:tc>
                  <a:txBody>
                    <a:bodyPr/>
                    <a:lstStyle/>
                    <a:p>
                      <a:r>
                        <a:rPr lang="en-US" sz="1000"/>
                        <a:t>1009</a:t>
                      </a:r>
                    </a:p>
                  </a:txBody>
                  <a:tcPr/>
                </a:tc>
                <a:tc>
                  <a:txBody>
                    <a:bodyPr/>
                    <a:lstStyle/>
                    <a:p>
                      <a:r>
                        <a:rPr lang="en-US" sz="1000"/>
                        <a:t>n/a</a:t>
                      </a:r>
                    </a:p>
                  </a:txBody>
                  <a:tcPr/>
                </a:tc>
                <a:extLst>
                  <a:ext uri="{0D108BD9-81ED-4DB2-BD59-A6C34878D82A}">
                    <a16:rowId xmlns:a16="http://schemas.microsoft.com/office/drawing/2014/main" val="1052507811"/>
                  </a:ext>
                </a:extLst>
              </a:tr>
            </a:tbl>
          </a:graphicData>
        </a:graphic>
      </p:graphicFrame>
      <p:sp>
        <p:nvSpPr>
          <p:cNvPr id="4" name="Text Placeholder 3">
            <a:extLst>
              <a:ext uri="{FF2B5EF4-FFF2-40B4-BE49-F238E27FC236}">
                <a16:creationId xmlns:a16="http://schemas.microsoft.com/office/drawing/2014/main" id="{AC5DF9AE-786A-449E-AC63-F1C091A56F2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1876065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294</Words>
  <Application>Microsoft Office PowerPoint</Application>
  <PresentationFormat>On-screen Show (4:3)</PresentationFormat>
  <Paragraphs>38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Arial</vt:lpstr>
      <vt:lpstr>quintly_template</vt:lpstr>
      <vt:lpstr>LinkedIn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FICOH</dc:title>
  <dc:creator>Frederik Born</dc:creator>
  <cp:lastModifiedBy>Frederik Born</cp:lastModifiedBy>
  <cp:revision>1</cp:revision>
  <dcterms:created xsi:type="dcterms:W3CDTF">2023-12-08T16:47:50Z</dcterms:created>
  <dcterms:modified xsi:type="dcterms:W3CDTF">2023-12-08T16:47:56Z</dcterms:modified>
</cp:coreProperties>
</file>