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45231</c:v>
                </c:pt>
              </c:numCache>
            </c:numRef>
          </c:cat>
          <c:val>
            <c:numRef>
              <c:f>Sheet1!$B$2</c:f>
              <c:numCache>
                <c:formatCode>General</c:formatCode>
                <c:ptCount val="1"/>
                <c:pt idx="0">
                  <c:v>1909</c:v>
                </c:pt>
              </c:numCache>
            </c:numRef>
          </c:val>
          <c:extLst>
            <c:ext xmlns:c16="http://schemas.microsoft.com/office/drawing/2014/chart" uri="{C3380CC4-5D6E-409C-BE32-E72D297353CC}">
              <c16:uniqueId val="{00000000-04CD-4344-B19B-A9D8A7061DFA}"/>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45231</c:v>
                </c:pt>
              </c:numCache>
            </c:numRef>
          </c:cat>
          <c:val>
            <c:numRef>
              <c:f>Sheet1!$C$2</c:f>
              <c:numCache>
                <c:formatCode>General</c:formatCode>
                <c:ptCount val="1"/>
                <c:pt idx="0">
                  <c:v>2841</c:v>
                </c:pt>
              </c:numCache>
            </c:numRef>
          </c:val>
          <c:extLst>
            <c:ext xmlns:c16="http://schemas.microsoft.com/office/drawing/2014/chart" uri="{C3380CC4-5D6E-409C-BE32-E72D297353CC}">
              <c16:uniqueId val="{00000001-04CD-4344-B19B-A9D8A7061DFA}"/>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45231</c:v>
                </c:pt>
              </c:numCache>
            </c:numRef>
          </c:cat>
          <c:val>
            <c:numRef>
              <c:f>Sheet1!$D$2</c:f>
              <c:numCache>
                <c:formatCode>General</c:formatCode>
                <c:ptCount val="1"/>
                <c:pt idx="0">
                  <c:v>4215</c:v>
                </c:pt>
              </c:numCache>
            </c:numRef>
          </c:val>
          <c:extLst>
            <c:ext xmlns:c16="http://schemas.microsoft.com/office/drawing/2014/chart" uri="{C3380CC4-5D6E-409C-BE32-E72D297353CC}">
              <c16:uniqueId val="{00000002-04CD-4344-B19B-A9D8A7061DFA}"/>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45231</c:v>
                </c:pt>
              </c:numCache>
            </c:numRef>
          </c:cat>
          <c:val>
            <c:numRef>
              <c:f>Sheet1!$E$2</c:f>
              <c:numCache>
                <c:formatCode>General</c:formatCode>
                <c:ptCount val="1"/>
                <c:pt idx="0">
                  <c:v>1184</c:v>
                </c:pt>
              </c:numCache>
            </c:numRef>
          </c:val>
          <c:extLst>
            <c:ext xmlns:c16="http://schemas.microsoft.com/office/drawing/2014/chart" uri="{C3380CC4-5D6E-409C-BE32-E72D297353CC}">
              <c16:uniqueId val="{00000003-04CD-4344-B19B-A9D8A7061DFA}"/>
            </c:ext>
          </c:extLst>
        </c:ser>
        <c:dLbls>
          <c:showLegendKey val="0"/>
          <c:showVal val="0"/>
          <c:showCatName val="0"/>
          <c:showSerName val="0"/>
          <c:showPercent val="0"/>
          <c:showBubbleSize val="0"/>
        </c:dLbls>
        <c:gapWidth val="219"/>
        <c:overlap val="-27"/>
        <c:axId val="397741992"/>
        <c:axId val="397744944"/>
      </c:barChart>
      <c:dateAx>
        <c:axId val="397741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44944"/>
        <c:crosses val="autoZero"/>
        <c:auto val="1"/>
        <c:lblOffset val="100"/>
        <c:baseTimeUnit val="days"/>
      </c:dateAx>
      <c:valAx>
        <c:axId val="39774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74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22</c:v>
                </c:pt>
                <c:pt idx="1">
                  <c:v>0</c:v>
                </c:pt>
                <c:pt idx="2">
                  <c:v>0</c:v>
                </c:pt>
                <c:pt idx="3">
                  <c:v>3</c:v>
                </c:pt>
                <c:pt idx="4">
                  <c:v>10</c:v>
                </c:pt>
                <c:pt idx="5">
                  <c:v>8</c:v>
                </c:pt>
                <c:pt idx="6">
                  <c:v>7</c:v>
                </c:pt>
                <c:pt idx="7">
                  <c:v>1</c:v>
                </c:pt>
                <c:pt idx="8">
                  <c:v>18</c:v>
                </c:pt>
                <c:pt idx="9">
                  <c:v>7</c:v>
                </c:pt>
                <c:pt idx="10">
                  <c:v>1</c:v>
                </c:pt>
                <c:pt idx="11">
                  <c:v>0</c:v>
                </c:pt>
              </c:numCache>
            </c:numRef>
          </c:val>
          <c:extLst>
            <c:ext xmlns:c16="http://schemas.microsoft.com/office/drawing/2014/chart" uri="{C3380CC4-5D6E-409C-BE32-E72D297353CC}">
              <c16:uniqueId val="{00000000-BE8F-4D6E-A53E-12AA4461016F}"/>
            </c:ext>
          </c:extLst>
        </c:ser>
        <c:dLbls>
          <c:showLegendKey val="0"/>
          <c:showVal val="0"/>
          <c:showCatName val="0"/>
          <c:showSerName val="0"/>
          <c:showPercent val="0"/>
          <c:showBubbleSize val="0"/>
        </c:dLbls>
        <c:gapWidth val="219"/>
        <c:overlap val="-27"/>
        <c:axId val="396222376"/>
        <c:axId val="74974568"/>
      </c:barChart>
      <c:dateAx>
        <c:axId val="396222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974568"/>
        <c:crosses val="autoZero"/>
        <c:auto val="1"/>
        <c:lblOffset val="100"/>
        <c:baseTimeUnit val="months"/>
      </c:dateAx>
      <c:valAx>
        <c:axId val="74974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222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11</c:v>
                </c:pt>
                <c:pt idx="1">
                  <c:v>7</c:v>
                </c:pt>
                <c:pt idx="2">
                  <c:v>15</c:v>
                </c:pt>
                <c:pt idx="3">
                  <c:v>16</c:v>
                </c:pt>
                <c:pt idx="4">
                  <c:v>12</c:v>
                </c:pt>
                <c:pt idx="5">
                  <c:v>12</c:v>
                </c:pt>
                <c:pt idx="6">
                  <c:v>10</c:v>
                </c:pt>
                <c:pt idx="7">
                  <c:v>11</c:v>
                </c:pt>
                <c:pt idx="8">
                  <c:v>13</c:v>
                </c:pt>
                <c:pt idx="9">
                  <c:v>16</c:v>
                </c:pt>
                <c:pt idx="10">
                  <c:v>15</c:v>
                </c:pt>
                <c:pt idx="11">
                  <c:v>13</c:v>
                </c:pt>
              </c:numCache>
            </c:numRef>
          </c:val>
          <c:extLst>
            <c:ext xmlns:c16="http://schemas.microsoft.com/office/drawing/2014/chart" uri="{C3380CC4-5D6E-409C-BE32-E72D297353CC}">
              <c16:uniqueId val="{00000000-86BA-4464-8292-70AC3409C1E1}"/>
            </c:ext>
          </c:extLst>
        </c:ser>
        <c:dLbls>
          <c:showLegendKey val="0"/>
          <c:showVal val="0"/>
          <c:showCatName val="0"/>
          <c:showSerName val="0"/>
          <c:showPercent val="0"/>
          <c:showBubbleSize val="0"/>
        </c:dLbls>
        <c:gapWidth val="219"/>
        <c:overlap val="-27"/>
        <c:axId val="74972272"/>
        <c:axId val="401703248"/>
      </c:barChart>
      <c:dateAx>
        <c:axId val="74972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703248"/>
        <c:crosses val="autoZero"/>
        <c:auto val="1"/>
        <c:lblOffset val="100"/>
        <c:baseTimeUnit val="months"/>
      </c:dateAx>
      <c:valAx>
        <c:axId val="401703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97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70</c:v>
                </c:pt>
                <c:pt idx="1">
                  <c:v>78</c:v>
                </c:pt>
                <c:pt idx="2">
                  <c:v>157</c:v>
                </c:pt>
                <c:pt idx="3">
                  <c:v>149</c:v>
                </c:pt>
                <c:pt idx="4">
                  <c:v>217</c:v>
                </c:pt>
                <c:pt idx="5">
                  <c:v>139</c:v>
                </c:pt>
                <c:pt idx="6">
                  <c:v>87</c:v>
                </c:pt>
                <c:pt idx="7">
                  <c:v>110</c:v>
                </c:pt>
                <c:pt idx="8">
                  <c:v>91</c:v>
                </c:pt>
                <c:pt idx="9">
                  <c:v>114</c:v>
                </c:pt>
                <c:pt idx="10">
                  <c:v>220</c:v>
                </c:pt>
                <c:pt idx="11">
                  <c:v>16</c:v>
                </c:pt>
              </c:numCache>
            </c:numRef>
          </c:val>
          <c:extLst>
            <c:ext xmlns:c16="http://schemas.microsoft.com/office/drawing/2014/chart" uri="{C3380CC4-5D6E-409C-BE32-E72D297353CC}">
              <c16:uniqueId val="{00000000-5F94-46F4-BF1B-9ED8C73F8F7C}"/>
            </c:ext>
          </c:extLst>
        </c:ser>
        <c:dLbls>
          <c:showLegendKey val="0"/>
          <c:showVal val="0"/>
          <c:showCatName val="0"/>
          <c:showSerName val="0"/>
          <c:showPercent val="0"/>
          <c:showBubbleSize val="0"/>
        </c:dLbls>
        <c:gapWidth val="219"/>
        <c:overlap val="-27"/>
        <c:axId val="401705216"/>
        <c:axId val="401700624"/>
      </c:barChart>
      <c:catAx>
        <c:axId val="401705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700624"/>
        <c:crosses val="autoZero"/>
        <c:auto val="1"/>
        <c:lblAlgn val="ctr"/>
        <c:lblOffset val="100"/>
        <c:noMultiLvlLbl val="0"/>
      </c:catAx>
      <c:valAx>
        <c:axId val="401700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705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3822</c:v>
                </c:pt>
                <c:pt idx="1">
                  <c:v>3961</c:v>
                </c:pt>
                <c:pt idx="2">
                  <c:v>15099</c:v>
                </c:pt>
                <c:pt idx="3">
                  <c:v>4341</c:v>
                </c:pt>
                <c:pt idx="4">
                  <c:v>15737</c:v>
                </c:pt>
                <c:pt idx="5">
                  <c:v>5515</c:v>
                </c:pt>
                <c:pt idx="6">
                  <c:v>12353</c:v>
                </c:pt>
                <c:pt idx="7">
                  <c:v>5069</c:v>
                </c:pt>
                <c:pt idx="8">
                  <c:v>4129</c:v>
                </c:pt>
                <c:pt idx="9">
                  <c:v>16362</c:v>
                </c:pt>
                <c:pt idx="10">
                  <c:v>7818</c:v>
                </c:pt>
                <c:pt idx="11">
                  <c:v>763</c:v>
                </c:pt>
              </c:numCache>
            </c:numRef>
          </c:val>
          <c:extLst>
            <c:ext xmlns:c16="http://schemas.microsoft.com/office/drawing/2014/chart" uri="{C3380CC4-5D6E-409C-BE32-E72D297353CC}">
              <c16:uniqueId val="{00000000-B1B2-49D5-9EC2-B96C46B4CDC5}"/>
            </c:ext>
          </c:extLst>
        </c:ser>
        <c:dLbls>
          <c:showLegendKey val="0"/>
          <c:showVal val="0"/>
          <c:showCatName val="0"/>
          <c:showSerName val="0"/>
          <c:showPercent val="0"/>
          <c:showBubbleSize val="0"/>
        </c:dLbls>
        <c:gapWidth val="219"/>
        <c:overlap val="-27"/>
        <c:axId val="401699968"/>
        <c:axId val="395950680"/>
      </c:barChart>
      <c:dateAx>
        <c:axId val="401699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50680"/>
        <c:crosses val="autoZero"/>
        <c:auto val="1"/>
        <c:lblOffset val="100"/>
        <c:baseTimeUnit val="months"/>
      </c:dateAx>
      <c:valAx>
        <c:axId val="395950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699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c:v>
                </c:pt>
                <c:pt idx="1">
                  <c:v>1</c:v>
                </c:pt>
                <c:pt idx="2">
                  <c:v>-2</c:v>
                </c:pt>
                <c:pt idx="3">
                  <c:v>-2</c:v>
                </c:pt>
                <c:pt idx="4">
                  <c:v>-3</c:v>
                </c:pt>
                <c:pt idx="5">
                  <c:v>-3</c:v>
                </c:pt>
                <c:pt idx="6">
                  <c:v>1</c:v>
                </c:pt>
                <c:pt idx="7">
                  <c:v>1</c:v>
                </c:pt>
                <c:pt idx="8">
                  <c:v>-1</c:v>
                </c:pt>
                <c:pt idx="9">
                  <c:v>8</c:v>
                </c:pt>
                <c:pt idx="10">
                  <c:v>-6</c:v>
                </c:pt>
                <c:pt idx="11">
                  <c:v>-1</c:v>
                </c:pt>
              </c:numCache>
            </c:numRef>
          </c:val>
          <c:extLst>
            <c:ext xmlns:c16="http://schemas.microsoft.com/office/drawing/2014/chart" uri="{C3380CC4-5D6E-409C-BE32-E72D297353CC}">
              <c16:uniqueId val="{00000000-E2E7-4085-B5F3-BCF83F5A256E}"/>
            </c:ext>
          </c:extLst>
        </c:ser>
        <c:dLbls>
          <c:showLegendKey val="0"/>
          <c:showVal val="0"/>
          <c:showCatName val="0"/>
          <c:showSerName val="0"/>
          <c:showPercent val="0"/>
          <c:showBubbleSize val="0"/>
        </c:dLbls>
        <c:gapWidth val="219"/>
        <c:overlap val="-27"/>
        <c:axId val="499858072"/>
        <c:axId val="499857088"/>
      </c:barChart>
      <c:dateAx>
        <c:axId val="499858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857088"/>
        <c:crosses val="autoZero"/>
        <c:auto val="1"/>
        <c:lblOffset val="100"/>
        <c:baseTimeUnit val="months"/>
      </c:dateAx>
      <c:valAx>
        <c:axId val="499857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858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0</c:v>
                </c:pt>
                <c:pt idx="3">
                  <c:v>0</c:v>
                </c:pt>
                <c:pt idx="4">
                  <c:v>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37C-4893-9DAF-349E5076C6BE}"/>
            </c:ext>
          </c:extLst>
        </c:ser>
        <c:dLbls>
          <c:showLegendKey val="0"/>
          <c:showVal val="0"/>
          <c:showCatName val="0"/>
          <c:showSerName val="0"/>
          <c:showPercent val="0"/>
          <c:showBubbleSize val="0"/>
        </c:dLbls>
        <c:gapWidth val="219"/>
        <c:overlap val="-27"/>
        <c:axId val="499862664"/>
        <c:axId val="499839048"/>
      </c:barChart>
      <c:dateAx>
        <c:axId val="499862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839048"/>
        <c:crosses val="autoZero"/>
        <c:auto val="1"/>
        <c:lblOffset val="100"/>
        <c:baseTimeUnit val="months"/>
      </c:dateAx>
      <c:valAx>
        <c:axId val="499839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862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c:v>
                </c:pt>
                <c:pt idx="1">
                  <c:v>11</c:v>
                </c:pt>
                <c:pt idx="2">
                  <c:v>1</c:v>
                </c:pt>
                <c:pt idx="3">
                  <c:v>3</c:v>
                </c:pt>
                <c:pt idx="4">
                  <c:v>16</c:v>
                </c:pt>
                <c:pt idx="5">
                  <c:v>1</c:v>
                </c:pt>
                <c:pt idx="6">
                  <c:v>1</c:v>
                </c:pt>
                <c:pt idx="7">
                  <c:v>10</c:v>
                </c:pt>
                <c:pt idx="8">
                  <c:v>3</c:v>
                </c:pt>
                <c:pt idx="9">
                  <c:v>6</c:v>
                </c:pt>
                <c:pt idx="10">
                  <c:v>3</c:v>
                </c:pt>
                <c:pt idx="11">
                  <c:v>0</c:v>
                </c:pt>
              </c:numCache>
            </c:numRef>
          </c:val>
          <c:extLst>
            <c:ext xmlns:c16="http://schemas.microsoft.com/office/drawing/2014/chart" uri="{C3380CC4-5D6E-409C-BE32-E72D297353CC}">
              <c16:uniqueId val="{00000000-D9FA-472D-9BFC-7913BD449568}"/>
            </c:ext>
          </c:extLst>
        </c:ser>
        <c:dLbls>
          <c:showLegendKey val="0"/>
          <c:showVal val="0"/>
          <c:showCatName val="0"/>
          <c:showSerName val="0"/>
          <c:showPercent val="0"/>
          <c:showBubbleSize val="0"/>
        </c:dLbls>
        <c:gapWidth val="219"/>
        <c:overlap val="-27"/>
        <c:axId val="499835440"/>
        <c:axId val="499835112"/>
      </c:barChart>
      <c:catAx>
        <c:axId val="499835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835112"/>
        <c:crosses val="autoZero"/>
        <c:auto val="1"/>
        <c:lblAlgn val="ctr"/>
        <c:lblOffset val="100"/>
        <c:noMultiLvlLbl val="0"/>
      </c:catAx>
      <c:valAx>
        <c:axId val="499835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835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31</c:v>
                </c:pt>
                <c:pt idx="1">
                  <c:v>36</c:v>
                </c:pt>
                <c:pt idx="2">
                  <c:v>36</c:v>
                </c:pt>
                <c:pt idx="3">
                  <c:v>44</c:v>
                </c:pt>
                <c:pt idx="4">
                  <c:v>54</c:v>
                </c:pt>
                <c:pt idx="5">
                  <c:v>58</c:v>
                </c:pt>
                <c:pt idx="6">
                  <c:v>47</c:v>
                </c:pt>
                <c:pt idx="7">
                  <c:v>61</c:v>
                </c:pt>
                <c:pt idx="8">
                  <c:v>-76</c:v>
                </c:pt>
                <c:pt idx="9">
                  <c:v>32</c:v>
                </c:pt>
                <c:pt idx="10">
                  <c:v>40</c:v>
                </c:pt>
                <c:pt idx="11">
                  <c:v>4</c:v>
                </c:pt>
              </c:numCache>
            </c:numRef>
          </c:val>
          <c:extLst>
            <c:ext xmlns:c16="http://schemas.microsoft.com/office/drawing/2014/chart" uri="{C3380CC4-5D6E-409C-BE32-E72D297353CC}">
              <c16:uniqueId val="{00000000-3D46-43C3-A92A-A4187237D528}"/>
            </c:ext>
          </c:extLst>
        </c:ser>
        <c:dLbls>
          <c:showLegendKey val="0"/>
          <c:showVal val="0"/>
          <c:showCatName val="0"/>
          <c:showSerName val="0"/>
          <c:showPercent val="0"/>
          <c:showBubbleSize val="0"/>
        </c:dLbls>
        <c:gapWidth val="219"/>
        <c:overlap val="-27"/>
        <c:axId val="504050416"/>
        <c:axId val="504047136"/>
      </c:barChart>
      <c:dateAx>
        <c:axId val="504050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047136"/>
        <c:crosses val="autoZero"/>
        <c:auto val="1"/>
        <c:lblOffset val="100"/>
        <c:baseTimeUnit val="months"/>
      </c:dateAx>
      <c:valAx>
        <c:axId val="504047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050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44</c:v>
                </c:pt>
                <c:pt idx="1">
                  <c:v>56</c:v>
                </c:pt>
                <c:pt idx="2">
                  <c:v>74</c:v>
                </c:pt>
                <c:pt idx="3">
                  <c:v>73</c:v>
                </c:pt>
                <c:pt idx="4">
                  <c:v>37</c:v>
                </c:pt>
                <c:pt idx="5">
                  <c:v>47</c:v>
                </c:pt>
                <c:pt idx="6">
                  <c:v>39</c:v>
                </c:pt>
                <c:pt idx="7">
                  <c:v>50</c:v>
                </c:pt>
                <c:pt idx="8">
                  <c:v>56</c:v>
                </c:pt>
                <c:pt idx="9">
                  <c:v>47</c:v>
                </c:pt>
                <c:pt idx="10">
                  <c:v>42</c:v>
                </c:pt>
                <c:pt idx="11">
                  <c:v>31</c:v>
                </c:pt>
              </c:numCache>
            </c:numRef>
          </c:val>
          <c:extLst>
            <c:ext xmlns:c16="http://schemas.microsoft.com/office/drawing/2014/chart" uri="{C3380CC4-5D6E-409C-BE32-E72D297353CC}">
              <c16:uniqueId val="{00000000-A813-48B3-B898-E9B6E09F0E79}"/>
            </c:ext>
          </c:extLst>
        </c:ser>
        <c:dLbls>
          <c:showLegendKey val="0"/>
          <c:showVal val="0"/>
          <c:showCatName val="0"/>
          <c:showSerName val="0"/>
          <c:showPercent val="0"/>
          <c:showBubbleSize val="0"/>
        </c:dLbls>
        <c:gapWidth val="219"/>
        <c:overlap val="-27"/>
        <c:axId val="504054352"/>
        <c:axId val="504054680"/>
      </c:barChart>
      <c:catAx>
        <c:axId val="504054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054680"/>
        <c:crosses val="autoZero"/>
        <c:auto val="1"/>
        <c:lblAlgn val="ctr"/>
        <c:lblOffset val="100"/>
        <c:noMultiLvlLbl val="0"/>
      </c:catAx>
      <c:valAx>
        <c:axId val="504054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054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222</c:v>
                </c:pt>
                <c:pt idx="1">
                  <c:v>280</c:v>
                </c:pt>
                <c:pt idx="2">
                  <c:v>524</c:v>
                </c:pt>
                <c:pt idx="3">
                  <c:v>657</c:v>
                </c:pt>
                <c:pt idx="4">
                  <c:v>372</c:v>
                </c:pt>
                <c:pt idx="5">
                  <c:v>423</c:v>
                </c:pt>
                <c:pt idx="6">
                  <c:v>319</c:v>
                </c:pt>
                <c:pt idx="7">
                  <c:v>456</c:v>
                </c:pt>
                <c:pt idx="8">
                  <c:v>507</c:v>
                </c:pt>
                <c:pt idx="9">
                  <c:v>239</c:v>
                </c:pt>
                <c:pt idx="10">
                  <c:v>558</c:v>
                </c:pt>
                <c:pt idx="11">
                  <c:v>31</c:v>
                </c:pt>
              </c:numCache>
            </c:numRef>
          </c:val>
          <c:extLst>
            <c:ext xmlns:c16="http://schemas.microsoft.com/office/drawing/2014/chart" uri="{C3380CC4-5D6E-409C-BE32-E72D297353CC}">
              <c16:uniqueId val="{00000000-E091-4C98-A33F-69406FD5902B}"/>
            </c:ext>
          </c:extLst>
        </c:ser>
        <c:dLbls>
          <c:showLegendKey val="0"/>
          <c:showVal val="0"/>
          <c:showCatName val="0"/>
          <c:showSerName val="0"/>
          <c:showPercent val="0"/>
          <c:showBubbleSize val="0"/>
        </c:dLbls>
        <c:gapWidth val="219"/>
        <c:overlap val="-27"/>
        <c:axId val="504032376"/>
        <c:axId val="504025816"/>
      </c:barChart>
      <c:catAx>
        <c:axId val="504032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025816"/>
        <c:crosses val="autoZero"/>
        <c:auto val="1"/>
        <c:lblAlgn val="ctr"/>
        <c:lblOffset val="100"/>
        <c:noMultiLvlLbl val="0"/>
      </c:catAx>
      <c:valAx>
        <c:axId val="50402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032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98</c:v>
                </c:pt>
                <c:pt idx="1">
                  <c:v>6051</c:v>
                </c:pt>
                <c:pt idx="2">
                  <c:v>10141</c:v>
                </c:pt>
                <c:pt idx="3">
                  <c:v>11760</c:v>
                </c:pt>
                <c:pt idx="4">
                  <c:v>15318</c:v>
                </c:pt>
                <c:pt idx="5">
                  <c:v>11905</c:v>
                </c:pt>
                <c:pt idx="6">
                  <c:v>11927</c:v>
                </c:pt>
                <c:pt idx="7">
                  <c:v>10269</c:v>
                </c:pt>
                <c:pt idx="8">
                  <c:v>9982</c:v>
                </c:pt>
                <c:pt idx="9">
                  <c:v>12573</c:v>
                </c:pt>
                <c:pt idx="10">
                  <c:v>10011</c:v>
                </c:pt>
                <c:pt idx="11">
                  <c:v>18700</c:v>
                </c:pt>
                <c:pt idx="12">
                  <c:v>1333</c:v>
                </c:pt>
              </c:numCache>
            </c:numRef>
          </c:val>
          <c:extLst>
            <c:ext xmlns:c16="http://schemas.microsoft.com/office/drawing/2014/chart" uri="{C3380CC4-5D6E-409C-BE32-E72D297353CC}">
              <c16:uniqueId val="{00000000-FC90-49DB-9E64-C002FB7868A0}"/>
            </c:ext>
          </c:extLst>
        </c:ser>
        <c:dLbls>
          <c:showLegendKey val="0"/>
          <c:showVal val="0"/>
          <c:showCatName val="0"/>
          <c:showSerName val="0"/>
          <c:showPercent val="0"/>
          <c:showBubbleSize val="0"/>
        </c:dLbls>
        <c:gapWidth val="219"/>
        <c:overlap val="-27"/>
        <c:axId val="504031720"/>
        <c:axId val="504030736"/>
      </c:barChart>
      <c:catAx>
        <c:axId val="504031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030736"/>
        <c:crosses val="autoZero"/>
        <c:auto val="1"/>
        <c:lblAlgn val="ctr"/>
        <c:lblOffset val="100"/>
        <c:noMultiLvlLbl val="0"/>
      </c:catAx>
      <c:valAx>
        <c:axId val="504030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031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39</c:v>
                </c:pt>
                <c:pt idx="2">
                  <c:v>-1</c:v>
                </c:pt>
                <c:pt idx="3">
                  <c:v>2</c:v>
                </c:pt>
                <c:pt idx="4">
                  <c:v>24</c:v>
                </c:pt>
                <c:pt idx="5">
                  <c:v>29</c:v>
                </c:pt>
                <c:pt idx="6">
                  <c:v>0</c:v>
                </c:pt>
                <c:pt idx="7">
                  <c:v>6</c:v>
                </c:pt>
                <c:pt idx="8">
                  <c:v>-3</c:v>
                </c:pt>
                <c:pt idx="9">
                  <c:v>1</c:v>
                </c:pt>
                <c:pt idx="10">
                  <c:v>5</c:v>
                </c:pt>
                <c:pt idx="11">
                  <c:v>-1</c:v>
                </c:pt>
              </c:numCache>
            </c:numRef>
          </c:val>
          <c:extLst>
            <c:ext xmlns:c16="http://schemas.microsoft.com/office/drawing/2014/chart" uri="{C3380CC4-5D6E-409C-BE32-E72D297353CC}">
              <c16:uniqueId val="{00000000-0BD2-4139-8F29-A3BCE5E2F987}"/>
            </c:ext>
          </c:extLst>
        </c:ser>
        <c:dLbls>
          <c:showLegendKey val="0"/>
          <c:showVal val="0"/>
          <c:showCatName val="0"/>
          <c:showSerName val="0"/>
          <c:showPercent val="0"/>
          <c:showBubbleSize val="0"/>
        </c:dLbls>
        <c:gapWidth val="219"/>
        <c:overlap val="-27"/>
        <c:axId val="488256880"/>
        <c:axId val="488247696"/>
      </c:barChart>
      <c:dateAx>
        <c:axId val="488256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247696"/>
        <c:crosses val="autoZero"/>
        <c:auto val="1"/>
        <c:lblOffset val="100"/>
        <c:baseTimeUnit val="months"/>
      </c:dateAx>
      <c:valAx>
        <c:axId val="48824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256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36</c:v>
                </c:pt>
                <c:pt idx="1">
                  <c:v>97</c:v>
                </c:pt>
                <c:pt idx="2">
                  <c:v>33</c:v>
                </c:pt>
                <c:pt idx="3">
                  <c:v>37</c:v>
                </c:pt>
                <c:pt idx="4">
                  <c:v>87</c:v>
                </c:pt>
                <c:pt idx="5">
                  <c:v>48</c:v>
                </c:pt>
                <c:pt idx="6">
                  <c:v>37</c:v>
                </c:pt>
                <c:pt idx="7">
                  <c:v>36</c:v>
                </c:pt>
                <c:pt idx="8">
                  <c:v>45</c:v>
                </c:pt>
                <c:pt idx="9">
                  <c:v>44</c:v>
                </c:pt>
                <c:pt idx="10">
                  <c:v>39</c:v>
                </c:pt>
                <c:pt idx="11">
                  <c:v>0</c:v>
                </c:pt>
              </c:numCache>
            </c:numRef>
          </c:val>
          <c:extLst>
            <c:ext xmlns:c16="http://schemas.microsoft.com/office/drawing/2014/chart" uri="{C3380CC4-5D6E-409C-BE32-E72D297353CC}">
              <c16:uniqueId val="{00000000-DF62-40C3-9EAE-C808D3E59DE2}"/>
            </c:ext>
          </c:extLst>
        </c:ser>
        <c:dLbls>
          <c:showLegendKey val="0"/>
          <c:showVal val="0"/>
          <c:showCatName val="0"/>
          <c:showSerName val="0"/>
          <c:showPercent val="0"/>
          <c:showBubbleSize val="0"/>
        </c:dLbls>
        <c:gapWidth val="219"/>
        <c:overlap val="-27"/>
        <c:axId val="488254912"/>
        <c:axId val="488256224"/>
      </c:barChart>
      <c:dateAx>
        <c:axId val="488254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256224"/>
        <c:crosses val="autoZero"/>
        <c:auto val="1"/>
        <c:lblOffset val="100"/>
        <c:baseTimeUnit val="months"/>
      </c:dateAx>
      <c:valAx>
        <c:axId val="488256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254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217</c:v>
                </c:pt>
                <c:pt idx="1">
                  <c:v>878</c:v>
                </c:pt>
                <c:pt idx="2">
                  <c:v>237</c:v>
                </c:pt>
                <c:pt idx="3">
                  <c:v>302</c:v>
                </c:pt>
                <c:pt idx="4">
                  <c:v>1219</c:v>
                </c:pt>
                <c:pt idx="5">
                  <c:v>583</c:v>
                </c:pt>
                <c:pt idx="6">
                  <c:v>297</c:v>
                </c:pt>
                <c:pt idx="7">
                  <c:v>289</c:v>
                </c:pt>
                <c:pt idx="8">
                  <c:v>315</c:v>
                </c:pt>
                <c:pt idx="9">
                  <c:v>313</c:v>
                </c:pt>
                <c:pt idx="10">
                  <c:v>468</c:v>
                </c:pt>
                <c:pt idx="11">
                  <c:v>0</c:v>
                </c:pt>
              </c:numCache>
            </c:numRef>
          </c:val>
          <c:extLst>
            <c:ext xmlns:c16="http://schemas.microsoft.com/office/drawing/2014/chart" uri="{C3380CC4-5D6E-409C-BE32-E72D297353CC}">
              <c16:uniqueId val="{00000000-9F21-4E5B-94AA-D606C4EB77A9}"/>
            </c:ext>
          </c:extLst>
        </c:ser>
        <c:dLbls>
          <c:showLegendKey val="0"/>
          <c:showVal val="0"/>
          <c:showCatName val="0"/>
          <c:showSerName val="0"/>
          <c:showPercent val="0"/>
          <c:showBubbleSize val="0"/>
        </c:dLbls>
        <c:gapWidth val="219"/>
        <c:overlap val="-27"/>
        <c:axId val="488258192"/>
        <c:axId val="488263440"/>
      </c:barChart>
      <c:catAx>
        <c:axId val="48825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263440"/>
        <c:crosses val="autoZero"/>
        <c:auto val="1"/>
        <c:lblAlgn val="ctr"/>
        <c:lblOffset val="100"/>
        <c:noMultiLvlLbl val="0"/>
      </c:catAx>
      <c:valAx>
        <c:axId val="488263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25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4569</c:v>
                </c:pt>
                <c:pt idx="1">
                  <c:v>7402</c:v>
                </c:pt>
                <c:pt idx="2">
                  <c:v>16186</c:v>
                </c:pt>
                <c:pt idx="3">
                  <c:v>5448</c:v>
                </c:pt>
                <c:pt idx="4">
                  <c:v>13513</c:v>
                </c:pt>
                <c:pt idx="5">
                  <c:v>8224</c:v>
                </c:pt>
                <c:pt idx="6">
                  <c:v>11901</c:v>
                </c:pt>
                <c:pt idx="7">
                  <c:v>5534</c:v>
                </c:pt>
                <c:pt idx="8">
                  <c:v>3820</c:v>
                </c:pt>
                <c:pt idx="9">
                  <c:v>7859</c:v>
                </c:pt>
                <c:pt idx="10">
                  <c:v>7265</c:v>
                </c:pt>
              </c:numCache>
            </c:numRef>
          </c:val>
          <c:extLst>
            <c:ext xmlns:c16="http://schemas.microsoft.com/office/drawing/2014/chart" uri="{C3380CC4-5D6E-409C-BE32-E72D297353CC}">
              <c16:uniqueId val="{00000000-3C01-465E-A6A6-8AE7C7970571}"/>
            </c:ext>
          </c:extLst>
        </c:ser>
        <c:dLbls>
          <c:showLegendKey val="0"/>
          <c:showVal val="0"/>
          <c:showCatName val="0"/>
          <c:showSerName val="0"/>
          <c:showPercent val="0"/>
          <c:showBubbleSize val="0"/>
        </c:dLbls>
        <c:gapWidth val="219"/>
        <c:overlap val="-27"/>
        <c:axId val="488258520"/>
        <c:axId val="488259176"/>
      </c:barChart>
      <c:dateAx>
        <c:axId val="488258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259176"/>
        <c:crosses val="autoZero"/>
        <c:auto val="1"/>
        <c:lblOffset val="100"/>
        <c:baseTimeUnit val="months"/>
      </c:dateAx>
      <c:valAx>
        <c:axId val="488259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258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F9F5C-2FCB-4EEC-9C69-A82F75BE7484}"/>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4BC54571-E04C-4380-A62D-A620CEC7932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640773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EC35D-A3D1-4E3C-B812-374CAA6C6120}"/>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DCE2856F-13DF-4CE3-9C2D-AC4A9E1E5B20}"/>
              </a:ext>
            </a:extLst>
          </p:cNvPr>
          <p:cNvGraphicFramePr>
            <a:graphicFrameLocks noGrp="1"/>
          </p:cNvGraphicFramePr>
          <p:nvPr>
            <p:ph type="chart" sz="quarter" idx="13"/>
            <p:extLst>
              <p:ext uri="{D42A27DB-BD31-4B8C-83A1-F6EECF244321}">
                <p14:modId xmlns:p14="http://schemas.microsoft.com/office/powerpoint/2010/main" val="11290468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430260-CBAE-44A7-B7FF-16393DDE2137}"/>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D85F0C15-19FA-49E3-A4B1-B0A70964B2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2151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0AF94-5A9C-4816-96CC-258F2159A4F1}"/>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3A61C9CD-C163-442B-B2CE-1EB514BF2D33}"/>
              </a:ext>
            </a:extLst>
          </p:cNvPr>
          <p:cNvGraphicFramePr>
            <a:graphicFrameLocks noGrp="1"/>
          </p:cNvGraphicFramePr>
          <p:nvPr>
            <p:ph type="tbl" sz="quarter" idx="13"/>
            <p:extLst>
              <p:ext uri="{D42A27DB-BD31-4B8C-83A1-F6EECF244321}">
                <p14:modId xmlns:p14="http://schemas.microsoft.com/office/powerpoint/2010/main" val="2678603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907710150"/>
                    </a:ext>
                  </a:extLst>
                </a:gridCol>
                <a:gridCol w="905256">
                  <a:extLst>
                    <a:ext uri="{9D8B030D-6E8A-4147-A177-3AD203B41FA5}">
                      <a16:colId xmlns:a16="http://schemas.microsoft.com/office/drawing/2014/main" val="1047582492"/>
                    </a:ext>
                  </a:extLst>
                </a:gridCol>
                <a:gridCol w="905256">
                  <a:extLst>
                    <a:ext uri="{9D8B030D-6E8A-4147-A177-3AD203B41FA5}">
                      <a16:colId xmlns:a16="http://schemas.microsoft.com/office/drawing/2014/main" val="2222756095"/>
                    </a:ext>
                  </a:extLst>
                </a:gridCol>
                <a:gridCol w="905256">
                  <a:extLst>
                    <a:ext uri="{9D8B030D-6E8A-4147-A177-3AD203B41FA5}">
                      <a16:colId xmlns:a16="http://schemas.microsoft.com/office/drawing/2014/main" val="2956656992"/>
                    </a:ext>
                  </a:extLst>
                </a:gridCol>
                <a:gridCol w="905256">
                  <a:extLst>
                    <a:ext uri="{9D8B030D-6E8A-4147-A177-3AD203B41FA5}">
                      <a16:colId xmlns:a16="http://schemas.microsoft.com/office/drawing/2014/main" val="1629765876"/>
                    </a:ext>
                  </a:extLst>
                </a:gridCol>
                <a:gridCol w="905256">
                  <a:extLst>
                    <a:ext uri="{9D8B030D-6E8A-4147-A177-3AD203B41FA5}">
                      <a16:colId xmlns:a16="http://schemas.microsoft.com/office/drawing/2014/main" val="3760515435"/>
                    </a:ext>
                  </a:extLst>
                </a:gridCol>
                <a:gridCol w="905256">
                  <a:extLst>
                    <a:ext uri="{9D8B030D-6E8A-4147-A177-3AD203B41FA5}">
                      <a16:colId xmlns:a16="http://schemas.microsoft.com/office/drawing/2014/main" val="3390224627"/>
                    </a:ext>
                  </a:extLst>
                </a:gridCol>
                <a:gridCol w="905256">
                  <a:extLst>
                    <a:ext uri="{9D8B030D-6E8A-4147-A177-3AD203B41FA5}">
                      <a16:colId xmlns:a16="http://schemas.microsoft.com/office/drawing/2014/main" val="1115442839"/>
                    </a:ext>
                  </a:extLst>
                </a:gridCol>
                <a:gridCol w="905256">
                  <a:extLst>
                    <a:ext uri="{9D8B030D-6E8A-4147-A177-3AD203B41FA5}">
                      <a16:colId xmlns:a16="http://schemas.microsoft.com/office/drawing/2014/main" val="344780045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90834484"/>
                  </a:ext>
                </a:extLst>
              </a:tr>
              <a:tr h="370840">
                <a:tc>
                  <a:txBody>
                    <a:bodyPr/>
                    <a:lstStyle/>
                    <a:p>
                      <a:r>
                        <a:rPr lang="en-US" sz="1000"/>
                        <a:t>1909</a:t>
                      </a:r>
                    </a:p>
                  </a:txBody>
                  <a:tcPr/>
                </a:tc>
                <a:tc>
                  <a:txBody>
                    <a:bodyPr/>
                    <a:lstStyle/>
                    <a:p>
                      <a:r>
                        <a:rPr lang="en-US" sz="1000"/>
                        <a:t>1</a:t>
                      </a:r>
                    </a:p>
                  </a:txBody>
                  <a:tcPr/>
                </a:tc>
                <a:tc>
                  <a:txBody>
                    <a:bodyPr/>
                    <a:lstStyle/>
                    <a:p>
                      <a:r>
                        <a:rPr lang="en-US" sz="1000"/>
                        <a:t>12</a:t>
                      </a:r>
                    </a:p>
                  </a:txBody>
                  <a:tcPr/>
                </a:tc>
                <a:tc>
                  <a:txBody>
                    <a:bodyPr/>
                    <a:lstStyle/>
                    <a:p>
                      <a:r>
                        <a:rPr lang="en-US" sz="1000"/>
                        <a:t>190</a:t>
                      </a:r>
                    </a:p>
                  </a:txBody>
                  <a:tcPr/>
                </a:tc>
                <a:tc>
                  <a:txBody>
                    <a:bodyPr/>
                    <a:lstStyle/>
                    <a:p>
                      <a:r>
                        <a:rPr lang="en-US" sz="1000"/>
                        <a:t>25</a:t>
                      </a:r>
                    </a:p>
                  </a:txBody>
                  <a:tcPr/>
                </a:tc>
                <a:tc>
                  <a:txBody>
                    <a:bodyPr/>
                    <a:lstStyle/>
                    <a:p>
                      <a:r>
                        <a:rPr lang="en-US" sz="1000"/>
                        <a:t>5</a:t>
                      </a:r>
                    </a:p>
                  </a:txBody>
                  <a:tcPr/>
                </a:tc>
                <a:tc>
                  <a:txBody>
                    <a:bodyPr/>
                    <a:lstStyle/>
                    <a:p>
                      <a:r>
                        <a:rPr lang="en-US" sz="1000"/>
                        <a:t>0</a:t>
                      </a:r>
                    </a:p>
                  </a:txBody>
                  <a:tcPr/>
                </a:tc>
                <a:tc>
                  <a:txBody>
                    <a:bodyPr/>
                    <a:lstStyle/>
                    <a:p>
                      <a:r>
                        <a:rPr lang="en-US" sz="1000"/>
                        <a:t>0.9609 %</a:t>
                      </a:r>
                    </a:p>
                  </a:txBody>
                  <a:tcPr/>
                </a:tc>
                <a:tc>
                  <a:txBody>
                    <a:bodyPr/>
                    <a:lstStyle/>
                    <a:p>
                      <a:r>
                        <a:rPr lang="en-US" sz="1000"/>
                        <a:t>0.0 %</a:t>
                      </a:r>
                    </a:p>
                  </a:txBody>
                  <a:tcPr/>
                </a:tc>
                <a:extLst>
                  <a:ext uri="{0D108BD9-81ED-4DB2-BD59-A6C34878D82A}">
                    <a16:rowId xmlns:a16="http://schemas.microsoft.com/office/drawing/2014/main" val="628204730"/>
                  </a:ext>
                </a:extLst>
              </a:tr>
            </a:tbl>
          </a:graphicData>
        </a:graphic>
      </p:graphicFrame>
      <p:sp>
        <p:nvSpPr>
          <p:cNvPr id="4" name="Text Placeholder 3">
            <a:extLst>
              <a:ext uri="{FF2B5EF4-FFF2-40B4-BE49-F238E27FC236}">
                <a16:creationId xmlns:a16="http://schemas.microsoft.com/office/drawing/2014/main" id="{F3092EA2-391F-4E54-96BC-2C1492D5BB60}"/>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657228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96E98-A678-4618-874A-4B2D4B51302E}"/>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DD0996EE-89F4-4A50-B41E-DAE0266E9A9C}"/>
              </a:ext>
            </a:extLst>
          </p:cNvPr>
          <p:cNvGraphicFramePr>
            <a:graphicFrameLocks noGrp="1"/>
          </p:cNvGraphicFramePr>
          <p:nvPr>
            <p:ph type="chart" sz="quarter" idx="13"/>
            <p:extLst>
              <p:ext uri="{D42A27DB-BD31-4B8C-83A1-F6EECF244321}">
                <p14:modId xmlns:p14="http://schemas.microsoft.com/office/powerpoint/2010/main" val="1569794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294F8C-B7C3-499B-AB3A-D0F3FA4A7B4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6E2D3FF-EEAD-4BCD-A024-7E8333F369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9036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5A9BE-8292-448E-9526-AC4E19BC95C0}"/>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B68EE8C8-DD9C-49FB-9BBC-DDE1A2FB3925}"/>
              </a:ext>
            </a:extLst>
          </p:cNvPr>
          <p:cNvGraphicFramePr>
            <a:graphicFrameLocks noGrp="1"/>
          </p:cNvGraphicFramePr>
          <p:nvPr>
            <p:ph type="chart" sz="quarter" idx="13"/>
            <p:extLst>
              <p:ext uri="{D42A27DB-BD31-4B8C-83A1-F6EECF244321}">
                <p14:modId xmlns:p14="http://schemas.microsoft.com/office/powerpoint/2010/main" val="676407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BC56EA-8394-4111-96E3-0290B9A3D69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4D4274E6-8242-4C3A-B0E5-9E230A2269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4928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E01DA-76EC-496C-8D65-9D236617C127}"/>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F5C24CA3-BCD3-4B81-9CBA-B4B04D7AE7EF}"/>
              </a:ext>
            </a:extLst>
          </p:cNvPr>
          <p:cNvGraphicFramePr>
            <a:graphicFrameLocks noGrp="1"/>
          </p:cNvGraphicFramePr>
          <p:nvPr>
            <p:ph type="chart" sz="quarter" idx="13"/>
            <p:extLst>
              <p:ext uri="{D42A27DB-BD31-4B8C-83A1-F6EECF244321}">
                <p14:modId xmlns:p14="http://schemas.microsoft.com/office/powerpoint/2010/main" val="125050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5F786A-68CB-49E1-ABD4-B4F89DA7736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CD75150-DF2C-466B-BC21-210235FF90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6357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11521-1EE6-406B-9F88-81C941486F61}"/>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F1CE3419-5D9F-423C-A390-A78A2BB5BE1C}"/>
              </a:ext>
            </a:extLst>
          </p:cNvPr>
          <p:cNvGraphicFramePr>
            <a:graphicFrameLocks noGrp="1"/>
          </p:cNvGraphicFramePr>
          <p:nvPr>
            <p:ph type="chart" sz="quarter" idx="13"/>
            <p:extLst>
              <p:ext uri="{D42A27DB-BD31-4B8C-83A1-F6EECF244321}">
                <p14:modId xmlns:p14="http://schemas.microsoft.com/office/powerpoint/2010/main" val="1145507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AD0932-62AB-4D2A-9449-A619738D379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4F4BBEF-5440-4946-8329-6CD562C34E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986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8CCCA-A499-4568-B338-6DC651A9A019}"/>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DE4A5831-3655-4CEC-9E10-EC838D08F529}"/>
              </a:ext>
            </a:extLst>
          </p:cNvPr>
          <p:cNvGraphicFramePr>
            <a:graphicFrameLocks noGrp="1"/>
          </p:cNvGraphicFramePr>
          <p:nvPr>
            <p:ph type="tbl" sz="quarter" idx="13"/>
            <p:extLst>
              <p:ext uri="{D42A27DB-BD31-4B8C-83A1-F6EECF244321}">
                <p14:modId xmlns:p14="http://schemas.microsoft.com/office/powerpoint/2010/main" val="1827826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70634714"/>
                    </a:ext>
                  </a:extLst>
                </a:gridCol>
                <a:gridCol w="1316737">
                  <a:extLst>
                    <a:ext uri="{9D8B030D-6E8A-4147-A177-3AD203B41FA5}">
                      <a16:colId xmlns:a16="http://schemas.microsoft.com/office/drawing/2014/main" val="1762410327"/>
                    </a:ext>
                  </a:extLst>
                </a:gridCol>
                <a:gridCol w="329184">
                  <a:extLst>
                    <a:ext uri="{9D8B030D-6E8A-4147-A177-3AD203B41FA5}">
                      <a16:colId xmlns:a16="http://schemas.microsoft.com/office/drawing/2014/main" val="1859503785"/>
                    </a:ext>
                  </a:extLst>
                </a:gridCol>
                <a:gridCol w="329184">
                  <a:extLst>
                    <a:ext uri="{9D8B030D-6E8A-4147-A177-3AD203B41FA5}">
                      <a16:colId xmlns:a16="http://schemas.microsoft.com/office/drawing/2014/main" val="2688896864"/>
                    </a:ext>
                  </a:extLst>
                </a:gridCol>
                <a:gridCol w="329184">
                  <a:extLst>
                    <a:ext uri="{9D8B030D-6E8A-4147-A177-3AD203B41FA5}">
                      <a16:colId xmlns:a16="http://schemas.microsoft.com/office/drawing/2014/main" val="3453588492"/>
                    </a:ext>
                  </a:extLst>
                </a:gridCol>
                <a:gridCol w="329184">
                  <a:extLst>
                    <a:ext uri="{9D8B030D-6E8A-4147-A177-3AD203B41FA5}">
                      <a16:colId xmlns:a16="http://schemas.microsoft.com/office/drawing/2014/main" val="1551134184"/>
                    </a:ext>
                  </a:extLst>
                </a:gridCol>
                <a:gridCol w="329184">
                  <a:extLst>
                    <a:ext uri="{9D8B030D-6E8A-4147-A177-3AD203B41FA5}">
                      <a16:colId xmlns:a16="http://schemas.microsoft.com/office/drawing/2014/main" val="2921887143"/>
                    </a:ext>
                  </a:extLst>
                </a:gridCol>
                <a:gridCol w="329184">
                  <a:extLst>
                    <a:ext uri="{9D8B030D-6E8A-4147-A177-3AD203B41FA5}">
                      <a16:colId xmlns:a16="http://schemas.microsoft.com/office/drawing/2014/main" val="4137612878"/>
                    </a:ext>
                  </a:extLst>
                </a:gridCol>
                <a:gridCol w="329184">
                  <a:extLst>
                    <a:ext uri="{9D8B030D-6E8A-4147-A177-3AD203B41FA5}">
                      <a16:colId xmlns:a16="http://schemas.microsoft.com/office/drawing/2014/main" val="177194647"/>
                    </a:ext>
                  </a:extLst>
                </a:gridCol>
                <a:gridCol w="329184">
                  <a:extLst>
                    <a:ext uri="{9D8B030D-6E8A-4147-A177-3AD203B41FA5}">
                      <a16:colId xmlns:a16="http://schemas.microsoft.com/office/drawing/2014/main" val="1729468355"/>
                    </a:ext>
                  </a:extLst>
                </a:gridCol>
                <a:gridCol w="329184">
                  <a:extLst>
                    <a:ext uri="{9D8B030D-6E8A-4147-A177-3AD203B41FA5}">
                      <a16:colId xmlns:a16="http://schemas.microsoft.com/office/drawing/2014/main" val="3242844922"/>
                    </a:ext>
                  </a:extLst>
                </a:gridCol>
                <a:gridCol w="329184">
                  <a:extLst>
                    <a:ext uri="{9D8B030D-6E8A-4147-A177-3AD203B41FA5}">
                      <a16:colId xmlns:a16="http://schemas.microsoft.com/office/drawing/2014/main" val="253025151"/>
                    </a:ext>
                  </a:extLst>
                </a:gridCol>
                <a:gridCol w="329184">
                  <a:extLst>
                    <a:ext uri="{9D8B030D-6E8A-4147-A177-3AD203B41FA5}">
                      <a16:colId xmlns:a16="http://schemas.microsoft.com/office/drawing/2014/main" val="2086520201"/>
                    </a:ext>
                  </a:extLst>
                </a:gridCol>
                <a:gridCol w="329184">
                  <a:extLst>
                    <a:ext uri="{9D8B030D-6E8A-4147-A177-3AD203B41FA5}">
                      <a16:colId xmlns:a16="http://schemas.microsoft.com/office/drawing/2014/main" val="2296406874"/>
                    </a:ext>
                  </a:extLst>
                </a:gridCol>
                <a:gridCol w="329184">
                  <a:extLst>
                    <a:ext uri="{9D8B030D-6E8A-4147-A177-3AD203B41FA5}">
                      <a16:colId xmlns:a16="http://schemas.microsoft.com/office/drawing/2014/main" val="1543427524"/>
                    </a:ext>
                  </a:extLst>
                </a:gridCol>
                <a:gridCol w="329184">
                  <a:extLst>
                    <a:ext uri="{9D8B030D-6E8A-4147-A177-3AD203B41FA5}">
                      <a16:colId xmlns:a16="http://schemas.microsoft.com/office/drawing/2014/main" val="762436180"/>
                    </a:ext>
                  </a:extLst>
                </a:gridCol>
                <a:gridCol w="329184">
                  <a:extLst>
                    <a:ext uri="{9D8B030D-6E8A-4147-A177-3AD203B41FA5}">
                      <a16:colId xmlns:a16="http://schemas.microsoft.com/office/drawing/2014/main" val="2041177589"/>
                    </a:ext>
                  </a:extLst>
                </a:gridCol>
                <a:gridCol w="329184">
                  <a:extLst>
                    <a:ext uri="{9D8B030D-6E8A-4147-A177-3AD203B41FA5}">
                      <a16:colId xmlns:a16="http://schemas.microsoft.com/office/drawing/2014/main" val="3551374441"/>
                    </a:ext>
                  </a:extLst>
                </a:gridCol>
                <a:gridCol w="329184">
                  <a:extLst>
                    <a:ext uri="{9D8B030D-6E8A-4147-A177-3AD203B41FA5}">
                      <a16:colId xmlns:a16="http://schemas.microsoft.com/office/drawing/2014/main" val="1952205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32838780"/>
                  </a:ext>
                </a:extLst>
              </a:tr>
            </a:tbl>
          </a:graphicData>
        </a:graphic>
      </p:graphicFrame>
      <p:sp>
        <p:nvSpPr>
          <p:cNvPr id="4" name="Text Placeholder 3">
            <a:extLst>
              <a:ext uri="{FF2B5EF4-FFF2-40B4-BE49-F238E27FC236}">
                <a16:creationId xmlns:a16="http://schemas.microsoft.com/office/drawing/2014/main" id="{35350D5F-84F6-45AC-B011-AFBBFA9283E0}"/>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317753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42FD4-1AE0-4F75-9461-3B0AAE366994}"/>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263574A5-C6F3-471B-BBE6-164F0121749D}"/>
              </a:ext>
            </a:extLst>
          </p:cNvPr>
          <p:cNvGraphicFramePr>
            <a:graphicFrameLocks noGrp="1"/>
          </p:cNvGraphicFramePr>
          <p:nvPr>
            <p:ph type="tbl" sz="quarter" idx="13"/>
            <p:extLst>
              <p:ext uri="{D42A27DB-BD31-4B8C-83A1-F6EECF244321}">
                <p14:modId xmlns:p14="http://schemas.microsoft.com/office/powerpoint/2010/main" val="358662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02079477"/>
                    </a:ext>
                  </a:extLst>
                </a:gridCol>
                <a:gridCol w="1316737">
                  <a:extLst>
                    <a:ext uri="{9D8B030D-6E8A-4147-A177-3AD203B41FA5}">
                      <a16:colId xmlns:a16="http://schemas.microsoft.com/office/drawing/2014/main" val="3668651380"/>
                    </a:ext>
                  </a:extLst>
                </a:gridCol>
                <a:gridCol w="329184">
                  <a:extLst>
                    <a:ext uri="{9D8B030D-6E8A-4147-A177-3AD203B41FA5}">
                      <a16:colId xmlns:a16="http://schemas.microsoft.com/office/drawing/2014/main" val="212528436"/>
                    </a:ext>
                  </a:extLst>
                </a:gridCol>
                <a:gridCol w="329184">
                  <a:extLst>
                    <a:ext uri="{9D8B030D-6E8A-4147-A177-3AD203B41FA5}">
                      <a16:colId xmlns:a16="http://schemas.microsoft.com/office/drawing/2014/main" val="3399822067"/>
                    </a:ext>
                  </a:extLst>
                </a:gridCol>
                <a:gridCol w="329184">
                  <a:extLst>
                    <a:ext uri="{9D8B030D-6E8A-4147-A177-3AD203B41FA5}">
                      <a16:colId xmlns:a16="http://schemas.microsoft.com/office/drawing/2014/main" val="2582727586"/>
                    </a:ext>
                  </a:extLst>
                </a:gridCol>
                <a:gridCol w="329184">
                  <a:extLst>
                    <a:ext uri="{9D8B030D-6E8A-4147-A177-3AD203B41FA5}">
                      <a16:colId xmlns:a16="http://schemas.microsoft.com/office/drawing/2014/main" val="3775372026"/>
                    </a:ext>
                  </a:extLst>
                </a:gridCol>
                <a:gridCol w="329184">
                  <a:extLst>
                    <a:ext uri="{9D8B030D-6E8A-4147-A177-3AD203B41FA5}">
                      <a16:colId xmlns:a16="http://schemas.microsoft.com/office/drawing/2014/main" val="2009085604"/>
                    </a:ext>
                  </a:extLst>
                </a:gridCol>
                <a:gridCol w="329184">
                  <a:extLst>
                    <a:ext uri="{9D8B030D-6E8A-4147-A177-3AD203B41FA5}">
                      <a16:colId xmlns:a16="http://schemas.microsoft.com/office/drawing/2014/main" val="2240258550"/>
                    </a:ext>
                  </a:extLst>
                </a:gridCol>
                <a:gridCol w="329184">
                  <a:extLst>
                    <a:ext uri="{9D8B030D-6E8A-4147-A177-3AD203B41FA5}">
                      <a16:colId xmlns:a16="http://schemas.microsoft.com/office/drawing/2014/main" val="1397569216"/>
                    </a:ext>
                  </a:extLst>
                </a:gridCol>
                <a:gridCol w="329184">
                  <a:extLst>
                    <a:ext uri="{9D8B030D-6E8A-4147-A177-3AD203B41FA5}">
                      <a16:colId xmlns:a16="http://schemas.microsoft.com/office/drawing/2014/main" val="339030744"/>
                    </a:ext>
                  </a:extLst>
                </a:gridCol>
                <a:gridCol w="329184">
                  <a:extLst>
                    <a:ext uri="{9D8B030D-6E8A-4147-A177-3AD203B41FA5}">
                      <a16:colId xmlns:a16="http://schemas.microsoft.com/office/drawing/2014/main" val="4154596797"/>
                    </a:ext>
                  </a:extLst>
                </a:gridCol>
                <a:gridCol w="329184">
                  <a:extLst>
                    <a:ext uri="{9D8B030D-6E8A-4147-A177-3AD203B41FA5}">
                      <a16:colId xmlns:a16="http://schemas.microsoft.com/office/drawing/2014/main" val="2796465521"/>
                    </a:ext>
                  </a:extLst>
                </a:gridCol>
                <a:gridCol w="329184">
                  <a:extLst>
                    <a:ext uri="{9D8B030D-6E8A-4147-A177-3AD203B41FA5}">
                      <a16:colId xmlns:a16="http://schemas.microsoft.com/office/drawing/2014/main" val="3010424995"/>
                    </a:ext>
                  </a:extLst>
                </a:gridCol>
                <a:gridCol w="329184">
                  <a:extLst>
                    <a:ext uri="{9D8B030D-6E8A-4147-A177-3AD203B41FA5}">
                      <a16:colId xmlns:a16="http://schemas.microsoft.com/office/drawing/2014/main" val="277410330"/>
                    </a:ext>
                  </a:extLst>
                </a:gridCol>
                <a:gridCol w="329184">
                  <a:extLst>
                    <a:ext uri="{9D8B030D-6E8A-4147-A177-3AD203B41FA5}">
                      <a16:colId xmlns:a16="http://schemas.microsoft.com/office/drawing/2014/main" val="3334477904"/>
                    </a:ext>
                  </a:extLst>
                </a:gridCol>
                <a:gridCol w="329184">
                  <a:extLst>
                    <a:ext uri="{9D8B030D-6E8A-4147-A177-3AD203B41FA5}">
                      <a16:colId xmlns:a16="http://schemas.microsoft.com/office/drawing/2014/main" val="2910130746"/>
                    </a:ext>
                  </a:extLst>
                </a:gridCol>
                <a:gridCol w="329184">
                  <a:extLst>
                    <a:ext uri="{9D8B030D-6E8A-4147-A177-3AD203B41FA5}">
                      <a16:colId xmlns:a16="http://schemas.microsoft.com/office/drawing/2014/main" val="3589760223"/>
                    </a:ext>
                  </a:extLst>
                </a:gridCol>
                <a:gridCol w="329184">
                  <a:extLst>
                    <a:ext uri="{9D8B030D-6E8A-4147-A177-3AD203B41FA5}">
                      <a16:colId xmlns:a16="http://schemas.microsoft.com/office/drawing/2014/main" val="2115202168"/>
                    </a:ext>
                  </a:extLst>
                </a:gridCol>
                <a:gridCol w="329184">
                  <a:extLst>
                    <a:ext uri="{9D8B030D-6E8A-4147-A177-3AD203B41FA5}">
                      <a16:colId xmlns:a16="http://schemas.microsoft.com/office/drawing/2014/main" val="251048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6933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- 2023-11-06 16:00:25</a:t>
                      </a:r>
                      <a:r>
                        <a:rPr kumimoji="0" lang="en-US" sz="1000" b="0" i="0" u="none" strike="noStrike" kern="1200" cap="none" spc="0" normalizeH="0" baseline="0" noProof="0">
                          <a:ln>
                            <a:noFill/>
                          </a:ln>
                          <a:solidFill>
                            <a:prstClr val="black"/>
                          </a:solidFill>
                          <a:effectLst/>
                          <a:uLnTx/>
                          <a:uFillTx/>
                          <a:latin typeface="Calibri"/>
                          <a:ea typeface="+mn-ea"/>
                          <a:cs typeface="+mn-cs"/>
                        </a:rPr>
                        <a:t>
 Join us in congratulating Lance Kishimoto (left) and Joni Nham (right) on their promotions to Assistant Vice President! Both are longtime, steadfast contributors to FICOH’s success, Lance in our Commercial Underwriting department and Joni in our Claims department. As new members of our officer team, their impact on FICOH’s future will continue to grow. Click the link below to learn more.
https://www.ficoh.com/about-us/news/first-insurance-appoints-two-new-officers/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https://quintly-image-storage.s3.amazonaws.com/17ae3836335657ff0a83f20c7d11e5e8/5f1fc4b1d059afab2f132c7ec77a22e6.jpg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733665993"/>
                  </a:ext>
                </a:extLst>
              </a:tr>
            </a:tbl>
          </a:graphicData>
        </a:graphic>
      </p:graphicFrame>
      <p:sp>
        <p:nvSpPr>
          <p:cNvPr id="4" name="Text Placeholder 3">
            <a:extLst>
              <a:ext uri="{FF2B5EF4-FFF2-40B4-BE49-F238E27FC236}">
                <a16:creationId xmlns:a16="http://schemas.microsoft.com/office/drawing/2014/main" id="{97F64A42-A8FB-4F76-A649-B348D6F5D876}"/>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883066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8672A-221F-430A-A97C-D20BBC4D8587}"/>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2EBD4513-6DDF-4333-83AC-C9380F572678}"/>
              </a:ext>
            </a:extLst>
          </p:cNvPr>
          <p:cNvGraphicFramePr>
            <a:graphicFrameLocks noGrp="1"/>
          </p:cNvGraphicFramePr>
          <p:nvPr>
            <p:ph type="tbl" sz="quarter" idx="13"/>
            <p:extLst>
              <p:ext uri="{D42A27DB-BD31-4B8C-83A1-F6EECF244321}">
                <p14:modId xmlns:p14="http://schemas.microsoft.com/office/powerpoint/2010/main" val="3608183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28106019"/>
                    </a:ext>
                  </a:extLst>
                </a:gridCol>
                <a:gridCol w="1316737">
                  <a:extLst>
                    <a:ext uri="{9D8B030D-6E8A-4147-A177-3AD203B41FA5}">
                      <a16:colId xmlns:a16="http://schemas.microsoft.com/office/drawing/2014/main" val="429792208"/>
                    </a:ext>
                  </a:extLst>
                </a:gridCol>
                <a:gridCol w="329184">
                  <a:extLst>
                    <a:ext uri="{9D8B030D-6E8A-4147-A177-3AD203B41FA5}">
                      <a16:colId xmlns:a16="http://schemas.microsoft.com/office/drawing/2014/main" val="3941813240"/>
                    </a:ext>
                  </a:extLst>
                </a:gridCol>
                <a:gridCol w="329184">
                  <a:extLst>
                    <a:ext uri="{9D8B030D-6E8A-4147-A177-3AD203B41FA5}">
                      <a16:colId xmlns:a16="http://schemas.microsoft.com/office/drawing/2014/main" val="2040513656"/>
                    </a:ext>
                  </a:extLst>
                </a:gridCol>
                <a:gridCol w="329184">
                  <a:extLst>
                    <a:ext uri="{9D8B030D-6E8A-4147-A177-3AD203B41FA5}">
                      <a16:colId xmlns:a16="http://schemas.microsoft.com/office/drawing/2014/main" val="2027045884"/>
                    </a:ext>
                  </a:extLst>
                </a:gridCol>
                <a:gridCol w="329184">
                  <a:extLst>
                    <a:ext uri="{9D8B030D-6E8A-4147-A177-3AD203B41FA5}">
                      <a16:colId xmlns:a16="http://schemas.microsoft.com/office/drawing/2014/main" val="2042635153"/>
                    </a:ext>
                  </a:extLst>
                </a:gridCol>
                <a:gridCol w="329184">
                  <a:extLst>
                    <a:ext uri="{9D8B030D-6E8A-4147-A177-3AD203B41FA5}">
                      <a16:colId xmlns:a16="http://schemas.microsoft.com/office/drawing/2014/main" val="2984218696"/>
                    </a:ext>
                  </a:extLst>
                </a:gridCol>
                <a:gridCol w="329184">
                  <a:extLst>
                    <a:ext uri="{9D8B030D-6E8A-4147-A177-3AD203B41FA5}">
                      <a16:colId xmlns:a16="http://schemas.microsoft.com/office/drawing/2014/main" val="245766586"/>
                    </a:ext>
                  </a:extLst>
                </a:gridCol>
                <a:gridCol w="329184">
                  <a:extLst>
                    <a:ext uri="{9D8B030D-6E8A-4147-A177-3AD203B41FA5}">
                      <a16:colId xmlns:a16="http://schemas.microsoft.com/office/drawing/2014/main" val="673378020"/>
                    </a:ext>
                  </a:extLst>
                </a:gridCol>
                <a:gridCol w="329184">
                  <a:extLst>
                    <a:ext uri="{9D8B030D-6E8A-4147-A177-3AD203B41FA5}">
                      <a16:colId xmlns:a16="http://schemas.microsoft.com/office/drawing/2014/main" val="2236761505"/>
                    </a:ext>
                  </a:extLst>
                </a:gridCol>
                <a:gridCol w="329184">
                  <a:extLst>
                    <a:ext uri="{9D8B030D-6E8A-4147-A177-3AD203B41FA5}">
                      <a16:colId xmlns:a16="http://schemas.microsoft.com/office/drawing/2014/main" val="690743072"/>
                    </a:ext>
                  </a:extLst>
                </a:gridCol>
                <a:gridCol w="329184">
                  <a:extLst>
                    <a:ext uri="{9D8B030D-6E8A-4147-A177-3AD203B41FA5}">
                      <a16:colId xmlns:a16="http://schemas.microsoft.com/office/drawing/2014/main" val="394450158"/>
                    </a:ext>
                  </a:extLst>
                </a:gridCol>
                <a:gridCol w="329184">
                  <a:extLst>
                    <a:ext uri="{9D8B030D-6E8A-4147-A177-3AD203B41FA5}">
                      <a16:colId xmlns:a16="http://schemas.microsoft.com/office/drawing/2014/main" val="511189416"/>
                    </a:ext>
                  </a:extLst>
                </a:gridCol>
                <a:gridCol w="329184">
                  <a:extLst>
                    <a:ext uri="{9D8B030D-6E8A-4147-A177-3AD203B41FA5}">
                      <a16:colId xmlns:a16="http://schemas.microsoft.com/office/drawing/2014/main" val="26348028"/>
                    </a:ext>
                  </a:extLst>
                </a:gridCol>
                <a:gridCol w="329184">
                  <a:extLst>
                    <a:ext uri="{9D8B030D-6E8A-4147-A177-3AD203B41FA5}">
                      <a16:colId xmlns:a16="http://schemas.microsoft.com/office/drawing/2014/main" val="757451985"/>
                    </a:ext>
                  </a:extLst>
                </a:gridCol>
                <a:gridCol w="329184">
                  <a:extLst>
                    <a:ext uri="{9D8B030D-6E8A-4147-A177-3AD203B41FA5}">
                      <a16:colId xmlns:a16="http://schemas.microsoft.com/office/drawing/2014/main" val="3084904263"/>
                    </a:ext>
                  </a:extLst>
                </a:gridCol>
                <a:gridCol w="329184">
                  <a:extLst>
                    <a:ext uri="{9D8B030D-6E8A-4147-A177-3AD203B41FA5}">
                      <a16:colId xmlns:a16="http://schemas.microsoft.com/office/drawing/2014/main" val="4013950372"/>
                    </a:ext>
                  </a:extLst>
                </a:gridCol>
                <a:gridCol w="329184">
                  <a:extLst>
                    <a:ext uri="{9D8B030D-6E8A-4147-A177-3AD203B41FA5}">
                      <a16:colId xmlns:a16="http://schemas.microsoft.com/office/drawing/2014/main" val="2659015780"/>
                    </a:ext>
                  </a:extLst>
                </a:gridCol>
                <a:gridCol w="329184">
                  <a:extLst>
                    <a:ext uri="{9D8B030D-6E8A-4147-A177-3AD203B41FA5}">
                      <a16:colId xmlns:a16="http://schemas.microsoft.com/office/drawing/2014/main" val="93974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98048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- 2023-11-01 17:00:16</a:t>
                      </a:r>
                      <a:r>
                        <a:rPr kumimoji="0" lang="en-US" sz="1000" b="0" i="0" u="none" strike="noStrike" kern="1200" cap="none" spc="0" normalizeH="0" baseline="0" noProof="0">
                          <a:ln>
                            <a:noFill/>
                          </a:ln>
                          <a:solidFill>
                            <a:prstClr val="black"/>
                          </a:solidFill>
                          <a:effectLst/>
                          <a:uLnTx/>
                          <a:uFillTx/>
                          <a:latin typeface="Calibri"/>
                          <a:ea typeface="+mn-ea"/>
                          <a:cs typeface="+mn-cs"/>
                        </a:rPr>
                        <a:t>
 We hope everyone had a safe and FANG-tastic Halloween! FICOH celebrated with a costume contest that brought out the spooky spirit in everyone. Here are just a few of the creative costumes our associates crafted and dreamed 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https://quintly-image-storage.s3.amazonaws.com/17ae3836335657ff0a83f20c7d11e5e8/8023fec9f03dec9bc3c3ff1f7ede3a9d.jpg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201024051"/>
                  </a:ext>
                </a:extLst>
              </a:tr>
            </a:tbl>
          </a:graphicData>
        </a:graphic>
      </p:graphicFrame>
      <p:sp>
        <p:nvSpPr>
          <p:cNvPr id="4" name="Text Placeholder 3">
            <a:extLst>
              <a:ext uri="{FF2B5EF4-FFF2-40B4-BE49-F238E27FC236}">
                <a16:creationId xmlns:a16="http://schemas.microsoft.com/office/drawing/2014/main" id="{A3714BF0-F425-4CBB-9DA0-F11A1DCFDF4B}"/>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508330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9CB2C-F1EE-44A2-AE78-F71F61A517BA}"/>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A156FC1E-4DD3-462C-AEFF-A40074F1CC90}"/>
              </a:ext>
            </a:extLst>
          </p:cNvPr>
          <p:cNvGraphicFramePr>
            <a:graphicFrameLocks noGrp="1"/>
          </p:cNvGraphicFramePr>
          <p:nvPr>
            <p:ph type="tbl" sz="quarter" idx="13"/>
            <p:extLst>
              <p:ext uri="{D42A27DB-BD31-4B8C-83A1-F6EECF244321}">
                <p14:modId xmlns:p14="http://schemas.microsoft.com/office/powerpoint/2010/main" val="937303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68303487"/>
                    </a:ext>
                  </a:extLst>
                </a:gridCol>
                <a:gridCol w="1316737">
                  <a:extLst>
                    <a:ext uri="{9D8B030D-6E8A-4147-A177-3AD203B41FA5}">
                      <a16:colId xmlns:a16="http://schemas.microsoft.com/office/drawing/2014/main" val="3027634580"/>
                    </a:ext>
                  </a:extLst>
                </a:gridCol>
                <a:gridCol w="329184">
                  <a:extLst>
                    <a:ext uri="{9D8B030D-6E8A-4147-A177-3AD203B41FA5}">
                      <a16:colId xmlns:a16="http://schemas.microsoft.com/office/drawing/2014/main" val="1339569827"/>
                    </a:ext>
                  </a:extLst>
                </a:gridCol>
                <a:gridCol w="329184">
                  <a:extLst>
                    <a:ext uri="{9D8B030D-6E8A-4147-A177-3AD203B41FA5}">
                      <a16:colId xmlns:a16="http://schemas.microsoft.com/office/drawing/2014/main" val="1770929487"/>
                    </a:ext>
                  </a:extLst>
                </a:gridCol>
                <a:gridCol w="329184">
                  <a:extLst>
                    <a:ext uri="{9D8B030D-6E8A-4147-A177-3AD203B41FA5}">
                      <a16:colId xmlns:a16="http://schemas.microsoft.com/office/drawing/2014/main" val="2682050016"/>
                    </a:ext>
                  </a:extLst>
                </a:gridCol>
                <a:gridCol w="329184">
                  <a:extLst>
                    <a:ext uri="{9D8B030D-6E8A-4147-A177-3AD203B41FA5}">
                      <a16:colId xmlns:a16="http://schemas.microsoft.com/office/drawing/2014/main" val="1716248077"/>
                    </a:ext>
                  </a:extLst>
                </a:gridCol>
                <a:gridCol w="329184">
                  <a:extLst>
                    <a:ext uri="{9D8B030D-6E8A-4147-A177-3AD203B41FA5}">
                      <a16:colId xmlns:a16="http://schemas.microsoft.com/office/drawing/2014/main" val="4151737196"/>
                    </a:ext>
                  </a:extLst>
                </a:gridCol>
                <a:gridCol w="329184">
                  <a:extLst>
                    <a:ext uri="{9D8B030D-6E8A-4147-A177-3AD203B41FA5}">
                      <a16:colId xmlns:a16="http://schemas.microsoft.com/office/drawing/2014/main" val="2085557564"/>
                    </a:ext>
                  </a:extLst>
                </a:gridCol>
                <a:gridCol w="329184">
                  <a:extLst>
                    <a:ext uri="{9D8B030D-6E8A-4147-A177-3AD203B41FA5}">
                      <a16:colId xmlns:a16="http://schemas.microsoft.com/office/drawing/2014/main" val="2962518209"/>
                    </a:ext>
                  </a:extLst>
                </a:gridCol>
                <a:gridCol w="329184">
                  <a:extLst>
                    <a:ext uri="{9D8B030D-6E8A-4147-A177-3AD203B41FA5}">
                      <a16:colId xmlns:a16="http://schemas.microsoft.com/office/drawing/2014/main" val="9047197"/>
                    </a:ext>
                  </a:extLst>
                </a:gridCol>
                <a:gridCol w="329184">
                  <a:extLst>
                    <a:ext uri="{9D8B030D-6E8A-4147-A177-3AD203B41FA5}">
                      <a16:colId xmlns:a16="http://schemas.microsoft.com/office/drawing/2014/main" val="3787045516"/>
                    </a:ext>
                  </a:extLst>
                </a:gridCol>
                <a:gridCol w="329184">
                  <a:extLst>
                    <a:ext uri="{9D8B030D-6E8A-4147-A177-3AD203B41FA5}">
                      <a16:colId xmlns:a16="http://schemas.microsoft.com/office/drawing/2014/main" val="2019286586"/>
                    </a:ext>
                  </a:extLst>
                </a:gridCol>
                <a:gridCol w="329184">
                  <a:extLst>
                    <a:ext uri="{9D8B030D-6E8A-4147-A177-3AD203B41FA5}">
                      <a16:colId xmlns:a16="http://schemas.microsoft.com/office/drawing/2014/main" val="3243949220"/>
                    </a:ext>
                  </a:extLst>
                </a:gridCol>
                <a:gridCol w="329184">
                  <a:extLst>
                    <a:ext uri="{9D8B030D-6E8A-4147-A177-3AD203B41FA5}">
                      <a16:colId xmlns:a16="http://schemas.microsoft.com/office/drawing/2014/main" val="525229855"/>
                    </a:ext>
                  </a:extLst>
                </a:gridCol>
                <a:gridCol w="329184">
                  <a:extLst>
                    <a:ext uri="{9D8B030D-6E8A-4147-A177-3AD203B41FA5}">
                      <a16:colId xmlns:a16="http://schemas.microsoft.com/office/drawing/2014/main" val="3550889611"/>
                    </a:ext>
                  </a:extLst>
                </a:gridCol>
                <a:gridCol w="329184">
                  <a:extLst>
                    <a:ext uri="{9D8B030D-6E8A-4147-A177-3AD203B41FA5}">
                      <a16:colId xmlns:a16="http://schemas.microsoft.com/office/drawing/2014/main" val="812151487"/>
                    </a:ext>
                  </a:extLst>
                </a:gridCol>
                <a:gridCol w="329184">
                  <a:extLst>
                    <a:ext uri="{9D8B030D-6E8A-4147-A177-3AD203B41FA5}">
                      <a16:colId xmlns:a16="http://schemas.microsoft.com/office/drawing/2014/main" val="1098326954"/>
                    </a:ext>
                  </a:extLst>
                </a:gridCol>
                <a:gridCol w="329184">
                  <a:extLst>
                    <a:ext uri="{9D8B030D-6E8A-4147-A177-3AD203B41FA5}">
                      <a16:colId xmlns:a16="http://schemas.microsoft.com/office/drawing/2014/main" val="3796291438"/>
                    </a:ext>
                  </a:extLst>
                </a:gridCol>
                <a:gridCol w="329184">
                  <a:extLst>
                    <a:ext uri="{9D8B030D-6E8A-4147-A177-3AD203B41FA5}">
                      <a16:colId xmlns:a16="http://schemas.microsoft.com/office/drawing/2014/main" val="3812916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37937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- 2023-11-03 17:41:05</a:t>
                      </a:r>
                      <a:r>
                        <a:rPr kumimoji="0" lang="en-US" sz="1000" b="0" i="0" u="none" strike="noStrike" kern="1200" cap="none" spc="0" normalizeH="0" baseline="0" noProof="0">
                          <a:ln>
                            <a:noFill/>
                          </a:ln>
                          <a:solidFill>
                            <a:prstClr val="black"/>
                          </a:solidFill>
                          <a:effectLst/>
                          <a:uLnTx/>
                          <a:uFillTx/>
                          <a:latin typeface="Calibri"/>
                          <a:ea typeface="+mn-ea"/>
                          <a:cs typeface="+mn-cs"/>
                        </a:rPr>
                        <a:t>
 FICOH hosted a Pie-A-Friend fundraiser for Aloha United Way  yesterday and it was a sweet success! Over the past week, associates voted for who they wanted to pie most and could vote multiple times. Yesterday, the top 12 winners/good sports lined up outside of our Ward office to get pied for a worthy cause. Altogether, the event raised ,200 for Aloha United Way. A big mahalo to all our associates – both those who donated and those who took part in the messy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https://quintly-image-storage.s3.amazonaws.com/17ae3836335657ff0a83f20c7d11e5e8/64d905e2ff3be5f8078508170e9b5498.jpg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53491914"/>
                  </a:ext>
                </a:extLst>
              </a:tr>
            </a:tbl>
          </a:graphicData>
        </a:graphic>
      </p:graphicFrame>
      <p:sp>
        <p:nvSpPr>
          <p:cNvPr id="4" name="Text Placeholder 3">
            <a:extLst>
              <a:ext uri="{FF2B5EF4-FFF2-40B4-BE49-F238E27FC236}">
                <a16:creationId xmlns:a16="http://schemas.microsoft.com/office/drawing/2014/main" id="{CFD05FBB-5ECA-4BBA-B51C-E3E9FBE6316A}"/>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777183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B38BC-A1A8-4DFF-9D76-1482C3C613FA}"/>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9F9E34ED-C141-4675-A9C9-E8988250F809}"/>
              </a:ext>
            </a:extLst>
          </p:cNvPr>
          <p:cNvGraphicFramePr>
            <a:graphicFrameLocks noGrp="1"/>
          </p:cNvGraphicFramePr>
          <p:nvPr>
            <p:ph type="tbl" sz="quarter" idx="13"/>
            <p:extLst>
              <p:ext uri="{D42A27DB-BD31-4B8C-83A1-F6EECF244321}">
                <p14:modId xmlns:p14="http://schemas.microsoft.com/office/powerpoint/2010/main" val="2720096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48962903"/>
                    </a:ext>
                  </a:extLst>
                </a:gridCol>
                <a:gridCol w="576072">
                  <a:extLst>
                    <a:ext uri="{9D8B030D-6E8A-4147-A177-3AD203B41FA5}">
                      <a16:colId xmlns:a16="http://schemas.microsoft.com/office/drawing/2014/main" val="900701125"/>
                    </a:ext>
                  </a:extLst>
                </a:gridCol>
                <a:gridCol w="576072">
                  <a:extLst>
                    <a:ext uri="{9D8B030D-6E8A-4147-A177-3AD203B41FA5}">
                      <a16:colId xmlns:a16="http://schemas.microsoft.com/office/drawing/2014/main" val="1944334985"/>
                    </a:ext>
                  </a:extLst>
                </a:gridCol>
                <a:gridCol w="576072">
                  <a:extLst>
                    <a:ext uri="{9D8B030D-6E8A-4147-A177-3AD203B41FA5}">
                      <a16:colId xmlns:a16="http://schemas.microsoft.com/office/drawing/2014/main" val="1181248710"/>
                    </a:ext>
                  </a:extLst>
                </a:gridCol>
                <a:gridCol w="576072">
                  <a:extLst>
                    <a:ext uri="{9D8B030D-6E8A-4147-A177-3AD203B41FA5}">
                      <a16:colId xmlns:a16="http://schemas.microsoft.com/office/drawing/2014/main" val="3426479736"/>
                    </a:ext>
                  </a:extLst>
                </a:gridCol>
                <a:gridCol w="576072">
                  <a:extLst>
                    <a:ext uri="{9D8B030D-6E8A-4147-A177-3AD203B41FA5}">
                      <a16:colId xmlns:a16="http://schemas.microsoft.com/office/drawing/2014/main" val="2388689187"/>
                    </a:ext>
                  </a:extLst>
                </a:gridCol>
                <a:gridCol w="576072">
                  <a:extLst>
                    <a:ext uri="{9D8B030D-6E8A-4147-A177-3AD203B41FA5}">
                      <a16:colId xmlns:a16="http://schemas.microsoft.com/office/drawing/2014/main" val="2297129003"/>
                    </a:ext>
                  </a:extLst>
                </a:gridCol>
                <a:gridCol w="576072">
                  <a:extLst>
                    <a:ext uri="{9D8B030D-6E8A-4147-A177-3AD203B41FA5}">
                      <a16:colId xmlns:a16="http://schemas.microsoft.com/office/drawing/2014/main" val="3161000856"/>
                    </a:ext>
                  </a:extLst>
                </a:gridCol>
                <a:gridCol w="576072">
                  <a:extLst>
                    <a:ext uri="{9D8B030D-6E8A-4147-A177-3AD203B41FA5}">
                      <a16:colId xmlns:a16="http://schemas.microsoft.com/office/drawing/2014/main" val="3597990833"/>
                    </a:ext>
                  </a:extLst>
                </a:gridCol>
                <a:gridCol w="576072">
                  <a:extLst>
                    <a:ext uri="{9D8B030D-6E8A-4147-A177-3AD203B41FA5}">
                      <a16:colId xmlns:a16="http://schemas.microsoft.com/office/drawing/2014/main" val="3349058568"/>
                    </a:ext>
                  </a:extLst>
                </a:gridCol>
                <a:gridCol w="576072">
                  <a:extLst>
                    <a:ext uri="{9D8B030D-6E8A-4147-A177-3AD203B41FA5}">
                      <a16:colId xmlns:a16="http://schemas.microsoft.com/office/drawing/2014/main" val="2833556201"/>
                    </a:ext>
                  </a:extLst>
                </a:gridCol>
                <a:gridCol w="576072">
                  <a:extLst>
                    <a:ext uri="{9D8B030D-6E8A-4147-A177-3AD203B41FA5}">
                      <a16:colId xmlns:a16="http://schemas.microsoft.com/office/drawing/2014/main" val="1000434935"/>
                    </a:ext>
                  </a:extLst>
                </a:gridCol>
                <a:gridCol w="576072">
                  <a:extLst>
                    <a:ext uri="{9D8B030D-6E8A-4147-A177-3AD203B41FA5}">
                      <a16:colId xmlns:a16="http://schemas.microsoft.com/office/drawing/2014/main" val="109641094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1727537"/>
                  </a:ext>
                </a:extLst>
              </a:tr>
              <a:tr h="370840">
                <a:tc>
                  <a:txBody>
                    <a:bodyPr/>
                    <a:lstStyle/>
                    <a:p>
                      <a:r>
                        <a:rPr lang="en-US" sz="1000"/>
                        <a:t>1184</a:t>
                      </a:r>
                    </a:p>
                  </a:txBody>
                  <a:tcPr/>
                </a:tc>
                <a:tc>
                  <a:txBody>
                    <a:bodyPr/>
                    <a:lstStyle/>
                    <a:p>
                      <a:r>
                        <a:rPr lang="en-US" sz="1000"/>
                        <a:t>-6</a:t>
                      </a:r>
                    </a:p>
                  </a:txBody>
                  <a:tcPr/>
                </a:tc>
                <a:tc>
                  <a:txBody>
                    <a:bodyPr/>
                    <a:lstStyle/>
                    <a:p>
                      <a:r>
                        <a:rPr lang="en-US" sz="1000"/>
                        <a:t>15</a:t>
                      </a:r>
                    </a:p>
                  </a:txBody>
                  <a:tcPr/>
                </a:tc>
                <a:tc>
                  <a:txBody>
                    <a:bodyPr/>
                    <a:lstStyle/>
                    <a:p>
                      <a:r>
                        <a:rPr lang="en-US" sz="1000"/>
                        <a:t>11</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11</a:t>
                      </a:r>
                    </a:p>
                  </a:txBody>
                  <a:tcPr/>
                </a:tc>
                <a:tc>
                  <a:txBody>
                    <a:bodyPr/>
                    <a:lstStyle/>
                    <a:p>
                      <a:r>
                        <a:rPr lang="en-US" sz="1000"/>
                        <a:t>0.0230 %</a:t>
                      </a:r>
                    </a:p>
                  </a:txBody>
                  <a:tcPr/>
                </a:tc>
                <a:tc>
                  <a:txBody>
                    <a:bodyPr/>
                    <a:lstStyle/>
                    <a:p>
                      <a:r>
                        <a:rPr lang="en-US" sz="1000"/>
                        <a:t>0.0 %</a:t>
                      </a:r>
                    </a:p>
                  </a:txBody>
                  <a:tcPr/>
                </a:tc>
                <a:extLst>
                  <a:ext uri="{0D108BD9-81ED-4DB2-BD59-A6C34878D82A}">
                    <a16:rowId xmlns:a16="http://schemas.microsoft.com/office/drawing/2014/main" val="3659394181"/>
                  </a:ext>
                </a:extLst>
              </a:tr>
            </a:tbl>
          </a:graphicData>
        </a:graphic>
      </p:graphicFrame>
      <p:sp>
        <p:nvSpPr>
          <p:cNvPr id="4" name="Text Placeholder 3">
            <a:extLst>
              <a:ext uri="{FF2B5EF4-FFF2-40B4-BE49-F238E27FC236}">
                <a16:creationId xmlns:a16="http://schemas.microsoft.com/office/drawing/2014/main" id="{E53E3B05-1EF5-4BB9-8C24-2073A7145E42}"/>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7018427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A0725-AD54-434E-A7A5-B5D3EB17164A}"/>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D9E0EE13-7897-4857-920A-80FBFEE89204}"/>
              </a:ext>
            </a:extLst>
          </p:cNvPr>
          <p:cNvGraphicFramePr>
            <a:graphicFrameLocks noGrp="1"/>
          </p:cNvGraphicFramePr>
          <p:nvPr>
            <p:ph type="chart" sz="quarter" idx="13"/>
            <p:extLst>
              <p:ext uri="{D42A27DB-BD31-4B8C-83A1-F6EECF244321}">
                <p14:modId xmlns:p14="http://schemas.microsoft.com/office/powerpoint/2010/main" val="23886079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6E16DF-6E97-4F81-9D01-9412E1CD625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FC646F7-5E44-4742-946A-ECB1664CFB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066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750D4-8A88-453A-865C-5FC635070551}"/>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725EB0A7-412D-4A4A-86A7-CC17B7673EB8}"/>
              </a:ext>
            </a:extLst>
          </p:cNvPr>
          <p:cNvGraphicFramePr>
            <a:graphicFrameLocks noGrp="1"/>
          </p:cNvGraphicFramePr>
          <p:nvPr>
            <p:ph type="chart" sz="quarter" idx="13"/>
            <p:extLst>
              <p:ext uri="{D42A27DB-BD31-4B8C-83A1-F6EECF244321}">
                <p14:modId xmlns:p14="http://schemas.microsoft.com/office/powerpoint/2010/main" val="862785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3BE2F0-4F7B-4470-9F63-E35C73C16CB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F1EFA7A-0BA4-4BAC-A4C0-573AB13FC6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4712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D8A52-B1D0-444B-AFAB-ED508F7D9F94}"/>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A96F6449-839E-4617-8910-3B311D2E98D6}"/>
              </a:ext>
            </a:extLst>
          </p:cNvPr>
          <p:cNvGraphicFramePr>
            <a:graphicFrameLocks noGrp="1"/>
          </p:cNvGraphicFramePr>
          <p:nvPr>
            <p:ph type="chart" sz="quarter" idx="13"/>
            <p:extLst>
              <p:ext uri="{D42A27DB-BD31-4B8C-83A1-F6EECF244321}">
                <p14:modId xmlns:p14="http://schemas.microsoft.com/office/powerpoint/2010/main" val="301423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DE055B-4F7A-4AF2-BC8C-4DD5F68988F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A260CB1-B6B7-43F4-80BC-2A8E7A46E6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6849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CE4E3-9EB1-4AA3-A5DE-E3C1EF11AC76}"/>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F922C1C3-69B2-433D-91B3-FA5582342F4B}"/>
              </a:ext>
            </a:extLst>
          </p:cNvPr>
          <p:cNvGraphicFramePr>
            <a:graphicFrameLocks noGrp="1"/>
          </p:cNvGraphicFramePr>
          <p:nvPr>
            <p:ph type="tbl" sz="quarter" idx="13"/>
            <p:extLst>
              <p:ext uri="{D42A27DB-BD31-4B8C-83A1-F6EECF244321}">
                <p14:modId xmlns:p14="http://schemas.microsoft.com/office/powerpoint/2010/main" val="1017582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97392550"/>
                    </a:ext>
                  </a:extLst>
                </a:gridCol>
                <a:gridCol w="1152144">
                  <a:extLst>
                    <a:ext uri="{9D8B030D-6E8A-4147-A177-3AD203B41FA5}">
                      <a16:colId xmlns:a16="http://schemas.microsoft.com/office/drawing/2014/main" val="3624142927"/>
                    </a:ext>
                  </a:extLst>
                </a:gridCol>
                <a:gridCol w="1152144">
                  <a:extLst>
                    <a:ext uri="{9D8B030D-6E8A-4147-A177-3AD203B41FA5}">
                      <a16:colId xmlns:a16="http://schemas.microsoft.com/office/drawing/2014/main" val="2567298954"/>
                    </a:ext>
                  </a:extLst>
                </a:gridCol>
                <a:gridCol w="1152144">
                  <a:extLst>
                    <a:ext uri="{9D8B030D-6E8A-4147-A177-3AD203B41FA5}">
                      <a16:colId xmlns:a16="http://schemas.microsoft.com/office/drawing/2014/main" val="942116250"/>
                    </a:ext>
                  </a:extLst>
                </a:gridCol>
                <a:gridCol w="1152144">
                  <a:extLst>
                    <a:ext uri="{9D8B030D-6E8A-4147-A177-3AD203B41FA5}">
                      <a16:colId xmlns:a16="http://schemas.microsoft.com/office/drawing/2014/main" val="547466183"/>
                    </a:ext>
                  </a:extLst>
                </a:gridCol>
                <a:gridCol w="1152144">
                  <a:extLst>
                    <a:ext uri="{9D8B030D-6E8A-4147-A177-3AD203B41FA5}">
                      <a16:colId xmlns:a16="http://schemas.microsoft.com/office/drawing/2014/main" val="3817217424"/>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041285814"/>
                  </a:ext>
                </a:extLst>
              </a:tr>
              <a:tr h="370840">
                <a:tc>
                  <a:txBody>
                    <a:bodyPr/>
                    <a:lstStyle/>
                    <a:p>
                      <a:r>
                        <a:rPr lang="en-US" sz="1000" b="1"/>
                        <a:t>@FirstInsHI - 2023-11-01 12:12:38</a:t>
                      </a:r>
                      <a:r>
                        <a:rPr lang="en-US" sz="1000"/>
                        <a:t>
 RT @American_Heart: Someone may be waiting for you ... to save a life with Hands-Only CPR. If you see a teen or adult collapse, call 911 and push hard &amp;amp; fast in the center of the chest at a rate of 100-120 beats per minute.
Welcome to the #NationofLifesavers. @taylorswift13 #1989TaylorsVersion https://t.co/kyqxNtLekf</a:t>
                      </a:r>
                    </a:p>
                  </a:txBody>
                  <a:tcPr/>
                </a:tc>
                <a:tc>
                  <a:txBody>
                    <a:bodyPr/>
                    <a:lstStyle/>
                    <a:p>
                      <a:r>
                        <a:rPr lang="en-US" sz="1000"/>
                        <a:t>29</a:t>
                      </a:r>
                    </a:p>
                  </a:txBody>
                  <a:tcPr/>
                </a:tc>
                <a:tc>
                  <a:txBody>
                    <a:bodyPr/>
                    <a:lstStyle/>
                    <a:p>
                      <a:r>
                        <a:rPr lang="en-US" sz="1000"/>
                        <a:t>57</a:t>
                      </a:r>
                    </a:p>
                  </a:txBody>
                  <a:tcPr/>
                </a:tc>
                <a:tc>
                  <a:txBody>
                    <a:bodyPr/>
                    <a:lstStyle/>
                    <a:p>
                      <a:r>
                        <a:rPr lang="en-US" sz="1000"/>
                        <a:t>0</a:t>
                      </a:r>
                    </a:p>
                  </a:txBody>
                  <a:tcPr/>
                </a:tc>
                <a:tc>
                  <a:txBody>
                    <a:bodyPr/>
                    <a:lstStyle/>
                    <a:p>
                      <a:r>
                        <a:rPr lang="en-US" sz="1000"/>
                        <a:t>86</a:t>
                      </a:r>
                    </a:p>
                  </a:txBody>
                  <a:tcPr/>
                </a:tc>
                <a:tc>
                  <a:txBody>
                    <a:bodyPr/>
                    <a:lstStyle/>
                    <a:p>
                      <a:r>
                        <a:rPr lang="en-US" sz="1000"/>
                        <a:t>n/a</a:t>
                      </a:r>
                    </a:p>
                  </a:txBody>
                  <a:tcPr/>
                </a:tc>
                <a:extLst>
                  <a:ext uri="{0D108BD9-81ED-4DB2-BD59-A6C34878D82A}">
                    <a16:rowId xmlns:a16="http://schemas.microsoft.com/office/drawing/2014/main" val="3056245967"/>
                  </a:ext>
                </a:extLst>
              </a:tr>
              <a:tr h="370840">
                <a:tc>
                  <a:txBody>
                    <a:bodyPr/>
                    <a:lstStyle/>
                    <a:p>
                      <a:r>
                        <a:rPr lang="en-US" sz="1000" b="1"/>
                        <a:t>@FirstInsHI - 2023-11-25 21:42:23</a:t>
                      </a:r>
                      <a:r>
                        <a:rPr lang="en-US" sz="1000"/>
                        <a:t>
 RT @MidWeekHawaii: @FirstInsHI brought back its “Pie-A-Friend” fundraiser, which garnered ,200 for @alohaunitedway. Read more in our Nov. 22 Hot Shots.
#midweekhi #hawaii #ficoh #alohaunitedway #pieafriend https://t.co/IqvrO0sbNU</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n/a</a:t>
                      </a:r>
                    </a:p>
                  </a:txBody>
                  <a:tcPr/>
                </a:tc>
                <a:extLst>
                  <a:ext uri="{0D108BD9-81ED-4DB2-BD59-A6C34878D82A}">
                    <a16:rowId xmlns:a16="http://schemas.microsoft.com/office/drawing/2014/main" val="3804379464"/>
                  </a:ext>
                </a:extLst>
              </a:tr>
              <a:tr h="370840">
                <a:tc>
                  <a:txBody>
                    <a:bodyPr/>
                    <a:lstStyle/>
                    <a:p>
                      <a:r>
                        <a:rPr lang="en-US" sz="1000" b="1"/>
                        <a:t>@FirstInsHI - 2023-11-14 15:58:32</a:t>
                      </a:r>
                      <a:r>
                        <a:rPr lang="en-US" sz="1000"/>
                        <a:t>
 RT @hawaiibusiness: Keeping workers safe helps companies avoid expensive workers’ compensation claims and higher insurance rates, says Supervisor of Risk &amp;amp; Safety Management of @FirstInsHI, Dean Estabilio.  
https://t.co/fcF7hHRRN2</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2</a:t>
                      </a:r>
                    </a:p>
                  </a:txBody>
                  <a:tcPr/>
                </a:tc>
                <a:tc>
                  <a:txBody>
                    <a:bodyPr/>
                    <a:lstStyle/>
                    <a:p>
                      <a:r>
                        <a:rPr lang="en-US" sz="1000"/>
                        <a:t>n/a</a:t>
                      </a:r>
                    </a:p>
                  </a:txBody>
                  <a:tcPr/>
                </a:tc>
                <a:extLst>
                  <a:ext uri="{0D108BD9-81ED-4DB2-BD59-A6C34878D82A}">
                    <a16:rowId xmlns:a16="http://schemas.microsoft.com/office/drawing/2014/main" val="3341613917"/>
                  </a:ext>
                </a:extLst>
              </a:tr>
            </a:tbl>
          </a:graphicData>
        </a:graphic>
      </p:graphicFrame>
      <p:sp>
        <p:nvSpPr>
          <p:cNvPr id="4" name="Text Placeholder 3">
            <a:extLst>
              <a:ext uri="{FF2B5EF4-FFF2-40B4-BE49-F238E27FC236}">
                <a16:creationId xmlns:a16="http://schemas.microsoft.com/office/drawing/2014/main" id="{7DF7BD6C-43B3-4F21-A9F2-9F5FB0DF7409}"/>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9805740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9B739-19C4-45EB-A7FA-97199EF58107}"/>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7BCFC310-C67F-4566-AA9A-19CC60409227}"/>
              </a:ext>
            </a:extLst>
          </p:cNvPr>
          <p:cNvGraphicFramePr>
            <a:graphicFrameLocks noGrp="1"/>
          </p:cNvGraphicFramePr>
          <p:nvPr>
            <p:ph type="tbl" sz="quarter" idx="13"/>
            <p:extLst>
              <p:ext uri="{D42A27DB-BD31-4B8C-83A1-F6EECF244321}">
                <p14:modId xmlns:p14="http://schemas.microsoft.com/office/powerpoint/2010/main" val="968672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096848966"/>
                    </a:ext>
                  </a:extLst>
                </a:gridCol>
                <a:gridCol w="576072">
                  <a:extLst>
                    <a:ext uri="{9D8B030D-6E8A-4147-A177-3AD203B41FA5}">
                      <a16:colId xmlns:a16="http://schemas.microsoft.com/office/drawing/2014/main" val="3878204755"/>
                    </a:ext>
                  </a:extLst>
                </a:gridCol>
                <a:gridCol w="576072">
                  <a:extLst>
                    <a:ext uri="{9D8B030D-6E8A-4147-A177-3AD203B41FA5}">
                      <a16:colId xmlns:a16="http://schemas.microsoft.com/office/drawing/2014/main" val="1498146158"/>
                    </a:ext>
                  </a:extLst>
                </a:gridCol>
                <a:gridCol w="576072">
                  <a:extLst>
                    <a:ext uri="{9D8B030D-6E8A-4147-A177-3AD203B41FA5}">
                      <a16:colId xmlns:a16="http://schemas.microsoft.com/office/drawing/2014/main" val="362361729"/>
                    </a:ext>
                  </a:extLst>
                </a:gridCol>
                <a:gridCol w="576072">
                  <a:extLst>
                    <a:ext uri="{9D8B030D-6E8A-4147-A177-3AD203B41FA5}">
                      <a16:colId xmlns:a16="http://schemas.microsoft.com/office/drawing/2014/main" val="821228666"/>
                    </a:ext>
                  </a:extLst>
                </a:gridCol>
                <a:gridCol w="576072">
                  <a:extLst>
                    <a:ext uri="{9D8B030D-6E8A-4147-A177-3AD203B41FA5}">
                      <a16:colId xmlns:a16="http://schemas.microsoft.com/office/drawing/2014/main" val="2321764693"/>
                    </a:ext>
                  </a:extLst>
                </a:gridCol>
                <a:gridCol w="576072">
                  <a:extLst>
                    <a:ext uri="{9D8B030D-6E8A-4147-A177-3AD203B41FA5}">
                      <a16:colId xmlns:a16="http://schemas.microsoft.com/office/drawing/2014/main" val="3592917989"/>
                    </a:ext>
                  </a:extLst>
                </a:gridCol>
                <a:gridCol w="576072">
                  <a:extLst>
                    <a:ext uri="{9D8B030D-6E8A-4147-A177-3AD203B41FA5}">
                      <a16:colId xmlns:a16="http://schemas.microsoft.com/office/drawing/2014/main" val="3678034421"/>
                    </a:ext>
                  </a:extLst>
                </a:gridCol>
                <a:gridCol w="576072">
                  <a:extLst>
                    <a:ext uri="{9D8B030D-6E8A-4147-A177-3AD203B41FA5}">
                      <a16:colId xmlns:a16="http://schemas.microsoft.com/office/drawing/2014/main" val="3607354926"/>
                    </a:ext>
                  </a:extLst>
                </a:gridCol>
                <a:gridCol w="576072">
                  <a:extLst>
                    <a:ext uri="{9D8B030D-6E8A-4147-A177-3AD203B41FA5}">
                      <a16:colId xmlns:a16="http://schemas.microsoft.com/office/drawing/2014/main" val="4070885947"/>
                    </a:ext>
                  </a:extLst>
                </a:gridCol>
                <a:gridCol w="576072">
                  <a:extLst>
                    <a:ext uri="{9D8B030D-6E8A-4147-A177-3AD203B41FA5}">
                      <a16:colId xmlns:a16="http://schemas.microsoft.com/office/drawing/2014/main" val="3337464089"/>
                    </a:ext>
                  </a:extLst>
                </a:gridCol>
                <a:gridCol w="576072">
                  <a:extLst>
                    <a:ext uri="{9D8B030D-6E8A-4147-A177-3AD203B41FA5}">
                      <a16:colId xmlns:a16="http://schemas.microsoft.com/office/drawing/2014/main" val="344142510"/>
                    </a:ext>
                  </a:extLst>
                </a:gridCol>
                <a:gridCol w="576072">
                  <a:extLst>
                    <a:ext uri="{9D8B030D-6E8A-4147-A177-3AD203B41FA5}">
                      <a16:colId xmlns:a16="http://schemas.microsoft.com/office/drawing/2014/main" val="160384840"/>
                    </a:ext>
                  </a:extLst>
                </a:gridCol>
                <a:gridCol w="576072">
                  <a:extLst>
                    <a:ext uri="{9D8B030D-6E8A-4147-A177-3AD203B41FA5}">
                      <a16:colId xmlns:a16="http://schemas.microsoft.com/office/drawing/2014/main" val="124538051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640879804"/>
                  </a:ext>
                </a:extLst>
              </a:tr>
              <a:tr h="370840">
                <a:tc>
                  <a:txBody>
                    <a:bodyPr/>
                    <a:lstStyle/>
                    <a:p>
                      <a:r>
                        <a:rPr lang="en-US" sz="1000"/>
                        <a:t>4215</a:t>
                      </a:r>
                    </a:p>
                  </a:txBody>
                  <a:tcPr/>
                </a:tc>
                <a:tc>
                  <a:txBody>
                    <a:bodyPr/>
                    <a:lstStyle/>
                    <a:p>
                      <a:r>
                        <a:rPr lang="en-US" sz="1000"/>
                        <a:t>40</a:t>
                      </a:r>
                    </a:p>
                  </a:txBody>
                  <a:tcPr/>
                </a:tc>
                <a:tc>
                  <a:txBody>
                    <a:bodyPr/>
                    <a:lstStyle/>
                    <a:p>
                      <a:r>
                        <a:rPr lang="en-US" sz="1000"/>
                        <a:t>13</a:t>
                      </a:r>
                    </a:p>
                  </a:txBody>
                  <a:tcPr/>
                </a:tc>
                <a:tc>
                  <a:txBody>
                    <a:bodyPr/>
                    <a:lstStyle/>
                    <a:p>
                      <a:r>
                        <a:rPr lang="en-US" sz="1000"/>
                        <a:t>536</a:t>
                      </a:r>
                    </a:p>
                  </a:txBody>
                  <a:tcPr/>
                </a:tc>
                <a:tc>
                  <a:txBody>
                    <a:bodyPr/>
                    <a:lstStyle/>
                    <a:p>
                      <a:r>
                        <a:rPr lang="en-US" sz="1000"/>
                        <a:t>41.230769230769</a:t>
                      </a:r>
                    </a:p>
                  </a:txBody>
                  <a:tcPr/>
                </a:tc>
                <a:tc>
                  <a:txBody>
                    <a:bodyPr/>
                    <a:lstStyle/>
                    <a:p>
                      <a:r>
                        <a:rPr lang="en-US" sz="1000"/>
                        <a:t>17</a:t>
                      </a:r>
                    </a:p>
                  </a:txBody>
                  <a:tcPr/>
                </a:tc>
                <a:tc>
                  <a:txBody>
                    <a:bodyPr/>
                    <a:lstStyle/>
                    <a:p>
                      <a:r>
                        <a:rPr lang="en-US" sz="1000"/>
                        <a:t>5</a:t>
                      </a:r>
                    </a:p>
                  </a:txBody>
                  <a:tcPr/>
                </a:tc>
                <a:tc>
                  <a:txBody>
                    <a:bodyPr/>
                    <a:lstStyle/>
                    <a:p>
                      <a:r>
                        <a:rPr lang="en-US" sz="1000"/>
                        <a:t>0.38461538461538</a:t>
                      </a:r>
                    </a:p>
                  </a:txBody>
                  <a:tcPr/>
                </a:tc>
                <a:tc>
                  <a:txBody>
                    <a:bodyPr/>
                    <a:lstStyle/>
                    <a:p>
                      <a:r>
                        <a:rPr lang="en-US" sz="1000"/>
                        <a:t>2868</a:t>
                      </a:r>
                    </a:p>
                  </a:txBody>
                  <a:tcPr/>
                </a:tc>
                <a:tc>
                  <a:txBody>
                    <a:bodyPr/>
                    <a:lstStyle/>
                    <a:p>
                      <a:r>
                        <a:rPr lang="en-US" sz="1000"/>
                        <a:t>220.61538461538</a:t>
                      </a:r>
                    </a:p>
                  </a:txBody>
                  <a:tcPr/>
                </a:tc>
                <a:tc>
                  <a:txBody>
                    <a:bodyPr/>
                    <a:lstStyle/>
                    <a:p>
                      <a:r>
                        <a:rPr lang="en-US" sz="1000"/>
                        <a:t>17946</a:t>
                      </a:r>
                    </a:p>
                  </a:txBody>
                  <a:tcPr/>
                </a:tc>
                <a:tc>
                  <a:txBody>
                    <a:bodyPr/>
                    <a:lstStyle/>
                    <a:p>
                      <a:r>
                        <a:rPr lang="en-US" sz="1000"/>
                        <a:t>1380.4615384615</a:t>
                      </a:r>
                    </a:p>
                  </a:txBody>
                  <a:tcPr/>
                </a:tc>
                <a:tc>
                  <a:txBody>
                    <a:bodyPr/>
                    <a:lstStyle/>
                    <a:p>
                      <a:r>
                        <a:rPr lang="en-US" sz="1000"/>
                        <a:t>16.395397754285 %</a:t>
                      </a:r>
                    </a:p>
                  </a:txBody>
                  <a:tcPr/>
                </a:tc>
                <a:tc>
                  <a:txBody>
                    <a:bodyPr/>
                    <a:lstStyle/>
                    <a:p>
                      <a:r>
                        <a:rPr lang="en-US" sz="1000"/>
                        <a:t>0</a:t>
                      </a:r>
                    </a:p>
                  </a:txBody>
                  <a:tcPr/>
                </a:tc>
                <a:extLst>
                  <a:ext uri="{0D108BD9-81ED-4DB2-BD59-A6C34878D82A}">
                    <a16:rowId xmlns:a16="http://schemas.microsoft.com/office/drawing/2014/main" val="834571947"/>
                  </a:ext>
                </a:extLst>
              </a:tr>
            </a:tbl>
          </a:graphicData>
        </a:graphic>
      </p:graphicFrame>
      <p:sp>
        <p:nvSpPr>
          <p:cNvPr id="4" name="Text Placeholder 3">
            <a:extLst>
              <a:ext uri="{FF2B5EF4-FFF2-40B4-BE49-F238E27FC236}">
                <a16:creationId xmlns:a16="http://schemas.microsoft.com/office/drawing/2014/main" id="{D523DA6D-D917-4CA6-9EAF-0BF72F75F92D}"/>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6116073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A17E3-05D4-4AE8-A76B-D1DB6B61CBB0}"/>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FE50012E-9FDE-4BE2-BB3E-35592B233068}"/>
              </a:ext>
            </a:extLst>
          </p:cNvPr>
          <p:cNvGraphicFramePr>
            <a:graphicFrameLocks noGrp="1"/>
          </p:cNvGraphicFramePr>
          <p:nvPr>
            <p:ph type="chart" sz="quarter" idx="13"/>
            <p:extLst>
              <p:ext uri="{D42A27DB-BD31-4B8C-83A1-F6EECF244321}">
                <p14:modId xmlns:p14="http://schemas.microsoft.com/office/powerpoint/2010/main" val="41241415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13A1C0-3A22-4C36-AB73-93238507E63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86DB474-3EA7-483D-B0F5-73FFC5959A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19366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4D07B-005A-4EF5-ACEA-6A9CC795EDDF}"/>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C646C552-4AD8-4E2D-BF54-FAD5D135A134}"/>
              </a:ext>
            </a:extLst>
          </p:cNvPr>
          <p:cNvGraphicFramePr>
            <a:graphicFrameLocks noGrp="1"/>
          </p:cNvGraphicFramePr>
          <p:nvPr>
            <p:ph type="chart" sz="quarter" idx="13"/>
            <p:extLst>
              <p:ext uri="{D42A27DB-BD31-4B8C-83A1-F6EECF244321}">
                <p14:modId xmlns:p14="http://schemas.microsoft.com/office/powerpoint/2010/main" val="2166265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B36AE0-E0F1-40B6-9043-6FAAD33E9A8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4ECADEE-0353-4DE5-A2D6-8ED1492E7B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7102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65396-637B-45D0-9A7C-8CE78915DEEE}"/>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967372F8-0F4F-45CB-8B8F-EDDFB0D2DCD6}"/>
              </a:ext>
            </a:extLst>
          </p:cNvPr>
          <p:cNvGraphicFramePr>
            <a:graphicFrameLocks noGrp="1"/>
          </p:cNvGraphicFramePr>
          <p:nvPr>
            <p:ph type="chart" sz="quarter" idx="13"/>
            <p:extLst>
              <p:ext uri="{D42A27DB-BD31-4B8C-83A1-F6EECF244321}">
                <p14:modId xmlns:p14="http://schemas.microsoft.com/office/powerpoint/2010/main" val="38724225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14E92B-A14D-42A8-8672-C4B91041F3E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8E9B115-8421-47BA-9D08-6D8514A258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0587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77EF2-35C9-488D-90F1-57606C045D9D}"/>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F1FA1593-73A9-40CE-BD1A-4558C9A7CD8A}"/>
              </a:ext>
            </a:extLst>
          </p:cNvPr>
          <p:cNvGraphicFramePr>
            <a:graphicFrameLocks noGrp="1"/>
          </p:cNvGraphicFramePr>
          <p:nvPr>
            <p:ph type="chart" sz="quarter" idx="13"/>
            <p:extLst>
              <p:ext uri="{D42A27DB-BD31-4B8C-83A1-F6EECF244321}">
                <p14:modId xmlns:p14="http://schemas.microsoft.com/office/powerpoint/2010/main" val="2039878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C0300E-396B-43CB-8D16-706A5E548E2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33490F7-81B1-4287-B044-F8B835CBF1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75282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C67CA-4188-42DC-BE0E-AE07825E2D41}"/>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6BBD8940-185C-4F22-854F-6AB25A592904}"/>
              </a:ext>
            </a:extLst>
          </p:cNvPr>
          <p:cNvGraphicFramePr>
            <a:graphicFrameLocks noGrp="1"/>
          </p:cNvGraphicFramePr>
          <p:nvPr>
            <p:ph type="tbl" sz="quarter" idx="13"/>
            <p:extLst>
              <p:ext uri="{D42A27DB-BD31-4B8C-83A1-F6EECF244321}">
                <p14:modId xmlns:p14="http://schemas.microsoft.com/office/powerpoint/2010/main" val="2651103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71647897"/>
                    </a:ext>
                  </a:extLst>
                </a:gridCol>
                <a:gridCol w="740664">
                  <a:extLst>
                    <a:ext uri="{9D8B030D-6E8A-4147-A177-3AD203B41FA5}">
                      <a16:colId xmlns:a16="http://schemas.microsoft.com/office/drawing/2014/main" val="2960457754"/>
                    </a:ext>
                  </a:extLst>
                </a:gridCol>
                <a:gridCol w="740664">
                  <a:extLst>
                    <a:ext uri="{9D8B030D-6E8A-4147-A177-3AD203B41FA5}">
                      <a16:colId xmlns:a16="http://schemas.microsoft.com/office/drawing/2014/main" val="2902726875"/>
                    </a:ext>
                  </a:extLst>
                </a:gridCol>
                <a:gridCol w="740664">
                  <a:extLst>
                    <a:ext uri="{9D8B030D-6E8A-4147-A177-3AD203B41FA5}">
                      <a16:colId xmlns:a16="http://schemas.microsoft.com/office/drawing/2014/main" val="451071964"/>
                    </a:ext>
                  </a:extLst>
                </a:gridCol>
                <a:gridCol w="740664">
                  <a:extLst>
                    <a:ext uri="{9D8B030D-6E8A-4147-A177-3AD203B41FA5}">
                      <a16:colId xmlns:a16="http://schemas.microsoft.com/office/drawing/2014/main" val="241356064"/>
                    </a:ext>
                  </a:extLst>
                </a:gridCol>
                <a:gridCol w="740664">
                  <a:extLst>
                    <a:ext uri="{9D8B030D-6E8A-4147-A177-3AD203B41FA5}">
                      <a16:colId xmlns:a16="http://schemas.microsoft.com/office/drawing/2014/main" val="1267685195"/>
                    </a:ext>
                  </a:extLst>
                </a:gridCol>
                <a:gridCol w="740664">
                  <a:extLst>
                    <a:ext uri="{9D8B030D-6E8A-4147-A177-3AD203B41FA5}">
                      <a16:colId xmlns:a16="http://schemas.microsoft.com/office/drawing/2014/main" val="184155733"/>
                    </a:ext>
                  </a:extLst>
                </a:gridCol>
                <a:gridCol w="740664">
                  <a:extLst>
                    <a:ext uri="{9D8B030D-6E8A-4147-A177-3AD203B41FA5}">
                      <a16:colId xmlns:a16="http://schemas.microsoft.com/office/drawing/2014/main" val="4240004188"/>
                    </a:ext>
                  </a:extLst>
                </a:gridCol>
                <a:gridCol w="740664">
                  <a:extLst>
                    <a:ext uri="{9D8B030D-6E8A-4147-A177-3AD203B41FA5}">
                      <a16:colId xmlns:a16="http://schemas.microsoft.com/office/drawing/2014/main" val="2633206247"/>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2883703293"/>
                  </a:ext>
                </a:extLst>
              </a:tr>
              <a:tr h="370840">
                <a:tc>
                  <a:txBody>
                    <a:bodyPr/>
                    <a:lstStyle/>
                    <a:p>
                      <a:r>
                        <a:rPr lang="en-US" sz="1000" b="1"/>
                        <a:t>First Insurance Company of Hawaii - 2023-11-01 17:53:42</a:t>
                      </a:r>
                      <a:r>
                        <a:rPr lang="en-US" sz="1000"/>
                        <a:t>
 We hope everyone had a safe and FANG-tastic Halloween! FICOH celebrated with a costume contest that brought out the spooky spirit in everyone. Here are just a few of the creative costumes our associates crafted and dreamed up!</a:t>
                      </a:r>
                    </a:p>
                  </a:txBody>
                  <a:tcPr/>
                </a:tc>
                <a:tc>
                  <a:txBody>
                    <a:bodyPr/>
                    <a:lstStyle/>
                    <a:p>
                      <a:r>
                        <a:rPr lang="en-US" sz="1000"/>
                        <a:t>Gallery</a:t>
                      </a:r>
                    </a:p>
                  </a:txBody>
                  <a:tcPr/>
                </a:tc>
                <a:tc>
                  <a:txBody>
                    <a:bodyPr/>
                    <a:lstStyle/>
                    <a:p>
                      <a:r>
                        <a:rPr lang="en-US" sz="1000"/>
                        <a:t>57</a:t>
                      </a:r>
                    </a:p>
                  </a:txBody>
                  <a:tcPr/>
                </a:tc>
                <a:tc>
                  <a:txBody>
                    <a:bodyPr/>
                    <a:lstStyle/>
                    <a:p>
                      <a:r>
                        <a:rPr lang="en-US" sz="1000"/>
                        <a:t>1</a:t>
                      </a:r>
                    </a:p>
                  </a:txBody>
                  <a:tcPr/>
                </a:tc>
                <a:tc>
                  <a:txBody>
                    <a:bodyPr/>
                    <a:lstStyle/>
                    <a:p>
                      <a:r>
                        <a:rPr lang="en-US" sz="1000"/>
                        <a:t>0</a:t>
                      </a:r>
                    </a:p>
                  </a:txBody>
                  <a:tcPr/>
                </a:tc>
                <a:tc>
                  <a:txBody>
                    <a:bodyPr/>
                    <a:lstStyle/>
                    <a:p>
                      <a:r>
                        <a:rPr lang="en-US" sz="1000"/>
                        <a:t>1092</a:t>
                      </a:r>
                    </a:p>
                  </a:txBody>
                  <a:tcPr/>
                </a:tc>
                <a:tc>
                  <a:txBody>
                    <a:bodyPr/>
                    <a:lstStyle/>
                    <a:p>
                      <a:r>
                        <a:rPr lang="en-US" sz="1000"/>
                        <a:t>50.750220653133</a:t>
                      </a:r>
                    </a:p>
                  </a:txBody>
                  <a:tcPr/>
                </a:tc>
                <a:tc>
                  <a:txBody>
                    <a:bodyPr/>
                    <a:lstStyle/>
                    <a:p>
                      <a:r>
                        <a:rPr lang="en-US" sz="1000"/>
                        <a:t>2266</a:t>
                      </a:r>
                    </a:p>
                  </a:txBody>
                  <a:tcPr/>
                </a:tc>
                <a:tc>
                  <a:txBody>
                    <a:bodyPr/>
                    <a:lstStyle/>
                    <a:p>
                      <a:r>
                        <a:rPr lang="en-US" sz="1000"/>
                        <a:t>n/a</a:t>
                      </a:r>
                    </a:p>
                  </a:txBody>
                  <a:tcPr/>
                </a:tc>
                <a:extLst>
                  <a:ext uri="{0D108BD9-81ED-4DB2-BD59-A6C34878D82A}">
                    <a16:rowId xmlns:a16="http://schemas.microsoft.com/office/drawing/2014/main" val="1579416919"/>
                  </a:ext>
                </a:extLst>
              </a:tr>
              <a:tr h="370840">
                <a:tc>
                  <a:txBody>
                    <a:bodyPr/>
                    <a:lstStyle/>
                    <a:p>
                      <a:r>
                        <a:rPr lang="en-US" sz="1000" b="1"/>
                        <a:t>First Insurance Company of Hawaii - 2023-11-03 18:57:16</a:t>
                      </a:r>
                      <a:r>
                        <a:rPr lang="en-US" sz="1000"/>
                        <a:t>
 FICOH hosted a Pie-A-Friend fundraiser for Aloha United Way yesterday and it was a sweet success! Over the past week, associates voted for who they wanted to pie most and could vote multiple times. Yesterday, the top 12 winners/good sports lined up outside of our Ward office to get pied for a worthy cause. Altogether, the event raised ,200 for Aloha United Way. A big mahalo to all our associates – both those who donated and those who took part in the messy fun!</a:t>
                      </a:r>
                    </a:p>
                  </a:txBody>
                  <a:tcPr/>
                </a:tc>
                <a:tc>
                  <a:txBody>
                    <a:bodyPr/>
                    <a:lstStyle/>
                    <a:p>
                      <a:r>
                        <a:rPr lang="en-US" sz="1000"/>
                        <a:t>Gallery</a:t>
                      </a:r>
                    </a:p>
                  </a:txBody>
                  <a:tcPr/>
                </a:tc>
                <a:tc>
                  <a:txBody>
                    <a:bodyPr/>
                    <a:lstStyle/>
                    <a:p>
                      <a:r>
                        <a:rPr lang="en-US" sz="1000"/>
                        <a:t>45</a:t>
                      </a:r>
                    </a:p>
                  </a:txBody>
                  <a:tcPr/>
                </a:tc>
                <a:tc>
                  <a:txBody>
                    <a:bodyPr/>
                    <a:lstStyle/>
                    <a:p>
                      <a:r>
                        <a:rPr lang="en-US" sz="1000"/>
                        <a:t>1</a:t>
                      </a:r>
                    </a:p>
                  </a:txBody>
                  <a:tcPr/>
                </a:tc>
                <a:tc>
                  <a:txBody>
                    <a:bodyPr/>
                    <a:lstStyle/>
                    <a:p>
                      <a:r>
                        <a:rPr lang="en-US" sz="1000"/>
                        <a:t>0</a:t>
                      </a:r>
                    </a:p>
                  </a:txBody>
                  <a:tcPr/>
                </a:tc>
                <a:tc>
                  <a:txBody>
                    <a:bodyPr/>
                    <a:lstStyle/>
                    <a:p>
                      <a:r>
                        <a:rPr lang="en-US" sz="1000"/>
                        <a:t>614</a:t>
                      </a:r>
                    </a:p>
                  </a:txBody>
                  <a:tcPr/>
                </a:tc>
                <a:tc>
                  <a:txBody>
                    <a:bodyPr/>
                    <a:lstStyle/>
                    <a:p>
                      <a:r>
                        <a:rPr lang="en-US" sz="1000"/>
                        <a:t>47.210300429185</a:t>
                      </a:r>
                    </a:p>
                  </a:txBody>
                  <a:tcPr/>
                </a:tc>
                <a:tc>
                  <a:txBody>
                    <a:bodyPr/>
                    <a:lstStyle/>
                    <a:p>
                      <a:r>
                        <a:rPr lang="en-US" sz="1000"/>
                        <a:t>1398</a:t>
                      </a:r>
                    </a:p>
                  </a:txBody>
                  <a:tcPr/>
                </a:tc>
                <a:tc>
                  <a:txBody>
                    <a:bodyPr/>
                    <a:lstStyle/>
                    <a:p>
                      <a:r>
                        <a:rPr lang="en-US" sz="1000"/>
                        <a:t>n/a</a:t>
                      </a:r>
                    </a:p>
                  </a:txBody>
                  <a:tcPr/>
                </a:tc>
                <a:extLst>
                  <a:ext uri="{0D108BD9-81ED-4DB2-BD59-A6C34878D82A}">
                    <a16:rowId xmlns:a16="http://schemas.microsoft.com/office/drawing/2014/main" val="4073887176"/>
                  </a:ext>
                </a:extLst>
              </a:tr>
              <a:tr h="370840">
                <a:tc>
                  <a:txBody>
                    <a:bodyPr/>
                    <a:lstStyle/>
                    <a:p>
                      <a:r>
                        <a:rPr lang="en-US" sz="1000" b="1"/>
                        <a:t>First Insurance Company of Hawaii - 2023-11-09 13:47:04</a:t>
                      </a:r>
                      <a:r>
                        <a:rPr lang="en-US" sz="1000"/>
                        <a:t>
 Last week, FICOH professionals attended the 2023 HIIA &amp; CPCU All Industry Day at the Honolulu Country Club. The annual event brings together insurance professionals for continuous learning opportunities and inspiring guest speakers with the goal of helping our local industry adapt to new challenges and promoting the highest ethical standards. Mahalo to everyone who made this event happen, including our very own Meredith C. who serves as the CPCU Hawaii Chapter President!</a:t>
                      </a:r>
                    </a:p>
                  </a:txBody>
                  <a:tcPr/>
                </a:tc>
                <a:tc>
                  <a:txBody>
                    <a:bodyPr/>
                    <a:lstStyle/>
                    <a:p>
                      <a:r>
                        <a:rPr lang="en-US" sz="1000"/>
                        <a:t>Gallery</a:t>
                      </a:r>
                    </a:p>
                  </a:txBody>
                  <a:tcPr/>
                </a:tc>
                <a:tc>
                  <a:txBody>
                    <a:bodyPr/>
                    <a:lstStyle/>
                    <a:p>
                      <a:r>
                        <a:rPr lang="en-US" sz="1000"/>
                        <a:t>34</a:t>
                      </a:r>
                    </a:p>
                  </a:txBody>
                  <a:tcPr/>
                </a:tc>
                <a:tc>
                  <a:txBody>
                    <a:bodyPr/>
                    <a:lstStyle/>
                    <a:p>
                      <a:r>
                        <a:rPr lang="en-US" sz="1000"/>
                        <a:t>0</a:t>
                      </a:r>
                    </a:p>
                  </a:txBody>
                  <a:tcPr/>
                </a:tc>
                <a:tc>
                  <a:txBody>
                    <a:bodyPr/>
                    <a:lstStyle/>
                    <a:p>
                      <a:r>
                        <a:rPr lang="en-US" sz="1000"/>
                        <a:t>0</a:t>
                      </a:r>
                    </a:p>
                  </a:txBody>
                  <a:tcPr/>
                </a:tc>
                <a:tc>
                  <a:txBody>
                    <a:bodyPr/>
                    <a:lstStyle/>
                    <a:p>
                      <a:r>
                        <a:rPr lang="en-US" sz="1000"/>
                        <a:t>159</a:t>
                      </a:r>
                    </a:p>
                  </a:txBody>
                  <a:tcPr/>
                </a:tc>
                <a:tc>
                  <a:txBody>
                    <a:bodyPr/>
                    <a:lstStyle/>
                    <a:p>
                      <a:r>
                        <a:rPr lang="en-US" sz="1000"/>
                        <a:t>19.242273180459</a:t>
                      </a:r>
                    </a:p>
                  </a:txBody>
                  <a:tcPr/>
                </a:tc>
                <a:tc>
                  <a:txBody>
                    <a:bodyPr/>
                    <a:lstStyle/>
                    <a:p>
                      <a:r>
                        <a:rPr lang="en-US" sz="1000"/>
                        <a:t>1003</a:t>
                      </a:r>
                    </a:p>
                  </a:txBody>
                  <a:tcPr/>
                </a:tc>
                <a:tc>
                  <a:txBody>
                    <a:bodyPr/>
                    <a:lstStyle/>
                    <a:p>
                      <a:r>
                        <a:rPr lang="en-US" sz="1000"/>
                        <a:t>n/a</a:t>
                      </a:r>
                    </a:p>
                  </a:txBody>
                  <a:tcPr/>
                </a:tc>
                <a:extLst>
                  <a:ext uri="{0D108BD9-81ED-4DB2-BD59-A6C34878D82A}">
                    <a16:rowId xmlns:a16="http://schemas.microsoft.com/office/drawing/2014/main" val="3722723567"/>
                  </a:ext>
                </a:extLst>
              </a:tr>
            </a:tbl>
          </a:graphicData>
        </a:graphic>
      </p:graphicFrame>
      <p:sp>
        <p:nvSpPr>
          <p:cNvPr id="4" name="Text Placeholder 3">
            <a:extLst>
              <a:ext uri="{FF2B5EF4-FFF2-40B4-BE49-F238E27FC236}">
                <a16:creationId xmlns:a16="http://schemas.microsoft.com/office/drawing/2014/main" id="{DB0723C8-3AF9-4773-B36D-FC339F9E3E45}"/>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42676996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FD3C1-0BA4-4D65-B02C-6EFC73A4C9EB}"/>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FB4457C4-5051-48D7-BD1C-068E347FFDE4}"/>
              </a:ext>
            </a:extLst>
          </p:cNvPr>
          <p:cNvGraphicFramePr>
            <a:graphicFrameLocks noGrp="1"/>
          </p:cNvGraphicFramePr>
          <p:nvPr>
            <p:ph type="tbl" sz="quarter" idx="13"/>
            <p:extLst>
              <p:ext uri="{D42A27DB-BD31-4B8C-83A1-F6EECF244321}">
                <p14:modId xmlns:p14="http://schemas.microsoft.com/office/powerpoint/2010/main" val="1438229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70346090"/>
                    </a:ext>
                  </a:extLst>
                </a:gridCol>
                <a:gridCol w="658368">
                  <a:extLst>
                    <a:ext uri="{9D8B030D-6E8A-4147-A177-3AD203B41FA5}">
                      <a16:colId xmlns:a16="http://schemas.microsoft.com/office/drawing/2014/main" val="106265093"/>
                    </a:ext>
                  </a:extLst>
                </a:gridCol>
                <a:gridCol w="658368">
                  <a:extLst>
                    <a:ext uri="{9D8B030D-6E8A-4147-A177-3AD203B41FA5}">
                      <a16:colId xmlns:a16="http://schemas.microsoft.com/office/drawing/2014/main" val="1098774645"/>
                    </a:ext>
                  </a:extLst>
                </a:gridCol>
                <a:gridCol w="658368">
                  <a:extLst>
                    <a:ext uri="{9D8B030D-6E8A-4147-A177-3AD203B41FA5}">
                      <a16:colId xmlns:a16="http://schemas.microsoft.com/office/drawing/2014/main" val="4091273317"/>
                    </a:ext>
                  </a:extLst>
                </a:gridCol>
                <a:gridCol w="658368">
                  <a:extLst>
                    <a:ext uri="{9D8B030D-6E8A-4147-A177-3AD203B41FA5}">
                      <a16:colId xmlns:a16="http://schemas.microsoft.com/office/drawing/2014/main" val="821447178"/>
                    </a:ext>
                  </a:extLst>
                </a:gridCol>
                <a:gridCol w="658368">
                  <a:extLst>
                    <a:ext uri="{9D8B030D-6E8A-4147-A177-3AD203B41FA5}">
                      <a16:colId xmlns:a16="http://schemas.microsoft.com/office/drawing/2014/main" val="4070663910"/>
                    </a:ext>
                  </a:extLst>
                </a:gridCol>
                <a:gridCol w="658368">
                  <a:extLst>
                    <a:ext uri="{9D8B030D-6E8A-4147-A177-3AD203B41FA5}">
                      <a16:colId xmlns:a16="http://schemas.microsoft.com/office/drawing/2014/main" val="2746276124"/>
                    </a:ext>
                  </a:extLst>
                </a:gridCol>
                <a:gridCol w="658368">
                  <a:extLst>
                    <a:ext uri="{9D8B030D-6E8A-4147-A177-3AD203B41FA5}">
                      <a16:colId xmlns:a16="http://schemas.microsoft.com/office/drawing/2014/main" val="2880873019"/>
                    </a:ext>
                  </a:extLst>
                </a:gridCol>
                <a:gridCol w="658368">
                  <a:extLst>
                    <a:ext uri="{9D8B030D-6E8A-4147-A177-3AD203B41FA5}">
                      <a16:colId xmlns:a16="http://schemas.microsoft.com/office/drawing/2014/main" val="3805979625"/>
                    </a:ext>
                  </a:extLst>
                </a:gridCol>
                <a:gridCol w="658368">
                  <a:extLst>
                    <a:ext uri="{9D8B030D-6E8A-4147-A177-3AD203B41FA5}">
                      <a16:colId xmlns:a16="http://schemas.microsoft.com/office/drawing/2014/main" val="132873957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3534366338"/>
                  </a:ext>
                </a:extLst>
              </a:tr>
              <a:tr h="370840">
                <a:tc>
                  <a:txBody>
                    <a:bodyPr/>
                    <a:lstStyle/>
                    <a:p>
                      <a:r>
                        <a:rPr lang="en-US" sz="1000"/>
                        <a:t>firstinshi</a:t>
                      </a:r>
                    </a:p>
                  </a:txBody>
                  <a:tcPr/>
                </a:tc>
                <a:tc>
                  <a:txBody>
                    <a:bodyPr/>
                    <a:lstStyle/>
                    <a:p>
                      <a:r>
                        <a:rPr lang="en-US" sz="1000"/>
                        <a:t>2841</a:t>
                      </a:r>
                    </a:p>
                  </a:txBody>
                  <a:tcPr/>
                </a:tc>
                <a:tc>
                  <a:txBody>
                    <a:bodyPr/>
                    <a:lstStyle/>
                    <a:p>
                      <a:r>
                        <a:rPr lang="en-US" sz="1000"/>
                        <a:t>5</a:t>
                      </a:r>
                    </a:p>
                  </a:txBody>
                  <a:tcPr/>
                </a:tc>
                <a:tc>
                  <a:txBody>
                    <a:bodyPr/>
                    <a:lstStyle/>
                    <a:p>
                      <a:r>
                        <a:rPr lang="en-US" sz="1000"/>
                        <a:t>2</a:t>
                      </a:r>
                    </a:p>
                  </a:txBody>
                  <a:tcPr/>
                </a:tc>
                <a:tc>
                  <a:txBody>
                    <a:bodyPr/>
                    <a:lstStyle/>
                    <a:p>
                      <a:r>
                        <a:rPr lang="en-US" sz="1000"/>
                        <a:t>10</a:t>
                      </a:r>
                    </a:p>
                  </a:txBody>
                  <a:tcPr/>
                </a:tc>
                <a:tc>
                  <a:txBody>
                    <a:bodyPr/>
                    <a:lstStyle/>
                    <a:p>
                      <a:r>
                        <a:rPr lang="en-US" sz="1000"/>
                        <a:t>0</a:t>
                      </a:r>
                    </a:p>
                  </a:txBody>
                  <a:tcPr/>
                </a:tc>
                <a:tc>
                  <a:txBody>
                    <a:bodyPr/>
                    <a:lstStyle/>
                    <a:p>
                      <a:r>
                        <a:rPr lang="en-US" sz="1000"/>
                        <a:t>2</a:t>
                      </a:r>
                    </a:p>
                  </a:txBody>
                  <a:tcPr/>
                </a:tc>
                <a:tc>
                  <a:txBody>
                    <a:bodyPr/>
                    <a:lstStyle/>
                    <a:p>
                      <a:r>
                        <a:rPr lang="en-US" sz="1000"/>
                        <a:t>14</a:t>
                      </a:r>
                    </a:p>
                  </a:txBody>
                  <a:tcPr/>
                </a:tc>
                <a:tc>
                  <a:txBody>
                    <a:bodyPr/>
                    <a:lstStyle/>
                    <a:p>
                      <a:r>
                        <a:rPr lang="en-US" sz="1000"/>
                        <a:t>502</a:t>
                      </a:r>
                    </a:p>
                  </a:txBody>
                  <a:tcPr/>
                </a:tc>
                <a:tc>
                  <a:txBody>
                    <a:bodyPr/>
                    <a:lstStyle/>
                    <a:p>
                      <a:r>
                        <a:rPr lang="en-US" sz="1000"/>
                        <a:t>6</a:t>
                      </a:r>
                    </a:p>
                  </a:txBody>
                  <a:tcPr/>
                </a:tc>
                <a:extLst>
                  <a:ext uri="{0D108BD9-81ED-4DB2-BD59-A6C34878D82A}">
                    <a16:rowId xmlns:a16="http://schemas.microsoft.com/office/drawing/2014/main" val="4266854773"/>
                  </a:ext>
                </a:extLst>
              </a:tr>
            </a:tbl>
          </a:graphicData>
        </a:graphic>
      </p:graphicFrame>
      <p:sp>
        <p:nvSpPr>
          <p:cNvPr id="4" name="Text Placeholder 3">
            <a:extLst>
              <a:ext uri="{FF2B5EF4-FFF2-40B4-BE49-F238E27FC236}">
                <a16:creationId xmlns:a16="http://schemas.microsoft.com/office/drawing/2014/main" id="{9E5125B8-23F9-4460-AB7B-4631859B366F}"/>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4332664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FCE1C-D007-4197-9B75-BF2C5C164FE7}"/>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433EBFC1-F382-498F-B8CE-35B2E7576DD8}"/>
              </a:ext>
            </a:extLst>
          </p:cNvPr>
          <p:cNvGraphicFramePr>
            <a:graphicFrameLocks noGrp="1"/>
          </p:cNvGraphicFramePr>
          <p:nvPr>
            <p:ph type="chart" sz="quarter" idx="13"/>
            <p:extLst>
              <p:ext uri="{D42A27DB-BD31-4B8C-83A1-F6EECF244321}">
                <p14:modId xmlns:p14="http://schemas.microsoft.com/office/powerpoint/2010/main" val="15703490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263F96-284B-498A-B7BE-6EBA9975185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E70775A-240E-4F9D-9F7F-408F9D59FE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65710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C7BA3-6A44-4946-A2DC-7A9655587768}"/>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645574AB-5450-4D58-8B36-32F38B51A91B}"/>
              </a:ext>
            </a:extLst>
          </p:cNvPr>
          <p:cNvGraphicFramePr>
            <a:graphicFrameLocks noGrp="1"/>
          </p:cNvGraphicFramePr>
          <p:nvPr>
            <p:ph type="chart" sz="quarter" idx="13"/>
            <p:extLst>
              <p:ext uri="{D42A27DB-BD31-4B8C-83A1-F6EECF244321}">
                <p14:modId xmlns:p14="http://schemas.microsoft.com/office/powerpoint/2010/main" val="37422426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B7BD42-8E01-493A-884D-03E0F9DA0EE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5E6BE01-D8DD-4586-87A0-16A7127F0A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84201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F0BEA-7738-4941-836D-9ABC6CC37BAB}"/>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00C58969-7C8B-4DA8-BDC3-C74B1E1CD416}"/>
              </a:ext>
            </a:extLst>
          </p:cNvPr>
          <p:cNvGraphicFramePr>
            <a:graphicFrameLocks noGrp="1"/>
          </p:cNvGraphicFramePr>
          <p:nvPr>
            <p:ph type="chart" sz="quarter" idx="13"/>
            <p:extLst>
              <p:ext uri="{D42A27DB-BD31-4B8C-83A1-F6EECF244321}">
                <p14:modId xmlns:p14="http://schemas.microsoft.com/office/powerpoint/2010/main" val="1932019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8F6AAF-9967-4CBB-ADF4-302CB6C7011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DC27B94-3C20-4F65-B3C4-C6C5F41B0C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55180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FEEC4-EC50-4546-85CB-4BF75B5D5D64}"/>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D3E9C9D7-2EE4-4BED-B129-0DE56D29F2E9}"/>
              </a:ext>
            </a:extLst>
          </p:cNvPr>
          <p:cNvGraphicFramePr>
            <a:graphicFrameLocks noGrp="1"/>
          </p:cNvGraphicFramePr>
          <p:nvPr>
            <p:ph type="chart" sz="quarter" idx="13"/>
            <p:extLst>
              <p:ext uri="{D42A27DB-BD31-4B8C-83A1-F6EECF244321}">
                <p14:modId xmlns:p14="http://schemas.microsoft.com/office/powerpoint/2010/main" val="30420639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623104-9E20-4CB9-B908-F3317A8B1673}"/>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EBAC583-C5D4-496F-8293-907C75AB94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56069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31D03-28CA-4780-8C96-88575511BB76}"/>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9EAF097A-A5DA-4B53-8232-B96F4AE63DB4}"/>
              </a:ext>
            </a:extLst>
          </p:cNvPr>
          <p:cNvGraphicFramePr>
            <a:graphicFrameLocks noGrp="1"/>
          </p:cNvGraphicFramePr>
          <p:nvPr>
            <p:ph type="tbl" sz="quarter" idx="13"/>
            <p:extLst>
              <p:ext uri="{D42A27DB-BD31-4B8C-83A1-F6EECF244321}">
                <p14:modId xmlns:p14="http://schemas.microsoft.com/office/powerpoint/2010/main" val="2561855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3034606"/>
                    </a:ext>
                  </a:extLst>
                </a:gridCol>
                <a:gridCol w="987552">
                  <a:extLst>
                    <a:ext uri="{9D8B030D-6E8A-4147-A177-3AD203B41FA5}">
                      <a16:colId xmlns:a16="http://schemas.microsoft.com/office/drawing/2014/main" val="2761597301"/>
                    </a:ext>
                  </a:extLst>
                </a:gridCol>
                <a:gridCol w="987552">
                  <a:extLst>
                    <a:ext uri="{9D8B030D-6E8A-4147-A177-3AD203B41FA5}">
                      <a16:colId xmlns:a16="http://schemas.microsoft.com/office/drawing/2014/main" val="3919101221"/>
                    </a:ext>
                  </a:extLst>
                </a:gridCol>
                <a:gridCol w="987552">
                  <a:extLst>
                    <a:ext uri="{9D8B030D-6E8A-4147-A177-3AD203B41FA5}">
                      <a16:colId xmlns:a16="http://schemas.microsoft.com/office/drawing/2014/main" val="1337521260"/>
                    </a:ext>
                  </a:extLst>
                </a:gridCol>
                <a:gridCol w="987552">
                  <a:extLst>
                    <a:ext uri="{9D8B030D-6E8A-4147-A177-3AD203B41FA5}">
                      <a16:colId xmlns:a16="http://schemas.microsoft.com/office/drawing/2014/main" val="1479211166"/>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119753762"/>
                  </a:ext>
                </a:extLst>
              </a:tr>
              <a:tr h="370840">
                <a:tc>
                  <a:txBody>
                    <a:bodyPr/>
                    <a:lstStyle/>
                    <a:p>
                      <a:r>
                        <a:rPr lang="en-US" sz="1000" b="1"/>
                        <a:t>firstinshi - 2023-11-06 16:00:30</a:t>
                      </a:r>
                      <a:r>
                        <a:rPr lang="en-US" sz="1000"/>
                        <a:t>
 Join us in congratulating Lance Kishimoto (left) and Joni Nham (right) on their promotions to Assistant Vice President! Both are longtime, steadfast contributors to FICOH’s success, Lance in our Commercial Underwriting department and Joni in our Claims department. As new members of our officer team, their impact on FICOH’s future will continue to grow. Click our link in bio to learn more.</a:t>
                      </a:r>
                    </a:p>
                  </a:txBody>
                  <a:tcPr/>
                </a:tc>
                <a:tc>
                  <a:txBody>
                    <a:bodyPr/>
                    <a:lstStyle/>
                    <a:p>
                      <a:r>
                        <a:rPr lang="en-US" sz="1000"/>
                        <a:t>64</a:t>
                      </a:r>
                    </a:p>
                  </a:txBody>
                  <a:tcPr/>
                </a:tc>
                <a:tc>
                  <a:txBody>
                    <a:bodyPr/>
                    <a:lstStyle/>
                    <a:p>
                      <a:r>
                        <a:rPr lang="en-US" sz="1000"/>
                        <a:t>0</a:t>
                      </a:r>
                    </a:p>
                  </a:txBody>
                  <a:tcPr/>
                </a:tc>
                <a:tc>
                  <a:txBody>
                    <a:bodyPr/>
                    <a:lstStyle/>
                    <a:p>
                      <a:r>
                        <a:rPr lang="en-US" sz="1000"/>
                        <a:t>2.2591 %</a:t>
                      </a:r>
                    </a:p>
                  </a:txBody>
                  <a:tcPr/>
                </a:tc>
                <a:tc>
                  <a:txBody>
                    <a:bodyPr/>
                    <a:lstStyle/>
                    <a:p>
                      <a:r>
                        <a:rPr lang="en-US" sz="1000"/>
                        <a:t>Image</a:t>
                      </a:r>
                    </a:p>
                  </a:txBody>
                  <a:tcPr/>
                </a:tc>
                <a:extLst>
                  <a:ext uri="{0D108BD9-81ED-4DB2-BD59-A6C34878D82A}">
                    <a16:rowId xmlns:a16="http://schemas.microsoft.com/office/drawing/2014/main" val="241982601"/>
                  </a:ext>
                </a:extLst>
              </a:tr>
              <a:tr h="370840">
                <a:tc>
                  <a:txBody>
                    <a:bodyPr/>
                    <a:lstStyle/>
                    <a:p>
                      <a:r>
                        <a:rPr lang="en-US" sz="1000" b="1"/>
                        <a:t>firstinshi - 2023-11-03 17:41:10</a:t>
                      </a:r>
                      <a:r>
                        <a:rPr lang="en-US" sz="1000"/>
                        <a:t>
 FICOH hosted a Pie-A-Friend fundraiser for alohaunitedway yesterday and it was a sweet success! Over the past week, associates voted for who they wanted to pie most and could vote multiple times. Yesterday, the top 12 winners/good sports lined up outside of our Ward office to get pied for a worthy cause. Altogether, the event raised ,200 for Aloha United Way. A big mahalo to all our associates – both those who donated and those who took part in the messy fun!</a:t>
                      </a:r>
                    </a:p>
                  </a:txBody>
                  <a:tcPr/>
                </a:tc>
                <a:tc>
                  <a:txBody>
                    <a:bodyPr/>
                    <a:lstStyle/>
                    <a:p>
                      <a:r>
                        <a:rPr lang="en-US" sz="1000"/>
                        <a:t>52</a:t>
                      </a:r>
                    </a:p>
                  </a:txBody>
                  <a:tcPr/>
                </a:tc>
                <a:tc>
                  <a:txBody>
                    <a:bodyPr/>
                    <a:lstStyle/>
                    <a:p>
                      <a:r>
                        <a:rPr lang="en-US" sz="1000"/>
                        <a:t>2</a:t>
                      </a:r>
                    </a:p>
                  </a:txBody>
                  <a:tcPr/>
                </a:tc>
                <a:tc>
                  <a:txBody>
                    <a:bodyPr/>
                    <a:lstStyle/>
                    <a:p>
                      <a:r>
                        <a:rPr lang="en-US" sz="1000"/>
                        <a:t>1.9034 %</a:t>
                      </a:r>
                    </a:p>
                  </a:txBody>
                  <a:tcPr/>
                </a:tc>
                <a:tc>
                  <a:txBody>
                    <a:bodyPr/>
                    <a:lstStyle/>
                    <a:p>
                      <a:r>
                        <a:rPr lang="en-US" sz="1000"/>
                        <a:t>Carousel</a:t>
                      </a:r>
                    </a:p>
                  </a:txBody>
                  <a:tcPr/>
                </a:tc>
                <a:extLst>
                  <a:ext uri="{0D108BD9-81ED-4DB2-BD59-A6C34878D82A}">
                    <a16:rowId xmlns:a16="http://schemas.microsoft.com/office/drawing/2014/main" val="398171974"/>
                  </a:ext>
                </a:extLst>
              </a:tr>
              <a:tr h="370840">
                <a:tc>
                  <a:txBody>
                    <a:bodyPr/>
                    <a:lstStyle/>
                    <a:p>
                      <a:r>
                        <a:rPr lang="en-US" sz="1000" b="1"/>
                        <a:t>firstinshi - 2023-11-15 16:00:26</a:t>
                      </a:r>
                      <a:r>
                        <a:rPr lang="en-US" sz="1000"/>
                        <a:t>
 For more than a decade, FICOH has taken part in Tokio Marine’s Emerging Leadership Program (ELP) and assembled a team of high performers from across the company to execute a business improvement project. Our 2023 ELP team recently returned from their final off-site visit in Jersey City where they presented their business project to a panel of Tokio Marine Group Company CEOs. After the team presentations, the team went sightseeing in New York City and was treated to a Broadway show, MJ: The Musical. Congratulations, #TeamFICOH! And mahalo to tmna_services  for producing such a rewarding and enriching professional development experience for Tokio Marine’s emerging leaders.</a:t>
                      </a:r>
                    </a:p>
                  </a:txBody>
                  <a:tcPr/>
                </a:tc>
                <a:tc>
                  <a:txBody>
                    <a:bodyPr/>
                    <a:lstStyle/>
                    <a:p>
                      <a:r>
                        <a:rPr lang="en-US" sz="1000"/>
                        <a:t>44</a:t>
                      </a:r>
                    </a:p>
                  </a:txBody>
                  <a:tcPr/>
                </a:tc>
                <a:tc>
                  <a:txBody>
                    <a:bodyPr/>
                    <a:lstStyle/>
                    <a:p>
                      <a:r>
                        <a:rPr lang="en-US" sz="1000"/>
                        <a:t>0</a:t>
                      </a:r>
                    </a:p>
                  </a:txBody>
                  <a:tcPr/>
                </a:tc>
                <a:tc>
                  <a:txBody>
                    <a:bodyPr/>
                    <a:lstStyle/>
                    <a:p>
                      <a:r>
                        <a:rPr lang="en-US" sz="1000"/>
                        <a:t>1.5520 %</a:t>
                      </a:r>
                    </a:p>
                  </a:txBody>
                  <a:tcPr/>
                </a:tc>
                <a:tc>
                  <a:txBody>
                    <a:bodyPr/>
                    <a:lstStyle/>
                    <a:p>
                      <a:r>
                        <a:rPr lang="en-US" sz="1000"/>
                        <a:t>Carousel</a:t>
                      </a:r>
                    </a:p>
                  </a:txBody>
                  <a:tcPr/>
                </a:tc>
                <a:extLst>
                  <a:ext uri="{0D108BD9-81ED-4DB2-BD59-A6C34878D82A}">
                    <a16:rowId xmlns:a16="http://schemas.microsoft.com/office/drawing/2014/main" val="659223002"/>
                  </a:ext>
                </a:extLst>
              </a:tr>
            </a:tbl>
          </a:graphicData>
        </a:graphic>
      </p:graphicFrame>
      <p:sp>
        <p:nvSpPr>
          <p:cNvPr id="4" name="Text Placeholder 3">
            <a:extLst>
              <a:ext uri="{FF2B5EF4-FFF2-40B4-BE49-F238E27FC236}">
                <a16:creationId xmlns:a16="http://schemas.microsoft.com/office/drawing/2014/main" id="{3F45A00D-0EB2-429C-916D-DE21A39CDA74}"/>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6530538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9CC20-A4F5-4B41-87AE-1C527BB7A2F1}"/>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F3ED8A5B-A8CD-462A-A6D8-482839464F3D}"/>
              </a:ext>
            </a:extLst>
          </p:cNvPr>
          <p:cNvGraphicFramePr>
            <a:graphicFrameLocks noGrp="1"/>
          </p:cNvGraphicFramePr>
          <p:nvPr>
            <p:ph type="tbl" sz="quarter" idx="13"/>
            <p:extLst>
              <p:ext uri="{D42A27DB-BD31-4B8C-83A1-F6EECF244321}">
                <p14:modId xmlns:p14="http://schemas.microsoft.com/office/powerpoint/2010/main" val="2685079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222304861"/>
                    </a:ext>
                  </a:extLst>
                </a:gridCol>
                <a:gridCol w="1069848">
                  <a:extLst>
                    <a:ext uri="{9D8B030D-6E8A-4147-A177-3AD203B41FA5}">
                      <a16:colId xmlns:a16="http://schemas.microsoft.com/office/drawing/2014/main" val="883007647"/>
                    </a:ext>
                  </a:extLst>
                </a:gridCol>
                <a:gridCol w="493776">
                  <a:extLst>
                    <a:ext uri="{9D8B030D-6E8A-4147-A177-3AD203B41FA5}">
                      <a16:colId xmlns:a16="http://schemas.microsoft.com/office/drawing/2014/main" val="285995790"/>
                    </a:ext>
                  </a:extLst>
                </a:gridCol>
                <a:gridCol w="1069848">
                  <a:extLst>
                    <a:ext uri="{9D8B030D-6E8A-4147-A177-3AD203B41FA5}">
                      <a16:colId xmlns:a16="http://schemas.microsoft.com/office/drawing/2014/main" val="2918735754"/>
                    </a:ext>
                  </a:extLst>
                </a:gridCol>
                <a:gridCol w="1069848">
                  <a:extLst>
                    <a:ext uri="{9D8B030D-6E8A-4147-A177-3AD203B41FA5}">
                      <a16:colId xmlns:a16="http://schemas.microsoft.com/office/drawing/2014/main" val="855386304"/>
                    </a:ext>
                  </a:extLst>
                </a:gridCol>
                <a:gridCol w="1069848">
                  <a:extLst>
                    <a:ext uri="{9D8B030D-6E8A-4147-A177-3AD203B41FA5}">
                      <a16:colId xmlns:a16="http://schemas.microsoft.com/office/drawing/2014/main" val="3314161619"/>
                    </a:ext>
                  </a:extLst>
                </a:gridCol>
                <a:gridCol w="1069848">
                  <a:extLst>
                    <a:ext uri="{9D8B030D-6E8A-4147-A177-3AD203B41FA5}">
                      <a16:colId xmlns:a16="http://schemas.microsoft.com/office/drawing/2014/main" val="1238031608"/>
                    </a:ext>
                  </a:extLst>
                </a:gridCol>
                <a:gridCol w="1069848">
                  <a:extLst>
                    <a:ext uri="{9D8B030D-6E8A-4147-A177-3AD203B41FA5}">
                      <a16:colId xmlns:a16="http://schemas.microsoft.com/office/drawing/2014/main" val="2082034462"/>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442270186"/>
                  </a:ext>
                </a:extLst>
              </a:tr>
              <a:tr h="370840">
                <a:tc>
                  <a:txBody>
                    <a:bodyPr/>
                    <a:lstStyle/>
                    <a:p>
                      <a:r>
                        <a:rPr lang="en-US" sz="1000"/>
                        <a:t>177</a:t>
                      </a:r>
                    </a:p>
                  </a:txBody>
                  <a:tcPr/>
                </a:tc>
                <a:tc>
                  <a:txBody>
                    <a:bodyPr/>
                    <a:lstStyle/>
                    <a:p>
                      <a:r>
                        <a:rPr lang="en-US" sz="1000"/>
                        <a:t>0.6928 %</a:t>
                      </a:r>
                    </a:p>
                  </a:txBody>
                  <a:tcPr/>
                </a:tc>
                <a:tc>
                  <a:txBody>
                    <a:bodyPr/>
                    <a:lstStyle/>
                    <a:p>
                      <a:r>
                        <a:rPr lang="en-US" sz="1000"/>
                        <a:t>0.14</a:t>
                      </a:r>
                    </a:p>
                  </a:txBody>
                  <a:tcPr/>
                </a:tc>
                <a:tc>
                  <a:txBody>
                    <a:bodyPr/>
                    <a:lstStyle/>
                    <a:p>
                      <a:r>
                        <a:rPr lang="en-US" sz="1000"/>
                        <a:t>98.23</a:t>
                      </a:r>
                    </a:p>
                  </a:txBody>
                  <a:tcPr/>
                </a:tc>
                <a:tc>
                  <a:txBody>
                    <a:bodyPr/>
                    <a:lstStyle/>
                    <a:p>
                      <a:r>
                        <a:rPr lang="en-US" sz="1000"/>
                        <a:t>96.98</a:t>
                      </a:r>
                    </a:p>
                  </a:txBody>
                  <a:tcPr/>
                </a:tc>
                <a:tc>
                  <a:txBody>
                    <a:bodyPr/>
                    <a:lstStyle/>
                    <a:p>
                      <a:r>
                        <a:rPr lang="en-US" sz="1000"/>
                        <a:t>66.89</a:t>
                      </a:r>
                    </a:p>
                  </a:txBody>
                  <a:tcPr/>
                </a:tc>
                <a:tc>
                  <a:txBody>
                    <a:bodyPr/>
                    <a:lstStyle/>
                    <a:p>
                      <a:r>
                        <a:rPr lang="en-US" sz="1000"/>
                        <a:t>17387</a:t>
                      </a:r>
                    </a:p>
                  </a:txBody>
                  <a:tcPr/>
                </a:tc>
                <a:tc>
                  <a:txBody>
                    <a:bodyPr/>
                    <a:lstStyle/>
                    <a:p>
                      <a:r>
                        <a:rPr lang="en-US" sz="1000"/>
                        <a:t>11840</a:t>
                      </a:r>
                    </a:p>
                  </a:txBody>
                  <a:tcPr/>
                </a:tc>
                <a:extLst>
                  <a:ext uri="{0D108BD9-81ED-4DB2-BD59-A6C34878D82A}">
                    <a16:rowId xmlns:a16="http://schemas.microsoft.com/office/drawing/2014/main" val="1057819910"/>
                  </a:ext>
                </a:extLst>
              </a:tr>
            </a:tbl>
          </a:graphicData>
        </a:graphic>
      </p:graphicFrame>
      <p:sp>
        <p:nvSpPr>
          <p:cNvPr id="4" name="Text Placeholder 3">
            <a:extLst>
              <a:ext uri="{FF2B5EF4-FFF2-40B4-BE49-F238E27FC236}">
                <a16:creationId xmlns:a16="http://schemas.microsoft.com/office/drawing/2014/main" id="{9901B130-64CE-4DBB-AE63-AB5D5F2EFE27}"/>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23877079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423E1-2B9B-415C-AD1B-6A809B44B9E0}"/>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3D30F81B-3F42-4A6C-84B4-3CC8B43556DF}"/>
              </a:ext>
            </a:extLst>
          </p:cNvPr>
          <p:cNvGraphicFramePr>
            <a:graphicFrameLocks noGrp="1"/>
          </p:cNvGraphicFramePr>
          <p:nvPr>
            <p:ph type="tbl" sz="quarter" idx="13"/>
            <p:extLst>
              <p:ext uri="{D42A27DB-BD31-4B8C-83A1-F6EECF244321}">
                <p14:modId xmlns:p14="http://schemas.microsoft.com/office/powerpoint/2010/main" val="905519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890485578"/>
                    </a:ext>
                  </a:extLst>
                </a:gridCol>
                <a:gridCol w="905256">
                  <a:extLst>
                    <a:ext uri="{9D8B030D-6E8A-4147-A177-3AD203B41FA5}">
                      <a16:colId xmlns:a16="http://schemas.microsoft.com/office/drawing/2014/main" val="2320187340"/>
                    </a:ext>
                  </a:extLst>
                </a:gridCol>
                <a:gridCol w="411480">
                  <a:extLst>
                    <a:ext uri="{9D8B030D-6E8A-4147-A177-3AD203B41FA5}">
                      <a16:colId xmlns:a16="http://schemas.microsoft.com/office/drawing/2014/main" val="1265039851"/>
                    </a:ext>
                  </a:extLst>
                </a:gridCol>
                <a:gridCol w="905256">
                  <a:extLst>
                    <a:ext uri="{9D8B030D-6E8A-4147-A177-3AD203B41FA5}">
                      <a16:colId xmlns:a16="http://schemas.microsoft.com/office/drawing/2014/main" val="2349633958"/>
                    </a:ext>
                  </a:extLst>
                </a:gridCol>
                <a:gridCol w="905256">
                  <a:extLst>
                    <a:ext uri="{9D8B030D-6E8A-4147-A177-3AD203B41FA5}">
                      <a16:colId xmlns:a16="http://schemas.microsoft.com/office/drawing/2014/main" val="2814898615"/>
                    </a:ext>
                  </a:extLst>
                </a:gridCol>
                <a:gridCol w="905256">
                  <a:extLst>
                    <a:ext uri="{9D8B030D-6E8A-4147-A177-3AD203B41FA5}">
                      <a16:colId xmlns:a16="http://schemas.microsoft.com/office/drawing/2014/main" val="69051128"/>
                    </a:ext>
                  </a:extLst>
                </a:gridCol>
                <a:gridCol w="905256">
                  <a:extLst>
                    <a:ext uri="{9D8B030D-6E8A-4147-A177-3AD203B41FA5}">
                      <a16:colId xmlns:a16="http://schemas.microsoft.com/office/drawing/2014/main" val="1060037304"/>
                    </a:ext>
                  </a:extLst>
                </a:gridCol>
                <a:gridCol w="905256">
                  <a:extLst>
                    <a:ext uri="{9D8B030D-6E8A-4147-A177-3AD203B41FA5}">
                      <a16:colId xmlns:a16="http://schemas.microsoft.com/office/drawing/2014/main" val="244186357"/>
                    </a:ext>
                  </a:extLst>
                </a:gridCol>
                <a:gridCol w="905256">
                  <a:extLst>
                    <a:ext uri="{9D8B030D-6E8A-4147-A177-3AD203B41FA5}">
                      <a16:colId xmlns:a16="http://schemas.microsoft.com/office/drawing/2014/main" val="1700321044"/>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711422441"/>
                  </a:ext>
                </a:extLst>
              </a:tr>
              <a:tr h="370840">
                <a:tc>
                  <a:txBody>
                    <a:bodyPr/>
                    <a:lstStyle/>
                    <a:p>
                      <a:r>
                        <a:rPr lang="en-US" sz="1000"/>
                        <a:t>18</a:t>
                      </a:r>
                    </a:p>
                  </a:txBody>
                  <a:tcPr/>
                </a:tc>
                <a:tc>
                  <a:txBody>
                    <a:bodyPr/>
                    <a:lstStyle/>
                    <a:p>
                      <a:r>
                        <a:rPr lang="en-US" sz="1000"/>
                        <a:t>0.5855 %</a:t>
                      </a:r>
                    </a:p>
                  </a:txBody>
                  <a:tcPr/>
                </a:tc>
                <a:tc>
                  <a:txBody>
                    <a:bodyPr/>
                    <a:lstStyle/>
                    <a:p>
                      <a:r>
                        <a:rPr lang="en-US" sz="1000"/>
                        <a:t>0.50</a:t>
                      </a:r>
                    </a:p>
                  </a:txBody>
                  <a:tcPr/>
                </a:tc>
                <a:tc>
                  <a:txBody>
                    <a:bodyPr/>
                    <a:lstStyle/>
                    <a:p>
                      <a:r>
                        <a:rPr lang="en-US" sz="1000"/>
                        <a:t>94.61</a:t>
                      </a:r>
                    </a:p>
                  </a:txBody>
                  <a:tcPr/>
                </a:tc>
                <a:tc>
                  <a:txBody>
                    <a:bodyPr/>
                    <a:lstStyle/>
                    <a:p>
                      <a:r>
                        <a:rPr lang="en-US" sz="1000"/>
                        <a:t>93.50</a:t>
                      </a:r>
                    </a:p>
                  </a:txBody>
                  <a:tcPr/>
                </a:tc>
                <a:tc>
                  <a:txBody>
                    <a:bodyPr/>
                    <a:lstStyle/>
                    <a:p>
                      <a:r>
                        <a:rPr lang="en-US" sz="1000"/>
                        <a:t>54.11</a:t>
                      </a:r>
                    </a:p>
                  </a:txBody>
                  <a:tcPr/>
                </a:tc>
                <a:tc>
                  <a:txBody>
                    <a:bodyPr/>
                    <a:lstStyle/>
                    <a:p>
                      <a:r>
                        <a:rPr lang="en-US" sz="1000"/>
                        <a:t>53.61</a:t>
                      </a:r>
                    </a:p>
                  </a:txBody>
                  <a:tcPr/>
                </a:tc>
                <a:tc>
                  <a:txBody>
                    <a:bodyPr/>
                    <a:lstStyle/>
                    <a:p>
                      <a:r>
                        <a:rPr lang="en-US" sz="1000"/>
                        <a:t>1703</a:t>
                      </a:r>
                    </a:p>
                  </a:txBody>
                  <a:tcPr/>
                </a:tc>
                <a:tc>
                  <a:txBody>
                    <a:bodyPr/>
                    <a:lstStyle/>
                    <a:p>
                      <a:r>
                        <a:rPr lang="en-US" sz="1000"/>
                        <a:t>974</a:t>
                      </a:r>
                    </a:p>
                  </a:txBody>
                  <a:tcPr/>
                </a:tc>
                <a:extLst>
                  <a:ext uri="{0D108BD9-81ED-4DB2-BD59-A6C34878D82A}">
                    <a16:rowId xmlns:a16="http://schemas.microsoft.com/office/drawing/2014/main" val="2862332296"/>
                  </a:ext>
                </a:extLst>
              </a:tr>
            </a:tbl>
          </a:graphicData>
        </a:graphic>
      </p:graphicFrame>
      <p:sp>
        <p:nvSpPr>
          <p:cNvPr id="4" name="Text Placeholder 3">
            <a:extLst>
              <a:ext uri="{FF2B5EF4-FFF2-40B4-BE49-F238E27FC236}">
                <a16:creationId xmlns:a16="http://schemas.microsoft.com/office/drawing/2014/main" id="{39BE380E-3FF6-4F65-A797-9C492606CCD8}"/>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7742114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62EA7-691D-4AA3-BC7D-0F55072A2C78}"/>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FFEE8741-CF7A-4919-A7C1-B60B37D7D495}"/>
              </a:ext>
            </a:extLst>
          </p:cNvPr>
          <p:cNvGraphicFramePr>
            <a:graphicFrameLocks noGrp="1"/>
          </p:cNvGraphicFramePr>
          <p:nvPr>
            <p:ph type="tbl" sz="quarter" idx="13"/>
            <p:extLst>
              <p:ext uri="{D42A27DB-BD31-4B8C-83A1-F6EECF244321}">
                <p14:modId xmlns:p14="http://schemas.microsoft.com/office/powerpoint/2010/main" val="2763266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17722235"/>
                    </a:ext>
                  </a:extLst>
                </a:gridCol>
                <a:gridCol w="1316736">
                  <a:extLst>
                    <a:ext uri="{9D8B030D-6E8A-4147-A177-3AD203B41FA5}">
                      <a16:colId xmlns:a16="http://schemas.microsoft.com/office/drawing/2014/main" val="221296500"/>
                    </a:ext>
                  </a:extLst>
                </a:gridCol>
                <a:gridCol w="658368">
                  <a:extLst>
                    <a:ext uri="{9D8B030D-6E8A-4147-A177-3AD203B41FA5}">
                      <a16:colId xmlns:a16="http://schemas.microsoft.com/office/drawing/2014/main" val="2660530803"/>
                    </a:ext>
                  </a:extLst>
                </a:gridCol>
                <a:gridCol w="658368">
                  <a:extLst>
                    <a:ext uri="{9D8B030D-6E8A-4147-A177-3AD203B41FA5}">
                      <a16:colId xmlns:a16="http://schemas.microsoft.com/office/drawing/2014/main" val="1233423231"/>
                    </a:ext>
                  </a:extLst>
                </a:gridCol>
                <a:gridCol w="658368">
                  <a:extLst>
                    <a:ext uri="{9D8B030D-6E8A-4147-A177-3AD203B41FA5}">
                      <a16:colId xmlns:a16="http://schemas.microsoft.com/office/drawing/2014/main" val="3112054219"/>
                    </a:ext>
                  </a:extLst>
                </a:gridCol>
                <a:gridCol w="658368">
                  <a:extLst>
                    <a:ext uri="{9D8B030D-6E8A-4147-A177-3AD203B41FA5}">
                      <a16:colId xmlns:a16="http://schemas.microsoft.com/office/drawing/2014/main" val="3726957207"/>
                    </a:ext>
                  </a:extLst>
                </a:gridCol>
                <a:gridCol w="658368">
                  <a:extLst>
                    <a:ext uri="{9D8B030D-6E8A-4147-A177-3AD203B41FA5}">
                      <a16:colId xmlns:a16="http://schemas.microsoft.com/office/drawing/2014/main" val="4050534311"/>
                    </a:ext>
                  </a:extLst>
                </a:gridCol>
                <a:gridCol w="658368">
                  <a:extLst>
                    <a:ext uri="{9D8B030D-6E8A-4147-A177-3AD203B41FA5}">
                      <a16:colId xmlns:a16="http://schemas.microsoft.com/office/drawing/2014/main" val="661904490"/>
                    </a:ext>
                  </a:extLst>
                </a:gridCol>
                <a:gridCol w="658368">
                  <a:extLst>
                    <a:ext uri="{9D8B030D-6E8A-4147-A177-3AD203B41FA5}">
                      <a16:colId xmlns:a16="http://schemas.microsoft.com/office/drawing/2014/main" val="2753466396"/>
                    </a:ext>
                  </a:extLst>
                </a:gridCol>
                <a:gridCol w="658368">
                  <a:extLst>
                    <a:ext uri="{9D8B030D-6E8A-4147-A177-3AD203B41FA5}">
                      <a16:colId xmlns:a16="http://schemas.microsoft.com/office/drawing/2014/main" val="2255277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469296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- 2023-11-29 16:19:05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https://quintly-eu-image-storage.s3.amazonaws.com/42a5b893a9726451877e4ab7634db126/a7229bc377aa6907761eddb614e1e6b2.jpg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11/30/2023 16:07:08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22086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- 2023-11-28 15:39:05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https://quintly-eu-image-storage.s3.amazonaws.com/42a5b893a9726451877e4ab7634db126/0796e1b7a0ec1a9b9711153140086b95.jpg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11/29/2023 15:36:48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961255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- 2023-11-25 15:46:14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https://quintly-eu-image-storage.s3.amazonaws.com/42a5b893a9726451877e4ab7634db126/67d09b67211f0fcea821343482194c07.jpg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11/26/2023 15:36:38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211072280"/>
                  </a:ext>
                </a:extLst>
              </a:tr>
            </a:tbl>
          </a:graphicData>
        </a:graphic>
      </p:graphicFrame>
      <p:sp>
        <p:nvSpPr>
          <p:cNvPr id="4" name="Text Placeholder 3">
            <a:extLst>
              <a:ext uri="{FF2B5EF4-FFF2-40B4-BE49-F238E27FC236}">
                <a16:creationId xmlns:a16="http://schemas.microsoft.com/office/drawing/2014/main" id="{0BA09B01-9361-4D32-B672-499412718D6F}"/>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0237084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F8FF1-8959-4D1A-89A4-8F8957D48FBD}"/>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171EB064-88FF-44C5-9CD5-79264768EDE5}"/>
              </a:ext>
            </a:extLst>
          </p:cNvPr>
          <p:cNvGraphicFramePr>
            <a:graphicFrameLocks noGrp="1"/>
          </p:cNvGraphicFramePr>
          <p:nvPr>
            <p:ph type="tbl" sz="quarter" idx="13"/>
            <p:extLst>
              <p:ext uri="{D42A27DB-BD31-4B8C-83A1-F6EECF244321}">
                <p14:modId xmlns:p14="http://schemas.microsoft.com/office/powerpoint/2010/main" val="836344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86600613"/>
                    </a:ext>
                  </a:extLst>
                </a:gridCol>
                <a:gridCol w="1316736">
                  <a:extLst>
                    <a:ext uri="{9D8B030D-6E8A-4147-A177-3AD203B41FA5}">
                      <a16:colId xmlns:a16="http://schemas.microsoft.com/office/drawing/2014/main" val="4204842555"/>
                    </a:ext>
                  </a:extLst>
                </a:gridCol>
                <a:gridCol w="658368">
                  <a:extLst>
                    <a:ext uri="{9D8B030D-6E8A-4147-A177-3AD203B41FA5}">
                      <a16:colId xmlns:a16="http://schemas.microsoft.com/office/drawing/2014/main" val="1400690662"/>
                    </a:ext>
                  </a:extLst>
                </a:gridCol>
                <a:gridCol w="658368">
                  <a:extLst>
                    <a:ext uri="{9D8B030D-6E8A-4147-A177-3AD203B41FA5}">
                      <a16:colId xmlns:a16="http://schemas.microsoft.com/office/drawing/2014/main" val="2743948672"/>
                    </a:ext>
                  </a:extLst>
                </a:gridCol>
                <a:gridCol w="658368">
                  <a:extLst>
                    <a:ext uri="{9D8B030D-6E8A-4147-A177-3AD203B41FA5}">
                      <a16:colId xmlns:a16="http://schemas.microsoft.com/office/drawing/2014/main" val="3857570075"/>
                    </a:ext>
                  </a:extLst>
                </a:gridCol>
                <a:gridCol w="658368">
                  <a:extLst>
                    <a:ext uri="{9D8B030D-6E8A-4147-A177-3AD203B41FA5}">
                      <a16:colId xmlns:a16="http://schemas.microsoft.com/office/drawing/2014/main" val="1806315702"/>
                    </a:ext>
                  </a:extLst>
                </a:gridCol>
                <a:gridCol w="658368">
                  <a:extLst>
                    <a:ext uri="{9D8B030D-6E8A-4147-A177-3AD203B41FA5}">
                      <a16:colId xmlns:a16="http://schemas.microsoft.com/office/drawing/2014/main" val="1250375678"/>
                    </a:ext>
                  </a:extLst>
                </a:gridCol>
                <a:gridCol w="658368">
                  <a:extLst>
                    <a:ext uri="{9D8B030D-6E8A-4147-A177-3AD203B41FA5}">
                      <a16:colId xmlns:a16="http://schemas.microsoft.com/office/drawing/2014/main" val="257732782"/>
                    </a:ext>
                  </a:extLst>
                </a:gridCol>
                <a:gridCol w="658368">
                  <a:extLst>
                    <a:ext uri="{9D8B030D-6E8A-4147-A177-3AD203B41FA5}">
                      <a16:colId xmlns:a16="http://schemas.microsoft.com/office/drawing/2014/main" val="1661447466"/>
                    </a:ext>
                  </a:extLst>
                </a:gridCol>
                <a:gridCol w="658368">
                  <a:extLst>
                    <a:ext uri="{9D8B030D-6E8A-4147-A177-3AD203B41FA5}">
                      <a16:colId xmlns:a16="http://schemas.microsoft.com/office/drawing/2014/main" val="4056766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615498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- 2023-11-17 18:00:31</a:t>
                      </a:r>
                      <a:r>
                        <a:rPr kumimoji="0" lang="en-US" sz="1000" b="0" i="0" u="none" strike="noStrike" kern="1200" cap="none" spc="0" normalizeH="0" baseline="0" noProof="0">
                          <a:ln>
                            <a:noFill/>
                          </a:ln>
                          <a:solidFill>
                            <a:prstClr val="black"/>
                          </a:solidFill>
                          <a:effectLst/>
                          <a:uLnTx/>
                          <a:uFillTx/>
                          <a:latin typeface="Calibri"/>
                          <a:ea typeface="+mn-ea"/>
                          <a:cs typeface="+mn-cs"/>
                        </a:rPr>
                        <a:t>
 Another FICOH
SUPERSTAR!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https://quintly-image-storage.s3.amazonaws.com/42a5b893a9726451877e4ab7634db126/37795a40355b9f3de6086e5ed7fab934.jpg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11/18/2023 17:36:34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1986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- 2023-11-16 16:13:27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https://quintly-image-storage.s3.amazonaws.com/42a5b893a9726451877e4ab7634db126/3c91f62181f49c1c9ba96d318a034199.jpg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11/17/2023 16:07:04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038406999"/>
                  </a:ext>
                </a:extLst>
              </a:tr>
            </a:tbl>
          </a:graphicData>
        </a:graphic>
      </p:graphicFrame>
      <p:sp>
        <p:nvSpPr>
          <p:cNvPr id="4" name="Text Placeholder 3">
            <a:extLst>
              <a:ext uri="{FF2B5EF4-FFF2-40B4-BE49-F238E27FC236}">
                <a16:creationId xmlns:a16="http://schemas.microsoft.com/office/drawing/2014/main" id="{6E94C25A-A472-4FFD-BCDE-9782D0A09494}"/>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2056637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2077</Words>
  <Application>Microsoft Office PowerPoint</Application>
  <PresentationFormat>On-screen Show (4:3)</PresentationFormat>
  <Paragraphs>489</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2023-12-07T16:48:05Z</dcterms:created>
  <dcterms:modified xsi:type="dcterms:W3CDTF">2023-12-07T16:48:52Z</dcterms:modified>
</cp:coreProperties>
</file>