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45231</c:v>
                </c:pt>
              </c:numCache>
            </c:numRef>
          </c:cat>
          <c:val>
            <c:numRef>
              <c:f>Sheet1!$B$2</c:f>
              <c:numCache>
                <c:formatCode>General</c:formatCode>
                <c:ptCount val="1"/>
                <c:pt idx="0">
                  <c:v>1909</c:v>
                </c:pt>
              </c:numCache>
            </c:numRef>
          </c:val>
          <c:extLst>
            <c:ext xmlns:c16="http://schemas.microsoft.com/office/drawing/2014/chart" uri="{C3380CC4-5D6E-409C-BE32-E72D297353CC}">
              <c16:uniqueId val="{00000000-4942-4A88-957C-66A6CF8AE829}"/>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45231</c:v>
                </c:pt>
              </c:numCache>
            </c:numRef>
          </c:cat>
          <c:val>
            <c:numRef>
              <c:f>Sheet1!$C$2</c:f>
              <c:numCache>
                <c:formatCode>General</c:formatCode>
                <c:ptCount val="1"/>
                <c:pt idx="0">
                  <c:v>2841</c:v>
                </c:pt>
              </c:numCache>
            </c:numRef>
          </c:val>
          <c:extLst>
            <c:ext xmlns:c16="http://schemas.microsoft.com/office/drawing/2014/chart" uri="{C3380CC4-5D6E-409C-BE32-E72D297353CC}">
              <c16:uniqueId val="{00000001-4942-4A88-957C-66A6CF8AE829}"/>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45231</c:v>
                </c:pt>
              </c:numCache>
            </c:numRef>
          </c:cat>
          <c:val>
            <c:numRef>
              <c:f>Sheet1!$D$2</c:f>
              <c:numCache>
                <c:formatCode>General</c:formatCode>
                <c:ptCount val="1"/>
                <c:pt idx="0">
                  <c:v>4215</c:v>
                </c:pt>
              </c:numCache>
            </c:numRef>
          </c:val>
          <c:extLst>
            <c:ext xmlns:c16="http://schemas.microsoft.com/office/drawing/2014/chart" uri="{C3380CC4-5D6E-409C-BE32-E72D297353CC}">
              <c16:uniqueId val="{00000002-4942-4A88-957C-66A6CF8AE829}"/>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45231</c:v>
                </c:pt>
              </c:numCache>
            </c:numRef>
          </c:cat>
          <c:val>
            <c:numRef>
              <c:f>Sheet1!$E$2</c:f>
              <c:numCache>
                <c:formatCode>General</c:formatCode>
                <c:ptCount val="1"/>
                <c:pt idx="0">
                  <c:v>1184</c:v>
                </c:pt>
              </c:numCache>
            </c:numRef>
          </c:val>
          <c:extLst>
            <c:ext xmlns:c16="http://schemas.microsoft.com/office/drawing/2014/chart" uri="{C3380CC4-5D6E-409C-BE32-E72D297353CC}">
              <c16:uniqueId val="{00000003-4942-4A88-957C-66A6CF8AE829}"/>
            </c:ext>
          </c:extLst>
        </c:ser>
        <c:dLbls>
          <c:showLegendKey val="0"/>
          <c:showVal val="0"/>
          <c:showCatName val="0"/>
          <c:showSerName val="0"/>
          <c:showPercent val="0"/>
          <c:showBubbleSize val="0"/>
        </c:dLbls>
        <c:gapWidth val="219"/>
        <c:overlap val="-27"/>
        <c:axId val="73553720"/>
        <c:axId val="314000320"/>
      </c:barChart>
      <c:dateAx>
        <c:axId val="7355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00320"/>
        <c:crosses val="autoZero"/>
        <c:auto val="1"/>
        <c:lblOffset val="100"/>
        <c:baseTimeUnit val="days"/>
      </c:dateAx>
      <c:valAx>
        <c:axId val="31400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55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22</c:v>
                </c:pt>
                <c:pt idx="1">
                  <c:v>0</c:v>
                </c:pt>
                <c:pt idx="2">
                  <c:v>0</c:v>
                </c:pt>
                <c:pt idx="3">
                  <c:v>3</c:v>
                </c:pt>
                <c:pt idx="4">
                  <c:v>10</c:v>
                </c:pt>
                <c:pt idx="5">
                  <c:v>8</c:v>
                </c:pt>
                <c:pt idx="6">
                  <c:v>7</c:v>
                </c:pt>
                <c:pt idx="7">
                  <c:v>1</c:v>
                </c:pt>
                <c:pt idx="8">
                  <c:v>18</c:v>
                </c:pt>
                <c:pt idx="9">
                  <c:v>7</c:v>
                </c:pt>
                <c:pt idx="10">
                  <c:v>1</c:v>
                </c:pt>
                <c:pt idx="11">
                  <c:v>0</c:v>
                </c:pt>
              </c:numCache>
            </c:numRef>
          </c:val>
          <c:extLst>
            <c:ext xmlns:c16="http://schemas.microsoft.com/office/drawing/2014/chart" uri="{C3380CC4-5D6E-409C-BE32-E72D297353CC}">
              <c16:uniqueId val="{00000000-A09F-4FC7-BA67-A9BCD6748D30}"/>
            </c:ext>
          </c:extLst>
        </c:ser>
        <c:dLbls>
          <c:showLegendKey val="0"/>
          <c:showVal val="0"/>
          <c:showCatName val="0"/>
          <c:showSerName val="0"/>
          <c:showPercent val="0"/>
          <c:showBubbleSize val="0"/>
        </c:dLbls>
        <c:gapWidth val="219"/>
        <c:overlap val="-27"/>
        <c:axId val="74263160"/>
        <c:axId val="74266440"/>
      </c:barChart>
      <c:dateAx>
        <c:axId val="74263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66440"/>
        <c:crosses val="autoZero"/>
        <c:auto val="1"/>
        <c:lblOffset val="100"/>
        <c:baseTimeUnit val="months"/>
      </c:dateAx>
      <c:valAx>
        <c:axId val="7426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263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11</c:v>
                </c:pt>
                <c:pt idx="1">
                  <c:v>7</c:v>
                </c:pt>
                <c:pt idx="2">
                  <c:v>15</c:v>
                </c:pt>
                <c:pt idx="3">
                  <c:v>16</c:v>
                </c:pt>
                <c:pt idx="4">
                  <c:v>12</c:v>
                </c:pt>
                <c:pt idx="5">
                  <c:v>12</c:v>
                </c:pt>
                <c:pt idx="6">
                  <c:v>10</c:v>
                </c:pt>
                <c:pt idx="7">
                  <c:v>11</c:v>
                </c:pt>
                <c:pt idx="8">
                  <c:v>13</c:v>
                </c:pt>
                <c:pt idx="9">
                  <c:v>16</c:v>
                </c:pt>
                <c:pt idx="10">
                  <c:v>15</c:v>
                </c:pt>
                <c:pt idx="11">
                  <c:v>0</c:v>
                </c:pt>
              </c:numCache>
            </c:numRef>
          </c:val>
          <c:extLst>
            <c:ext xmlns:c16="http://schemas.microsoft.com/office/drawing/2014/chart" uri="{C3380CC4-5D6E-409C-BE32-E72D297353CC}">
              <c16:uniqueId val="{00000000-0052-4EB4-BA46-0E26F6DA329B}"/>
            </c:ext>
          </c:extLst>
        </c:ser>
        <c:dLbls>
          <c:showLegendKey val="0"/>
          <c:showVal val="0"/>
          <c:showCatName val="0"/>
          <c:showSerName val="0"/>
          <c:showPercent val="0"/>
          <c:showBubbleSize val="0"/>
        </c:dLbls>
        <c:gapWidth val="219"/>
        <c:overlap val="-27"/>
        <c:axId val="74423664"/>
        <c:axId val="74423008"/>
      </c:barChart>
      <c:dateAx>
        <c:axId val="74423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423008"/>
        <c:crosses val="autoZero"/>
        <c:auto val="1"/>
        <c:lblOffset val="100"/>
        <c:baseTimeUnit val="months"/>
      </c:dateAx>
      <c:valAx>
        <c:axId val="74423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42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70</c:v>
                </c:pt>
                <c:pt idx="1">
                  <c:v>78</c:v>
                </c:pt>
                <c:pt idx="2">
                  <c:v>157</c:v>
                </c:pt>
                <c:pt idx="3">
                  <c:v>149</c:v>
                </c:pt>
                <c:pt idx="4">
                  <c:v>217</c:v>
                </c:pt>
                <c:pt idx="5">
                  <c:v>139</c:v>
                </c:pt>
                <c:pt idx="6">
                  <c:v>87</c:v>
                </c:pt>
                <c:pt idx="7">
                  <c:v>110</c:v>
                </c:pt>
                <c:pt idx="8">
                  <c:v>91</c:v>
                </c:pt>
                <c:pt idx="9">
                  <c:v>114</c:v>
                </c:pt>
                <c:pt idx="10">
                  <c:v>220</c:v>
                </c:pt>
                <c:pt idx="11">
                  <c:v>0</c:v>
                </c:pt>
              </c:numCache>
            </c:numRef>
          </c:val>
          <c:extLst>
            <c:ext xmlns:c16="http://schemas.microsoft.com/office/drawing/2014/chart" uri="{C3380CC4-5D6E-409C-BE32-E72D297353CC}">
              <c16:uniqueId val="{00000000-573A-4F53-8A0A-FF71E6CDDB0D}"/>
            </c:ext>
          </c:extLst>
        </c:ser>
        <c:dLbls>
          <c:showLegendKey val="0"/>
          <c:showVal val="0"/>
          <c:showCatName val="0"/>
          <c:showSerName val="0"/>
          <c:showPercent val="0"/>
          <c:showBubbleSize val="0"/>
        </c:dLbls>
        <c:gapWidth val="219"/>
        <c:overlap val="-27"/>
        <c:axId val="74421040"/>
        <c:axId val="74422680"/>
      </c:barChart>
      <c:catAx>
        <c:axId val="74421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422680"/>
        <c:crosses val="autoZero"/>
        <c:auto val="1"/>
        <c:lblAlgn val="ctr"/>
        <c:lblOffset val="100"/>
        <c:noMultiLvlLbl val="0"/>
      </c:catAx>
      <c:valAx>
        <c:axId val="7442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421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3822</c:v>
                </c:pt>
                <c:pt idx="1">
                  <c:v>3961</c:v>
                </c:pt>
                <c:pt idx="2">
                  <c:v>15099</c:v>
                </c:pt>
                <c:pt idx="3">
                  <c:v>4341</c:v>
                </c:pt>
                <c:pt idx="4">
                  <c:v>15737</c:v>
                </c:pt>
                <c:pt idx="5">
                  <c:v>5515</c:v>
                </c:pt>
                <c:pt idx="6">
                  <c:v>12353</c:v>
                </c:pt>
                <c:pt idx="7">
                  <c:v>5069</c:v>
                </c:pt>
                <c:pt idx="8">
                  <c:v>4129</c:v>
                </c:pt>
                <c:pt idx="9">
                  <c:v>16362</c:v>
                </c:pt>
                <c:pt idx="10">
                  <c:v>7818</c:v>
                </c:pt>
                <c:pt idx="11">
                  <c:v>452</c:v>
                </c:pt>
              </c:numCache>
            </c:numRef>
          </c:val>
          <c:extLst>
            <c:ext xmlns:c16="http://schemas.microsoft.com/office/drawing/2014/chart" uri="{C3380CC4-5D6E-409C-BE32-E72D297353CC}">
              <c16:uniqueId val="{00000000-32B5-49C2-B2D0-5DAD683DFE6B}"/>
            </c:ext>
          </c:extLst>
        </c:ser>
        <c:dLbls>
          <c:showLegendKey val="0"/>
          <c:showVal val="0"/>
          <c:showCatName val="0"/>
          <c:showSerName val="0"/>
          <c:showPercent val="0"/>
          <c:showBubbleSize val="0"/>
        </c:dLbls>
        <c:gapWidth val="219"/>
        <c:overlap val="-27"/>
        <c:axId val="389864000"/>
        <c:axId val="389862032"/>
      </c:barChart>
      <c:dateAx>
        <c:axId val="389864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862032"/>
        <c:crosses val="autoZero"/>
        <c:auto val="1"/>
        <c:lblOffset val="100"/>
        <c:baseTimeUnit val="months"/>
      </c:dateAx>
      <c:valAx>
        <c:axId val="38986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864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c:v>
                </c:pt>
                <c:pt idx="1">
                  <c:v>1</c:v>
                </c:pt>
                <c:pt idx="2">
                  <c:v>-2</c:v>
                </c:pt>
                <c:pt idx="3">
                  <c:v>-2</c:v>
                </c:pt>
                <c:pt idx="4">
                  <c:v>-3</c:v>
                </c:pt>
                <c:pt idx="5">
                  <c:v>-3</c:v>
                </c:pt>
                <c:pt idx="6">
                  <c:v>1</c:v>
                </c:pt>
                <c:pt idx="7">
                  <c:v>1</c:v>
                </c:pt>
                <c:pt idx="8">
                  <c:v>-1</c:v>
                </c:pt>
                <c:pt idx="9">
                  <c:v>8</c:v>
                </c:pt>
                <c:pt idx="10">
                  <c:v>-6</c:v>
                </c:pt>
                <c:pt idx="11">
                  <c:v>-1</c:v>
                </c:pt>
              </c:numCache>
            </c:numRef>
          </c:val>
          <c:extLst>
            <c:ext xmlns:c16="http://schemas.microsoft.com/office/drawing/2014/chart" uri="{C3380CC4-5D6E-409C-BE32-E72D297353CC}">
              <c16:uniqueId val="{00000000-012C-4D7F-9FAD-E42F6258819C}"/>
            </c:ext>
          </c:extLst>
        </c:ser>
        <c:dLbls>
          <c:showLegendKey val="0"/>
          <c:showVal val="0"/>
          <c:showCatName val="0"/>
          <c:showSerName val="0"/>
          <c:showPercent val="0"/>
          <c:showBubbleSize val="0"/>
        </c:dLbls>
        <c:gapWidth val="219"/>
        <c:overlap val="-27"/>
        <c:axId val="485555048"/>
        <c:axId val="485555704"/>
      </c:barChart>
      <c:dateAx>
        <c:axId val="485555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55704"/>
        <c:crosses val="autoZero"/>
        <c:auto val="1"/>
        <c:lblOffset val="100"/>
        <c:baseTimeUnit val="months"/>
      </c:dateAx>
      <c:valAx>
        <c:axId val="48555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555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1</c:v>
                </c:pt>
                <c:pt idx="2">
                  <c:v>0</c:v>
                </c:pt>
                <c:pt idx="3">
                  <c:v>0</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223-4403-989F-26579092C4F8}"/>
            </c:ext>
          </c:extLst>
        </c:ser>
        <c:dLbls>
          <c:showLegendKey val="0"/>
          <c:showVal val="0"/>
          <c:showCatName val="0"/>
          <c:showSerName val="0"/>
          <c:showPercent val="0"/>
          <c:showBubbleSize val="0"/>
        </c:dLbls>
        <c:gapWidth val="219"/>
        <c:overlap val="-27"/>
        <c:axId val="392286496"/>
        <c:axId val="488638200"/>
      </c:barChart>
      <c:dateAx>
        <c:axId val="3922864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38200"/>
        <c:crosses val="autoZero"/>
        <c:auto val="1"/>
        <c:lblOffset val="100"/>
        <c:baseTimeUnit val="months"/>
      </c:dateAx>
      <c:valAx>
        <c:axId val="48863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86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7</c:v>
                </c:pt>
                <c:pt idx="1">
                  <c:v>11</c:v>
                </c:pt>
                <c:pt idx="2">
                  <c:v>1</c:v>
                </c:pt>
                <c:pt idx="3">
                  <c:v>3</c:v>
                </c:pt>
                <c:pt idx="4">
                  <c:v>16</c:v>
                </c:pt>
                <c:pt idx="5">
                  <c:v>1</c:v>
                </c:pt>
                <c:pt idx="6">
                  <c:v>1</c:v>
                </c:pt>
                <c:pt idx="7">
                  <c:v>10</c:v>
                </c:pt>
                <c:pt idx="8">
                  <c:v>3</c:v>
                </c:pt>
                <c:pt idx="9">
                  <c:v>6</c:v>
                </c:pt>
                <c:pt idx="10">
                  <c:v>3</c:v>
                </c:pt>
                <c:pt idx="11">
                  <c:v>0</c:v>
                </c:pt>
              </c:numCache>
            </c:numRef>
          </c:val>
          <c:extLst>
            <c:ext xmlns:c16="http://schemas.microsoft.com/office/drawing/2014/chart" uri="{C3380CC4-5D6E-409C-BE32-E72D297353CC}">
              <c16:uniqueId val="{00000000-1B64-425D-A40D-D52B777C1016}"/>
            </c:ext>
          </c:extLst>
        </c:ser>
        <c:dLbls>
          <c:showLegendKey val="0"/>
          <c:showVal val="0"/>
          <c:showCatName val="0"/>
          <c:showSerName val="0"/>
          <c:showPercent val="0"/>
          <c:showBubbleSize val="0"/>
        </c:dLbls>
        <c:gapWidth val="219"/>
        <c:overlap val="-27"/>
        <c:axId val="488628360"/>
        <c:axId val="488636232"/>
      </c:barChart>
      <c:catAx>
        <c:axId val="48862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36232"/>
        <c:crosses val="autoZero"/>
        <c:auto val="1"/>
        <c:lblAlgn val="ctr"/>
        <c:lblOffset val="100"/>
        <c:noMultiLvlLbl val="0"/>
      </c:catAx>
      <c:valAx>
        <c:axId val="48863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2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31</c:v>
                </c:pt>
                <c:pt idx="1">
                  <c:v>36</c:v>
                </c:pt>
                <c:pt idx="2">
                  <c:v>36</c:v>
                </c:pt>
                <c:pt idx="3">
                  <c:v>44</c:v>
                </c:pt>
                <c:pt idx="4">
                  <c:v>54</c:v>
                </c:pt>
                <c:pt idx="5">
                  <c:v>58</c:v>
                </c:pt>
                <c:pt idx="6">
                  <c:v>47</c:v>
                </c:pt>
                <c:pt idx="7">
                  <c:v>61</c:v>
                </c:pt>
                <c:pt idx="8">
                  <c:v>-76</c:v>
                </c:pt>
                <c:pt idx="9">
                  <c:v>32</c:v>
                </c:pt>
                <c:pt idx="10">
                  <c:v>40</c:v>
                </c:pt>
                <c:pt idx="11">
                  <c:v>4</c:v>
                </c:pt>
              </c:numCache>
            </c:numRef>
          </c:val>
          <c:extLst>
            <c:ext xmlns:c16="http://schemas.microsoft.com/office/drawing/2014/chart" uri="{C3380CC4-5D6E-409C-BE32-E72D297353CC}">
              <c16:uniqueId val="{00000000-BBB8-4F8D-B193-9DD60E85BE43}"/>
            </c:ext>
          </c:extLst>
        </c:ser>
        <c:dLbls>
          <c:showLegendKey val="0"/>
          <c:showVal val="0"/>
          <c:showCatName val="0"/>
          <c:showSerName val="0"/>
          <c:showPercent val="0"/>
          <c:showBubbleSize val="0"/>
        </c:dLbls>
        <c:gapWidth val="219"/>
        <c:overlap val="-27"/>
        <c:axId val="488646728"/>
        <c:axId val="488641480"/>
      </c:barChart>
      <c:dateAx>
        <c:axId val="488646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41480"/>
        <c:crosses val="autoZero"/>
        <c:auto val="1"/>
        <c:lblOffset val="100"/>
        <c:baseTimeUnit val="months"/>
      </c:dateAx>
      <c:valAx>
        <c:axId val="48864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4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0</c:v>
                </c:pt>
                <c:pt idx="1">
                  <c:v>39</c:v>
                </c:pt>
                <c:pt idx="2">
                  <c:v>-1</c:v>
                </c:pt>
                <c:pt idx="3">
                  <c:v>2</c:v>
                </c:pt>
                <c:pt idx="4">
                  <c:v>24</c:v>
                </c:pt>
                <c:pt idx="5">
                  <c:v>29</c:v>
                </c:pt>
                <c:pt idx="6">
                  <c:v>0</c:v>
                </c:pt>
                <c:pt idx="7">
                  <c:v>6</c:v>
                </c:pt>
                <c:pt idx="8">
                  <c:v>-3</c:v>
                </c:pt>
                <c:pt idx="9">
                  <c:v>1</c:v>
                </c:pt>
                <c:pt idx="10">
                  <c:v>5</c:v>
                </c:pt>
                <c:pt idx="11">
                  <c:v>1</c:v>
                </c:pt>
              </c:numCache>
            </c:numRef>
          </c:val>
          <c:extLst>
            <c:ext xmlns:c16="http://schemas.microsoft.com/office/drawing/2014/chart" uri="{C3380CC4-5D6E-409C-BE32-E72D297353CC}">
              <c16:uniqueId val="{00000000-3EFC-4CCB-B4B0-28604593D7B5}"/>
            </c:ext>
          </c:extLst>
        </c:ser>
        <c:dLbls>
          <c:showLegendKey val="0"/>
          <c:showVal val="0"/>
          <c:showCatName val="0"/>
          <c:showSerName val="0"/>
          <c:showPercent val="0"/>
          <c:showBubbleSize val="0"/>
        </c:dLbls>
        <c:gapWidth val="219"/>
        <c:overlap val="-27"/>
        <c:axId val="488619832"/>
        <c:axId val="488626720"/>
      </c:barChart>
      <c:dateAx>
        <c:axId val="488619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26720"/>
        <c:crosses val="autoZero"/>
        <c:auto val="1"/>
        <c:lblOffset val="100"/>
        <c:baseTimeUnit val="months"/>
      </c:dateAx>
      <c:valAx>
        <c:axId val="488626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619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36</c:v>
                </c:pt>
                <c:pt idx="1">
                  <c:v>97</c:v>
                </c:pt>
                <c:pt idx="2">
                  <c:v>33</c:v>
                </c:pt>
                <c:pt idx="3">
                  <c:v>37</c:v>
                </c:pt>
                <c:pt idx="4">
                  <c:v>87</c:v>
                </c:pt>
                <c:pt idx="5">
                  <c:v>48</c:v>
                </c:pt>
                <c:pt idx="6">
                  <c:v>37</c:v>
                </c:pt>
                <c:pt idx="7">
                  <c:v>36</c:v>
                </c:pt>
                <c:pt idx="8">
                  <c:v>45</c:v>
                </c:pt>
                <c:pt idx="9">
                  <c:v>44</c:v>
                </c:pt>
                <c:pt idx="10">
                  <c:v>39</c:v>
                </c:pt>
                <c:pt idx="11">
                  <c:v>0</c:v>
                </c:pt>
              </c:numCache>
            </c:numRef>
          </c:val>
          <c:extLst>
            <c:ext xmlns:c16="http://schemas.microsoft.com/office/drawing/2014/chart" uri="{C3380CC4-5D6E-409C-BE32-E72D297353CC}">
              <c16:uniqueId val="{00000000-5797-4F7B-874C-952C73C328B7}"/>
            </c:ext>
          </c:extLst>
        </c:ser>
        <c:dLbls>
          <c:showLegendKey val="0"/>
          <c:showVal val="0"/>
          <c:showCatName val="0"/>
          <c:showSerName val="0"/>
          <c:showPercent val="0"/>
          <c:showBubbleSize val="0"/>
        </c:dLbls>
        <c:gapWidth val="219"/>
        <c:overlap val="-27"/>
        <c:axId val="492497000"/>
        <c:axId val="492490112"/>
      </c:barChart>
      <c:dateAx>
        <c:axId val="4924970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90112"/>
        <c:crosses val="autoZero"/>
        <c:auto val="1"/>
        <c:lblOffset val="100"/>
        <c:baseTimeUnit val="months"/>
      </c:dateAx>
      <c:valAx>
        <c:axId val="49249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97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2023-01</c:v>
                </c:pt>
                <c:pt idx="1">
                  <c:v>2023-02</c:v>
                </c:pt>
                <c:pt idx="2">
                  <c:v>2023-03</c:v>
                </c:pt>
                <c:pt idx="3">
                  <c:v>2023-04</c:v>
                </c:pt>
                <c:pt idx="4">
                  <c:v>2023-05</c:v>
                </c:pt>
                <c:pt idx="5">
                  <c:v>2023-06</c:v>
                </c:pt>
                <c:pt idx="6">
                  <c:v>2023-07</c:v>
                </c:pt>
                <c:pt idx="7">
                  <c:v>2023-08</c:v>
                </c:pt>
                <c:pt idx="8">
                  <c:v>2023-09</c:v>
                </c:pt>
                <c:pt idx="9">
                  <c:v>2023-10</c:v>
                </c:pt>
                <c:pt idx="10">
                  <c:v>2023-11</c:v>
                </c:pt>
                <c:pt idx="11">
                  <c:v>2023-12</c:v>
                </c:pt>
              </c:strCache>
            </c:strRef>
          </c:cat>
          <c:val>
            <c:numRef>
              <c:f>Sheet1!$B$2:$B$13</c:f>
              <c:numCache>
                <c:formatCode>General</c:formatCode>
                <c:ptCount val="12"/>
                <c:pt idx="0">
                  <c:v>217</c:v>
                </c:pt>
                <c:pt idx="1">
                  <c:v>878</c:v>
                </c:pt>
                <c:pt idx="2">
                  <c:v>237</c:v>
                </c:pt>
                <c:pt idx="3">
                  <c:v>302</c:v>
                </c:pt>
                <c:pt idx="4">
                  <c:v>1219</c:v>
                </c:pt>
                <c:pt idx="5">
                  <c:v>583</c:v>
                </c:pt>
                <c:pt idx="6">
                  <c:v>297</c:v>
                </c:pt>
                <c:pt idx="7">
                  <c:v>289</c:v>
                </c:pt>
                <c:pt idx="8">
                  <c:v>315</c:v>
                </c:pt>
                <c:pt idx="9">
                  <c:v>313</c:v>
                </c:pt>
                <c:pt idx="10">
                  <c:v>468</c:v>
                </c:pt>
                <c:pt idx="11">
                  <c:v>0</c:v>
                </c:pt>
              </c:numCache>
            </c:numRef>
          </c:val>
          <c:extLst>
            <c:ext xmlns:c16="http://schemas.microsoft.com/office/drawing/2014/chart" uri="{C3380CC4-5D6E-409C-BE32-E72D297353CC}">
              <c16:uniqueId val="{00000000-77F4-4CD3-B4AB-17F3B0DECBA2}"/>
            </c:ext>
          </c:extLst>
        </c:ser>
        <c:dLbls>
          <c:showLegendKey val="0"/>
          <c:showVal val="0"/>
          <c:showCatName val="0"/>
          <c:showSerName val="0"/>
          <c:showPercent val="0"/>
          <c:showBubbleSize val="0"/>
        </c:dLbls>
        <c:gapWidth val="219"/>
        <c:overlap val="-27"/>
        <c:axId val="492490768"/>
        <c:axId val="492495032"/>
      </c:barChart>
      <c:catAx>
        <c:axId val="492490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95032"/>
        <c:crosses val="autoZero"/>
        <c:auto val="1"/>
        <c:lblAlgn val="ctr"/>
        <c:lblOffset val="100"/>
        <c:noMultiLvlLbl val="0"/>
      </c:catAx>
      <c:valAx>
        <c:axId val="492495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9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44927</c:v>
                </c:pt>
                <c:pt idx="1">
                  <c:v>44958</c:v>
                </c:pt>
                <c:pt idx="2">
                  <c:v>44986</c:v>
                </c:pt>
                <c:pt idx="3">
                  <c:v>45017</c:v>
                </c:pt>
                <c:pt idx="4">
                  <c:v>45047</c:v>
                </c:pt>
                <c:pt idx="5">
                  <c:v>45078</c:v>
                </c:pt>
                <c:pt idx="6">
                  <c:v>45108</c:v>
                </c:pt>
                <c:pt idx="7">
                  <c:v>45139</c:v>
                </c:pt>
                <c:pt idx="8">
                  <c:v>45170</c:v>
                </c:pt>
                <c:pt idx="9">
                  <c:v>45200</c:v>
                </c:pt>
                <c:pt idx="10">
                  <c:v>45231</c:v>
                </c:pt>
                <c:pt idx="11">
                  <c:v>45261</c:v>
                </c:pt>
              </c:numCache>
            </c:numRef>
          </c:cat>
          <c:val>
            <c:numRef>
              <c:f>Sheet1!$B$2:$B$13</c:f>
              <c:numCache>
                <c:formatCode>General</c:formatCode>
                <c:ptCount val="12"/>
                <c:pt idx="0">
                  <c:v>4569</c:v>
                </c:pt>
                <c:pt idx="1">
                  <c:v>7402</c:v>
                </c:pt>
                <c:pt idx="2">
                  <c:v>16186</c:v>
                </c:pt>
                <c:pt idx="3">
                  <c:v>5448</c:v>
                </c:pt>
                <c:pt idx="4">
                  <c:v>13513</c:v>
                </c:pt>
                <c:pt idx="5">
                  <c:v>8224</c:v>
                </c:pt>
                <c:pt idx="6">
                  <c:v>11901</c:v>
                </c:pt>
                <c:pt idx="7">
                  <c:v>5534</c:v>
                </c:pt>
                <c:pt idx="8">
                  <c:v>3820</c:v>
                </c:pt>
                <c:pt idx="9">
                  <c:v>7859</c:v>
                </c:pt>
                <c:pt idx="10">
                  <c:v>7265</c:v>
                </c:pt>
              </c:numCache>
            </c:numRef>
          </c:val>
          <c:extLst>
            <c:ext xmlns:c16="http://schemas.microsoft.com/office/drawing/2014/chart" uri="{C3380CC4-5D6E-409C-BE32-E72D297353CC}">
              <c16:uniqueId val="{00000000-6F59-44DA-A601-1C18825E3F78}"/>
            </c:ext>
          </c:extLst>
        </c:ser>
        <c:dLbls>
          <c:showLegendKey val="0"/>
          <c:showVal val="0"/>
          <c:showCatName val="0"/>
          <c:showSerName val="0"/>
          <c:showPercent val="0"/>
          <c:showBubbleSize val="0"/>
        </c:dLbls>
        <c:gapWidth val="219"/>
        <c:overlap val="-27"/>
        <c:axId val="492498312"/>
        <c:axId val="492497656"/>
      </c:barChart>
      <c:dateAx>
        <c:axId val="492498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97656"/>
        <c:crosses val="autoZero"/>
        <c:auto val="1"/>
        <c:lblOffset val="100"/>
        <c:baseTimeUnit val="months"/>
      </c:dateAx>
      <c:valAx>
        <c:axId val="492497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498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29AA6-7FF5-422F-8E86-2614E3C9A6A7}"/>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3252FE7E-0A60-4E64-AE61-1736FCA11E44}"/>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667270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D4B9D-2C36-4FF3-9B1F-AFE8EF3BACE5}"/>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5980E09B-E485-44D9-BFBD-FC1A16712844}"/>
              </a:ext>
            </a:extLst>
          </p:cNvPr>
          <p:cNvGraphicFramePr>
            <a:graphicFrameLocks noGrp="1"/>
          </p:cNvGraphicFramePr>
          <p:nvPr>
            <p:ph type="chart" sz="quarter" idx="13"/>
            <p:extLst>
              <p:ext uri="{D42A27DB-BD31-4B8C-83A1-F6EECF244321}">
                <p14:modId xmlns:p14="http://schemas.microsoft.com/office/powerpoint/2010/main" val="27736886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9E3E4B-68A0-4D32-9597-19088BA154BE}"/>
              </a:ext>
            </a:extLst>
          </p:cNvPr>
          <p:cNvSpPr>
            <a:spLocks noGrp="1"/>
          </p:cNvSpPr>
          <p:nvPr>
            <p:ph type="body" sz="quarter" idx="14"/>
          </p:nvPr>
        </p:nvSpPr>
        <p:spPr/>
        <p:txBody>
          <a:bodyPr/>
          <a:lstStyle/>
          <a:p>
            <a:r>
              <a:rPr lang="en-US"/>
              <a:t>11/01/2023 - 11/30/2023</a:t>
            </a:r>
          </a:p>
        </p:txBody>
      </p:sp>
      <p:sp>
        <p:nvSpPr>
          <p:cNvPr id="5" name="Footer Placeholder 4">
            <a:extLst>
              <a:ext uri="{FF2B5EF4-FFF2-40B4-BE49-F238E27FC236}">
                <a16:creationId xmlns:a16="http://schemas.microsoft.com/office/drawing/2014/main" id="{D0FEE667-858B-4594-A96A-59A7EE66D8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3476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6D7A3-8EA8-44DB-B701-7A8EEE6FB26F}"/>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4F8A4119-1524-4B9E-9B8A-2D19D0823447}"/>
              </a:ext>
            </a:extLst>
          </p:cNvPr>
          <p:cNvGraphicFramePr>
            <a:graphicFrameLocks noGrp="1"/>
          </p:cNvGraphicFramePr>
          <p:nvPr>
            <p:ph type="tbl" sz="quarter" idx="13"/>
            <p:extLst>
              <p:ext uri="{D42A27DB-BD31-4B8C-83A1-F6EECF244321}">
                <p14:modId xmlns:p14="http://schemas.microsoft.com/office/powerpoint/2010/main" val="1967060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70856939"/>
                    </a:ext>
                  </a:extLst>
                </a:gridCol>
                <a:gridCol w="905256">
                  <a:extLst>
                    <a:ext uri="{9D8B030D-6E8A-4147-A177-3AD203B41FA5}">
                      <a16:colId xmlns:a16="http://schemas.microsoft.com/office/drawing/2014/main" val="7476156"/>
                    </a:ext>
                  </a:extLst>
                </a:gridCol>
                <a:gridCol w="905256">
                  <a:extLst>
                    <a:ext uri="{9D8B030D-6E8A-4147-A177-3AD203B41FA5}">
                      <a16:colId xmlns:a16="http://schemas.microsoft.com/office/drawing/2014/main" val="731001409"/>
                    </a:ext>
                  </a:extLst>
                </a:gridCol>
                <a:gridCol w="905256">
                  <a:extLst>
                    <a:ext uri="{9D8B030D-6E8A-4147-A177-3AD203B41FA5}">
                      <a16:colId xmlns:a16="http://schemas.microsoft.com/office/drawing/2014/main" val="2379528648"/>
                    </a:ext>
                  </a:extLst>
                </a:gridCol>
                <a:gridCol w="905256">
                  <a:extLst>
                    <a:ext uri="{9D8B030D-6E8A-4147-A177-3AD203B41FA5}">
                      <a16:colId xmlns:a16="http://schemas.microsoft.com/office/drawing/2014/main" val="3561571979"/>
                    </a:ext>
                  </a:extLst>
                </a:gridCol>
                <a:gridCol w="905256">
                  <a:extLst>
                    <a:ext uri="{9D8B030D-6E8A-4147-A177-3AD203B41FA5}">
                      <a16:colId xmlns:a16="http://schemas.microsoft.com/office/drawing/2014/main" val="2957786133"/>
                    </a:ext>
                  </a:extLst>
                </a:gridCol>
                <a:gridCol w="905256">
                  <a:extLst>
                    <a:ext uri="{9D8B030D-6E8A-4147-A177-3AD203B41FA5}">
                      <a16:colId xmlns:a16="http://schemas.microsoft.com/office/drawing/2014/main" val="2673170825"/>
                    </a:ext>
                  </a:extLst>
                </a:gridCol>
                <a:gridCol w="905256">
                  <a:extLst>
                    <a:ext uri="{9D8B030D-6E8A-4147-A177-3AD203B41FA5}">
                      <a16:colId xmlns:a16="http://schemas.microsoft.com/office/drawing/2014/main" val="788423080"/>
                    </a:ext>
                  </a:extLst>
                </a:gridCol>
                <a:gridCol w="905256">
                  <a:extLst>
                    <a:ext uri="{9D8B030D-6E8A-4147-A177-3AD203B41FA5}">
                      <a16:colId xmlns:a16="http://schemas.microsoft.com/office/drawing/2014/main" val="247710779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71663106"/>
                  </a:ext>
                </a:extLst>
              </a:tr>
              <a:tr h="370840">
                <a:tc>
                  <a:txBody>
                    <a:bodyPr/>
                    <a:lstStyle/>
                    <a:p>
                      <a:r>
                        <a:rPr lang="en-US" sz="1000"/>
                        <a:t>1909</a:t>
                      </a:r>
                    </a:p>
                  </a:txBody>
                  <a:tcPr/>
                </a:tc>
                <a:tc>
                  <a:txBody>
                    <a:bodyPr/>
                    <a:lstStyle/>
                    <a:p>
                      <a:r>
                        <a:rPr lang="en-US" sz="1000"/>
                        <a:t>1</a:t>
                      </a:r>
                    </a:p>
                  </a:txBody>
                  <a:tcPr/>
                </a:tc>
                <a:tc>
                  <a:txBody>
                    <a:bodyPr/>
                    <a:lstStyle/>
                    <a:p>
                      <a:r>
                        <a:rPr lang="en-US" sz="1000"/>
                        <a:t>12</a:t>
                      </a:r>
                    </a:p>
                  </a:txBody>
                  <a:tcPr/>
                </a:tc>
                <a:tc>
                  <a:txBody>
                    <a:bodyPr/>
                    <a:lstStyle/>
                    <a:p>
                      <a:r>
                        <a:rPr lang="en-US" sz="1000"/>
                        <a:t>190</a:t>
                      </a:r>
                    </a:p>
                  </a:txBody>
                  <a:tcPr/>
                </a:tc>
                <a:tc>
                  <a:txBody>
                    <a:bodyPr/>
                    <a:lstStyle/>
                    <a:p>
                      <a:r>
                        <a:rPr lang="en-US" sz="1000"/>
                        <a:t>25</a:t>
                      </a:r>
                    </a:p>
                  </a:txBody>
                  <a:tcPr/>
                </a:tc>
                <a:tc>
                  <a:txBody>
                    <a:bodyPr/>
                    <a:lstStyle/>
                    <a:p>
                      <a:r>
                        <a:rPr lang="en-US" sz="1000"/>
                        <a:t>5</a:t>
                      </a:r>
                    </a:p>
                  </a:txBody>
                  <a:tcPr/>
                </a:tc>
                <a:tc>
                  <a:txBody>
                    <a:bodyPr/>
                    <a:lstStyle/>
                    <a:p>
                      <a:r>
                        <a:rPr lang="en-US" sz="1000"/>
                        <a:t>0</a:t>
                      </a:r>
                    </a:p>
                  </a:txBody>
                  <a:tcPr/>
                </a:tc>
                <a:tc>
                  <a:txBody>
                    <a:bodyPr/>
                    <a:lstStyle/>
                    <a:p>
                      <a:r>
                        <a:rPr lang="en-US" sz="1000"/>
                        <a:t>0.9609 %</a:t>
                      </a:r>
                    </a:p>
                  </a:txBody>
                  <a:tcPr/>
                </a:tc>
                <a:tc>
                  <a:txBody>
                    <a:bodyPr/>
                    <a:lstStyle/>
                    <a:p>
                      <a:r>
                        <a:rPr lang="en-US" sz="1000"/>
                        <a:t>0.0 %</a:t>
                      </a:r>
                    </a:p>
                  </a:txBody>
                  <a:tcPr/>
                </a:tc>
                <a:extLst>
                  <a:ext uri="{0D108BD9-81ED-4DB2-BD59-A6C34878D82A}">
                    <a16:rowId xmlns:a16="http://schemas.microsoft.com/office/drawing/2014/main" val="2611833821"/>
                  </a:ext>
                </a:extLst>
              </a:tr>
            </a:tbl>
          </a:graphicData>
        </a:graphic>
      </p:graphicFrame>
      <p:sp>
        <p:nvSpPr>
          <p:cNvPr id="4" name="Text Placeholder 3">
            <a:extLst>
              <a:ext uri="{FF2B5EF4-FFF2-40B4-BE49-F238E27FC236}">
                <a16:creationId xmlns:a16="http://schemas.microsoft.com/office/drawing/2014/main" id="{D82D91F9-8C91-40A7-B715-6D778918D8C7}"/>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363229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5D31A-67A3-4ED1-A92F-22AE1AEEEC6E}"/>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6687ACCB-9356-44E0-855D-57EB785F8316}"/>
              </a:ext>
            </a:extLst>
          </p:cNvPr>
          <p:cNvGraphicFramePr>
            <a:graphicFrameLocks noGrp="1"/>
          </p:cNvGraphicFramePr>
          <p:nvPr>
            <p:ph type="chart" sz="quarter" idx="13"/>
            <p:extLst>
              <p:ext uri="{D42A27DB-BD31-4B8C-83A1-F6EECF244321}">
                <p14:modId xmlns:p14="http://schemas.microsoft.com/office/powerpoint/2010/main" val="698575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35273B-5442-4EFC-BCEE-56BDC6285F0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748A3CD8-37B8-4AE2-B72C-5892D9D11B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1922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43F74-0FC3-49C7-8862-4D4C530C5A64}"/>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F2994D63-4F11-403D-8164-90789626FFFB}"/>
              </a:ext>
            </a:extLst>
          </p:cNvPr>
          <p:cNvGraphicFramePr>
            <a:graphicFrameLocks noGrp="1"/>
          </p:cNvGraphicFramePr>
          <p:nvPr>
            <p:ph type="chart" sz="quarter" idx="13"/>
            <p:extLst>
              <p:ext uri="{D42A27DB-BD31-4B8C-83A1-F6EECF244321}">
                <p14:modId xmlns:p14="http://schemas.microsoft.com/office/powerpoint/2010/main" val="1176813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EFF6AA-C18E-4609-9251-DED0F144CFB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89EA559-EED2-4207-AAC9-2C69322AB1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9974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0F929-1712-457E-9E6B-B526C3053CBB}"/>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CBC5A681-BD9F-4258-9711-FAF4C0BCF87B}"/>
              </a:ext>
            </a:extLst>
          </p:cNvPr>
          <p:cNvGraphicFramePr>
            <a:graphicFrameLocks noGrp="1"/>
          </p:cNvGraphicFramePr>
          <p:nvPr>
            <p:ph type="chart" sz="quarter" idx="13"/>
            <p:extLst>
              <p:ext uri="{D42A27DB-BD31-4B8C-83A1-F6EECF244321}">
                <p14:modId xmlns:p14="http://schemas.microsoft.com/office/powerpoint/2010/main" val="1992586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482088-38D1-4FC2-A6AD-0E7066EAAFEF}"/>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58A25212-723B-4B3A-A029-3527BFCE70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9396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F4602-6D07-4402-B8D6-F79D9FC6BBF3}"/>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3951696D-6F5D-4BAA-92B0-9A073C9CCD47}"/>
              </a:ext>
            </a:extLst>
          </p:cNvPr>
          <p:cNvGraphicFramePr>
            <a:graphicFrameLocks noGrp="1"/>
          </p:cNvGraphicFramePr>
          <p:nvPr>
            <p:ph type="chart" sz="quarter" idx="13"/>
            <p:extLst>
              <p:ext uri="{D42A27DB-BD31-4B8C-83A1-F6EECF244321}">
                <p14:modId xmlns:p14="http://schemas.microsoft.com/office/powerpoint/2010/main" val="1221846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3FA75E-BF95-48F3-86B7-0127A2A2953A}"/>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128DE93F-2DBF-41E9-BA58-0F9F22189C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62866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B336-F7DE-4214-9515-E37F4A44F83E}"/>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786B5CC2-67A2-4B94-9290-E1887324C0C7}"/>
              </a:ext>
            </a:extLst>
          </p:cNvPr>
          <p:cNvGraphicFramePr>
            <a:graphicFrameLocks noGrp="1"/>
          </p:cNvGraphicFramePr>
          <p:nvPr>
            <p:ph type="tbl" sz="quarter" idx="13"/>
            <p:extLst>
              <p:ext uri="{D42A27DB-BD31-4B8C-83A1-F6EECF244321}">
                <p14:modId xmlns:p14="http://schemas.microsoft.com/office/powerpoint/2010/main" val="3888398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13312716"/>
                    </a:ext>
                  </a:extLst>
                </a:gridCol>
                <a:gridCol w="1316737">
                  <a:extLst>
                    <a:ext uri="{9D8B030D-6E8A-4147-A177-3AD203B41FA5}">
                      <a16:colId xmlns:a16="http://schemas.microsoft.com/office/drawing/2014/main" val="969808769"/>
                    </a:ext>
                  </a:extLst>
                </a:gridCol>
                <a:gridCol w="329184">
                  <a:extLst>
                    <a:ext uri="{9D8B030D-6E8A-4147-A177-3AD203B41FA5}">
                      <a16:colId xmlns:a16="http://schemas.microsoft.com/office/drawing/2014/main" val="3819946843"/>
                    </a:ext>
                  </a:extLst>
                </a:gridCol>
                <a:gridCol w="329184">
                  <a:extLst>
                    <a:ext uri="{9D8B030D-6E8A-4147-A177-3AD203B41FA5}">
                      <a16:colId xmlns:a16="http://schemas.microsoft.com/office/drawing/2014/main" val="319118945"/>
                    </a:ext>
                  </a:extLst>
                </a:gridCol>
                <a:gridCol w="329184">
                  <a:extLst>
                    <a:ext uri="{9D8B030D-6E8A-4147-A177-3AD203B41FA5}">
                      <a16:colId xmlns:a16="http://schemas.microsoft.com/office/drawing/2014/main" val="1139970481"/>
                    </a:ext>
                  </a:extLst>
                </a:gridCol>
                <a:gridCol w="329184">
                  <a:extLst>
                    <a:ext uri="{9D8B030D-6E8A-4147-A177-3AD203B41FA5}">
                      <a16:colId xmlns:a16="http://schemas.microsoft.com/office/drawing/2014/main" val="1112728945"/>
                    </a:ext>
                  </a:extLst>
                </a:gridCol>
                <a:gridCol w="329184">
                  <a:extLst>
                    <a:ext uri="{9D8B030D-6E8A-4147-A177-3AD203B41FA5}">
                      <a16:colId xmlns:a16="http://schemas.microsoft.com/office/drawing/2014/main" val="3589902629"/>
                    </a:ext>
                  </a:extLst>
                </a:gridCol>
                <a:gridCol w="329184">
                  <a:extLst>
                    <a:ext uri="{9D8B030D-6E8A-4147-A177-3AD203B41FA5}">
                      <a16:colId xmlns:a16="http://schemas.microsoft.com/office/drawing/2014/main" val="1366830791"/>
                    </a:ext>
                  </a:extLst>
                </a:gridCol>
                <a:gridCol w="329184">
                  <a:extLst>
                    <a:ext uri="{9D8B030D-6E8A-4147-A177-3AD203B41FA5}">
                      <a16:colId xmlns:a16="http://schemas.microsoft.com/office/drawing/2014/main" val="324718176"/>
                    </a:ext>
                  </a:extLst>
                </a:gridCol>
                <a:gridCol w="329184">
                  <a:extLst>
                    <a:ext uri="{9D8B030D-6E8A-4147-A177-3AD203B41FA5}">
                      <a16:colId xmlns:a16="http://schemas.microsoft.com/office/drawing/2014/main" val="3085912784"/>
                    </a:ext>
                  </a:extLst>
                </a:gridCol>
                <a:gridCol w="329184">
                  <a:extLst>
                    <a:ext uri="{9D8B030D-6E8A-4147-A177-3AD203B41FA5}">
                      <a16:colId xmlns:a16="http://schemas.microsoft.com/office/drawing/2014/main" val="2166690378"/>
                    </a:ext>
                  </a:extLst>
                </a:gridCol>
                <a:gridCol w="329184">
                  <a:extLst>
                    <a:ext uri="{9D8B030D-6E8A-4147-A177-3AD203B41FA5}">
                      <a16:colId xmlns:a16="http://schemas.microsoft.com/office/drawing/2014/main" val="91407749"/>
                    </a:ext>
                  </a:extLst>
                </a:gridCol>
                <a:gridCol w="329184">
                  <a:extLst>
                    <a:ext uri="{9D8B030D-6E8A-4147-A177-3AD203B41FA5}">
                      <a16:colId xmlns:a16="http://schemas.microsoft.com/office/drawing/2014/main" val="3695094127"/>
                    </a:ext>
                  </a:extLst>
                </a:gridCol>
                <a:gridCol w="329184">
                  <a:extLst>
                    <a:ext uri="{9D8B030D-6E8A-4147-A177-3AD203B41FA5}">
                      <a16:colId xmlns:a16="http://schemas.microsoft.com/office/drawing/2014/main" val="1907155952"/>
                    </a:ext>
                  </a:extLst>
                </a:gridCol>
                <a:gridCol w="329184">
                  <a:extLst>
                    <a:ext uri="{9D8B030D-6E8A-4147-A177-3AD203B41FA5}">
                      <a16:colId xmlns:a16="http://schemas.microsoft.com/office/drawing/2014/main" val="4226121627"/>
                    </a:ext>
                  </a:extLst>
                </a:gridCol>
                <a:gridCol w="329184">
                  <a:extLst>
                    <a:ext uri="{9D8B030D-6E8A-4147-A177-3AD203B41FA5}">
                      <a16:colId xmlns:a16="http://schemas.microsoft.com/office/drawing/2014/main" val="1192998546"/>
                    </a:ext>
                  </a:extLst>
                </a:gridCol>
                <a:gridCol w="329184">
                  <a:extLst>
                    <a:ext uri="{9D8B030D-6E8A-4147-A177-3AD203B41FA5}">
                      <a16:colId xmlns:a16="http://schemas.microsoft.com/office/drawing/2014/main" val="1814054787"/>
                    </a:ext>
                  </a:extLst>
                </a:gridCol>
                <a:gridCol w="329184">
                  <a:extLst>
                    <a:ext uri="{9D8B030D-6E8A-4147-A177-3AD203B41FA5}">
                      <a16:colId xmlns:a16="http://schemas.microsoft.com/office/drawing/2014/main" val="3977976392"/>
                    </a:ext>
                  </a:extLst>
                </a:gridCol>
                <a:gridCol w="329184">
                  <a:extLst>
                    <a:ext uri="{9D8B030D-6E8A-4147-A177-3AD203B41FA5}">
                      <a16:colId xmlns:a16="http://schemas.microsoft.com/office/drawing/2014/main" val="3439586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753323547"/>
                  </a:ext>
                </a:extLst>
              </a:tr>
            </a:tbl>
          </a:graphicData>
        </a:graphic>
      </p:graphicFrame>
      <p:sp>
        <p:nvSpPr>
          <p:cNvPr id="4" name="Text Placeholder 3">
            <a:extLst>
              <a:ext uri="{FF2B5EF4-FFF2-40B4-BE49-F238E27FC236}">
                <a16:creationId xmlns:a16="http://schemas.microsoft.com/office/drawing/2014/main" id="{3E77D5F8-F23B-44C2-9AC6-F01FD1DEA0AF}"/>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633129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D82A6-FF61-45BC-9894-658E28C7C654}"/>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26B119F4-FDB3-4A75-BD2B-65AD3F05AA63}"/>
              </a:ext>
            </a:extLst>
          </p:cNvPr>
          <p:cNvGraphicFramePr>
            <a:graphicFrameLocks noGrp="1"/>
          </p:cNvGraphicFramePr>
          <p:nvPr>
            <p:ph type="tbl" sz="quarter" idx="13"/>
            <p:extLst>
              <p:ext uri="{D42A27DB-BD31-4B8C-83A1-F6EECF244321}">
                <p14:modId xmlns:p14="http://schemas.microsoft.com/office/powerpoint/2010/main" val="600611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730533314"/>
                    </a:ext>
                  </a:extLst>
                </a:gridCol>
                <a:gridCol w="1316737">
                  <a:extLst>
                    <a:ext uri="{9D8B030D-6E8A-4147-A177-3AD203B41FA5}">
                      <a16:colId xmlns:a16="http://schemas.microsoft.com/office/drawing/2014/main" val="2273584447"/>
                    </a:ext>
                  </a:extLst>
                </a:gridCol>
                <a:gridCol w="329184">
                  <a:extLst>
                    <a:ext uri="{9D8B030D-6E8A-4147-A177-3AD203B41FA5}">
                      <a16:colId xmlns:a16="http://schemas.microsoft.com/office/drawing/2014/main" val="1533368045"/>
                    </a:ext>
                  </a:extLst>
                </a:gridCol>
                <a:gridCol w="329184">
                  <a:extLst>
                    <a:ext uri="{9D8B030D-6E8A-4147-A177-3AD203B41FA5}">
                      <a16:colId xmlns:a16="http://schemas.microsoft.com/office/drawing/2014/main" val="180262745"/>
                    </a:ext>
                  </a:extLst>
                </a:gridCol>
                <a:gridCol w="329184">
                  <a:extLst>
                    <a:ext uri="{9D8B030D-6E8A-4147-A177-3AD203B41FA5}">
                      <a16:colId xmlns:a16="http://schemas.microsoft.com/office/drawing/2014/main" val="345090528"/>
                    </a:ext>
                  </a:extLst>
                </a:gridCol>
                <a:gridCol w="329184">
                  <a:extLst>
                    <a:ext uri="{9D8B030D-6E8A-4147-A177-3AD203B41FA5}">
                      <a16:colId xmlns:a16="http://schemas.microsoft.com/office/drawing/2014/main" val="2869506933"/>
                    </a:ext>
                  </a:extLst>
                </a:gridCol>
                <a:gridCol w="329184">
                  <a:extLst>
                    <a:ext uri="{9D8B030D-6E8A-4147-A177-3AD203B41FA5}">
                      <a16:colId xmlns:a16="http://schemas.microsoft.com/office/drawing/2014/main" val="695236412"/>
                    </a:ext>
                  </a:extLst>
                </a:gridCol>
                <a:gridCol w="329184">
                  <a:extLst>
                    <a:ext uri="{9D8B030D-6E8A-4147-A177-3AD203B41FA5}">
                      <a16:colId xmlns:a16="http://schemas.microsoft.com/office/drawing/2014/main" val="1409085346"/>
                    </a:ext>
                  </a:extLst>
                </a:gridCol>
                <a:gridCol w="329184">
                  <a:extLst>
                    <a:ext uri="{9D8B030D-6E8A-4147-A177-3AD203B41FA5}">
                      <a16:colId xmlns:a16="http://schemas.microsoft.com/office/drawing/2014/main" val="4109112025"/>
                    </a:ext>
                  </a:extLst>
                </a:gridCol>
                <a:gridCol w="329184">
                  <a:extLst>
                    <a:ext uri="{9D8B030D-6E8A-4147-A177-3AD203B41FA5}">
                      <a16:colId xmlns:a16="http://schemas.microsoft.com/office/drawing/2014/main" val="1406440874"/>
                    </a:ext>
                  </a:extLst>
                </a:gridCol>
                <a:gridCol w="329184">
                  <a:extLst>
                    <a:ext uri="{9D8B030D-6E8A-4147-A177-3AD203B41FA5}">
                      <a16:colId xmlns:a16="http://schemas.microsoft.com/office/drawing/2014/main" val="1074277913"/>
                    </a:ext>
                  </a:extLst>
                </a:gridCol>
                <a:gridCol w="329184">
                  <a:extLst>
                    <a:ext uri="{9D8B030D-6E8A-4147-A177-3AD203B41FA5}">
                      <a16:colId xmlns:a16="http://schemas.microsoft.com/office/drawing/2014/main" val="1989381709"/>
                    </a:ext>
                  </a:extLst>
                </a:gridCol>
                <a:gridCol w="329184">
                  <a:extLst>
                    <a:ext uri="{9D8B030D-6E8A-4147-A177-3AD203B41FA5}">
                      <a16:colId xmlns:a16="http://schemas.microsoft.com/office/drawing/2014/main" val="422900120"/>
                    </a:ext>
                  </a:extLst>
                </a:gridCol>
                <a:gridCol w="329184">
                  <a:extLst>
                    <a:ext uri="{9D8B030D-6E8A-4147-A177-3AD203B41FA5}">
                      <a16:colId xmlns:a16="http://schemas.microsoft.com/office/drawing/2014/main" val="4046129810"/>
                    </a:ext>
                  </a:extLst>
                </a:gridCol>
                <a:gridCol w="329184">
                  <a:extLst>
                    <a:ext uri="{9D8B030D-6E8A-4147-A177-3AD203B41FA5}">
                      <a16:colId xmlns:a16="http://schemas.microsoft.com/office/drawing/2014/main" val="222536101"/>
                    </a:ext>
                  </a:extLst>
                </a:gridCol>
                <a:gridCol w="329184">
                  <a:extLst>
                    <a:ext uri="{9D8B030D-6E8A-4147-A177-3AD203B41FA5}">
                      <a16:colId xmlns:a16="http://schemas.microsoft.com/office/drawing/2014/main" val="515576220"/>
                    </a:ext>
                  </a:extLst>
                </a:gridCol>
                <a:gridCol w="329184">
                  <a:extLst>
                    <a:ext uri="{9D8B030D-6E8A-4147-A177-3AD203B41FA5}">
                      <a16:colId xmlns:a16="http://schemas.microsoft.com/office/drawing/2014/main" val="4059167083"/>
                    </a:ext>
                  </a:extLst>
                </a:gridCol>
                <a:gridCol w="329184">
                  <a:extLst>
                    <a:ext uri="{9D8B030D-6E8A-4147-A177-3AD203B41FA5}">
                      <a16:colId xmlns:a16="http://schemas.microsoft.com/office/drawing/2014/main" val="2759270771"/>
                    </a:ext>
                  </a:extLst>
                </a:gridCol>
                <a:gridCol w="329184">
                  <a:extLst>
                    <a:ext uri="{9D8B030D-6E8A-4147-A177-3AD203B41FA5}">
                      <a16:colId xmlns:a16="http://schemas.microsoft.com/office/drawing/2014/main" val="1725930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53189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- 2023-11-06 16:00:25</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congratulating Lance Kishimoto (left) and Joni Nham (right) on their promotions to Assistant Vice President! Both are longtime, steadfast contributors to FICOH’s success, Lance in our Commercial Underwriting department and Joni in our Claims department. As new members of our officer team, their impact on FICOH’s future will continue to grow. Click the link below to learn more.
https://www.ficoh.com/about-us/news/first-insurance-appoints-two-new-officers/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https://quintly-image-storage.s3.amazonaws.com/17ae3836335657ff0a83f20c7d11e5e8/5f1fc4b1d059afab2f132c7ec77a22e6.jpg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94361003"/>
                  </a:ext>
                </a:extLst>
              </a:tr>
            </a:tbl>
          </a:graphicData>
        </a:graphic>
      </p:graphicFrame>
      <p:sp>
        <p:nvSpPr>
          <p:cNvPr id="4" name="Text Placeholder 3">
            <a:extLst>
              <a:ext uri="{FF2B5EF4-FFF2-40B4-BE49-F238E27FC236}">
                <a16:creationId xmlns:a16="http://schemas.microsoft.com/office/drawing/2014/main" id="{3240919A-F736-4ADB-9B68-CE92B489DD54}"/>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735757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28D7D9-B1DA-405D-BCBD-3A21ED20448C}"/>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F15BA59E-D47F-4845-A81C-20F933549CD1}"/>
              </a:ext>
            </a:extLst>
          </p:cNvPr>
          <p:cNvGraphicFramePr>
            <a:graphicFrameLocks noGrp="1"/>
          </p:cNvGraphicFramePr>
          <p:nvPr>
            <p:ph type="tbl" sz="quarter" idx="13"/>
            <p:extLst>
              <p:ext uri="{D42A27DB-BD31-4B8C-83A1-F6EECF244321}">
                <p14:modId xmlns:p14="http://schemas.microsoft.com/office/powerpoint/2010/main" val="2052508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49340721"/>
                    </a:ext>
                  </a:extLst>
                </a:gridCol>
                <a:gridCol w="1316737">
                  <a:extLst>
                    <a:ext uri="{9D8B030D-6E8A-4147-A177-3AD203B41FA5}">
                      <a16:colId xmlns:a16="http://schemas.microsoft.com/office/drawing/2014/main" val="1759154130"/>
                    </a:ext>
                  </a:extLst>
                </a:gridCol>
                <a:gridCol w="329184">
                  <a:extLst>
                    <a:ext uri="{9D8B030D-6E8A-4147-A177-3AD203B41FA5}">
                      <a16:colId xmlns:a16="http://schemas.microsoft.com/office/drawing/2014/main" val="4091847416"/>
                    </a:ext>
                  </a:extLst>
                </a:gridCol>
                <a:gridCol w="329184">
                  <a:extLst>
                    <a:ext uri="{9D8B030D-6E8A-4147-A177-3AD203B41FA5}">
                      <a16:colId xmlns:a16="http://schemas.microsoft.com/office/drawing/2014/main" val="2269013739"/>
                    </a:ext>
                  </a:extLst>
                </a:gridCol>
                <a:gridCol w="329184">
                  <a:extLst>
                    <a:ext uri="{9D8B030D-6E8A-4147-A177-3AD203B41FA5}">
                      <a16:colId xmlns:a16="http://schemas.microsoft.com/office/drawing/2014/main" val="2788133051"/>
                    </a:ext>
                  </a:extLst>
                </a:gridCol>
                <a:gridCol w="329184">
                  <a:extLst>
                    <a:ext uri="{9D8B030D-6E8A-4147-A177-3AD203B41FA5}">
                      <a16:colId xmlns:a16="http://schemas.microsoft.com/office/drawing/2014/main" val="1415140955"/>
                    </a:ext>
                  </a:extLst>
                </a:gridCol>
                <a:gridCol w="329184">
                  <a:extLst>
                    <a:ext uri="{9D8B030D-6E8A-4147-A177-3AD203B41FA5}">
                      <a16:colId xmlns:a16="http://schemas.microsoft.com/office/drawing/2014/main" val="3660261051"/>
                    </a:ext>
                  </a:extLst>
                </a:gridCol>
                <a:gridCol w="329184">
                  <a:extLst>
                    <a:ext uri="{9D8B030D-6E8A-4147-A177-3AD203B41FA5}">
                      <a16:colId xmlns:a16="http://schemas.microsoft.com/office/drawing/2014/main" val="3887267051"/>
                    </a:ext>
                  </a:extLst>
                </a:gridCol>
                <a:gridCol w="329184">
                  <a:extLst>
                    <a:ext uri="{9D8B030D-6E8A-4147-A177-3AD203B41FA5}">
                      <a16:colId xmlns:a16="http://schemas.microsoft.com/office/drawing/2014/main" val="1544761731"/>
                    </a:ext>
                  </a:extLst>
                </a:gridCol>
                <a:gridCol w="329184">
                  <a:extLst>
                    <a:ext uri="{9D8B030D-6E8A-4147-A177-3AD203B41FA5}">
                      <a16:colId xmlns:a16="http://schemas.microsoft.com/office/drawing/2014/main" val="1272533089"/>
                    </a:ext>
                  </a:extLst>
                </a:gridCol>
                <a:gridCol w="329184">
                  <a:extLst>
                    <a:ext uri="{9D8B030D-6E8A-4147-A177-3AD203B41FA5}">
                      <a16:colId xmlns:a16="http://schemas.microsoft.com/office/drawing/2014/main" val="935106287"/>
                    </a:ext>
                  </a:extLst>
                </a:gridCol>
                <a:gridCol w="329184">
                  <a:extLst>
                    <a:ext uri="{9D8B030D-6E8A-4147-A177-3AD203B41FA5}">
                      <a16:colId xmlns:a16="http://schemas.microsoft.com/office/drawing/2014/main" val="128834948"/>
                    </a:ext>
                  </a:extLst>
                </a:gridCol>
                <a:gridCol w="329184">
                  <a:extLst>
                    <a:ext uri="{9D8B030D-6E8A-4147-A177-3AD203B41FA5}">
                      <a16:colId xmlns:a16="http://schemas.microsoft.com/office/drawing/2014/main" val="2668046153"/>
                    </a:ext>
                  </a:extLst>
                </a:gridCol>
                <a:gridCol w="329184">
                  <a:extLst>
                    <a:ext uri="{9D8B030D-6E8A-4147-A177-3AD203B41FA5}">
                      <a16:colId xmlns:a16="http://schemas.microsoft.com/office/drawing/2014/main" val="648063876"/>
                    </a:ext>
                  </a:extLst>
                </a:gridCol>
                <a:gridCol w="329184">
                  <a:extLst>
                    <a:ext uri="{9D8B030D-6E8A-4147-A177-3AD203B41FA5}">
                      <a16:colId xmlns:a16="http://schemas.microsoft.com/office/drawing/2014/main" val="3956613864"/>
                    </a:ext>
                  </a:extLst>
                </a:gridCol>
                <a:gridCol w="329184">
                  <a:extLst>
                    <a:ext uri="{9D8B030D-6E8A-4147-A177-3AD203B41FA5}">
                      <a16:colId xmlns:a16="http://schemas.microsoft.com/office/drawing/2014/main" val="1098877110"/>
                    </a:ext>
                  </a:extLst>
                </a:gridCol>
                <a:gridCol w="329184">
                  <a:extLst>
                    <a:ext uri="{9D8B030D-6E8A-4147-A177-3AD203B41FA5}">
                      <a16:colId xmlns:a16="http://schemas.microsoft.com/office/drawing/2014/main" val="942346133"/>
                    </a:ext>
                  </a:extLst>
                </a:gridCol>
                <a:gridCol w="329184">
                  <a:extLst>
                    <a:ext uri="{9D8B030D-6E8A-4147-A177-3AD203B41FA5}">
                      <a16:colId xmlns:a16="http://schemas.microsoft.com/office/drawing/2014/main" val="1879168517"/>
                    </a:ext>
                  </a:extLst>
                </a:gridCol>
                <a:gridCol w="329184">
                  <a:extLst>
                    <a:ext uri="{9D8B030D-6E8A-4147-A177-3AD203B41FA5}">
                      <a16:colId xmlns:a16="http://schemas.microsoft.com/office/drawing/2014/main" val="3094764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8256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- 2023-11-01 17:00:16</a:t>
                      </a:r>
                      <a:r>
                        <a:rPr kumimoji="0" lang="en-US" sz="1000" b="0" i="0" u="none" strike="noStrike" kern="1200" cap="none" spc="0" normalizeH="0" baseline="0" noProof="0">
                          <a:ln>
                            <a:noFill/>
                          </a:ln>
                          <a:solidFill>
                            <a:prstClr val="black"/>
                          </a:solidFill>
                          <a:effectLst/>
                          <a:uLnTx/>
                          <a:uFillTx/>
                          <a:latin typeface="Calibri"/>
                          <a:ea typeface="+mn-ea"/>
                          <a:cs typeface="+mn-cs"/>
                        </a:rPr>
                        <a:t>
 We hope everyone had a safe and FANG-tastic Halloween! FICOH celebrated with a costume contest that brought out the spooky spirit in everyone. Here are just a few of the creative costumes our associates crafted and dreamed 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https://quintly-image-storage.s3.amazonaws.com/17ae3836335657ff0a83f20c7d11e5e8/8023fec9f03dec9bc3c3ff1f7ede3a9d.jpg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77682649"/>
                  </a:ext>
                </a:extLst>
              </a:tr>
            </a:tbl>
          </a:graphicData>
        </a:graphic>
      </p:graphicFrame>
      <p:sp>
        <p:nvSpPr>
          <p:cNvPr id="4" name="Text Placeholder 3">
            <a:extLst>
              <a:ext uri="{FF2B5EF4-FFF2-40B4-BE49-F238E27FC236}">
                <a16:creationId xmlns:a16="http://schemas.microsoft.com/office/drawing/2014/main" id="{5DE29C47-6C10-4A80-BE0E-D527A20C7DE0}"/>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389222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90E33-489D-4212-9418-8B021000D724}"/>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5DD5E912-0B80-4A99-8F3F-02849B61999E}"/>
              </a:ext>
            </a:extLst>
          </p:cNvPr>
          <p:cNvGraphicFramePr>
            <a:graphicFrameLocks noGrp="1"/>
          </p:cNvGraphicFramePr>
          <p:nvPr>
            <p:ph type="tbl" sz="quarter" idx="13"/>
            <p:extLst>
              <p:ext uri="{D42A27DB-BD31-4B8C-83A1-F6EECF244321}">
                <p14:modId xmlns:p14="http://schemas.microsoft.com/office/powerpoint/2010/main" val="2575933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11304727"/>
                    </a:ext>
                  </a:extLst>
                </a:gridCol>
                <a:gridCol w="1316737">
                  <a:extLst>
                    <a:ext uri="{9D8B030D-6E8A-4147-A177-3AD203B41FA5}">
                      <a16:colId xmlns:a16="http://schemas.microsoft.com/office/drawing/2014/main" val="664935176"/>
                    </a:ext>
                  </a:extLst>
                </a:gridCol>
                <a:gridCol w="329184">
                  <a:extLst>
                    <a:ext uri="{9D8B030D-6E8A-4147-A177-3AD203B41FA5}">
                      <a16:colId xmlns:a16="http://schemas.microsoft.com/office/drawing/2014/main" val="1114355487"/>
                    </a:ext>
                  </a:extLst>
                </a:gridCol>
                <a:gridCol w="329184">
                  <a:extLst>
                    <a:ext uri="{9D8B030D-6E8A-4147-A177-3AD203B41FA5}">
                      <a16:colId xmlns:a16="http://schemas.microsoft.com/office/drawing/2014/main" val="2876234479"/>
                    </a:ext>
                  </a:extLst>
                </a:gridCol>
                <a:gridCol w="329184">
                  <a:extLst>
                    <a:ext uri="{9D8B030D-6E8A-4147-A177-3AD203B41FA5}">
                      <a16:colId xmlns:a16="http://schemas.microsoft.com/office/drawing/2014/main" val="2149788416"/>
                    </a:ext>
                  </a:extLst>
                </a:gridCol>
                <a:gridCol w="329184">
                  <a:extLst>
                    <a:ext uri="{9D8B030D-6E8A-4147-A177-3AD203B41FA5}">
                      <a16:colId xmlns:a16="http://schemas.microsoft.com/office/drawing/2014/main" val="894842592"/>
                    </a:ext>
                  </a:extLst>
                </a:gridCol>
                <a:gridCol w="329184">
                  <a:extLst>
                    <a:ext uri="{9D8B030D-6E8A-4147-A177-3AD203B41FA5}">
                      <a16:colId xmlns:a16="http://schemas.microsoft.com/office/drawing/2014/main" val="3182188304"/>
                    </a:ext>
                  </a:extLst>
                </a:gridCol>
                <a:gridCol w="329184">
                  <a:extLst>
                    <a:ext uri="{9D8B030D-6E8A-4147-A177-3AD203B41FA5}">
                      <a16:colId xmlns:a16="http://schemas.microsoft.com/office/drawing/2014/main" val="2130477901"/>
                    </a:ext>
                  </a:extLst>
                </a:gridCol>
                <a:gridCol w="329184">
                  <a:extLst>
                    <a:ext uri="{9D8B030D-6E8A-4147-A177-3AD203B41FA5}">
                      <a16:colId xmlns:a16="http://schemas.microsoft.com/office/drawing/2014/main" val="4174431158"/>
                    </a:ext>
                  </a:extLst>
                </a:gridCol>
                <a:gridCol w="329184">
                  <a:extLst>
                    <a:ext uri="{9D8B030D-6E8A-4147-A177-3AD203B41FA5}">
                      <a16:colId xmlns:a16="http://schemas.microsoft.com/office/drawing/2014/main" val="71509197"/>
                    </a:ext>
                  </a:extLst>
                </a:gridCol>
                <a:gridCol w="329184">
                  <a:extLst>
                    <a:ext uri="{9D8B030D-6E8A-4147-A177-3AD203B41FA5}">
                      <a16:colId xmlns:a16="http://schemas.microsoft.com/office/drawing/2014/main" val="1948219293"/>
                    </a:ext>
                  </a:extLst>
                </a:gridCol>
                <a:gridCol w="329184">
                  <a:extLst>
                    <a:ext uri="{9D8B030D-6E8A-4147-A177-3AD203B41FA5}">
                      <a16:colId xmlns:a16="http://schemas.microsoft.com/office/drawing/2014/main" val="3340544524"/>
                    </a:ext>
                  </a:extLst>
                </a:gridCol>
                <a:gridCol w="329184">
                  <a:extLst>
                    <a:ext uri="{9D8B030D-6E8A-4147-A177-3AD203B41FA5}">
                      <a16:colId xmlns:a16="http://schemas.microsoft.com/office/drawing/2014/main" val="1298538486"/>
                    </a:ext>
                  </a:extLst>
                </a:gridCol>
                <a:gridCol w="329184">
                  <a:extLst>
                    <a:ext uri="{9D8B030D-6E8A-4147-A177-3AD203B41FA5}">
                      <a16:colId xmlns:a16="http://schemas.microsoft.com/office/drawing/2014/main" val="3660044303"/>
                    </a:ext>
                  </a:extLst>
                </a:gridCol>
                <a:gridCol w="329184">
                  <a:extLst>
                    <a:ext uri="{9D8B030D-6E8A-4147-A177-3AD203B41FA5}">
                      <a16:colId xmlns:a16="http://schemas.microsoft.com/office/drawing/2014/main" val="3826346675"/>
                    </a:ext>
                  </a:extLst>
                </a:gridCol>
                <a:gridCol w="329184">
                  <a:extLst>
                    <a:ext uri="{9D8B030D-6E8A-4147-A177-3AD203B41FA5}">
                      <a16:colId xmlns:a16="http://schemas.microsoft.com/office/drawing/2014/main" val="864899316"/>
                    </a:ext>
                  </a:extLst>
                </a:gridCol>
                <a:gridCol w="329184">
                  <a:extLst>
                    <a:ext uri="{9D8B030D-6E8A-4147-A177-3AD203B41FA5}">
                      <a16:colId xmlns:a16="http://schemas.microsoft.com/office/drawing/2014/main" val="2902141156"/>
                    </a:ext>
                  </a:extLst>
                </a:gridCol>
                <a:gridCol w="329184">
                  <a:extLst>
                    <a:ext uri="{9D8B030D-6E8A-4147-A177-3AD203B41FA5}">
                      <a16:colId xmlns:a16="http://schemas.microsoft.com/office/drawing/2014/main" val="3897439220"/>
                    </a:ext>
                  </a:extLst>
                </a:gridCol>
                <a:gridCol w="329184">
                  <a:extLst>
                    <a:ext uri="{9D8B030D-6E8A-4147-A177-3AD203B41FA5}">
                      <a16:colId xmlns:a16="http://schemas.microsoft.com/office/drawing/2014/main" val="3779243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05483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- 2023-11-03 17:41:05</a:t>
                      </a:r>
                      <a:r>
                        <a:rPr kumimoji="0" lang="en-US" sz="1000" b="0" i="0" u="none" strike="noStrike" kern="1200" cap="none" spc="0" normalizeH="0" baseline="0" noProof="0">
                          <a:ln>
                            <a:noFill/>
                          </a:ln>
                          <a:solidFill>
                            <a:prstClr val="black"/>
                          </a:solidFill>
                          <a:effectLst/>
                          <a:uLnTx/>
                          <a:uFillTx/>
                          <a:latin typeface="Calibri"/>
                          <a:ea typeface="+mn-ea"/>
                          <a:cs typeface="+mn-cs"/>
                        </a:rPr>
                        <a:t>
 FICOH hosted a Pie-A-Friend fundraiser for Aloha United Way  yesterday and it was a sweet success! Over the past week, associates voted for who they wanted to pie most and could vote multiple times. Yesterday, the top 12 winners/good sports lined up outside of our Ward office to get pied for a worthy cause. Altogether, the event raised ,200 for Aloha United Way. A big mahalo to all our associates – both those who donated and those who took part in the messy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https://quintly-image-storage.s3.amazonaws.com/17ae3836335657ff0a83f20c7d11e5e8/64d905e2ff3be5f8078508170e9b5498.jpg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42814728"/>
                  </a:ext>
                </a:extLst>
              </a:tr>
            </a:tbl>
          </a:graphicData>
        </a:graphic>
      </p:graphicFrame>
      <p:sp>
        <p:nvSpPr>
          <p:cNvPr id="4" name="Text Placeholder 3">
            <a:extLst>
              <a:ext uri="{FF2B5EF4-FFF2-40B4-BE49-F238E27FC236}">
                <a16:creationId xmlns:a16="http://schemas.microsoft.com/office/drawing/2014/main" id="{ED8DF2D9-0049-4C61-B708-FB6460B6AD4A}"/>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125458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56B7F-4DA0-4CEB-A6F8-7D7BF62A463F}"/>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1236A486-1090-4A6C-9A7C-5D53C6400525}"/>
              </a:ext>
            </a:extLst>
          </p:cNvPr>
          <p:cNvGraphicFramePr>
            <a:graphicFrameLocks noGrp="1"/>
          </p:cNvGraphicFramePr>
          <p:nvPr>
            <p:ph type="tbl" sz="quarter" idx="13"/>
            <p:extLst>
              <p:ext uri="{D42A27DB-BD31-4B8C-83A1-F6EECF244321}">
                <p14:modId xmlns:p14="http://schemas.microsoft.com/office/powerpoint/2010/main" val="3553145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792826509"/>
                    </a:ext>
                  </a:extLst>
                </a:gridCol>
                <a:gridCol w="576072">
                  <a:extLst>
                    <a:ext uri="{9D8B030D-6E8A-4147-A177-3AD203B41FA5}">
                      <a16:colId xmlns:a16="http://schemas.microsoft.com/office/drawing/2014/main" val="2349136336"/>
                    </a:ext>
                  </a:extLst>
                </a:gridCol>
                <a:gridCol w="576072">
                  <a:extLst>
                    <a:ext uri="{9D8B030D-6E8A-4147-A177-3AD203B41FA5}">
                      <a16:colId xmlns:a16="http://schemas.microsoft.com/office/drawing/2014/main" val="3719762713"/>
                    </a:ext>
                  </a:extLst>
                </a:gridCol>
                <a:gridCol w="576072">
                  <a:extLst>
                    <a:ext uri="{9D8B030D-6E8A-4147-A177-3AD203B41FA5}">
                      <a16:colId xmlns:a16="http://schemas.microsoft.com/office/drawing/2014/main" val="3777529333"/>
                    </a:ext>
                  </a:extLst>
                </a:gridCol>
                <a:gridCol w="576072">
                  <a:extLst>
                    <a:ext uri="{9D8B030D-6E8A-4147-A177-3AD203B41FA5}">
                      <a16:colId xmlns:a16="http://schemas.microsoft.com/office/drawing/2014/main" val="81042310"/>
                    </a:ext>
                  </a:extLst>
                </a:gridCol>
                <a:gridCol w="576072">
                  <a:extLst>
                    <a:ext uri="{9D8B030D-6E8A-4147-A177-3AD203B41FA5}">
                      <a16:colId xmlns:a16="http://schemas.microsoft.com/office/drawing/2014/main" val="2556714209"/>
                    </a:ext>
                  </a:extLst>
                </a:gridCol>
                <a:gridCol w="576072">
                  <a:extLst>
                    <a:ext uri="{9D8B030D-6E8A-4147-A177-3AD203B41FA5}">
                      <a16:colId xmlns:a16="http://schemas.microsoft.com/office/drawing/2014/main" val="4055839393"/>
                    </a:ext>
                  </a:extLst>
                </a:gridCol>
                <a:gridCol w="576072">
                  <a:extLst>
                    <a:ext uri="{9D8B030D-6E8A-4147-A177-3AD203B41FA5}">
                      <a16:colId xmlns:a16="http://schemas.microsoft.com/office/drawing/2014/main" val="1850299882"/>
                    </a:ext>
                  </a:extLst>
                </a:gridCol>
                <a:gridCol w="576072">
                  <a:extLst>
                    <a:ext uri="{9D8B030D-6E8A-4147-A177-3AD203B41FA5}">
                      <a16:colId xmlns:a16="http://schemas.microsoft.com/office/drawing/2014/main" val="2029653599"/>
                    </a:ext>
                  </a:extLst>
                </a:gridCol>
                <a:gridCol w="576072">
                  <a:extLst>
                    <a:ext uri="{9D8B030D-6E8A-4147-A177-3AD203B41FA5}">
                      <a16:colId xmlns:a16="http://schemas.microsoft.com/office/drawing/2014/main" val="1951904876"/>
                    </a:ext>
                  </a:extLst>
                </a:gridCol>
                <a:gridCol w="576072">
                  <a:extLst>
                    <a:ext uri="{9D8B030D-6E8A-4147-A177-3AD203B41FA5}">
                      <a16:colId xmlns:a16="http://schemas.microsoft.com/office/drawing/2014/main" val="2554361977"/>
                    </a:ext>
                  </a:extLst>
                </a:gridCol>
                <a:gridCol w="576072">
                  <a:extLst>
                    <a:ext uri="{9D8B030D-6E8A-4147-A177-3AD203B41FA5}">
                      <a16:colId xmlns:a16="http://schemas.microsoft.com/office/drawing/2014/main" val="3535160006"/>
                    </a:ext>
                  </a:extLst>
                </a:gridCol>
                <a:gridCol w="576072">
                  <a:extLst>
                    <a:ext uri="{9D8B030D-6E8A-4147-A177-3AD203B41FA5}">
                      <a16:colId xmlns:a16="http://schemas.microsoft.com/office/drawing/2014/main" val="256976794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64621905"/>
                  </a:ext>
                </a:extLst>
              </a:tr>
              <a:tr h="370840">
                <a:tc>
                  <a:txBody>
                    <a:bodyPr/>
                    <a:lstStyle/>
                    <a:p>
                      <a:r>
                        <a:rPr lang="en-US" sz="1000"/>
                        <a:t>1184</a:t>
                      </a:r>
                    </a:p>
                  </a:txBody>
                  <a:tcPr/>
                </a:tc>
                <a:tc>
                  <a:txBody>
                    <a:bodyPr/>
                    <a:lstStyle/>
                    <a:p>
                      <a:r>
                        <a:rPr lang="en-US" sz="1000"/>
                        <a:t>-6</a:t>
                      </a:r>
                    </a:p>
                  </a:txBody>
                  <a:tcPr/>
                </a:tc>
                <a:tc>
                  <a:txBody>
                    <a:bodyPr/>
                    <a:lstStyle/>
                    <a:p>
                      <a:r>
                        <a:rPr lang="en-US" sz="1000"/>
                        <a:t>15</a:t>
                      </a:r>
                    </a:p>
                  </a:txBody>
                  <a:tcPr/>
                </a:tc>
                <a:tc>
                  <a:txBody>
                    <a:bodyPr/>
                    <a:lstStyle/>
                    <a:p>
                      <a:r>
                        <a:rPr lang="en-US" sz="1000"/>
                        <a:t>11</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tc>
                  <a:txBody>
                    <a:bodyPr/>
                    <a:lstStyle/>
                    <a:p>
                      <a:r>
                        <a:rPr lang="en-US" sz="1000"/>
                        <a:t>11</a:t>
                      </a:r>
                    </a:p>
                  </a:txBody>
                  <a:tcPr/>
                </a:tc>
                <a:tc>
                  <a:txBody>
                    <a:bodyPr/>
                    <a:lstStyle/>
                    <a:p>
                      <a:r>
                        <a:rPr lang="en-US" sz="1000"/>
                        <a:t>0.0230 %</a:t>
                      </a:r>
                    </a:p>
                  </a:txBody>
                  <a:tcPr/>
                </a:tc>
                <a:tc>
                  <a:txBody>
                    <a:bodyPr/>
                    <a:lstStyle/>
                    <a:p>
                      <a:r>
                        <a:rPr lang="en-US" sz="1000"/>
                        <a:t>0.0 %</a:t>
                      </a:r>
                    </a:p>
                  </a:txBody>
                  <a:tcPr/>
                </a:tc>
                <a:extLst>
                  <a:ext uri="{0D108BD9-81ED-4DB2-BD59-A6C34878D82A}">
                    <a16:rowId xmlns:a16="http://schemas.microsoft.com/office/drawing/2014/main" val="2466716209"/>
                  </a:ext>
                </a:extLst>
              </a:tr>
            </a:tbl>
          </a:graphicData>
        </a:graphic>
      </p:graphicFrame>
      <p:sp>
        <p:nvSpPr>
          <p:cNvPr id="4" name="Text Placeholder 3">
            <a:extLst>
              <a:ext uri="{FF2B5EF4-FFF2-40B4-BE49-F238E27FC236}">
                <a16:creationId xmlns:a16="http://schemas.microsoft.com/office/drawing/2014/main" id="{F276EF2D-702F-4A36-8808-E1A2D22866B5}"/>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23301592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B3A51-5903-468E-9EFA-3102D4AD2645}"/>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161B4022-5986-4B1D-9A46-47C270E5B665}"/>
              </a:ext>
            </a:extLst>
          </p:cNvPr>
          <p:cNvGraphicFramePr>
            <a:graphicFrameLocks noGrp="1"/>
          </p:cNvGraphicFramePr>
          <p:nvPr>
            <p:ph type="chart" sz="quarter" idx="13"/>
            <p:extLst>
              <p:ext uri="{D42A27DB-BD31-4B8C-83A1-F6EECF244321}">
                <p14:modId xmlns:p14="http://schemas.microsoft.com/office/powerpoint/2010/main" val="4089249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38AD70-CD13-4D9C-A5BE-8C75760B18FC}"/>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DDBF599D-30FF-4160-87BA-35A16A4772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359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D1867-AC57-415E-BE4B-D304DE21AAE2}"/>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18D0FEB1-A7F1-4321-9F6E-097C8E21A300}"/>
              </a:ext>
            </a:extLst>
          </p:cNvPr>
          <p:cNvGraphicFramePr>
            <a:graphicFrameLocks noGrp="1"/>
          </p:cNvGraphicFramePr>
          <p:nvPr>
            <p:ph type="chart" sz="quarter" idx="13"/>
            <p:extLst>
              <p:ext uri="{D42A27DB-BD31-4B8C-83A1-F6EECF244321}">
                <p14:modId xmlns:p14="http://schemas.microsoft.com/office/powerpoint/2010/main" val="4047540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1DC41E-1F75-46FE-82B9-9F09FCE10BA6}"/>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E73FDB2-D9B9-4429-A512-1C85149B52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82326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6DDBF-E714-4552-B483-2C5986148BB0}"/>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D7DA3529-6BAB-4C25-A38D-FCDF9909EE0A}"/>
              </a:ext>
            </a:extLst>
          </p:cNvPr>
          <p:cNvGraphicFramePr>
            <a:graphicFrameLocks noGrp="1"/>
          </p:cNvGraphicFramePr>
          <p:nvPr>
            <p:ph type="chart" sz="quarter" idx="13"/>
            <p:extLst>
              <p:ext uri="{D42A27DB-BD31-4B8C-83A1-F6EECF244321}">
                <p14:modId xmlns:p14="http://schemas.microsoft.com/office/powerpoint/2010/main" val="2469907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59D028-2D57-4B2B-B6BC-3228E7651E22}"/>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2A28001D-260F-41A3-A3A6-EDEBDD501B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8128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75A12-E9CA-47E3-B4E8-D7580895773D}"/>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1870F7C5-9F20-4055-B356-4907C52EFB78}"/>
              </a:ext>
            </a:extLst>
          </p:cNvPr>
          <p:cNvGraphicFramePr>
            <a:graphicFrameLocks noGrp="1"/>
          </p:cNvGraphicFramePr>
          <p:nvPr>
            <p:ph type="tbl" sz="quarter" idx="13"/>
            <p:extLst>
              <p:ext uri="{D42A27DB-BD31-4B8C-83A1-F6EECF244321}">
                <p14:modId xmlns:p14="http://schemas.microsoft.com/office/powerpoint/2010/main" val="117841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841843756"/>
                    </a:ext>
                  </a:extLst>
                </a:gridCol>
                <a:gridCol w="1152144">
                  <a:extLst>
                    <a:ext uri="{9D8B030D-6E8A-4147-A177-3AD203B41FA5}">
                      <a16:colId xmlns:a16="http://schemas.microsoft.com/office/drawing/2014/main" val="2770571117"/>
                    </a:ext>
                  </a:extLst>
                </a:gridCol>
                <a:gridCol w="1152144">
                  <a:extLst>
                    <a:ext uri="{9D8B030D-6E8A-4147-A177-3AD203B41FA5}">
                      <a16:colId xmlns:a16="http://schemas.microsoft.com/office/drawing/2014/main" val="3856071630"/>
                    </a:ext>
                  </a:extLst>
                </a:gridCol>
                <a:gridCol w="1152144">
                  <a:extLst>
                    <a:ext uri="{9D8B030D-6E8A-4147-A177-3AD203B41FA5}">
                      <a16:colId xmlns:a16="http://schemas.microsoft.com/office/drawing/2014/main" val="2664131350"/>
                    </a:ext>
                  </a:extLst>
                </a:gridCol>
                <a:gridCol w="1152144">
                  <a:extLst>
                    <a:ext uri="{9D8B030D-6E8A-4147-A177-3AD203B41FA5}">
                      <a16:colId xmlns:a16="http://schemas.microsoft.com/office/drawing/2014/main" val="2078111052"/>
                    </a:ext>
                  </a:extLst>
                </a:gridCol>
                <a:gridCol w="1152144">
                  <a:extLst>
                    <a:ext uri="{9D8B030D-6E8A-4147-A177-3AD203B41FA5}">
                      <a16:colId xmlns:a16="http://schemas.microsoft.com/office/drawing/2014/main" val="995134015"/>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107497080"/>
                  </a:ext>
                </a:extLst>
              </a:tr>
              <a:tr h="370840">
                <a:tc>
                  <a:txBody>
                    <a:bodyPr/>
                    <a:lstStyle/>
                    <a:p>
                      <a:r>
                        <a:rPr lang="en-US" sz="1000" b="1"/>
                        <a:t>@FirstInsHI - 2023-11-01 12:12:38</a:t>
                      </a:r>
                      <a:r>
                        <a:rPr lang="en-US" sz="1000"/>
                        <a:t>
 RT @American_Heart: Someone may be waiting for you ... to save a life with Hands-Only CPR. If you see a teen or adult collapse, call 911 and push hard &amp;amp; fast in the center of the chest at a rate of 100-120 beats per minute.
Welcome to the #NationofLifesavers. @taylorswift13 #1989TaylorsVersion https://t.co/kyqxNtLekf</a:t>
                      </a:r>
                    </a:p>
                  </a:txBody>
                  <a:tcPr/>
                </a:tc>
                <a:tc>
                  <a:txBody>
                    <a:bodyPr/>
                    <a:lstStyle/>
                    <a:p>
                      <a:r>
                        <a:rPr lang="en-US" sz="1000"/>
                        <a:t>29</a:t>
                      </a:r>
                    </a:p>
                  </a:txBody>
                  <a:tcPr/>
                </a:tc>
                <a:tc>
                  <a:txBody>
                    <a:bodyPr/>
                    <a:lstStyle/>
                    <a:p>
                      <a:r>
                        <a:rPr lang="en-US" sz="1000"/>
                        <a:t>57</a:t>
                      </a:r>
                    </a:p>
                  </a:txBody>
                  <a:tcPr/>
                </a:tc>
                <a:tc>
                  <a:txBody>
                    <a:bodyPr/>
                    <a:lstStyle/>
                    <a:p>
                      <a:r>
                        <a:rPr lang="en-US" sz="1000"/>
                        <a:t>0</a:t>
                      </a:r>
                    </a:p>
                  </a:txBody>
                  <a:tcPr/>
                </a:tc>
                <a:tc>
                  <a:txBody>
                    <a:bodyPr/>
                    <a:lstStyle/>
                    <a:p>
                      <a:r>
                        <a:rPr lang="en-US" sz="1000"/>
                        <a:t>86</a:t>
                      </a:r>
                    </a:p>
                  </a:txBody>
                  <a:tcPr/>
                </a:tc>
                <a:tc>
                  <a:txBody>
                    <a:bodyPr/>
                    <a:lstStyle/>
                    <a:p>
                      <a:r>
                        <a:rPr lang="en-US" sz="1000"/>
                        <a:t>n/a</a:t>
                      </a:r>
                    </a:p>
                  </a:txBody>
                  <a:tcPr/>
                </a:tc>
                <a:extLst>
                  <a:ext uri="{0D108BD9-81ED-4DB2-BD59-A6C34878D82A}">
                    <a16:rowId xmlns:a16="http://schemas.microsoft.com/office/drawing/2014/main" val="4029531810"/>
                  </a:ext>
                </a:extLst>
              </a:tr>
              <a:tr h="370840">
                <a:tc>
                  <a:txBody>
                    <a:bodyPr/>
                    <a:lstStyle/>
                    <a:p>
                      <a:r>
                        <a:rPr lang="en-US" sz="1000" b="1"/>
                        <a:t>@FirstInsHI - 2023-11-25 21:42:23</a:t>
                      </a:r>
                      <a:r>
                        <a:rPr lang="en-US" sz="1000"/>
                        <a:t>
 RT @MidWeekHawaii: @FirstInsHI brought back its “Pie-A-Friend” fundraiser, which garnered ,200 for @alohaunitedway. Read more in our Nov. 22 Hot Shots.
#midweekhi #hawaii #ficoh #alohaunitedway #pieafriend https://t.co/IqvrO0sbNU</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3</a:t>
                      </a:r>
                    </a:p>
                  </a:txBody>
                  <a:tcPr/>
                </a:tc>
                <a:tc>
                  <a:txBody>
                    <a:bodyPr/>
                    <a:lstStyle/>
                    <a:p>
                      <a:r>
                        <a:rPr lang="en-US" sz="1000"/>
                        <a:t>n/a</a:t>
                      </a:r>
                    </a:p>
                  </a:txBody>
                  <a:tcPr/>
                </a:tc>
                <a:extLst>
                  <a:ext uri="{0D108BD9-81ED-4DB2-BD59-A6C34878D82A}">
                    <a16:rowId xmlns:a16="http://schemas.microsoft.com/office/drawing/2014/main" val="1550942776"/>
                  </a:ext>
                </a:extLst>
              </a:tr>
              <a:tr h="370840">
                <a:tc>
                  <a:txBody>
                    <a:bodyPr/>
                    <a:lstStyle/>
                    <a:p>
                      <a:r>
                        <a:rPr lang="en-US" sz="1000" b="1"/>
                        <a:t>@FirstInsHI - 2023-11-14 15:58:32</a:t>
                      </a:r>
                      <a:r>
                        <a:rPr lang="en-US" sz="1000"/>
                        <a:t>
 RT @hawaiibusiness: Keeping workers safe helps companies avoid expensive workers’ compensation claims and higher insurance rates, says Supervisor of Risk &amp;amp; Safety Management of @FirstInsHI, Dean Estabilio.  
https://t.co/fcF7hHRRN2</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n/a</a:t>
                      </a:r>
                    </a:p>
                  </a:txBody>
                  <a:tcPr/>
                </a:tc>
                <a:extLst>
                  <a:ext uri="{0D108BD9-81ED-4DB2-BD59-A6C34878D82A}">
                    <a16:rowId xmlns:a16="http://schemas.microsoft.com/office/drawing/2014/main" val="1855778133"/>
                  </a:ext>
                </a:extLst>
              </a:tr>
            </a:tbl>
          </a:graphicData>
        </a:graphic>
      </p:graphicFrame>
      <p:sp>
        <p:nvSpPr>
          <p:cNvPr id="4" name="Text Placeholder 3">
            <a:extLst>
              <a:ext uri="{FF2B5EF4-FFF2-40B4-BE49-F238E27FC236}">
                <a16:creationId xmlns:a16="http://schemas.microsoft.com/office/drawing/2014/main" id="{8EAD2165-5D19-468C-90DE-7D6EDF98EA2F}"/>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842923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2A33A-4298-47D1-BA28-907059338432}"/>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42DE4753-D987-4125-899B-A1D845EC5877}"/>
              </a:ext>
            </a:extLst>
          </p:cNvPr>
          <p:cNvGraphicFramePr>
            <a:graphicFrameLocks noGrp="1"/>
          </p:cNvGraphicFramePr>
          <p:nvPr>
            <p:ph type="chart" sz="quarter" idx="13"/>
            <p:extLst>
              <p:ext uri="{D42A27DB-BD31-4B8C-83A1-F6EECF244321}">
                <p14:modId xmlns:p14="http://schemas.microsoft.com/office/powerpoint/2010/main" val="3589182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2646E1-C093-4020-99FF-CE063253F8FD}"/>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C3BC0880-53C7-4255-BCAB-B502A08E48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3597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9CC2D-FA1A-4266-8EB2-73987CD4352E}"/>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BEB2B3F4-AAE9-477C-866D-A6C1695B2A83}"/>
              </a:ext>
            </a:extLst>
          </p:cNvPr>
          <p:cNvGraphicFramePr>
            <a:graphicFrameLocks noGrp="1"/>
          </p:cNvGraphicFramePr>
          <p:nvPr>
            <p:ph type="tbl" sz="quarter" idx="13"/>
            <p:extLst>
              <p:ext uri="{D42A27DB-BD31-4B8C-83A1-F6EECF244321}">
                <p14:modId xmlns:p14="http://schemas.microsoft.com/office/powerpoint/2010/main" val="2581278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4830217"/>
                    </a:ext>
                  </a:extLst>
                </a:gridCol>
                <a:gridCol w="658368">
                  <a:extLst>
                    <a:ext uri="{9D8B030D-6E8A-4147-A177-3AD203B41FA5}">
                      <a16:colId xmlns:a16="http://schemas.microsoft.com/office/drawing/2014/main" val="2580579413"/>
                    </a:ext>
                  </a:extLst>
                </a:gridCol>
                <a:gridCol w="658368">
                  <a:extLst>
                    <a:ext uri="{9D8B030D-6E8A-4147-A177-3AD203B41FA5}">
                      <a16:colId xmlns:a16="http://schemas.microsoft.com/office/drawing/2014/main" val="4225221338"/>
                    </a:ext>
                  </a:extLst>
                </a:gridCol>
                <a:gridCol w="658368">
                  <a:extLst>
                    <a:ext uri="{9D8B030D-6E8A-4147-A177-3AD203B41FA5}">
                      <a16:colId xmlns:a16="http://schemas.microsoft.com/office/drawing/2014/main" val="2526503895"/>
                    </a:ext>
                  </a:extLst>
                </a:gridCol>
                <a:gridCol w="658368">
                  <a:extLst>
                    <a:ext uri="{9D8B030D-6E8A-4147-A177-3AD203B41FA5}">
                      <a16:colId xmlns:a16="http://schemas.microsoft.com/office/drawing/2014/main" val="3730990901"/>
                    </a:ext>
                  </a:extLst>
                </a:gridCol>
                <a:gridCol w="658368">
                  <a:extLst>
                    <a:ext uri="{9D8B030D-6E8A-4147-A177-3AD203B41FA5}">
                      <a16:colId xmlns:a16="http://schemas.microsoft.com/office/drawing/2014/main" val="3378287313"/>
                    </a:ext>
                  </a:extLst>
                </a:gridCol>
                <a:gridCol w="658368">
                  <a:extLst>
                    <a:ext uri="{9D8B030D-6E8A-4147-A177-3AD203B41FA5}">
                      <a16:colId xmlns:a16="http://schemas.microsoft.com/office/drawing/2014/main" val="143368413"/>
                    </a:ext>
                  </a:extLst>
                </a:gridCol>
                <a:gridCol w="658368">
                  <a:extLst>
                    <a:ext uri="{9D8B030D-6E8A-4147-A177-3AD203B41FA5}">
                      <a16:colId xmlns:a16="http://schemas.microsoft.com/office/drawing/2014/main" val="1872814849"/>
                    </a:ext>
                  </a:extLst>
                </a:gridCol>
                <a:gridCol w="658368">
                  <a:extLst>
                    <a:ext uri="{9D8B030D-6E8A-4147-A177-3AD203B41FA5}">
                      <a16:colId xmlns:a16="http://schemas.microsoft.com/office/drawing/2014/main" val="3835209826"/>
                    </a:ext>
                  </a:extLst>
                </a:gridCol>
                <a:gridCol w="658368">
                  <a:extLst>
                    <a:ext uri="{9D8B030D-6E8A-4147-A177-3AD203B41FA5}">
                      <a16:colId xmlns:a16="http://schemas.microsoft.com/office/drawing/2014/main" val="267764637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1973099704"/>
                  </a:ext>
                </a:extLst>
              </a:tr>
              <a:tr h="370840">
                <a:tc>
                  <a:txBody>
                    <a:bodyPr/>
                    <a:lstStyle/>
                    <a:p>
                      <a:r>
                        <a:rPr lang="en-US" sz="1000"/>
                        <a:t>firstinshi</a:t>
                      </a:r>
                    </a:p>
                  </a:txBody>
                  <a:tcPr/>
                </a:tc>
                <a:tc>
                  <a:txBody>
                    <a:bodyPr/>
                    <a:lstStyle/>
                    <a:p>
                      <a:r>
                        <a:rPr lang="en-US" sz="1000"/>
                        <a:t>2841</a:t>
                      </a:r>
                    </a:p>
                  </a:txBody>
                  <a:tcPr/>
                </a:tc>
                <a:tc>
                  <a:txBody>
                    <a:bodyPr/>
                    <a:lstStyle/>
                    <a:p>
                      <a:r>
                        <a:rPr lang="en-US" sz="1000"/>
                        <a:t>5</a:t>
                      </a:r>
                    </a:p>
                  </a:txBody>
                  <a:tcPr/>
                </a:tc>
                <a:tc>
                  <a:txBody>
                    <a:bodyPr/>
                    <a:lstStyle/>
                    <a:p>
                      <a:r>
                        <a:rPr lang="en-US" sz="1000"/>
                        <a:t>2</a:t>
                      </a:r>
                    </a:p>
                  </a:txBody>
                  <a:tcPr/>
                </a:tc>
                <a:tc>
                  <a:txBody>
                    <a:bodyPr/>
                    <a:lstStyle/>
                    <a:p>
                      <a:r>
                        <a:rPr lang="en-US" sz="1000"/>
                        <a:t>10</a:t>
                      </a:r>
                    </a:p>
                  </a:txBody>
                  <a:tcPr/>
                </a:tc>
                <a:tc>
                  <a:txBody>
                    <a:bodyPr/>
                    <a:lstStyle/>
                    <a:p>
                      <a:r>
                        <a:rPr lang="en-US" sz="1000"/>
                        <a:t>0</a:t>
                      </a:r>
                    </a:p>
                  </a:txBody>
                  <a:tcPr/>
                </a:tc>
                <a:tc>
                  <a:txBody>
                    <a:bodyPr/>
                    <a:lstStyle/>
                    <a:p>
                      <a:r>
                        <a:rPr lang="en-US" sz="1000"/>
                        <a:t>2</a:t>
                      </a:r>
                    </a:p>
                  </a:txBody>
                  <a:tcPr/>
                </a:tc>
                <a:tc>
                  <a:txBody>
                    <a:bodyPr/>
                    <a:lstStyle/>
                    <a:p>
                      <a:r>
                        <a:rPr lang="en-US" sz="1000"/>
                        <a:t>14</a:t>
                      </a:r>
                    </a:p>
                  </a:txBody>
                  <a:tcPr/>
                </a:tc>
                <a:tc>
                  <a:txBody>
                    <a:bodyPr/>
                    <a:lstStyle/>
                    <a:p>
                      <a:r>
                        <a:rPr lang="en-US" sz="1000"/>
                        <a:t>501</a:t>
                      </a:r>
                    </a:p>
                  </a:txBody>
                  <a:tcPr/>
                </a:tc>
                <a:tc>
                  <a:txBody>
                    <a:bodyPr/>
                    <a:lstStyle/>
                    <a:p>
                      <a:r>
                        <a:rPr lang="en-US" sz="1000"/>
                        <a:t>6</a:t>
                      </a:r>
                    </a:p>
                  </a:txBody>
                  <a:tcPr/>
                </a:tc>
                <a:extLst>
                  <a:ext uri="{0D108BD9-81ED-4DB2-BD59-A6C34878D82A}">
                    <a16:rowId xmlns:a16="http://schemas.microsoft.com/office/drawing/2014/main" val="2027121172"/>
                  </a:ext>
                </a:extLst>
              </a:tr>
            </a:tbl>
          </a:graphicData>
        </a:graphic>
      </p:graphicFrame>
      <p:sp>
        <p:nvSpPr>
          <p:cNvPr id="4" name="Text Placeholder 3">
            <a:extLst>
              <a:ext uri="{FF2B5EF4-FFF2-40B4-BE49-F238E27FC236}">
                <a16:creationId xmlns:a16="http://schemas.microsoft.com/office/drawing/2014/main" id="{0E79527D-4E60-44E5-A6FA-248A0FCAE96E}"/>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675355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3F78-341B-4BF8-99C8-D7C35928B42D}"/>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CD9A41FD-3E9D-4960-AA1A-457D056C766A}"/>
              </a:ext>
            </a:extLst>
          </p:cNvPr>
          <p:cNvGraphicFramePr>
            <a:graphicFrameLocks noGrp="1"/>
          </p:cNvGraphicFramePr>
          <p:nvPr>
            <p:ph type="chart" sz="quarter" idx="13"/>
            <p:extLst>
              <p:ext uri="{D42A27DB-BD31-4B8C-83A1-F6EECF244321}">
                <p14:modId xmlns:p14="http://schemas.microsoft.com/office/powerpoint/2010/main" val="2199255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BBB399-5CEA-49C6-AD2F-79E439678CDE}"/>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E1BE18DD-FD8A-4266-B443-EBEB431B8F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9691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BE51-9407-4F8F-88EA-52BE1EE85D9C}"/>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49C59217-0F87-41AF-BA05-83399662BD66}"/>
              </a:ext>
            </a:extLst>
          </p:cNvPr>
          <p:cNvGraphicFramePr>
            <a:graphicFrameLocks noGrp="1"/>
          </p:cNvGraphicFramePr>
          <p:nvPr>
            <p:ph type="chart" sz="quarter" idx="13"/>
            <p:extLst>
              <p:ext uri="{D42A27DB-BD31-4B8C-83A1-F6EECF244321}">
                <p14:modId xmlns:p14="http://schemas.microsoft.com/office/powerpoint/2010/main" val="19682217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CC46D6-0CDC-4253-8CF9-6F1FB49FAEC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9E917CFE-3F10-4883-A74D-ABD2917A84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1203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EE902-1FEC-4C99-90CA-A66B811AC6F6}"/>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A1209345-D394-4801-AF94-2F281284DE5B}"/>
              </a:ext>
            </a:extLst>
          </p:cNvPr>
          <p:cNvGraphicFramePr>
            <a:graphicFrameLocks noGrp="1"/>
          </p:cNvGraphicFramePr>
          <p:nvPr>
            <p:ph type="chart" sz="quarter" idx="13"/>
            <p:extLst>
              <p:ext uri="{D42A27DB-BD31-4B8C-83A1-F6EECF244321}">
                <p14:modId xmlns:p14="http://schemas.microsoft.com/office/powerpoint/2010/main" val="2371497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18F8BB-1BB9-40AA-BD61-48451CEC630B}"/>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BB981917-568D-4432-8E9E-C36BE2E238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2530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D003C-728F-42C5-9233-75BA30B1AECA}"/>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D7E327BA-09B5-4814-9D44-112ED9CF626B}"/>
              </a:ext>
            </a:extLst>
          </p:cNvPr>
          <p:cNvGraphicFramePr>
            <a:graphicFrameLocks noGrp="1"/>
          </p:cNvGraphicFramePr>
          <p:nvPr>
            <p:ph type="chart" sz="quarter" idx="13"/>
            <p:extLst>
              <p:ext uri="{D42A27DB-BD31-4B8C-83A1-F6EECF244321}">
                <p14:modId xmlns:p14="http://schemas.microsoft.com/office/powerpoint/2010/main" val="357337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C40141-B4A8-4122-BF7F-B3B209255935}"/>
              </a:ext>
            </a:extLst>
          </p:cNvPr>
          <p:cNvSpPr>
            <a:spLocks noGrp="1"/>
          </p:cNvSpPr>
          <p:nvPr>
            <p:ph type="body" sz="quarter" idx="14"/>
          </p:nvPr>
        </p:nvSpPr>
        <p:spPr/>
        <p:txBody>
          <a:bodyPr/>
          <a:lstStyle/>
          <a:p>
            <a:r>
              <a:rPr lang="en-US"/>
              <a:t>01/01/2023 - 12/31/2023</a:t>
            </a:r>
          </a:p>
        </p:txBody>
      </p:sp>
      <p:sp>
        <p:nvSpPr>
          <p:cNvPr id="5" name="Footer Placeholder 4">
            <a:extLst>
              <a:ext uri="{FF2B5EF4-FFF2-40B4-BE49-F238E27FC236}">
                <a16:creationId xmlns:a16="http://schemas.microsoft.com/office/drawing/2014/main" id="{A535F295-A730-47A6-A840-A3DE2365CD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90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3D095-8EE7-45EF-A5E6-41BD70386032}"/>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7EF73743-B21A-4033-A849-9C7D6072DB93}"/>
              </a:ext>
            </a:extLst>
          </p:cNvPr>
          <p:cNvGraphicFramePr>
            <a:graphicFrameLocks noGrp="1"/>
          </p:cNvGraphicFramePr>
          <p:nvPr>
            <p:ph type="tbl" sz="quarter" idx="13"/>
            <p:extLst>
              <p:ext uri="{D42A27DB-BD31-4B8C-83A1-F6EECF244321}">
                <p14:modId xmlns:p14="http://schemas.microsoft.com/office/powerpoint/2010/main" val="3222365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96190614"/>
                    </a:ext>
                  </a:extLst>
                </a:gridCol>
                <a:gridCol w="987552">
                  <a:extLst>
                    <a:ext uri="{9D8B030D-6E8A-4147-A177-3AD203B41FA5}">
                      <a16:colId xmlns:a16="http://schemas.microsoft.com/office/drawing/2014/main" val="3544024746"/>
                    </a:ext>
                  </a:extLst>
                </a:gridCol>
                <a:gridCol w="987552">
                  <a:extLst>
                    <a:ext uri="{9D8B030D-6E8A-4147-A177-3AD203B41FA5}">
                      <a16:colId xmlns:a16="http://schemas.microsoft.com/office/drawing/2014/main" val="2886884512"/>
                    </a:ext>
                  </a:extLst>
                </a:gridCol>
                <a:gridCol w="987552">
                  <a:extLst>
                    <a:ext uri="{9D8B030D-6E8A-4147-A177-3AD203B41FA5}">
                      <a16:colId xmlns:a16="http://schemas.microsoft.com/office/drawing/2014/main" val="3516053104"/>
                    </a:ext>
                  </a:extLst>
                </a:gridCol>
                <a:gridCol w="987552">
                  <a:extLst>
                    <a:ext uri="{9D8B030D-6E8A-4147-A177-3AD203B41FA5}">
                      <a16:colId xmlns:a16="http://schemas.microsoft.com/office/drawing/2014/main" val="3404204823"/>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890865141"/>
                  </a:ext>
                </a:extLst>
              </a:tr>
              <a:tr h="370840">
                <a:tc>
                  <a:txBody>
                    <a:bodyPr/>
                    <a:lstStyle/>
                    <a:p>
                      <a:r>
                        <a:rPr lang="en-US" sz="1000" b="1"/>
                        <a:t>firstinshi - 2023-11-06 16:00:30</a:t>
                      </a:r>
                      <a:r>
                        <a:rPr lang="en-US" sz="1000"/>
                        <a:t>
 Join us in congratulating Lance Kishimoto (left) and Joni Nham (right) on their promotions to Assistant Vice President! Both are longtime, steadfast contributors to FICOH’s success, Lance in our Commercial Underwriting department and Joni in our Claims department. As new members of our officer team, their impact on FICOH’s future will continue to grow. Click our link in bio to learn more.</a:t>
                      </a:r>
                    </a:p>
                  </a:txBody>
                  <a:tcPr/>
                </a:tc>
                <a:tc>
                  <a:txBody>
                    <a:bodyPr/>
                    <a:lstStyle/>
                    <a:p>
                      <a:r>
                        <a:rPr lang="en-US" sz="1000"/>
                        <a:t>64</a:t>
                      </a:r>
                    </a:p>
                  </a:txBody>
                  <a:tcPr/>
                </a:tc>
                <a:tc>
                  <a:txBody>
                    <a:bodyPr/>
                    <a:lstStyle/>
                    <a:p>
                      <a:r>
                        <a:rPr lang="en-US" sz="1000"/>
                        <a:t>0</a:t>
                      </a:r>
                    </a:p>
                  </a:txBody>
                  <a:tcPr/>
                </a:tc>
                <a:tc>
                  <a:txBody>
                    <a:bodyPr/>
                    <a:lstStyle/>
                    <a:p>
                      <a:r>
                        <a:rPr lang="en-US" sz="1000"/>
                        <a:t>2.2591 %</a:t>
                      </a:r>
                    </a:p>
                  </a:txBody>
                  <a:tcPr/>
                </a:tc>
                <a:tc>
                  <a:txBody>
                    <a:bodyPr/>
                    <a:lstStyle/>
                    <a:p>
                      <a:r>
                        <a:rPr lang="en-US" sz="1000"/>
                        <a:t>Image</a:t>
                      </a:r>
                    </a:p>
                  </a:txBody>
                  <a:tcPr/>
                </a:tc>
                <a:extLst>
                  <a:ext uri="{0D108BD9-81ED-4DB2-BD59-A6C34878D82A}">
                    <a16:rowId xmlns:a16="http://schemas.microsoft.com/office/drawing/2014/main" val="3694300717"/>
                  </a:ext>
                </a:extLst>
              </a:tr>
              <a:tr h="370840">
                <a:tc>
                  <a:txBody>
                    <a:bodyPr/>
                    <a:lstStyle/>
                    <a:p>
                      <a:r>
                        <a:rPr lang="en-US" sz="1000" b="1"/>
                        <a:t>firstinshi - 2023-11-03 17:41:10</a:t>
                      </a:r>
                      <a:r>
                        <a:rPr lang="en-US" sz="1000"/>
                        <a:t>
 FICOH hosted a Pie-A-Friend fundraiser for alohaunitedway yesterday and it was a sweet success! Over the past week, associates voted for who they wanted to pie most and could vote multiple times. Yesterday, the top 12 winners/good sports lined up outside of our Ward office to get pied for a worthy cause. Altogether, the event raised ,200 for Aloha United Way. A big mahalo to all our associates – both those who donated and those who took part in the messy fun!</a:t>
                      </a:r>
                    </a:p>
                  </a:txBody>
                  <a:tcPr/>
                </a:tc>
                <a:tc>
                  <a:txBody>
                    <a:bodyPr/>
                    <a:lstStyle/>
                    <a:p>
                      <a:r>
                        <a:rPr lang="en-US" sz="1000"/>
                        <a:t>52</a:t>
                      </a:r>
                    </a:p>
                  </a:txBody>
                  <a:tcPr/>
                </a:tc>
                <a:tc>
                  <a:txBody>
                    <a:bodyPr/>
                    <a:lstStyle/>
                    <a:p>
                      <a:r>
                        <a:rPr lang="en-US" sz="1000"/>
                        <a:t>2</a:t>
                      </a:r>
                    </a:p>
                  </a:txBody>
                  <a:tcPr/>
                </a:tc>
                <a:tc>
                  <a:txBody>
                    <a:bodyPr/>
                    <a:lstStyle/>
                    <a:p>
                      <a:r>
                        <a:rPr lang="en-US" sz="1000"/>
                        <a:t>1.9034 %</a:t>
                      </a:r>
                    </a:p>
                  </a:txBody>
                  <a:tcPr/>
                </a:tc>
                <a:tc>
                  <a:txBody>
                    <a:bodyPr/>
                    <a:lstStyle/>
                    <a:p>
                      <a:r>
                        <a:rPr lang="en-US" sz="1000"/>
                        <a:t>Carousel</a:t>
                      </a:r>
                    </a:p>
                  </a:txBody>
                  <a:tcPr/>
                </a:tc>
                <a:extLst>
                  <a:ext uri="{0D108BD9-81ED-4DB2-BD59-A6C34878D82A}">
                    <a16:rowId xmlns:a16="http://schemas.microsoft.com/office/drawing/2014/main" val="546603563"/>
                  </a:ext>
                </a:extLst>
              </a:tr>
              <a:tr h="370840">
                <a:tc>
                  <a:txBody>
                    <a:bodyPr/>
                    <a:lstStyle/>
                    <a:p>
                      <a:r>
                        <a:rPr lang="en-US" sz="1000" b="1"/>
                        <a:t>firstinshi - 2023-11-15 16:00:26</a:t>
                      </a:r>
                      <a:r>
                        <a:rPr lang="en-US" sz="1000"/>
                        <a:t>
 For more than a decade, FICOH has taken part in Tokio Marine’s Emerging Leadership Program (ELP) and assembled a team of high performers from across the company to execute a business improvement project. Our 2023 ELP team recently returned from their final off-site visit in Jersey City where they presented their business project to a panel of Tokio Marine Group Company CEOs. After the team presentations, the team went sightseeing in New York City and was treated to a Broadway show, MJ: The Musical. Congratulations, #TeamFICOH! And mahalo to tmna_services  for producing such a rewarding and enriching professional development experience for Tokio Marine’s emerging leaders.</a:t>
                      </a:r>
                    </a:p>
                  </a:txBody>
                  <a:tcPr/>
                </a:tc>
                <a:tc>
                  <a:txBody>
                    <a:bodyPr/>
                    <a:lstStyle/>
                    <a:p>
                      <a:r>
                        <a:rPr lang="en-US" sz="1000"/>
                        <a:t>44</a:t>
                      </a:r>
                    </a:p>
                  </a:txBody>
                  <a:tcPr/>
                </a:tc>
                <a:tc>
                  <a:txBody>
                    <a:bodyPr/>
                    <a:lstStyle/>
                    <a:p>
                      <a:r>
                        <a:rPr lang="en-US" sz="1000"/>
                        <a:t>0</a:t>
                      </a:r>
                    </a:p>
                  </a:txBody>
                  <a:tcPr/>
                </a:tc>
                <a:tc>
                  <a:txBody>
                    <a:bodyPr/>
                    <a:lstStyle/>
                    <a:p>
                      <a:r>
                        <a:rPr lang="en-US" sz="1000"/>
                        <a:t>1.5520 %</a:t>
                      </a:r>
                    </a:p>
                  </a:txBody>
                  <a:tcPr/>
                </a:tc>
                <a:tc>
                  <a:txBody>
                    <a:bodyPr/>
                    <a:lstStyle/>
                    <a:p>
                      <a:r>
                        <a:rPr lang="en-US" sz="1000"/>
                        <a:t>Carousel</a:t>
                      </a:r>
                    </a:p>
                  </a:txBody>
                  <a:tcPr/>
                </a:tc>
                <a:extLst>
                  <a:ext uri="{0D108BD9-81ED-4DB2-BD59-A6C34878D82A}">
                    <a16:rowId xmlns:a16="http://schemas.microsoft.com/office/drawing/2014/main" val="824854289"/>
                  </a:ext>
                </a:extLst>
              </a:tr>
            </a:tbl>
          </a:graphicData>
        </a:graphic>
      </p:graphicFrame>
      <p:sp>
        <p:nvSpPr>
          <p:cNvPr id="4" name="Text Placeholder 3">
            <a:extLst>
              <a:ext uri="{FF2B5EF4-FFF2-40B4-BE49-F238E27FC236}">
                <a16:creationId xmlns:a16="http://schemas.microsoft.com/office/drawing/2014/main" id="{F84BACDB-D388-4148-A069-7CCD93D1AA06}"/>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140789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CBE4B-1E18-485F-B9E2-136CD446DAA1}"/>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C44E75AF-B581-409F-BA01-E6722F37D50F}"/>
              </a:ext>
            </a:extLst>
          </p:cNvPr>
          <p:cNvGraphicFramePr>
            <a:graphicFrameLocks noGrp="1"/>
          </p:cNvGraphicFramePr>
          <p:nvPr>
            <p:ph type="tbl" sz="quarter" idx="13"/>
            <p:extLst>
              <p:ext uri="{D42A27DB-BD31-4B8C-83A1-F6EECF244321}">
                <p14:modId xmlns:p14="http://schemas.microsoft.com/office/powerpoint/2010/main" val="792798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885397822"/>
                    </a:ext>
                  </a:extLst>
                </a:gridCol>
                <a:gridCol w="1069848">
                  <a:extLst>
                    <a:ext uri="{9D8B030D-6E8A-4147-A177-3AD203B41FA5}">
                      <a16:colId xmlns:a16="http://schemas.microsoft.com/office/drawing/2014/main" val="2269088740"/>
                    </a:ext>
                  </a:extLst>
                </a:gridCol>
                <a:gridCol w="493776">
                  <a:extLst>
                    <a:ext uri="{9D8B030D-6E8A-4147-A177-3AD203B41FA5}">
                      <a16:colId xmlns:a16="http://schemas.microsoft.com/office/drawing/2014/main" val="564427160"/>
                    </a:ext>
                  </a:extLst>
                </a:gridCol>
                <a:gridCol w="1069848">
                  <a:extLst>
                    <a:ext uri="{9D8B030D-6E8A-4147-A177-3AD203B41FA5}">
                      <a16:colId xmlns:a16="http://schemas.microsoft.com/office/drawing/2014/main" val="3974780925"/>
                    </a:ext>
                  </a:extLst>
                </a:gridCol>
                <a:gridCol w="1069848">
                  <a:extLst>
                    <a:ext uri="{9D8B030D-6E8A-4147-A177-3AD203B41FA5}">
                      <a16:colId xmlns:a16="http://schemas.microsoft.com/office/drawing/2014/main" val="1171482915"/>
                    </a:ext>
                  </a:extLst>
                </a:gridCol>
                <a:gridCol w="1069848">
                  <a:extLst>
                    <a:ext uri="{9D8B030D-6E8A-4147-A177-3AD203B41FA5}">
                      <a16:colId xmlns:a16="http://schemas.microsoft.com/office/drawing/2014/main" val="3376167381"/>
                    </a:ext>
                  </a:extLst>
                </a:gridCol>
                <a:gridCol w="1069848">
                  <a:extLst>
                    <a:ext uri="{9D8B030D-6E8A-4147-A177-3AD203B41FA5}">
                      <a16:colId xmlns:a16="http://schemas.microsoft.com/office/drawing/2014/main" val="2858159554"/>
                    </a:ext>
                  </a:extLst>
                </a:gridCol>
                <a:gridCol w="1069848">
                  <a:extLst>
                    <a:ext uri="{9D8B030D-6E8A-4147-A177-3AD203B41FA5}">
                      <a16:colId xmlns:a16="http://schemas.microsoft.com/office/drawing/2014/main" val="353681381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418344"/>
                  </a:ext>
                </a:extLst>
              </a:tr>
              <a:tr h="370840">
                <a:tc>
                  <a:txBody>
                    <a:bodyPr/>
                    <a:lstStyle/>
                    <a:p>
                      <a:r>
                        <a:rPr lang="en-US" sz="1000"/>
                        <a:t>176</a:t>
                      </a:r>
                    </a:p>
                  </a:txBody>
                  <a:tcPr/>
                </a:tc>
                <a:tc>
                  <a:txBody>
                    <a:bodyPr/>
                    <a:lstStyle/>
                    <a:p>
                      <a:r>
                        <a:rPr lang="en-US" sz="1000"/>
                        <a:t>0.6935 %</a:t>
                      </a:r>
                    </a:p>
                  </a:txBody>
                  <a:tcPr/>
                </a:tc>
                <a:tc>
                  <a:txBody>
                    <a:bodyPr/>
                    <a:lstStyle/>
                    <a:p>
                      <a:r>
                        <a:rPr lang="en-US" sz="1000"/>
                        <a:t>0.14</a:t>
                      </a:r>
                    </a:p>
                  </a:txBody>
                  <a:tcPr/>
                </a:tc>
                <a:tc>
                  <a:txBody>
                    <a:bodyPr/>
                    <a:lstStyle/>
                    <a:p>
                      <a:r>
                        <a:rPr lang="en-US" sz="1000"/>
                        <a:t>98.32</a:t>
                      </a:r>
                    </a:p>
                  </a:txBody>
                  <a:tcPr/>
                </a:tc>
                <a:tc>
                  <a:txBody>
                    <a:bodyPr/>
                    <a:lstStyle/>
                    <a:p>
                      <a:r>
                        <a:rPr lang="en-US" sz="1000"/>
                        <a:t>97.07</a:t>
                      </a:r>
                    </a:p>
                  </a:txBody>
                  <a:tcPr/>
                </a:tc>
                <a:tc>
                  <a:txBody>
                    <a:bodyPr/>
                    <a:lstStyle/>
                    <a:p>
                      <a:r>
                        <a:rPr lang="en-US" sz="1000"/>
                        <a:t>67.01</a:t>
                      </a:r>
                    </a:p>
                  </a:txBody>
                  <a:tcPr/>
                </a:tc>
                <a:tc>
                  <a:txBody>
                    <a:bodyPr/>
                    <a:lstStyle/>
                    <a:p>
                      <a:r>
                        <a:rPr lang="en-US" sz="1000"/>
                        <a:t>17305</a:t>
                      </a:r>
                    </a:p>
                  </a:txBody>
                  <a:tcPr/>
                </a:tc>
                <a:tc>
                  <a:txBody>
                    <a:bodyPr/>
                    <a:lstStyle/>
                    <a:p>
                      <a:r>
                        <a:rPr lang="en-US" sz="1000"/>
                        <a:t>11794</a:t>
                      </a:r>
                    </a:p>
                  </a:txBody>
                  <a:tcPr/>
                </a:tc>
                <a:extLst>
                  <a:ext uri="{0D108BD9-81ED-4DB2-BD59-A6C34878D82A}">
                    <a16:rowId xmlns:a16="http://schemas.microsoft.com/office/drawing/2014/main" val="1963003827"/>
                  </a:ext>
                </a:extLst>
              </a:tr>
            </a:tbl>
          </a:graphicData>
        </a:graphic>
      </p:graphicFrame>
      <p:sp>
        <p:nvSpPr>
          <p:cNvPr id="4" name="Text Placeholder 3">
            <a:extLst>
              <a:ext uri="{FF2B5EF4-FFF2-40B4-BE49-F238E27FC236}">
                <a16:creationId xmlns:a16="http://schemas.microsoft.com/office/drawing/2014/main" id="{1B394507-1B9C-4378-B50B-F15097CDD2B9}"/>
              </a:ext>
            </a:extLst>
          </p:cNvPr>
          <p:cNvSpPr>
            <a:spLocks noGrp="1"/>
          </p:cNvSpPr>
          <p:nvPr>
            <p:ph type="body" sz="quarter" idx="14"/>
          </p:nvPr>
        </p:nvSpPr>
        <p:spPr/>
        <p:txBody>
          <a:bodyPr/>
          <a:lstStyle/>
          <a:p>
            <a:r>
              <a:rPr lang="en-US"/>
              <a:t>01/01/2023 - 12/31/2023</a:t>
            </a:r>
          </a:p>
        </p:txBody>
      </p:sp>
    </p:spTree>
    <p:extLst>
      <p:ext uri="{BB962C8B-B14F-4D97-AF65-F5344CB8AC3E}">
        <p14:creationId xmlns:p14="http://schemas.microsoft.com/office/powerpoint/2010/main" val="21081451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B508A-D96D-464E-A858-C4503A70EA60}"/>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2DFB1248-9647-42F3-B3D5-99CD6B8B1200}"/>
              </a:ext>
            </a:extLst>
          </p:cNvPr>
          <p:cNvGraphicFramePr>
            <a:graphicFrameLocks noGrp="1"/>
          </p:cNvGraphicFramePr>
          <p:nvPr>
            <p:ph type="tbl" sz="quarter" idx="13"/>
            <p:extLst>
              <p:ext uri="{D42A27DB-BD31-4B8C-83A1-F6EECF244321}">
                <p14:modId xmlns:p14="http://schemas.microsoft.com/office/powerpoint/2010/main" val="2222860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728292489"/>
                    </a:ext>
                  </a:extLst>
                </a:gridCol>
                <a:gridCol w="905256">
                  <a:extLst>
                    <a:ext uri="{9D8B030D-6E8A-4147-A177-3AD203B41FA5}">
                      <a16:colId xmlns:a16="http://schemas.microsoft.com/office/drawing/2014/main" val="1890951566"/>
                    </a:ext>
                  </a:extLst>
                </a:gridCol>
                <a:gridCol w="411480">
                  <a:extLst>
                    <a:ext uri="{9D8B030D-6E8A-4147-A177-3AD203B41FA5}">
                      <a16:colId xmlns:a16="http://schemas.microsoft.com/office/drawing/2014/main" val="3988809070"/>
                    </a:ext>
                  </a:extLst>
                </a:gridCol>
                <a:gridCol w="905256">
                  <a:extLst>
                    <a:ext uri="{9D8B030D-6E8A-4147-A177-3AD203B41FA5}">
                      <a16:colId xmlns:a16="http://schemas.microsoft.com/office/drawing/2014/main" val="1741413385"/>
                    </a:ext>
                  </a:extLst>
                </a:gridCol>
                <a:gridCol w="905256">
                  <a:extLst>
                    <a:ext uri="{9D8B030D-6E8A-4147-A177-3AD203B41FA5}">
                      <a16:colId xmlns:a16="http://schemas.microsoft.com/office/drawing/2014/main" val="1114057202"/>
                    </a:ext>
                  </a:extLst>
                </a:gridCol>
                <a:gridCol w="905256">
                  <a:extLst>
                    <a:ext uri="{9D8B030D-6E8A-4147-A177-3AD203B41FA5}">
                      <a16:colId xmlns:a16="http://schemas.microsoft.com/office/drawing/2014/main" val="1932245871"/>
                    </a:ext>
                  </a:extLst>
                </a:gridCol>
                <a:gridCol w="905256">
                  <a:extLst>
                    <a:ext uri="{9D8B030D-6E8A-4147-A177-3AD203B41FA5}">
                      <a16:colId xmlns:a16="http://schemas.microsoft.com/office/drawing/2014/main" val="3036370101"/>
                    </a:ext>
                  </a:extLst>
                </a:gridCol>
                <a:gridCol w="905256">
                  <a:extLst>
                    <a:ext uri="{9D8B030D-6E8A-4147-A177-3AD203B41FA5}">
                      <a16:colId xmlns:a16="http://schemas.microsoft.com/office/drawing/2014/main" val="3099475521"/>
                    </a:ext>
                  </a:extLst>
                </a:gridCol>
                <a:gridCol w="905256">
                  <a:extLst>
                    <a:ext uri="{9D8B030D-6E8A-4147-A177-3AD203B41FA5}">
                      <a16:colId xmlns:a16="http://schemas.microsoft.com/office/drawing/2014/main" val="42463106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466381151"/>
                  </a:ext>
                </a:extLst>
              </a:tr>
              <a:tr h="370840">
                <a:tc>
                  <a:txBody>
                    <a:bodyPr/>
                    <a:lstStyle/>
                    <a:p>
                      <a:r>
                        <a:rPr lang="en-US" sz="1000"/>
                        <a:t>18</a:t>
                      </a:r>
                    </a:p>
                  </a:txBody>
                  <a:tcPr/>
                </a:tc>
                <a:tc>
                  <a:txBody>
                    <a:bodyPr/>
                    <a:lstStyle/>
                    <a:p>
                      <a:r>
                        <a:rPr lang="en-US" sz="1000"/>
                        <a:t>0.5855 %</a:t>
                      </a:r>
                    </a:p>
                  </a:txBody>
                  <a:tcPr/>
                </a:tc>
                <a:tc>
                  <a:txBody>
                    <a:bodyPr/>
                    <a:lstStyle/>
                    <a:p>
                      <a:r>
                        <a:rPr lang="en-US" sz="1000"/>
                        <a:t>0.50</a:t>
                      </a:r>
                    </a:p>
                  </a:txBody>
                  <a:tcPr/>
                </a:tc>
                <a:tc>
                  <a:txBody>
                    <a:bodyPr/>
                    <a:lstStyle/>
                    <a:p>
                      <a:r>
                        <a:rPr lang="en-US" sz="1000"/>
                        <a:t>94.61</a:t>
                      </a:r>
                    </a:p>
                  </a:txBody>
                  <a:tcPr/>
                </a:tc>
                <a:tc>
                  <a:txBody>
                    <a:bodyPr/>
                    <a:lstStyle/>
                    <a:p>
                      <a:r>
                        <a:rPr lang="en-US" sz="1000"/>
                        <a:t>93.50</a:t>
                      </a:r>
                    </a:p>
                  </a:txBody>
                  <a:tcPr/>
                </a:tc>
                <a:tc>
                  <a:txBody>
                    <a:bodyPr/>
                    <a:lstStyle/>
                    <a:p>
                      <a:r>
                        <a:rPr lang="en-US" sz="1000"/>
                        <a:t>54.11</a:t>
                      </a:r>
                    </a:p>
                  </a:txBody>
                  <a:tcPr/>
                </a:tc>
                <a:tc>
                  <a:txBody>
                    <a:bodyPr/>
                    <a:lstStyle/>
                    <a:p>
                      <a:r>
                        <a:rPr lang="en-US" sz="1000"/>
                        <a:t>53.61</a:t>
                      </a:r>
                    </a:p>
                  </a:txBody>
                  <a:tcPr/>
                </a:tc>
                <a:tc>
                  <a:txBody>
                    <a:bodyPr/>
                    <a:lstStyle/>
                    <a:p>
                      <a:r>
                        <a:rPr lang="en-US" sz="1000"/>
                        <a:t>1703</a:t>
                      </a:r>
                    </a:p>
                  </a:txBody>
                  <a:tcPr/>
                </a:tc>
                <a:tc>
                  <a:txBody>
                    <a:bodyPr/>
                    <a:lstStyle/>
                    <a:p>
                      <a:r>
                        <a:rPr lang="en-US" sz="1000"/>
                        <a:t>974</a:t>
                      </a:r>
                    </a:p>
                  </a:txBody>
                  <a:tcPr/>
                </a:tc>
                <a:extLst>
                  <a:ext uri="{0D108BD9-81ED-4DB2-BD59-A6C34878D82A}">
                    <a16:rowId xmlns:a16="http://schemas.microsoft.com/office/drawing/2014/main" val="2182327977"/>
                  </a:ext>
                </a:extLst>
              </a:tr>
            </a:tbl>
          </a:graphicData>
        </a:graphic>
      </p:graphicFrame>
      <p:sp>
        <p:nvSpPr>
          <p:cNvPr id="4" name="Text Placeholder 3">
            <a:extLst>
              <a:ext uri="{FF2B5EF4-FFF2-40B4-BE49-F238E27FC236}">
                <a16:creationId xmlns:a16="http://schemas.microsoft.com/office/drawing/2014/main" id="{953137E0-35A6-49DD-BD2A-D2D5643E80E1}"/>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1117146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B4600-7CB8-4E53-B65A-E8D430097F82}"/>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147E2E57-7290-449D-BC7E-7C1AD5E2B911}"/>
              </a:ext>
            </a:extLst>
          </p:cNvPr>
          <p:cNvGraphicFramePr>
            <a:graphicFrameLocks noGrp="1"/>
          </p:cNvGraphicFramePr>
          <p:nvPr>
            <p:ph type="tbl" sz="quarter" idx="13"/>
            <p:extLst>
              <p:ext uri="{D42A27DB-BD31-4B8C-83A1-F6EECF244321}">
                <p14:modId xmlns:p14="http://schemas.microsoft.com/office/powerpoint/2010/main" val="35748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60208525"/>
                    </a:ext>
                  </a:extLst>
                </a:gridCol>
                <a:gridCol w="1316736">
                  <a:extLst>
                    <a:ext uri="{9D8B030D-6E8A-4147-A177-3AD203B41FA5}">
                      <a16:colId xmlns:a16="http://schemas.microsoft.com/office/drawing/2014/main" val="3991522402"/>
                    </a:ext>
                  </a:extLst>
                </a:gridCol>
                <a:gridCol w="658368">
                  <a:extLst>
                    <a:ext uri="{9D8B030D-6E8A-4147-A177-3AD203B41FA5}">
                      <a16:colId xmlns:a16="http://schemas.microsoft.com/office/drawing/2014/main" val="2217197256"/>
                    </a:ext>
                  </a:extLst>
                </a:gridCol>
                <a:gridCol w="658368">
                  <a:extLst>
                    <a:ext uri="{9D8B030D-6E8A-4147-A177-3AD203B41FA5}">
                      <a16:colId xmlns:a16="http://schemas.microsoft.com/office/drawing/2014/main" val="3480145578"/>
                    </a:ext>
                  </a:extLst>
                </a:gridCol>
                <a:gridCol w="658368">
                  <a:extLst>
                    <a:ext uri="{9D8B030D-6E8A-4147-A177-3AD203B41FA5}">
                      <a16:colId xmlns:a16="http://schemas.microsoft.com/office/drawing/2014/main" val="3692534534"/>
                    </a:ext>
                  </a:extLst>
                </a:gridCol>
                <a:gridCol w="658368">
                  <a:extLst>
                    <a:ext uri="{9D8B030D-6E8A-4147-A177-3AD203B41FA5}">
                      <a16:colId xmlns:a16="http://schemas.microsoft.com/office/drawing/2014/main" val="4103364926"/>
                    </a:ext>
                  </a:extLst>
                </a:gridCol>
                <a:gridCol w="658368">
                  <a:extLst>
                    <a:ext uri="{9D8B030D-6E8A-4147-A177-3AD203B41FA5}">
                      <a16:colId xmlns:a16="http://schemas.microsoft.com/office/drawing/2014/main" val="1456046181"/>
                    </a:ext>
                  </a:extLst>
                </a:gridCol>
                <a:gridCol w="658368">
                  <a:extLst>
                    <a:ext uri="{9D8B030D-6E8A-4147-A177-3AD203B41FA5}">
                      <a16:colId xmlns:a16="http://schemas.microsoft.com/office/drawing/2014/main" val="2917337741"/>
                    </a:ext>
                  </a:extLst>
                </a:gridCol>
                <a:gridCol w="658368">
                  <a:extLst>
                    <a:ext uri="{9D8B030D-6E8A-4147-A177-3AD203B41FA5}">
                      <a16:colId xmlns:a16="http://schemas.microsoft.com/office/drawing/2014/main" val="1277229723"/>
                    </a:ext>
                  </a:extLst>
                </a:gridCol>
                <a:gridCol w="658368">
                  <a:extLst>
                    <a:ext uri="{9D8B030D-6E8A-4147-A177-3AD203B41FA5}">
                      <a16:colId xmlns:a16="http://schemas.microsoft.com/office/drawing/2014/main" val="666966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695882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- 2023-11-29 16:19:05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https://quintly-eu-image-storage.s3.amazonaws.com/42a5b893a9726451877e4ab7634db126/a7229bc377aa6907761eddb614e1e6b2.jpg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11/30/2023 16:07:08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7122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- 2023-11-28 15:39:05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https://quintly-eu-image-storage.s3.amazonaws.com/42a5b893a9726451877e4ab7634db126/0796e1b7a0ec1a9b9711153140086b95.jpg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11/29/2023 15:36:48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193104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- 2023-11-25 15:46:14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https://quintly-eu-image-storage.s3.amazonaws.com/42a5b893a9726451877e4ab7634db126/67d09b67211f0fcea821343482194c07.jpg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11/26/2023 15:36:38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547557549"/>
                  </a:ext>
                </a:extLst>
              </a:tr>
            </a:tbl>
          </a:graphicData>
        </a:graphic>
      </p:graphicFrame>
      <p:sp>
        <p:nvSpPr>
          <p:cNvPr id="4" name="Text Placeholder 3">
            <a:extLst>
              <a:ext uri="{FF2B5EF4-FFF2-40B4-BE49-F238E27FC236}">
                <a16:creationId xmlns:a16="http://schemas.microsoft.com/office/drawing/2014/main" id="{038BA7E3-7216-41DC-BA43-C358E414F3CC}"/>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4255500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E1C82-7CDE-482B-80CE-917FB97929BD}"/>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4ED8EC9E-CFCC-4A0D-8621-E3583992B121}"/>
              </a:ext>
            </a:extLst>
          </p:cNvPr>
          <p:cNvGraphicFramePr>
            <a:graphicFrameLocks noGrp="1"/>
          </p:cNvGraphicFramePr>
          <p:nvPr>
            <p:ph type="tbl" sz="quarter" idx="13"/>
            <p:extLst>
              <p:ext uri="{D42A27DB-BD31-4B8C-83A1-F6EECF244321}">
                <p14:modId xmlns:p14="http://schemas.microsoft.com/office/powerpoint/2010/main" val="4258587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223846123"/>
                    </a:ext>
                  </a:extLst>
                </a:gridCol>
                <a:gridCol w="1316736">
                  <a:extLst>
                    <a:ext uri="{9D8B030D-6E8A-4147-A177-3AD203B41FA5}">
                      <a16:colId xmlns:a16="http://schemas.microsoft.com/office/drawing/2014/main" val="1314820726"/>
                    </a:ext>
                  </a:extLst>
                </a:gridCol>
                <a:gridCol w="658368">
                  <a:extLst>
                    <a:ext uri="{9D8B030D-6E8A-4147-A177-3AD203B41FA5}">
                      <a16:colId xmlns:a16="http://schemas.microsoft.com/office/drawing/2014/main" val="2119193229"/>
                    </a:ext>
                  </a:extLst>
                </a:gridCol>
                <a:gridCol w="658368">
                  <a:extLst>
                    <a:ext uri="{9D8B030D-6E8A-4147-A177-3AD203B41FA5}">
                      <a16:colId xmlns:a16="http://schemas.microsoft.com/office/drawing/2014/main" val="343568537"/>
                    </a:ext>
                  </a:extLst>
                </a:gridCol>
                <a:gridCol w="658368">
                  <a:extLst>
                    <a:ext uri="{9D8B030D-6E8A-4147-A177-3AD203B41FA5}">
                      <a16:colId xmlns:a16="http://schemas.microsoft.com/office/drawing/2014/main" val="2976313915"/>
                    </a:ext>
                  </a:extLst>
                </a:gridCol>
                <a:gridCol w="658368">
                  <a:extLst>
                    <a:ext uri="{9D8B030D-6E8A-4147-A177-3AD203B41FA5}">
                      <a16:colId xmlns:a16="http://schemas.microsoft.com/office/drawing/2014/main" val="3649562061"/>
                    </a:ext>
                  </a:extLst>
                </a:gridCol>
                <a:gridCol w="658368">
                  <a:extLst>
                    <a:ext uri="{9D8B030D-6E8A-4147-A177-3AD203B41FA5}">
                      <a16:colId xmlns:a16="http://schemas.microsoft.com/office/drawing/2014/main" val="444221241"/>
                    </a:ext>
                  </a:extLst>
                </a:gridCol>
                <a:gridCol w="658368">
                  <a:extLst>
                    <a:ext uri="{9D8B030D-6E8A-4147-A177-3AD203B41FA5}">
                      <a16:colId xmlns:a16="http://schemas.microsoft.com/office/drawing/2014/main" val="1151146917"/>
                    </a:ext>
                  </a:extLst>
                </a:gridCol>
                <a:gridCol w="658368">
                  <a:extLst>
                    <a:ext uri="{9D8B030D-6E8A-4147-A177-3AD203B41FA5}">
                      <a16:colId xmlns:a16="http://schemas.microsoft.com/office/drawing/2014/main" val="4029444195"/>
                    </a:ext>
                  </a:extLst>
                </a:gridCol>
                <a:gridCol w="658368">
                  <a:extLst>
                    <a:ext uri="{9D8B030D-6E8A-4147-A177-3AD203B41FA5}">
                      <a16:colId xmlns:a16="http://schemas.microsoft.com/office/drawing/2014/main" val="1558638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4257994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- 2023-11-17 18:00:31</a:t>
                      </a:r>
                      <a:r>
                        <a:rPr kumimoji="0" lang="en-US" sz="1000" b="0" i="0" u="none" strike="noStrike" kern="1200" cap="none" spc="0" normalizeH="0" baseline="0" noProof="0">
                          <a:ln>
                            <a:noFill/>
                          </a:ln>
                          <a:solidFill>
                            <a:prstClr val="black"/>
                          </a:solidFill>
                          <a:effectLst/>
                          <a:uLnTx/>
                          <a:uFillTx/>
                          <a:latin typeface="Calibri"/>
                          <a:ea typeface="+mn-ea"/>
                          <a:cs typeface="+mn-cs"/>
                        </a:rPr>
                        <a:t>
 Another FICOH
SUPERSTAR!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https://quintly-image-storage.s3.amazonaws.com/42a5b893a9726451877e4ab7634db126/37795a40355b9f3de6086e5ed7fab934.jpg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11/18/2023 17:36:34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82307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- 2023-11-16 16:13:27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https://quintly-image-storage.s3.amazonaws.com/42a5b893a9726451877e4ab7634db126/3c91f62181f49c1c9ba96d318a034199.jpg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11/17/2023 16:07:04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247003006"/>
                  </a:ext>
                </a:extLst>
              </a:tr>
            </a:tbl>
          </a:graphicData>
        </a:graphic>
      </p:graphicFrame>
      <p:sp>
        <p:nvSpPr>
          <p:cNvPr id="4" name="Text Placeholder 3">
            <a:extLst>
              <a:ext uri="{FF2B5EF4-FFF2-40B4-BE49-F238E27FC236}">
                <a16:creationId xmlns:a16="http://schemas.microsoft.com/office/drawing/2014/main" id="{F62C66E8-0B8C-41C7-926A-93F76B63C193}"/>
              </a:ext>
            </a:extLst>
          </p:cNvPr>
          <p:cNvSpPr>
            <a:spLocks noGrp="1"/>
          </p:cNvSpPr>
          <p:nvPr>
            <p:ph type="body" sz="quarter" idx="14"/>
          </p:nvPr>
        </p:nvSpPr>
        <p:spPr/>
        <p:txBody>
          <a:bodyPr/>
          <a:lstStyle/>
          <a:p>
            <a:r>
              <a:rPr lang="en-US"/>
              <a:t>11/01/2023 - 11/30/2023</a:t>
            </a:r>
          </a:p>
        </p:txBody>
      </p:sp>
    </p:spTree>
    <p:extLst>
      <p:ext uri="{BB962C8B-B14F-4D97-AF65-F5344CB8AC3E}">
        <p14:creationId xmlns:p14="http://schemas.microsoft.com/office/powerpoint/2010/main" val="35361983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1695</Words>
  <Application>Microsoft Office PowerPoint</Application>
  <PresentationFormat>On-screen Show (4:3)</PresentationFormat>
  <Paragraphs>412</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LinkedIn Followers Change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2023-12-06T21:05:42Z</dcterms:created>
  <dcterms:modified xsi:type="dcterms:W3CDTF">2023-12-06T21:06:22Z</dcterms:modified>
</cp:coreProperties>
</file>