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45231</c:v>
                </c:pt>
              </c:numCache>
            </c:numRef>
          </c:cat>
          <c:val>
            <c:numRef>
              <c:f>Sheet1!$B$2</c:f>
              <c:numCache>
                <c:formatCode>General</c:formatCode>
                <c:ptCount val="1"/>
                <c:pt idx="0">
                  <c:v>496</c:v>
                </c:pt>
              </c:numCache>
            </c:numRef>
          </c:val>
          <c:extLst>
            <c:ext xmlns:c16="http://schemas.microsoft.com/office/drawing/2014/chart" uri="{C3380CC4-5D6E-409C-BE32-E72D297353CC}">
              <c16:uniqueId val="{00000000-C163-47F6-B789-940698F2A55A}"/>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45231</c:v>
                </c:pt>
              </c:numCache>
            </c:numRef>
          </c:cat>
          <c:val>
            <c:numRef>
              <c:f>Sheet1!$C$2</c:f>
              <c:numCache>
                <c:formatCode>General</c:formatCode>
                <c:ptCount val="1"/>
                <c:pt idx="0">
                  <c:v>520</c:v>
                </c:pt>
              </c:numCache>
            </c:numRef>
          </c:val>
          <c:extLst>
            <c:ext xmlns:c16="http://schemas.microsoft.com/office/drawing/2014/chart" uri="{C3380CC4-5D6E-409C-BE32-E72D297353CC}">
              <c16:uniqueId val="{00000001-C163-47F6-B789-940698F2A55A}"/>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45231</c:v>
                </c:pt>
              </c:numCache>
            </c:numRef>
          </c:cat>
          <c:val>
            <c:numRef>
              <c:f>Sheet1!$D$2</c:f>
              <c:numCache>
                <c:formatCode>General</c:formatCode>
                <c:ptCount val="1"/>
                <c:pt idx="0">
                  <c:v>21412</c:v>
                </c:pt>
              </c:numCache>
            </c:numRef>
          </c:val>
          <c:extLst>
            <c:ext xmlns:c16="http://schemas.microsoft.com/office/drawing/2014/chart" uri="{C3380CC4-5D6E-409C-BE32-E72D297353CC}">
              <c16:uniqueId val="{00000002-C163-47F6-B789-940698F2A55A}"/>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45231</c:v>
                </c:pt>
              </c:numCache>
            </c:numRef>
          </c:cat>
          <c:val>
            <c:numRef>
              <c:f>Sheet1!$E$2</c:f>
              <c:numCache>
                <c:formatCode>General</c:formatCode>
                <c:ptCount val="1"/>
                <c:pt idx="0">
                  <c:v>275</c:v>
                </c:pt>
              </c:numCache>
            </c:numRef>
          </c:val>
          <c:extLst>
            <c:ext xmlns:c16="http://schemas.microsoft.com/office/drawing/2014/chart" uri="{C3380CC4-5D6E-409C-BE32-E72D297353CC}">
              <c16:uniqueId val="{00000003-C163-47F6-B789-940698F2A55A}"/>
            </c:ext>
          </c:extLst>
        </c:ser>
        <c:dLbls>
          <c:showLegendKey val="0"/>
          <c:showVal val="0"/>
          <c:showCatName val="0"/>
          <c:showSerName val="0"/>
          <c:showPercent val="0"/>
          <c:showBubbleSize val="0"/>
        </c:dLbls>
        <c:gapWidth val="219"/>
        <c:overlap val="-27"/>
        <c:axId val="394680352"/>
        <c:axId val="394677400"/>
      </c:barChart>
      <c:dateAx>
        <c:axId val="394680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77400"/>
        <c:crosses val="autoZero"/>
        <c:auto val="1"/>
        <c:lblOffset val="100"/>
        <c:baseTimeUnit val="days"/>
      </c:dateAx>
      <c:valAx>
        <c:axId val="39467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8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0</c:v>
                </c:pt>
                <c:pt idx="2">
                  <c:v>1</c:v>
                </c:pt>
                <c:pt idx="3">
                  <c:v>1</c:v>
                </c:pt>
                <c:pt idx="4">
                  <c:v>-2</c:v>
                </c:pt>
                <c:pt idx="5">
                  <c:v>0</c:v>
                </c:pt>
                <c:pt idx="6">
                  <c:v>5</c:v>
                </c:pt>
                <c:pt idx="7">
                  <c:v>3</c:v>
                </c:pt>
                <c:pt idx="8">
                  <c:v>0</c:v>
                </c:pt>
                <c:pt idx="9">
                  <c:v>3</c:v>
                </c:pt>
                <c:pt idx="10">
                  <c:v>4</c:v>
                </c:pt>
                <c:pt idx="11">
                  <c:v>1</c:v>
                </c:pt>
              </c:numCache>
            </c:numRef>
          </c:val>
          <c:extLst>
            <c:ext xmlns:c16="http://schemas.microsoft.com/office/drawing/2014/chart" uri="{C3380CC4-5D6E-409C-BE32-E72D297353CC}">
              <c16:uniqueId val="{00000000-12E3-4FA8-A12E-3B8EFE515514}"/>
            </c:ext>
          </c:extLst>
        </c:ser>
        <c:dLbls>
          <c:showLegendKey val="0"/>
          <c:showVal val="0"/>
          <c:showCatName val="0"/>
          <c:showSerName val="0"/>
          <c:showPercent val="0"/>
          <c:showBubbleSize val="0"/>
        </c:dLbls>
        <c:gapWidth val="219"/>
        <c:overlap val="-27"/>
        <c:axId val="397905672"/>
        <c:axId val="397899440"/>
      </c:barChart>
      <c:dateAx>
        <c:axId val="397905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99440"/>
        <c:crosses val="autoZero"/>
        <c:auto val="1"/>
        <c:lblOffset val="100"/>
        <c:baseTimeUnit val="months"/>
      </c:dateAx>
      <c:valAx>
        <c:axId val="397899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0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c:v>
                </c:pt>
                <c:pt idx="1">
                  <c:v>3</c:v>
                </c:pt>
                <c:pt idx="2">
                  <c:v>4</c:v>
                </c:pt>
                <c:pt idx="3">
                  <c:v>2</c:v>
                </c:pt>
                <c:pt idx="4">
                  <c:v>7</c:v>
                </c:pt>
                <c:pt idx="5">
                  <c:v>6</c:v>
                </c:pt>
                <c:pt idx="6">
                  <c:v>4</c:v>
                </c:pt>
                <c:pt idx="7">
                  <c:v>6</c:v>
                </c:pt>
                <c:pt idx="8">
                  <c:v>7</c:v>
                </c:pt>
                <c:pt idx="9">
                  <c:v>7</c:v>
                </c:pt>
                <c:pt idx="10">
                  <c:v>7</c:v>
                </c:pt>
                <c:pt idx="11">
                  <c:v>10</c:v>
                </c:pt>
              </c:numCache>
            </c:numRef>
          </c:val>
          <c:extLst>
            <c:ext xmlns:c16="http://schemas.microsoft.com/office/drawing/2014/chart" uri="{C3380CC4-5D6E-409C-BE32-E72D297353CC}">
              <c16:uniqueId val="{00000000-9142-446B-B9BF-F687230ACEE9}"/>
            </c:ext>
          </c:extLst>
        </c:ser>
        <c:dLbls>
          <c:showLegendKey val="0"/>
          <c:showVal val="0"/>
          <c:showCatName val="0"/>
          <c:showSerName val="0"/>
          <c:showPercent val="0"/>
          <c:showBubbleSize val="0"/>
        </c:dLbls>
        <c:gapWidth val="219"/>
        <c:overlap val="-27"/>
        <c:axId val="397901080"/>
        <c:axId val="397901736"/>
      </c:barChart>
      <c:dateAx>
        <c:axId val="397901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01736"/>
        <c:crosses val="autoZero"/>
        <c:auto val="1"/>
        <c:lblOffset val="100"/>
        <c:baseTimeUnit val="months"/>
      </c:dateAx>
      <c:valAx>
        <c:axId val="39790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0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27</c:v>
                </c:pt>
                <c:pt idx="1">
                  <c:v>46</c:v>
                </c:pt>
                <c:pt idx="2">
                  <c:v>71</c:v>
                </c:pt>
                <c:pt idx="3">
                  <c:v>42</c:v>
                </c:pt>
                <c:pt idx="4">
                  <c:v>99</c:v>
                </c:pt>
                <c:pt idx="5">
                  <c:v>83</c:v>
                </c:pt>
                <c:pt idx="6">
                  <c:v>64</c:v>
                </c:pt>
                <c:pt idx="7">
                  <c:v>88</c:v>
                </c:pt>
                <c:pt idx="8">
                  <c:v>89</c:v>
                </c:pt>
                <c:pt idx="9">
                  <c:v>128</c:v>
                </c:pt>
                <c:pt idx="10">
                  <c:v>94</c:v>
                </c:pt>
                <c:pt idx="11">
                  <c:v>22</c:v>
                </c:pt>
              </c:numCache>
            </c:numRef>
          </c:val>
          <c:extLst>
            <c:ext xmlns:c16="http://schemas.microsoft.com/office/drawing/2014/chart" uri="{C3380CC4-5D6E-409C-BE32-E72D297353CC}">
              <c16:uniqueId val="{00000000-001B-423D-A1F4-2BE28CDBFD79}"/>
            </c:ext>
          </c:extLst>
        </c:ser>
        <c:dLbls>
          <c:showLegendKey val="0"/>
          <c:showVal val="0"/>
          <c:showCatName val="0"/>
          <c:showSerName val="0"/>
          <c:showPercent val="0"/>
          <c:showBubbleSize val="0"/>
        </c:dLbls>
        <c:gapWidth val="219"/>
        <c:overlap val="-27"/>
        <c:axId val="403885552"/>
        <c:axId val="403886536"/>
      </c:barChart>
      <c:catAx>
        <c:axId val="403885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86536"/>
        <c:crosses val="autoZero"/>
        <c:auto val="1"/>
        <c:lblAlgn val="ctr"/>
        <c:lblOffset val="100"/>
        <c:noMultiLvlLbl val="0"/>
      </c:catAx>
      <c:valAx>
        <c:axId val="403886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8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1304</c:v>
                </c:pt>
                <c:pt idx="1">
                  <c:v>1250</c:v>
                </c:pt>
                <c:pt idx="2">
                  <c:v>2398</c:v>
                </c:pt>
                <c:pt idx="3">
                  <c:v>1364</c:v>
                </c:pt>
                <c:pt idx="4">
                  <c:v>1835</c:v>
                </c:pt>
                <c:pt idx="5">
                  <c:v>3076</c:v>
                </c:pt>
                <c:pt idx="6">
                  <c:v>2837</c:v>
                </c:pt>
                <c:pt idx="7">
                  <c:v>2278</c:v>
                </c:pt>
                <c:pt idx="8">
                  <c:v>2431</c:v>
                </c:pt>
                <c:pt idx="9">
                  <c:v>2737</c:v>
                </c:pt>
                <c:pt idx="10">
                  <c:v>2267</c:v>
                </c:pt>
                <c:pt idx="11">
                  <c:v>166</c:v>
                </c:pt>
              </c:numCache>
            </c:numRef>
          </c:val>
          <c:extLst>
            <c:ext xmlns:c16="http://schemas.microsoft.com/office/drawing/2014/chart" uri="{C3380CC4-5D6E-409C-BE32-E72D297353CC}">
              <c16:uniqueId val="{00000000-56C6-46A7-8E2D-0270DAAC8CD2}"/>
            </c:ext>
          </c:extLst>
        </c:ser>
        <c:dLbls>
          <c:showLegendKey val="0"/>
          <c:showVal val="0"/>
          <c:showCatName val="0"/>
          <c:showSerName val="0"/>
          <c:showPercent val="0"/>
          <c:showBubbleSize val="0"/>
        </c:dLbls>
        <c:gapWidth val="219"/>
        <c:overlap val="-27"/>
        <c:axId val="403881616"/>
        <c:axId val="403883912"/>
      </c:barChart>
      <c:dateAx>
        <c:axId val="403881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83912"/>
        <c:crosses val="autoZero"/>
        <c:auto val="1"/>
        <c:lblOffset val="100"/>
        <c:baseTimeUnit val="months"/>
      </c:dateAx>
      <c:valAx>
        <c:axId val="403883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8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1</c:v>
                </c:pt>
                <c:pt idx="2">
                  <c:v>3</c:v>
                </c:pt>
                <c:pt idx="3">
                  <c:v>3</c:v>
                </c:pt>
                <c:pt idx="4">
                  <c:v>3</c:v>
                </c:pt>
                <c:pt idx="5">
                  <c:v>8</c:v>
                </c:pt>
                <c:pt idx="6">
                  <c:v>3</c:v>
                </c:pt>
                <c:pt idx="7">
                  <c:v>2</c:v>
                </c:pt>
                <c:pt idx="8">
                  <c:v>6</c:v>
                </c:pt>
                <c:pt idx="9">
                  <c:v>3</c:v>
                </c:pt>
                <c:pt idx="10">
                  <c:v>2</c:v>
                </c:pt>
                <c:pt idx="11">
                  <c:v>1</c:v>
                </c:pt>
              </c:numCache>
            </c:numRef>
          </c:val>
          <c:extLst>
            <c:ext xmlns:c16="http://schemas.microsoft.com/office/drawing/2014/chart" uri="{C3380CC4-5D6E-409C-BE32-E72D297353CC}">
              <c16:uniqueId val="{00000000-1FF4-47D0-9B0B-47051FBCB4C9}"/>
            </c:ext>
          </c:extLst>
        </c:ser>
        <c:dLbls>
          <c:showLegendKey val="0"/>
          <c:showVal val="0"/>
          <c:showCatName val="0"/>
          <c:showSerName val="0"/>
          <c:showPercent val="0"/>
          <c:showBubbleSize val="0"/>
        </c:dLbls>
        <c:gapWidth val="219"/>
        <c:overlap val="-27"/>
        <c:axId val="494329976"/>
        <c:axId val="494331616"/>
      </c:barChart>
      <c:dateAx>
        <c:axId val="494329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331616"/>
        <c:crosses val="autoZero"/>
        <c:auto val="1"/>
        <c:lblOffset val="100"/>
        <c:baseTimeUnit val="months"/>
      </c:dateAx>
      <c:valAx>
        <c:axId val="494331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32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0</c:v>
                </c:pt>
                <c:pt idx="5">
                  <c:v>0</c:v>
                </c:pt>
                <c:pt idx="6">
                  <c:v>0</c:v>
                </c:pt>
                <c:pt idx="7">
                  <c:v>0</c:v>
                </c:pt>
                <c:pt idx="8">
                  <c:v>0</c:v>
                </c:pt>
                <c:pt idx="9">
                  <c:v>1</c:v>
                </c:pt>
                <c:pt idx="10">
                  <c:v>0</c:v>
                </c:pt>
                <c:pt idx="11">
                  <c:v>1</c:v>
                </c:pt>
              </c:numCache>
            </c:numRef>
          </c:val>
          <c:extLst>
            <c:ext xmlns:c16="http://schemas.microsoft.com/office/drawing/2014/chart" uri="{C3380CC4-5D6E-409C-BE32-E72D297353CC}">
              <c16:uniqueId val="{00000000-E6A2-4238-BF51-0325EE355B03}"/>
            </c:ext>
          </c:extLst>
        </c:ser>
        <c:dLbls>
          <c:showLegendKey val="0"/>
          <c:showVal val="0"/>
          <c:showCatName val="0"/>
          <c:showSerName val="0"/>
          <c:showPercent val="0"/>
          <c:showBubbleSize val="0"/>
        </c:dLbls>
        <c:gapWidth val="219"/>
        <c:overlap val="-27"/>
        <c:axId val="494333584"/>
        <c:axId val="494334240"/>
      </c:barChart>
      <c:dateAx>
        <c:axId val="494333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334240"/>
        <c:crosses val="autoZero"/>
        <c:auto val="1"/>
        <c:lblOffset val="100"/>
        <c:baseTimeUnit val="months"/>
      </c:dateAx>
      <c:valAx>
        <c:axId val="494334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33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c:v>
                </c:pt>
                <c:pt idx="1">
                  <c:v>16</c:v>
                </c:pt>
                <c:pt idx="2">
                  <c:v>7</c:v>
                </c:pt>
                <c:pt idx="3">
                  <c:v>2</c:v>
                </c:pt>
                <c:pt idx="4">
                  <c:v>9</c:v>
                </c:pt>
                <c:pt idx="5">
                  <c:v>5</c:v>
                </c:pt>
                <c:pt idx="6">
                  <c:v>6</c:v>
                </c:pt>
                <c:pt idx="7">
                  <c:v>9</c:v>
                </c:pt>
                <c:pt idx="8">
                  <c:v>9</c:v>
                </c:pt>
                <c:pt idx="9">
                  <c:v>28</c:v>
                </c:pt>
                <c:pt idx="10">
                  <c:v>11</c:v>
                </c:pt>
                <c:pt idx="11">
                  <c:v>2</c:v>
                </c:pt>
              </c:numCache>
            </c:numRef>
          </c:val>
          <c:extLst>
            <c:ext xmlns:c16="http://schemas.microsoft.com/office/drawing/2014/chart" uri="{C3380CC4-5D6E-409C-BE32-E72D297353CC}">
              <c16:uniqueId val="{00000000-8FAD-4119-ACDA-00951998C1DE}"/>
            </c:ext>
          </c:extLst>
        </c:ser>
        <c:dLbls>
          <c:showLegendKey val="0"/>
          <c:showVal val="0"/>
          <c:showCatName val="0"/>
          <c:showSerName val="0"/>
          <c:showPercent val="0"/>
          <c:showBubbleSize val="0"/>
        </c:dLbls>
        <c:gapWidth val="219"/>
        <c:overlap val="-27"/>
        <c:axId val="488350744"/>
        <c:axId val="488343856"/>
      </c:barChart>
      <c:catAx>
        <c:axId val="488350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343856"/>
        <c:crosses val="autoZero"/>
        <c:auto val="1"/>
        <c:lblAlgn val="ctr"/>
        <c:lblOffset val="100"/>
        <c:noMultiLvlLbl val="0"/>
      </c:catAx>
      <c:valAx>
        <c:axId val="48834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35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163</c:v>
                </c:pt>
                <c:pt idx="1">
                  <c:v>185</c:v>
                </c:pt>
                <c:pt idx="2">
                  <c:v>208</c:v>
                </c:pt>
                <c:pt idx="3">
                  <c:v>98</c:v>
                </c:pt>
                <c:pt idx="4">
                  <c:v>171</c:v>
                </c:pt>
                <c:pt idx="5">
                  <c:v>144</c:v>
                </c:pt>
                <c:pt idx="6">
                  <c:v>120</c:v>
                </c:pt>
                <c:pt idx="7">
                  <c:v>137</c:v>
                </c:pt>
                <c:pt idx="8">
                  <c:v>135</c:v>
                </c:pt>
                <c:pt idx="9">
                  <c:v>248</c:v>
                </c:pt>
                <c:pt idx="10">
                  <c:v>-262</c:v>
                </c:pt>
                <c:pt idx="11">
                  <c:v>28</c:v>
                </c:pt>
              </c:numCache>
            </c:numRef>
          </c:val>
          <c:extLst>
            <c:ext xmlns:c16="http://schemas.microsoft.com/office/drawing/2014/chart" uri="{C3380CC4-5D6E-409C-BE32-E72D297353CC}">
              <c16:uniqueId val="{00000000-2C43-4CC0-8369-5CCF0A5CA507}"/>
            </c:ext>
          </c:extLst>
        </c:ser>
        <c:dLbls>
          <c:showLegendKey val="0"/>
          <c:showVal val="0"/>
          <c:showCatName val="0"/>
          <c:showSerName val="0"/>
          <c:showPercent val="0"/>
          <c:showBubbleSize val="0"/>
        </c:dLbls>
        <c:gapWidth val="219"/>
        <c:overlap val="-27"/>
        <c:axId val="509316712"/>
        <c:axId val="509313104"/>
      </c:barChart>
      <c:dateAx>
        <c:axId val="509316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13104"/>
        <c:crosses val="autoZero"/>
        <c:auto val="1"/>
        <c:lblOffset val="100"/>
        <c:baseTimeUnit val="months"/>
      </c:dateAx>
      <c:valAx>
        <c:axId val="50931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1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50</c:v>
                </c:pt>
                <c:pt idx="1">
                  <c:v>50</c:v>
                </c:pt>
                <c:pt idx="2">
                  <c:v>50</c:v>
                </c:pt>
                <c:pt idx="3">
                  <c:v>29</c:v>
                </c:pt>
                <c:pt idx="4">
                  <c:v>52</c:v>
                </c:pt>
                <c:pt idx="5">
                  <c:v>50</c:v>
                </c:pt>
                <c:pt idx="6">
                  <c:v>30</c:v>
                </c:pt>
                <c:pt idx="7">
                  <c:v>40</c:v>
                </c:pt>
                <c:pt idx="8">
                  <c:v>47</c:v>
                </c:pt>
                <c:pt idx="9">
                  <c:v>53</c:v>
                </c:pt>
                <c:pt idx="10">
                  <c:v>39</c:v>
                </c:pt>
                <c:pt idx="11">
                  <c:v>21</c:v>
                </c:pt>
              </c:numCache>
            </c:numRef>
          </c:val>
          <c:extLst>
            <c:ext xmlns:c16="http://schemas.microsoft.com/office/drawing/2014/chart" uri="{C3380CC4-5D6E-409C-BE32-E72D297353CC}">
              <c16:uniqueId val="{00000000-96CF-408C-8A2F-BD50FBC5D426}"/>
            </c:ext>
          </c:extLst>
        </c:ser>
        <c:dLbls>
          <c:showLegendKey val="0"/>
          <c:showVal val="0"/>
          <c:showCatName val="0"/>
          <c:showSerName val="0"/>
          <c:showPercent val="0"/>
          <c:showBubbleSize val="0"/>
        </c:dLbls>
        <c:gapWidth val="219"/>
        <c:overlap val="-27"/>
        <c:axId val="509317696"/>
        <c:axId val="509320648"/>
      </c:barChart>
      <c:catAx>
        <c:axId val="50931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20648"/>
        <c:crosses val="autoZero"/>
        <c:auto val="1"/>
        <c:lblAlgn val="ctr"/>
        <c:lblOffset val="100"/>
        <c:noMultiLvlLbl val="0"/>
      </c:catAx>
      <c:valAx>
        <c:axId val="50932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1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551</c:v>
                </c:pt>
                <c:pt idx="1">
                  <c:v>657</c:v>
                </c:pt>
                <c:pt idx="2">
                  <c:v>711</c:v>
                </c:pt>
                <c:pt idx="3">
                  <c:v>351</c:v>
                </c:pt>
                <c:pt idx="4">
                  <c:v>684</c:v>
                </c:pt>
                <c:pt idx="5">
                  <c:v>601</c:v>
                </c:pt>
                <c:pt idx="6">
                  <c:v>362</c:v>
                </c:pt>
                <c:pt idx="7">
                  <c:v>530</c:v>
                </c:pt>
                <c:pt idx="8">
                  <c:v>620</c:v>
                </c:pt>
                <c:pt idx="9">
                  <c:v>801</c:v>
                </c:pt>
                <c:pt idx="10">
                  <c:v>477</c:v>
                </c:pt>
                <c:pt idx="11">
                  <c:v>64</c:v>
                </c:pt>
              </c:numCache>
            </c:numRef>
          </c:val>
          <c:extLst>
            <c:ext xmlns:c16="http://schemas.microsoft.com/office/drawing/2014/chart" uri="{C3380CC4-5D6E-409C-BE32-E72D297353CC}">
              <c16:uniqueId val="{00000000-4B76-41FE-AE09-33CE81400897}"/>
            </c:ext>
          </c:extLst>
        </c:ser>
        <c:dLbls>
          <c:showLegendKey val="0"/>
          <c:showVal val="0"/>
          <c:showCatName val="0"/>
          <c:showSerName val="0"/>
          <c:showPercent val="0"/>
          <c:showBubbleSize val="0"/>
        </c:dLbls>
        <c:gapWidth val="219"/>
        <c:overlap val="-27"/>
        <c:axId val="509324912"/>
        <c:axId val="509320976"/>
      </c:barChart>
      <c:catAx>
        <c:axId val="509324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20976"/>
        <c:crosses val="autoZero"/>
        <c:auto val="1"/>
        <c:lblAlgn val="ctr"/>
        <c:lblOffset val="100"/>
        <c:noMultiLvlLbl val="0"/>
      </c:catAx>
      <c:valAx>
        <c:axId val="509320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2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818</c:v>
                </c:pt>
                <c:pt idx="1">
                  <c:v>28649</c:v>
                </c:pt>
                <c:pt idx="2">
                  <c:v>27454</c:v>
                </c:pt>
                <c:pt idx="3">
                  <c:v>29726</c:v>
                </c:pt>
                <c:pt idx="4">
                  <c:v>24036</c:v>
                </c:pt>
                <c:pt idx="5">
                  <c:v>30279</c:v>
                </c:pt>
                <c:pt idx="6">
                  <c:v>26065</c:v>
                </c:pt>
                <c:pt idx="7">
                  <c:v>21076</c:v>
                </c:pt>
                <c:pt idx="8">
                  <c:v>22916</c:v>
                </c:pt>
                <c:pt idx="9">
                  <c:v>23529</c:v>
                </c:pt>
                <c:pt idx="10">
                  <c:v>35051</c:v>
                </c:pt>
                <c:pt idx="11">
                  <c:v>21892</c:v>
                </c:pt>
                <c:pt idx="12">
                  <c:v>2203</c:v>
                </c:pt>
              </c:numCache>
            </c:numRef>
          </c:val>
          <c:extLst>
            <c:ext xmlns:c16="http://schemas.microsoft.com/office/drawing/2014/chart" uri="{C3380CC4-5D6E-409C-BE32-E72D297353CC}">
              <c16:uniqueId val="{00000000-A2BA-44A9-AA8F-DECC383A5333}"/>
            </c:ext>
          </c:extLst>
        </c:ser>
        <c:dLbls>
          <c:showLegendKey val="0"/>
          <c:showVal val="0"/>
          <c:showCatName val="0"/>
          <c:showSerName val="0"/>
          <c:showPercent val="0"/>
          <c:showBubbleSize val="0"/>
        </c:dLbls>
        <c:gapWidth val="219"/>
        <c:overlap val="-27"/>
        <c:axId val="509322616"/>
        <c:axId val="509319008"/>
      </c:barChart>
      <c:catAx>
        <c:axId val="509322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19008"/>
        <c:crosses val="autoZero"/>
        <c:auto val="1"/>
        <c:lblAlgn val="ctr"/>
        <c:lblOffset val="100"/>
        <c:noMultiLvlLbl val="0"/>
      </c:catAx>
      <c:valAx>
        <c:axId val="50931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2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2</c:v>
                </c:pt>
                <c:pt idx="2">
                  <c:v>6</c:v>
                </c:pt>
                <c:pt idx="3">
                  <c:v>2</c:v>
                </c:pt>
                <c:pt idx="4">
                  <c:v>4</c:v>
                </c:pt>
                <c:pt idx="5">
                  <c:v>-2</c:v>
                </c:pt>
                <c:pt idx="6">
                  <c:v>2</c:v>
                </c:pt>
                <c:pt idx="7">
                  <c:v>5</c:v>
                </c:pt>
                <c:pt idx="8">
                  <c:v>5</c:v>
                </c:pt>
                <c:pt idx="9">
                  <c:v>5</c:v>
                </c:pt>
                <c:pt idx="10">
                  <c:v>4</c:v>
                </c:pt>
                <c:pt idx="11">
                  <c:v>-1</c:v>
                </c:pt>
              </c:numCache>
            </c:numRef>
          </c:val>
          <c:extLst>
            <c:ext xmlns:c16="http://schemas.microsoft.com/office/drawing/2014/chart" uri="{C3380CC4-5D6E-409C-BE32-E72D297353CC}">
              <c16:uniqueId val="{00000000-5673-48AA-9AB0-4D8EC56164ED}"/>
            </c:ext>
          </c:extLst>
        </c:ser>
        <c:dLbls>
          <c:showLegendKey val="0"/>
          <c:showVal val="0"/>
          <c:showCatName val="0"/>
          <c:showSerName val="0"/>
          <c:showPercent val="0"/>
          <c:showBubbleSize val="0"/>
        </c:dLbls>
        <c:gapWidth val="219"/>
        <c:overlap val="-27"/>
        <c:axId val="485918568"/>
        <c:axId val="485913976"/>
      </c:barChart>
      <c:dateAx>
        <c:axId val="485918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913976"/>
        <c:crosses val="autoZero"/>
        <c:auto val="1"/>
        <c:lblOffset val="100"/>
        <c:baseTimeUnit val="months"/>
      </c:dateAx>
      <c:valAx>
        <c:axId val="48591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91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7</c:v>
                </c:pt>
                <c:pt idx="2">
                  <c:v>8</c:v>
                </c:pt>
                <c:pt idx="3">
                  <c:v>6</c:v>
                </c:pt>
                <c:pt idx="4">
                  <c:v>11</c:v>
                </c:pt>
                <c:pt idx="5">
                  <c:v>7</c:v>
                </c:pt>
                <c:pt idx="6">
                  <c:v>5</c:v>
                </c:pt>
                <c:pt idx="7">
                  <c:v>7</c:v>
                </c:pt>
                <c:pt idx="8">
                  <c:v>9</c:v>
                </c:pt>
                <c:pt idx="9">
                  <c:v>9</c:v>
                </c:pt>
                <c:pt idx="10">
                  <c:v>7</c:v>
                </c:pt>
                <c:pt idx="11">
                  <c:v>9</c:v>
                </c:pt>
              </c:numCache>
            </c:numRef>
          </c:val>
          <c:extLst>
            <c:ext xmlns:c16="http://schemas.microsoft.com/office/drawing/2014/chart" uri="{C3380CC4-5D6E-409C-BE32-E72D297353CC}">
              <c16:uniqueId val="{00000000-98AD-4106-B242-8429B76FCB42}"/>
            </c:ext>
          </c:extLst>
        </c:ser>
        <c:dLbls>
          <c:showLegendKey val="0"/>
          <c:showVal val="0"/>
          <c:showCatName val="0"/>
          <c:showSerName val="0"/>
          <c:showPercent val="0"/>
          <c:showBubbleSize val="0"/>
        </c:dLbls>
        <c:gapWidth val="219"/>
        <c:overlap val="-27"/>
        <c:axId val="485918896"/>
        <c:axId val="485909056"/>
      </c:barChart>
      <c:dateAx>
        <c:axId val="485918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909056"/>
        <c:crosses val="autoZero"/>
        <c:auto val="1"/>
        <c:lblOffset val="100"/>
        <c:baseTimeUnit val="months"/>
      </c:dateAx>
      <c:valAx>
        <c:axId val="485909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91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54</c:v>
                </c:pt>
                <c:pt idx="1">
                  <c:v>93</c:v>
                </c:pt>
                <c:pt idx="2">
                  <c:v>118</c:v>
                </c:pt>
                <c:pt idx="3">
                  <c:v>78</c:v>
                </c:pt>
                <c:pt idx="4">
                  <c:v>151</c:v>
                </c:pt>
                <c:pt idx="5">
                  <c:v>68</c:v>
                </c:pt>
                <c:pt idx="6">
                  <c:v>60</c:v>
                </c:pt>
                <c:pt idx="7">
                  <c:v>88</c:v>
                </c:pt>
                <c:pt idx="8">
                  <c:v>114</c:v>
                </c:pt>
                <c:pt idx="9">
                  <c:v>138</c:v>
                </c:pt>
                <c:pt idx="10">
                  <c:v>84</c:v>
                </c:pt>
                <c:pt idx="11">
                  <c:v>18</c:v>
                </c:pt>
              </c:numCache>
            </c:numRef>
          </c:val>
          <c:extLst>
            <c:ext xmlns:c16="http://schemas.microsoft.com/office/drawing/2014/chart" uri="{C3380CC4-5D6E-409C-BE32-E72D297353CC}">
              <c16:uniqueId val="{00000000-6440-4833-B7A9-C9D428077C11}"/>
            </c:ext>
          </c:extLst>
        </c:ser>
        <c:dLbls>
          <c:showLegendKey val="0"/>
          <c:showVal val="0"/>
          <c:showCatName val="0"/>
          <c:showSerName val="0"/>
          <c:showPercent val="0"/>
          <c:showBubbleSize val="0"/>
        </c:dLbls>
        <c:gapWidth val="219"/>
        <c:overlap val="-27"/>
        <c:axId val="485919552"/>
        <c:axId val="485919880"/>
      </c:barChart>
      <c:catAx>
        <c:axId val="48591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919880"/>
        <c:crosses val="autoZero"/>
        <c:auto val="1"/>
        <c:lblAlgn val="ctr"/>
        <c:lblOffset val="100"/>
        <c:noMultiLvlLbl val="0"/>
      </c:catAx>
      <c:valAx>
        <c:axId val="485919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919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1293</c:v>
                </c:pt>
                <c:pt idx="1">
                  <c:v>1324</c:v>
                </c:pt>
                <c:pt idx="2">
                  <c:v>1454</c:v>
                </c:pt>
                <c:pt idx="3">
                  <c:v>1653</c:v>
                </c:pt>
                <c:pt idx="4">
                  <c:v>1370</c:v>
                </c:pt>
                <c:pt idx="5">
                  <c:v>1117</c:v>
                </c:pt>
                <c:pt idx="6">
                  <c:v>1183</c:v>
                </c:pt>
                <c:pt idx="7">
                  <c:v>1791</c:v>
                </c:pt>
                <c:pt idx="8">
                  <c:v>1817</c:v>
                </c:pt>
                <c:pt idx="9">
                  <c:v>1943</c:v>
                </c:pt>
                <c:pt idx="10">
                  <c:v>1718</c:v>
                </c:pt>
              </c:numCache>
            </c:numRef>
          </c:val>
          <c:extLst>
            <c:ext xmlns:c16="http://schemas.microsoft.com/office/drawing/2014/chart" uri="{C3380CC4-5D6E-409C-BE32-E72D297353CC}">
              <c16:uniqueId val="{00000000-FC49-43B8-BF9D-AB09B7C475EB}"/>
            </c:ext>
          </c:extLst>
        </c:ser>
        <c:dLbls>
          <c:showLegendKey val="0"/>
          <c:showVal val="0"/>
          <c:showCatName val="0"/>
          <c:showSerName val="0"/>
          <c:showPercent val="0"/>
          <c:showBubbleSize val="0"/>
        </c:dLbls>
        <c:gapWidth val="219"/>
        <c:overlap val="-27"/>
        <c:axId val="516961840"/>
        <c:axId val="516954624"/>
      </c:barChart>
      <c:dateAx>
        <c:axId val="516961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954624"/>
        <c:crosses val="autoZero"/>
        <c:auto val="1"/>
        <c:lblOffset val="100"/>
        <c:baseTimeUnit val="months"/>
      </c:dateAx>
      <c:valAx>
        <c:axId val="516954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961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BF39D-8EC1-45ED-85A9-791106B1F3C0}"/>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4851541F-28A6-428A-8D02-6C5CA76762B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347146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E5565-3F50-4D01-B43D-AA26C763E3E3}"/>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CFAB59A6-4351-4363-979A-F52FF7D09CD1}"/>
              </a:ext>
            </a:extLst>
          </p:cNvPr>
          <p:cNvGraphicFramePr>
            <a:graphicFrameLocks noGrp="1"/>
          </p:cNvGraphicFramePr>
          <p:nvPr>
            <p:ph type="chart" sz="quarter" idx="13"/>
            <p:extLst>
              <p:ext uri="{D42A27DB-BD31-4B8C-83A1-F6EECF244321}">
                <p14:modId xmlns:p14="http://schemas.microsoft.com/office/powerpoint/2010/main" val="893017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42DB1B-E801-4DBF-8D67-83992C620600}"/>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92BDE32F-9636-4BDB-98F3-C783495C8D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9158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D4AE6-23DD-4097-BDC5-BB6D271F21A8}"/>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ACC60535-EE95-4A76-BADC-D50FDB5D5C76}"/>
              </a:ext>
            </a:extLst>
          </p:cNvPr>
          <p:cNvGraphicFramePr>
            <a:graphicFrameLocks noGrp="1"/>
          </p:cNvGraphicFramePr>
          <p:nvPr>
            <p:ph type="tbl" sz="quarter" idx="13"/>
            <p:extLst>
              <p:ext uri="{D42A27DB-BD31-4B8C-83A1-F6EECF244321}">
                <p14:modId xmlns:p14="http://schemas.microsoft.com/office/powerpoint/2010/main" val="1225599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390109589"/>
                    </a:ext>
                  </a:extLst>
                </a:gridCol>
                <a:gridCol w="905256">
                  <a:extLst>
                    <a:ext uri="{9D8B030D-6E8A-4147-A177-3AD203B41FA5}">
                      <a16:colId xmlns:a16="http://schemas.microsoft.com/office/drawing/2014/main" val="1381630081"/>
                    </a:ext>
                  </a:extLst>
                </a:gridCol>
                <a:gridCol w="905256">
                  <a:extLst>
                    <a:ext uri="{9D8B030D-6E8A-4147-A177-3AD203B41FA5}">
                      <a16:colId xmlns:a16="http://schemas.microsoft.com/office/drawing/2014/main" val="2686962951"/>
                    </a:ext>
                  </a:extLst>
                </a:gridCol>
                <a:gridCol w="905256">
                  <a:extLst>
                    <a:ext uri="{9D8B030D-6E8A-4147-A177-3AD203B41FA5}">
                      <a16:colId xmlns:a16="http://schemas.microsoft.com/office/drawing/2014/main" val="2195266472"/>
                    </a:ext>
                  </a:extLst>
                </a:gridCol>
                <a:gridCol w="905256">
                  <a:extLst>
                    <a:ext uri="{9D8B030D-6E8A-4147-A177-3AD203B41FA5}">
                      <a16:colId xmlns:a16="http://schemas.microsoft.com/office/drawing/2014/main" val="825061316"/>
                    </a:ext>
                  </a:extLst>
                </a:gridCol>
                <a:gridCol w="905256">
                  <a:extLst>
                    <a:ext uri="{9D8B030D-6E8A-4147-A177-3AD203B41FA5}">
                      <a16:colId xmlns:a16="http://schemas.microsoft.com/office/drawing/2014/main" val="2791461724"/>
                    </a:ext>
                  </a:extLst>
                </a:gridCol>
                <a:gridCol w="905256">
                  <a:extLst>
                    <a:ext uri="{9D8B030D-6E8A-4147-A177-3AD203B41FA5}">
                      <a16:colId xmlns:a16="http://schemas.microsoft.com/office/drawing/2014/main" val="2200158707"/>
                    </a:ext>
                  </a:extLst>
                </a:gridCol>
                <a:gridCol w="905256">
                  <a:extLst>
                    <a:ext uri="{9D8B030D-6E8A-4147-A177-3AD203B41FA5}">
                      <a16:colId xmlns:a16="http://schemas.microsoft.com/office/drawing/2014/main" val="2082676640"/>
                    </a:ext>
                  </a:extLst>
                </a:gridCol>
                <a:gridCol w="905256">
                  <a:extLst>
                    <a:ext uri="{9D8B030D-6E8A-4147-A177-3AD203B41FA5}">
                      <a16:colId xmlns:a16="http://schemas.microsoft.com/office/drawing/2014/main" val="139396286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18551937"/>
                  </a:ext>
                </a:extLst>
              </a:tr>
              <a:tr h="370840">
                <a:tc>
                  <a:txBody>
                    <a:bodyPr/>
                    <a:lstStyle/>
                    <a:p>
                      <a:r>
                        <a:rPr lang="en-US" sz="1000"/>
                        <a:t>496</a:t>
                      </a:r>
                    </a:p>
                  </a:txBody>
                  <a:tcPr/>
                </a:tc>
                <a:tc>
                  <a:txBody>
                    <a:bodyPr/>
                    <a:lstStyle/>
                    <a:p>
                      <a:r>
                        <a:rPr lang="en-US" sz="1000"/>
                        <a:t>2</a:t>
                      </a:r>
                    </a:p>
                  </a:txBody>
                  <a:tcPr/>
                </a:tc>
                <a:tc>
                  <a:txBody>
                    <a:bodyPr/>
                    <a:lstStyle/>
                    <a:p>
                      <a:r>
                        <a:rPr lang="en-US" sz="1000"/>
                        <a:t>12</a:t>
                      </a:r>
                    </a:p>
                  </a:txBody>
                  <a:tcPr/>
                </a:tc>
                <a:tc>
                  <a:txBody>
                    <a:bodyPr/>
                    <a:lstStyle/>
                    <a:p>
                      <a:r>
                        <a:rPr lang="en-US" sz="1000"/>
                        <a:t>88</a:t>
                      </a:r>
                    </a:p>
                  </a:txBody>
                  <a:tcPr/>
                </a:tc>
                <a:tc>
                  <a:txBody>
                    <a:bodyPr/>
                    <a:lstStyle/>
                    <a:p>
                      <a:r>
                        <a:rPr lang="en-US" sz="1000"/>
                        <a:t>5</a:t>
                      </a:r>
                    </a:p>
                  </a:txBody>
                  <a:tcPr/>
                </a:tc>
                <a:tc>
                  <a:txBody>
                    <a:bodyPr/>
                    <a:lstStyle/>
                    <a:p>
                      <a:r>
                        <a:rPr lang="en-US" sz="1000"/>
                        <a:t>1</a:t>
                      </a:r>
                    </a:p>
                  </a:txBody>
                  <a:tcPr/>
                </a:tc>
                <a:tc>
                  <a:txBody>
                    <a:bodyPr/>
                    <a:lstStyle/>
                    <a:p>
                      <a:r>
                        <a:rPr lang="en-US" sz="1000"/>
                        <a:t>0</a:t>
                      </a:r>
                    </a:p>
                  </a:txBody>
                  <a:tcPr/>
                </a:tc>
                <a:tc>
                  <a:txBody>
                    <a:bodyPr/>
                    <a:lstStyle/>
                    <a:p>
                      <a:r>
                        <a:rPr lang="en-US" sz="1000"/>
                        <a:t>1.5825 %</a:t>
                      </a:r>
                    </a:p>
                  </a:txBody>
                  <a:tcPr/>
                </a:tc>
                <a:tc>
                  <a:txBody>
                    <a:bodyPr/>
                    <a:lstStyle/>
                    <a:p>
                      <a:r>
                        <a:rPr lang="en-US" sz="1000"/>
                        <a:t>0.0 %</a:t>
                      </a:r>
                    </a:p>
                  </a:txBody>
                  <a:tcPr/>
                </a:tc>
                <a:extLst>
                  <a:ext uri="{0D108BD9-81ED-4DB2-BD59-A6C34878D82A}">
                    <a16:rowId xmlns:a16="http://schemas.microsoft.com/office/drawing/2014/main" val="3233692566"/>
                  </a:ext>
                </a:extLst>
              </a:tr>
            </a:tbl>
          </a:graphicData>
        </a:graphic>
      </p:graphicFrame>
      <p:sp>
        <p:nvSpPr>
          <p:cNvPr id="4" name="Text Placeholder 3">
            <a:extLst>
              <a:ext uri="{FF2B5EF4-FFF2-40B4-BE49-F238E27FC236}">
                <a16:creationId xmlns:a16="http://schemas.microsoft.com/office/drawing/2014/main" id="{2EBEA764-05E9-4AAF-9441-4CCBD7ACE1A4}"/>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838643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A013E-52EC-4042-A5B5-58838AF4B8B1}"/>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64097780-5FDA-4DBA-8802-6F5B12A7B5A1}"/>
              </a:ext>
            </a:extLst>
          </p:cNvPr>
          <p:cNvGraphicFramePr>
            <a:graphicFrameLocks noGrp="1"/>
          </p:cNvGraphicFramePr>
          <p:nvPr>
            <p:ph type="chart" sz="quarter" idx="13"/>
            <p:extLst>
              <p:ext uri="{D42A27DB-BD31-4B8C-83A1-F6EECF244321}">
                <p14:modId xmlns:p14="http://schemas.microsoft.com/office/powerpoint/2010/main" val="1663795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9430F1-D6F0-4D96-A9F4-CE8CA6004D8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4879CB9-6D2C-4F83-81F0-8F6625AE91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118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B33CE-51DD-45E0-BE84-CEA85EF62ED8}"/>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FF4A3221-FFF3-4C4C-A2B6-1F17C596A654}"/>
              </a:ext>
            </a:extLst>
          </p:cNvPr>
          <p:cNvGraphicFramePr>
            <a:graphicFrameLocks noGrp="1"/>
          </p:cNvGraphicFramePr>
          <p:nvPr>
            <p:ph type="chart" sz="quarter" idx="13"/>
            <p:extLst>
              <p:ext uri="{D42A27DB-BD31-4B8C-83A1-F6EECF244321}">
                <p14:modId xmlns:p14="http://schemas.microsoft.com/office/powerpoint/2010/main" val="738882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044A28-15E1-4C41-8DC8-3F479A93D9A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060291A-FE0C-4AF7-AAC5-AC50D07C19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9481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0442B-7DDC-436D-B859-29024973C260}"/>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D8118CDD-1A0C-4A0F-97A1-7FBAA1656F08}"/>
              </a:ext>
            </a:extLst>
          </p:cNvPr>
          <p:cNvGraphicFramePr>
            <a:graphicFrameLocks noGrp="1"/>
          </p:cNvGraphicFramePr>
          <p:nvPr>
            <p:ph type="chart" sz="quarter" idx="13"/>
            <p:extLst>
              <p:ext uri="{D42A27DB-BD31-4B8C-83A1-F6EECF244321}">
                <p14:modId xmlns:p14="http://schemas.microsoft.com/office/powerpoint/2010/main" val="2404854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FC1E7A-B14B-427B-A714-6489112BC81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09DED71-95DC-46E1-82B2-47A0589A7D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2572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1EA61-107D-4FCF-A79D-CD7C9F04E21E}"/>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2DEA9F61-41AA-427C-B79F-8C4E00704BD1}"/>
              </a:ext>
            </a:extLst>
          </p:cNvPr>
          <p:cNvGraphicFramePr>
            <a:graphicFrameLocks noGrp="1"/>
          </p:cNvGraphicFramePr>
          <p:nvPr>
            <p:ph type="chart" sz="quarter" idx="13"/>
            <p:extLst>
              <p:ext uri="{D42A27DB-BD31-4B8C-83A1-F6EECF244321}">
                <p14:modId xmlns:p14="http://schemas.microsoft.com/office/powerpoint/2010/main" val="2466786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1A4B8A-6BB5-4893-9049-69B0F517094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CDCBF09-8E24-49D3-A0FC-F9D2160D83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4370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BBC71-27F0-4F67-BA8C-357DA045C4A9}"/>
              </a:ext>
            </a:extLst>
          </p:cNvPr>
          <p:cNvSpPr>
            <a:spLocks noGrp="1"/>
          </p:cNvSpPr>
          <p:nvPr>
            <p:ph type="title"/>
          </p:nvPr>
        </p:nvSpPr>
        <p:spPr/>
        <p:txBody>
          <a:bodyPr/>
          <a:lstStyle/>
          <a:p>
            <a:r>
              <a:rPr lang="en-US"/>
              <a:t>Facebook Original Own Posts Table | Tokio Marine America - 1 of 3</a:t>
            </a:r>
          </a:p>
        </p:txBody>
      </p:sp>
      <p:graphicFrame>
        <p:nvGraphicFramePr>
          <p:cNvPr id="5" name="Table Placeholder 4">
            <a:extLst>
              <a:ext uri="{FF2B5EF4-FFF2-40B4-BE49-F238E27FC236}">
                <a16:creationId xmlns:a16="http://schemas.microsoft.com/office/drawing/2014/main" id="{DE1786A4-36A8-4F71-959F-859525FCBA97}"/>
              </a:ext>
            </a:extLst>
          </p:cNvPr>
          <p:cNvGraphicFramePr>
            <a:graphicFrameLocks noGrp="1"/>
          </p:cNvGraphicFramePr>
          <p:nvPr>
            <p:ph type="tbl" sz="quarter" idx="13"/>
            <p:extLst>
              <p:ext uri="{D42A27DB-BD31-4B8C-83A1-F6EECF244321}">
                <p14:modId xmlns:p14="http://schemas.microsoft.com/office/powerpoint/2010/main" val="4225892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5635362"/>
                    </a:ext>
                  </a:extLst>
                </a:gridCol>
                <a:gridCol w="1481328">
                  <a:extLst>
                    <a:ext uri="{9D8B030D-6E8A-4147-A177-3AD203B41FA5}">
                      <a16:colId xmlns:a16="http://schemas.microsoft.com/office/drawing/2014/main" val="4122692737"/>
                    </a:ext>
                  </a:extLst>
                </a:gridCol>
                <a:gridCol w="329184">
                  <a:extLst>
                    <a:ext uri="{9D8B030D-6E8A-4147-A177-3AD203B41FA5}">
                      <a16:colId xmlns:a16="http://schemas.microsoft.com/office/drawing/2014/main" val="94530275"/>
                    </a:ext>
                  </a:extLst>
                </a:gridCol>
                <a:gridCol w="329184">
                  <a:extLst>
                    <a:ext uri="{9D8B030D-6E8A-4147-A177-3AD203B41FA5}">
                      <a16:colId xmlns:a16="http://schemas.microsoft.com/office/drawing/2014/main" val="517964912"/>
                    </a:ext>
                  </a:extLst>
                </a:gridCol>
                <a:gridCol w="329184">
                  <a:extLst>
                    <a:ext uri="{9D8B030D-6E8A-4147-A177-3AD203B41FA5}">
                      <a16:colId xmlns:a16="http://schemas.microsoft.com/office/drawing/2014/main" val="1105000337"/>
                    </a:ext>
                  </a:extLst>
                </a:gridCol>
                <a:gridCol w="329184">
                  <a:extLst>
                    <a:ext uri="{9D8B030D-6E8A-4147-A177-3AD203B41FA5}">
                      <a16:colId xmlns:a16="http://schemas.microsoft.com/office/drawing/2014/main" val="715142065"/>
                    </a:ext>
                  </a:extLst>
                </a:gridCol>
                <a:gridCol w="329184">
                  <a:extLst>
                    <a:ext uri="{9D8B030D-6E8A-4147-A177-3AD203B41FA5}">
                      <a16:colId xmlns:a16="http://schemas.microsoft.com/office/drawing/2014/main" val="313938497"/>
                    </a:ext>
                  </a:extLst>
                </a:gridCol>
                <a:gridCol w="329184">
                  <a:extLst>
                    <a:ext uri="{9D8B030D-6E8A-4147-A177-3AD203B41FA5}">
                      <a16:colId xmlns:a16="http://schemas.microsoft.com/office/drawing/2014/main" val="3094271495"/>
                    </a:ext>
                  </a:extLst>
                </a:gridCol>
                <a:gridCol w="329184">
                  <a:extLst>
                    <a:ext uri="{9D8B030D-6E8A-4147-A177-3AD203B41FA5}">
                      <a16:colId xmlns:a16="http://schemas.microsoft.com/office/drawing/2014/main" val="3076887599"/>
                    </a:ext>
                  </a:extLst>
                </a:gridCol>
                <a:gridCol w="329184">
                  <a:extLst>
                    <a:ext uri="{9D8B030D-6E8A-4147-A177-3AD203B41FA5}">
                      <a16:colId xmlns:a16="http://schemas.microsoft.com/office/drawing/2014/main" val="278414943"/>
                    </a:ext>
                  </a:extLst>
                </a:gridCol>
                <a:gridCol w="329184">
                  <a:extLst>
                    <a:ext uri="{9D8B030D-6E8A-4147-A177-3AD203B41FA5}">
                      <a16:colId xmlns:a16="http://schemas.microsoft.com/office/drawing/2014/main" val="181716336"/>
                    </a:ext>
                  </a:extLst>
                </a:gridCol>
                <a:gridCol w="329184">
                  <a:extLst>
                    <a:ext uri="{9D8B030D-6E8A-4147-A177-3AD203B41FA5}">
                      <a16:colId xmlns:a16="http://schemas.microsoft.com/office/drawing/2014/main" val="1671820770"/>
                    </a:ext>
                  </a:extLst>
                </a:gridCol>
                <a:gridCol w="329184">
                  <a:extLst>
                    <a:ext uri="{9D8B030D-6E8A-4147-A177-3AD203B41FA5}">
                      <a16:colId xmlns:a16="http://schemas.microsoft.com/office/drawing/2014/main" val="3445137966"/>
                    </a:ext>
                  </a:extLst>
                </a:gridCol>
                <a:gridCol w="329184">
                  <a:extLst>
                    <a:ext uri="{9D8B030D-6E8A-4147-A177-3AD203B41FA5}">
                      <a16:colId xmlns:a16="http://schemas.microsoft.com/office/drawing/2014/main" val="3842294183"/>
                    </a:ext>
                  </a:extLst>
                </a:gridCol>
                <a:gridCol w="329184">
                  <a:extLst>
                    <a:ext uri="{9D8B030D-6E8A-4147-A177-3AD203B41FA5}">
                      <a16:colId xmlns:a16="http://schemas.microsoft.com/office/drawing/2014/main" val="3782089127"/>
                    </a:ext>
                  </a:extLst>
                </a:gridCol>
                <a:gridCol w="329184">
                  <a:extLst>
                    <a:ext uri="{9D8B030D-6E8A-4147-A177-3AD203B41FA5}">
                      <a16:colId xmlns:a16="http://schemas.microsoft.com/office/drawing/2014/main" val="3918059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98007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- 2023-11-01 14:13:24</a:t>
                      </a:r>
                      <a:r>
                        <a:rPr kumimoji="0" lang="en-US" sz="1000" b="0" i="0" u="none" strike="noStrike" kern="1200" cap="none" spc="0" normalizeH="0" baseline="0" noProof="0">
                          <a:ln>
                            <a:noFill/>
                          </a:ln>
                          <a:solidFill>
                            <a:prstClr val="black"/>
                          </a:solidFill>
                          <a:effectLst/>
                          <a:uLnTx/>
                          <a:uFillTx/>
                          <a:latin typeface="Calibri"/>
                          <a:ea typeface="+mn-ea"/>
                          <a:cs typeface="+mn-cs"/>
                        </a:rPr>
                        <a:t>
 Our Jersey City and Pasadena offices had a spooktacular time celebrating Halloween. 🎃👻 
Employees showed off their creativity with some top-tier costumes and enjoyed delicious treats. Check out these snapshots from our celebrations!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https://quintly-image-storage.s3.amazonaws.com/e33bbb9956bb05844e7317a82c09a400/c28734fe40f80e32bcabc635c5db6812.jpg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327896107"/>
                  </a:ext>
                </a:extLst>
              </a:tr>
            </a:tbl>
          </a:graphicData>
        </a:graphic>
      </p:graphicFrame>
      <p:sp>
        <p:nvSpPr>
          <p:cNvPr id="4" name="Text Placeholder 3">
            <a:extLst>
              <a:ext uri="{FF2B5EF4-FFF2-40B4-BE49-F238E27FC236}">
                <a16:creationId xmlns:a16="http://schemas.microsoft.com/office/drawing/2014/main" id="{66B75F86-3AC2-4FA6-90A9-D7FD66205016}"/>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376623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3D51F-B045-4600-AD80-992A4BDC4EDC}"/>
              </a:ext>
            </a:extLst>
          </p:cNvPr>
          <p:cNvSpPr>
            <a:spLocks noGrp="1"/>
          </p:cNvSpPr>
          <p:nvPr>
            <p:ph type="title"/>
          </p:nvPr>
        </p:nvSpPr>
        <p:spPr/>
        <p:txBody>
          <a:bodyPr/>
          <a:lstStyle/>
          <a:p>
            <a:r>
              <a:rPr lang="en-US"/>
              <a:t>Facebook Original Own Posts Table | Tokio Marine America - 2 of 3</a:t>
            </a:r>
          </a:p>
        </p:txBody>
      </p:sp>
      <p:graphicFrame>
        <p:nvGraphicFramePr>
          <p:cNvPr id="5" name="Table Placeholder 4">
            <a:extLst>
              <a:ext uri="{FF2B5EF4-FFF2-40B4-BE49-F238E27FC236}">
                <a16:creationId xmlns:a16="http://schemas.microsoft.com/office/drawing/2014/main" id="{EE434909-E038-4CEB-B978-C22061E9C41C}"/>
              </a:ext>
            </a:extLst>
          </p:cNvPr>
          <p:cNvGraphicFramePr>
            <a:graphicFrameLocks noGrp="1"/>
          </p:cNvGraphicFramePr>
          <p:nvPr>
            <p:ph type="tbl" sz="quarter" idx="13"/>
            <p:extLst>
              <p:ext uri="{D42A27DB-BD31-4B8C-83A1-F6EECF244321}">
                <p14:modId xmlns:p14="http://schemas.microsoft.com/office/powerpoint/2010/main" val="3835436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23616648"/>
                    </a:ext>
                  </a:extLst>
                </a:gridCol>
                <a:gridCol w="1481328">
                  <a:extLst>
                    <a:ext uri="{9D8B030D-6E8A-4147-A177-3AD203B41FA5}">
                      <a16:colId xmlns:a16="http://schemas.microsoft.com/office/drawing/2014/main" val="3796918683"/>
                    </a:ext>
                  </a:extLst>
                </a:gridCol>
                <a:gridCol w="329184">
                  <a:extLst>
                    <a:ext uri="{9D8B030D-6E8A-4147-A177-3AD203B41FA5}">
                      <a16:colId xmlns:a16="http://schemas.microsoft.com/office/drawing/2014/main" val="1735414208"/>
                    </a:ext>
                  </a:extLst>
                </a:gridCol>
                <a:gridCol w="329184">
                  <a:extLst>
                    <a:ext uri="{9D8B030D-6E8A-4147-A177-3AD203B41FA5}">
                      <a16:colId xmlns:a16="http://schemas.microsoft.com/office/drawing/2014/main" val="3533965386"/>
                    </a:ext>
                  </a:extLst>
                </a:gridCol>
                <a:gridCol w="329184">
                  <a:extLst>
                    <a:ext uri="{9D8B030D-6E8A-4147-A177-3AD203B41FA5}">
                      <a16:colId xmlns:a16="http://schemas.microsoft.com/office/drawing/2014/main" val="2340755432"/>
                    </a:ext>
                  </a:extLst>
                </a:gridCol>
                <a:gridCol w="329184">
                  <a:extLst>
                    <a:ext uri="{9D8B030D-6E8A-4147-A177-3AD203B41FA5}">
                      <a16:colId xmlns:a16="http://schemas.microsoft.com/office/drawing/2014/main" val="936879261"/>
                    </a:ext>
                  </a:extLst>
                </a:gridCol>
                <a:gridCol w="329184">
                  <a:extLst>
                    <a:ext uri="{9D8B030D-6E8A-4147-A177-3AD203B41FA5}">
                      <a16:colId xmlns:a16="http://schemas.microsoft.com/office/drawing/2014/main" val="450028921"/>
                    </a:ext>
                  </a:extLst>
                </a:gridCol>
                <a:gridCol w="329184">
                  <a:extLst>
                    <a:ext uri="{9D8B030D-6E8A-4147-A177-3AD203B41FA5}">
                      <a16:colId xmlns:a16="http://schemas.microsoft.com/office/drawing/2014/main" val="804235897"/>
                    </a:ext>
                  </a:extLst>
                </a:gridCol>
                <a:gridCol w="329184">
                  <a:extLst>
                    <a:ext uri="{9D8B030D-6E8A-4147-A177-3AD203B41FA5}">
                      <a16:colId xmlns:a16="http://schemas.microsoft.com/office/drawing/2014/main" val="1302118962"/>
                    </a:ext>
                  </a:extLst>
                </a:gridCol>
                <a:gridCol w="329184">
                  <a:extLst>
                    <a:ext uri="{9D8B030D-6E8A-4147-A177-3AD203B41FA5}">
                      <a16:colId xmlns:a16="http://schemas.microsoft.com/office/drawing/2014/main" val="969505609"/>
                    </a:ext>
                  </a:extLst>
                </a:gridCol>
                <a:gridCol w="329184">
                  <a:extLst>
                    <a:ext uri="{9D8B030D-6E8A-4147-A177-3AD203B41FA5}">
                      <a16:colId xmlns:a16="http://schemas.microsoft.com/office/drawing/2014/main" val="234946734"/>
                    </a:ext>
                  </a:extLst>
                </a:gridCol>
                <a:gridCol w="329184">
                  <a:extLst>
                    <a:ext uri="{9D8B030D-6E8A-4147-A177-3AD203B41FA5}">
                      <a16:colId xmlns:a16="http://schemas.microsoft.com/office/drawing/2014/main" val="667353583"/>
                    </a:ext>
                  </a:extLst>
                </a:gridCol>
                <a:gridCol w="329184">
                  <a:extLst>
                    <a:ext uri="{9D8B030D-6E8A-4147-A177-3AD203B41FA5}">
                      <a16:colId xmlns:a16="http://schemas.microsoft.com/office/drawing/2014/main" val="3554329472"/>
                    </a:ext>
                  </a:extLst>
                </a:gridCol>
                <a:gridCol w="329184">
                  <a:extLst>
                    <a:ext uri="{9D8B030D-6E8A-4147-A177-3AD203B41FA5}">
                      <a16:colId xmlns:a16="http://schemas.microsoft.com/office/drawing/2014/main" val="3190820257"/>
                    </a:ext>
                  </a:extLst>
                </a:gridCol>
                <a:gridCol w="329184">
                  <a:extLst>
                    <a:ext uri="{9D8B030D-6E8A-4147-A177-3AD203B41FA5}">
                      <a16:colId xmlns:a16="http://schemas.microsoft.com/office/drawing/2014/main" val="4263322140"/>
                    </a:ext>
                  </a:extLst>
                </a:gridCol>
                <a:gridCol w="329184">
                  <a:extLst>
                    <a:ext uri="{9D8B030D-6E8A-4147-A177-3AD203B41FA5}">
                      <a16:colId xmlns:a16="http://schemas.microsoft.com/office/drawing/2014/main" val="375049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26055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- 2023-11-20 15:21:42</a:t>
                      </a:r>
                      <a:r>
                        <a:rPr kumimoji="0" lang="en-US" sz="1000" b="0" i="0" u="none" strike="noStrike" kern="1200" cap="none" spc="0" normalizeH="0" baseline="0" noProof="0">
                          <a:ln>
                            <a:noFill/>
                          </a:ln>
                          <a:solidFill>
                            <a:prstClr val="black"/>
                          </a:solidFill>
                          <a:effectLst/>
                          <a:uLnTx/>
                          <a:uFillTx/>
                          <a:latin typeface="Calibri"/>
                          <a:ea typeface="+mn-ea"/>
                          <a:cs typeface="+mn-cs"/>
                        </a:rPr>
                        <a:t>
 Our TMA Emerging Leaders Program team concluded the program with a final presentation to executives from across the Tokio Marine Group. They joined participants from Tokio Marine companies around the world in Jersey City to present their process improvement proposal.
Congratulations to Kaitlyn B., Carolyn E., Lisa M., Wesley M., and Kota T. on successfully completing the program!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https://quintly-image-storage.s3.amazonaws.com/e33bbb9956bb05844e7317a82c09a400/0fcd15836b7c03953c95c82269f67c7c.jpg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81530992"/>
                  </a:ext>
                </a:extLst>
              </a:tr>
            </a:tbl>
          </a:graphicData>
        </a:graphic>
      </p:graphicFrame>
      <p:sp>
        <p:nvSpPr>
          <p:cNvPr id="4" name="Text Placeholder 3">
            <a:extLst>
              <a:ext uri="{FF2B5EF4-FFF2-40B4-BE49-F238E27FC236}">
                <a16:creationId xmlns:a16="http://schemas.microsoft.com/office/drawing/2014/main" id="{3F0B2517-07A3-43EA-B9B9-06132DC93BE8}"/>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464121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F6C5F-1D9B-45D1-B6CE-CBF455097250}"/>
              </a:ext>
            </a:extLst>
          </p:cNvPr>
          <p:cNvSpPr>
            <a:spLocks noGrp="1"/>
          </p:cNvSpPr>
          <p:nvPr>
            <p:ph type="title"/>
          </p:nvPr>
        </p:nvSpPr>
        <p:spPr/>
        <p:txBody>
          <a:bodyPr/>
          <a:lstStyle/>
          <a:p>
            <a:r>
              <a:rPr lang="en-US"/>
              <a:t>Facebook Original Own Posts Table | Tokio Marine America - 3 of 3</a:t>
            </a:r>
          </a:p>
        </p:txBody>
      </p:sp>
      <p:graphicFrame>
        <p:nvGraphicFramePr>
          <p:cNvPr id="5" name="Table Placeholder 4">
            <a:extLst>
              <a:ext uri="{FF2B5EF4-FFF2-40B4-BE49-F238E27FC236}">
                <a16:creationId xmlns:a16="http://schemas.microsoft.com/office/drawing/2014/main" id="{F7F56400-F6B4-4729-B404-C48373805A37}"/>
              </a:ext>
            </a:extLst>
          </p:cNvPr>
          <p:cNvGraphicFramePr>
            <a:graphicFrameLocks noGrp="1"/>
          </p:cNvGraphicFramePr>
          <p:nvPr>
            <p:ph type="tbl" sz="quarter" idx="13"/>
            <p:extLst>
              <p:ext uri="{D42A27DB-BD31-4B8C-83A1-F6EECF244321}">
                <p14:modId xmlns:p14="http://schemas.microsoft.com/office/powerpoint/2010/main" val="2985424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54051339"/>
                    </a:ext>
                  </a:extLst>
                </a:gridCol>
                <a:gridCol w="1481328">
                  <a:extLst>
                    <a:ext uri="{9D8B030D-6E8A-4147-A177-3AD203B41FA5}">
                      <a16:colId xmlns:a16="http://schemas.microsoft.com/office/drawing/2014/main" val="1006444690"/>
                    </a:ext>
                  </a:extLst>
                </a:gridCol>
                <a:gridCol w="329184">
                  <a:extLst>
                    <a:ext uri="{9D8B030D-6E8A-4147-A177-3AD203B41FA5}">
                      <a16:colId xmlns:a16="http://schemas.microsoft.com/office/drawing/2014/main" val="1753503884"/>
                    </a:ext>
                  </a:extLst>
                </a:gridCol>
                <a:gridCol w="329184">
                  <a:extLst>
                    <a:ext uri="{9D8B030D-6E8A-4147-A177-3AD203B41FA5}">
                      <a16:colId xmlns:a16="http://schemas.microsoft.com/office/drawing/2014/main" val="1410093921"/>
                    </a:ext>
                  </a:extLst>
                </a:gridCol>
                <a:gridCol w="329184">
                  <a:extLst>
                    <a:ext uri="{9D8B030D-6E8A-4147-A177-3AD203B41FA5}">
                      <a16:colId xmlns:a16="http://schemas.microsoft.com/office/drawing/2014/main" val="648528863"/>
                    </a:ext>
                  </a:extLst>
                </a:gridCol>
                <a:gridCol w="329184">
                  <a:extLst>
                    <a:ext uri="{9D8B030D-6E8A-4147-A177-3AD203B41FA5}">
                      <a16:colId xmlns:a16="http://schemas.microsoft.com/office/drawing/2014/main" val="270156895"/>
                    </a:ext>
                  </a:extLst>
                </a:gridCol>
                <a:gridCol w="329184">
                  <a:extLst>
                    <a:ext uri="{9D8B030D-6E8A-4147-A177-3AD203B41FA5}">
                      <a16:colId xmlns:a16="http://schemas.microsoft.com/office/drawing/2014/main" val="4068509501"/>
                    </a:ext>
                  </a:extLst>
                </a:gridCol>
                <a:gridCol w="329184">
                  <a:extLst>
                    <a:ext uri="{9D8B030D-6E8A-4147-A177-3AD203B41FA5}">
                      <a16:colId xmlns:a16="http://schemas.microsoft.com/office/drawing/2014/main" val="2835614873"/>
                    </a:ext>
                  </a:extLst>
                </a:gridCol>
                <a:gridCol w="329184">
                  <a:extLst>
                    <a:ext uri="{9D8B030D-6E8A-4147-A177-3AD203B41FA5}">
                      <a16:colId xmlns:a16="http://schemas.microsoft.com/office/drawing/2014/main" val="1994594853"/>
                    </a:ext>
                  </a:extLst>
                </a:gridCol>
                <a:gridCol w="329184">
                  <a:extLst>
                    <a:ext uri="{9D8B030D-6E8A-4147-A177-3AD203B41FA5}">
                      <a16:colId xmlns:a16="http://schemas.microsoft.com/office/drawing/2014/main" val="1365811499"/>
                    </a:ext>
                  </a:extLst>
                </a:gridCol>
                <a:gridCol w="329184">
                  <a:extLst>
                    <a:ext uri="{9D8B030D-6E8A-4147-A177-3AD203B41FA5}">
                      <a16:colId xmlns:a16="http://schemas.microsoft.com/office/drawing/2014/main" val="3939236365"/>
                    </a:ext>
                  </a:extLst>
                </a:gridCol>
                <a:gridCol w="329184">
                  <a:extLst>
                    <a:ext uri="{9D8B030D-6E8A-4147-A177-3AD203B41FA5}">
                      <a16:colId xmlns:a16="http://schemas.microsoft.com/office/drawing/2014/main" val="4273001985"/>
                    </a:ext>
                  </a:extLst>
                </a:gridCol>
                <a:gridCol w="329184">
                  <a:extLst>
                    <a:ext uri="{9D8B030D-6E8A-4147-A177-3AD203B41FA5}">
                      <a16:colId xmlns:a16="http://schemas.microsoft.com/office/drawing/2014/main" val="3437791849"/>
                    </a:ext>
                  </a:extLst>
                </a:gridCol>
                <a:gridCol w="329184">
                  <a:extLst>
                    <a:ext uri="{9D8B030D-6E8A-4147-A177-3AD203B41FA5}">
                      <a16:colId xmlns:a16="http://schemas.microsoft.com/office/drawing/2014/main" val="3717836326"/>
                    </a:ext>
                  </a:extLst>
                </a:gridCol>
                <a:gridCol w="329184">
                  <a:extLst>
                    <a:ext uri="{9D8B030D-6E8A-4147-A177-3AD203B41FA5}">
                      <a16:colId xmlns:a16="http://schemas.microsoft.com/office/drawing/2014/main" val="4046424314"/>
                    </a:ext>
                  </a:extLst>
                </a:gridCol>
                <a:gridCol w="329184">
                  <a:extLst>
                    <a:ext uri="{9D8B030D-6E8A-4147-A177-3AD203B41FA5}">
                      <a16:colId xmlns:a16="http://schemas.microsoft.com/office/drawing/2014/main" val="1535760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21173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- 2023-11-13 16:00:33</a:t>
                      </a:r>
                      <a:r>
                        <a:rPr kumimoji="0" lang="en-US" sz="1000" b="0" i="0" u="none" strike="noStrike" kern="1200" cap="none" spc="0" normalizeH="0" baseline="0" noProof="0">
                          <a:ln>
                            <a:noFill/>
                          </a:ln>
                          <a:solidFill>
                            <a:prstClr val="black"/>
                          </a:solidFill>
                          <a:effectLst/>
                          <a:uLnTx/>
                          <a:uFillTx/>
                          <a:latin typeface="Calibri"/>
                          <a:ea typeface="+mn-ea"/>
                          <a:cs typeface="+mn-cs"/>
                        </a:rPr>
                        <a:t>
 Members of our Ocean Marine team teed off at the Fort Lauderdale Mariners Club golf outing, a TMA-sponsored event. ⛳ 
As long-standing marine underwriters, we were pleased to support the Mariners Club and proud to see the Tokio Marine logo displayed throughout the event!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https://quintly-image-storage.s3.amazonaws.com/e33bbb9956bb05844e7317a82c09a400/f5a8e8d557fd371ac8b33f88a2b7e320.jpg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073619393"/>
                  </a:ext>
                </a:extLst>
              </a:tr>
            </a:tbl>
          </a:graphicData>
        </a:graphic>
      </p:graphicFrame>
      <p:sp>
        <p:nvSpPr>
          <p:cNvPr id="4" name="Text Placeholder 3">
            <a:extLst>
              <a:ext uri="{FF2B5EF4-FFF2-40B4-BE49-F238E27FC236}">
                <a16:creationId xmlns:a16="http://schemas.microsoft.com/office/drawing/2014/main" id="{AEFCDF65-87E7-4A07-BC00-FFF78B76EC21}"/>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818921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1AE88-F92A-485C-81B1-1CE3119DB210}"/>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CE855DF0-D370-4BC2-9C46-EDFFB7B359FD}"/>
              </a:ext>
            </a:extLst>
          </p:cNvPr>
          <p:cNvGraphicFramePr>
            <a:graphicFrameLocks noGrp="1"/>
          </p:cNvGraphicFramePr>
          <p:nvPr>
            <p:ph type="tbl" sz="quarter" idx="13"/>
            <p:extLst>
              <p:ext uri="{D42A27DB-BD31-4B8C-83A1-F6EECF244321}">
                <p14:modId xmlns:p14="http://schemas.microsoft.com/office/powerpoint/2010/main" val="3634956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405337771"/>
                    </a:ext>
                  </a:extLst>
                </a:gridCol>
                <a:gridCol w="576072">
                  <a:extLst>
                    <a:ext uri="{9D8B030D-6E8A-4147-A177-3AD203B41FA5}">
                      <a16:colId xmlns:a16="http://schemas.microsoft.com/office/drawing/2014/main" val="1723529327"/>
                    </a:ext>
                  </a:extLst>
                </a:gridCol>
                <a:gridCol w="576072">
                  <a:extLst>
                    <a:ext uri="{9D8B030D-6E8A-4147-A177-3AD203B41FA5}">
                      <a16:colId xmlns:a16="http://schemas.microsoft.com/office/drawing/2014/main" val="75891727"/>
                    </a:ext>
                  </a:extLst>
                </a:gridCol>
                <a:gridCol w="576072">
                  <a:extLst>
                    <a:ext uri="{9D8B030D-6E8A-4147-A177-3AD203B41FA5}">
                      <a16:colId xmlns:a16="http://schemas.microsoft.com/office/drawing/2014/main" val="2126993061"/>
                    </a:ext>
                  </a:extLst>
                </a:gridCol>
                <a:gridCol w="576072">
                  <a:extLst>
                    <a:ext uri="{9D8B030D-6E8A-4147-A177-3AD203B41FA5}">
                      <a16:colId xmlns:a16="http://schemas.microsoft.com/office/drawing/2014/main" val="1757942418"/>
                    </a:ext>
                  </a:extLst>
                </a:gridCol>
                <a:gridCol w="576072">
                  <a:extLst>
                    <a:ext uri="{9D8B030D-6E8A-4147-A177-3AD203B41FA5}">
                      <a16:colId xmlns:a16="http://schemas.microsoft.com/office/drawing/2014/main" val="2738260987"/>
                    </a:ext>
                  </a:extLst>
                </a:gridCol>
                <a:gridCol w="576072">
                  <a:extLst>
                    <a:ext uri="{9D8B030D-6E8A-4147-A177-3AD203B41FA5}">
                      <a16:colId xmlns:a16="http://schemas.microsoft.com/office/drawing/2014/main" val="1779220655"/>
                    </a:ext>
                  </a:extLst>
                </a:gridCol>
                <a:gridCol w="576072">
                  <a:extLst>
                    <a:ext uri="{9D8B030D-6E8A-4147-A177-3AD203B41FA5}">
                      <a16:colId xmlns:a16="http://schemas.microsoft.com/office/drawing/2014/main" val="3339357664"/>
                    </a:ext>
                  </a:extLst>
                </a:gridCol>
                <a:gridCol w="576072">
                  <a:extLst>
                    <a:ext uri="{9D8B030D-6E8A-4147-A177-3AD203B41FA5}">
                      <a16:colId xmlns:a16="http://schemas.microsoft.com/office/drawing/2014/main" val="4050739436"/>
                    </a:ext>
                  </a:extLst>
                </a:gridCol>
                <a:gridCol w="576072">
                  <a:extLst>
                    <a:ext uri="{9D8B030D-6E8A-4147-A177-3AD203B41FA5}">
                      <a16:colId xmlns:a16="http://schemas.microsoft.com/office/drawing/2014/main" val="357952808"/>
                    </a:ext>
                  </a:extLst>
                </a:gridCol>
                <a:gridCol w="576072">
                  <a:extLst>
                    <a:ext uri="{9D8B030D-6E8A-4147-A177-3AD203B41FA5}">
                      <a16:colId xmlns:a16="http://schemas.microsoft.com/office/drawing/2014/main" val="2606599701"/>
                    </a:ext>
                  </a:extLst>
                </a:gridCol>
                <a:gridCol w="576072">
                  <a:extLst>
                    <a:ext uri="{9D8B030D-6E8A-4147-A177-3AD203B41FA5}">
                      <a16:colId xmlns:a16="http://schemas.microsoft.com/office/drawing/2014/main" val="1511031878"/>
                    </a:ext>
                  </a:extLst>
                </a:gridCol>
                <a:gridCol w="576072">
                  <a:extLst>
                    <a:ext uri="{9D8B030D-6E8A-4147-A177-3AD203B41FA5}">
                      <a16:colId xmlns:a16="http://schemas.microsoft.com/office/drawing/2014/main" val="310181361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21458294"/>
                  </a:ext>
                </a:extLst>
              </a:tr>
              <a:tr h="370840">
                <a:tc>
                  <a:txBody>
                    <a:bodyPr/>
                    <a:lstStyle/>
                    <a:p>
                      <a:r>
                        <a:rPr lang="en-US" sz="1000"/>
                        <a:t>275</a:t>
                      </a:r>
                    </a:p>
                  </a:txBody>
                  <a:tcPr/>
                </a:tc>
                <a:tc>
                  <a:txBody>
                    <a:bodyPr/>
                    <a:lstStyle/>
                    <a:p>
                      <a:r>
                        <a:rPr lang="en-US" sz="1000"/>
                        <a:t>2</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1</a:t>
                      </a:r>
                    </a:p>
                  </a:txBody>
                  <a:tcPr/>
                </a:tc>
                <a:tc>
                  <a:txBody>
                    <a:bodyPr/>
                    <a:lstStyle/>
                    <a:p>
                      <a:r>
                        <a:rPr lang="en-US" sz="1000"/>
                        <a:t>8</a:t>
                      </a:r>
                    </a:p>
                  </a:txBody>
                  <a:tcPr/>
                </a:tc>
                <a:tc>
                  <a:txBody>
                    <a:bodyPr/>
                    <a:lstStyle/>
                    <a:p>
                      <a:r>
                        <a:rPr lang="en-US" sz="1000"/>
                        <a:t>0.3345 %</a:t>
                      </a:r>
                    </a:p>
                  </a:txBody>
                  <a:tcPr/>
                </a:tc>
                <a:tc>
                  <a:txBody>
                    <a:bodyPr/>
                    <a:lstStyle/>
                    <a:p>
                      <a:r>
                        <a:rPr lang="en-US" sz="1000"/>
                        <a:t>0.0 %</a:t>
                      </a:r>
                    </a:p>
                  </a:txBody>
                  <a:tcPr/>
                </a:tc>
                <a:extLst>
                  <a:ext uri="{0D108BD9-81ED-4DB2-BD59-A6C34878D82A}">
                    <a16:rowId xmlns:a16="http://schemas.microsoft.com/office/drawing/2014/main" val="3307133737"/>
                  </a:ext>
                </a:extLst>
              </a:tr>
            </a:tbl>
          </a:graphicData>
        </a:graphic>
      </p:graphicFrame>
      <p:sp>
        <p:nvSpPr>
          <p:cNvPr id="4" name="Text Placeholder 3">
            <a:extLst>
              <a:ext uri="{FF2B5EF4-FFF2-40B4-BE49-F238E27FC236}">
                <a16:creationId xmlns:a16="http://schemas.microsoft.com/office/drawing/2014/main" id="{D3606BAE-8B39-476B-8C9E-16571A238FE0}"/>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604341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7CDCD-5976-45FC-9B08-0663D02F2C32}"/>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AA9690EF-9F9E-4CDB-8393-9E6A1CB61CDE}"/>
              </a:ext>
            </a:extLst>
          </p:cNvPr>
          <p:cNvGraphicFramePr>
            <a:graphicFrameLocks noGrp="1"/>
          </p:cNvGraphicFramePr>
          <p:nvPr>
            <p:ph type="chart" sz="quarter" idx="13"/>
            <p:extLst>
              <p:ext uri="{D42A27DB-BD31-4B8C-83A1-F6EECF244321}">
                <p14:modId xmlns:p14="http://schemas.microsoft.com/office/powerpoint/2010/main" val="16601600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B12027-8F8F-4661-8D99-FA96DCE96B8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9628ED7-0B0D-4490-B367-B7DF17487C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63728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029A0-8D34-4BC7-A169-D406EECC657A}"/>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15252187-029A-41E7-8002-7730F45AE77E}"/>
              </a:ext>
            </a:extLst>
          </p:cNvPr>
          <p:cNvGraphicFramePr>
            <a:graphicFrameLocks noGrp="1"/>
          </p:cNvGraphicFramePr>
          <p:nvPr>
            <p:ph type="chart" sz="quarter" idx="13"/>
            <p:extLst>
              <p:ext uri="{D42A27DB-BD31-4B8C-83A1-F6EECF244321}">
                <p14:modId xmlns:p14="http://schemas.microsoft.com/office/powerpoint/2010/main" val="2303034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119713-D6A0-4801-AD8A-A743EB19AB2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1869F3A-CE5D-45AB-A9DE-5FE3F9D14F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6635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E412F-67AB-4901-8DA7-574DF2FEBBA4}"/>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180F51C3-ED7F-4168-AC4D-9507291772A9}"/>
              </a:ext>
            </a:extLst>
          </p:cNvPr>
          <p:cNvGraphicFramePr>
            <a:graphicFrameLocks noGrp="1"/>
          </p:cNvGraphicFramePr>
          <p:nvPr>
            <p:ph type="chart" sz="quarter" idx="13"/>
            <p:extLst>
              <p:ext uri="{D42A27DB-BD31-4B8C-83A1-F6EECF244321}">
                <p14:modId xmlns:p14="http://schemas.microsoft.com/office/powerpoint/2010/main" val="1824176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63378C-C7FE-4AF9-87E9-34262EE0E6A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910CBF3-DD5B-4D8D-B8E3-527CE2D030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3159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BD1DF-3B8F-4C9D-B261-49506592E451}"/>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BF3B5DDA-6B02-437E-809C-0F9CDF7942E3}"/>
              </a:ext>
            </a:extLst>
          </p:cNvPr>
          <p:cNvGraphicFramePr>
            <a:graphicFrameLocks noGrp="1"/>
          </p:cNvGraphicFramePr>
          <p:nvPr>
            <p:ph type="tbl" sz="quarter" idx="13"/>
            <p:extLst>
              <p:ext uri="{D42A27DB-BD31-4B8C-83A1-F6EECF244321}">
                <p14:modId xmlns:p14="http://schemas.microsoft.com/office/powerpoint/2010/main" val="3446339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83619664"/>
                    </a:ext>
                  </a:extLst>
                </a:gridCol>
                <a:gridCol w="1152144">
                  <a:extLst>
                    <a:ext uri="{9D8B030D-6E8A-4147-A177-3AD203B41FA5}">
                      <a16:colId xmlns:a16="http://schemas.microsoft.com/office/drawing/2014/main" val="3971978636"/>
                    </a:ext>
                  </a:extLst>
                </a:gridCol>
                <a:gridCol w="1152144">
                  <a:extLst>
                    <a:ext uri="{9D8B030D-6E8A-4147-A177-3AD203B41FA5}">
                      <a16:colId xmlns:a16="http://schemas.microsoft.com/office/drawing/2014/main" val="713475108"/>
                    </a:ext>
                  </a:extLst>
                </a:gridCol>
                <a:gridCol w="1152144">
                  <a:extLst>
                    <a:ext uri="{9D8B030D-6E8A-4147-A177-3AD203B41FA5}">
                      <a16:colId xmlns:a16="http://schemas.microsoft.com/office/drawing/2014/main" val="969411487"/>
                    </a:ext>
                  </a:extLst>
                </a:gridCol>
                <a:gridCol w="1152144">
                  <a:extLst>
                    <a:ext uri="{9D8B030D-6E8A-4147-A177-3AD203B41FA5}">
                      <a16:colId xmlns:a16="http://schemas.microsoft.com/office/drawing/2014/main" val="3608244769"/>
                    </a:ext>
                  </a:extLst>
                </a:gridCol>
                <a:gridCol w="1152144">
                  <a:extLst>
                    <a:ext uri="{9D8B030D-6E8A-4147-A177-3AD203B41FA5}">
                      <a16:colId xmlns:a16="http://schemas.microsoft.com/office/drawing/2014/main" val="1573998057"/>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613378376"/>
                  </a:ext>
                </a:extLst>
              </a:tr>
              <a:tr h="370840">
                <a:tc>
                  <a:txBody>
                    <a:bodyPr/>
                    <a:lstStyle/>
                    <a:p>
                      <a:r>
                        <a:rPr lang="en-US" sz="1000" b="1"/>
                        <a:t>@TokioMAmerica - 2023-11-20 15:13:07</a:t>
                      </a:r>
                      <a:r>
                        <a:rPr lang="en-US" sz="1000"/>
                        <a:t>
 Our Emerging Leaders Program team concluded the program with a final presentation to executives from across the #TokioMarineGroup. They joined participants from around the world to present their process improvement proposal. Congrats to the team on completing the program! 👏 https://t.co/Rl5JBMP6ex</a:t>
                      </a:r>
                    </a:p>
                  </a:txBody>
                  <a:tcPr/>
                </a:tc>
                <a:tc>
                  <a:txBody>
                    <a:bodyPr/>
                    <a:lstStyle/>
                    <a:p>
                      <a:r>
                        <a:rPr lang="en-US" sz="1000"/>
                        <a:t>0</a:t>
                      </a:r>
                    </a:p>
                  </a:txBody>
                  <a:tcPr/>
                </a:tc>
                <a:tc>
                  <a:txBody>
                    <a:bodyPr/>
                    <a:lstStyle/>
                    <a:p>
                      <a:r>
                        <a:rPr lang="en-US" sz="1000"/>
                        <a:t>3</a:t>
                      </a:r>
                    </a:p>
                  </a:txBody>
                  <a:tcPr/>
                </a:tc>
                <a:tc>
                  <a:txBody>
                    <a:bodyPr/>
                    <a:lstStyle/>
                    <a:p>
                      <a:r>
                        <a:rPr lang="en-US" sz="1000"/>
                        <a:t>1</a:t>
                      </a:r>
                    </a:p>
                  </a:txBody>
                  <a:tcPr/>
                </a:tc>
                <a:tc>
                  <a:txBody>
                    <a:bodyPr/>
                    <a:lstStyle/>
                    <a:p>
                      <a:r>
                        <a:rPr lang="en-US" sz="1000"/>
                        <a:t>4</a:t>
                      </a:r>
                    </a:p>
                  </a:txBody>
                  <a:tcPr/>
                </a:tc>
                <a:tc>
                  <a:txBody>
                    <a:bodyPr/>
                    <a:lstStyle/>
                    <a:p>
                      <a:r>
                        <a:rPr lang="en-US" sz="1000"/>
                        <a:t>1.4599 %</a:t>
                      </a:r>
                    </a:p>
                  </a:txBody>
                  <a:tcPr/>
                </a:tc>
                <a:extLst>
                  <a:ext uri="{0D108BD9-81ED-4DB2-BD59-A6C34878D82A}">
                    <a16:rowId xmlns:a16="http://schemas.microsoft.com/office/drawing/2014/main" val="1009166645"/>
                  </a:ext>
                </a:extLst>
              </a:tr>
              <a:tr h="370840">
                <a:tc>
                  <a:txBody>
                    <a:bodyPr/>
                    <a:lstStyle/>
                    <a:p>
                      <a:r>
                        <a:rPr lang="en-US" sz="1000" b="1"/>
                        <a:t>@TokioMAmerica - 2023-11-03 11:55:00</a:t>
                      </a:r>
                      <a:r>
                        <a:rPr lang="en-US" sz="1000"/>
                        <a:t>
 Our CA team got together to support their local #Walk2EndAlz event last weekend. It was an incredible finale to our series of walks nationwide! 💜
Want to join us in supporting the @alzassociation? Visit our team page to see how you can get involved: https://t.co/e1SiXCs9wL https://t.co/7DjHoZI7yp</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0.3663 %</a:t>
                      </a:r>
                    </a:p>
                  </a:txBody>
                  <a:tcPr/>
                </a:tc>
                <a:extLst>
                  <a:ext uri="{0D108BD9-81ED-4DB2-BD59-A6C34878D82A}">
                    <a16:rowId xmlns:a16="http://schemas.microsoft.com/office/drawing/2014/main" val="743201225"/>
                  </a:ext>
                </a:extLst>
              </a:tr>
              <a:tr h="370840">
                <a:tc>
                  <a:txBody>
                    <a:bodyPr/>
                    <a:lstStyle/>
                    <a:p>
                      <a:r>
                        <a:rPr lang="en-US" sz="1000" b="1"/>
                        <a:t>@TokioMAmerica - 2023-11-07 12:36:05</a:t>
                      </a:r>
                      <a:r>
                        <a:rPr lang="en-US" sz="1000"/>
                        <a:t>
 There’s something special about the tradition of homecoming. TMA was proud to support Park East High School’s homecoming football game! Volunteers assisted with setting up, taking pictures, &amp;amp; cheering on the PEHS team. One of our employees even got to dress as the mascot!🦁 https://t.co/iu1KI9E397</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0.3663 %</a:t>
                      </a:r>
                    </a:p>
                  </a:txBody>
                  <a:tcPr/>
                </a:tc>
                <a:extLst>
                  <a:ext uri="{0D108BD9-81ED-4DB2-BD59-A6C34878D82A}">
                    <a16:rowId xmlns:a16="http://schemas.microsoft.com/office/drawing/2014/main" val="2966977071"/>
                  </a:ext>
                </a:extLst>
              </a:tr>
            </a:tbl>
          </a:graphicData>
        </a:graphic>
      </p:graphicFrame>
      <p:sp>
        <p:nvSpPr>
          <p:cNvPr id="4" name="Text Placeholder 3">
            <a:extLst>
              <a:ext uri="{FF2B5EF4-FFF2-40B4-BE49-F238E27FC236}">
                <a16:creationId xmlns:a16="http://schemas.microsoft.com/office/drawing/2014/main" id="{15BB1B1F-5321-436C-A752-CDD2C6654F5D}"/>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745394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E8CA9-35E5-4354-9A0F-402B3A500CE9}"/>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BB9D563F-5B4B-4121-9ABA-6C9079536AFF}"/>
              </a:ext>
            </a:extLst>
          </p:cNvPr>
          <p:cNvGraphicFramePr>
            <a:graphicFrameLocks noGrp="1"/>
          </p:cNvGraphicFramePr>
          <p:nvPr>
            <p:ph type="tbl" sz="quarter" idx="13"/>
            <p:extLst>
              <p:ext uri="{D42A27DB-BD31-4B8C-83A1-F6EECF244321}">
                <p14:modId xmlns:p14="http://schemas.microsoft.com/office/powerpoint/2010/main" val="716974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962239746"/>
                    </a:ext>
                  </a:extLst>
                </a:gridCol>
                <a:gridCol w="658368">
                  <a:extLst>
                    <a:ext uri="{9D8B030D-6E8A-4147-A177-3AD203B41FA5}">
                      <a16:colId xmlns:a16="http://schemas.microsoft.com/office/drawing/2014/main" val="3477921522"/>
                    </a:ext>
                  </a:extLst>
                </a:gridCol>
                <a:gridCol w="658368">
                  <a:extLst>
                    <a:ext uri="{9D8B030D-6E8A-4147-A177-3AD203B41FA5}">
                      <a16:colId xmlns:a16="http://schemas.microsoft.com/office/drawing/2014/main" val="2310002279"/>
                    </a:ext>
                  </a:extLst>
                </a:gridCol>
                <a:gridCol w="658368">
                  <a:extLst>
                    <a:ext uri="{9D8B030D-6E8A-4147-A177-3AD203B41FA5}">
                      <a16:colId xmlns:a16="http://schemas.microsoft.com/office/drawing/2014/main" val="1289720493"/>
                    </a:ext>
                  </a:extLst>
                </a:gridCol>
                <a:gridCol w="658368">
                  <a:extLst>
                    <a:ext uri="{9D8B030D-6E8A-4147-A177-3AD203B41FA5}">
                      <a16:colId xmlns:a16="http://schemas.microsoft.com/office/drawing/2014/main" val="4170157921"/>
                    </a:ext>
                  </a:extLst>
                </a:gridCol>
                <a:gridCol w="658368">
                  <a:extLst>
                    <a:ext uri="{9D8B030D-6E8A-4147-A177-3AD203B41FA5}">
                      <a16:colId xmlns:a16="http://schemas.microsoft.com/office/drawing/2014/main" val="3293203316"/>
                    </a:ext>
                  </a:extLst>
                </a:gridCol>
                <a:gridCol w="658368">
                  <a:extLst>
                    <a:ext uri="{9D8B030D-6E8A-4147-A177-3AD203B41FA5}">
                      <a16:colId xmlns:a16="http://schemas.microsoft.com/office/drawing/2014/main" val="2817342775"/>
                    </a:ext>
                  </a:extLst>
                </a:gridCol>
                <a:gridCol w="658368">
                  <a:extLst>
                    <a:ext uri="{9D8B030D-6E8A-4147-A177-3AD203B41FA5}">
                      <a16:colId xmlns:a16="http://schemas.microsoft.com/office/drawing/2014/main" val="2437907348"/>
                    </a:ext>
                  </a:extLst>
                </a:gridCol>
                <a:gridCol w="658368">
                  <a:extLst>
                    <a:ext uri="{9D8B030D-6E8A-4147-A177-3AD203B41FA5}">
                      <a16:colId xmlns:a16="http://schemas.microsoft.com/office/drawing/2014/main" val="4264618259"/>
                    </a:ext>
                  </a:extLst>
                </a:gridCol>
                <a:gridCol w="658368">
                  <a:extLst>
                    <a:ext uri="{9D8B030D-6E8A-4147-A177-3AD203B41FA5}">
                      <a16:colId xmlns:a16="http://schemas.microsoft.com/office/drawing/2014/main" val="3991841625"/>
                    </a:ext>
                  </a:extLst>
                </a:gridCol>
                <a:gridCol w="658368">
                  <a:extLst>
                    <a:ext uri="{9D8B030D-6E8A-4147-A177-3AD203B41FA5}">
                      <a16:colId xmlns:a16="http://schemas.microsoft.com/office/drawing/2014/main" val="4281403026"/>
                    </a:ext>
                  </a:extLst>
                </a:gridCol>
                <a:gridCol w="658368">
                  <a:extLst>
                    <a:ext uri="{9D8B030D-6E8A-4147-A177-3AD203B41FA5}">
                      <a16:colId xmlns:a16="http://schemas.microsoft.com/office/drawing/2014/main" val="308243995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846254741"/>
                  </a:ext>
                </a:extLst>
              </a:tr>
              <a:tr h="370840">
                <a:tc>
                  <a:txBody>
                    <a:bodyPr/>
                    <a:lstStyle/>
                    <a:p>
                      <a:r>
                        <a:rPr lang="en-US" sz="1000"/>
                        <a:t>21412</a:t>
                      </a:r>
                    </a:p>
                  </a:txBody>
                  <a:tcPr/>
                </a:tc>
                <a:tc>
                  <a:txBody>
                    <a:bodyPr/>
                    <a:lstStyle/>
                    <a:p>
                      <a:r>
                        <a:rPr lang="en-US" sz="1000"/>
                        <a:t>-262</a:t>
                      </a:r>
                    </a:p>
                  </a:txBody>
                  <a:tcPr/>
                </a:tc>
                <a:tc>
                  <a:txBody>
                    <a:bodyPr/>
                    <a:lstStyle/>
                    <a:p>
                      <a:r>
                        <a:rPr lang="en-US" sz="1000"/>
                        <a:t>12</a:t>
                      </a:r>
                    </a:p>
                  </a:txBody>
                  <a:tcPr/>
                </a:tc>
                <a:tc>
                  <a:txBody>
                    <a:bodyPr/>
                    <a:lstStyle/>
                    <a:p>
                      <a:r>
                        <a:rPr lang="en-US" sz="1000"/>
                        <a:t>466</a:t>
                      </a:r>
                    </a:p>
                  </a:txBody>
                  <a:tcPr/>
                </a:tc>
                <a:tc>
                  <a:txBody>
                    <a:bodyPr/>
                    <a:lstStyle/>
                    <a:p>
                      <a:r>
                        <a:rPr lang="en-US" sz="1000"/>
                        <a:t>38.833333333333</a:t>
                      </a:r>
                    </a:p>
                  </a:txBody>
                  <a:tcPr/>
                </a:tc>
                <a:tc>
                  <a:txBody>
                    <a:bodyPr/>
                    <a:lstStyle/>
                    <a:p>
                      <a:r>
                        <a:rPr lang="en-US" sz="1000"/>
                        <a:t>4</a:t>
                      </a:r>
                    </a:p>
                  </a:txBody>
                  <a:tcPr/>
                </a:tc>
                <a:tc>
                  <a:txBody>
                    <a:bodyPr/>
                    <a:lstStyle/>
                    <a:p>
                      <a:r>
                        <a:rPr lang="en-US" sz="1000"/>
                        <a:t>7</a:t>
                      </a:r>
                    </a:p>
                  </a:txBody>
                  <a:tcPr/>
                </a:tc>
                <a:tc>
                  <a:txBody>
                    <a:bodyPr/>
                    <a:lstStyle/>
                    <a:p>
                      <a:r>
                        <a:rPr lang="en-US" sz="1000"/>
                        <a:t>2417</a:t>
                      </a:r>
                    </a:p>
                  </a:txBody>
                  <a:tcPr/>
                </a:tc>
                <a:tc>
                  <a:txBody>
                    <a:bodyPr/>
                    <a:lstStyle/>
                    <a:p>
                      <a:r>
                        <a:rPr lang="en-US" sz="1000"/>
                        <a:t>18628</a:t>
                      </a:r>
                    </a:p>
                  </a:txBody>
                  <a:tcPr/>
                </a:tc>
                <a:tc>
                  <a:txBody>
                    <a:bodyPr/>
                    <a:lstStyle/>
                    <a:p>
                      <a:r>
                        <a:rPr lang="en-US" sz="1000"/>
                        <a:t>1552.3333333333</a:t>
                      </a:r>
                    </a:p>
                  </a:txBody>
                  <a:tcPr/>
                </a:tc>
                <a:tc>
                  <a:txBody>
                    <a:bodyPr/>
                    <a:lstStyle/>
                    <a:p>
                      <a:r>
                        <a:rPr lang="en-US" sz="1000"/>
                        <a:t>10.105729239114 %</a:t>
                      </a:r>
                    </a:p>
                  </a:txBody>
                  <a:tcPr/>
                </a:tc>
                <a:tc>
                  <a:txBody>
                    <a:bodyPr/>
                    <a:lstStyle/>
                    <a:p>
                      <a:r>
                        <a:rPr lang="en-US" sz="1000"/>
                        <a:t>447</a:t>
                      </a:r>
                    </a:p>
                  </a:txBody>
                  <a:tcPr/>
                </a:tc>
                <a:extLst>
                  <a:ext uri="{0D108BD9-81ED-4DB2-BD59-A6C34878D82A}">
                    <a16:rowId xmlns:a16="http://schemas.microsoft.com/office/drawing/2014/main" val="2623868734"/>
                  </a:ext>
                </a:extLst>
              </a:tr>
            </a:tbl>
          </a:graphicData>
        </a:graphic>
      </p:graphicFrame>
      <p:sp>
        <p:nvSpPr>
          <p:cNvPr id="4" name="Text Placeholder 3">
            <a:extLst>
              <a:ext uri="{FF2B5EF4-FFF2-40B4-BE49-F238E27FC236}">
                <a16:creationId xmlns:a16="http://schemas.microsoft.com/office/drawing/2014/main" id="{47F4858B-31BF-4547-91A1-2395D5C51B37}"/>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811244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0CFBE-E903-4C11-AEFD-0A47EC736238}"/>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A5138BB1-1049-43F8-9FDC-7BD12E25C5C1}"/>
              </a:ext>
            </a:extLst>
          </p:cNvPr>
          <p:cNvGraphicFramePr>
            <a:graphicFrameLocks noGrp="1"/>
          </p:cNvGraphicFramePr>
          <p:nvPr>
            <p:ph type="chart" sz="quarter" idx="13"/>
            <p:extLst>
              <p:ext uri="{D42A27DB-BD31-4B8C-83A1-F6EECF244321}">
                <p14:modId xmlns:p14="http://schemas.microsoft.com/office/powerpoint/2010/main" val="1834391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1FEE9A-948D-40EB-9CD4-E60E1AC56FB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40A227C-F47B-4AB6-B72E-E616897A54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5187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6B626-3E83-4974-B0DA-0DD229598FF0}"/>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C3CBBB15-6DAE-4829-B60D-49CD24333002}"/>
              </a:ext>
            </a:extLst>
          </p:cNvPr>
          <p:cNvGraphicFramePr>
            <a:graphicFrameLocks noGrp="1"/>
          </p:cNvGraphicFramePr>
          <p:nvPr>
            <p:ph type="chart" sz="quarter" idx="13"/>
            <p:extLst>
              <p:ext uri="{D42A27DB-BD31-4B8C-83A1-F6EECF244321}">
                <p14:modId xmlns:p14="http://schemas.microsoft.com/office/powerpoint/2010/main" val="3098457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BD408C-D365-450B-8661-9400E0A4D32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8B47011-713E-4F65-9DEC-EC1A5DBCE5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6210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4E95D-96ED-48C6-ABE5-3385233B530A}"/>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51D599EC-48C3-44BE-8DAA-C08B7AC36C1F}"/>
              </a:ext>
            </a:extLst>
          </p:cNvPr>
          <p:cNvGraphicFramePr>
            <a:graphicFrameLocks noGrp="1"/>
          </p:cNvGraphicFramePr>
          <p:nvPr>
            <p:ph type="chart" sz="quarter" idx="13"/>
            <p:extLst>
              <p:ext uri="{D42A27DB-BD31-4B8C-83A1-F6EECF244321}">
                <p14:modId xmlns:p14="http://schemas.microsoft.com/office/powerpoint/2010/main" val="2697660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20BD99-D747-4FBA-AEA1-3D553FF3C05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FB2FD93-850D-40FA-9259-F381A569E1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1734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E7783-787A-4E81-BCC5-66AA2E92D070}"/>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7233AA11-4996-4CC9-803A-0AE3DB7773B9}"/>
              </a:ext>
            </a:extLst>
          </p:cNvPr>
          <p:cNvGraphicFramePr>
            <a:graphicFrameLocks noGrp="1"/>
          </p:cNvGraphicFramePr>
          <p:nvPr>
            <p:ph type="chart" sz="quarter" idx="13"/>
            <p:extLst>
              <p:ext uri="{D42A27DB-BD31-4B8C-83A1-F6EECF244321}">
                <p14:modId xmlns:p14="http://schemas.microsoft.com/office/powerpoint/2010/main" val="3103256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504EA1-F769-49FF-B5A2-032C76E1086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1B8E824-764D-4382-8032-5420C7BF12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7459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91140-F709-45E7-925D-6A02A8F0A675}"/>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334F8F32-3E9E-47D1-8E9E-C048A1D8764F}"/>
              </a:ext>
            </a:extLst>
          </p:cNvPr>
          <p:cNvGraphicFramePr>
            <a:graphicFrameLocks noGrp="1"/>
          </p:cNvGraphicFramePr>
          <p:nvPr>
            <p:ph type="tbl" sz="quarter" idx="13"/>
            <p:extLst>
              <p:ext uri="{D42A27DB-BD31-4B8C-83A1-F6EECF244321}">
                <p14:modId xmlns:p14="http://schemas.microsoft.com/office/powerpoint/2010/main" val="3600019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63068734"/>
                    </a:ext>
                  </a:extLst>
                </a:gridCol>
                <a:gridCol w="740664">
                  <a:extLst>
                    <a:ext uri="{9D8B030D-6E8A-4147-A177-3AD203B41FA5}">
                      <a16:colId xmlns:a16="http://schemas.microsoft.com/office/drawing/2014/main" val="4201007172"/>
                    </a:ext>
                  </a:extLst>
                </a:gridCol>
                <a:gridCol w="740664">
                  <a:extLst>
                    <a:ext uri="{9D8B030D-6E8A-4147-A177-3AD203B41FA5}">
                      <a16:colId xmlns:a16="http://schemas.microsoft.com/office/drawing/2014/main" val="2151497225"/>
                    </a:ext>
                  </a:extLst>
                </a:gridCol>
                <a:gridCol w="740664">
                  <a:extLst>
                    <a:ext uri="{9D8B030D-6E8A-4147-A177-3AD203B41FA5}">
                      <a16:colId xmlns:a16="http://schemas.microsoft.com/office/drawing/2014/main" val="791700031"/>
                    </a:ext>
                  </a:extLst>
                </a:gridCol>
                <a:gridCol w="740664">
                  <a:extLst>
                    <a:ext uri="{9D8B030D-6E8A-4147-A177-3AD203B41FA5}">
                      <a16:colId xmlns:a16="http://schemas.microsoft.com/office/drawing/2014/main" val="3369540156"/>
                    </a:ext>
                  </a:extLst>
                </a:gridCol>
                <a:gridCol w="740664">
                  <a:extLst>
                    <a:ext uri="{9D8B030D-6E8A-4147-A177-3AD203B41FA5}">
                      <a16:colId xmlns:a16="http://schemas.microsoft.com/office/drawing/2014/main" val="1016288941"/>
                    </a:ext>
                  </a:extLst>
                </a:gridCol>
                <a:gridCol w="740664">
                  <a:extLst>
                    <a:ext uri="{9D8B030D-6E8A-4147-A177-3AD203B41FA5}">
                      <a16:colId xmlns:a16="http://schemas.microsoft.com/office/drawing/2014/main" val="3806585808"/>
                    </a:ext>
                  </a:extLst>
                </a:gridCol>
                <a:gridCol w="740664">
                  <a:extLst>
                    <a:ext uri="{9D8B030D-6E8A-4147-A177-3AD203B41FA5}">
                      <a16:colId xmlns:a16="http://schemas.microsoft.com/office/drawing/2014/main" val="3306526553"/>
                    </a:ext>
                  </a:extLst>
                </a:gridCol>
                <a:gridCol w="740664">
                  <a:extLst>
                    <a:ext uri="{9D8B030D-6E8A-4147-A177-3AD203B41FA5}">
                      <a16:colId xmlns:a16="http://schemas.microsoft.com/office/drawing/2014/main" val="1887960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68060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- 2023-11-20 15:07:17</a:t>
                      </a:r>
                      <a:r>
                        <a:rPr kumimoji="0" lang="en-US" sz="1000" b="0" i="0" u="none" strike="noStrike" kern="1200" cap="none" spc="0" normalizeH="0" baseline="0" noProof="0">
                          <a:ln>
                            <a:noFill/>
                          </a:ln>
                          <a:solidFill>
                            <a:prstClr val="black"/>
                          </a:solidFill>
                          <a:effectLst/>
                          <a:uLnTx/>
                          <a:uFillTx/>
                          <a:latin typeface="Calibri"/>
                          <a:ea typeface="+mn-ea"/>
                          <a:cs typeface="+mn-cs"/>
                        </a:rPr>
                        <a:t>
 Our TMA Emerging Leaders Program team concluded the program with a final presentation to executives from across the Tokio Marine Group. They joined participants from Tokio Marine companies around the world in Jersey City to present their process improvement proposal.
Congratulations to Kaitlyn B., Carolyn E., Lisa M., Wesley M., and Kota T. on successfully completing the program!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44751217"/>
                  </a:ext>
                </a:extLst>
              </a:tr>
            </a:tbl>
          </a:graphicData>
        </a:graphic>
      </p:graphicFrame>
      <p:sp>
        <p:nvSpPr>
          <p:cNvPr id="4" name="Text Placeholder 3">
            <a:extLst>
              <a:ext uri="{FF2B5EF4-FFF2-40B4-BE49-F238E27FC236}">
                <a16:creationId xmlns:a16="http://schemas.microsoft.com/office/drawing/2014/main" id="{D401D5CE-96BE-47D9-91BA-DBF940DB1512}"/>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638577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4079E-6A86-4871-A715-28567A01ADF4}"/>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5C0BCD3F-B3CB-425F-B365-B804E2FFDB61}"/>
              </a:ext>
            </a:extLst>
          </p:cNvPr>
          <p:cNvGraphicFramePr>
            <a:graphicFrameLocks noGrp="1"/>
          </p:cNvGraphicFramePr>
          <p:nvPr>
            <p:ph type="tbl" sz="quarter" idx="13"/>
            <p:extLst>
              <p:ext uri="{D42A27DB-BD31-4B8C-83A1-F6EECF244321}">
                <p14:modId xmlns:p14="http://schemas.microsoft.com/office/powerpoint/2010/main" val="700286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52706723"/>
                    </a:ext>
                  </a:extLst>
                </a:gridCol>
                <a:gridCol w="740664">
                  <a:extLst>
                    <a:ext uri="{9D8B030D-6E8A-4147-A177-3AD203B41FA5}">
                      <a16:colId xmlns:a16="http://schemas.microsoft.com/office/drawing/2014/main" val="2157814478"/>
                    </a:ext>
                  </a:extLst>
                </a:gridCol>
                <a:gridCol w="740664">
                  <a:extLst>
                    <a:ext uri="{9D8B030D-6E8A-4147-A177-3AD203B41FA5}">
                      <a16:colId xmlns:a16="http://schemas.microsoft.com/office/drawing/2014/main" val="247594548"/>
                    </a:ext>
                  </a:extLst>
                </a:gridCol>
                <a:gridCol w="740664">
                  <a:extLst>
                    <a:ext uri="{9D8B030D-6E8A-4147-A177-3AD203B41FA5}">
                      <a16:colId xmlns:a16="http://schemas.microsoft.com/office/drawing/2014/main" val="1760066554"/>
                    </a:ext>
                  </a:extLst>
                </a:gridCol>
                <a:gridCol w="740664">
                  <a:extLst>
                    <a:ext uri="{9D8B030D-6E8A-4147-A177-3AD203B41FA5}">
                      <a16:colId xmlns:a16="http://schemas.microsoft.com/office/drawing/2014/main" val="3522975858"/>
                    </a:ext>
                  </a:extLst>
                </a:gridCol>
                <a:gridCol w="740664">
                  <a:extLst>
                    <a:ext uri="{9D8B030D-6E8A-4147-A177-3AD203B41FA5}">
                      <a16:colId xmlns:a16="http://schemas.microsoft.com/office/drawing/2014/main" val="1767815381"/>
                    </a:ext>
                  </a:extLst>
                </a:gridCol>
                <a:gridCol w="740664">
                  <a:extLst>
                    <a:ext uri="{9D8B030D-6E8A-4147-A177-3AD203B41FA5}">
                      <a16:colId xmlns:a16="http://schemas.microsoft.com/office/drawing/2014/main" val="561242566"/>
                    </a:ext>
                  </a:extLst>
                </a:gridCol>
                <a:gridCol w="740664">
                  <a:extLst>
                    <a:ext uri="{9D8B030D-6E8A-4147-A177-3AD203B41FA5}">
                      <a16:colId xmlns:a16="http://schemas.microsoft.com/office/drawing/2014/main" val="1705539802"/>
                    </a:ext>
                  </a:extLst>
                </a:gridCol>
                <a:gridCol w="740664">
                  <a:extLst>
                    <a:ext uri="{9D8B030D-6E8A-4147-A177-3AD203B41FA5}">
                      <a16:colId xmlns:a16="http://schemas.microsoft.com/office/drawing/2014/main" val="1058835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07436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- 2023-11-01 13:59:21</a:t>
                      </a:r>
                      <a:r>
                        <a:rPr kumimoji="0" lang="en-US" sz="1000" b="0" i="0" u="none" strike="noStrike" kern="1200" cap="none" spc="0" normalizeH="0" baseline="0" noProof="0">
                          <a:ln>
                            <a:noFill/>
                          </a:ln>
                          <a:solidFill>
                            <a:prstClr val="black"/>
                          </a:solidFill>
                          <a:effectLst/>
                          <a:uLnTx/>
                          <a:uFillTx/>
                          <a:latin typeface="Calibri"/>
                          <a:ea typeface="+mn-ea"/>
                          <a:cs typeface="+mn-cs"/>
                        </a:rPr>
                        <a:t>
 Our Jersey City and Pasadena offices had a spooktacular time celebrating Halloween. 🎃👻 
Employees showed off their creativity with some top-tier costumes and enjoyed delicious treats. Check out these snapshots from our celebrations!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33.378469871361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07790800"/>
                  </a:ext>
                </a:extLst>
              </a:tr>
            </a:tbl>
          </a:graphicData>
        </a:graphic>
      </p:graphicFrame>
      <p:sp>
        <p:nvSpPr>
          <p:cNvPr id="4" name="Text Placeholder 3">
            <a:extLst>
              <a:ext uri="{FF2B5EF4-FFF2-40B4-BE49-F238E27FC236}">
                <a16:creationId xmlns:a16="http://schemas.microsoft.com/office/drawing/2014/main" id="{19DF5F47-3267-4815-9B8A-F5929ADB2F85}"/>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6710291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C21BE-AA80-4917-A12E-7B7D7C8AFCE7}"/>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8DDEB19B-0E5B-44AD-B0C2-19FD0B43B78A}"/>
              </a:ext>
            </a:extLst>
          </p:cNvPr>
          <p:cNvGraphicFramePr>
            <a:graphicFrameLocks noGrp="1"/>
          </p:cNvGraphicFramePr>
          <p:nvPr>
            <p:ph type="tbl" sz="quarter" idx="13"/>
            <p:extLst>
              <p:ext uri="{D42A27DB-BD31-4B8C-83A1-F6EECF244321}">
                <p14:modId xmlns:p14="http://schemas.microsoft.com/office/powerpoint/2010/main" val="1508988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89892394"/>
                    </a:ext>
                  </a:extLst>
                </a:gridCol>
                <a:gridCol w="740664">
                  <a:extLst>
                    <a:ext uri="{9D8B030D-6E8A-4147-A177-3AD203B41FA5}">
                      <a16:colId xmlns:a16="http://schemas.microsoft.com/office/drawing/2014/main" val="127942758"/>
                    </a:ext>
                  </a:extLst>
                </a:gridCol>
                <a:gridCol w="740664">
                  <a:extLst>
                    <a:ext uri="{9D8B030D-6E8A-4147-A177-3AD203B41FA5}">
                      <a16:colId xmlns:a16="http://schemas.microsoft.com/office/drawing/2014/main" val="1415429951"/>
                    </a:ext>
                  </a:extLst>
                </a:gridCol>
                <a:gridCol w="740664">
                  <a:extLst>
                    <a:ext uri="{9D8B030D-6E8A-4147-A177-3AD203B41FA5}">
                      <a16:colId xmlns:a16="http://schemas.microsoft.com/office/drawing/2014/main" val="2942626438"/>
                    </a:ext>
                  </a:extLst>
                </a:gridCol>
                <a:gridCol w="740664">
                  <a:extLst>
                    <a:ext uri="{9D8B030D-6E8A-4147-A177-3AD203B41FA5}">
                      <a16:colId xmlns:a16="http://schemas.microsoft.com/office/drawing/2014/main" val="920003641"/>
                    </a:ext>
                  </a:extLst>
                </a:gridCol>
                <a:gridCol w="740664">
                  <a:extLst>
                    <a:ext uri="{9D8B030D-6E8A-4147-A177-3AD203B41FA5}">
                      <a16:colId xmlns:a16="http://schemas.microsoft.com/office/drawing/2014/main" val="4133876636"/>
                    </a:ext>
                  </a:extLst>
                </a:gridCol>
                <a:gridCol w="740664">
                  <a:extLst>
                    <a:ext uri="{9D8B030D-6E8A-4147-A177-3AD203B41FA5}">
                      <a16:colId xmlns:a16="http://schemas.microsoft.com/office/drawing/2014/main" val="559424667"/>
                    </a:ext>
                  </a:extLst>
                </a:gridCol>
                <a:gridCol w="740664">
                  <a:extLst>
                    <a:ext uri="{9D8B030D-6E8A-4147-A177-3AD203B41FA5}">
                      <a16:colId xmlns:a16="http://schemas.microsoft.com/office/drawing/2014/main" val="321729408"/>
                    </a:ext>
                  </a:extLst>
                </a:gridCol>
                <a:gridCol w="740664">
                  <a:extLst>
                    <a:ext uri="{9D8B030D-6E8A-4147-A177-3AD203B41FA5}">
                      <a16:colId xmlns:a16="http://schemas.microsoft.com/office/drawing/2014/main" val="304044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90952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- 2023-11-15 15:28:26</a:t>
                      </a:r>
                      <a:r>
                        <a:rPr kumimoji="0" lang="en-US" sz="1000" b="0" i="0" u="none" strike="noStrike" kern="1200" cap="none" spc="0" normalizeH="0" baseline="0" noProof="0">
                          <a:ln>
                            <a:noFill/>
                          </a:ln>
                          <a:solidFill>
                            <a:prstClr val="black"/>
                          </a:solidFill>
                          <a:effectLst/>
                          <a:uLnTx/>
                          <a:uFillTx/>
                          <a:latin typeface="Calibri"/>
                          <a:ea typeface="+mn-ea"/>
                          <a:cs typeface="+mn-cs"/>
                        </a:rPr>
                        <a:t>
 Our Diversity Equity &amp; Inclusion (DE&amp;I) Task Force hosted a Shuffle Lunch for our Pasadena employees who were hired within the past few years. The goal was to connect the newer employees to TMA’s culture and introduce them to employees from different departments. 🤝 
In addition to meeting new faces, the employees had a chance to learn a new skill during a Japanese calligraphy session!  
Looking to join a company where inclusion matters? Check out our open positions: https://bit.ly/3FPM9Xl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18.814192343604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56883199"/>
                  </a:ext>
                </a:extLst>
              </a:tr>
            </a:tbl>
          </a:graphicData>
        </a:graphic>
      </p:graphicFrame>
      <p:sp>
        <p:nvSpPr>
          <p:cNvPr id="4" name="Text Placeholder 3">
            <a:extLst>
              <a:ext uri="{FF2B5EF4-FFF2-40B4-BE49-F238E27FC236}">
                <a16:creationId xmlns:a16="http://schemas.microsoft.com/office/drawing/2014/main" id="{2306076F-BE98-444A-8BD4-E0788236BB7A}"/>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1716224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9F29A-8C2B-4D2E-B49E-8373746B9758}"/>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34F45BF9-B85A-4BA4-A241-EEE9BF387E06}"/>
              </a:ext>
            </a:extLst>
          </p:cNvPr>
          <p:cNvGraphicFramePr>
            <a:graphicFrameLocks noGrp="1"/>
          </p:cNvGraphicFramePr>
          <p:nvPr>
            <p:ph type="tbl" sz="quarter" idx="13"/>
            <p:extLst>
              <p:ext uri="{D42A27DB-BD31-4B8C-83A1-F6EECF244321}">
                <p14:modId xmlns:p14="http://schemas.microsoft.com/office/powerpoint/2010/main" val="3299325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9354460"/>
                    </a:ext>
                  </a:extLst>
                </a:gridCol>
                <a:gridCol w="576072">
                  <a:extLst>
                    <a:ext uri="{9D8B030D-6E8A-4147-A177-3AD203B41FA5}">
                      <a16:colId xmlns:a16="http://schemas.microsoft.com/office/drawing/2014/main" val="1337159541"/>
                    </a:ext>
                  </a:extLst>
                </a:gridCol>
                <a:gridCol w="576072">
                  <a:extLst>
                    <a:ext uri="{9D8B030D-6E8A-4147-A177-3AD203B41FA5}">
                      <a16:colId xmlns:a16="http://schemas.microsoft.com/office/drawing/2014/main" val="2727910371"/>
                    </a:ext>
                  </a:extLst>
                </a:gridCol>
                <a:gridCol w="576072">
                  <a:extLst>
                    <a:ext uri="{9D8B030D-6E8A-4147-A177-3AD203B41FA5}">
                      <a16:colId xmlns:a16="http://schemas.microsoft.com/office/drawing/2014/main" val="3238387631"/>
                    </a:ext>
                  </a:extLst>
                </a:gridCol>
                <a:gridCol w="576072">
                  <a:extLst>
                    <a:ext uri="{9D8B030D-6E8A-4147-A177-3AD203B41FA5}">
                      <a16:colId xmlns:a16="http://schemas.microsoft.com/office/drawing/2014/main" val="4292587876"/>
                    </a:ext>
                  </a:extLst>
                </a:gridCol>
                <a:gridCol w="576072">
                  <a:extLst>
                    <a:ext uri="{9D8B030D-6E8A-4147-A177-3AD203B41FA5}">
                      <a16:colId xmlns:a16="http://schemas.microsoft.com/office/drawing/2014/main" val="3516985906"/>
                    </a:ext>
                  </a:extLst>
                </a:gridCol>
                <a:gridCol w="576072">
                  <a:extLst>
                    <a:ext uri="{9D8B030D-6E8A-4147-A177-3AD203B41FA5}">
                      <a16:colId xmlns:a16="http://schemas.microsoft.com/office/drawing/2014/main" val="380916318"/>
                    </a:ext>
                  </a:extLst>
                </a:gridCol>
                <a:gridCol w="576072">
                  <a:extLst>
                    <a:ext uri="{9D8B030D-6E8A-4147-A177-3AD203B41FA5}">
                      <a16:colId xmlns:a16="http://schemas.microsoft.com/office/drawing/2014/main" val="728190027"/>
                    </a:ext>
                  </a:extLst>
                </a:gridCol>
                <a:gridCol w="576072">
                  <a:extLst>
                    <a:ext uri="{9D8B030D-6E8A-4147-A177-3AD203B41FA5}">
                      <a16:colId xmlns:a16="http://schemas.microsoft.com/office/drawing/2014/main" val="19852524"/>
                    </a:ext>
                  </a:extLst>
                </a:gridCol>
                <a:gridCol w="576072">
                  <a:extLst>
                    <a:ext uri="{9D8B030D-6E8A-4147-A177-3AD203B41FA5}">
                      <a16:colId xmlns:a16="http://schemas.microsoft.com/office/drawing/2014/main" val="996675317"/>
                    </a:ext>
                  </a:extLst>
                </a:gridCol>
                <a:gridCol w="576072">
                  <a:extLst>
                    <a:ext uri="{9D8B030D-6E8A-4147-A177-3AD203B41FA5}">
                      <a16:colId xmlns:a16="http://schemas.microsoft.com/office/drawing/2014/main" val="154036261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4031514669"/>
                  </a:ext>
                </a:extLst>
              </a:tr>
              <a:tr h="370840">
                <a:tc>
                  <a:txBody>
                    <a:bodyPr/>
                    <a:lstStyle/>
                    <a:p>
                      <a:r>
                        <a:rPr lang="en-US" sz="1000"/>
                        <a:t>tmamerica</a:t>
                      </a:r>
                    </a:p>
                  </a:txBody>
                  <a:tcPr/>
                </a:tc>
                <a:tc>
                  <a:txBody>
                    <a:bodyPr/>
                    <a:lstStyle/>
                    <a:p>
                      <a:r>
                        <a:rPr lang="en-US" sz="1000"/>
                        <a:t>520</a:t>
                      </a:r>
                    </a:p>
                  </a:txBody>
                  <a:tcPr/>
                </a:tc>
                <a:tc>
                  <a:txBody>
                    <a:bodyPr/>
                    <a:lstStyle/>
                    <a:p>
                      <a:r>
                        <a:rPr lang="en-US" sz="1000"/>
                        <a:t>4</a:t>
                      </a:r>
                    </a:p>
                  </a:txBody>
                  <a:tcPr/>
                </a:tc>
                <a:tc>
                  <a:txBody>
                    <a:bodyPr/>
                    <a:lstStyle/>
                    <a:p>
                      <a:r>
                        <a:rPr lang="en-US" sz="1000"/>
                        <a:t>6</a:t>
                      </a:r>
                    </a:p>
                  </a:txBody>
                  <a:tcPr/>
                </a:tc>
                <a:tc>
                  <a:txBody>
                    <a:bodyPr/>
                    <a:lstStyle/>
                    <a:p>
                      <a:r>
                        <a:rPr lang="en-US" sz="1000"/>
                        <a:t>5</a:t>
                      </a:r>
                    </a:p>
                  </a:txBody>
                  <a:tcPr/>
                </a:tc>
                <a:tc>
                  <a:txBody>
                    <a:bodyPr/>
                    <a:lstStyle/>
                    <a:p>
                      <a:r>
                        <a:rPr lang="en-US" sz="1000"/>
                        <a:t>0</a:t>
                      </a:r>
                    </a:p>
                  </a:txBody>
                  <a:tcPr/>
                </a:tc>
                <a:tc>
                  <a:txBody>
                    <a:bodyPr/>
                    <a:lstStyle/>
                    <a:p>
                      <a:r>
                        <a:rPr lang="en-US" sz="1000"/>
                        <a:t>1</a:t>
                      </a:r>
                    </a:p>
                  </a:txBody>
                  <a:tcPr/>
                </a:tc>
                <a:tc>
                  <a:txBody>
                    <a:bodyPr/>
                    <a:lstStyle/>
                    <a:p>
                      <a:r>
                        <a:rPr lang="en-US" sz="1000"/>
                        <a:t>12</a:t>
                      </a:r>
                    </a:p>
                  </a:txBody>
                  <a:tcPr/>
                </a:tc>
                <a:tc>
                  <a:txBody>
                    <a:bodyPr/>
                    <a:lstStyle/>
                    <a:p>
                      <a:r>
                        <a:rPr lang="en-US" sz="1000"/>
                        <a:t>86</a:t>
                      </a:r>
                    </a:p>
                  </a:txBody>
                  <a:tcPr/>
                </a:tc>
                <a:tc>
                  <a:txBody>
                    <a:bodyPr/>
                    <a:lstStyle/>
                    <a:p>
                      <a:r>
                        <a:rPr lang="en-US" sz="1000"/>
                        <a:t>2</a:t>
                      </a:r>
                    </a:p>
                  </a:txBody>
                  <a:tcPr/>
                </a:tc>
                <a:tc>
                  <a:txBody>
                    <a:bodyPr/>
                    <a:lstStyle/>
                    <a:p>
                      <a:r>
                        <a:rPr lang="en-US" sz="1000"/>
                        <a:t>1.4157 %</a:t>
                      </a:r>
                    </a:p>
                  </a:txBody>
                  <a:tcPr/>
                </a:tc>
                <a:extLst>
                  <a:ext uri="{0D108BD9-81ED-4DB2-BD59-A6C34878D82A}">
                    <a16:rowId xmlns:a16="http://schemas.microsoft.com/office/drawing/2014/main" val="1589727827"/>
                  </a:ext>
                </a:extLst>
              </a:tr>
            </a:tbl>
          </a:graphicData>
        </a:graphic>
      </p:graphicFrame>
      <p:sp>
        <p:nvSpPr>
          <p:cNvPr id="4" name="Text Placeholder 3">
            <a:extLst>
              <a:ext uri="{FF2B5EF4-FFF2-40B4-BE49-F238E27FC236}">
                <a16:creationId xmlns:a16="http://schemas.microsoft.com/office/drawing/2014/main" id="{EBBCC4E9-0360-4620-BAAC-C667F311E230}"/>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9808195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CC6FB-ED15-48AF-88E2-F3723AA25E1E}"/>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68A3BDD6-F4F4-4449-9019-F905517C64D3}"/>
              </a:ext>
            </a:extLst>
          </p:cNvPr>
          <p:cNvGraphicFramePr>
            <a:graphicFrameLocks noGrp="1"/>
          </p:cNvGraphicFramePr>
          <p:nvPr>
            <p:ph type="chart" sz="quarter" idx="13"/>
            <p:extLst>
              <p:ext uri="{D42A27DB-BD31-4B8C-83A1-F6EECF244321}">
                <p14:modId xmlns:p14="http://schemas.microsoft.com/office/powerpoint/2010/main" val="2866689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408A63-2CD6-41F4-857F-A489525A670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4595D0E-2E29-45B2-A00E-7E3C863130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63803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6A743-AAFC-42EF-80EC-5AB73E5E9443}"/>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221F92CC-8062-4E3D-BBEC-9189010DB39E}"/>
              </a:ext>
            </a:extLst>
          </p:cNvPr>
          <p:cNvGraphicFramePr>
            <a:graphicFrameLocks noGrp="1"/>
          </p:cNvGraphicFramePr>
          <p:nvPr>
            <p:ph type="chart" sz="quarter" idx="13"/>
            <p:extLst>
              <p:ext uri="{D42A27DB-BD31-4B8C-83A1-F6EECF244321}">
                <p14:modId xmlns:p14="http://schemas.microsoft.com/office/powerpoint/2010/main" val="1479999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ABC1E9-43F6-4CAD-9F17-B926BFB5C3E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BB2EC04-D6EF-483E-B9A5-0A185D615C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61310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9BEC1-3A26-4C5D-B949-F917D4792029}"/>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8FEA0462-2789-45F1-A72A-0C4323257C57}"/>
              </a:ext>
            </a:extLst>
          </p:cNvPr>
          <p:cNvGraphicFramePr>
            <a:graphicFrameLocks noGrp="1"/>
          </p:cNvGraphicFramePr>
          <p:nvPr>
            <p:ph type="chart" sz="quarter" idx="13"/>
            <p:extLst>
              <p:ext uri="{D42A27DB-BD31-4B8C-83A1-F6EECF244321}">
                <p14:modId xmlns:p14="http://schemas.microsoft.com/office/powerpoint/2010/main" val="2791974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BBCACD-C3F8-4494-B5AD-85A06DB19E8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643E236-26AF-4FE9-BCEC-CE126EC145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2917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FE06F-9BE0-4863-B7BE-80E6442AAE17}"/>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4F4C5FFB-F76C-4490-959A-313F98C4D3FD}"/>
              </a:ext>
            </a:extLst>
          </p:cNvPr>
          <p:cNvGraphicFramePr>
            <a:graphicFrameLocks noGrp="1"/>
          </p:cNvGraphicFramePr>
          <p:nvPr>
            <p:ph type="chart" sz="quarter" idx="13"/>
            <p:extLst>
              <p:ext uri="{D42A27DB-BD31-4B8C-83A1-F6EECF244321}">
                <p14:modId xmlns:p14="http://schemas.microsoft.com/office/powerpoint/2010/main" val="2844800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C9F36D-E44F-47CD-9BB7-993ABD47753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4B920C8-2E3F-45B5-8079-72CFCB6483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50420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97A07-9694-4A09-81E9-8E87B0418299}"/>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D842E044-EA87-44A5-8E8A-CCFDC79438F5}"/>
              </a:ext>
            </a:extLst>
          </p:cNvPr>
          <p:cNvGraphicFramePr>
            <a:graphicFrameLocks noGrp="1"/>
          </p:cNvGraphicFramePr>
          <p:nvPr>
            <p:ph type="tbl" sz="quarter" idx="13"/>
            <p:extLst>
              <p:ext uri="{D42A27DB-BD31-4B8C-83A1-F6EECF244321}">
                <p14:modId xmlns:p14="http://schemas.microsoft.com/office/powerpoint/2010/main" val="1707249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82662836"/>
                    </a:ext>
                  </a:extLst>
                </a:gridCol>
                <a:gridCol w="1975104">
                  <a:extLst>
                    <a:ext uri="{9D8B030D-6E8A-4147-A177-3AD203B41FA5}">
                      <a16:colId xmlns:a16="http://schemas.microsoft.com/office/drawing/2014/main" val="3180178809"/>
                    </a:ext>
                  </a:extLst>
                </a:gridCol>
                <a:gridCol w="905256">
                  <a:extLst>
                    <a:ext uri="{9D8B030D-6E8A-4147-A177-3AD203B41FA5}">
                      <a16:colId xmlns:a16="http://schemas.microsoft.com/office/drawing/2014/main" val="4279982827"/>
                    </a:ext>
                  </a:extLst>
                </a:gridCol>
                <a:gridCol w="905256">
                  <a:extLst>
                    <a:ext uri="{9D8B030D-6E8A-4147-A177-3AD203B41FA5}">
                      <a16:colId xmlns:a16="http://schemas.microsoft.com/office/drawing/2014/main" val="2765824376"/>
                    </a:ext>
                  </a:extLst>
                </a:gridCol>
                <a:gridCol w="905256">
                  <a:extLst>
                    <a:ext uri="{9D8B030D-6E8A-4147-A177-3AD203B41FA5}">
                      <a16:colId xmlns:a16="http://schemas.microsoft.com/office/drawing/2014/main" val="45207527"/>
                    </a:ext>
                  </a:extLst>
                </a:gridCol>
                <a:gridCol w="905256">
                  <a:extLst>
                    <a:ext uri="{9D8B030D-6E8A-4147-A177-3AD203B41FA5}">
                      <a16:colId xmlns:a16="http://schemas.microsoft.com/office/drawing/2014/main" val="1832036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37831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- 2023-11-20 15:25:47</a:t>
                      </a:r>
                      <a:r>
                        <a:rPr kumimoji="0" lang="en-US" sz="1000" b="0" i="0" u="none" strike="noStrike" kern="1200" cap="none" spc="0" normalizeH="0" baseline="0" noProof="0">
                          <a:ln>
                            <a:noFill/>
                          </a:ln>
                          <a:solidFill>
                            <a:prstClr val="black"/>
                          </a:solidFill>
                          <a:effectLst/>
                          <a:uLnTx/>
                          <a:uFillTx/>
                          <a:latin typeface="Calibri"/>
                          <a:ea typeface="+mn-ea"/>
                          <a:cs typeface="+mn-cs"/>
                        </a:rPr>
                        <a:t>
 Our TMA Emerging Leaders Program team concluded the program with a final presentation to executives from across the Tokio Marine Group. They joined participants from Tokio Marine companies around the world in Jersey City to present their process improvement proposal.
Congratulations to Kaitlyn B., Carolyn E., Lisa M., Wesley M., and Kota T. on successfully completing the program! 👏
#InsuranceCareers #InsuranceCareer #InsuranceCompany #InsuranceIndustry #BestPlacestoWork #TopWorkplace #Hiring #ProfessionalDevelopment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https://quintly-image-storage.s3.amazonaws.com/a8463497d6ac59d9f9b31e3831c67b7f/cf721e0443fcc84881fb2105d2c8dcf6.jpg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296894700"/>
                  </a:ext>
                </a:extLst>
              </a:tr>
            </a:tbl>
          </a:graphicData>
        </a:graphic>
      </p:graphicFrame>
      <p:sp>
        <p:nvSpPr>
          <p:cNvPr id="4" name="Text Placeholder 3">
            <a:extLst>
              <a:ext uri="{FF2B5EF4-FFF2-40B4-BE49-F238E27FC236}">
                <a16:creationId xmlns:a16="http://schemas.microsoft.com/office/drawing/2014/main" id="{0593CEA7-C6BB-473C-ADD3-9ECDC0F0BB94}"/>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1185792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7AD60-2D56-4C72-9C6E-24E8C355EE5C}"/>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33472A08-6312-4C99-BD4C-4E7D3212AEE7}"/>
              </a:ext>
            </a:extLst>
          </p:cNvPr>
          <p:cNvGraphicFramePr>
            <a:graphicFrameLocks noGrp="1"/>
          </p:cNvGraphicFramePr>
          <p:nvPr>
            <p:ph type="tbl" sz="quarter" idx="13"/>
            <p:extLst>
              <p:ext uri="{D42A27DB-BD31-4B8C-83A1-F6EECF244321}">
                <p14:modId xmlns:p14="http://schemas.microsoft.com/office/powerpoint/2010/main" val="2214497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71371207"/>
                    </a:ext>
                  </a:extLst>
                </a:gridCol>
                <a:gridCol w="1975104">
                  <a:extLst>
                    <a:ext uri="{9D8B030D-6E8A-4147-A177-3AD203B41FA5}">
                      <a16:colId xmlns:a16="http://schemas.microsoft.com/office/drawing/2014/main" val="3405397653"/>
                    </a:ext>
                  </a:extLst>
                </a:gridCol>
                <a:gridCol w="905256">
                  <a:extLst>
                    <a:ext uri="{9D8B030D-6E8A-4147-A177-3AD203B41FA5}">
                      <a16:colId xmlns:a16="http://schemas.microsoft.com/office/drawing/2014/main" val="2925463275"/>
                    </a:ext>
                  </a:extLst>
                </a:gridCol>
                <a:gridCol w="905256">
                  <a:extLst>
                    <a:ext uri="{9D8B030D-6E8A-4147-A177-3AD203B41FA5}">
                      <a16:colId xmlns:a16="http://schemas.microsoft.com/office/drawing/2014/main" val="1401636033"/>
                    </a:ext>
                  </a:extLst>
                </a:gridCol>
                <a:gridCol w="905256">
                  <a:extLst>
                    <a:ext uri="{9D8B030D-6E8A-4147-A177-3AD203B41FA5}">
                      <a16:colId xmlns:a16="http://schemas.microsoft.com/office/drawing/2014/main" val="1883133452"/>
                    </a:ext>
                  </a:extLst>
                </a:gridCol>
                <a:gridCol w="905256">
                  <a:extLst>
                    <a:ext uri="{9D8B030D-6E8A-4147-A177-3AD203B41FA5}">
                      <a16:colId xmlns:a16="http://schemas.microsoft.com/office/drawing/2014/main" val="1343565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07290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- 2023-11-07 12:42:12</a:t>
                      </a:r>
                      <a:r>
                        <a:rPr kumimoji="0" lang="en-US" sz="1000" b="0" i="0" u="none" strike="noStrike" kern="1200" cap="none" spc="0" normalizeH="0" baseline="0" noProof="0">
                          <a:ln>
                            <a:noFill/>
                          </a:ln>
                          <a:solidFill>
                            <a:prstClr val="black"/>
                          </a:solidFill>
                          <a:effectLst/>
                          <a:uLnTx/>
                          <a:uFillTx/>
                          <a:latin typeface="Calibri"/>
                          <a:ea typeface="+mn-ea"/>
                          <a:cs typeface="+mn-cs"/>
                        </a:rPr>
                        <a:t>
 There’s something special about the tradition of homecoming. It’s a celebration of community, pride, and the spirit of togetherness. TMA was proud to support the parkeasths homecoming football game in October! 🏈✨ 
Volunteers got to assist with setting up the field and decorating the stands, taking pictures, promoting and selling merchandise, and cheering on the PEHS team. One of our employees even had the honor of dressing up as the school mascot! 🦁 
“It was a cold and rainy day, but we still had fun and really appreciated the support of our TMA volunteers. Jorge was a huge hit in the mascot suit and kicked off the fun!” said Dr. Suzy Ort, principal of PEHS. 
#InsuranceCareers #InsuranceCareer #InsuranceCompany #InsuranceIndustry #BestPlacestoWork #TopWorkplace #Hiring #CommunitySupport #Charitable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https://quintly-image-storage.s3.amazonaws.com/a8463497d6ac59d9f9b31e3831c67b7f/2e56c776fa7adae9db15b17605a21583.jpg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898229187"/>
                  </a:ext>
                </a:extLst>
              </a:tr>
            </a:tbl>
          </a:graphicData>
        </a:graphic>
      </p:graphicFrame>
      <p:sp>
        <p:nvSpPr>
          <p:cNvPr id="4" name="Text Placeholder 3">
            <a:extLst>
              <a:ext uri="{FF2B5EF4-FFF2-40B4-BE49-F238E27FC236}">
                <a16:creationId xmlns:a16="http://schemas.microsoft.com/office/drawing/2014/main" id="{2FE2B314-46B7-4B74-B318-0D233521B34E}"/>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9821570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71A33-89B4-4DDE-8E1D-7AB33E6E9EF2}"/>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EEF5D006-4C3D-4138-A576-1F16FAF84962}"/>
              </a:ext>
            </a:extLst>
          </p:cNvPr>
          <p:cNvGraphicFramePr>
            <a:graphicFrameLocks noGrp="1"/>
          </p:cNvGraphicFramePr>
          <p:nvPr>
            <p:ph type="tbl" sz="quarter" idx="13"/>
            <p:extLst>
              <p:ext uri="{D42A27DB-BD31-4B8C-83A1-F6EECF244321}">
                <p14:modId xmlns:p14="http://schemas.microsoft.com/office/powerpoint/2010/main" val="2524593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6579298"/>
                    </a:ext>
                  </a:extLst>
                </a:gridCol>
                <a:gridCol w="1975104">
                  <a:extLst>
                    <a:ext uri="{9D8B030D-6E8A-4147-A177-3AD203B41FA5}">
                      <a16:colId xmlns:a16="http://schemas.microsoft.com/office/drawing/2014/main" val="3455002248"/>
                    </a:ext>
                  </a:extLst>
                </a:gridCol>
                <a:gridCol w="905256">
                  <a:extLst>
                    <a:ext uri="{9D8B030D-6E8A-4147-A177-3AD203B41FA5}">
                      <a16:colId xmlns:a16="http://schemas.microsoft.com/office/drawing/2014/main" val="1802423173"/>
                    </a:ext>
                  </a:extLst>
                </a:gridCol>
                <a:gridCol w="905256">
                  <a:extLst>
                    <a:ext uri="{9D8B030D-6E8A-4147-A177-3AD203B41FA5}">
                      <a16:colId xmlns:a16="http://schemas.microsoft.com/office/drawing/2014/main" val="154729490"/>
                    </a:ext>
                  </a:extLst>
                </a:gridCol>
                <a:gridCol w="905256">
                  <a:extLst>
                    <a:ext uri="{9D8B030D-6E8A-4147-A177-3AD203B41FA5}">
                      <a16:colId xmlns:a16="http://schemas.microsoft.com/office/drawing/2014/main" val="819830892"/>
                    </a:ext>
                  </a:extLst>
                </a:gridCol>
                <a:gridCol w="905256">
                  <a:extLst>
                    <a:ext uri="{9D8B030D-6E8A-4147-A177-3AD203B41FA5}">
                      <a16:colId xmlns:a16="http://schemas.microsoft.com/office/drawing/2014/main" val="2282892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76346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- 2023-11-01 14:17:09</a:t>
                      </a:r>
                      <a:r>
                        <a:rPr kumimoji="0" lang="en-US" sz="1000" b="0" i="0" u="none" strike="noStrike" kern="1200" cap="none" spc="0" normalizeH="0" baseline="0" noProof="0">
                          <a:ln>
                            <a:noFill/>
                          </a:ln>
                          <a:solidFill>
                            <a:prstClr val="black"/>
                          </a:solidFill>
                          <a:effectLst/>
                          <a:uLnTx/>
                          <a:uFillTx/>
                          <a:latin typeface="Calibri"/>
                          <a:ea typeface="+mn-ea"/>
                          <a:cs typeface="+mn-cs"/>
                        </a:rPr>
                        <a:t>
 Our Jersey City and Pasadena offices had a spooktacular time celebrating Halloween. 🎃👻 
Employees showed off their creativity with some top-tier costumes and enjoyed delicious treats. Check out these snapshots from our celebrations! 📸 
#InsuranceCareers #InsuranceCareer #InsuranceCompany
#InsuranceIndustry #BestPlacestoWork #TopWorkplace #Hiring #CompanyCulture #Halloween2023 #OfficeHalloweenParty #OfficeHalloween #JerseyCity #Pasadena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https://quintly-image-storage.s3.amazonaws.com/a8463497d6ac59d9f9b31e3831c67b7f/ae0cd5daa5164ab268cf61cd95aa6d29.jpg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945543685"/>
                  </a:ext>
                </a:extLst>
              </a:tr>
            </a:tbl>
          </a:graphicData>
        </a:graphic>
      </p:graphicFrame>
      <p:sp>
        <p:nvSpPr>
          <p:cNvPr id="4" name="Text Placeholder 3">
            <a:extLst>
              <a:ext uri="{FF2B5EF4-FFF2-40B4-BE49-F238E27FC236}">
                <a16:creationId xmlns:a16="http://schemas.microsoft.com/office/drawing/2014/main" id="{A514A2E2-8C82-4836-9ECA-6AE61F3047BC}"/>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8087624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F00C1-091D-4526-B392-DECFD7A79DE1}"/>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5362F9EC-FD67-4AF5-8A78-611DB2118266}"/>
              </a:ext>
            </a:extLst>
          </p:cNvPr>
          <p:cNvGraphicFramePr>
            <a:graphicFrameLocks noGrp="1"/>
          </p:cNvGraphicFramePr>
          <p:nvPr>
            <p:ph type="tbl" sz="quarter" idx="13"/>
            <p:extLst>
              <p:ext uri="{D42A27DB-BD31-4B8C-83A1-F6EECF244321}">
                <p14:modId xmlns:p14="http://schemas.microsoft.com/office/powerpoint/2010/main" val="4062071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41562418"/>
                    </a:ext>
                  </a:extLst>
                </a:gridCol>
                <a:gridCol w="658368">
                  <a:extLst>
                    <a:ext uri="{9D8B030D-6E8A-4147-A177-3AD203B41FA5}">
                      <a16:colId xmlns:a16="http://schemas.microsoft.com/office/drawing/2014/main" val="2001620402"/>
                    </a:ext>
                  </a:extLst>
                </a:gridCol>
                <a:gridCol w="658368">
                  <a:extLst>
                    <a:ext uri="{9D8B030D-6E8A-4147-A177-3AD203B41FA5}">
                      <a16:colId xmlns:a16="http://schemas.microsoft.com/office/drawing/2014/main" val="1135844392"/>
                    </a:ext>
                  </a:extLst>
                </a:gridCol>
                <a:gridCol w="329184">
                  <a:extLst>
                    <a:ext uri="{9D8B030D-6E8A-4147-A177-3AD203B41FA5}">
                      <a16:colId xmlns:a16="http://schemas.microsoft.com/office/drawing/2014/main" val="2115234670"/>
                    </a:ext>
                  </a:extLst>
                </a:gridCol>
                <a:gridCol w="329184">
                  <a:extLst>
                    <a:ext uri="{9D8B030D-6E8A-4147-A177-3AD203B41FA5}">
                      <a16:colId xmlns:a16="http://schemas.microsoft.com/office/drawing/2014/main" val="1739954687"/>
                    </a:ext>
                  </a:extLst>
                </a:gridCol>
                <a:gridCol w="658368">
                  <a:extLst>
                    <a:ext uri="{9D8B030D-6E8A-4147-A177-3AD203B41FA5}">
                      <a16:colId xmlns:a16="http://schemas.microsoft.com/office/drawing/2014/main" val="1682098783"/>
                    </a:ext>
                  </a:extLst>
                </a:gridCol>
                <a:gridCol w="658368">
                  <a:extLst>
                    <a:ext uri="{9D8B030D-6E8A-4147-A177-3AD203B41FA5}">
                      <a16:colId xmlns:a16="http://schemas.microsoft.com/office/drawing/2014/main" val="905350732"/>
                    </a:ext>
                  </a:extLst>
                </a:gridCol>
                <a:gridCol w="658368">
                  <a:extLst>
                    <a:ext uri="{9D8B030D-6E8A-4147-A177-3AD203B41FA5}">
                      <a16:colId xmlns:a16="http://schemas.microsoft.com/office/drawing/2014/main" val="18862752"/>
                    </a:ext>
                  </a:extLst>
                </a:gridCol>
                <a:gridCol w="658368">
                  <a:extLst>
                    <a:ext uri="{9D8B030D-6E8A-4147-A177-3AD203B41FA5}">
                      <a16:colId xmlns:a16="http://schemas.microsoft.com/office/drawing/2014/main" val="1927574582"/>
                    </a:ext>
                  </a:extLst>
                </a:gridCol>
                <a:gridCol w="658368">
                  <a:extLst>
                    <a:ext uri="{9D8B030D-6E8A-4147-A177-3AD203B41FA5}">
                      <a16:colId xmlns:a16="http://schemas.microsoft.com/office/drawing/2014/main" val="2875131678"/>
                    </a:ext>
                  </a:extLst>
                </a:gridCol>
                <a:gridCol w="658368">
                  <a:extLst>
                    <a:ext uri="{9D8B030D-6E8A-4147-A177-3AD203B41FA5}">
                      <a16:colId xmlns:a16="http://schemas.microsoft.com/office/drawing/2014/main" val="1429913366"/>
                    </a:ext>
                  </a:extLst>
                </a:gridCol>
                <a:gridCol w="658368">
                  <a:extLst>
                    <a:ext uri="{9D8B030D-6E8A-4147-A177-3AD203B41FA5}">
                      <a16:colId xmlns:a16="http://schemas.microsoft.com/office/drawing/2014/main" val="311298262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271805004"/>
                  </a:ext>
                </a:extLst>
              </a:tr>
              <a:tr h="370840">
                <a:tc>
                  <a:txBody>
                    <a:bodyPr/>
                    <a:lstStyle/>
                    <a:p>
                      <a:r>
                        <a:rPr lang="en-US" sz="1000"/>
                        <a:t>tmamerica</a:t>
                      </a:r>
                    </a:p>
                  </a:txBody>
                  <a:tcPr/>
                </a:tc>
                <a:tc>
                  <a:txBody>
                    <a:bodyPr/>
                    <a:lstStyle/>
                    <a:p>
                      <a:r>
                        <a:rPr lang="en-US" sz="1000"/>
                        <a:t>6</a:t>
                      </a:r>
                    </a:p>
                  </a:txBody>
                  <a:tcPr/>
                </a:tc>
                <a:tc>
                  <a:txBody>
                    <a:bodyPr/>
                    <a:lstStyle/>
                    <a:p>
                      <a:r>
                        <a:rPr lang="en-US" sz="1000"/>
                        <a:t>0.5767 %</a:t>
                      </a:r>
                    </a:p>
                  </a:txBody>
                  <a:tcPr/>
                </a:tc>
                <a:tc>
                  <a:txBody>
                    <a:bodyPr/>
                    <a:lstStyle/>
                    <a:p>
                      <a:r>
                        <a:rPr lang="en-US" sz="1000"/>
                        <a:t>9.00</a:t>
                      </a:r>
                    </a:p>
                  </a:txBody>
                  <a:tcPr/>
                </a:tc>
                <a:tc>
                  <a:txBody>
                    <a:bodyPr/>
                    <a:lstStyle/>
                    <a:p>
                      <a:r>
                        <a:rPr lang="en-US" sz="1000"/>
                        <a:t>0.00</a:t>
                      </a:r>
                    </a:p>
                  </a:txBody>
                  <a:tcPr/>
                </a:tc>
                <a:tc>
                  <a:txBody>
                    <a:bodyPr/>
                    <a:lstStyle/>
                    <a:p>
                      <a:r>
                        <a:rPr lang="en-US" sz="1000"/>
                        <a:t>63.17</a:t>
                      </a:r>
                    </a:p>
                  </a:txBody>
                  <a:tcPr/>
                </a:tc>
                <a:tc>
                  <a:txBody>
                    <a:bodyPr/>
                    <a:lstStyle/>
                    <a:p>
                      <a:r>
                        <a:rPr lang="en-US" sz="1000"/>
                        <a:t>63.17</a:t>
                      </a:r>
                    </a:p>
                  </a:txBody>
                  <a:tcPr/>
                </a:tc>
                <a:tc>
                  <a:txBody>
                    <a:bodyPr/>
                    <a:lstStyle/>
                    <a:p>
                      <a:r>
                        <a:rPr lang="en-US" sz="1000"/>
                        <a:t>36.17</a:t>
                      </a:r>
                    </a:p>
                  </a:txBody>
                  <a:tcPr/>
                </a:tc>
                <a:tc>
                  <a:txBody>
                    <a:bodyPr/>
                    <a:lstStyle/>
                    <a:p>
                      <a:r>
                        <a:rPr lang="en-US" sz="1000"/>
                        <a:t>36.17</a:t>
                      </a:r>
                    </a:p>
                  </a:txBody>
                  <a:tcPr/>
                </a:tc>
                <a:tc>
                  <a:txBody>
                    <a:bodyPr/>
                    <a:lstStyle/>
                    <a:p>
                      <a:r>
                        <a:rPr lang="en-US" sz="1000"/>
                        <a:t>379</a:t>
                      </a:r>
                    </a:p>
                  </a:txBody>
                  <a:tcPr/>
                </a:tc>
                <a:tc>
                  <a:txBody>
                    <a:bodyPr/>
                    <a:lstStyle/>
                    <a:p>
                      <a:r>
                        <a:rPr lang="en-US" sz="1000"/>
                        <a:t>54</a:t>
                      </a:r>
                    </a:p>
                  </a:txBody>
                  <a:tcPr/>
                </a:tc>
                <a:tc>
                  <a:txBody>
                    <a:bodyPr/>
                    <a:lstStyle/>
                    <a:p>
                      <a:r>
                        <a:rPr lang="en-US" sz="1000"/>
                        <a:t>217</a:t>
                      </a:r>
                    </a:p>
                  </a:txBody>
                  <a:tcPr/>
                </a:tc>
                <a:extLst>
                  <a:ext uri="{0D108BD9-81ED-4DB2-BD59-A6C34878D82A}">
                    <a16:rowId xmlns:a16="http://schemas.microsoft.com/office/drawing/2014/main" val="3949841217"/>
                  </a:ext>
                </a:extLst>
              </a:tr>
            </a:tbl>
          </a:graphicData>
        </a:graphic>
      </p:graphicFrame>
      <p:sp>
        <p:nvSpPr>
          <p:cNvPr id="4" name="Text Placeholder 3">
            <a:extLst>
              <a:ext uri="{FF2B5EF4-FFF2-40B4-BE49-F238E27FC236}">
                <a16:creationId xmlns:a16="http://schemas.microsoft.com/office/drawing/2014/main" id="{C2A0A4E8-2765-4CDC-973D-CE6F942CE585}"/>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5743469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A30F-E815-4B0E-9D5C-1074500A22D9}"/>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995E189B-F107-41DB-AD99-58DD41B95B7D}"/>
              </a:ext>
            </a:extLst>
          </p:cNvPr>
          <p:cNvGraphicFramePr>
            <a:graphicFrameLocks noGrp="1"/>
          </p:cNvGraphicFramePr>
          <p:nvPr>
            <p:ph type="tbl" sz="quarter" idx="13"/>
            <p:extLst>
              <p:ext uri="{D42A27DB-BD31-4B8C-83A1-F6EECF244321}">
                <p14:modId xmlns:p14="http://schemas.microsoft.com/office/powerpoint/2010/main" val="1864345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91855466"/>
                    </a:ext>
                  </a:extLst>
                </a:gridCol>
                <a:gridCol w="1316736">
                  <a:extLst>
                    <a:ext uri="{9D8B030D-6E8A-4147-A177-3AD203B41FA5}">
                      <a16:colId xmlns:a16="http://schemas.microsoft.com/office/drawing/2014/main" val="1368554657"/>
                    </a:ext>
                  </a:extLst>
                </a:gridCol>
                <a:gridCol w="658368">
                  <a:extLst>
                    <a:ext uri="{9D8B030D-6E8A-4147-A177-3AD203B41FA5}">
                      <a16:colId xmlns:a16="http://schemas.microsoft.com/office/drawing/2014/main" val="1483802284"/>
                    </a:ext>
                  </a:extLst>
                </a:gridCol>
                <a:gridCol w="658368">
                  <a:extLst>
                    <a:ext uri="{9D8B030D-6E8A-4147-A177-3AD203B41FA5}">
                      <a16:colId xmlns:a16="http://schemas.microsoft.com/office/drawing/2014/main" val="771367057"/>
                    </a:ext>
                  </a:extLst>
                </a:gridCol>
                <a:gridCol w="658368">
                  <a:extLst>
                    <a:ext uri="{9D8B030D-6E8A-4147-A177-3AD203B41FA5}">
                      <a16:colId xmlns:a16="http://schemas.microsoft.com/office/drawing/2014/main" val="4177323478"/>
                    </a:ext>
                  </a:extLst>
                </a:gridCol>
                <a:gridCol w="658368">
                  <a:extLst>
                    <a:ext uri="{9D8B030D-6E8A-4147-A177-3AD203B41FA5}">
                      <a16:colId xmlns:a16="http://schemas.microsoft.com/office/drawing/2014/main" val="2365614241"/>
                    </a:ext>
                  </a:extLst>
                </a:gridCol>
                <a:gridCol w="658368">
                  <a:extLst>
                    <a:ext uri="{9D8B030D-6E8A-4147-A177-3AD203B41FA5}">
                      <a16:colId xmlns:a16="http://schemas.microsoft.com/office/drawing/2014/main" val="4148067253"/>
                    </a:ext>
                  </a:extLst>
                </a:gridCol>
                <a:gridCol w="658368">
                  <a:extLst>
                    <a:ext uri="{9D8B030D-6E8A-4147-A177-3AD203B41FA5}">
                      <a16:colId xmlns:a16="http://schemas.microsoft.com/office/drawing/2014/main" val="3362389469"/>
                    </a:ext>
                  </a:extLst>
                </a:gridCol>
                <a:gridCol w="658368">
                  <a:extLst>
                    <a:ext uri="{9D8B030D-6E8A-4147-A177-3AD203B41FA5}">
                      <a16:colId xmlns:a16="http://schemas.microsoft.com/office/drawing/2014/main" val="3213792107"/>
                    </a:ext>
                  </a:extLst>
                </a:gridCol>
                <a:gridCol w="658368">
                  <a:extLst>
                    <a:ext uri="{9D8B030D-6E8A-4147-A177-3AD203B41FA5}">
                      <a16:colId xmlns:a16="http://schemas.microsoft.com/office/drawing/2014/main" val="1534976770"/>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2642992567"/>
                  </a:ext>
                </a:extLst>
              </a:tr>
              <a:tr h="370840">
                <a:tc>
                  <a:txBody>
                    <a:bodyPr/>
                    <a:lstStyle/>
                    <a:p>
                      <a:r>
                        <a:rPr lang="en-US" sz="1000" b="1"/>
                        <a:t>tmamerica - 2023-11-01 14:28:08</a:t>
                      </a:r>
                      <a:r>
                        <a:rPr lang="en-US" sz="1000"/>
                        <a:t>
 Halloween fun in our Jersey City and Pasadena offices!</a:t>
                      </a:r>
                    </a:p>
                  </a:txBody>
                  <a:tcPr/>
                </a:tc>
                <a:tc>
                  <a:txBody>
                    <a:bodyPr/>
                    <a:lstStyle/>
                    <a:p>
                      <a:r>
                        <a:rPr lang="en-US" sz="1000"/>
                        <a:t>https://quintly-image-storage.s3.amazonaws.com/ea0e6a3ca65b01a392bf1b0a36d01601/12cad93c25b2af7b5313c55da0bf85b3.jpg</a:t>
                      </a:r>
                    </a:p>
                  </a:txBody>
                  <a:tcPr/>
                </a:tc>
                <a:tc>
                  <a:txBody>
                    <a:bodyPr/>
                    <a:lstStyle/>
                    <a:p>
                      <a:r>
                        <a:rPr lang="en-US" sz="1000"/>
                        <a:t>11/02/2023 14:10:58</a:t>
                      </a:r>
                    </a:p>
                  </a:txBody>
                  <a:tcPr/>
                </a:tc>
                <a:tc>
                  <a:txBody>
                    <a:bodyPr/>
                    <a:lstStyle/>
                    <a:p>
                      <a:r>
                        <a:rPr lang="en-US" sz="1000"/>
                        <a:t>Video</a:t>
                      </a:r>
                    </a:p>
                  </a:txBody>
                  <a:tcPr/>
                </a:tc>
                <a:tc>
                  <a:txBody>
                    <a:bodyPr/>
                    <a:lstStyle/>
                    <a:p>
                      <a:r>
                        <a:rPr lang="en-US" sz="1000"/>
                        <a:t>76</a:t>
                      </a:r>
                    </a:p>
                  </a:txBody>
                  <a:tcPr/>
                </a:tc>
                <a:tc>
                  <a:txBody>
                    <a:bodyPr/>
                    <a:lstStyle/>
                    <a:p>
                      <a:r>
                        <a:rPr lang="en-US" sz="1000"/>
                        <a:t>76</a:t>
                      </a:r>
                    </a:p>
                  </a:txBody>
                  <a:tcPr/>
                </a:tc>
                <a:tc>
                  <a:txBody>
                    <a:bodyPr/>
                    <a:lstStyle/>
                    <a:p>
                      <a:r>
                        <a:rPr lang="en-US" sz="1000"/>
                        <a:t>0</a:t>
                      </a:r>
                    </a:p>
                  </a:txBody>
                  <a:tcPr/>
                </a:tc>
                <a:tc>
                  <a:txBody>
                    <a:bodyPr/>
                    <a:lstStyle/>
                    <a:p>
                      <a:r>
                        <a:rPr lang="en-US" sz="1000"/>
                        <a:t>12</a:t>
                      </a:r>
                    </a:p>
                  </a:txBody>
                  <a:tcPr/>
                </a:tc>
                <a:tc>
                  <a:txBody>
                    <a:bodyPr/>
                    <a:lstStyle/>
                    <a:p>
                      <a:r>
                        <a:rPr lang="en-US" sz="1000"/>
                        <a:t>39</a:t>
                      </a:r>
                    </a:p>
                  </a:txBody>
                  <a:tcPr/>
                </a:tc>
                <a:tc>
                  <a:txBody>
                    <a:bodyPr/>
                    <a:lstStyle/>
                    <a:p>
                      <a:r>
                        <a:rPr lang="en-US" sz="1000"/>
                        <a:t>2</a:t>
                      </a:r>
                    </a:p>
                  </a:txBody>
                  <a:tcPr/>
                </a:tc>
                <a:extLst>
                  <a:ext uri="{0D108BD9-81ED-4DB2-BD59-A6C34878D82A}">
                    <a16:rowId xmlns:a16="http://schemas.microsoft.com/office/drawing/2014/main" val="1757128338"/>
                  </a:ext>
                </a:extLst>
              </a:tr>
              <a:tr h="370840">
                <a:tc>
                  <a:txBody>
                    <a:bodyPr/>
                    <a:lstStyle/>
                    <a:p>
                      <a:r>
                        <a:rPr lang="en-US" sz="1000" b="1"/>
                        <a:t>tmamerica - 2023-11-13 16:13:57</a:t>
                      </a:r>
                      <a:r>
                        <a:rPr lang="en-US" sz="1000"/>
                        <a:t>
 We were proud to sponsor &amp; participate in the @ft.lauderdalemariners golf outing! ⛳️</a:t>
                      </a:r>
                    </a:p>
                  </a:txBody>
                  <a:tcPr/>
                </a:tc>
                <a:tc>
                  <a:txBody>
                    <a:bodyPr/>
                    <a:lstStyle/>
                    <a:p>
                      <a:r>
                        <a:rPr lang="en-US" sz="1000"/>
                        <a:t>https://quintly-image-storage.s3.amazonaws.com/ea0e6a3ca65b01a392bf1b0a36d01601/067ebc5f7262713e0f1a9264009c19b5.jpg</a:t>
                      </a:r>
                    </a:p>
                  </a:txBody>
                  <a:tcPr/>
                </a:tc>
                <a:tc>
                  <a:txBody>
                    <a:bodyPr/>
                    <a:lstStyle/>
                    <a:p>
                      <a:r>
                        <a:rPr lang="en-US" sz="1000"/>
                        <a:t>11/14/2023 16:07:10</a:t>
                      </a:r>
                    </a:p>
                  </a:txBody>
                  <a:tcPr/>
                </a:tc>
                <a:tc>
                  <a:txBody>
                    <a:bodyPr/>
                    <a:lstStyle/>
                    <a:p>
                      <a:r>
                        <a:rPr lang="en-US" sz="1000"/>
                        <a:t>Image</a:t>
                      </a:r>
                    </a:p>
                  </a:txBody>
                  <a:tcPr/>
                </a:tc>
                <a:tc>
                  <a:txBody>
                    <a:bodyPr/>
                    <a:lstStyle/>
                    <a:p>
                      <a:r>
                        <a:rPr lang="en-US" sz="1000"/>
                        <a:t>71</a:t>
                      </a:r>
                    </a:p>
                  </a:txBody>
                  <a:tcPr/>
                </a:tc>
                <a:tc>
                  <a:txBody>
                    <a:bodyPr/>
                    <a:lstStyle/>
                    <a:p>
                      <a:r>
                        <a:rPr lang="en-US" sz="1000"/>
                        <a:t>71</a:t>
                      </a:r>
                    </a:p>
                  </a:txBody>
                  <a:tcPr/>
                </a:tc>
                <a:tc>
                  <a:txBody>
                    <a:bodyPr/>
                    <a:lstStyle/>
                    <a:p>
                      <a:r>
                        <a:rPr lang="en-US" sz="1000"/>
                        <a:t>0</a:t>
                      </a:r>
                    </a:p>
                  </a:txBody>
                  <a:tcPr/>
                </a:tc>
                <a:tc>
                  <a:txBody>
                    <a:bodyPr/>
                    <a:lstStyle/>
                    <a:p>
                      <a:r>
                        <a:rPr lang="en-US" sz="1000"/>
                        <a:t>9</a:t>
                      </a:r>
                    </a:p>
                  </a:txBody>
                  <a:tcPr/>
                </a:tc>
                <a:tc>
                  <a:txBody>
                    <a:bodyPr/>
                    <a:lstStyle/>
                    <a:p>
                      <a:r>
                        <a:rPr lang="en-US" sz="1000"/>
                        <a:t>44</a:t>
                      </a:r>
                    </a:p>
                  </a:txBody>
                  <a:tcPr/>
                </a:tc>
                <a:tc>
                  <a:txBody>
                    <a:bodyPr/>
                    <a:lstStyle/>
                    <a:p>
                      <a:r>
                        <a:rPr lang="en-US" sz="1000"/>
                        <a:t>0</a:t>
                      </a:r>
                    </a:p>
                  </a:txBody>
                  <a:tcPr/>
                </a:tc>
                <a:extLst>
                  <a:ext uri="{0D108BD9-81ED-4DB2-BD59-A6C34878D82A}">
                    <a16:rowId xmlns:a16="http://schemas.microsoft.com/office/drawing/2014/main" val="2406804287"/>
                  </a:ext>
                </a:extLst>
              </a:tr>
              <a:tr h="370840">
                <a:tc>
                  <a:txBody>
                    <a:bodyPr/>
                    <a:lstStyle/>
                    <a:p>
                      <a:r>
                        <a:rPr lang="pt-BR" sz="1000" b="1"/>
                        <a:t>tmamerica - 2023-11-10 17:45:30</a:t>
                      </a:r>
                      <a:r>
                        <a:rPr lang="pt-BR" sz="1000"/>
                        <a:t>
 n/a</a:t>
                      </a:r>
                      <a:endParaRPr lang="en-US" sz="1000"/>
                    </a:p>
                  </a:txBody>
                  <a:tcPr/>
                </a:tc>
                <a:tc>
                  <a:txBody>
                    <a:bodyPr/>
                    <a:lstStyle/>
                    <a:p>
                      <a:r>
                        <a:rPr lang="en-US" sz="1000"/>
                        <a:t>https://quintly-image-storage.s3.amazonaws.com/ea0e6a3ca65b01a392bf1b0a36d01601/cae343ce4520f343d342357e19209a56.jpg</a:t>
                      </a:r>
                    </a:p>
                  </a:txBody>
                  <a:tcPr/>
                </a:tc>
                <a:tc>
                  <a:txBody>
                    <a:bodyPr/>
                    <a:lstStyle/>
                    <a:p>
                      <a:r>
                        <a:rPr lang="en-US" sz="1000"/>
                        <a:t>11/11/2023 17:36:36</a:t>
                      </a:r>
                    </a:p>
                  </a:txBody>
                  <a:tcPr/>
                </a:tc>
                <a:tc>
                  <a:txBody>
                    <a:bodyPr/>
                    <a:lstStyle/>
                    <a:p>
                      <a:r>
                        <a:rPr lang="en-US" sz="1000"/>
                        <a:t>Video</a:t>
                      </a:r>
                    </a:p>
                  </a:txBody>
                  <a:tcPr/>
                </a:tc>
                <a:tc>
                  <a:txBody>
                    <a:bodyPr/>
                    <a:lstStyle/>
                    <a:p>
                      <a:r>
                        <a:rPr lang="en-US" sz="1000"/>
                        <a:t>68</a:t>
                      </a:r>
                    </a:p>
                  </a:txBody>
                  <a:tcPr/>
                </a:tc>
                <a:tc>
                  <a:txBody>
                    <a:bodyPr/>
                    <a:lstStyle/>
                    <a:p>
                      <a:r>
                        <a:rPr lang="en-US" sz="1000"/>
                        <a:t>68</a:t>
                      </a:r>
                    </a:p>
                  </a:txBody>
                  <a:tcPr/>
                </a:tc>
                <a:tc>
                  <a:txBody>
                    <a:bodyPr/>
                    <a:lstStyle/>
                    <a:p>
                      <a:r>
                        <a:rPr lang="en-US" sz="1000"/>
                        <a:t>0</a:t>
                      </a:r>
                    </a:p>
                  </a:txBody>
                  <a:tcPr/>
                </a:tc>
                <a:tc>
                  <a:txBody>
                    <a:bodyPr/>
                    <a:lstStyle/>
                    <a:p>
                      <a:r>
                        <a:rPr lang="en-US" sz="1000"/>
                        <a:t>10</a:t>
                      </a:r>
                    </a:p>
                  </a:txBody>
                  <a:tcPr/>
                </a:tc>
                <a:tc>
                  <a:txBody>
                    <a:bodyPr/>
                    <a:lstStyle/>
                    <a:p>
                      <a:r>
                        <a:rPr lang="en-US" sz="1000"/>
                        <a:t>34</a:t>
                      </a:r>
                    </a:p>
                  </a:txBody>
                  <a:tcPr/>
                </a:tc>
                <a:tc>
                  <a:txBody>
                    <a:bodyPr/>
                    <a:lstStyle/>
                    <a:p>
                      <a:r>
                        <a:rPr lang="en-US" sz="1000"/>
                        <a:t>0</a:t>
                      </a:r>
                    </a:p>
                  </a:txBody>
                  <a:tcPr/>
                </a:tc>
                <a:extLst>
                  <a:ext uri="{0D108BD9-81ED-4DB2-BD59-A6C34878D82A}">
                    <a16:rowId xmlns:a16="http://schemas.microsoft.com/office/drawing/2014/main" val="3531618022"/>
                  </a:ext>
                </a:extLst>
              </a:tr>
            </a:tbl>
          </a:graphicData>
        </a:graphic>
      </p:graphicFrame>
      <p:sp>
        <p:nvSpPr>
          <p:cNvPr id="4" name="Text Placeholder 3">
            <a:extLst>
              <a:ext uri="{FF2B5EF4-FFF2-40B4-BE49-F238E27FC236}">
                <a16:creationId xmlns:a16="http://schemas.microsoft.com/office/drawing/2014/main" id="{2A313EBC-E4D8-4492-A096-B1352CED783B}"/>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42537478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2062</Words>
  <Application>Microsoft Office PowerPoint</Application>
  <PresentationFormat>On-screen Show (4:3)</PresentationFormat>
  <Paragraphs>446</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3</vt:lpstr>
      <vt:lpstr>Facebook Original Own Posts Table | Tokio Marine America - 2 of 3</vt:lpstr>
      <vt:lpstr>Facebook Original Own Posts Table | Tokio Marine America - 3 of 3</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2023-12-06T21:03:46Z</dcterms:created>
  <dcterms:modified xsi:type="dcterms:W3CDTF">2023-12-06T21:04:32Z</dcterms:modified>
</cp:coreProperties>
</file>