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7392</c:v>
                </c:pt>
                <c:pt idx="42">
                  <c:v>7405</c:v>
                </c:pt>
                <c:pt idx="43">
                  <c:v>7414</c:v>
                </c:pt>
                <c:pt idx="44">
                  <c:v>7437</c:v>
                </c:pt>
                <c:pt idx="45">
                  <c:v>7482</c:v>
                </c:pt>
                <c:pt idx="46">
                  <c:v>7479</c:v>
                </c:pt>
                <c:pt idx="47">
                  <c:v>7479</c:v>
                </c:pt>
              </c:numCache>
            </c:numRef>
          </c:val>
          <c:smooth val="0"/>
          <c:extLst>
            <c:ext xmlns:c16="http://schemas.microsoft.com/office/drawing/2014/chart" uri="{C3380CC4-5D6E-409C-BE32-E72D297353CC}">
              <c16:uniqueId val="{00000000-A883-41E2-A3E3-4F4CB07D580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3885</c:v>
                </c:pt>
                <c:pt idx="42">
                  <c:v>3888</c:v>
                </c:pt>
                <c:pt idx="43">
                  <c:v>3906</c:v>
                </c:pt>
                <c:pt idx="44">
                  <c:v>3913</c:v>
                </c:pt>
                <c:pt idx="45">
                  <c:v>3921</c:v>
                </c:pt>
                <c:pt idx="46">
                  <c:v>3923</c:v>
                </c:pt>
                <c:pt idx="47">
                  <c:v>3927</c:v>
                </c:pt>
              </c:numCache>
            </c:numRef>
          </c:val>
          <c:smooth val="0"/>
          <c:extLst>
            <c:ext xmlns:c16="http://schemas.microsoft.com/office/drawing/2014/chart" uri="{C3380CC4-5D6E-409C-BE32-E72D297353CC}">
              <c16:uniqueId val="{00000001-A883-41E2-A3E3-4F4CB07D580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A883-41E2-A3E3-4F4CB07D580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37354</c:v>
                </c:pt>
                <c:pt idx="42">
                  <c:v>37877</c:v>
                </c:pt>
                <c:pt idx="43">
                  <c:v>38617</c:v>
                </c:pt>
                <c:pt idx="44">
                  <c:v>39278</c:v>
                </c:pt>
                <c:pt idx="45">
                  <c:v>39863</c:v>
                </c:pt>
                <c:pt idx="46">
                  <c:v>39975</c:v>
                </c:pt>
                <c:pt idx="47">
                  <c:v>39216</c:v>
                </c:pt>
              </c:numCache>
            </c:numRef>
          </c:val>
          <c:smooth val="0"/>
          <c:extLst>
            <c:ext xmlns:c16="http://schemas.microsoft.com/office/drawing/2014/chart" uri="{C3380CC4-5D6E-409C-BE32-E72D297353CC}">
              <c16:uniqueId val="{00000003-A883-41E2-A3E3-4F4CB07D580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3087</c:v>
                </c:pt>
                <c:pt idx="42">
                  <c:v>3100</c:v>
                </c:pt>
                <c:pt idx="43">
                  <c:v>3167</c:v>
                </c:pt>
                <c:pt idx="44">
                  <c:v>3193</c:v>
                </c:pt>
                <c:pt idx="45">
                  <c:v>3251</c:v>
                </c:pt>
                <c:pt idx="46">
                  <c:v>3271</c:v>
                </c:pt>
                <c:pt idx="47">
                  <c:v>3298</c:v>
                </c:pt>
              </c:numCache>
            </c:numRef>
          </c:val>
          <c:smooth val="0"/>
          <c:extLst>
            <c:ext xmlns:c16="http://schemas.microsoft.com/office/drawing/2014/chart" uri="{C3380CC4-5D6E-409C-BE32-E72D297353CC}">
              <c16:uniqueId val="{00000004-A883-41E2-A3E3-4F4CB07D5809}"/>
            </c:ext>
          </c:extLst>
        </c:ser>
        <c:dLbls>
          <c:showLegendKey val="0"/>
          <c:showVal val="0"/>
          <c:showCatName val="0"/>
          <c:showSerName val="0"/>
          <c:showPercent val="0"/>
          <c:showBubbleSize val="0"/>
        </c:dLbls>
        <c:smooth val="0"/>
        <c:axId val="386171416"/>
        <c:axId val="386172400"/>
      </c:lineChart>
      <c:dateAx>
        <c:axId val="38617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72400"/>
        <c:crosses val="autoZero"/>
        <c:auto val="1"/>
        <c:lblOffset val="100"/>
        <c:baseTimeUnit val="months"/>
      </c:dateAx>
      <c:valAx>
        <c:axId val="38617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7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11</c:v>
                </c:pt>
                <c:pt idx="6">
                  <c:v>22</c:v>
                </c:pt>
                <c:pt idx="7">
                  <c:v>11</c:v>
                </c:pt>
                <c:pt idx="8">
                  <c:v>28</c:v>
                </c:pt>
                <c:pt idx="9">
                  <c:v>36</c:v>
                </c:pt>
                <c:pt idx="10">
                  <c:v>30</c:v>
                </c:pt>
                <c:pt idx="11">
                  <c:v>2</c:v>
                </c:pt>
              </c:numCache>
            </c:numRef>
          </c:val>
          <c:extLst>
            <c:ext xmlns:c16="http://schemas.microsoft.com/office/drawing/2014/chart" uri="{C3380CC4-5D6E-409C-BE32-E72D297353CC}">
              <c16:uniqueId val="{00000000-44DD-439A-AA24-2F8BCC80A6B3}"/>
            </c:ext>
          </c:extLst>
        </c:ser>
        <c:dLbls>
          <c:showLegendKey val="0"/>
          <c:showVal val="0"/>
          <c:showCatName val="0"/>
          <c:showSerName val="0"/>
          <c:showPercent val="0"/>
          <c:showBubbleSize val="0"/>
        </c:dLbls>
        <c:gapWidth val="219"/>
        <c:overlap val="-27"/>
        <c:axId val="391801488"/>
        <c:axId val="391799520"/>
      </c:barChart>
      <c:dateAx>
        <c:axId val="39180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9520"/>
        <c:crosses val="autoZero"/>
        <c:auto val="1"/>
        <c:lblOffset val="100"/>
        <c:baseTimeUnit val="months"/>
      </c:dateAx>
      <c:valAx>
        <c:axId val="39179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0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20</c:v>
                </c:pt>
                <c:pt idx="6">
                  <c:v>20</c:v>
                </c:pt>
                <c:pt idx="7">
                  <c:v>26</c:v>
                </c:pt>
                <c:pt idx="8">
                  <c:v>18</c:v>
                </c:pt>
                <c:pt idx="9">
                  <c:v>43</c:v>
                </c:pt>
                <c:pt idx="10">
                  <c:v>21</c:v>
                </c:pt>
                <c:pt idx="11">
                  <c:v>15</c:v>
                </c:pt>
              </c:numCache>
            </c:numRef>
          </c:val>
          <c:extLst>
            <c:ext xmlns:c16="http://schemas.microsoft.com/office/drawing/2014/chart" uri="{C3380CC4-5D6E-409C-BE32-E72D297353CC}">
              <c16:uniqueId val="{00000000-D562-4FF5-97BB-5542A26E8342}"/>
            </c:ext>
          </c:extLst>
        </c:ser>
        <c:dLbls>
          <c:showLegendKey val="0"/>
          <c:showVal val="0"/>
          <c:showCatName val="0"/>
          <c:showSerName val="0"/>
          <c:showPercent val="0"/>
          <c:showBubbleSize val="0"/>
        </c:dLbls>
        <c:gapWidth val="219"/>
        <c:overlap val="-27"/>
        <c:axId val="391801160"/>
        <c:axId val="331337784"/>
      </c:barChart>
      <c:dateAx>
        <c:axId val="39180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37784"/>
        <c:crosses val="autoZero"/>
        <c:auto val="1"/>
        <c:lblOffset val="100"/>
        <c:baseTimeUnit val="months"/>
      </c:dateAx>
      <c:valAx>
        <c:axId val="33133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0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794</c:v>
                </c:pt>
                <c:pt idx="5">
                  <c:v>493</c:v>
                </c:pt>
                <c:pt idx="6">
                  <c:v>502</c:v>
                </c:pt>
                <c:pt idx="7">
                  <c:v>741</c:v>
                </c:pt>
                <c:pt idx="8">
                  <c:v>424</c:v>
                </c:pt>
                <c:pt idx="9">
                  <c:v>1108</c:v>
                </c:pt>
                <c:pt idx="10">
                  <c:v>586</c:v>
                </c:pt>
                <c:pt idx="11">
                  <c:v>47</c:v>
                </c:pt>
              </c:numCache>
            </c:numRef>
          </c:val>
          <c:extLst>
            <c:ext xmlns:c16="http://schemas.microsoft.com/office/drawing/2014/chart" uri="{C3380CC4-5D6E-409C-BE32-E72D297353CC}">
              <c16:uniqueId val="{00000000-5B5A-4072-87D0-7D551C683528}"/>
            </c:ext>
          </c:extLst>
        </c:ser>
        <c:dLbls>
          <c:showLegendKey val="0"/>
          <c:showVal val="0"/>
          <c:showCatName val="0"/>
          <c:showSerName val="0"/>
          <c:showPercent val="0"/>
          <c:showBubbleSize val="0"/>
        </c:dLbls>
        <c:gapWidth val="219"/>
        <c:overlap val="-27"/>
        <c:axId val="387628704"/>
        <c:axId val="387633296"/>
      </c:barChart>
      <c:catAx>
        <c:axId val="38762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33296"/>
        <c:crosses val="autoZero"/>
        <c:auto val="1"/>
        <c:lblAlgn val="ctr"/>
        <c:lblOffset val="100"/>
        <c:noMultiLvlLbl val="0"/>
      </c:catAx>
      <c:valAx>
        <c:axId val="38763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13876</c:v>
                </c:pt>
                <c:pt idx="6">
                  <c:v>61802</c:v>
                </c:pt>
                <c:pt idx="7">
                  <c:v>21584</c:v>
                </c:pt>
                <c:pt idx="8">
                  <c:v>13577</c:v>
                </c:pt>
                <c:pt idx="9">
                  <c:v>96682</c:v>
                </c:pt>
                <c:pt idx="10">
                  <c:v>23529</c:v>
                </c:pt>
                <c:pt idx="11">
                  <c:v>1342</c:v>
                </c:pt>
              </c:numCache>
            </c:numRef>
          </c:val>
          <c:extLst>
            <c:ext xmlns:c16="http://schemas.microsoft.com/office/drawing/2014/chart" uri="{C3380CC4-5D6E-409C-BE32-E72D297353CC}">
              <c16:uniqueId val="{00000000-AF08-4C08-80A1-719E8C95E83F}"/>
            </c:ext>
          </c:extLst>
        </c:ser>
        <c:dLbls>
          <c:showLegendKey val="0"/>
          <c:showVal val="0"/>
          <c:showCatName val="0"/>
          <c:showSerName val="0"/>
          <c:showPercent val="0"/>
          <c:showBubbleSize val="0"/>
        </c:dLbls>
        <c:gapWidth val="219"/>
        <c:overlap val="-27"/>
        <c:axId val="390336184"/>
        <c:axId val="390341104"/>
      </c:barChart>
      <c:dateAx>
        <c:axId val="39033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1104"/>
        <c:crosses val="autoZero"/>
        <c:auto val="1"/>
        <c:lblOffset val="100"/>
        <c:baseTimeUnit val="months"/>
      </c:dateAx>
      <c:valAx>
        <c:axId val="39034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23</c:v>
                </c:pt>
                <c:pt idx="1">
                  <c:v>267</c:v>
                </c:pt>
                <c:pt idx="2">
                  <c:v>464</c:v>
                </c:pt>
                <c:pt idx="3">
                  <c:v>408</c:v>
                </c:pt>
                <c:pt idx="4">
                  <c:v>377</c:v>
                </c:pt>
                <c:pt idx="5">
                  <c:v>343</c:v>
                </c:pt>
                <c:pt idx="6">
                  <c:v>0</c:v>
                </c:pt>
              </c:numCache>
            </c:numRef>
          </c:val>
          <c:extLst>
            <c:ext xmlns:c16="http://schemas.microsoft.com/office/drawing/2014/chart" uri="{C3380CC4-5D6E-409C-BE32-E72D297353CC}">
              <c16:uniqueId val="{00000000-9D94-4259-BAA8-16F237D6C5F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27</c:v>
                </c:pt>
                <c:pt idx="1">
                  <c:v>314</c:v>
                </c:pt>
                <c:pt idx="2">
                  <c:v>617</c:v>
                </c:pt>
                <c:pt idx="3">
                  <c:v>696</c:v>
                </c:pt>
                <c:pt idx="4">
                  <c:v>626</c:v>
                </c:pt>
                <c:pt idx="5">
                  <c:v>486</c:v>
                </c:pt>
                <c:pt idx="6">
                  <c:v>1</c:v>
                </c:pt>
              </c:numCache>
            </c:numRef>
          </c:val>
          <c:extLst>
            <c:ext xmlns:c16="http://schemas.microsoft.com/office/drawing/2014/chart" uri="{C3380CC4-5D6E-409C-BE32-E72D297353CC}">
              <c16:uniqueId val="{00000001-9D94-4259-BAA8-16F237D6C5F8}"/>
            </c:ext>
          </c:extLst>
        </c:ser>
        <c:dLbls>
          <c:showLegendKey val="0"/>
          <c:showVal val="0"/>
          <c:showCatName val="0"/>
          <c:showSerName val="0"/>
          <c:showPercent val="0"/>
          <c:showBubbleSize val="0"/>
        </c:dLbls>
        <c:gapWidth val="219"/>
        <c:overlap val="-27"/>
        <c:axId val="506634000"/>
        <c:axId val="506636624"/>
      </c:barChart>
      <c:catAx>
        <c:axId val="50663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636624"/>
        <c:crosses val="autoZero"/>
        <c:auto val="1"/>
        <c:lblAlgn val="ctr"/>
        <c:lblOffset val="100"/>
        <c:noMultiLvlLbl val="0"/>
      </c:catAx>
      <c:valAx>
        <c:axId val="50663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63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6</c:v>
                </c:pt>
                <c:pt idx="6">
                  <c:v>3</c:v>
                </c:pt>
                <c:pt idx="7">
                  <c:v>18</c:v>
                </c:pt>
                <c:pt idx="8">
                  <c:v>7</c:v>
                </c:pt>
                <c:pt idx="9">
                  <c:v>8</c:v>
                </c:pt>
                <c:pt idx="10">
                  <c:v>2</c:v>
                </c:pt>
                <c:pt idx="11">
                  <c:v>4</c:v>
                </c:pt>
              </c:numCache>
            </c:numRef>
          </c:val>
          <c:extLst>
            <c:ext xmlns:c16="http://schemas.microsoft.com/office/drawing/2014/chart" uri="{C3380CC4-5D6E-409C-BE32-E72D297353CC}">
              <c16:uniqueId val="{00000000-F204-4605-BFB5-64B5BE0D6DEA}"/>
            </c:ext>
          </c:extLst>
        </c:ser>
        <c:dLbls>
          <c:showLegendKey val="0"/>
          <c:showVal val="0"/>
          <c:showCatName val="0"/>
          <c:showSerName val="0"/>
          <c:showPercent val="0"/>
          <c:showBubbleSize val="0"/>
        </c:dLbls>
        <c:gapWidth val="219"/>
        <c:overlap val="-27"/>
        <c:axId val="509525112"/>
        <c:axId val="509528392"/>
      </c:barChart>
      <c:dateAx>
        <c:axId val="50952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28392"/>
        <c:crosses val="autoZero"/>
        <c:auto val="1"/>
        <c:lblOffset val="100"/>
        <c:baseTimeUnit val="months"/>
      </c:dateAx>
      <c:valAx>
        <c:axId val="50952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2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1</c:v>
                </c:pt>
                <c:pt idx="7">
                  <c:v>2</c:v>
                </c:pt>
                <c:pt idx="8">
                  <c:v>2</c:v>
                </c:pt>
                <c:pt idx="9">
                  <c:v>2</c:v>
                </c:pt>
                <c:pt idx="10">
                  <c:v>3</c:v>
                </c:pt>
                <c:pt idx="11">
                  <c:v>1</c:v>
                </c:pt>
              </c:numCache>
            </c:numRef>
          </c:val>
          <c:extLst>
            <c:ext xmlns:c16="http://schemas.microsoft.com/office/drawing/2014/chart" uri="{C3380CC4-5D6E-409C-BE32-E72D297353CC}">
              <c16:uniqueId val="{00000000-C5C3-4415-B5FF-D8F828C9151E}"/>
            </c:ext>
          </c:extLst>
        </c:ser>
        <c:dLbls>
          <c:showLegendKey val="0"/>
          <c:showVal val="0"/>
          <c:showCatName val="0"/>
          <c:showSerName val="0"/>
          <c:showPercent val="0"/>
          <c:showBubbleSize val="0"/>
        </c:dLbls>
        <c:gapWidth val="219"/>
        <c:overlap val="-27"/>
        <c:axId val="509522488"/>
        <c:axId val="509520520"/>
      </c:barChart>
      <c:dateAx>
        <c:axId val="50952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20520"/>
        <c:crosses val="autoZero"/>
        <c:auto val="1"/>
        <c:lblOffset val="100"/>
        <c:baseTimeUnit val="months"/>
      </c:dateAx>
      <c:valAx>
        <c:axId val="50952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2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59</c:v>
                </c:pt>
                <c:pt idx="6">
                  <c:v>36</c:v>
                </c:pt>
                <c:pt idx="7">
                  <c:v>61</c:v>
                </c:pt>
                <c:pt idx="8">
                  <c:v>61</c:v>
                </c:pt>
                <c:pt idx="9">
                  <c:v>53</c:v>
                </c:pt>
                <c:pt idx="10">
                  <c:v>81</c:v>
                </c:pt>
                <c:pt idx="11">
                  <c:v>5</c:v>
                </c:pt>
              </c:numCache>
            </c:numRef>
          </c:val>
          <c:extLst>
            <c:ext xmlns:c16="http://schemas.microsoft.com/office/drawing/2014/chart" uri="{C3380CC4-5D6E-409C-BE32-E72D297353CC}">
              <c16:uniqueId val="{00000000-67E3-486D-B27C-E3F79E545A75}"/>
            </c:ext>
          </c:extLst>
        </c:ser>
        <c:dLbls>
          <c:showLegendKey val="0"/>
          <c:showVal val="0"/>
          <c:showCatName val="0"/>
          <c:showSerName val="0"/>
          <c:showPercent val="0"/>
          <c:showBubbleSize val="0"/>
        </c:dLbls>
        <c:gapWidth val="219"/>
        <c:overlap val="-27"/>
        <c:axId val="509520848"/>
        <c:axId val="509528720"/>
      </c:barChart>
      <c:catAx>
        <c:axId val="50952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28720"/>
        <c:crosses val="autoZero"/>
        <c:auto val="1"/>
        <c:lblAlgn val="ctr"/>
        <c:lblOffset val="100"/>
        <c:noMultiLvlLbl val="0"/>
      </c:catAx>
      <c:valAx>
        <c:axId val="50952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2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7</c:v>
                </c:pt>
                <c:pt idx="6">
                  <c:v>10</c:v>
                </c:pt>
                <c:pt idx="7">
                  <c:v>17</c:v>
                </c:pt>
                <c:pt idx="8">
                  <c:v>25</c:v>
                </c:pt>
                <c:pt idx="9">
                  <c:v>13</c:v>
                </c:pt>
                <c:pt idx="10">
                  <c:v>60</c:v>
                </c:pt>
                <c:pt idx="11">
                  <c:v>15</c:v>
                </c:pt>
              </c:numCache>
            </c:numRef>
          </c:val>
          <c:extLst>
            <c:ext xmlns:c16="http://schemas.microsoft.com/office/drawing/2014/chart" uri="{C3380CC4-5D6E-409C-BE32-E72D297353CC}">
              <c16:uniqueId val="{00000000-055C-4828-ADC3-D0746E839F83}"/>
            </c:ext>
          </c:extLst>
        </c:ser>
        <c:dLbls>
          <c:showLegendKey val="0"/>
          <c:showVal val="0"/>
          <c:showCatName val="0"/>
          <c:showSerName val="0"/>
          <c:showPercent val="0"/>
          <c:showBubbleSize val="0"/>
        </c:dLbls>
        <c:gapWidth val="219"/>
        <c:overlap val="-27"/>
        <c:axId val="509537576"/>
        <c:axId val="509532656"/>
      </c:barChart>
      <c:dateAx>
        <c:axId val="50953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32656"/>
        <c:crosses val="autoZero"/>
        <c:auto val="1"/>
        <c:lblOffset val="100"/>
        <c:baseTimeUnit val="months"/>
      </c:dateAx>
      <c:valAx>
        <c:axId val="50953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53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495</c:v>
                </c:pt>
                <c:pt idx="6">
                  <c:v>523</c:v>
                </c:pt>
                <c:pt idx="7">
                  <c:v>740</c:v>
                </c:pt>
                <c:pt idx="8">
                  <c:v>661</c:v>
                </c:pt>
                <c:pt idx="9">
                  <c:v>585</c:v>
                </c:pt>
                <c:pt idx="10">
                  <c:v>112</c:v>
                </c:pt>
                <c:pt idx="11">
                  <c:v>-759</c:v>
                </c:pt>
              </c:numCache>
            </c:numRef>
          </c:val>
          <c:extLst>
            <c:ext xmlns:c16="http://schemas.microsoft.com/office/drawing/2014/chart" uri="{C3380CC4-5D6E-409C-BE32-E72D297353CC}">
              <c16:uniqueId val="{00000000-52F2-482F-A0B1-2E90831ACB26}"/>
            </c:ext>
          </c:extLst>
        </c:ser>
        <c:dLbls>
          <c:showLegendKey val="0"/>
          <c:showVal val="0"/>
          <c:showCatName val="0"/>
          <c:showSerName val="0"/>
          <c:showPercent val="0"/>
          <c:showBubbleSize val="0"/>
        </c:dLbls>
        <c:gapWidth val="219"/>
        <c:overlap val="-27"/>
        <c:axId val="392341912"/>
        <c:axId val="392342896"/>
      </c:barChart>
      <c:dateAx>
        <c:axId val="39234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42896"/>
        <c:crosses val="autoZero"/>
        <c:auto val="1"/>
        <c:lblOffset val="100"/>
        <c:baseTimeUnit val="months"/>
      </c:dateAx>
      <c:valAx>
        <c:axId val="39234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4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118</c:v>
                </c:pt>
                <c:pt idx="1">
                  <c:v>123</c:v>
                </c:pt>
                <c:pt idx="2">
                  <c:v>117</c:v>
                </c:pt>
                <c:pt idx="3">
                  <c:v>87</c:v>
                </c:pt>
                <c:pt idx="4">
                  <c:v>114</c:v>
                </c:pt>
                <c:pt idx="5">
                  <c:v>94</c:v>
                </c:pt>
                <c:pt idx="6">
                  <c:v>121</c:v>
                </c:pt>
                <c:pt idx="7">
                  <c:v>126</c:v>
                </c:pt>
                <c:pt idx="8">
                  <c:v>106</c:v>
                </c:pt>
                <c:pt idx="9">
                  <c:v>108</c:v>
                </c:pt>
                <c:pt idx="10">
                  <c:v>100</c:v>
                </c:pt>
                <c:pt idx="11">
                  <c:v>47</c:v>
                </c:pt>
              </c:numCache>
            </c:numRef>
          </c:val>
          <c:extLst>
            <c:ext xmlns:c16="http://schemas.microsoft.com/office/drawing/2014/chart" uri="{C3380CC4-5D6E-409C-BE32-E72D297353CC}">
              <c16:uniqueId val="{00000000-BC40-40C6-A507-27D2FC9E6D47}"/>
            </c:ext>
          </c:extLst>
        </c:ser>
        <c:dLbls>
          <c:showLegendKey val="0"/>
          <c:showVal val="0"/>
          <c:showCatName val="0"/>
          <c:showSerName val="0"/>
          <c:showPercent val="0"/>
          <c:showBubbleSize val="0"/>
        </c:dLbls>
        <c:gapWidth val="219"/>
        <c:overlap val="-27"/>
        <c:axId val="259842936"/>
        <c:axId val="259839000"/>
      </c:barChart>
      <c:catAx>
        <c:axId val="259842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39000"/>
        <c:crosses val="autoZero"/>
        <c:auto val="1"/>
        <c:lblAlgn val="ctr"/>
        <c:lblOffset val="100"/>
        <c:noMultiLvlLbl val="0"/>
      </c:catAx>
      <c:valAx>
        <c:axId val="25983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4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2371</c:v>
                </c:pt>
                <c:pt idx="1">
                  <c:v>3084</c:v>
                </c:pt>
                <c:pt idx="2">
                  <c:v>3054</c:v>
                </c:pt>
                <c:pt idx="3">
                  <c:v>2091</c:v>
                </c:pt>
                <c:pt idx="4">
                  <c:v>2981</c:v>
                </c:pt>
                <c:pt idx="5">
                  <c:v>2454</c:v>
                </c:pt>
                <c:pt idx="6">
                  <c:v>2303</c:v>
                </c:pt>
                <c:pt idx="7">
                  <c:v>3419</c:v>
                </c:pt>
                <c:pt idx="8">
                  <c:v>2018</c:v>
                </c:pt>
                <c:pt idx="9">
                  <c:v>2715</c:v>
                </c:pt>
                <c:pt idx="10">
                  <c:v>2202</c:v>
                </c:pt>
                <c:pt idx="11">
                  <c:v>190</c:v>
                </c:pt>
              </c:numCache>
            </c:numRef>
          </c:val>
          <c:extLst>
            <c:ext xmlns:c16="http://schemas.microsoft.com/office/drawing/2014/chart" uri="{C3380CC4-5D6E-409C-BE32-E72D297353CC}">
              <c16:uniqueId val="{00000000-5476-4355-99F5-ABA290ED316C}"/>
            </c:ext>
          </c:extLst>
        </c:ser>
        <c:dLbls>
          <c:showLegendKey val="0"/>
          <c:showVal val="0"/>
          <c:showCatName val="0"/>
          <c:showSerName val="0"/>
          <c:showPercent val="0"/>
          <c:showBubbleSize val="0"/>
        </c:dLbls>
        <c:gapWidth val="219"/>
        <c:overlap val="-27"/>
        <c:axId val="259841952"/>
        <c:axId val="259844576"/>
      </c:barChart>
      <c:catAx>
        <c:axId val="25984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44576"/>
        <c:crosses val="autoZero"/>
        <c:auto val="1"/>
        <c:lblAlgn val="ctr"/>
        <c:lblOffset val="100"/>
        <c:noMultiLvlLbl val="0"/>
      </c:catAx>
      <c:valAx>
        <c:axId val="25984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4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85648</c:v>
                </c:pt>
                <c:pt idx="6">
                  <c:v>78089</c:v>
                </c:pt>
                <c:pt idx="7">
                  <c:v>87923</c:v>
                </c:pt>
                <c:pt idx="8">
                  <c:v>96044</c:v>
                </c:pt>
                <c:pt idx="9">
                  <c:v>65934</c:v>
                </c:pt>
                <c:pt idx="10">
                  <c:v>99559</c:v>
                </c:pt>
                <c:pt idx="11">
                  <c:v>81488</c:v>
                </c:pt>
                <c:pt idx="12">
                  <c:v>9883</c:v>
                </c:pt>
              </c:numCache>
            </c:numRef>
          </c:val>
          <c:extLst>
            <c:ext xmlns:c16="http://schemas.microsoft.com/office/drawing/2014/chart" uri="{C3380CC4-5D6E-409C-BE32-E72D297353CC}">
              <c16:uniqueId val="{00000000-03BD-4825-8679-976B6E69CCE6}"/>
            </c:ext>
          </c:extLst>
        </c:ser>
        <c:dLbls>
          <c:showLegendKey val="0"/>
          <c:showVal val="0"/>
          <c:showCatName val="0"/>
          <c:showSerName val="0"/>
          <c:showPercent val="0"/>
          <c:showBubbleSize val="0"/>
        </c:dLbls>
        <c:gapWidth val="219"/>
        <c:overlap val="-27"/>
        <c:axId val="259852776"/>
        <c:axId val="259856056"/>
      </c:barChart>
      <c:catAx>
        <c:axId val="25985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56056"/>
        <c:crosses val="autoZero"/>
        <c:auto val="1"/>
        <c:lblAlgn val="ctr"/>
        <c:lblOffset val="100"/>
        <c:noMultiLvlLbl val="0"/>
      </c:catAx>
      <c:valAx>
        <c:axId val="25985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5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34</c:v>
                </c:pt>
                <c:pt idx="6">
                  <c:v>13</c:v>
                </c:pt>
                <c:pt idx="7">
                  <c:v>67</c:v>
                </c:pt>
                <c:pt idx="8">
                  <c:v>26</c:v>
                </c:pt>
                <c:pt idx="9">
                  <c:v>58</c:v>
                </c:pt>
                <c:pt idx="10">
                  <c:v>20</c:v>
                </c:pt>
                <c:pt idx="11">
                  <c:v>27</c:v>
                </c:pt>
              </c:numCache>
            </c:numRef>
          </c:val>
          <c:extLst>
            <c:ext xmlns:c16="http://schemas.microsoft.com/office/drawing/2014/chart" uri="{C3380CC4-5D6E-409C-BE32-E72D297353CC}">
              <c16:uniqueId val="{00000000-1B25-4FAF-AA49-B98C6E285399}"/>
            </c:ext>
          </c:extLst>
        </c:ser>
        <c:dLbls>
          <c:showLegendKey val="0"/>
          <c:showVal val="0"/>
          <c:showCatName val="0"/>
          <c:showSerName val="0"/>
          <c:showPercent val="0"/>
          <c:showBubbleSize val="0"/>
        </c:dLbls>
        <c:gapWidth val="219"/>
        <c:overlap val="-27"/>
        <c:axId val="491885784"/>
        <c:axId val="491886112"/>
      </c:barChart>
      <c:dateAx>
        <c:axId val="49188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86112"/>
        <c:crosses val="autoZero"/>
        <c:auto val="1"/>
        <c:lblOffset val="100"/>
        <c:baseTimeUnit val="months"/>
      </c:dateAx>
      <c:valAx>
        <c:axId val="49188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8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46</c:v>
                </c:pt>
                <c:pt idx="5">
                  <c:v>36</c:v>
                </c:pt>
                <c:pt idx="6">
                  <c:v>38</c:v>
                </c:pt>
                <c:pt idx="7">
                  <c:v>47</c:v>
                </c:pt>
                <c:pt idx="8">
                  <c:v>36</c:v>
                </c:pt>
                <c:pt idx="9">
                  <c:v>54</c:v>
                </c:pt>
                <c:pt idx="10">
                  <c:v>40</c:v>
                </c:pt>
                <c:pt idx="11">
                  <c:v>29</c:v>
                </c:pt>
              </c:numCache>
            </c:numRef>
          </c:val>
          <c:extLst>
            <c:ext xmlns:c16="http://schemas.microsoft.com/office/drawing/2014/chart" uri="{C3380CC4-5D6E-409C-BE32-E72D297353CC}">
              <c16:uniqueId val="{00000000-4EC8-43FF-BD70-26CF821091B5}"/>
            </c:ext>
          </c:extLst>
        </c:ser>
        <c:dLbls>
          <c:showLegendKey val="0"/>
          <c:showVal val="0"/>
          <c:showCatName val="0"/>
          <c:showSerName val="0"/>
          <c:showPercent val="0"/>
          <c:showBubbleSize val="0"/>
        </c:dLbls>
        <c:gapWidth val="219"/>
        <c:overlap val="-27"/>
        <c:axId val="491862168"/>
        <c:axId val="491860200"/>
      </c:barChart>
      <c:dateAx>
        <c:axId val="491862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60200"/>
        <c:crosses val="autoZero"/>
        <c:auto val="1"/>
        <c:lblOffset val="100"/>
        <c:baseTimeUnit val="months"/>
      </c:dateAx>
      <c:valAx>
        <c:axId val="49186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6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636</c:v>
                </c:pt>
                <c:pt idx="4">
                  <c:v>828</c:v>
                </c:pt>
                <c:pt idx="5">
                  <c:v>691</c:v>
                </c:pt>
                <c:pt idx="6">
                  <c:v>732</c:v>
                </c:pt>
                <c:pt idx="7">
                  <c:v>811</c:v>
                </c:pt>
                <c:pt idx="8">
                  <c:v>576</c:v>
                </c:pt>
                <c:pt idx="9">
                  <c:v>1142</c:v>
                </c:pt>
                <c:pt idx="10">
                  <c:v>778</c:v>
                </c:pt>
                <c:pt idx="11">
                  <c:v>89</c:v>
                </c:pt>
              </c:numCache>
            </c:numRef>
          </c:val>
          <c:extLst>
            <c:ext xmlns:c16="http://schemas.microsoft.com/office/drawing/2014/chart" uri="{C3380CC4-5D6E-409C-BE32-E72D297353CC}">
              <c16:uniqueId val="{00000000-1245-43CC-B221-EF38CAFED445}"/>
            </c:ext>
          </c:extLst>
        </c:ser>
        <c:dLbls>
          <c:showLegendKey val="0"/>
          <c:showVal val="0"/>
          <c:showCatName val="0"/>
          <c:showSerName val="0"/>
          <c:showPercent val="0"/>
          <c:showBubbleSize val="0"/>
        </c:dLbls>
        <c:gapWidth val="219"/>
        <c:overlap val="-27"/>
        <c:axId val="491854624"/>
        <c:axId val="491855280"/>
      </c:barChart>
      <c:catAx>
        <c:axId val="49185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55280"/>
        <c:crosses val="autoZero"/>
        <c:auto val="1"/>
        <c:lblAlgn val="ctr"/>
        <c:lblOffset val="100"/>
        <c:noMultiLvlLbl val="0"/>
      </c:catAx>
      <c:valAx>
        <c:axId val="49185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5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pt idx="5">
                  <c:v>13894</c:v>
                </c:pt>
                <c:pt idx="6">
                  <c:v>15682</c:v>
                </c:pt>
                <c:pt idx="7">
                  <c:v>127721</c:v>
                </c:pt>
                <c:pt idx="8">
                  <c:v>16663</c:v>
                </c:pt>
                <c:pt idx="9">
                  <c:v>100994</c:v>
                </c:pt>
                <c:pt idx="10">
                  <c:v>13929</c:v>
                </c:pt>
              </c:numCache>
            </c:numRef>
          </c:val>
          <c:extLst>
            <c:ext xmlns:c16="http://schemas.microsoft.com/office/drawing/2014/chart" uri="{C3380CC4-5D6E-409C-BE32-E72D297353CC}">
              <c16:uniqueId val="{00000000-2DF8-4F78-9192-52A517443E93}"/>
            </c:ext>
          </c:extLst>
        </c:ser>
        <c:dLbls>
          <c:showLegendKey val="0"/>
          <c:showVal val="0"/>
          <c:showCatName val="0"/>
          <c:showSerName val="0"/>
          <c:showPercent val="0"/>
          <c:showBubbleSize val="0"/>
        </c:dLbls>
        <c:gapWidth val="219"/>
        <c:overlap val="-27"/>
        <c:axId val="491874632"/>
        <c:axId val="491873648"/>
      </c:barChart>
      <c:dateAx>
        <c:axId val="49187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73648"/>
        <c:crosses val="autoZero"/>
        <c:auto val="1"/>
        <c:lblOffset val="100"/>
        <c:baseTimeUnit val="months"/>
      </c:dateAx>
      <c:valAx>
        <c:axId val="49187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7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F2E3B-E34E-44A8-85F3-0B5090270D8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CD4F7C4-B8F3-45A1-B183-D755652C285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69891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8EECB-A3DA-4BDD-91C6-30B4013765F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985683B-96FC-426A-B190-03D9BC9DB6A3}"/>
              </a:ext>
            </a:extLst>
          </p:cNvPr>
          <p:cNvGraphicFramePr>
            <a:graphicFrameLocks noGrp="1"/>
          </p:cNvGraphicFramePr>
          <p:nvPr>
            <p:ph type="chart" sz="quarter" idx="13"/>
            <p:extLst>
              <p:ext uri="{D42A27DB-BD31-4B8C-83A1-F6EECF244321}">
                <p14:modId xmlns:p14="http://schemas.microsoft.com/office/powerpoint/2010/main" val="3347604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8F0B5-6CCC-4CB7-A1B3-8563D6FCB856}"/>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70017083-493A-423F-B6B5-E2EEEEEC94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632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FE7A-8F95-4B4C-A627-39054D21AA2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2E274F3C-95A7-4AB0-B069-76D050076210}"/>
              </a:ext>
            </a:extLst>
          </p:cNvPr>
          <p:cNvGraphicFramePr>
            <a:graphicFrameLocks noGrp="1"/>
          </p:cNvGraphicFramePr>
          <p:nvPr>
            <p:ph type="tbl" sz="quarter" idx="13"/>
            <p:extLst>
              <p:ext uri="{D42A27DB-BD31-4B8C-83A1-F6EECF244321}">
                <p14:modId xmlns:p14="http://schemas.microsoft.com/office/powerpoint/2010/main" val="311220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59605920"/>
                    </a:ext>
                  </a:extLst>
                </a:gridCol>
                <a:gridCol w="905256">
                  <a:extLst>
                    <a:ext uri="{9D8B030D-6E8A-4147-A177-3AD203B41FA5}">
                      <a16:colId xmlns:a16="http://schemas.microsoft.com/office/drawing/2014/main" val="1868150477"/>
                    </a:ext>
                  </a:extLst>
                </a:gridCol>
                <a:gridCol w="905256">
                  <a:extLst>
                    <a:ext uri="{9D8B030D-6E8A-4147-A177-3AD203B41FA5}">
                      <a16:colId xmlns:a16="http://schemas.microsoft.com/office/drawing/2014/main" val="1168948793"/>
                    </a:ext>
                  </a:extLst>
                </a:gridCol>
                <a:gridCol w="905256">
                  <a:extLst>
                    <a:ext uri="{9D8B030D-6E8A-4147-A177-3AD203B41FA5}">
                      <a16:colId xmlns:a16="http://schemas.microsoft.com/office/drawing/2014/main" val="1874853162"/>
                    </a:ext>
                  </a:extLst>
                </a:gridCol>
                <a:gridCol w="905256">
                  <a:extLst>
                    <a:ext uri="{9D8B030D-6E8A-4147-A177-3AD203B41FA5}">
                      <a16:colId xmlns:a16="http://schemas.microsoft.com/office/drawing/2014/main" val="4214598478"/>
                    </a:ext>
                  </a:extLst>
                </a:gridCol>
                <a:gridCol w="905256">
                  <a:extLst>
                    <a:ext uri="{9D8B030D-6E8A-4147-A177-3AD203B41FA5}">
                      <a16:colId xmlns:a16="http://schemas.microsoft.com/office/drawing/2014/main" val="2113420714"/>
                    </a:ext>
                  </a:extLst>
                </a:gridCol>
                <a:gridCol w="905256">
                  <a:extLst>
                    <a:ext uri="{9D8B030D-6E8A-4147-A177-3AD203B41FA5}">
                      <a16:colId xmlns:a16="http://schemas.microsoft.com/office/drawing/2014/main" val="3623545859"/>
                    </a:ext>
                  </a:extLst>
                </a:gridCol>
                <a:gridCol w="905256">
                  <a:extLst>
                    <a:ext uri="{9D8B030D-6E8A-4147-A177-3AD203B41FA5}">
                      <a16:colId xmlns:a16="http://schemas.microsoft.com/office/drawing/2014/main" val="1540875656"/>
                    </a:ext>
                  </a:extLst>
                </a:gridCol>
                <a:gridCol w="905256">
                  <a:extLst>
                    <a:ext uri="{9D8B030D-6E8A-4147-A177-3AD203B41FA5}">
                      <a16:colId xmlns:a16="http://schemas.microsoft.com/office/drawing/2014/main" val="265433677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1553254"/>
                  </a:ext>
                </a:extLst>
              </a:tr>
              <a:tr h="370840">
                <a:tc>
                  <a:txBody>
                    <a:bodyPr/>
                    <a:lstStyle/>
                    <a:p>
                      <a:r>
                        <a:rPr lang="en-US" sz="1000"/>
                        <a:t>7479</a:t>
                      </a:r>
                    </a:p>
                  </a:txBody>
                  <a:tcPr/>
                </a:tc>
                <a:tc>
                  <a:txBody>
                    <a:bodyPr/>
                    <a:lstStyle/>
                    <a:p>
                      <a:r>
                        <a:rPr lang="en-US" sz="1000"/>
                        <a:t>-3</a:t>
                      </a:r>
                    </a:p>
                  </a:txBody>
                  <a:tcPr/>
                </a:tc>
                <a:tc>
                  <a:txBody>
                    <a:bodyPr/>
                    <a:lstStyle/>
                    <a:p>
                      <a:r>
                        <a:rPr lang="en-US" sz="1000"/>
                        <a:t>23</a:t>
                      </a:r>
                    </a:p>
                  </a:txBody>
                  <a:tcPr/>
                </a:tc>
                <a:tc>
                  <a:txBody>
                    <a:bodyPr/>
                    <a:lstStyle/>
                    <a:p>
                      <a:r>
                        <a:rPr lang="en-US" sz="1000"/>
                        <a:t>539</a:t>
                      </a:r>
                    </a:p>
                  </a:txBody>
                  <a:tcPr/>
                </a:tc>
                <a:tc>
                  <a:txBody>
                    <a:bodyPr/>
                    <a:lstStyle/>
                    <a:p>
                      <a:r>
                        <a:rPr lang="en-US" sz="1000"/>
                        <a:t>15</a:t>
                      </a:r>
                    </a:p>
                  </a:txBody>
                  <a:tcPr/>
                </a:tc>
                <a:tc>
                  <a:txBody>
                    <a:bodyPr/>
                    <a:lstStyle/>
                    <a:p>
                      <a:r>
                        <a:rPr lang="en-US" sz="1000"/>
                        <a:t>32</a:t>
                      </a:r>
                    </a:p>
                  </a:txBody>
                  <a:tcPr/>
                </a:tc>
                <a:tc>
                  <a:txBody>
                    <a:bodyPr/>
                    <a:lstStyle/>
                    <a:p>
                      <a:r>
                        <a:rPr lang="en-US" sz="1000"/>
                        <a:t>0</a:t>
                      </a:r>
                    </a:p>
                  </a:txBody>
                  <a:tcPr/>
                </a:tc>
                <a:tc>
                  <a:txBody>
                    <a:bodyPr/>
                    <a:lstStyle/>
                    <a:p>
                      <a:r>
                        <a:rPr lang="en-US" sz="1000"/>
                        <a:t>0.3406 %</a:t>
                      </a:r>
                    </a:p>
                  </a:txBody>
                  <a:tcPr/>
                </a:tc>
                <a:tc>
                  <a:txBody>
                    <a:bodyPr/>
                    <a:lstStyle/>
                    <a:p>
                      <a:r>
                        <a:rPr lang="en-US" sz="1000"/>
                        <a:t>0.0 %</a:t>
                      </a:r>
                    </a:p>
                  </a:txBody>
                  <a:tcPr/>
                </a:tc>
                <a:extLst>
                  <a:ext uri="{0D108BD9-81ED-4DB2-BD59-A6C34878D82A}">
                    <a16:rowId xmlns:a16="http://schemas.microsoft.com/office/drawing/2014/main" val="3934803517"/>
                  </a:ext>
                </a:extLst>
              </a:tr>
            </a:tbl>
          </a:graphicData>
        </a:graphic>
      </p:graphicFrame>
      <p:sp>
        <p:nvSpPr>
          <p:cNvPr id="4" name="Text Placeholder 3">
            <a:extLst>
              <a:ext uri="{FF2B5EF4-FFF2-40B4-BE49-F238E27FC236}">
                <a16:creationId xmlns:a16="http://schemas.microsoft.com/office/drawing/2014/main" id="{14E525BE-7C51-4422-A375-B54759378C9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357770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7A523-DA35-4D58-BE83-BD8B7487EA91}"/>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DB54542C-76C3-4618-AEB5-D80846FB0DF9}"/>
              </a:ext>
            </a:extLst>
          </p:cNvPr>
          <p:cNvGraphicFramePr>
            <a:graphicFrameLocks noGrp="1"/>
          </p:cNvGraphicFramePr>
          <p:nvPr>
            <p:ph type="chart" sz="quarter" idx="13"/>
            <p:extLst>
              <p:ext uri="{D42A27DB-BD31-4B8C-83A1-F6EECF244321}">
                <p14:modId xmlns:p14="http://schemas.microsoft.com/office/powerpoint/2010/main" val="1031773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F82D82-2C9E-4CD6-B86F-4618FF3A829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62A9BBA-17DD-4473-B808-37D8BB36E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758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77DB0-DBF4-4DD3-BEA7-D2730A71434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8D82CD6D-6F9D-4652-96DC-0CAFF45F904A}"/>
              </a:ext>
            </a:extLst>
          </p:cNvPr>
          <p:cNvGraphicFramePr>
            <a:graphicFrameLocks noGrp="1"/>
          </p:cNvGraphicFramePr>
          <p:nvPr>
            <p:ph type="chart" sz="quarter" idx="13"/>
            <p:extLst>
              <p:ext uri="{D42A27DB-BD31-4B8C-83A1-F6EECF244321}">
                <p14:modId xmlns:p14="http://schemas.microsoft.com/office/powerpoint/2010/main" val="2361076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7303E-601C-411D-BE5A-D0714F8431E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26165D3-FEC3-4774-A410-FA0BACACB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3963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B90EF-F5B9-4F48-A34C-B14F8CC26E26}"/>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BD04561-620F-4FF4-A20B-EDD801E2EC11}"/>
              </a:ext>
            </a:extLst>
          </p:cNvPr>
          <p:cNvGraphicFramePr>
            <a:graphicFrameLocks noGrp="1"/>
          </p:cNvGraphicFramePr>
          <p:nvPr>
            <p:ph type="chart" sz="quarter" idx="13"/>
            <p:extLst>
              <p:ext uri="{D42A27DB-BD31-4B8C-83A1-F6EECF244321}">
                <p14:modId xmlns:p14="http://schemas.microsoft.com/office/powerpoint/2010/main" val="3160903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F42D4-DA47-4E54-96F5-DF6EDDB786C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C63DF7F-C280-43BF-ABAE-1149D24098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2534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9EB6-BB4F-49F2-8CA0-59EF05333E22}"/>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7538865A-AD63-4997-B9DC-2C7A31F00EDD}"/>
              </a:ext>
            </a:extLst>
          </p:cNvPr>
          <p:cNvGraphicFramePr>
            <a:graphicFrameLocks noGrp="1"/>
          </p:cNvGraphicFramePr>
          <p:nvPr>
            <p:ph type="chart" sz="quarter" idx="13"/>
            <p:extLst>
              <p:ext uri="{D42A27DB-BD31-4B8C-83A1-F6EECF244321}">
                <p14:modId xmlns:p14="http://schemas.microsoft.com/office/powerpoint/2010/main" val="1303643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EDD1E-2C03-4EFD-BE76-33A2F77691D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386D483-29A3-4464-BD98-732AA1B836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8851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8A12-A2F5-4882-B8D6-26B6E08B2891}"/>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B136CB98-C71F-456E-B4ED-6F3C3475E966}"/>
              </a:ext>
            </a:extLst>
          </p:cNvPr>
          <p:cNvGraphicFramePr>
            <a:graphicFrameLocks noGrp="1"/>
          </p:cNvGraphicFramePr>
          <p:nvPr>
            <p:ph type="tbl" sz="quarter" idx="13"/>
            <p:extLst>
              <p:ext uri="{D42A27DB-BD31-4B8C-83A1-F6EECF244321}">
                <p14:modId xmlns:p14="http://schemas.microsoft.com/office/powerpoint/2010/main" val="46275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9414803"/>
                    </a:ext>
                  </a:extLst>
                </a:gridCol>
                <a:gridCol w="1481328">
                  <a:extLst>
                    <a:ext uri="{9D8B030D-6E8A-4147-A177-3AD203B41FA5}">
                      <a16:colId xmlns:a16="http://schemas.microsoft.com/office/drawing/2014/main" val="2007677394"/>
                    </a:ext>
                  </a:extLst>
                </a:gridCol>
                <a:gridCol w="329184">
                  <a:extLst>
                    <a:ext uri="{9D8B030D-6E8A-4147-A177-3AD203B41FA5}">
                      <a16:colId xmlns:a16="http://schemas.microsoft.com/office/drawing/2014/main" val="3890204523"/>
                    </a:ext>
                  </a:extLst>
                </a:gridCol>
                <a:gridCol w="329184">
                  <a:extLst>
                    <a:ext uri="{9D8B030D-6E8A-4147-A177-3AD203B41FA5}">
                      <a16:colId xmlns:a16="http://schemas.microsoft.com/office/drawing/2014/main" val="153519288"/>
                    </a:ext>
                  </a:extLst>
                </a:gridCol>
                <a:gridCol w="329184">
                  <a:extLst>
                    <a:ext uri="{9D8B030D-6E8A-4147-A177-3AD203B41FA5}">
                      <a16:colId xmlns:a16="http://schemas.microsoft.com/office/drawing/2014/main" val="2714325673"/>
                    </a:ext>
                  </a:extLst>
                </a:gridCol>
                <a:gridCol w="329184">
                  <a:extLst>
                    <a:ext uri="{9D8B030D-6E8A-4147-A177-3AD203B41FA5}">
                      <a16:colId xmlns:a16="http://schemas.microsoft.com/office/drawing/2014/main" val="776936482"/>
                    </a:ext>
                  </a:extLst>
                </a:gridCol>
                <a:gridCol w="329184">
                  <a:extLst>
                    <a:ext uri="{9D8B030D-6E8A-4147-A177-3AD203B41FA5}">
                      <a16:colId xmlns:a16="http://schemas.microsoft.com/office/drawing/2014/main" val="3186494381"/>
                    </a:ext>
                  </a:extLst>
                </a:gridCol>
                <a:gridCol w="329184">
                  <a:extLst>
                    <a:ext uri="{9D8B030D-6E8A-4147-A177-3AD203B41FA5}">
                      <a16:colId xmlns:a16="http://schemas.microsoft.com/office/drawing/2014/main" val="2399579799"/>
                    </a:ext>
                  </a:extLst>
                </a:gridCol>
                <a:gridCol w="329184">
                  <a:extLst>
                    <a:ext uri="{9D8B030D-6E8A-4147-A177-3AD203B41FA5}">
                      <a16:colId xmlns:a16="http://schemas.microsoft.com/office/drawing/2014/main" val="3618939025"/>
                    </a:ext>
                  </a:extLst>
                </a:gridCol>
                <a:gridCol w="329184">
                  <a:extLst>
                    <a:ext uri="{9D8B030D-6E8A-4147-A177-3AD203B41FA5}">
                      <a16:colId xmlns:a16="http://schemas.microsoft.com/office/drawing/2014/main" val="2266695046"/>
                    </a:ext>
                  </a:extLst>
                </a:gridCol>
                <a:gridCol w="329184">
                  <a:extLst>
                    <a:ext uri="{9D8B030D-6E8A-4147-A177-3AD203B41FA5}">
                      <a16:colId xmlns:a16="http://schemas.microsoft.com/office/drawing/2014/main" val="2023160592"/>
                    </a:ext>
                  </a:extLst>
                </a:gridCol>
                <a:gridCol w="329184">
                  <a:extLst>
                    <a:ext uri="{9D8B030D-6E8A-4147-A177-3AD203B41FA5}">
                      <a16:colId xmlns:a16="http://schemas.microsoft.com/office/drawing/2014/main" val="2706908696"/>
                    </a:ext>
                  </a:extLst>
                </a:gridCol>
                <a:gridCol w="329184">
                  <a:extLst>
                    <a:ext uri="{9D8B030D-6E8A-4147-A177-3AD203B41FA5}">
                      <a16:colId xmlns:a16="http://schemas.microsoft.com/office/drawing/2014/main" val="91732326"/>
                    </a:ext>
                  </a:extLst>
                </a:gridCol>
                <a:gridCol w="329184">
                  <a:extLst>
                    <a:ext uri="{9D8B030D-6E8A-4147-A177-3AD203B41FA5}">
                      <a16:colId xmlns:a16="http://schemas.microsoft.com/office/drawing/2014/main" val="5959503"/>
                    </a:ext>
                  </a:extLst>
                </a:gridCol>
                <a:gridCol w="329184">
                  <a:extLst>
                    <a:ext uri="{9D8B030D-6E8A-4147-A177-3AD203B41FA5}">
                      <a16:colId xmlns:a16="http://schemas.microsoft.com/office/drawing/2014/main" val="2703377454"/>
                    </a:ext>
                  </a:extLst>
                </a:gridCol>
                <a:gridCol w="329184">
                  <a:extLst>
                    <a:ext uri="{9D8B030D-6E8A-4147-A177-3AD203B41FA5}">
                      <a16:colId xmlns:a16="http://schemas.microsoft.com/office/drawing/2014/main" val="210265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0675987"/>
                  </a:ext>
                </a:extLst>
              </a:tr>
            </a:tbl>
          </a:graphicData>
        </a:graphic>
      </p:graphicFrame>
      <p:sp>
        <p:nvSpPr>
          <p:cNvPr id="4" name="Text Placeholder 3">
            <a:extLst>
              <a:ext uri="{FF2B5EF4-FFF2-40B4-BE49-F238E27FC236}">
                <a16:creationId xmlns:a16="http://schemas.microsoft.com/office/drawing/2014/main" id="{2984E166-FE68-4CF4-97B5-D65DDE4B37C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440634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DFB0-1F4A-4155-A9A1-BB4AE0832F50}"/>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CEA7D015-8F54-40A2-A427-EBC4C8525A29}"/>
              </a:ext>
            </a:extLst>
          </p:cNvPr>
          <p:cNvGraphicFramePr>
            <a:graphicFrameLocks noGrp="1"/>
          </p:cNvGraphicFramePr>
          <p:nvPr>
            <p:ph type="tbl" sz="quarter" idx="13"/>
            <p:extLst>
              <p:ext uri="{D42A27DB-BD31-4B8C-83A1-F6EECF244321}">
                <p14:modId xmlns:p14="http://schemas.microsoft.com/office/powerpoint/2010/main" val="357269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82114299"/>
                    </a:ext>
                  </a:extLst>
                </a:gridCol>
                <a:gridCol w="1481328">
                  <a:extLst>
                    <a:ext uri="{9D8B030D-6E8A-4147-A177-3AD203B41FA5}">
                      <a16:colId xmlns:a16="http://schemas.microsoft.com/office/drawing/2014/main" val="170079139"/>
                    </a:ext>
                  </a:extLst>
                </a:gridCol>
                <a:gridCol w="329184">
                  <a:extLst>
                    <a:ext uri="{9D8B030D-6E8A-4147-A177-3AD203B41FA5}">
                      <a16:colId xmlns:a16="http://schemas.microsoft.com/office/drawing/2014/main" val="3099893322"/>
                    </a:ext>
                  </a:extLst>
                </a:gridCol>
                <a:gridCol w="329184">
                  <a:extLst>
                    <a:ext uri="{9D8B030D-6E8A-4147-A177-3AD203B41FA5}">
                      <a16:colId xmlns:a16="http://schemas.microsoft.com/office/drawing/2014/main" val="288530042"/>
                    </a:ext>
                  </a:extLst>
                </a:gridCol>
                <a:gridCol w="329184">
                  <a:extLst>
                    <a:ext uri="{9D8B030D-6E8A-4147-A177-3AD203B41FA5}">
                      <a16:colId xmlns:a16="http://schemas.microsoft.com/office/drawing/2014/main" val="3041995617"/>
                    </a:ext>
                  </a:extLst>
                </a:gridCol>
                <a:gridCol w="329184">
                  <a:extLst>
                    <a:ext uri="{9D8B030D-6E8A-4147-A177-3AD203B41FA5}">
                      <a16:colId xmlns:a16="http://schemas.microsoft.com/office/drawing/2014/main" val="747823706"/>
                    </a:ext>
                  </a:extLst>
                </a:gridCol>
                <a:gridCol w="329184">
                  <a:extLst>
                    <a:ext uri="{9D8B030D-6E8A-4147-A177-3AD203B41FA5}">
                      <a16:colId xmlns:a16="http://schemas.microsoft.com/office/drawing/2014/main" val="2222851045"/>
                    </a:ext>
                  </a:extLst>
                </a:gridCol>
                <a:gridCol w="329184">
                  <a:extLst>
                    <a:ext uri="{9D8B030D-6E8A-4147-A177-3AD203B41FA5}">
                      <a16:colId xmlns:a16="http://schemas.microsoft.com/office/drawing/2014/main" val="3353967503"/>
                    </a:ext>
                  </a:extLst>
                </a:gridCol>
                <a:gridCol w="329184">
                  <a:extLst>
                    <a:ext uri="{9D8B030D-6E8A-4147-A177-3AD203B41FA5}">
                      <a16:colId xmlns:a16="http://schemas.microsoft.com/office/drawing/2014/main" val="3196305167"/>
                    </a:ext>
                  </a:extLst>
                </a:gridCol>
                <a:gridCol w="329184">
                  <a:extLst>
                    <a:ext uri="{9D8B030D-6E8A-4147-A177-3AD203B41FA5}">
                      <a16:colId xmlns:a16="http://schemas.microsoft.com/office/drawing/2014/main" val="2603987050"/>
                    </a:ext>
                  </a:extLst>
                </a:gridCol>
                <a:gridCol w="329184">
                  <a:extLst>
                    <a:ext uri="{9D8B030D-6E8A-4147-A177-3AD203B41FA5}">
                      <a16:colId xmlns:a16="http://schemas.microsoft.com/office/drawing/2014/main" val="2729212845"/>
                    </a:ext>
                  </a:extLst>
                </a:gridCol>
                <a:gridCol w="329184">
                  <a:extLst>
                    <a:ext uri="{9D8B030D-6E8A-4147-A177-3AD203B41FA5}">
                      <a16:colId xmlns:a16="http://schemas.microsoft.com/office/drawing/2014/main" val="663131152"/>
                    </a:ext>
                  </a:extLst>
                </a:gridCol>
                <a:gridCol w="329184">
                  <a:extLst>
                    <a:ext uri="{9D8B030D-6E8A-4147-A177-3AD203B41FA5}">
                      <a16:colId xmlns:a16="http://schemas.microsoft.com/office/drawing/2014/main" val="1755718142"/>
                    </a:ext>
                  </a:extLst>
                </a:gridCol>
                <a:gridCol w="329184">
                  <a:extLst>
                    <a:ext uri="{9D8B030D-6E8A-4147-A177-3AD203B41FA5}">
                      <a16:colId xmlns:a16="http://schemas.microsoft.com/office/drawing/2014/main" val="3000735936"/>
                    </a:ext>
                  </a:extLst>
                </a:gridCol>
                <a:gridCol w="329184">
                  <a:extLst>
                    <a:ext uri="{9D8B030D-6E8A-4147-A177-3AD203B41FA5}">
                      <a16:colId xmlns:a16="http://schemas.microsoft.com/office/drawing/2014/main" val="2138235490"/>
                    </a:ext>
                  </a:extLst>
                </a:gridCol>
                <a:gridCol w="329184">
                  <a:extLst>
                    <a:ext uri="{9D8B030D-6E8A-4147-A177-3AD203B41FA5}">
                      <a16:colId xmlns:a16="http://schemas.microsoft.com/office/drawing/2014/main" val="139481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675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- 2023-11-30 11:00:35</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in the Metro Region joined our Melville Women’s Leadership Series (WLS) for their first-ever event at The Paramount. #TEAMPHLY and local agents gathered for an unforgettable evening brimming with fun and entertainment. This happy hour was a special moment to recognize and support the incredible women in insurance and women leaders in the industry. 💪✨ #womensleadership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https://quintly-eu-image-storage.s3.amazonaws.com/d123f9c23f3abec6e562a564c92f236a/1883528415330129ef3f1c8f139ff71f.jpg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64846708"/>
                  </a:ext>
                </a:extLst>
              </a:tr>
            </a:tbl>
          </a:graphicData>
        </a:graphic>
      </p:graphicFrame>
      <p:sp>
        <p:nvSpPr>
          <p:cNvPr id="4" name="Text Placeholder 3">
            <a:extLst>
              <a:ext uri="{FF2B5EF4-FFF2-40B4-BE49-F238E27FC236}">
                <a16:creationId xmlns:a16="http://schemas.microsoft.com/office/drawing/2014/main" id="{3147DFCD-C35C-4669-A16E-44C9A731264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540888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453C-687D-498D-9454-6AF173DE1F08}"/>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4FB89041-5935-4CA5-91FA-AB950CAA49AE}"/>
              </a:ext>
            </a:extLst>
          </p:cNvPr>
          <p:cNvGraphicFramePr>
            <a:graphicFrameLocks noGrp="1"/>
          </p:cNvGraphicFramePr>
          <p:nvPr>
            <p:ph type="tbl" sz="quarter" idx="13"/>
            <p:extLst>
              <p:ext uri="{D42A27DB-BD31-4B8C-83A1-F6EECF244321}">
                <p14:modId xmlns:p14="http://schemas.microsoft.com/office/powerpoint/2010/main" val="2871167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83876787"/>
                    </a:ext>
                  </a:extLst>
                </a:gridCol>
                <a:gridCol w="1481328">
                  <a:extLst>
                    <a:ext uri="{9D8B030D-6E8A-4147-A177-3AD203B41FA5}">
                      <a16:colId xmlns:a16="http://schemas.microsoft.com/office/drawing/2014/main" val="1137012283"/>
                    </a:ext>
                  </a:extLst>
                </a:gridCol>
                <a:gridCol w="329184">
                  <a:extLst>
                    <a:ext uri="{9D8B030D-6E8A-4147-A177-3AD203B41FA5}">
                      <a16:colId xmlns:a16="http://schemas.microsoft.com/office/drawing/2014/main" val="4209000818"/>
                    </a:ext>
                  </a:extLst>
                </a:gridCol>
                <a:gridCol w="329184">
                  <a:extLst>
                    <a:ext uri="{9D8B030D-6E8A-4147-A177-3AD203B41FA5}">
                      <a16:colId xmlns:a16="http://schemas.microsoft.com/office/drawing/2014/main" val="60880857"/>
                    </a:ext>
                  </a:extLst>
                </a:gridCol>
                <a:gridCol w="329184">
                  <a:extLst>
                    <a:ext uri="{9D8B030D-6E8A-4147-A177-3AD203B41FA5}">
                      <a16:colId xmlns:a16="http://schemas.microsoft.com/office/drawing/2014/main" val="1867466098"/>
                    </a:ext>
                  </a:extLst>
                </a:gridCol>
                <a:gridCol w="329184">
                  <a:extLst>
                    <a:ext uri="{9D8B030D-6E8A-4147-A177-3AD203B41FA5}">
                      <a16:colId xmlns:a16="http://schemas.microsoft.com/office/drawing/2014/main" val="1509948150"/>
                    </a:ext>
                  </a:extLst>
                </a:gridCol>
                <a:gridCol w="329184">
                  <a:extLst>
                    <a:ext uri="{9D8B030D-6E8A-4147-A177-3AD203B41FA5}">
                      <a16:colId xmlns:a16="http://schemas.microsoft.com/office/drawing/2014/main" val="1949246862"/>
                    </a:ext>
                  </a:extLst>
                </a:gridCol>
                <a:gridCol w="329184">
                  <a:extLst>
                    <a:ext uri="{9D8B030D-6E8A-4147-A177-3AD203B41FA5}">
                      <a16:colId xmlns:a16="http://schemas.microsoft.com/office/drawing/2014/main" val="3999869531"/>
                    </a:ext>
                  </a:extLst>
                </a:gridCol>
                <a:gridCol w="329184">
                  <a:extLst>
                    <a:ext uri="{9D8B030D-6E8A-4147-A177-3AD203B41FA5}">
                      <a16:colId xmlns:a16="http://schemas.microsoft.com/office/drawing/2014/main" val="4148734618"/>
                    </a:ext>
                  </a:extLst>
                </a:gridCol>
                <a:gridCol w="329184">
                  <a:extLst>
                    <a:ext uri="{9D8B030D-6E8A-4147-A177-3AD203B41FA5}">
                      <a16:colId xmlns:a16="http://schemas.microsoft.com/office/drawing/2014/main" val="3830396335"/>
                    </a:ext>
                  </a:extLst>
                </a:gridCol>
                <a:gridCol w="329184">
                  <a:extLst>
                    <a:ext uri="{9D8B030D-6E8A-4147-A177-3AD203B41FA5}">
                      <a16:colId xmlns:a16="http://schemas.microsoft.com/office/drawing/2014/main" val="4041460451"/>
                    </a:ext>
                  </a:extLst>
                </a:gridCol>
                <a:gridCol w="329184">
                  <a:extLst>
                    <a:ext uri="{9D8B030D-6E8A-4147-A177-3AD203B41FA5}">
                      <a16:colId xmlns:a16="http://schemas.microsoft.com/office/drawing/2014/main" val="2279979237"/>
                    </a:ext>
                  </a:extLst>
                </a:gridCol>
                <a:gridCol w="329184">
                  <a:extLst>
                    <a:ext uri="{9D8B030D-6E8A-4147-A177-3AD203B41FA5}">
                      <a16:colId xmlns:a16="http://schemas.microsoft.com/office/drawing/2014/main" val="274324139"/>
                    </a:ext>
                  </a:extLst>
                </a:gridCol>
                <a:gridCol w="329184">
                  <a:extLst>
                    <a:ext uri="{9D8B030D-6E8A-4147-A177-3AD203B41FA5}">
                      <a16:colId xmlns:a16="http://schemas.microsoft.com/office/drawing/2014/main" val="3631276594"/>
                    </a:ext>
                  </a:extLst>
                </a:gridCol>
                <a:gridCol w="329184">
                  <a:extLst>
                    <a:ext uri="{9D8B030D-6E8A-4147-A177-3AD203B41FA5}">
                      <a16:colId xmlns:a16="http://schemas.microsoft.com/office/drawing/2014/main" val="2487679352"/>
                    </a:ext>
                  </a:extLst>
                </a:gridCol>
                <a:gridCol w="329184">
                  <a:extLst>
                    <a:ext uri="{9D8B030D-6E8A-4147-A177-3AD203B41FA5}">
                      <a16:colId xmlns:a16="http://schemas.microsoft.com/office/drawing/2014/main" val="4009324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181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- 2023-11-23 12:17:01</a:t>
                      </a:r>
                      <a:r>
                        <a:rPr kumimoji="0" lang="en-US" sz="1000" b="0" i="0" u="none" strike="noStrike" kern="1200" cap="none" spc="0" normalizeH="0" baseline="0" noProof="0">
                          <a:ln>
                            <a:noFill/>
                          </a:ln>
                          <a:solidFill>
                            <a:prstClr val="black"/>
                          </a:solidFill>
                          <a:effectLst/>
                          <a:uLnTx/>
                          <a:uFillTx/>
                          <a:latin typeface="Calibri"/>
                          <a:ea typeface="+mn-ea"/>
                          <a:cs typeface="+mn-cs"/>
                        </a:rPr>
                        <a:t>
 This #Thanksgiving, #TEAMPHLY laced up their sneakers and hit the pavement for the 31st annual Philadelphia Insurance Companies Turkey Trot! 🏃‍♂️🏃‍♀️🦃 
One of the oldest turkey trots in the #Philadelphia area, the 5-mile race has become a Thanksgiving morning tradition for more than 1,000 people and 75 sponsors from across the city, raising over  million for Face to Face Germantown.
The local #nonprofit serves 30,000 free meals to struggling families and individuals in the #community each year. Happy Thanksgiving to everyone from 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https://quintly-image-storage.s3.amazonaws.com/d123f9c23f3abec6e562a564c92f236a/7c9f77a0ca7fe6a02bf17ae299870908.jpg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38681792"/>
                  </a:ext>
                </a:extLst>
              </a:tr>
            </a:tbl>
          </a:graphicData>
        </a:graphic>
      </p:graphicFrame>
      <p:sp>
        <p:nvSpPr>
          <p:cNvPr id="4" name="Text Placeholder 3">
            <a:extLst>
              <a:ext uri="{FF2B5EF4-FFF2-40B4-BE49-F238E27FC236}">
                <a16:creationId xmlns:a16="http://schemas.microsoft.com/office/drawing/2014/main" id="{49406B31-EB96-4B3D-8197-D03DB7C1585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94797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07E1D-202F-4934-857C-44372CB31145}"/>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4E00125-BDC2-4F28-BEED-2FA7E55D0D40}"/>
              </a:ext>
            </a:extLst>
          </p:cNvPr>
          <p:cNvGraphicFramePr>
            <a:graphicFrameLocks noGrp="1"/>
          </p:cNvGraphicFramePr>
          <p:nvPr>
            <p:ph type="tbl" sz="quarter" idx="13"/>
            <p:extLst>
              <p:ext uri="{D42A27DB-BD31-4B8C-83A1-F6EECF244321}">
                <p14:modId xmlns:p14="http://schemas.microsoft.com/office/powerpoint/2010/main" val="401880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02253796"/>
                    </a:ext>
                  </a:extLst>
                </a:gridCol>
                <a:gridCol w="1481328">
                  <a:extLst>
                    <a:ext uri="{9D8B030D-6E8A-4147-A177-3AD203B41FA5}">
                      <a16:colId xmlns:a16="http://schemas.microsoft.com/office/drawing/2014/main" val="3387687644"/>
                    </a:ext>
                  </a:extLst>
                </a:gridCol>
                <a:gridCol w="329184">
                  <a:extLst>
                    <a:ext uri="{9D8B030D-6E8A-4147-A177-3AD203B41FA5}">
                      <a16:colId xmlns:a16="http://schemas.microsoft.com/office/drawing/2014/main" val="4033610588"/>
                    </a:ext>
                  </a:extLst>
                </a:gridCol>
                <a:gridCol w="329184">
                  <a:extLst>
                    <a:ext uri="{9D8B030D-6E8A-4147-A177-3AD203B41FA5}">
                      <a16:colId xmlns:a16="http://schemas.microsoft.com/office/drawing/2014/main" val="165492773"/>
                    </a:ext>
                  </a:extLst>
                </a:gridCol>
                <a:gridCol w="329184">
                  <a:extLst>
                    <a:ext uri="{9D8B030D-6E8A-4147-A177-3AD203B41FA5}">
                      <a16:colId xmlns:a16="http://schemas.microsoft.com/office/drawing/2014/main" val="2078139129"/>
                    </a:ext>
                  </a:extLst>
                </a:gridCol>
                <a:gridCol w="329184">
                  <a:extLst>
                    <a:ext uri="{9D8B030D-6E8A-4147-A177-3AD203B41FA5}">
                      <a16:colId xmlns:a16="http://schemas.microsoft.com/office/drawing/2014/main" val="3103404273"/>
                    </a:ext>
                  </a:extLst>
                </a:gridCol>
                <a:gridCol w="329184">
                  <a:extLst>
                    <a:ext uri="{9D8B030D-6E8A-4147-A177-3AD203B41FA5}">
                      <a16:colId xmlns:a16="http://schemas.microsoft.com/office/drawing/2014/main" val="1979800524"/>
                    </a:ext>
                  </a:extLst>
                </a:gridCol>
                <a:gridCol w="329184">
                  <a:extLst>
                    <a:ext uri="{9D8B030D-6E8A-4147-A177-3AD203B41FA5}">
                      <a16:colId xmlns:a16="http://schemas.microsoft.com/office/drawing/2014/main" val="167237823"/>
                    </a:ext>
                  </a:extLst>
                </a:gridCol>
                <a:gridCol w="329184">
                  <a:extLst>
                    <a:ext uri="{9D8B030D-6E8A-4147-A177-3AD203B41FA5}">
                      <a16:colId xmlns:a16="http://schemas.microsoft.com/office/drawing/2014/main" val="3034458530"/>
                    </a:ext>
                  </a:extLst>
                </a:gridCol>
                <a:gridCol w="329184">
                  <a:extLst>
                    <a:ext uri="{9D8B030D-6E8A-4147-A177-3AD203B41FA5}">
                      <a16:colId xmlns:a16="http://schemas.microsoft.com/office/drawing/2014/main" val="2660291489"/>
                    </a:ext>
                  </a:extLst>
                </a:gridCol>
                <a:gridCol w="329184">
                  <a:extLst>
                    <a:ext uri="{9D8B030D-6E8A-4147-A177-3AD203B41FA5}">
                      <a16:colId xmlns:a16="http://schemas.microsoft.com/office/drawing/2014/main" val="4024641346"/>
                    </a:ext>
                  </a:extLst>
                </a:gridCol>
                <a:gridCol w="329184">
                  <a:extLst>
                    <a:ext uri="{9D8B030D-6E8A-4147-A177-3AD203B41FA5}">
                      <a16:colId xmlns:a16="http://schemas.microsoft.com/office/drawing/2014/main" val="2854169641"/>
                    </a:ext>
                  </a:extLst>
                </a:gridCol>
                <a:gridCol w="329184">
                  <a:extLst>
                    <a:ext uri="{9D8B030D-6E8A-4147-A177-3AD203B41FA5}">
                      <a16:colId xmlns:a16="http://schemas.microsoft.com/office/drawing/2014/main" val="3414478094"/>
                    </a:ext>
                  </a:extLst>
                </a:gridCol>
                <a:gridCol w="329184">
                  <a:extLst>
                    <a:ext uri="{9D8B030D-6E8A-4147-A177-3AD203B41FA5}">
                      <a16:colId xmlns:a16="http://schemas.microsoft.com/office/drawing/2014/main" val="2334018135"/>
                    </a:ext>
                  </a:extLst>
                </a:gridCol>
                <a:gridCol w="329184">
                  <a:extLst>
                    <a:ext uri="{9D8B030D-6E8A-4147-A177-3AD203B41FA5}">
                      <a16:colId xmlns:a16="http://schemas.microsoft.com/office/drawing/2014/main" val="4183900356"/>
                    </a:ext>
                  </a:extLst>
                </a:gridCol>
                <a:gridCol w="329184">
                  <a:extLst>
                    <a:ext uri="{9D8B030D-6E8A-4147-A177-3AD203B41FA5}">
                      <a16:colId xmlns:a16="http://schemas.microsoft.com/office/drawing/2014/main" val="1065668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598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- 2023-11-14 12:39:58</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the Special Olympics Pennsylvania's (SOPA) 35th Fall Festival at Villanova University! 🏅 #TEAMPHLY joined athletes and supporters to cheer on these incredible individuals as they showcased their talents in various sporting events. 
A special congratulations to Michael Paulinski for being honored as the 2023 Valor Award Winner! 🎉 Michaels's outstanding effort, determination, and sportsmanship truly inspire greatness. 🏆 #SOPAFallFest #NovaSpO #SpecialOlympics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https://quintly-image-storage.s3.amazonaws.com/d123f9c23f3abec6e562a564c92f236a/aa9bcb65a9936973380b2fb89aa7e5b4.jpg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38507520"/>
                  </a:ext>
                </a:extLst>
              </a:tr>
            </a:tbl>
          </a:graphicData>
        </a:graphic>
      </p:graphicFrame>
      <p:sp>
        <p:nvSpPr>
          <p:cNvPr id="4" name="Text Placeholder 3">
            <a:extLst>
              <a:ext uri="{FF2B5EF4-FFF2-40B4-BE49-F238E27FC236}">
                <a16:creationId xmlns:a16="http://schemas.microsoft.com/office/drawing/2014/main" id="{F4434050-1AE3-4139-A0AF-84E82761A29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26245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E6575-0766-43C2-BA27-BFA816846595}"/>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27AD7A3B-35C5-4BE2-ABA0-AE3C123B4C4D}"/>
              </a:ext>
            </a:extLst>
          </p:cNvPr>
          <p:cNvGraphicFramePr>
            <a:graphicFrameLocks noGrp="1"/>
          </p:cNvGraphicFramePr>
          <p:nvPr>
            <p:ph type="tbl" sz="quarter" idx="13"/>
            <p:extLst>
              <p:ext uri="{D42A27DB-BD31-4B8C-83A1-F6EECF244321}">
                <p14:modId xmlns:p14="http://schemas.microsoft.com/office/powerpoint/2010/main" val="209046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61705859"/>
                    </a:ext>
                  </a:extLst>
                </a:gridCol>
                <a:gridCol w="1481328">
                  <a:extLst>
                    <a:ext uri="{9D8B030D-6E8A-4147-A177-3AD203B41FA5}">
                      <a16:colId xmlns:a16="http://schemas.microsoft.com/office/drawing/2014/main" val="774065394"/>
                    </a:ext>
                  </a:extLst>
                </a:gridCol>
                <a:gridCol w="329184">
                  <a:extLst>
                    <a:ext uri="{9D8B030D-6E8A-4147-A177-3AD203B41FA5}">
                      <a16:colId xmlns:a16="http://schemas.microsoft.com/office/drawing/2014/main" val="3311520396"/>
                    </a:ext>
                  </a:extLst>
                </a:gridCol>
                <a:gridCol w="329184">
                  <a:extLst>
                    <a:ext uri="{9D8B030D-6E8A-4147-A177-3AD203B41FA5}">
                      <a16:colId xmlns:a16="http://schemas.microsoft.com/office/drawing/2014/main" val="141846225"/>
                    </a:ext>
                  </a:extLst>
                </a:gridCol>
                <a:gridCol w="329184">
                  <a:extLst>
                    <a:ext uri="{9D8B030D-6E8A-4147-A177-3AD203B41FA5}">
                      <a16:colId xmlns:a16="http://schemas.microsoft.com/office/drawing/2014/main" val="1239354862"/>
                    </a:ext>
                  </a:extLst>
                </a:gridCol>
                <a:gridCol w="329184">
                  <a:extLst>
                    <a:ext uri="{9D8B030D-6E8A-4147-A177-3AD203B41FA5}">
                      <a16:colId xmlns:a16="http://schemas.microsoft.com/office/drawing/2014/main" val="1144470228"/>
                    </a:ext>
                  </a:extLst>
                </a:gridCol>
                <a:gridCol w="329184">
                  <a:extLst>
                    <a:ext uri="{9D8B030D-6E8A-4147-A177-3AD203B41FA5}">
                      <a16:colId xmlns:a16="http://schemas.microsoft.com/office/drawing/2014/main" val="266572739"/>
                    </a:ext>
                  </a:extLst>
                </a:gridCol>
                <a:gridCol w="329184">
                  <a:extLst>
                    <a:ext uri="{9D8B030D-6E8A-4147-A177-3AD203B41FA5}">
                      <a16:colId xmlns:a16="http://schemas.microsoft.com/office/drawing/2014/main" val="192128680"/>
                    </a:ext>
                  </a:extLst>
                </a:gridCol>
                <a:gridCol w="329184">
                  <a:extLst>
                    <a:ext uri="{9D8B030D-6E8A-4147-A177-3AD203B41FA5}">
                      <a16:colId xmlns:a16="http://schemas.microsoft.com/office/drawing/2014/main" val="2615244910"/>
                    </a:ext>
                  </a:extLst>
                </a:gridCol>
                <a:gridCol w="329184">
                  <a:extLst>
                    <a:ext uri="{9D8B030D-6E8A-4147-A177-3AD203B41FA5}">
                      <a16:colId xmlns:a16="http://schemas.microsoft.com/office/drawing/2014/main" val="1877470463"/>
                    </a:ext>
                  </a:extLst>
                </a:gridCol>
                <a:gridCol w="329184">
                  <a:extLst>
                    <a:ext uri="{9D8B030D-6E8A-4147-A177-3AD203B41FA5}">
                      <a16:colId xmlns:a16="http://schemas.microsoft.com/office/drawing/2014/main" val="4268387656"/>
                    </a:ext>
                  </a:extLst>
                </a:gridCol>
                <a:gridCol w="329184">
                  <a:extLst>
                    <a:ext uri="{9D8B030D-6E8A-4147-A177-3AD203B41FA5}">
                      <a16:colId xmlns:a16="http://schemas.microsoft.com/office/drawing/2014/main" val="2602181166"/>
                    </a:ext>
                  </a:extLst>
                </a:gridCol>
                <a:gridCol w="329184">
                  <a:extLst>
                    <a:ext uri="{9D8B030D-6E8A-4147-A177-3AD203B41FA5}">
                      <a16:colId xmlns:a16="http://schemas.microsoft.com/office/drawing/2014/main" val="1310896224"/>
                    </a:ext>
                  </a:extLst>
                </a:gridCol>
                <a:gridCol w="329184">
                  <a:extLst>
                    <a:ext uri="{9D8B030D-6E8A-4147-A177-3AD203B41FA5}">
                      <a16:colId xmlns:a16="http://schemas.microsoft.com/office/drawing/2014/main" val="1510817088"/>
                    </a:ext>
                  </a:extLst>
                </a:gridCol>
                <a:gridCol w="329184">
                  <a:extLst>
                    <a:ext uri="{9D8B030D-6E8A-4147-A177-3AD203B41FA5}">
                      <a16:colId xmlns:a16="http://schemas.microsoft.com/office/drawing/2014/main" val="531108901"/>
                    </a:ext>
                  </a:extLst>
                </a:gridCol>
                <a:gridCol w="329184">
                  <a:extLst>
                    <a:ext uri="{9D8B030D-6E8A-4147-A177-3AD203B41FA5}">
                      <a16:colId xmlns:a16="http://schemas.microsoft.com/office/drawing/2014/main" val="3324341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766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- 2023-11-22 10:12:03</a:t>
                      </a:r>
                      <a:r>
                        <a:rPr kumimoji="0" lang="en-US" sz="1000" b="0" i="0" u="none" strike="noStrike" kern="1200" cap="none" spc="0" normalizeH="0" baseline="0" noProof="0">
                          <a:ln>
                            <a:noFill/>
                          </a:ln>
                          <a:solidFill>
                            <a:prstClr val="black"/>
                          </a:solidFill>
                          <a:effectLst/>
                          <a:uLnTx/>
                          <a:uFillTx/>
                          <a:latin typeface="Calibri"/>
                          <a:ea typeface="+mn-ea"/>
                          <a:cs typeface="+mn-cs"/>
                        </a:rPr>
                        <a:t>
 In preparation for the #Thanksgiving holiday, our offices are closing at 12 p.m. today and will be closed on Thursday, November 23rd and Friday, November 24th. Everyone on #TEAMPHLY wishes you a safe and happy #TurkeyDay!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https://quintly-image-storage.s3.amazonaws.com/d123f9c23f3abec6e562a564c92f236a/7be8639f97d608317c5d07b4a449afde.jpg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40263259"/>
                  </a:ext>
                </a:extLst>
              </a:tr>
            </a:tbl>
          </a:graphicData>
        </a:graphic>
      </p:graphicFrame>
      <p:sp>
        <p:nvSpPr>
          <p:cNvPr id="4" name="Text Placeholder 3">
            <a:extLst>
              <a:ext uri="{FF2B5EF4-FFF2-40B4-BE49-F238E27FC236}">
                <a16:creationId xmlns:a16="http://schemas.microsoft.com/office/drawing/2014/main" id="{FA4A6719-FD95-41EB-9B04-CCF0D100347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386119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782C2-1160-4045-AD2C-8A70E864A1E8}"/>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30194191-65A5-4F2C-9904-41B0C106A6DC}"/>
              </a:ext>
            </a:extLst>
          </p:cNvPr>
          <p:cNvGraphicFramePr>
            <a:graphicFrameLocks noGrp="1"/>
          </p:cNvGraphicFramePr>
          <p:nvPr>
            <p:ph type="tbl" sz="quarter" idx="13"/>
            <p:extLst>
              <p:ext uri="{D42A27DB-BD31-4B8C-83A1-F6EECF244321}">
                <p14:modId xmlns:p14="http://schemas.microsoft.com/office/powerpoint/2010/main" val="345336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38020378"/>
                    </a:ext>
                  </a:extLst>
                </a:gridCol>
                <a:gridCol w="1481328">
                  <a:extLst>
                    <a:ext uri="{9D8B030D-6E8A-4147-A177-3AD203B41FA5}">
                      <a16:colId xmlns:a16="http://schemas.microsoft.com/office/drawing/2014/main" val="2338119984"/>
                    </a:ext>
                  </a:extLst>
                </a:gridCol>
                <a:gridCol w="329184">
                  <a:extLst>
                    <a:ext uri="{9D8B030D-6E8A-4147-A177-3AD203B41FA5}">
                      <a16:colId xmlns:a16="http://schemas.microsoft.com/office/drawing/2014/main" val="1844031323"/>
                    </a:ext>
                  </a:extLst>
                </a:gridCol>
                <a:gridCol w="329184">
                  <a:extLst>
                    <a:ext uri="{9D8B030D-6E8A-4147-A177-3AD203B41FA5}">
                      <a16:colId xmlns:a16="http://schemas.microsoft.com/office/drawing/2014/main" val="1993546489"/>
                    </a:ext>
                  </a:extLst>
                </a:gridCol>
                <a:gridCol w="329184">
                  <a:extLst>
                    <a:ext uri="{9D8B030D-6E8A-4147-A177-3AD203B41FA5}">
                      <a16:colId xmlns:a16="http://schemas.microsoft.com/office/drawing/2014/main" val="1197518197"/>
                    </a:ext>
                  </a:extLst>
                </a:gridCol>
                <a:gridCol w="329184">
                  <a:extLst>
                    <a:ext uri="{9D8B030D-6E8A-4147-A177-3AD203B41FA5}">
                      <a16:colId xmlns:a16="http://schemas.microsoft.com/office/drawing/2014/main" val="2443566494"/>
                    </a:ext>
                  </a:extLst>
                </a:gridCol>
                <a:gridCol w="329184">
                  <a:extLst>
                    <a:ext uri="{9D8B030D-6E8A-4147-A177-3AD203B41FA5}">
                      <a16:colId xmlns:a16="http://schemas.microsoft.com/office/drawing/2014/main" val="59506176"/>
                    </a:ext>
                  </a:extLst>
                </a:gridCol>
                <a:gridCol w="329184">
                  <a:extLst>
                    <a:ext uri="{9D8B030D-6E8A-4147-A177-3AD203B41FA5}">
                      <a16:colId xmlns:a16="http://schemas.microsoft.com/office/drawing/2014/main" val="696240078"/>
                    </a:ext>
                  </a:extLst>
                </a:gridCol>
                <a:gridCol w="329184">
                  <a:extLst>
                    <a:ext uri="{9D8B030D-6E8A-4147-A177-3AD203B41FA5}">
                      <a16:colId xmlns:a16="http://schemas.microsoft.com/office/drawing/2014/main" val="3227679330"/>
                    </a:ext>
                  </a:extLst>
                </a:gridCol>
                <a:gridCol w="329184">
                  <a:extLst>
                    <a:ext uri="{9D8B030D-6E8A-4147-A177-3AD203B41FA5}">
                      <a16:colId xmlns:a16="http://schemas.microsoft.com/office/drawing/2014/main" val="2631472925"/>
                    </a:ext>
                  </a:extLst>
                </a:gridCol>
                <a:gridCol w="329184">
                  <a:extLst>
                    <a:ext uri="{9D8B030D-6E8A-4147-A177-3AD203B41FA5}">
                      <a16:colId xmlns:a16="http://schemas.microsoft.com/office/drawing/2014/main" val="105213101"/>
                    </a:ext>
                  </a:extLst>
                </a:gridCol>
                <a:gridCol w="329184">
                  <a:extLst>
                    <a:ext uri="{9D8B030D-6E8A-4147-A177-3AD203B41FA5}">
                      <a16:colId xmlns:a16="http://schemas.microsoft.com/office/drawing/2014/main" val="2741712056"/>
                    </a:ext>
                  </a:extLst>
                </a:gridCol>
                <a:gridCol w="329184">
                  <a:extLst>
                    <a:ext uri="{9D8B030D-6E8A-4147-A177-3AD203B41FA5}">
                      <a16:colId xmlns:a16="http://schemas.microsoft.com/office/drawing/2014/main" val="456832570"/>
                    </a:ext>
                  </a:extLst>
                </a:gridCol>
                <a:gridCol w="329184">
                  <a:extLst>
                    <a:ext uri="{9D8B030D-6E8A-4147-A177-3AD203B41FA5}">
                      <a16:colId xmlns:a16="http://schemas.microsoft.com/office/drawing/2014/main" val="1921950625"/>
                    </a:ext>
                  </a:extLst>
                </a:gridCol>
                <a:gridCol w="329184">
                  <a:extLst>
                    <a:ext uri="{9D8B030D-6E8A-4147-A177-3AD203B41FA5}">
                      <a16:colId xmlns:a16="http://schemas.microsoft.com/office/drawing/2014/main" val="3449826612"/>
                    </a:ext>
                  </a:extLst>
                </a:gridCol>
                <a:gridCol w="329184">
                  <a:extLst>
                    <a:ext uri="{9D8B030D-6E8A-4147-A177-3AD203B41FA5}">
                      <a16:colId xmlns:a16="http://schemas.microsoft.com/office/drawing/2014/main" val="841680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673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- 2023-11-16 15:15:05</a:t>
                      </a:r>
                      <a:r>
                        <a:rPr kumimoji="0" lang="en-US" sz="1000" b="0" i="0" u="none" strike="noStrike" kern="1200" cap="none" spc="0" normalizeH="0" baseline="0" noProof="0">
                          <a:ln>
                            <a:noFill/>
                          </a:ln>
                          <a:solidFill>
                            <a:prstClr val="black"/>
                          </a:solidFill>
                          <a:effectLst/>
                          <a:uLnTx/>
                          <a:uFillTx/>
                          <a:latin typeface="Calibri"/>
                          <a:ea typeface="+mn-ea"/>
                          <a:cs typeface="+mn-cs"/>
                        </a:rPr>
                        <a:t>
 Connecting with our agent and broker partners is always a highlight for us, and The Council of #Insurance Agents &amp; Brokers’ conference in Colorado Springs was no exception! 
We enjoyed the opportunity to strengthen our relationships, topped off with our annual cocktail reception hosted in partnership with our Tokio Marine sister companies Safety National, Tokio Marine HCC - MIS Group, and PURE Insurance. 
Looking forward to more opportunities to connect and grow together! 🤝 #TEAMPHLY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https://quintly-image-storage.s3.amazonaws.com/d123f9c23f3abec6e562a564c92f236a/c9a0e76bbd9e6e8cd942ece8bb00888a.jpg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83495819"/>
                  </a:ext>
                </a:extLst>
              </a:tr>
            </a:tbl>
          </a:graphicData>
        </a:graphic>
      </p:graphicFrame>
      <p:sp>
        <p:nvSpPr>
          <p:cNvPr id="4" name="Text Placeholder 3">
            <a:extLst>
              <a:ext uri="{FF2B5EF4-FFF2-40B4-BE49-F238E27FC236}">
                <a16:creationId xmlns:a16="http://schemas.microsoft.com/office/drawing/2014/main" id="{F1693168-781A-4F5F-9C96-D832A7CC715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752368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D8EB3-20F6-4770-B54E-D86539970F3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AE39878-F496-4FBA-B07C-51ABDB9BB10D}"/>
              </a:ext>
            </a:extLst>
          </p:cNvPr>
          <p:cNvGraphicFramePr>
            <a:graphicFrameLocks noGrp="1"/>
          </p:cNvGraphicFramePr>
          <p:nvPr>
            <p:ph type="chart" sz="quarter" idx="13"/>
            <p:extLst>
              <p:ext uri="{D42A27DB-BD31-4B8C-83A1-F6EECF244321}">
                <p14:modId xmlns:p14="http://schemas.microsoft.com/office/powerpoint/2010/main" val="3910947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DD4F9-E012-4889-A825-04231BCFCC19}"/>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D99DEC27-44B0-4426-95B9-2584AC2C5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82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8AA9-DFAF-42AF-A0E7-E83A70C91540}"/>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9AF674BC-A4D9-42A4-ADE1-8F6FF8ADA083}"/>
              </a:ext>
            </a:extLst>
          </p:cNvPr>
          <p:cNvGraphicFramePr>
            <a:graphicFrameLocks noGrp="1"/>
          </p:cNvGraphicFramePr>
          <p:nvPr>
            <p:ph type="tbl" sz="quarter" idx="13"/>
            <p:extLst>
              <p:ext uri="{D42A27DB-BD31-4B8C-83A1-F6EECF244321}">
                <p14:modId xmlns:p14="http://schemas.microsoft.com/office/powerpoint/2010/main" val="393436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3924560"/>
                    </a:ext>
                  </a:extLst>
                </a:gridCol>
                <a:gridCol w="576072">
                  <a:extLst>
                    <a:ext uri="{9D8B030D-6E8A-4147-A177-3AD203B41FA5}">
                      <a16:colId xmlns:a16="http://schemas.microsoft.com/office/drawing/2014/main" val="1592785944"/>
                    </a:ext>
                  </a:extLst>
                </a:gridCol>
                <a:gridCol w="576072">
                  <a:extLst>
                    <a:ext uri="{9D8B030D-6E8A-4147-A177-3AD203B41FA5}">
                      <a16:colId xmlns:a16="http://schemas.microsoft.com/office/drawing/2014/main" val="2099691331"/>
                    </a:ext>
                  </a:extLst>
                </a:gridCol>
                <a:gridCol w="576072">
                  <a:extLst>
                    <a:ext uri="{9D8B030D-6E8A-4147-A177-3AD203B41FA5}">
                      <a16:colId xmlns:a16="http://schemas.microsoft.com/office/drawing/2014/main" val="1595288537"/>
                    </a:ext>
                  </a:extLst>
                </a:gridCol>
                <a:gridCol w="576072">
                  <a:extLst>
                    <a:ext uri="{9D8B030D-6E8A-4147-A177-3AD203B41FA5}">
                      <a16:colId xmlns:a16="http://schemas.microsoft.com/office/drawing/2014/main" val="3470713839"/>
                    </a:ext>
                  </a:extLst>
                </a:gridCol>
                <a:gridCol w="576072">
                  <a:extLst>
                    <a:ext uri="{9D8B030D-6E8A-4147-A177-3AD203B41FA5}">
                      <a16:colId xmlns:a16="http://schemas.microsoft.com/office/drawing/2014/main" val="2257247636"/>
                    </a:ext>
                  </a:extLst>
                </a:gridCol>
                <a:gridCol w="576072">
                  <a:extLst>
                    <a:ext uri="{9D8B030D-6E8A-4147-A177-3AD203B41FA5}">
                      <a16:colId xmlns:a16="http://schemas.microsoft.com/office/drawing/2014/main" val="1988460773"/>
                    </a:ext>
                  </a:extLst>
                </a:gridCol>
                <a:gridCol w="576072">
                  <a:extLst>
                    <a:ext uri="{9D8B030D-6E8A-4147-A177-3AD203B41FA5}">
                      <a16:colId xmlns:a16="http://schemas.microsoft.com/office/drawing/2014/main" val="229517253"/>
                    </a:ext>
                  </a:extLst>
                </a:gridCol>
                <a:gridCol w="576072">
                  <a:extLst>
                    <a:ext uri="{9D8B030D-6E8A-4147-A177-3AD203B41FA5}">
                      <a16:colId xmlns:a16="http://schemas.microsoft.com/office/drawing/2014/main" val="3421104554"/>
                    </a:ext>
                  </a:extLst>
                </a:gridCol>
                <a:gridCol w="576072">
                  <a:extLst>
                    <a:ext uri="{9D8B030D-6E8A-4147-A177-3AD203B41FA5}">
                      <a16:colId xmlns:a16="http://schemas.microsoft.com/office/drawing/2014/main" val="1922935962"/>
                    </a:ext>
                  </a:extLst>
                </a:gridCol>
                <a:gridCol w="576072">
                  <a:extLst>
                    <a:ext uri="{9D8B030D-6E8A-4147-A177-3AD203B41FA5}">
                      <a16:colId xmlns:a16="http://schemas.microsoft.com/office/drawing/2014/main" val="3268787176"/>
                    </a:ext>
                  </a:extLst>
                </a:gridCol>
                <a:gridCol w="576072">
                  <a:extLst>
                    <a:ext uri="{9D8B030D-6E8A-4147-A177-3AD203B41FA5}">
                      <a16:colId xmlns:a16="http://schemas.microsoft.com/office/drawing/2014/main" val="1982069073"/>
                    </a:ext>
                  </a:extLst>
                </a:gridCol>
                <a:gridCol w="576072">
                  <a:extLst>
                    <a:ext uri="{9D8B030D-6E8A-4147-A177-3AD203B41FA5}">
                      <a16:colId xmlns:a16="http://schemas.microsoft.com/office/drawing/2014/main" val="284479427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49017967"/>
                  </a:ext>
                </a:extLst>
              </a:tr>
              <a:tr h="370840">
                <a:tc>
                  <a:txBody>
                    <a:bodyPr/>
                    <a:lstStyle/>
                    <a:p>
                      <a:r>
                        <a:rPr lang="en-US" sz="1000"/>
                        <a:t>3923</a:t>
                      </a:r>
                    </a:p>
                  </a:txBody>
                  <a:tcPr/>
                </a:tc>
                <a:tc>
                  <a:txBody>
                    <a:bodyPr/>
                    <a:lstStyle/>
                    <a:p>
                      <a:r>
                        <a:rPr lang="en-US" sz="1000"/>
                        <a:t>2</a:t>
                      </a:r>
                    </a:p>
                  </a:txBody>
                  <a:tcPr/>
                </a:tc>
                <a:tc>
                  <a:txBody>
                    <a:bodyPr/>
                    <a:lstStyle/>
                    <a:p>
                      <a:r>
                        <a:rPr lang="en-US" sz="1000"/>
                        <a:t>33</a:t>
                      </a:r>
                    </a:p>
                  </a:txBody>
                  <a:tcPr/>
                </a:tc>
                <a:tc>
                  <a:txBody>
                    <a:bodyPr/>
                    <a:lstStyle/>
                    <a:p>
                      <a:r>
                        <a:rPr lang="en-US" sz="1000"/>
                        <a:t>23</a:t>
                      </a:r>
                    </a:p>
                  </a:txBody>
                  <a:tcPr/>
                </a:tc>
                <a:tc>
                  <a:txBody>
                    <a:bodyPr/>
                    <a:lstStyle/>
                    <a:p>
                      <a:r>
                        <a:rPr lang="en-US" sz="1000"/>
                        <a:t>0</a:t>
                      </a:r>
                    </a:p>
                  </a:txBody>
                  <a:tcPr/>
                </a:tc>
                <a:tc>
                  <a:txBody>
                    <a:bodyPr/>
                    <a:lstStyle/>
                    <a:p>
                      <a:r>
                        <a:rPr lang="en-US" sz="1000"/>
                        <a:t>10</a:t>
                      </a:r>
                    </a:p>
                  </a:txBody>
                  <a:tcPr/>
                </a:tc>
                <a:tc>
                  <a:txBody>
                    <a:bodyPr/>
                    <a:lstStyle/>
                    <a:p>
                      <a:r>
                        <a:rPr lang="en-US" sz="1000"/>
                        <a:t>5</a:t>
                      </a:r>
                    </a:p>
                  </a:txBody>
                  <a:tcPr/>
                </a:tc>
                <a:tc>
                  <a:txBody>
                    <a:bodyPr/>
                    <a:lstStyle/>
                    <a:p>
                      <a:r>
                        <a:rPr lang="en-US" sz="1000"/>
                        <a:t>4</a:t>
                      </a:r>
                    </a:p>
                  </a:txBody>
                  <a:tcPr/>
                </a:tc>
                <a:tc>
                  <a:txBody>
                    <a:bodyPr/>
                    <a:lstStyle/>
                    <a:p>
                      <a:r>
                        <a:rPr lang="en-US" sz="1000"/>
                        <a:t>77</a:t>
                      </a:r>
                    </a:p>
                  </a:txBody>
                  <a:tcPr/>
                </a:tc>
                <a:tc>
                  <a:txBody>
                    <a:bodyPr/>
                    <a:lstStyle/>
                    <a:p>
                      <a:r>
                        <a:rPr lang="en-US" sz="1000"/>
                        <a:t>0</a:t>
                      </a:r>
                    </a:p>
                  </a:txBody>
                  <a:tcPr/>
                </a:tc>
                <a:tc>
                  <a:txBody>
                    <a:bodyPr/>
                    <a:lstStyle/>
                    <a:p>
                      <a:r>
                        <a:rPr lang="en-US" sz="1000"/>
                        <a:t>60</a:t>
                      </a:r>
                    </a:p>
                  </a:txBody>
                  <a:tcPr/>
                </a:tc>
                <a:tc>
                  <a:txBody>
                    <a:bodyPr/>
                    <a:lstStyle/>
                    <a:p>
                      <a:r>
                        <a:rPr lang="en-US" sz="1000"/>
                        <a:t>0.0898 %</a:t>
                      </a:r>
                    </a:p>
                  </a:txBody>
                  <a:tcPr/>
                </a:tc>
                <a:tc>
                  <a:txBody>
                    <a:bodyPr/>
                    <a:lstStyle/>
                    <a:p>
                      <a:r>
                        <a:rPr lang="en-US" sz="1000"/>
                        <a:t>0.0 %</a:t>
                      </a:r>
                    </a:p>
                  </a:txBody>
                  <a:tcPr/>
                </a:tc>
                <a:extLst>
                  <a:ext uri="{0D108BD9-81ED-4DB2-BD59-A6C34878D82A}">
                    <a16:rowId xmlns:a16="http://schemas.microsoft.com/office/drawing/2014/main" val="147666217"/>
                  </a:ext>
                </a:extLst>
              </a:tr>
            </a:tbl>
          </a:graphicData>
        </a:graphic>
      </p:graphicFrame>
      <p:sp>
        <p:nvSpPr>
          <p:cNvPr id="4" name="Text Placeholder 3">
            <a:extLst>
              <a:ext uri="{FF2B5EF4-FFF2-40B4-BE49-F238E27FC236}">
                <a16:creationId xmlns:a16="http://schemas.microsoft.com/office/drawing/2014/main" id="{C036536F-37E9-45F6-B9D7-264E3DC3A81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906950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0ED6-493D-4BFB-9513-A5141158746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1F8AE26-9830-4083-BD04-BD14377ED76F}"/>
              </a:ext>
            </a:extLst>
          </p:cNvPr>
          <p:cNvGraphicFramePr>
            <a:graphicFrameLocks noGrp="1"/>
          </p:cNvGraphicFramePr>
          <p:nvPr>
            <p:ph type="chart" sz="quarter" idx="13"/>
            <p:extLst>
              <p:ext uri="{D42A27DB-BD31-4B8C-83A1-F6EECF244321}">
                <p14:modId xmlns:p14="http://schemas.microsoft.com/office/powerpoint/2010/main" val="3617402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2B253-F7CD-4190-B9C5-4A7D0ADED23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328F35D-B47B-4C86-B678-F6DC5A33D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839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3455-7929-42A5-BC63-2F5722803CC8}"/>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6F917A5-6395-4135-9E76-D7054D682B81}"/>
              </a:ext>
            </a:extLst>
          </p:cNvPr>
          <p:cNvGraphicFramePr>
            <a:graphicFrameLocks noGrp="1"/>
          </p:cNvGraphicFramePr>
          <p:nvPr>
            <p:ph type="chart" sz="quarter" idx="13"/>
            <p:extLst>
              <p:ext uri="{D42A27DB-BD31-4B8C-83A1-F6EECF244321}">
                <p14:modId xmlns:p14="http://schemas.microsoft.com/office/powerpoint/2010/main" val="357128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F91BD-47EB-4F09-8BAB-B93F652C806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3C0FCBB-3563-49CB-81EA-7A741ABA5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771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355C3-C1A1-4DF6-9EE3-8F724FAF902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65B6F0BC-4631-4AB9-9127-BF9AAEDEB2D9}"/>
              </a:ext>
            </a:extLst>
          </p:cNvPr>
          <p:cNvGraphicFramePr>
            <a:graphicFrameLocks noGrp="1"/>
          </p:cNvGraphicFramePr>
          <p:nvPr>
            <p:ph type="chart" sz="quarter" idx="13"/>
            <p:extLst>
              <p:ext uri="{D42A27DB-BD31-4B8C-83A1-F6EECF244321}">
                <p14:modId xmlns:p14="http://schemas.microsoft.com/office/powerpoint/2010/main" val="1259474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09D1A3-A3DF-4FAA-9197-BAFE1C79B1E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6BDFD4B-CC17-4A70-9FB7-DB36F7D1D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442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03B6-D03B-4BDF-84E3-8CDEB5909CA9}"/>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43E0A96-F963-4115-BCF4-88BF347A8E18}"/>
              </a:ext>
            </a:extLst>
          </p:cNvPr>
          <p:cNvGraphicFramePr>
            <a:graphicFrameLocks noGrp="1"/>
          </p:cNvGraphicFramePr>
          <p:nvPr>
            <p:ph type="chart" sz="quarter" idx="13"/>
            <p:extLst>
              <p:ext uri="{D42A27DB-BD31-4B8C-83A1-F6EECF244321}">
                <p14:modId xmlns:p14="http://schemas.microsoft.com/office/powerpoint/2010/main" val="58132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D86EA-B54D-411F-8AE7-CCD4629BAEC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F5744E3-215D-48E2-9B05-F718F9CEB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218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1324-38CE-41BD-983B-40907AEC341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5C2C75F-1C90-4560-A4E9-553E64139323}"/>
              </a:ext>
            </a:extLst>
          </p:cNvPr>
          <p:cNvGraphicFramePr>
            <a:graphicFrameLocks noGrp="1"/>
          </p:cNvGraphicFramePr>
          <p:nvPr>
            <p:ph type="tbl" sz="quarter" idx="13"/>
            <p:extLst>
              <p:ext uri="{D42A27DB-BD31-4B8C-83A1-F6EECF244321}">
                <p14:modId xmlns:p14="http://schemas.microsoft.com/office/powerpoint/2010/main" val="57633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102620398"/>
                    </a:ext>
                  </a:extLst>
                </a:gridCol>
                <a:gridCol w="2468880">
                  <a:extLst>
                    <a:ext uri="{9D8B030D-6E8A-4147-A177-3AD203B41FA5}">
                      <a16:colId xmlns:a16="http://schemas.microsoft.com/office/drawing/2014/main" val="2728825729"/>
                    </a:ext>
                  </a:extLst>
                </a:gridCol>
                <a:gridCol w="2468880">
                  <a:extLst>
                    <a:ext uri="{9D8B030D-6E8A-4147-A177-3AD203B41FA5}">
                      <a16:colId xmlns:a16="http://schemas.microsoft.com/office/drawing/2014/main" val="321504300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966043771"/>
                  </a:ext>
                </a:extLst>
              </a:tr>
              <a:tr h="370840">
                <a:tc>
                  <a:txBody>
                    <a:bodyPr/>
                    <a:lstStyle/>
                    <a:p>
                      <a:r>
                        <a:rPr lang="en-US" sz="1000" b="1"/>
                        <a:t>@EaglesComms</a:t>
                      </a:r>
                    </a:p>
                  </a:txBody>
                  <a:tcPr/>
                </a:tc>
                <a:tc>
                  <a:txBody>
                    <a:bodyPr/>
                    <a:lstStyle/>
                    <a:p>
                      <a:r>
                        <a:rPr lang="en-US" sz="1000"/>
                        <a:t>@PHLYINS (33)</a:t>
                      </a:r>
                    </a:p>
                  </a:txBody>
                  <a:tcPr/>
                </a:tc>
                <a:tc>
                  <a:txBody>
                    <a:bodyPr/>
                    <a:lstStyle/>
                    <a:p>
                      <a:r>
                        <a:rPr lang="en-US" sz="1000"/>
                        <a:t>33</a:t>
                      </a:r>
                    </a:p>
                  </a:txBody>
                  <a:tcPr/>
                </a:tc>
                <a:extLst>
                  <a:ext uri="{0D108BD9-81ED-4DB2-BD59-A6C34878D82A}">
                    <a16:rowId xmlns:a16="http://schemas.microsoft.com/office/drawing/2014/main" val="3983698260"/>
                  </a:ext>
                </a:extLst>
              </a:tr>
              <a:tr h="370840">
                <a:tc>
                  <a:txBody>
                    <a:bodyPr/>
                    <a:lstStyle/>
                    <a:p>
                      <a:r>
                        <a:rPr lang="en-US" sz="1000" b="1"/>
                        <a:t>@MargueriteTort</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2925273795"/>
                  </a:ext>
                </a:extLst>
              </a:tr>
              <a:tr h="370840">
                <a:tc>
                  <a:txBody>
                    <a:bodyPr/>
                    <a:lstStyle/>
                    <a:p>
                      <a:r>
                        <a:rPr lang="en-US" sz="1000" b="1"/>
                        <a:t>@TMNA_Services</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993480228"/>
                  </a:ext>
                </a:extLst>
              </a:tr>
              <a:tr h="370840">
                <a:tc>
                  <a:txBody>
                    <a:bodyPr/>
                    <a:lstStyle/>
                    <a:p>
                      <a:r>
                        <a:rPr lang="en-US" sz="1000" b="1"/>
                        <a:t>@Jayden31215665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092430054"/>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256873093"/>
                  </a:ext>
                </a:extLst>
              </a:tr>
              <a:tr h="370840">
                <a:tc>
                  <a:txBody>
                    <a:bodyPr/>
                    <a:lstStyle/>
                    <a:p>
                      <a:r>
                        <a:rPr lang="en-US" sz="1000" b="1"/>
                        <a:t>@PhillyPhantoms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197577529"/>
                  </a:ext>
                </a:extLst>
              </a:tr>
              <a:tr h="370840">
                <a:tc>
                  <a:txBody>
                    <a:bodyPr/>
                    <a:lstStyle/>
                    <a:p>
                      <a:r>
                        <a:rPr lang="en-US" sz="1000" b="1"/>
                        <a:t>@Msminion13</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632074793"/>
                  </a:ext>
                </a:extLst>
              </a:tr>
              <a:tr h="370840">
                <a:tc>
                  <a:txBody>
                    <a:bodyPr/>
                    <a:lstStyle/>
                    <a:p>
                      <a:r>
                        <a:rPr lang="en-US" sz="1000" b="1"/>
                        <a:t>@CSFPhiladelphia</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952807417"/>
                  </a:ext>
                </a:extLst>
              </a:tr>
              <a:tr h="370840">
                <a:tc>
                  <a:txBody>
                    <a:bodyPr/>
                    <a:lstStyle/>
                    <a:p>
                      <a:r>
                        <a:rPr lang="en-US" sz="1000" b="1"/>
                        <a:t>@Becca091091</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004145287"/>
                  </a:ext>
                </a:extLst>
              </a:tr>
              <a:tr h="370840">
                <a:tc>
                  <a:txBody>
                    <a:bodyPr/>
                    <a:lstStyle/>
                    <a:p>
                      <a:r>
                        <a:rPr lang="en-US" sz="1000" b="1"/>
                        <a:t>@ITABaseballPod</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741859231"/>
                  </a:ext>
                </a:extLst>
              </a:tr>
            </a:tbl>
          </a:graphicData>
        </a:graphic>
      </p:graphicFrame>
      <p:sp>
        <p:nvSpPr>
          <p:cNvPr id="4" name="Text Placeholder 3">
            <a:extLst>
              <a:ext uri="{FF2B5EF4-FFF2-40B4-BE49-F238E27FC236}">
                <a16:creationId xmlns:a16="http://schemas.microsoft.com/office/drawing/2014/main" id="{EA5A7654-1815-433E-A5DC-2C422F389B30}"/>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522874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4D60B-F435-4D27-88C2-A2B5EA4CFCAE}"/>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8DB4F78-1D1E-4ED9-912D-C5444D8BCB46}"/>
              </a:ext>
            </a:extLst>
          </p:cNvPr>
          <p:cNvGraphicFramePr>
            <a:graphicFrameLocks noGrp="1"/>
          </p:cNvGraphicFramePr>
          <p:nvPr>
            <p:ph type="tbl" sz="quarter" idx="13"/>
            <p:extLst>
              <p:ext uri="{D42A27DB-BD31-4B8C-83A1-F6EECF244321}">
                <p14:modId xmlns:p14="http://schemas.microsoft.com/office/powerpoint/2010/main" val="223430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45568860"/>
                    </a:ext>
                  </a:extLst>
                </a:gridCol>
                <a:gridCol w="1152144">
                  <a:extLst>
                    <a:ext uri="{9D8B030D-6E8A-4147-A177-3AD203B41FA5}">
                      <a16:colId xmlns:a16="http://schemas.microsoft.com/office/drawing/2014/main" val="4272663686"/>
                    </a:ext>
                  </a:extLst>
                </a:gridCol>
                <a:gridCol w="1152144">
                  <a:extLst>
                    <a:ext uri="{9D8B030D-6E8A-4147-A177-3AD203B41FA5}">
                      <a16:colId xmlns:a16="http://schemas.microsoft.com/office/drawing/2014/main" val="3478101813"/>
                    </a:ext>
                  </a:extLst>
                </a:gridCol>
                <a:gridCol w="1152144">
                  <a:extLst>
                    <a:ext uri="{9D8B030D-6E8A-4147-A177-3AD203B41FA5}">
                      <a16:colId xmlns:a16="http://schemas.microsoft.com/office/drawing/2014/main" val="4237076436"/>
                    </a:ext>
                  </a:extLst>
                </a:gridCol>
                <a:gridCol w="1152144">
                  <a:extLst>
                    <a:ext uri="{9D8B030D-6E8A-4147-A177-3AD203B41FA5}">
                      <a16:colId xmlns:a16="http://schemas.microsoft.com/office/drawing/2014/main" val="159293647"/>
                    </a:ext>
                  </a:extLst>
                </a:gridCol>
                <a:gridCol w="1152144">
                  <a:extLst>
                    <a:ext uri="{9D8B030D-6E8A-4147-A177-3AD203B41FA5}">
                      <a16:colId xmlns:a16="http://schemas.microsoft.com/office/drawing/2014/main" val="3341818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3246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- 2023-11-14 12:20:13</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@SOPennsylvania's 35th Fall Festival at @VillanovaU! 🏅#TEAMPHLY joined athletes and supporters to cheer on these incredible individuals as they showcased their talents in various sporting events.
THREAD 🧵 https://t.co/JxFMxo3qxF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0.1784 %</a:t>
                      </a:r>
                    </a:p>
                  </a:txBody>
                  <a:tcPr/>
                </a:tc>
                <a:extLst>
                  <a:ext uri="{0D108BD9-81ED-4DB2-BD59-A6C34878D82A}">
                    <a16:rowId xmlns:a16="http://schemas.microsoft.com/office/drawing/2014/main" val="59097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- 2023-11-20 17:10:58</a:t>
                      </a:r>
                      <a:r>
                        <a:rPr kumimoji="0" lang="en-US" sz="1000" b="0" i="0" u="none" strike="noStrike" kern="1200" cap="none" spc="0" normalizeH="0" baseline="0" noProof="0">
                          <a:ln>
                            <a:noFill/>
                          </a:ln>
                          <a:solidFill>
                            <a:prstClr val="black"/>
                          </a:solidFill>
                          <a:effectLst/>
                          <a:uLnTx/>
                          <a:uFillTx/>
                          <a:latin typeface="Calibri"/>
                          <a:ea typeface="+mn-ea"/>
                          <a:cs typeface="+mn-cs"/>
                        </a:rPr>
                        <a:t>
 We pledged to donate  to charity for each @Phillies run scored during the regular season. As a result of the #Phillies’ 796 runs scored, we’re donating ,800 to local #nonprofits that are making a difference 👏 https://t.co/61CmAx08pK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0.1783 %</a:t>
                      </a:r>
                    </a:p>
                  </a:txBody>
                  <a:tcPr/>
                </a:tc>
                <a:extLst>
                  <a:ext uri="{0D108BD9-81ED-4DB2-BD59-A6C34878D82A}">
                    <a16:rowId xmlns:a16="http://schemas.microsoft.com/office/drawing/2014/main" val="3366455317"/>
                  </a:ext>
                </a:extLst>
              </a:tr>
            </a:tbl>
          </a:graphicData>
        </a:graphic>
      </p:graphicFrame>
      <p:sp>
        <p:nvSpPr>
          <p:cNvPr id="4" name="Text Placeholder 3">
            <a:extLst>
              <a:ext uri="{FF2B5EF4-FFF2-40B4-BE49-F238E27FC236}">
                <a16:creationId xmlns:a16="http://schemas.microsoft.com/office/drawing/2014/main" id="{429FC4E3-1E4A-4C06-99DB-A29CF053A22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019774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F861C-2BFE-4CD7-A1AF-65E1B6558A7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84855B84-CC1D-43EB-BD03-5B780D009875}"/>
              </a:ext>
            </a:extLst>
          </p:cNvPr>
          <p:cNvGraphicFramePr>
            <a:graphicFrameLocks noGrp="1"/>
          </p:cNvGraphicFramePr>
          <p:nvPr>
            <p:ph type="tbl" sz="quarter" idx="13"/>
            <p:extLst>
              <p:ext uri="{D42A27DB-BD31-4B8C-83A1-F6EECF244321}">
                <p14:modId xmlns:p14="http://schemas.microsoft.com/office/powerpoint/2010/main" val="3388865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63382729"/>
                    </a:ext>
                  </a:extLst>
                </a:gridCol>
                <a:gridCol w="1152144">
                  <a:extLst>
                    <a:ext uri="{9D8B030D-6E8A-4147-A177-3AD203B41FA5}">
                      <a16:colId xmlns:a16="http://schemas.microsoft.com/office/drawing/2014/main" val="513592959"/>
                    </a:ext>
                  </a:extLst>
                </a:gridCol>
                <a:gridCol w="1152144">
                  <a:extLst>
                    <a:ext uri="{9D8B030D-6E8A-4147-A177-3AD203B41FA5}">
                      <a16:colId xmlns:a16="http://schemas.microsoft.com/office/drawing/2014/main" val="3882502151"/>
                    </a:ext>
                  </a:extLst>
                </a:gridCol>
                <a:gridCol w="1152144">
                  <a:extLst>
                    <a:ext uri="{9D8B030D-6E8A-4147-A177-3AD203B41FA5}">
                      <a16:colId xmlns:a16="http://schemas.microsoft.com/office/drawing/2014/main" val="687295479"/>
                    </a:ext>
                  </a:extLst>
                </a:gridCol>
                <a:gridCol w="1152144">
                  <a:extLst>
                    <a:ext uri="{9D8B030D-6E8A-4147-A177-3AD203B41FA5}">
                      <a16:colId xmlns:a16="http://schemas.microsoft.com/office/drawing/2014/main" val="1269778847"/>
                    </a:ext>
                  </a:extLst>
                </a:gridCol>
                <a:gridCol w="1152144">
                  <a:extLst>
                    <a:ext uri="{9D8B030D-6E8A-4147-A177-3AD203B41FA5}">
                      <a16:colId xmlns:a16="http://schemas.microsoft.com/office/drawing/2014/main" val="3233805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1630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- 2023-11-03 13:43:40</a:t>
                      </a:r>
                      <a:r>
                        <a:rPr kumimoji="0" lang="en-US" sz="1000" b="0" i="0" u="none" strike="noStrike" kern="1200" cap="none" spc="0" normalizeH="0" baseline="0" noProof="0">
                          <a:ln>
                            <a:noFill/>
                          </a:ln>
                          <a:solidFill>
                            <a:prstClr val="black"/>
                          </a:solidFill>
                          <a:effectLst/>
                          <a:uLnTx/>
                          <a:uFillTx/>
                          <a:latin typeface="Calibri"/>
                          <a:ea typeface="+mn-ea"/>
                          <a:cs typeface="+mn-cs"/>
                        </a:rPr>
                        <a:t>
 The @cpcusociety of Philadelphia recently hosted a "View from the Top" panel discussion at our Home Office! During this live event, our CMO Brian O'Reilly was joined by other #insurance industry leaders. Together, they shared inspiring stories, strategies, &amp;amp; insightful advice. https://t.co/1m2RWeEmfr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0.1276 %</a:t>
                      </a:r>
                    </a:p>
                  </a:txBody>
                  <a:tcPr/>
                </a:tc>
                <a:extLst>
                  <a:ext uri="{0D108BD9-81ED-4DB2-BD59-A6C34878D82A}">
                    <a16:rowId xmlns:a16="http://schemas.microsoft.com/office/drawing/2014/main" val="90688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- 2023-11-10 10:33:00</a:t>
                      </a:r>
                      <a:r>
                        <a:rPr kumimoji="0" lang="en-US" sz="1000" b="0" i="0" u="none" strike="noStrike" kern="1200" cap="none" spc="0" normalizeH="0" baseline="0" noProof="0">
                          <a:ln>
                            <a:noFill/>
                          </a:ln>
                          <a:solidFill>
                            <a:prstClr val="black"/>
                          </a:solidFill>
                          <a:effectLst/>
                          <a:uLnTx/>
                          <a:uFillTx/>
                          <a:latin typeface="Calibri"/>
                          <a:ea typeface="+mn-ea"/>
                          <a:cs typeface="+mn-cs"/>
                        </a:rPr>
                        <a:t>
 Tomorrow is Veterans Day, a day to salute America's heroes. 🇺🇸 Thank you, veterans! 🙏
Do you know someone who served in the U.S. Armed Forces? Tell us whose service you're grateful for by tagging a veteran in the comments. 🎖️ #VeteransDay https://t.co/Xd4UQw0Q5g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0.1274 %</a:t>
                      </a:r>
                    </a:p>
                  </a:txBody>
                  <a:tcPr/>
                </a:tc>
                <a:extLst>
                  <a:ext uri="{0D108BD9-81ED-4DB2-BD59-A6C34878D82A}">
                    <a16:rowId xmlns:a16="http://schemas.microsoft.com/office/drawing/2014/main" val="1103354234"/>
                  </a:ext>
                </a:extLst>
              </a:tr>
            </a:tbl>
          </a:graphicData>
        </a:graphic>
      </p:graphicFrame>
      <p:sp>
        <p:nvSpPr>
          <p:cNvPr id="4" name="Text Placeholder 3">
            <a:extLst>
              <a:ext uri="{FF2B5EF4-FFF2-40B4-BE49-F238E27FC236}">
                <a16:creationId xmlns:a16="http://schemas.microsoft.com/office/drawing/2014/main" id="{33F1AFD1-3923-4D1B-9238-D3C512EF2313}"/>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317987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4DF62-7138-46DE-BADA-53072384EE0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6171DF48-03E2-4B6A-ABAC-C1AFB49ADBAE}"/>
              </a:ext>
            </a:extLst>
          </p:cNvPr>
          <p:cNvGraphicFramePr>
            <a:graphicFrameLocks noGrp="1"/>
          </p:cNvGraphicFramePr>
          <p:nvPr>
            <p:ph type="tbl" sz="quarter" idx="13"/>
            <p:extLst>
              <p:ext uri="{D42A27DB-BD31-4B8C-83A1-F6EECF244321}">
                <p14:modId xmlns:p14="http://schemas.microsoft.com/office/powerpoint/2010/main" val="1020365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71812121"/>
                    </a:ext>
                  </a:extLst>
                </a:gridCol>
                <a:gridCol w="1152144">
                  <a:extLst>
                    <a:ext uri="{9D8B030D-6E8A-4147-A177-3AD203B41FA5}">
                      <a16:colId xmlns:a16="http://schemas.microsoft.com/office/drawing/2014/main" val="1250309394"/>
                    </a:ext>
                  </a:extLst>
                </a:gridCol>
                <a:gridCol w="1152144">
                  <a:extLst>
                    <a:ext uri="{9D8B030D-6E8A-4147-A177-3AD203B41FA5}">
                      <a16:colId xmlns:a16="http://schemas.microsoft.com/office/drawing/2014/main" val="3410558793"/>
                    </a:ext>
                  </a:extLst>
                </a:gridCol>
                <a:gridCol w="1152144">
                  <a:extLst>
                    <a:ext uri="{9D8B030D-6E8A-4147-A177-3AD203B41FA5}">
                      <a16:colId xmlns:a16="http://schemas.microsoft.com/office/drawing/2014/main" val="14067655"/>
                    </a:ext>
                  </a:extLst>
                </a:gridCol>
                <a:gridCol w="1152144">
                  <a:extLst>
                    <a:ext uri="{9D8B030D-6E8A-4147-A177-3AD203B41FA5}">
                      <a16:colId xmlns:a16="http://schemas.microsoft.com/office/drawing/2014/main" val="1579598"/>
                    </a:ext>
                  </a:extLst>
                </a:gridCol>
                <a:gridCol w="1152144">
                  <a:extLst>
                    <a:ext uri="{9D8B030D-6E8A-4147-A177-3AD203B41FA5}">
                      <a16:colId xmlns:a16="http://schemas.microsoft.com/office/drawing/2014/main" val="991986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9269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- 2023-11-15 15:58:30</a:t>
                      </a:r>
                      <a:r>
                        <a:rPr kumimoji="0" lang="en-US" sz="1000" b="0" i="0" u="none" strike="noStrike" kern="1200" cap="none" spc="0" normalizeH="0" baseline="0" noProof="0">
                          <a:ln>
                            <a:noFill/>
                          </a:ln>
                          <a:solidFill>
                            <a:prstClr val="black"/>
                          </a:solidFill>
                          <a:effectLst/>
                          <a:uLnTx/>
                          <a:uFillTx/>
                          <a:latin typeface="Calibri"/>
                          <a:ea typeface="+mn-ea"/>
                          <a:cs typeface="+mn-cs"/>
                        </a:rPr>
                        <a:t>
 We had the opportunity to host 21 bright minds 🌟 from @GammaIotaSigma at @saintjosephs in our Home Office!  
THREAD 🧵 https://t.co/LfbduyaDTk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0.1274 %</a:t>
                      </a:r>
                    </a:p>
                  </a:txBody>
                  <a:tcPr/>
                </a:tc>
                <a:extLst>
                  <a:ext uri="{0D108BD9-81ED-4DB2-BD59-A6C34878D82A}">
                    <a16:rowId xmlns:a16="http://schemas.microsoft.com/office/drawing/2014/main" val="4189431056"/>
                  </a:ext>
                </a:extLst>
              </a:tr>
            </a:tbl>
          </a:graphicData>
        </a:graphic>
      </p:graphicFrame>
      <p:sp>
        <p:nvSpPr>
          <p:cNvPr id="4" name="Text Placeholder 3">
            <a:extLst>
              <a:ext uri="{FF2B5EF4-FFF2-40B4-BE49-F238E27FC236}">
                <a16:creationId xmlns:a16="http://schemas.microsoft.com/office/drawing/2014/main" id="{B35FD791-4EF0-458E-A11C-70272C65D379}"/>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693573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7847-A681-47CB-A791-B015A2B8B725}"/>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270C680-763F-4E0A-AA48-21F0CB8D6E77}"/>
              </a:ext>
            </a:extLst>
          </p:cNvPr>
          <p:cNvGraphicFramePr>
            <a:graphicFrameLocks noGrp="1"/>
          </p:cNvGraphicFramePr>
          <p:nvPr>
            <p:ph type="tbl" sz="quarter" idx="13"/>
            <p:extLst>
              <p:ext uri="{D42A27DB-BD31-4B8C-83A1-F6EECF244321}">
                <p14:modId xmlns:p14="http://schemas.microsoft.com/office/powerpoint/2010/main" val="3403570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63048143"/>
                    </a:ext>
                  </a:extLst>
                </a:gridCol>
                <a:gridCol w="576072">
                  <a:extLst>
                    <a:ext uri="{9D8B030D-6E8A-4147-A177-3AD203B41FA5}">
                      <a16:colId xmlns:a16="http://schemas.microsoft.com/office/drawing/2014/main" val="1543770332"/>
                    </a:ext>
                  </a:extLst>
                </a:gridCol>
                <a:gridCol w="576072">
                  <a:extLst>
                    <a:ext uri="{9D8B030D-6E8A-4147-A177-3AD203B41FA5}">
                      <a16:colId xmlns:a16="http://schemas.microsoft.com/office/drawing/2014/main" val="3451121913"/>
                    </a:ext>
                  </a:extLst>
                </a:gridCol>
                <a:gridCol w="576072">
                  <a:extLst>
                    <a:ext uri="{9D8B030D-6E8A-4147-A177-3AD203B41FA5}">
                      <a16:colId xmlns:a16="http://schemas.microsoft.com/office/drawing/2014/main" val="3890472377"/>
                    </a:ext>
                  </a:extLst>
                </a:gridCol>
                <a:gridCol w="576072">
                  <a:extLst>
                    <a:ext uri="{9D8B030D-6E8A-4147-A177-3AD203B41FA5}">
                      <a16:colId xmlns:a16="http://schemas.microsoft.com/office/drawing/2014/main" val="1300241843"/>
                    </a:ext>
                  </a:extLst>
                </a:gridCol>
                <a:gridCol w="576072">
                  <a:extLst>
                    <a:ext uri="{9D8B030D-6E8A-4147-A177-3AD203B41FA5}">
                      <a16:colId xmlns:a16="http://schemas.microsoft.com/office/drawing/2014/main" val="3706250796"/>
                    </a:ext>
                  </a:extLst>
                </a:gridCol>
                <a:gridCol w="576072">
                  <a:extLst>
                    <a:ext uri="{9D8B030D-6E8A-4147-A177-3AD203B41FA5}">
                      <a16:colId xmlns:a16="http://schemas.microsoft.com/office/drawing/2014/main" val="3504789463"/>
                    </a:ext>
                  </a:extLst>
                </a:gridCol>
                <a:gridCol w="576072">
                  <a:extLst>
                    <a:ext uri="{9D8B030D-6E8A-4147-A177-3AD203B41FA5}">
                      <a16:colId xmlns:a16="http://schemas.microsoft.com/office/drawing/2014/main" val="2326051405"/>
                    </a:ext>
                  </a:extLst>
                </a:gridCol>
                <a:gridCol w="576072">
                  <a:extLst>
                    <a:ext uri="{9D8B030D-6E8A-4147-A177-3AD203B41FA5}">
                      <a16:colId xmlns:a16="http://schemas.microsoft.com/office/drawing/2014/main" val="430889766"/>
                    </a:ext>
                  </a:extLst>
                </a:gridCol>
                <a:gridCol w="576072">
                  <a:extLst>
                    <a:ext uri="{9D8B030D-6E8A-4147-A177-3AD203B41FA5}">
                      <a16:colId xmlns:a16="http://schemas.microsoft.com/office/drawing/2014/main" val="3027955055"/>
                    </a:ext>
                  </a:extLst>
                </a:gridCol>
                <a:gridCol w="576072">
                  <a:extLst>
                    <a:ext uri="{9D8B030D-6E8A-4147-A177-3AD203B41FA5}">
                      <a16:colId xmlns:a16="http://schemas.microsoft.com/office/drawing/2014/main" val="2490511611"/>
                    </a:ext>
                  </a:extLst>
                </a:gridCol>
                <a:gridCol w="576072">
                  <a:extLst>
                    <a:ext uri="{9D8B030D-6E8A-4147-A177-3AD203B41FA5}">
                      <a16:colId xmlns:a16="http://schemas.microsoft.com/office/drawing/2014/main" val="1516519463"/>
                    </a:ext>
                  </a:extLst>
                </a:gridCol>
                <a:gridCol w="576072">
                  <a:extLst>
                    <a:ext uri="{9D8B030D-6E8A-4147-A177-3AD203B41FA5}">
                      <a16:colId xmlns:a16="http://schemas.microsoft.com/office/drawing/2014/main" val="256379088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680190152"/>
                  </a:ext>
                </a:extLst>
              </a:tr>
              <a:tr h="370840">
                <a:tc>
                  <a:txBody>
                    <a:bodyPr/>
                    <a:lstStyle/>
                    <a:p>
                      <a:r>
                        <a:rPr lang="en-US" sz="1000"/>
                        <a:t>39975</a:t>
                      </a:r>
                    </a:p>
                  </a:txBody>
                  <a:tcPr/>
                </a:tc>
                <a:tc>
                  <a:txBody>
                    <a:bodyPr/>
                    <a:lstStyle/>
                    <a:p>
                      <a:r>
                        <a:rPr lang="en-US" sz="1000"/>
                        <a:t>112</a:t>
                      </a:r>
                    </a:p>
                  </a:txBody>
                  <a:tcPr/>
                </a:tc>
                <a:tc>
                  <a:txBody>
                    <a:bodyPr/>
                    <a:lstStyle/>
                    <a:p>
                      <a:r>
                        <a:rPr lang="en-US" sz="1000"/>
                        <a:t>22</a:t>
                      </a:r>
                    </a:p>
                  </a:txBody>
                  <a:tcPr/>
                </a:tc>
                <a:tc>
                  <a:txBody>
                    <a:bodyPr/>
                    <a:lstStyle/>
                    <a:p>
                      <a:r>
                        <a:rPr lang="en-US" sz="1000"/>
                        <a:t>2064</a:t>
                      </a:r>
                    </a:p>
                  </a:txBody>
                  <a:tcPr/>
                </a:tc>
                <a:tc>
                  <a:txBody>
                    <a:bodyPr/>
                    <a:lstStyle/>
                    <a:p>
                      <a:r>
                        <a:rPr lang="en-US" sz="1000"/>
                        <a:t>93.818181818182</a:t>
                      </a:r>
                    </a:p>
                  </a:txBody>
                  <a:tcPr/>
                </a:tc>
                <a:tc>
                  <a:txBody>
                    <a:bodyPr/>
                    <a:lstStyle/>
                    <a:p>
                      <a:r>
                        <a:rPr lang="en-US" sz="1000"/>
                        <a:t>31</a:t>
                      </a:r>
                    </a:p>
                  </a:txBody>
                  <a:tcPr/>
                </a:tc>
                <a:tc>
                  <a:txBody>
                    <a:bodyPr/>
                    <a:lstStyle/>
                    <a:p>
                      <a:r>
                        <a:rPr lang="en-US" sz="1000"/>
                        <a:t>107</a:t>
                      </a:r>
                    </a:p>
                  </a:txBody>
                  <a:tcPr/>
                </a:tc>
                <a:tc>
                  <a:txBody>
                    <a:bodyPr/>
                    <a:lstStyle/>
                    <a:p>
                      <a:r>
                        <a:rPr lang="en-US" sz="1000"/>
                        <a:t>4.8636363636364</a:t>
                      </a:r>
                    </a:p>
                  </a:txBody>
                  <a:tcPr/>
                </a:tc>
                <a:tc>
                  <a:txBody>
                    <a:bodyPr/>
                    <a:lstStyle/>
                    <a:p>
                      <a:r>
                        <a:rPr lang="en-US" sz="1000"/>
                        <a:t>10225</a:t>
                      </a:r>
                    </a:p>
                  </a:txBody>
                  <a:tcPr/>
                </a:tc>
                <a:tc>
                  <a:txBody>
                    <a:bodyPr/>
                    <a:lstStyle/>
                    <a:p>
                      <a:r>
                        <a:rPr lang="en-US" sz="1000"/>
                        <a:t>464.77272727273</a:t>
                      </a:r>
                    </a:p>
                  </a:txBody>
                  <a:tcPr/>
                </a:tc>
                <a:tc>
                  <a:txBody>
                    <a:bodyPr/>
                    <a:lstStyle/>
                    <a:p>
                      <a:r>
                        <a:rPr lang="en-US" sz="1000"/>
                        <a:t>76256</a:t>
                      </a:r>
                    </a:p>
                  </a:txBody>
                  <a:tcPr/>
                </a:tc>
                <a:tc>
                  <a:txBody>
                    <a:bodyPr/>
                    <a:lstStyle/>
                    <a:p>
                      <a:r>
                        <a:rPr lang="en-US" sz="1000"/>
                        <a:t>3466.1818181818</a:t>
                      </a:r>
                    </a:p>
                  </a:txBody>
                  <a:tcPr/>
                </a:tc>
                <a:tc>
                  <a:txBody>
                    <a:bodyPr/>
                    <a:lstStyle/>
                    <a:p>
                      <a:r>
                        <a:rPr lang="en-US" sz="1000"/>
                        <a:t>13.38912740271 %</a:t>
                      </a:r>
                    </a:p>
                  </a:txBody>
                  <a:tcPr/>
                </a:tc>
                <a:extLst>
                  <a:ext uri="{0D108BD9-81ED-4DB2-BD59-A6C34878D82A}">
                    <a16:rowId xmlns:a16="http://schemas.microsoft.com/office/drawing/2014/main" val="3232210117"/>
                  </a:ext>
                </a:extLst>
              </a:tr>
            </a:tbl>
          </a:graphicData>
        </a:graphic>
      </p:graphicFrame>
      <p:sp>
        <p:nvSpPr>
          <p:cNvPr id="4" name="Text Placeholder 3">
            <a:extLst>
              <a:ext uri="{FF2B5EF4-FFF2-40B4-BE49-F238E27FC236}">
                <a16:creationId xmlns:a16="http://schemas.microsoft.com/office/drawing/2014/main" id="{836D0EF5-E8C1-41B6-B835-E2BA6582A07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920610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35A20-A916-4E73-9A37-80528C4016FA}"/>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1C7D4C8C-123D-44B3-8D9E-B058CB3B01A3}"/>
              </a:ext>
            </a:extLst>
          </p:cNvPr>
          <p:cNvGraphicFramePr>
            <a:graphicFrameLocks noGrp="1"/>
          </p:cNvGraphicFramePr>
          <p:nvPr>
            <p:ph type="chart" sz="quarter" idx="13"/>
            <p:extLst>
              <p:ext uri="{D42A27DB-BD31-4B8C-83A1-F6EECF244321}">
                <p14:modId xmlns:p14="http://schemas.microsoft.com/office/powerpoint/2010/main" val="3167884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8D4F5-5562-42DA-A9EE-ABAC61B60AB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73781EE-72E1-4E5C-B2B3-D0C2FD56D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669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CE7C0-B149-4F95-9A1D-F7EE4B38D6A3}"/>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4AA5324E-538F-4809-B501-4C90A714716B}"/>
              </a:ext>
            </a:extLst>
          </p:cNvPr>
          <p:cNvGraphicFramePr>
            <a:graphicFrameLocks noGrp="1"/>
          </p:cNvGraphicFramePr>
          <p:nvPr>
            <p:ph type="chart" sz="quarter" idx="13"/>
            <p:extLst>
              <p:ext uri="{D42A27DB-BD31-4B8C-83A1-F6EECF244321}">
                <p14:modId xmlns:p14="http://schemas.microsoft.com/office/powerpoint/2010/main" val="3744524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AFE55-14AD-403A-9638-2E46FB899BA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C7809D9-7F2B-476E-B44E-C816BC580C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259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B8973-5CF6-4FB5-8C4C-8D9C6B8B0CB8}"/>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05B5829E-3232-4FB9-B132-484C24193F24}"/>
              </a:ext>
            </a:extLst>
          </p:cNvPr>
          <p:cNvGraphicFramePr>
            <a:graphicFrameLocks noGrp="1"/>
          </p:cNvGraphicFramePr>
          <p:nvPr>
            <p:ph type="chart" sz="quarter" idx="13"/>
            <p:extLst>
              <p:ext uri="{D42A27DB-BD31-4B8C-83A1-F6EECF244321}">
                <p14:modId xmlns:p14="http://schemas.microsoft.com/office/powerpoint/2010/main" val="20785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CE015-85F2-4380-8E1E-5727CEDDF4D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8501E31-6A18-4E52-B88D-3266FE402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8596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A270D-4829-4D1A-8835-C5823776DAA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06EE0D7-36A6-46C0-B8E1-1EBE629317C7}"/>
              </a:ext>
            </a:extLst>
          </p:cNvPr>
          <p:cNvGraphicFramePr>
            <a:graphicFrameLocks noGrp="1"/>
          </p:cNvGraphicFramePr>
          <p:nvPr>
            <p:ph type="chart" sz="quarter" idx="13"/>
            <p:extLst>
              <p:ext uri="{D42A27DB-BD31-4B8C-83A1-F6EECF244321}">
                <p14:modId xmlns:p14="http://schemas.microsoft.com/office/powerpoint/2010/main" val="3621107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66E616-C33D-44D0-A0B7-18C051A1B0B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F833DC1-A1EF-4C50-8C7D-1C1A39A2A3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5294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FE4A3-CB59-46D2-9BCE-2989B297217C}"/>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F90279AA-E3E9-431E-ADF2-061AA96368CA}"/>
              </a:ext>
            </a:extLst>
          </p:cNvPr>
          <p:cNvGraphicFramePr>
            <a:graphicFrameLocks noGrp="1"/>
          </p:cNvGraphicFramePr>
          <p:nvPr>
            <p:ph type="tbl" sz="quarter" idx="13"/>
            <p:extLst>
              <p:ext uri="{D42A27DB-BD31-4B8C-83A1-F6EECF244321}">
                <p14:modId xmlns:p14="http://schemas.microsoft.com/office/powerpoint/2010/main" val="687596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12815697"/>
                    </a:ext>
                  </a:extLst>
                </a:gridCol>
                <a:gridCol w="740664">
                  <a:extLst>
                    <a:ext uri="{9D8B030D-6E8A-4147-A177-3AD203B41FA5}">
                      <a16:colId xmlns:a16="http://schemas.microsoft.com/office/drawing/2014/main" val="3497465289"/>
                    </a:ext>
                  </a:extLst>
                </a:gridCol>
                <a:gridCol w="740664">
                  <a:extLst>
                    <a:ext uri="{9D8B030D-6E8A-4147-A177-3AD203B41FA5}">
                      <a16:colId xmlns:a16="http://schemas.microsoft.com/office/drawing/2014/main" val="3421151562"/>
                    </a:ext>
                  </a:extLst>
                </a:gridCol>
                <a:gridCol w="740664">
                  <a:extLst>
                    <a:ext uri="{9D8B030D-6E8A-4147-A177-3AD203B41FA5}">
                      <a16:colId xmlns:a16="http://schemas.microsoft.com/office/drawing/2014/main" val="2733550689"/>
                    </a:ext>
                  </a:extLst>
                </a:gridCol>
                <a:gridCol w="740664">
                  <a:extLst>
                    <a:ext uri="{9D8B030D-6E8A-4147-A177-3AD203B41FA5}">
                      <a16:colId xmlns:a16="http://schemas.microsoft.com/office/drawing/2014/main" val="1846691505"/>
                    </a:ext>
                  </a:extLst>
                </a:gridCol>
                <a:gridCol w="740664">
                  <a:extLst>
                    <a:ext uri="{9D8B030D-6E8A-4147-A177-3AD203B41FA5}">
                      <a16:colId xmlns:a16="http://schemas.microsoft.com/office/drawing/2014/main" val="635533183"/>
                    </a:ext>
                  </a:extLst>
                </a:gridCol>
                <a:gridCol w="740664">
                  <a:extLst>
                    <a:ext uri="{9D8B030D-6E8A-4147-A177-3AD203B41FA5}">
                      <a16:colId xmlns:a16="http://schemas.microsoft.com/office/drawing/2014/main" val="3143041243"/>
                    </a:ext>
                  </a:extLst>
                </a:gridCol>
                <a:gridCol w="740664">
                  <a:extLst>
                    <a:ext uri="{9D8B030D-6E8A-4147-A177-3AD203B41FA5}">
                      <a16:colId xmlns:a16="http://schemas.microsoft.com/office/drawing/2014/main" val="1625878915"/>
                    </a:ext>
                  </a:extLst>
                </a:gridCol>
                <a:gridCol w="740664">
                  <a:extLst>
                    <a:ext uri="{9D8B030D-6E8A-4147-A177-3AD203B41FA5}">
                      <a16:colId xmlns:a16="http://schemas.microsoft.com/office/drawing/2014/main" val="406216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148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- 2023-11-23 12:15:09</a:t>
                      </a:r>
                      <a:r>
                        <a:rPr kumimoji="0" lang="en-US" sz="1000" b="0" i="0" u="none" strike="noStrike" kern="1200" cap="none" spc="0" normalizeH="0" baseline="0" noProof="0">
                          <a:ln>
                            <a:noFill/>
                          </a:ln>
                          <a:solidFill>
                            <a:prstClr val="black"/>
                          </a:solidFill>
                          <a:effectLst/>
                          <a:uLnTx/>
                          <a:uFillTx/>
                          <a:latin typeface="Calibri"/>
                          <a:ea typeface="+mn-ea"/>
                          <a:cs typeface="+mn-cs"/>
                        </a:rPr>
                        <a:t>
 This #Thanksgiving, #TEAMPHLY laced up their sneakers and hit the pavement for the 31st annual Philadelphia Insurance Companies Turkey Trot! 🏃‍♂️🏃‍♀️🦃 
One of the oldest turkey trots in the #Philadelphia area, the 5-mile race has become a Thanksgiving morning tradition for more than 1,000 people and 75 sponsors from across the city, raising over  million for Face to Face Germantown. 
The local #nonprofit serves 30,000 free meals to struggling families and individuals in the #community each year. Happy Thanksgiving to everyone from 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22.128755364807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4494784"/>
                  </a:ext>
                </a:extLst>
              </a:tr>
            </a:tbl>
          </a:graphicData>
        </a:graphic>
      </p:graphicFrame>
      <p:sp>
        <p:nvSpPr>
          <p:cNvPr id="4" name="Text Placeholder 3">
            <a:extLst>
              <a:ext uri="{FF2B5EF4-FFF2-40B4-BE49-F238E27FC236}">
                <a16:creationId xmlns:a16="http://schemas.microsoft.com/office/drawing/2014/main" id="{9815A215-1E90-4EF7-A5D4-1D735D351CE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932810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6922B-CF46-4A7C-8C7E-4ECBA3F1C7D3}"/>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81A19036-2A1B-4494-A38E-46EECC063FBB}"/>
              </a:ext>
            </a:extLst>
          </p:cNvPr>
          <p:cNvGraphicFramePr>
            <a:graphicFrameLocks noGrp="1"/>
          </p:cNvGraphicFramePr>
          <p:nvPr>
            <p:ph type="tbl" sz="quarter" idx="13"/>
            <p:extLst>
              <p:ext uri="{D42A27DB-BD31-4B8C-83A1-F6EECF244321}">
                <p14:modId xmlns:p14="http://schemas.microsoft.com/office/powerpoint/2010/main" val="2492097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61935441"/>
                    </a:ext>
                  </a:extLst>
                </a:gridCol>
                <a:gridCol w="740664">
                  <a:extLst>
                    <a:ext uri="{9D8B030D-6E8A-4147-A177-3AD203B41FA5}">
                      <a16:colId xmlns:a16="http://schemas.microsoft.com/office/drawing/2014/main" val="3534942815"/>
                    </a:ext>
                  </a:extLst>
                </a:gridCol>
                <a:gridCol w="740664">
                  <a:extLst>
                    <a:ext uri="{9D8B030D-6E8A-4147-A177-3AD203B41FA5}">
                      <a16:colId xmlns:a16="http://schemas.microsoft.com/office/drawing/2014/main" val="1068542106"/>
                    </a:ext>
                  </a:extLst>
                </a:gridCol>
                <a:gridCol w="740664">
                  <a:extLst>
                    <a:ext uri="{9D8B030D-6E8A-4147-A177-3AD203B41FA5}">
                      <a16:colId xmlns:a16="http://schemas.microsoft.com/office/drawing/2014/main" val="1645567192"/>
                    </a:ext>
                  </a:extLst>
                </a:gridCol>
                <a:gridCol w="740664">
                  <a:extLst>
                    <a:ext uri="{9D8B030D-6E8A-4147-A177-3AD203B41FA5}">
                      <a16:colId xmlns:a16="http://schemas.microsoft.com/office/drawing/2014/main" val="750400804"/>
                    </a:ext>
                  </a:extLst>
                </a:gridCol>
                <a:gridCol w="740664">
                  <a:extLst>
                    <a:ext uri="{9D8B030D-6E8A-4147-A177-3AD203B41FA5}">
                      <a16:colId xmlns:a16="http://schemas.microsoft.com/office/drawing/2014/main" val="3960888925"/>
                    </a:ext>
                  </a:extLst>
                </a:gridCol>
                <a:gridCol w="740664">
                  <a:extLst>
                    <a:ext uri="{9D8B030D-6E8A-4147-A177-3AD203B41FA5}">
                      <a16:colId xmlns:a16="http://schemas.microsoft.com/office/drawing/2014/main" val="4212771412"/>
                    </a:ext>
                  </a:extLst>
                </a:gridCol>
                <a:gridCol w="740664">
                  <a:extLst>
                    <a:ext uri="{9D8B030D-6E8A-4147-A177-3AD203B41FA5}">
                      <a16:colId xmlns:a16="http://schemas.microsoft.com/office/drawing/2014/main" val="3294189076"/>
                    </a:ext>
                  </a:extLst>
                </a:gridCol>
                <a:gridCol w="740664">
                  <a:extLst>
                    <a:ext uri="{9D8B030D-6E8A-4147-A177-3AD203B41FA5}">
                      <a16:colId xmlns:a16="http://schemas.microsoft.com/office/drawing/2014/main" val="1067971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1416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- 2023-11-03 12:15:35</a:t>
                      </a:r>
                      <a:r>
                        <a:rPr kumimoji="0" lang="en-US" sz="1000" b="0" i="0" u="none" strike="noStrike" kern="1200" cap="none" spc="0" normalizeH="0" baseline="0" noProof="0">
                          <a:ln>
                            <a:noFill/>
                          </a:ln>
                          <a:solidFill>
                            <a:prstClr val="black"/>
                          </a:solidFill>
                          <a:effectLst/>
                          <a:uLnTx/>
                          <a:uFillTx/>
                          <a:latin typeface="Calibri"/>
                          <a:ea typeface="+mn-ea"/>
                          <a:cs typeface="+mn-cs"/>
                        </a:rPr>
                        <a:t>
 The CPCU Society - Philadelphia Chapter recently hosted a "View from the Top" executive panel discussion at our Home Office! During this live event, our Chief Marketing Officer Brian O'Reilly was joined by other #insuranceindustry leaders. Together, they shared inspiring stories, strategies, and insightful advice.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31.279548574043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378456"/>
                  </a:ext>
                </a:extLst>
              </a:tr>
            </a:tbl>
          </a:graphicData>
        </a:graphic>
      </p:graphicFrame>
      <p:sp>
        <p:nvSpPr>
          <p:cNvPr id="4" name="Text Placeholder 3">
            <a:extLst>
              <a:ext uri="{FF2B5EF4-FFF2-40B4-BE49-F238E27FC236}">
                <a16:creationId xmlns:a16="http://schemas.microsoft.com/office/drawing/2014/main" id="{82B3685C-3957-4DD8-991C-9E8A327D3789}"/>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656470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DF264-3D02-4AC8-B94E-B027FCBC66E7}"/>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B6F48F45-FB14-4D65-BB4C-B3E07734ACF2}"/>
              </a:ext>
            </a:extLst>
          </p:cNvPr>
          <p:cNvGraphicFramePr>
            <a:graphicFrameLocks noGrp="1"/>
          </p:cNvGraphicFramePr>
          <p:nvPr>
            <p:ph type="tbl" sz="quarter" idx="13"/>
            <p:extLst>
              <p:ext uri="{D42A27DB-BD31-4B8C-83A1-F6EECF244321}">
                <p14:modId xmlns:p14="http://schemas.microsoft.com/office/powerpoint/2010/main" val="275243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13164234"/>
                    </a:ext>
                  </a:extLst>
                </a:gridCol>
                <a:gridCol w="740664">
                  <a:extLst>
                    <a:ext uri="{9D8B030D-6E8A-4147-A177-3AD203B41FA5}">
                      <a16:colId xmlns:a16="http://schemas.microsoft.com/office/drawing/2014/main" val="1928664606"/>
                    </a:ext>
                  </a:extLst>
                </a:gridCol>
                <a:gridCol w="740664">
                  <a:extLst>
                    <a:ext uri="{9D8B030D-6E8A-4147-A177-3AD203B41FA5}">
                      <a16:colId xmlns:a16="http://schemas.microsoft.com/office/drawing/2014/main" val="4168934559"/>
                    </a:ext>
                  </a:extLst>
                </a:gridCol>
                <a:gridCol w="740664">
                  <a:extLst>
                    <a:ext uri="{9D8B030D-6E8A-4147-A177-3AD203B41FA5}">
                      <a16:colId xmlns:a16="http://schemas.microsoft.com/office/drawing/2014/main" val="3646824586"/>
                    </a:ext>
                  </a:extLst>
                </a:gridCol>
                <a:gridCol w="740664">
                  <a:extLst>
                    <a:ext uri="{9D8B030D-6E8A-4147-A177-3AD203B41FA5}">
                      <a16:colId xmlns:a16="http://schemas.microsoft.com/office/drawing/2014/main" val="307454436"/>
                    </a:ext>
                  </a:extLst>
                </a:gridCol>
                <a:gridCol w="740664">
                  <a:extLst>
                    <a:ext uri="{9D8B030D-6E8A-4147-A177-3AD203B41FA5}">
                      <a16:colId xmlns:a16="http://schemas.microsoft.com/office/drawing/2014/main" val="3470002793"/>
                    </a:ext>
                  </a:extLst>
                </a:gridCol>
                <a:gridCol w="740664">
                  <a:extLst>
                    <a:ext uri="{9D8B030D-6E8A-4147-A177-3AD203B41FA5}">
                      <a16:colId xmlns:a16="http://schemas.microsoft.com/office/drawing/2014/main" val="2715754642"/>
                    </a:ext>
                  </a:extLst>
                </a:gridCol>
                <a:gridCol w="740664">
                  <a:extLst>
                    <a:ext uri="{9D8B030D-6E8A-4147-A177-3AD203B41FA5}">
                      <a16:colId xmlns:a16="http://schemas.microsoft.com/office/drawing/2014/main" val="267502242"/>
                    </a:ext>
                  </a:extLst>
                </a:gridCol>
                <a:gridCol w="740664">
                  <a:extLst>
                    <a:ext uri="{9D8B030D-6E8A-4147-A177-3AD203B41FA5}">
                      <a16:colId xmlns:a16="http://schemas.microsoft.com/office/drawing/2014/main" val="3598723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4963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- 2023-11-14 12:23:10</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Special Olympics Pennsylvania's (SOPA) 35th Fall Festival at Villanova University! 🏅 #TEAMPHLY joined athletes and supporters to cheer on these incredible individuals as they showcased their talents in various sporting events. 
A special congratulations to Michael Paulinski for being honored as the 2023 Valor Award Winner! 🎉 Michaels's outstanding effort, determination, and sportsmanship truly inspire greatness. 🏆 #SOPAFallFest #NovaSpO #SpecialOlympics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83126928"/>
                  </a:ext>
                </a:extLst>
              </a:tr>
            </a:tbl>
          </a:graphicData>
        </a:graphic>
      </p:graphicFrame>
      <p:sp>
        <p:nvSpPr>
          <p:cNvPr id="4" name="Text Placeholder 3">
            <a:extLst>
              <a:ext uri="{FF2B5EF4-FFF2-40B4-BE49-F238E27FC236}">
                <a16:creationId xmlns:a16="http://schemas.microsoft.com/office/drawing/2014/main" id="{6EFD8E00-2B27-4275-BD65-68238E3B2F26}"/>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742511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3FF53-3C21-40C8-8AF7-806D9BE45886}"/>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18C80FE9-4DE9-4DAD-9C9F-B23D6C6503C0}"/>
              </a:ext>
            </a:extLst>
          </p:cNvPr>
          <p:cNvGraphicFramePr>
            <a:graphicFrameLocks noGrp="1"/>
          </p:cNvGraphicFramePr>
          <p:nvPr>
            <p:ph type="tbl" sz="quarter" idx="13"/>
            <p:extLst>
              <p:ext uri="{D42A27DB-BD31-4B8C-83A1-F6EECF244321}">
                <p14:modId xmlns:p14="http://schemas.microsoft.com/office/powerpoint/2010/main" val="210718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89154235"/>
                    </a:ext>
                  </a:extLst>
                </a:gridCol>
                <a:gridCol w="740664">
                  <a:extLst>
                    <a:ext uri="{9D8B030D-6E8A-4147-A177-3AD203B41FA5}">
                      <a16:colId xmlns:a16="http://schemas.microsoft.com/office/drawing/2014/main" val="4018329979"/>
                    </a:ext>
                  </a:extLst>
                </a:gridCol>
                <a:gridCol w="740664">
                  <a:extLst>
                    <a:ext uri="{9D8B030D-6E8A-4147-A177-3AD203B41FA5}">
                      <a16:colId xmlns:a16="http://schemas.microsoft.com/office/drawing/2014/main" val="3408109023"/>
                    </a:ext>
                  </a:extLst>
                </a:gridCol>
                <a:gridCol w="740664">
                  <a:extLst>
                    <a:ext uri="{9D8B030D-6E8A-4147-A177-3AD203B41FA5}">
                      <a16:colId xmlns:a16="http://schemas.microsoft.com/office/drawing/2014/main" val="1302299969"/>
                    </a:ext>
                  </a:extLst>
                </a:gridCol>
                <a:gridCol w="740664">
                  <a:extLst>
                    <a:ext uri="{9D8B030D-6E8A-4147-A177-3AD203B41FA5}">
                      <a16:colId xmlns:a16="http://schemas.microsoft.com/office/drawing/2014/main" val="2293702990"/>
                    </a:ext>
                  </a:extLst>
                </a:gridCol>
                <a:gridCol w="740664">
                  <a:extLst>
                    <a:ext uri="{9D8B030D-6E8A-4147-A177-3AD203B41FA5}">
                      <a16:colId xmlns:a16="http://schemas.microsoft.com/office/drawing/2014/main" val="1026719097"/>
                    </a:ext>
                  </a:extLst>
                </a:gridCol>
                <a:gridCol w="740664">
                  <a:extLst>
                    <a:ext uri="{9D8B030D-6E8A-4147-A177-3AD203B41FA5}">
                      <a16:colId xmlns:a16="http://schemas.microsoft.com/office/drawing/2014/main" val="1319334429"/>
                    </a:ext>
                  </a:extLst>
                </a:gridCol>
                <a:gridCol w="740664">
                  <a:extLst>
                    <a:ext uri="{9D8B030D-6E8A-4147-A177-3AD203B41FA5}">
                      <a16:colId xmlns:a16="http://schemas.microsoft.com/office/drawing/2014/main" val="945117200"/>
                    </a:ext>
                  </a:extLst>
                </a:gridCol>
                <a:gridCol w="740664">
                  <a:extLst>
                    <a:ext uri="{9D8B030D-6E8A-4147-A177-3AD203B41FA5}">
                      <a16:colId xmlns:a16="http://schemas.microsoft.com/office/drawing/2014/main" val="955918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9898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- 2023-11-30 10:56:59</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in the Metro Region joined our Melville Women’s Leadership Series (WLS) for their first-ever event at The Paramount. #TEAMPHLY and local agents gathered for an unforgettable evening brimming with fun and entertainment. This happy hour was a special moment to recognize and support the incredible women in #insurance and women leaders in the industry. 💪✨ #womensleadership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44.03176827844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0779523"/>
                  </a:ext>
                </a:extLst>
              </a:tr>
            </a:tbl>
          </a:graphicData>
        </a:graphic>
      </p:graphicFrame>
      <p:sp>
        <p:nvSpPr>
          <p:cNvPr id="4" name="Text Placeholder 3">
            <a:extLst>
              <a:ext uri="{FF2B5EF4-FFF2-40B4-BE49-F238E27FC236}">
                <a16:creationId xmlns:a16="http://schemas.microsoft.com/office/drawing/2014/main" id="{E4CE8D57-F2B1-4091-97BB-6555E5D81C2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556110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A2CDB-CC79-4272-9938-EBFD417FCC26}"/>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4FEF8922-BBCD-4A4C-B3DE-81828FE55CA4}"/>
              </a:ext>
            </a:extLst>
          </p:cNvPr>
          <p:cNvGraphicFramePr>
            <a:graphicFrameLocks noGrp="1"/>
          </p:cNvGraphicFramePr>
          <p:nvPr>
            <p:ph type="tbl" sz="quarter" idx="13"/>
            <p:extLst>
              <p:ext uri="{D42A27DB-BD31-4B8C-83A1-F6EECF244321}">
                <p14:modId xmlns:p14="http://schemas.microsoft.com/office/powerpoint/2010/main" val="104208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44016192"/>
                    </a:ext>
                  </a:extLst>
                </a:gridCol>
                <a:gridCol w="740664">
                  <a:extLst>
                    <a:ext uri="{9D8B030D-6E8A-4147-A177-3AD203B41FA5}">
                      <a16:colId xmlns:a16="http://schemas.microsoft.com/office/drawing/2014/main" val="4187396484"/>
                    </a:ext>
                  </a:extLst>
                </a:gridCol>
                <a:gridCol w="740664">
                  <a:extLst>
                    <a:ext uri="{9D8B030D-6E8A-4147-A177-3AD203B41FA5}">
                      <a16:colId xmlns:a16="http://schemas.microsoft.com/office/drawing/2014/main" val="972484376"/>
                    </a:ext>
                  </a:extLst>
                </a:gridCol>
                <a:gridCol w="740664">
                  <a:extLst>
                    <a:ext uri="{9D8B030D-6E8A-4147-A177-3AD203B41FA5}">
                      <a16:colId xmlns:a16="http://schemas.microsoft.com/office/drawing/2014/main" val="2471408006"/>
                    </a:ext>
                  </a:extLst>
                </a:gridCol>
                <a:gridCol w="740664">
                  <a:extLst>
                    <a:ext uri="{9D8B030D-6E8A-4147-A177-3AD203B41FA5}">
                      <a16:colId xmlns:a16="http://schemas.microsoft.com/office/drawing/2014/main" val="438364205"/>
                    </a:ext>
                  </a:extLst>
                </a:gridCol>
                <a:gridCol w="740664">
                  <a:extLst>
                    <a:ext uri="{9D8B030D-6E8A-4147-A177-3AD203B41FA5}">
                      <a16:colId xmlns:a16="http://schemas.microsoft.com/office/drawing/2014/main" val="3776516307"/>
                    </a:ext>
                  </a:extLst>
                </a:gridCol>
                <a:gridCol w="740664">
                  <a:extLst>
                    <a:ext uri="{9D8B030D-6E8A-4147-A177-3AD203B41FA5}">
                      <a16:colId xmlns:a16="http://schemas.microsoft.com/office/drawing/2014/main" val="3104032548"/>
                    </a:ext>
                  </a:extLst>
                </a:gridCol>
                <a:gridCol w="740664">
                  <a:extLst>
                    <a:ext uri="{9D8B030D-6E8A-4147-A177-3AD203B41FA5}">
                      <a16:colId xmlns:a16="http://schemas.microsoft.com/office/drawing/2014/main" val="333213442"/>
                    </a:ext>
                  </a:extLst>
                </a:gridCol>
                <a:gridCol w="740664">
                  <a:extLst>
                    <a:ext uri="{9D8B030D-6E8A-4147-A177-3AD203B41FA5}">
                      <a16:colId xmlns:a16="http://schemas.microsoft.com/office/drawing/2014/main" val="415523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305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- 2023-11-02 14:41:27</a:t>
                      </a:r>
                      <a:r>
                        <a:rPr kumimoji="0" lang="en-US" sz="1000" b="0" i="0" u="none" strike="noStrike" kern="1200" cap="none" spc="0" normalizeH="0" baseline="0" noProof="0">
                          <a:ln>
                            <a:noFill/>
                          </a:ln>
                          <a:solidFill>
                            <a:prstClr val="black"/>
                          </a:solidFill>
                          <a:effectLst/>
                          <a:uLnTx/>
                          <a:uFillTx/>
                          <a:latin typeface="Calibri"/>
                          <a:ea typeface="+mn-ea"/>
                          <a:cs typeface="+mn-cs"/>
                        </a:rPr>
                        <a:t>
 Throughout October, #TEAMPHLY joined various American Cancer Society Making Strides Against Breast Cancer walks nationwide to support the fight against #breastcancer! These 3 to 5-mile walks are the nation's largest and most impactful breast cancer movement to raise awareness and money to fund research, vital support services, and early detection initiatives. #breastcancerawareness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13.167339614177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8303028"/>
                  </a:ext>
                </a:extLst>
              </a:tr>
            </a:tbl>
          </a:graphicData>
        </a:graphic>
      </p:graphicFrame>
      <p:sp>
        <p:nvSpPr>
          <p:cNvPr id="4" name="Text Placeholder 3">
            <a:extLst>
              <a:ext uri="{FF2B5EF4-FFF2-40B4-BE49-F238E27FC236}">
                <a16:creationId xmlns:a16="http://schemas.microsoft.com/office/drawing/2014/main" id="{F9A094BA-2B7D-4D96-8756-B0B61F4A9B2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26464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33A74-D0FC-4D12-BCA8-0F63B75E4B48}"/>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21F9ECBC-754A-4F38-8250-FE8AB7D89197}"/>
              </a:ext>
            </a:extLst>
          </p:cNvPr>
          <p:cNvGraphicFramePr>
            <a:graphicFrameLocks noGrp="1"/>
          </p:cNvGraphicFramePr>
          <p:nvPr>
            <p:ph type="tbl" sz="quarter" idx="13"/>
            <p:extLst>
              <p:ext uri="{D42A27DB-BD31-4B8C-83A1-F6EECF244321}">
                <p14:modId xmlns:p14="http://schemas.microsoft.com/office/powerpoint/2010/main" val="2088513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10182380"/>
                    </a:ext>
                  </a:extLst>
                </a:gridCol>
                <a:gridCol w="576072">
                  <a:extLst>
                    <a:ext uri="{9D8B030D-6E8A-4147-A177-3AD203B41FA5}">
                      <a16:colId xmlns:a16="http://schemas.microsoft.com/office/drawing/2014/main" val="2429587491"/>
                    </a:ext>
                  </a:extLst>
                </a:gridCol>
                <a:gridCol w="576072">
                  <a:extLst>
                    <a:ext uri="{9D8B030D-6E8A-4147-A177-3AD203B41FA5}">
                      <a16:colId xmlns:a16="http://schemas.microsoft.com/office/drawing/2014/main" val="2430394058"/>
                    </a:ext>
                  </a:extLst>
                </a:gridCol>
                <a:gridCol w="576072">
                  <a:extLst>
                    <a:ext uri="{9D8B030D-6E8A-4147-A177-3AD203B41FA5}">
                      <a16:colId xmlns:a16="http://schemas.microsoft.com/office/drawing/2014/main" val="3979211693"/>
                    </a:ext>
                  </a:extLst>
                </a:gridCol>
                <a:gridCol w="576072">
                  <a:extLst>
                    <a:ext uri="{9D8B030D-6E8A-4147-A177-3AD203B41FA5}">
                      <a16:colId xmlns:a16="http://schemas.microsoft.com/office/drawing/2014/main" val="2729831148"/>
                    </a:ext>
                  </a:extLst>
                </a:gridCol>
                <a:gridCol w="576072">
                  <a:extLst>
                    <a:ext uri="{9D8B030D-6E8A-4147-A177-3AD203B41FA5}">
                      <a16:colId xmlns:a16="http://schemas.microsoft.com/office/drawing/2014/main" val="287426154"/>
                    </a:ext>
                  </a:extLst>
                </a:gridCol>
                <a:gridCol w="576072">
                  <a:extLst>
                    <a:ext uri="{9D8B030D-6E8A-4147-A177-3AD203B41FA5}">
                      <a16:colId xmlns:a16="http://schemas.microsoft.com/office/drawing/2014/main" val="1763797576"/>
                    </a:ext>
                  </a:extLst>
                </a:gridCol>
                <a:gridCol w="576072">
                  <a:extLst>
                    <a:ext uri="{9D8B030D-6E8A-4147-A177-3AD203B41FA5}">
                      <a16:colId xmlns:a16="http://schemas.microsoft.com/office/drawing/2014/main" val="1800418283"/>
                    </a:ext>
                  </a:extLst>
                </a:gridCol>
                <a:gridCol w="576072">
                  <a:extLst>
                    <a:ext uri="{9D8B030D-6E8A-4147-A177-3AD203B41FA5}">
                      <a16:colId xmlns:a16="http://schemas.microsoft.com/office/drawing/2014/main" val="3840846813"/>
                    </a:ext>
                  </a:extLst>
                </a:gridCol>
                <a:gridCol w="576072">
                  <a:extLst>
                    <a:ext uri="{9D8B030D-6E8A-4147-A177-3AD203B41FA5}">
                      <a16:colId xmlns:a16="http://schemas.microsoft.com/office/drawing/2014/main" val="2088541669"/>
                    </a:ext>
                  </a:extLst>
                </a:gridCol>
                <a:gridCol w="576072">
                  <a:extLst>
                    <a:ext uri="{9D8B030D-6E8A-4147-A177-3AD203B41FA5}">
                      <a16:colId xmlns:a16="http://schemas.microsoft.com/office/drawing/2014/main" val="25963210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781034042"/>
                  </a:ext>
                </a:extLst>
              </a:tr>
              <a:tr h="370840">
                <a:tc>
                  <a:txBody>
                    <a:bodyPr/>
                    <a:lstStyle/>
                    <a:p>
                      <a:r>
                        <a:rPr lang="en-US" sz="1000"/>
                        <a:t>phlyinsurance</a:t>
                      </a:r>
                    </a:p>
                  </a:txBody>
                  <a:tcPr/>
                </a:tc>
                <a:tc>
                  <a:txBody>
                    <a:bodyPr/>
                    <a:lstStyle/>
                    <a:p>
                      <a:r>
                        <a:rPr lang="en-US" sz="1000"/>
                        <a:t>3271</a:t>
                      </a:r>
                    </a:p>
                  </a:txBody>
                  <a:tcPr/>
                </a:tc>
                <a:tc>
                  <a:txBody>
                    <a:bodyPr/>
                    <a:lstStyle/>
                    <a:p>
                      <a:r>
                        <a:rPr lang="en-US" sz="1000"/>
                        <a:t>20</a:t>
                      </a:r>
                    </a:p>
                  </a:txBody>
                  <a:tcPr/>
                </a:tc>
                <a:tc>
                  <a:txBody>
                    <a:bodyPr/>
                    <a:lstStyle/>
                    <a:p>
                      <a:r>
                        <a:rPr lang="en-US" sz="1000"/>
                        <a:t>9</a:t>
                      </a:r>
                    </a:p>
                  </a:txBody>
                  <a:tcPr/>
                </a:tc>
                <a:tc>
                  <a:txBody>
                    <a:bodyPr/>
                    <a:lstStyle/>
                    <a:p>
                      <a:r>
                        <a:rPr lang="en-US" sz="1000"/>
                        <a:t>10</a:t>
                      </a:r>
                    </a:p>
                  </a:txBody>
                  <a:tcPr/>
                </a:tc>
                <a:tc>
                  <a:txBody>
                    <a:bodyPr/>
                    <a:lstStyle/>
                    <a:p>
                      <a:r>
                        <a:rPr lang="en-US" sz="1000"/>
                        <a:t>0</a:t>
                      </a:r>
                    </a:p>
                  </a:txBody>
                  <a:tcPr/>
                </a:tc>
                <a:tc>
                  <a:txBody>
                    <a:bodyPr/>
                    <a:lstStyle/>
                    <a:p>
                      <a:r>
                        <a:rPr lang="en-US" sz="1000"/>
                        <a:t>3</a:t>
                      </a:r>
                    </a:p>
                  </a:txBody>
                  <a:tcPr/>
                </a:tc>
                <a:tc>
                  <a:txBody>
                    <a:bodyPr/>
                    <a:lstStyle/>
                    <a:p>
                      <a:r>
                        <a:rPr lang="en-US" sz="1000"/>
                        <a:t>22</a:t>
                      </a:r>
                    </a:p>
                  </a:txBody>
                  <a:tcPr/>
                </a:tc>
                <a:tc>
                  <a:txBody>
                    <a:bodyPr/>
                    <a:lstStyle/>
                    <a:p>
                      <a:r>
                        <a:rPr lang="en-US" sz="1000"/>
                        <a:t>889</a:t>
                      </a:r>
                    </a:p>
                  </a:txBody>
                  <a:tcPr/>
                </a:tc>
                <a:tc>
                  <a:txBody>
                    <a:bodyPr/>
                    <a:lstStyle/>
                    <a:p>
                      <a:r>
                        <a:rPr lang="en-US" sz="1000"/>
                        <a:t>29</a:t>
                      </a:r>
                    </a:p>
                  </a:txBody>
                  <a:tcPr/>
                </a:tc>
                <a:tc>
                  <a:txBody>
                    <a:bodyPr/>
                    <a:lstStyle/>
                    <a:p>
                      <a:r>
                        <a:rPr lang="en-US" sz="1000"/>
                        <a:t>1.2796 %</a:t>
                      </a:r>
                    </a:p>
                  </a:txBody>
                  <a:tcPr/>
                </a:tc>
                <a:extLst>
                  <a:ext uri="{0D108BD9-81ED-4DB2-BD59-A6C34878D82A}">
                    <a16:rowId xmlns:a16="http://schemas.microsoft.com/office/drawing/2014/main" val="2626582351"/>
                  </a:ext>
                </a:extLst>
              </a:tr>
            </a:tbl>
          </a:graphicData>
        </a:graphic>
      </p:graphicFrame>
      <p:sp>
        <p:nvSpPr>
          <p:cNvPr id="4" name="Text Placeholder 3">
            <a:extLst>
              <a:ext uri="{FF2B5EF4-FFF2-40B4-BE49-F238E27FC236}">
                <a16:creationId xmlns:a16="http://schemas.microsoft.com/office/drawing/2014/main" id="{CDE100BC-6228-483F-92E7-3AEE2684BCA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776236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6D1DC-C7CF-4813-ADF0-FCB3649ED4E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23F1515-FAEE-445F-B9F2-3F8474F8BDB0}"/>
              </a:ext>
            </a:extLst>
          </p:cNvPr>
          <p:cNvGraphicFramePr>
            <a:graphicFrameLocks noGrp="1"/>
          </p:cNvGraphicFramePr>
          <p:nvPr>
            <p:ph type="chart" sz="quarter" idx="13"/>
            <p:extLst>
              <p:ext uri="{D42A27DB-BD31-4B8C-83A1-F6EECF244321}">
                <p14:modId xmlns:p14="http://schemas.microsoft.com/office/powerpoint/2010/main" val="3207707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689306-6CAB-439E-99FB-0D501533554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D377AD1-492F-41D4-AE70-3A322E8E38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31657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A7109-C1CE-4ED4-9CC9-D5DAE3C32AC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253FABDF-56AF-4FBD-BDF2-FE325F8B8D80}"/>
              </a:ext>
            </a:extLst>
          </p:cNvPr>
          <p:cNvGraphicFramePr>
            <a:graphicFrameLocks noGrp="1"/>
          </p:cNvGraphicFramePr>
          <p:nvPr>
            <p:ph type="chart" sz="quarter" idx="13"/>
            <p:extLst>
              <p:ext uri="{D42A27DB-BD31-4B8C-83A1-F6EECF244321}">
                <p14:modId xmlns:p14="http://schemas.microsoft.com/office/powerpoint/2010/main" val="3352204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A489FA-8446-4278-A9BC-C7B9256EFBB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4D68F94-A11D-49D8-AC88-76281CDB12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1614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405AB-23CE-4661-B8F7-A4DAFC9C79E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4AB56E3-E233-45C2-8AB2-A2F8FB67B315}"/>
              </a:ext>
            </a:extLst>
          </p:cNvPr>
          <p:cNvGraphicFramePr>
            <a:graphicFrameLocks noGrp="1"/>
          </p:cNvGraphicFramePr>
          <p:nvPr>
            <p:ph type="chart" sz="quarter" idx="13"/>
            <p:extLst>
              <p:ext uri="{D42A27DB-BD31-4B8C-83A1-F6EECF244321}">
                <p14:modId xmlns:p14="http://schemas.microsoft.com/office/powerpoint/2010/main" val="3244965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03702-CBAC-4912-875A-66ACF4B8E98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8AD7BE6-797F-401C-8C8A-75FAE3683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68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6B755-99F8-4992-92C3-EBF3127BA263}"/>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468DD10D-CE15-464A-96D2-8CB2355E0158}"/>
              </a:ext>
            </a:extLst>
          </p:cNvPr>
          <p:cNvGraphicFramePr>
            <a:graphicFrameLocks noGrp="1"/>
          </p:cNvGraphicFramePr>
          <p:nvPr>
            <p:ph type="chart" sz="quarter" idx="13"/>
            <p:extLst>
              <p:ext uri="{D42A27DB-BD31-4B8C-83A1-F6EECF244321}">
                <p14:modId xmlns:p14="http://schemas.microsoft.com/office/powerpoint/2010/main" val="2639218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DEEBB-21E0-4389-BCD8-2176B494FC4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A6E4119-6807-4148-9CB7-787FC46732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224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E0D78-6661-451C-83DD-AB247E4ECDC5}"/>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039471E8-9B7F-4EE5-BA67-D42E893D1BD6}"/>
              </a:ext>
            </a:extLst>
          </p:cNvPr>
          <p:cNvGraphicFramePr>
            <a:graphicFrameLocks noGrp="1"/>
          </p:cNvGraphicFramePr>
          <p:nvPr>
            <p:ph type="tbl" sz="quarter" idx="13"/>
            <p:extLst>
              <p:ext uri="{D42A27DB-BD31-4B8C-83A1-F6EECF244321}">
                <p14:modId xmlns:p14="http://schemas.microsoft.com/office/powerpoint/2010/main" val="11447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26929223"/>
                    </a:ext>
                  </a:extLst>
                </a:gridCol>
                <a:gridCol w="987552">
                  <a:extLst>
                    <a:ext uri="{9D8B030D-6E8A-4147-A177-3AD203B41FA5}">
                      <a16:colId xmlns:a16="http://schemas.microsoft.com/office/drawing/2014/main" val="3612299315"/>
                    </a:ext>
                  </a:extLst>
                </a:gridCol>
                <a:gridCol w="987552">
                  <a:extLst>
                    <a:ext uri="{9D8B030D-6E8A-4147-A177-3AD203B41FA5}">
                      <a16:colId xmlns:a16="http://schemas.microsoft.com/office/drawing/2014/main" val="700120469"/>
                    </a:ext>
                  </a:extLst>
                </a:gridCol>
                <a:gridCol w="987552">
                  <a:extLst>
                    <a:ext uri="{9D8B030D-6E8A-4147-A177-3AD203B41FA5}">
                      <a16:colId xmlns:a16="http://schemas.microsoft.com/office/drawing/2014/main" val="844576974"/>
                    </a:ext>
                  </a:extLst>
                </a:gridCol>
                <a:gridCol w="987552">
                  <a:extLst>
                    <a:ext uri="{9D8B030D-6E8A-4147-A177-3AD203B41FA5}">
                      <a16:colId xmlns:a16="http://schemas.microsoft.com/office/drawing/2014/main" val="1450821792"/>
                    </a:ext>
                  </a:extLst>
                </a:gridCol>
                <a:gridCol w="987552">
                  <a:extLst>
                    <a:ext uri="{9D8B030D-6E8A-4147-A177-3AD203B41FA5}">
                      <a16:colId xmlns:a16="http://schemas.microsoft.com/office/drawing/2014/main" val="270358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172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- 2023-11-16 15:23:12</a:t>
                      </a:r>
                      <a:r>
                        <a:rPr kumimoji="0" lang="en-US" sz="1000" b="0" i="0" u="none" strike="noStrike" kern="1200" cap="none" spc="0" normalizeH="0" baseline="0" noProof="0">
                          <a:ln>
                            <a:noFill/>
                          </a:ln>
                          <a:solidFill>
                            <a:prstClr val="black"/>
                          </a:solidFill>
                          <a:effectLst/>
                          <a:uLnTx/>
                          <a:uFillTx/>
                          <a:latin typeface="Calibri"/>
                          <a:ea typeface="+mn-ea"/>
                          <a:cs typeface="+mn-cs"/>
                        </a:rPr>
                        <a:t>
 Connecting with our agent and broker partners is always a highlight for us, and The Council of Insurance Agents &amp; Brokers’ conference in Colorado Springs was no exception! 🙌
We enjoyed the opportunity to strengthen our relationships, topped off with our annual cocktail reception hosted in partnership with our Tokio Marine sister companies Safety National, Tokio Marine HCC, and pure_insurance. 
Looking forward to more opportunities to connect and grow together! 🤝 
#TEAMPHLY #insurancecareers #insuranceindustry #insurancework #insurance  #insurancelife #insurancecompany #insurancejobs #insuranceagents #insurancebrokers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12/06/2023 07:27:05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09354653"/>
                  </a:ext>
                </a:extLst>
              </a:tr>
            </a:tbl>
          </a:graphicData>
        </a:graphic>
      </p:graphicFrame>
      <p:sp>
        <p:nvSpPr>
          <p:cNvPr id="4" name="Text Placeholder 3">
            <a:extLst>
              <a:ext uri="{FF2B5EF4-FFF2-40B4-BE49-F238E27FC236}">
                <a16:creationId xmlns:a16="http://schemas.microsoft.com/office/drawing/2014/main" id="{7DB53518-88F5-4B51-A487-377EF964A94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37862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7E5DA-9F28-4866-837B-2A542AA4ECAA}"/>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9361AB8C-7520-431B-8FB5-2A67874492D3}"/>
              </a:ext>
            </a:extLst>
          </p:cNvPr>
          <p:cNvGraphicFramePr>
            <a:graphicFrameLocks noGrp="1"/>
          </p:cNvGraphicFramePr>
          <p:nvPr>
            <p:ph type="tbl" sz="quarter" idx="13"/>
            <p:extLst>
              <p:ext uri="{D42A27DB-BD31-4B8C-83A1-F6EECF244321}">
                <p14:modId xmlns:p14="http://schemas.microsoft.com/office/powerpoint/2010/main" val="809527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30643954"/>
                    </a:ext>
                  </a:extLst>
                </a:gridCol>
                <a:gridCol w="987552">
                  <a:extLst>
                    <a:ext uri="{9D8B030D-6E8A-4147-A177-3AD203B41FA5}">
                      <a16:colId xmlns:a16="http://schemas.microsoft.com/office/drawing/2014/main" val="4230095483"/>
                    </a:ext>
                  </a:extLst>
                </a:gridCol>
                <a:gridCol w="987552">
                  <a:extLst>
                    <a:ext uri="{9D8B030D-6E8A-4147-A177-3AD203B41FA5}">
                      <a16:colId xmlns:a16="http://schemas.microsoft.com/office/drawing/2014/main" val="2971238785"/>
                    </a:ext>
                  </a:extLst>
                </a:gridCol>
                <a:gridCol w="987552">
                  <a:extLst>
                    <a:ext uri="{9D8B030D-6E8A-4147-A177-3AD203B41FA5}">
                      <a16:colId xmlns:a16="http://schemas.microsoft.com/office/drawing/2014/main" val="2280832044"/>
                    </a:ext>
                  </a:extLst>
                </a:gridCol>
                <a:gridCol w="987552">
                  <a:extLst>
                    <a:ext uri="{9D8B030D-6E8A-4147-A177-3AD203B41FA5}">
                      <a16:colId xmlns:a16="http://schemas.microsoft.com/office/drawing/2014/main" val="3106245431"/>
                    </a:ext>
                  </a:extLst>
                </a:gridCol>
                <a:gridCol w="987552">
                  <a:extLst>
                    <a:ext uri="{9D8B030D-6E8A-4147-A177-3AD203B41FA5}">
                      <a16:colId xmlns:a16="http://schemas.microsoft.com/office/drawing/2014/main" val="3379966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142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- 2023-11-23 12:21:18</a:t>
                      </a:r>
                      <a:r>
                        <a:rPr kumimoji="0" lang="en-US" sz="1000" b="0" i="0" u="none" strike="noStrike" kern="1200" cap="none" spc="0" normalizeH="0" baseline="0" noProof="0">
                          <a:ln>
                            <a:noFill/>
                          </a:ln>
                          <a:solidFill>
                            <a:prstClr val="black"/>
                          </a:solidFill>
                          <a:effectLst/>
                          <a:uLnTx/>
                          <a:uFillTx/>
                          <a:latin typeface="Calibri"/>
                          <a:ea typeface="+mn-ea"/>
                          <a:cs typeface="+mn-cs"/>
                        </a:rPr>
                        <a:t>
 This Thanksgiving, #TEAMPHLY laced up their sneakers and hit the pavement for the 31st annual Philadelphia Insurance Companies Turkey Trot! 🏃‍♂️🏃‍♀️🦃
One of the oldest turkey trots in the Philadelphia area, the 5-mile race has become a Thanksgiving morning tradition for more than 1,000 people and 75 sponsors from across the city, raising over  million for facetofacegermantown.
The local non-profit serves 30,000 free meals to struggling families and individuals in the community each year. 
Happy Thanksgiving to everyone from PHLY! 🧡
#happythanksgiving #thanksgivingtradition #facetofacegermantown #germantownphilly #fundraisingforacause #communitysupport #givingbacktothecommunity #givingseason #nonprofitfundraising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12/06/2023 07:27:05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46289417"/>
                  </a:ext>
                </a:extLst>
              </a:tr>
            </a:tbl>
          </a:graphicData>
        </a:graphic>
      </p:graphicFrame>
      <p:sp>
        <p:nvSpPr>
          <p:cNvPr id="4" name="Text Placeholder 3">
            <a:extLst>
              <a:ext uri="{FF2B5EF4-FFF2-40B4-BE49-F238E27FC236}">
                <a16:creationId xmlns:a16="http://schemas.microsoft.com/office/drawing/2014/main" id="{5C7BC5E4-E1B6-4C58-9082-146525374B6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739139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C936E-DEF3-4B2A-9BFD-97053A59E075}"/>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AA89B087-44FF-4020-A48D-57F352255FAB}"/>
              </a:ext>
            </a:extLst>
          </p:cNvPr>
          <p:cNvGraphicFramePr>
            <a:graphicFrameLocks noGrp="1"/>
          </p:cNvGraphicFramePr>
          <p:nvPr>
            <p:ph type="tbl" sz="quarter" idx="13"/>
            <p:extLst>
              <p:ext uri="{D42A27DB-BD31-4B8C-83A1-F6EECF244321}">
                <p14:modId xmlns:p14="http://schemas.microsoft.com/office/powerpoint/2010/main" val="714904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50658650"/>
                    </a:ext>
                  </a:extLst>
                </a:gridCol>
                <a:gridCol w="987552">
                  <a:extLst>
                    <a:ext uri="{9D8B030D-6E8A-4147-A177-3AD203B41FA5}">
                      <a16:colId xmlns:a16="http://schemas.microsoft.com/office/drawing/2014/main" val="1735667610"/>
                    </a:ext>
                  </a:extLst>
                </a:gridCol>
                <a:gridCol w="987552">
                  <a:extLst>
                    <a:ext uri="{9D8B030D-6E8A-4147-A177-3AD203B41FA5}">
                      <a16:colId xmlns:a16="http://schemas.microsoft.com/office/drawing/2014/main" val="2681070418"/>
                    </a:ext>
                  </a:extLst>
                </a:gridCol>
                <a:gridCol w="987552">
                  <a:extLst>
                    <a:ext uri="{9D8B030D-6E8A-4147-A177-3AD203B41FA5}">
                      <a16:colId xmlns:a16="http://schemas.microsoft.com/office/drawing/2014/main" val="3566357384"/>
                    </a:ext>
                  </a:extLst>
                </a:gridCol>
                <a:gridCol w="987552">
                  <a:extLst>
                    <a:ext uri="{9D8B030D-6E8A-4147-A177-3AD203B41FA5}">
                      <a16:colId xmlns:a16="http://schemas.microsoft.com/office/drawing/2014/main" val="1604295466"/>
                    </a:ext>
                  </a:extLst>
                </a:gridCol>
                <a:gridCol w="987552">
                  <a:extLst>
                    <a:ext uri="{9D8B030D-6E8A-4147-A177-3AD203B41FA5}">
                      <a16:colId xmlns:a16="http://schemas.microsoft.com/office/drawing/2014/main" val="1837261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374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- 2023-11-30 11:12:22</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in the Metro Region joined our Melville Women’s Leadership Series (WLS) for their first-ever event at The Paramount. #TEAMPHLY and local agents gathered for an unforgettable evening brimming with fun and entertainment. 
This happy hour was a special moment to recognize and support the incredible women in insurance and women leaders in the industry. 💪✨ 
#womensleadership #womenempowerment #womeninbusiness #womenininsurance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12/06/2023 07:27:05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95167739"/>
                  </a:ext>
                </a:extLst>
              </a:tr>
            </a:tbl>
          </a:graphicData>
        </a:graphic>
      </p:graphicFrame>
      <p:sp>
        <p:nvSpPr>
          <p:cNvPr id="4" name="Text Placeholder 3">
            <a:extLst>
              <a:ext uri="{FF2B5EF4-FFF2-40B4-BE49-F238E27FC236}">
                <a16:creationId xmlns:a16="http://schemas.microsoft.com/office/drawing/2014/main" id="{995031DD-2D41-436B-8FF2-F5CB12FEF46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051385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53F4-8863-420B-985B-2CC377069119}"/>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1BE6692-819A-4720-AD5F-D14AF5C8E4FC}"/>
              </a:ext>
            </a:extLst>
          </p:cNvPr>
          <p:cNvGraphicFramePr>
            <a:graphicFrameLocks noGrp="1"/>
          </p:cNvGraphicFramePr>
          <p:nvPr>
            <p:ph type="tbl" sz="quarter" idx="13"/>
            <p:extLst>
              <p:ext uri="{D42A27DB-BD31-4B8C-83A1-F6EECF244321}">
                <p14:modId xmlns:p14="http://schemas.microsoft.com/office/powerpoint/2010/main" val="2888957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05357861"/>
                    </a:ext>
                  </a:extLst>
                </a:gridCol>
                <a:gridCol w="987552">
                  <a:extLst>
                    <a:ext uri="{9D8B030D-6E8A-4147-A177-3AD203B41FA5}">
                      <a16:colId xmlns:a16="http://schemas.microsoft.com/office/drawing/2014/main" val="161655223"/>
                    </a:ext>
                  </a:extLst>
                </a:gridCol>
                <a:gridCol w="987552">
                  <a:extLst>
                    <a:ext uri="{9D8B030D-6E8A-4147-A177-3AD203B41FA5}">
                      <a16:colId xmlns:a16="http://schemas.microsoft.com/office/drawing/2014/main" val="334199043"/>
                    </a:ext>
                  </a:extLst>
                </a:gridCol>
                <a:gridCol w="987552">
                  <a:extLst>
                    <a:ext uri="{9D8B030D-6E8A-4147-A177-3AD203B41FA5}">
                      <a16:colId xmlns:a16="http://schemas.microsoft.com/office/drawing/2014/main" val="968169753"/>
                    </a:ext>
                  </a:extLst>
                </a:gridCol>
                <a:gridCol w="987552">
                  <a:extLst>
                    <a:ext uri="{9D8B030D-6E8A-4147-A177-3AD203B41FA5}">
                      <a16:colId xmlns:a16="http://schemas.microsoft.com/office/drawing/2014/main" val="3489999109"/>
                    </a:ext>
                  </a:extLst>
                </a:gridCol>
                <a:gridCol w="987552">
                  <a:extLst>
                    <a:ext uri="{9D8B030D-6E8A-4147-A177-3AD203B41FA5}">
                      <a16:colId xmlns:a16="http://schemas.microsoft.com/office/drawing/2014/main" val="1991918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165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- 2023-11-17 15:58:56</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teamed up with arbordayfoundation and myphillypark on a project to plant 91 trees along a trail in West Philadelphia's Cobbs Creek Park. 
This initiative is in support of the non-profit's Urban Planting Program, which is committed to enriching urban landscapes with more greenery. 
Check out #TEAMPHLY in action, getting their hands dirty for a fantastic cause! 🌿🌳💚
#arborday #urbantrees #treeplanting #greenery #greenplanet #communitysupport #communityservice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12/06/2023 07:27:05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18275897"/>
                  </a:ext>
                </a:extLst>
              </a:tr>
            </a:tbl>
          </a:graphicData>
        </a:graphic>
      </p:graphicFrame>
      <p:sp>
        <p:nvSpPr>
          <p:cNvPr id="4" name="Text Placeholder 3">
            <a:extLst>
              <a:ext uri="{FF2B5EF4-FFF2-40B4-BE49-F238E27FC236}">
                <a16:creationId xmlns:a16="http://schemas.microsoft.com/office/drawing/2014/main" id="{4B443503-2204-4D6C-A71F-0C115F7D126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0532849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627C9-9D93-4C60-AA87-4607CF0F0C1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AB8D80EE-28A5-4B1A-93A4-90B09D89AACC}"/>
              </a:ext>
            </a:extLst>
          </p:cNvPr>
          <p:cNvGraphicFramePr>
            <a:graphicFrameLocks noGrp="1"/>
          </p:cNvGraphicFramePr>
          <p:nvPr>
            <p:ph type="tbl" sz="quarter" idx="13"/>
            <p:extLst>
              <p:ext uri="{D42A27DB-BD31-4B8C-83A1-F6EECF244321}">
                <p14:modId xmlns:p14="http://schemas.microsoft.com/office/powerpoint/2010/main" val="3368463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5625812"/>
                    </a:ext>
                  </a:extLst>
                </a:gridCol>
                <a:gridCol w="987552">
                  <a:extLst>
                    <a:ext uri="{9D8B030D-6E8A-4147-A177-3AD203B41FA5}">
                      <a16:colId xmlns:a16="http://schemas.microsoft.com/office/drawing/2014/main" val="1684974880"/>
                    </a:ext>
                  </a:extLst>
                </a:gridCol>
                <a:gridCol w="987552">
                  <a:extLst>
                    <a:ext uri="{9D8B030D-6E8A-4147-A177-3AD203B41FA5}">
                      <a16:colId xmlns:a16="http://schemas.microsoft.com/office/drawing/2014/main" val="4196621012"/>
                    </a:ext>
                  </a:extLst>
                </a:gridCol>
                <a:gridCol w="987552">
                  <a:extLst>
                    <a:ext uri="{9D8B030D-6E8A-4147-A177-3AD203B41FA5}">
                      <a16:colId xmlns:a16="http://schemas.microsoft.com/office/drawing/2014/main" val="3233436351"/>
                    </a:ext>
                  </a:extLst>
                </a:gridCol>
                <a:gridCol w="987552">
                  <a:extLst>
                    <a:ext uri="{9D8B030D-6E8A-4147-A177-3AD203B41FA5}">
                      <a16:colId xmlns:a16="http://schemas.microsoft.com/office/drawing/2014/main" val="2025040933"/>
                    </a:ext>
                  </a:extLst>
                </a:gridCol>
                <a:gridCol w="987552">
                  <a:extLst>
                    <a:ext uri="{9D8B030D-6E8A-4147-A177-3AD203B41FA5}">
                      <a16:colId xmlns:a16="http://schemas.microsoft.com/office/drawing/2014/main" val="1344776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7436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- 2023-11-03 14:23:26</a:t>
                      </a:r>
                      <a:r>
                        <a:rPr kumimoji="0" lang="en-US" sz="1000" b="0" i="0" u="none" strike="noStrike" kern="1200" cap="none" spc="0" normalizeH="0" baseline="0" noProof="0">
                          <a:ln>
                            <a:noFill/>
                          </a:ln>
                          <a:solidFill>
                            <a:prstClr val="black"/>
                          </a:solidFill>
                          <a:effectLst/>
                          <a:uLnTx/>
                          <a:uFillTx/>
                          <a:latin typeface="Calibri"/>
                          <a:ea typeface="+mn-ea"/>
                          <a:cs typeface="+mn-cs"/>
                        </a:rPr>
                        <a:t>
 The CPCU Society of #Philadelphia recently hosted a "View from the Top" executive #paneldiscussion at our Home Office! 🏢 🌟 
During this live event, our Chief Marketing Officer Brian O'Reilly was joined by other #insuranceindustry leaders. Together, they shared inspiring stories, strategies, and insightful advice. 💼👔📈 
#TEAMPHLY #insurance #insurancecareers #executiveleadership #insurancelife #leadership #insurancebusiness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12/06/2023 07:27:05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503137888"/>
                  </a:ext>
                </a:extLst>
              </a:tr>
            </a:tbl>
          </a:graphicData>
        </a:graphic>
      </p:graphicFrame>
      <p:sp>
        <p:nvSpPr>
          <p:cNvPr id="4" name="Text Placeholder 3">
            <a:extLst>
              <a:ext uri="{FF2B5EF4-FFF2-40B4-BE49-F238E27FC236}">
                <a16:creationId xmlns:a16="http://schemas.microsoft.com/office/drawing/2014/main" id="{64349DF8-F548-40D4-8FF9-A8A30BD34B9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2273657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35135-2C29-4B3A-B460-5431702FFA7F}"/>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3C7349B-FD9E-4E4C-AF91-452D7805DEDD}"/>
              </a:ext>
            </a:extLst>
          </p:cNvPr>
          <p:cNvGraphicFramePr>
            <a:graphicFrameLocks noGrp="1"/>
          </p:cNvGraphicFramePr>
          <p:nvPr>
            <p:ph type="tbl" sz="quarter" idx="13"/>
            <p:extLst>
              <p:ext uri="{D42A27DB-BD31-4B8C-83A1-F6EECF244321}">
                <p14:modId xmlns:p14="http://schemas.microsoft.com/office/powerpoint/2010/main" val="400578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65177400"/>
                    </a:ext>
                  </a:extLst>
                </a:gridCol>
                <a:gridCol w="905256">
                  <a:extLst>
                    <a:ext uri="{9D8B030D-6E8A-4147-A177-3AD203B41FA5}">
                      <a16:colId xmlns:a16="http://schemas.microsoft.com/office/drawing/2014/main" val="3024429435"/>
                    </a:ext>
                  </a:extLst>
                </a:gridCol>
                <a:gridCol w="411480">
                  <a:extLst>
                    <a:ext uri="{9D8B030D-6E8A-4147-A177-3AD203B41FA5}">
                      <a16:colId xmlns:a16="http://schemas.microsoft.com/office/drawing/2014/main" val="1503610733"/>
                    </a:ext>
                  </a:extLst>
                </a:gridCol>
                <a:gridCol w="905256">
                  <a:extLst>
                    <a:ext uri="{9D8B030D-6E8A-4147-A177-3AD203B41FA5}">
                      <a16:colId xmlns:a16="http://schemas.microsoft.com/office/drawing/2014/main" val="1093652837"/>
                    </a:ext>
                  </a:extLst>
                </a:gridCol>
                <a:gridCol w="905256">
                  <a:extLst>
                    <a:ext uri="{9D8B030D-6E8A-4147-A177-3AD203B41FA5}">
                      <a16:colId xmlns:a16="http://schemas.microsoft.com/office/drawing/2014/main" val="101442008"/>
                    </a:ext>
                  </a:extLst>
                </a:gridCol>
                <a:gridCol w="905256">
                  <a:extLst>
                    <a:ext uri="{9D8B030D-6E8A-4147-A177-3AD203B41FA5}">
                      <a16:colId xmlns:a16="http://schemas.microsoft.com/office/drawing/2014/main" val="1890625730"/>
                    </a:ext>
                  </a:extLst>
                </a:gridCol>
                <a:gridCol w="905256">
                  <a:extLst>
                    <a:ext uri="{9D8B030D-6E8A-4147-A177-3AD203B41FA5}">
                      <a16:colId xmlns:a16="http://schemas.microsoft.com/office/drawing/2014/main" val="2177438485"/>
                    </a:ext>
                  </a:extLst>
                </a:gridCol>
                <a:gridCol w="905256">
                  <a:extLst>
                    <a:ext uri="{9D8B030D-6E8A-4147-A177-3AD203B41FA5}">
                      <a16:colId xmlns:a16="http://schemas.microsoft.com/office/drawing/2014/main" val="192408776"/>
                    </a:ext>
                  </a:extLst>
                </a:gridCol>
                <a:gridCol w="905256">
                  <a:extLst>
                    <a:ext uri="{9D8B030D-6E8A-4147-A177-3AD203B41FA5}">
                      <a16:colId xmlns:a16="http://schemas.microsoft.com/office/drawing/2014/main" val="114790086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422797844"/>
                  </a:ext>
                </a:extLst>
              </a:tr>
              <a:tr h="370840">
                <a:tc>
                  <a:txBody>
                    <a:bodyPr/>
                    <a:lstStyle/>
                    <a:p>
                      <a:r>
                        <a:rPr lang="en-US" sz="1000"/>
                        <a:t>25</a:t>
                      </a:r>
                    </a:p>
                  </a:txBody>
                  <a:tcPr/>
                </a:tc>
                <a:tc>
                  <a:txBody>
                    <a:bodyPr/>
                    <a:lstStyle/>
                    <a:p>
                      <a:r>
                        <a:rPr lang="en-US" sz="1000"/>
                        <a:t>0.7218 %</a:t>
                      </a:r>
                    </a:p>
                  </a:txBody>
                  <a:tcPr/>
                </a:tc>
                <a:tc>
                  <a:txBody>
                    <a:bodyPr/>
                    <a:lstStyle/>
                    <a:p>
                      <a:r>
                        <a:rPr lang="en-US" sz="1000"/>
                        <a:t>0.12</a:t>
                      </a:r>
                    </a:p>
                  </a:txBody>
                  <a:tcPr/>
                </a:tc>
                <a:tc>
                  <a:txBody>
                    <a:bodyPr/>
                    <a:lstStyle/>
                    <a:p>
                      <a:r>
                        <a:rPr lang="en-US" sz="1000"/>
                        <a:t>122.68</a:t>
                      </a:r>
                    </a:p>
                  </a:txBody>
                  <a:tcPr/>
                </a:tc>
                <a:tc>
                  <a:txBody>
                    <a:bodyPr/>
                    <a:lstStyle/>
                    <a:p>
                      <a:r>
                        <a:rPr lang="en-US" sz="1000"/>
                        <a:t>121.68</a:t>
                      </a:r>
                    </a:p>
                  </a:txBody>
                  <a:tcPr/>
                </a:tc>
                <a:tc>
                  <a:txBody>
                    <a:bodyPr/>
                    <a:lstStyle/>
                    <a:p>
                      <a:r>
                        <a:rPr lang="en-US" sz="1000"/>
                        <a:t>86.72</a:t>
                      </a:r>
                    </a:p>
                  </a:txBody>
                  <a:tcPr/>
                </a:tc>
                <a:tc>
                  <a:txBody>
                    <a:bodyPr/>
                    <a:lstStyle/>
                    <a:p>
                      <a:r>
                        <a:rPr lang="en-US" sz="1000"/>
                        <a:t>86.60</a:t>
                      </a:r>
                    </a:p>
                  </a:txBody>
                  <a:tcPr/>
                </a:tc>
                <a:tc>
                  <a:txBody>
                    <a:bodyPr/>
                    <a:lstStyle/>
                    <a:p>
                      <a:r>
                        <a:rPr lang="en-US" sz="1000"/>
                        <a:t>3067</a:t>
                      </a:r>
                    </a:p>
                  </a:txBody>
                  <a:tcPr/>
                </a:tc>
                <a:tc>
                  <a:txBody>
                    <a:bodyPr/>
                    <a:lstStyle/>
                    <a:p>
                      <a:r>
                        <a:rPr lang="en-US" sz="1000"/>
                        <a:t>2168</a:t>
                      </a:r>
                    </a:p>
                  </a:txBody>
                  <a:tcPr/>
                </a:tc>
                <a:extLst>
                  <a:ext uri="{0D108BD9-81ED-4DB2-BD59-A6C34878D82A}">
                    <a16:rowId xmlns:a16="http://schemas.microsoft.com/office/drawing/2014/main" val="3223214672"/>
                  </a:ext>
                </a:extLst>
              </a:tr>
            </a:tbl>
          </a:graphicData>
        </a:graphic>
      </p:graphicFrame>
      <p:sp>
        <p:nvSpPr>
          <p:cNvPr id="4" name="Text Placeholder 3">
            <a:extLst>
              <a:ext uri="{FF2B5EF4-FFF2-40B4-BE49-F238E27FC236}">
                <a16:creationId xmlns:a16="http://schemas.microsoft.com/office/drawing/2014/main" id="{13F21924-093E-4DF2-975C-D09FE541844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1814070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EB9B-7C52-4611-80F4-CA4E998EF8D0}"/>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3AC276B1-9792-4C11-A18B-8BDAEB1E17B0}"/>
              </a:ext>
            </a:extLst>
          </p:cNvPr>
          <p:cNvGraphicFramePr>
            <a:graphicFrameLocks noGrp="1"/>
          </p:cNvGraphicFramePr>
          <p:nvPr>
            <p:ph type="tbl" sz="quarter" idx="13"/>
            <p:extLst>
              <p:ext uri="{D42A27DB-BD31-4B8C-83A1-F6EECF244321}">
                <p14:modId xmlns:p14="http://schemas.microsoft.com/office/powerpoint/2010/main" val="11905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81493935"/>
                    </a:ext>
                  </a:extLst>
                </a:gridCol>
                <a:gridCol w="1399032">
                  <a:extLst>
                    <a:ext uri="{9D8B030D-6E8A-4147-A177-3AD203B41FA5}">
                      <a16:colId xmlns:a16="http://schemas.microsoft.com/office/drawing/2014/main" val="3816656181"/>
                    </a:ext>
                  </a:extLst>
                </a:gridCol>
                <a:gridCol w="658368">
                  <a:extLst>
                    <a:ext uri="{9D8B030D-6E8A-4147-A177-3AD203B41FA5}">
                      <a16:colId xmlns:a16="http://schemas.microsoft.com/office/drawing/2014/main" val="515739418"/>
                    </a:ext>
                  </a:extLst>
                </a:gridCol>
                <a:gridCol w="658368">
                  <a:extLst>
                    <a:ext uri="{9D8B030D-6E8A-4147-A177-3AD203B41FA5}">
                      <a16:colId xmlns:a16="http://schemas.microsoft.com/office/drawing/2014/main" val="3889930238"/>
                    </a:ext>
                  </a:extLst>
                </a:gridCol>
                <a:gridCol w="658368">
                  <a:extLst>
                    <a:ext uri="{9D8B030D-6E8A-4147-A177-3AD203B41FA5}">
                      <a16:colId xmlns:a16="http://schemas.microsoft.com/office/drawing/2014/main" val="1591482691"/>
                    </a:ext>
                  </a:extLst>
                </a:gridCol>
                <a:gridCol w="658368">
                  <a:extLst>
                    <a:ext uri="{9D8B030D-6E8A-4147-A177-3AD203B41FA5}">
                      <a16:colId xmlns:a16="http://schemas.microsoft.com/office/drawing/2014/main" val="1205675300"/>
                    </a:ext>
                  </a:extLst>
                </a:gridCol>
                <a:gridCol w="658368">
                  <a:extLst>
                    <a:ext uri="{9D8B030D-6E8A-4147-A177-3AD203B41FA5}">
                      <a16:colId xmlns:a16="http://schemas.microsoft.com/office/drawing/2014/main" val="288025046"/>
                    </a:ext>
                  </a:extLst>
                </a:gridCol>
                <a:gridCol w="658368">
                  <a:extLst>
                    <a:ext uri="{9D8B030D-6E8A-4147-A177-3AD203B41FA5}">
                      <a16:colId xmlns:a16="http://schemas.microsoft.com/office/drawing/2014/main" val="1108221270"/>
                    </a:ext>
                  </a:extLst>
                </a:gridCol>
                <a:gridCol w="658368">
                  <a:extLst>
                    <a:ext uri="{9D8B030D-6E8A-4147-A177-3AD203B41FA5}">
                      <a16:colId xmlns:a16="http://schemas.microsoft.com/office/drawing/2014/main" val="481324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81882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- 2023-11-30 11:20:38</a:t>
                      </a:r>
                      <a:r>
                        <a:rPr kumimoji="0" lang="en-US" sz="1000" b="0" i="0" u="none" strike="noStrike" kern="1200" cap="none" spc="0" normalizeH="0" baseline="0" noProof="0">
                          <a:ln>
                            <a:noFill/>
                          </a:ln>
                          <a:solidFill>
                            <a:prstClr val="black"/>
                          </a:solidFill>
                          <a:effectLst/>
                          <a:uLnTx/>
                          <a:uFillTx/>
                          <a:latin typeface="Calibri"/>
                          <a:ea typeface="+mn-ea"/>
                          <a:cs typeface="+mn-cs"/>
                        </a:rPr>
                        <a:t>
 Women’s Leadership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https://quintly-eu-image-storage.s3.amazonaws.com/c303562b672a3318c686cfcc37b7e67a/e37171a1567fd0cda9dd259a4922db82.jpg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22747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- 2023-11-29 15:43:15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https://quintly-eu-image-storage.s3.amazonaws.com/c303562b672a3318c686cfcc37b7e67a/6dd3db5bd2f09f35c4433f78f549d45a.jpg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58128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- 2023-11-27 12:06:28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https://quintly-eu-image-storage.s3.amazonaws.com/c303562b672a3318c686cfcc37b7e67a/5c3aec7e39658ae46035c095c28d7812.jpg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927677620"/>
                  </a:ext>
                </a:extLst>
              </a:tr>
            </a:tbl>
          </a:graphicData>
        </a:graphic>
      </p:graphicFrame>
      <p:sp>
        <p:nvSpPr>
          <p:cNvPr id="4" name="Text Placeholder 3">
            <a:extLst>
              <a:ext uri="{FF2B5EF4-FFF2-40B4-BE49-F238E27FC236}">
                <a16:creationId xmlns:a16="http://schemas.microsoft.com/office/drawing/2014/main" id="{17776089-7806-4382-A664-CC1640D79E5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449190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7C51-DDB5-4885-8570-D50E521E88D7}"/>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16350232-1A32-44A9-A07E-B1836EC6219A}"/>
              </a:ext>
            </a:extLst>
          </p:cNvPr>
          <p:cNvGraphicFramePr>
            <a:graphicFrameLocks noGrp="1"/>
          </p:cNvGraphicFramePr>
          <p:nvPr>
            <p:ph type="tbl" sz="quarter" idx="13"/>
            <p:extLst>
              <p:ext uri="{D42A27DB-BD31-4B8C-83A1-F6EECF244321}">
                <p14:modId xmlns:p14="http://schemas.microsoft.com/office/powerpoint/2010/main" val="1455059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4427181"/>
                    </a:ext>
                  </a:extLst>
                </a:gridCol>
                <a:gridCol w="1399032">
                  <a:extLst>
                    <a:ext uri="{9D8B030D-6E8A-4147-A177-3AD203B41FA5}">
                      <a16:colId xmlns:a16="http://schemas.microsoft.com/office/drawing/2014/main" val="1894182839"/>
                    </a:ext>
                  </a:extLst>
                </a:gridCol>
                <a:gridCol w="658368">
                  <a:extLst>
                    <a:ext uri="{9D8B030D-6E8A-4147-A177-3AD203B41FA5}">
                      <a16:colId xmlns:a16="http://schemas.microsoft.com/office/drawing/2014/main" val="2004402540"/>
                    </a:ext>
                  </a:extLst>
                </a:gridCol>
                <a:gridCol w="658368">
                  <a:extLst>
                    <a:ext uri="{9D8B030D-6E8A-4147-A177-3AD203B41FA5}">
                      <a16:colId xmlns:a16="http://schemas.microsoft.com/office/drawing/2014/main" val="2644600850"/>
                    </a:ext>
                  </a:extLst>
                </a:gridCol>
                <a:gridCol w="658368">
                  <a:extLst>
                    <a:ext uri="{9D8B030D-6E8A-4147-A177-3AD203B41FA5}">
                      <a16:colId xmlns:a16="http://schemas.microsoft.com/office/drawing/2014/main" val="3973703926"/>
                    </a:ext>
                  </a:extLst>
                </a:gridCol>
                <a:gridCol w="658368">
                  <a:extLst>
                    <a:ext uri="{9D8B030D-6E8A-4147-A177-3AD203B41FA5}">
                      <a16:colId xmlns:a16="http://schemas.microsoft.com/office/drawing/2014/main" val="303199145"/>
                    </a:ext>
                  </a:extLst>
                </a:gridCol>
                <a:gridCol w="658368">
                  <a:extLst>
                    <a:ext uri="{9D8B030D-6E8A-4147-A177-3AD203B41FA5}">
                      <a16:colId xmlns:a16="http://schemas.microsoft.com/office/drawing/2014/main" val="3197704561"/>
                    </a:ext>
                  </a:extLst>
                </a:gridCol>
                <a:gridCol w="658368">
                  <a:extLst>
                    <a:ext uri="{9D8B030D-6E8A-4147-A177-3AD203B41FA5}">
                      <a16:colId xmlns:a16="http://schemas.microsoft.com/office/drawing/2014/main" val="1756050438"/>
                    </a:ext>
                  </a:extLst>
                </a:gridCol>
                <a:gridCol w="658368">
                  <a:extLst>
                    <a:ext uri="{9D8B030D-6E8A-4147-A177-3AD203B41FA5}">
                      <a16:colId xmlns:a16="http://schemas.microsoft.com/office/drawing/2014/main" val="189083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01294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- 2023-11-23 12:24:03</a:t>
                      </a:r>
                      <a:r>
                        <a:rPr kumimoji="0" lang="pt-BR" sz="1000" b="0" i="0" u="none" strike="noStrike" kern="1200" cap="none" spc="0" normalizeH="0" baseline="0" noProof="0">
                          <a:ln>
                            <a:noFill/>
                          </a:ln>
                          <a:solidFill>
                            <a:prstClr val="black"/>
                          </a:solidFill>
                          <a:effectLst/>
                          <a:uLnTx/>
                          <a:uFillTx/>
                          <a:latin typeface="Calibri"/>
                          <a:ea typeface="+mn-ea"/>
                          <a:cs typeface="+mn-cs"/>
                        </a:rPr>
                        <a:t>
 N  E  W  P  O  S  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https://quintly-image-storage.s3.amazonaws.com/c303562b672a3318c686cfcc37b7e67a/95732770908761eb97332d3ffafa4723.jpg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96723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- 2023-11-17 16:16:36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https://quintly-image-storage.s3.amazonaws.com/c303562b672a3318c686cfcc37b7e67a/6ccd8734c19ce8b6664d54bf5aa7c352.jpg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23876744"/>
                  </a:ext>
                </a:extLst>
              </a:tr>
            </a:tbl>
          </a:graphicData>
        </a:graphic>
      </p:graphicFrame>
      <p:sp>
        <p:nvSpPr>
          <p:cNvPr id="4" name="Text Placeholder 3">
            <a:extLst>
              <a:ext uri="{FF2B5EF4-FFF2-40B4-BE49-F238E27FC236}">
                <a16:creationId xmlns:a16="http://schemas.microsoft.com/office/drawing/2014/main" id="{19007780-037E-489E-BE2A-BF1FC8127E4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3131384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3263</Words>
  <Application>Microsoft Office PowerPoint</Application>
  <PresentationFormat>On-screen Show (4:3)</PresentationFormat>
  <Paragraphs>690</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2023-12-06T15:52:14Z</dcterms:created>
  <dcterms:modified xsi:type="dcterms:W3CDTF">2023-12-06T15:53:13Z</dcterms:modified>
</cp:coreProperties>
</file>