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45200</c:v>
                </c:pt>
              </c:numCache>
            </c:numRef>
          </c:cat>
          <c:val>
            <c:numRef>
              <c:f>Sheet1!$B$2</c:f>
              <c:numCache>
                <c:formatCode>General</c:formatCode>
                <c:ptCount val="1"/>
                <c:pt idx="0">
                  <c:v>494</c:v>
                </c:pt>
              </c:numCache>
            </c:numRef>
          </c:val>
          <c:extLst>
            <c:ext xmlns:c16="http://schemas.microsoft.com/office/drawing/2014/chart" uri="{C3380CC4-5D6E-409C-BE32-E72D297353CC}">
              <c16:uniqueId val="{00000000-CDC6-4E92-AD67-7F8C0D935D0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45200</c:v>
                </c:pt>
              </c:numCache>
            </c:numRef>
          </c:cat>
          <c:val>
            <c:numRef>
              <c:f>Sheet1!$C$2</c:f>
              <c:numCache>
                <c:formatCode>General</c:formatCode>
                <c:ptCount val="1"/>
                <c:pt idx="0">
                  <c:v>516</c:v>
                </c:pt>
              </c:numCache>
            </c:numRef>
          </c:val>
          <c:extLst>
            <c:ext xmlns:c16="http://schemas.microsoft.com/office/drawing/2014/chart" uri="{C3380CC4-5D6E-409C-BE32-E72D297353CC}">
              <c16:uniqueId val="{00000001-CDC6-4E92-AD67-7F8C0D935D0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45200</c:v>
                </c:pt>
              </c:numCache>
            </c:numRef>
          </c:cat>
          <c:val>
            <c:numRef>
              <c:f>Sheet1!$D$2</c:f>
              <c:numCache>
                <c:formatCode>General</c:formatCode>
                <c:ptCount val="1"/>
                <c:pt idx="0">
                  <c:v>21674</c:v>
                </c:pt>
              </c:numCache>
            </c:numRef>
          </c:val>
          <c:extLst>
            <c:ext xmlns:c16="http://schemas.microsoft.com/office/drawing/2014/chart" uri="{C3380CC4-5D6E-409C-BE32-E72D297353CC}">
              <c16:uniqueId val="{00000002-CDC6-4E92-AD67-7F8C0D935D0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45200</c:v>
                </c:pt>
              </c:numCache>
            </c:numRef>
          </c:cat>
          <c:val>
            <c:numRef>
              <c:f>Sheet1!$E$2</c:f>
              <c:numCache>
                <c:formatCode>General</c:formatCode>
                <c:ptCount val="1"/>
                <c:pt idx="0">
                  <c:v>273</c:v>
                </c:pt>
              </c:numCache>
            </c:numRef>
          </c:val>
          <c:extLst>
            <c:ext xmlns:c16="http://schemas.microsoft.com/office/drawing/2014/chart" uri="{C3380CC4-5D6E-409C-BE32-E72D297353CC}">
              <c16:uniqueId val="{00000003-CDC6-4E92-AD67-7F8C0D935D03}"/>
            </c:ext>
          </c:extLst>
        </c:ser>
        <c:dLbls>
          <c:showLegendKey val="0"/>
          <c:showVal val="0"/>
          <c:showCatName val="0"/>
          <c:showSerName val="0"/>
          <c:showPercent val="0"/>
          <c:showBubbleSize val="0"/>
        </c:dLbls>
        <c:gapWidth val="219"/>
        <c:overlap val="-27"/>
        <c:axId val="226639752"/>
        <c:axId val="357119104"/>
      </c:barChart>
      <c:dateAx>
        <c:axId val="22663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9104"/>
        <c:crosses val="autoZero"/>
        <c:auto val="1"/>
        <c:lblOffset val="100"/>
        <c:baseTimeUnit val="days"/>
      </c:dateAx>
      <c:valAx>
        <c:axId val="35711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3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-2</c:v>
                </c:pt>
                <c:pt idx="5">
                  <c:v>0</c:v>
                </c:pt>
                <c:pt idx="6">
                  <c:v>5</c:v>
                </c:pt>
                <c:pt idx="7">
                  <c:v>3</c:v>
                </c:pt>
                <c:pt idx="8">
                  <c:v>0</c:v>
                </c:pt>
                <c:pt idx="9">
                  <c:v>3</c:v>
                </c:pt>
                <c:pt idx="10">
                  <c:v>1</c:v>
                </c:pt>
              </c:numCache>
            </c:numRef>
          </c:val>
          <c:extLst>
            <c:ext xmlns:c16="http://schemas.microsoft.com/office/drawing/2014/chart" uri="{C3380CC4-5D6E-409C-BE32-E72D297353CC}">
              <c16:uniqueId val="{00000000-392A-4F01-AB01-F77AF7ED3951}"/>
            </c:ext>
          </c:extLst>
        </c:ser>
        <c:dLbls>
          <c:showLegendKey val="0"/>
          <c:showVal val="0"/>
          <c:showCatName val="0"/>
          <c:showSerName val="0"/>
          <c:showPercent val="0"/>
          <c:showBubbleSize val="0"/>
        </c:dLbls>
        <c:gapWidth val="219"/>
        <c:overlap val="-27"/>
        <c:axId val="362805392"/>
        <c:axId val="362806048"/>
      </c:barChart>
      <c:dateAx>
        <c:axId val="36280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06048"/>
        <c:crosses val="autoZero"/>
        <c:auto val="1"/>
        <c:lblOffset val="100"/>
        <c:baseTimeUnit val="months"/>
      </c:dateAx>
      <c:valAx>
        <c:axId val="36280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0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7</c:v>
                </c:pt>
                <c:pt idx="5">
                  <c:v>6</c:v>
                </c:pt>
                <c:pt idx="6">
                  <c:v>4</c:v>
                </c:pt>
                <c:pt idx="7">
                  <c:v>6</c:v>
                </c:pt>
                <c:pt idx="8">
                  <c:v>7</c:v>
                </c:pt>
                <c:pt idx="9">
                  <c:v>7</c:v>
                </c:pt>
                <c:pt idx="10">
                  <c:v>8</c:v>
                </c:pt>
                <c:pt idx="11">
                  <c:v>0</c:v>
                </c:pt>
              </c:numCache>
            </c:numRef>
          </c:val>
          <c:extLst>
            <c:ext xmlns:c16="http://schemas.microsoft.com/office/drawing/2014/chart" uri="{C3380CC4-5D6E-409C-BE32-E72D297353CC}">
              <c16:uniqueId val="{00000000-B900-46B9-8EB4-C0845EF90662}"/>
            </c:ext>
          </c:extLst>
        </c:ser>
        <c:dLbls>
          <c:showLegendKey val="0"/>
          <c:showVal val="0"/>
          <c:showCatName val="0"/>
          <c:showSerName val="0"/>
          <c:showPercent val="0"/>
          <c:showBubbleSize val="0"/>
        </c:dLbls>
        <c:gapWidth val="219"/>
        <c:overlap val="-27"/>
        <c:axId val="367886680"/>
        <c:axId val="367885696"/>
      </c:barChart>
      <c:dateAx>
        <c:axId val="36788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5696"/>
        <c:crosses val="autoZero"/>
        <c:auto val="1"/>
        <c:lblOffset val="100"/>
        <c:baseTimeUnit val="months"/>
      </c:dateAx>
      <c:valAx>
        <c:axId val="36788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99</c:v>
                </c:pt>
                <c:pt idx="5">
                  <c:v>83</c:v>
                </c:pt>
                <c:pt idx="6">
                  <c:v>64</c:v>
                </c:pt>
                <c:pt idx="7">
                  <c:v>88</c:v>
                </c:pt>
                <c:pt idx="8">
                  <c:v>89</c:v>
                </c:pt>
                <c:pt idx="9">
                  <c:v>127</c:v>
                </c:pt>
                <c:pt idx="10">
                  <c:v>26</c:v>
                </c:pt>
                <c:pt idx="11">
                  <c:v>0</c:v>
                </c:pt>
              </c:numCache>
            </c:numRef>
          </c:val>
          <c:extLst>
            <c:ext xmlns:c16="http://schemas.microsoft.com/office/drawing/2014/chart" uri="{C3380CC4-5D6E-409C-BE32-E72D297353CC}">
              <c16:uniqueId val="{00000000-8B86-42EB-8BEF-2CD5AF24149D}"/>
            </c:ext>
          </c:extLst>
        </c:ser>
        <c:dLbls>
          <c:showLegendKey val="0"/>
          <c:showVal val="0"/>
          <c:showCatName val="0"/>
          <c:showSerName val="0"/>
          <c:showPercent val="0"/>
          <c:showBubbleSize val="0"/>
        </c:dLbls>
        <c:gapWidth val="219"/>
        <c:overlap val="-27"/>
        <c:axId val="367887664"/>
        <c:axId val="367885040"/>
      </c:barChart>
      <c:catAx>
        <c:axId val="36788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5040"/>
        <c:crosses val="autoZero"/>
        <c:auto val="1"/>
        <c:lblAlgn val="ctr"/>
        <c:lblOffset val="100"/>
        <c:noMultiLvlLbl val="0"/>
      </c:catAx>
      <c:valAx>
        <c:axId val="36788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1835</c:v>
                </c:pt>
                <c:pt idx="5">
                  <c:v>3076</c:v>
                </c:pt>
                <c:pt idx="6">
                  <c:v>2837</c:v>
                </c:pt>
                <c:pt idx="7">
                  <c:v>2278</c:v>
                </c:pt>
                <c:pt idx="8">
                  <c:v>2431</c:v>
                </c:pt>
                <c:pt idx="9">
                  <c:v>2737</c:v>
                </c:pt>
                <c:pt idx="10">
                  <c:v>409</c:v>
                </c:pt>
                <c:pt idx="11">
                  <c:v>0</c:v>
                </c:pt>
              </c:numCache>
            </c:numRef>
          </c:val>
          <c:extLst>
            <c:ext xmlns:c16="http://schemas.microsoft.com/office/drawing/2014/chart" uri="{C3380CC4-5D6E-409C-BE32-E72D297353CC}">
              <c16:uniqueId val="{00000000-1751-4F44-81B9-8731878C0222}"/>
            </c:ext>
          </c:extLst>
        </c:ser>
        <c:dLbls>
          <c:showLegendKey val="0"/>
          <c:showVal val="0"/>
          <c:showCatName val="0"/>
          <c:showSerName val="0"/>
          <c:showPercent val="0"/>
          <c:showBubbleSize val="0"/>
        </c:dLbls>
        <c:gapWidth val="219"/>
        <c:overlap val="-27"/>
        <c:axId val="368584592"/>
        <c:axId val="368584264"/>
      </c:barChart>
      <c:dateAx>
        <c:axId val="36858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84264"/>
        <c:crosses val="autoZero"/>
        <c:auto val="1"/>
        <c:lblOffset val="100"/>
        <c:baseTimeUnit val="months"/>
      </c:dateAx>
      <c:valAx>
        <c:axId val="36858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8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3</c:v>
                </c:pt>
                <c:pt idx="5">
                  <c:v>8</c:v>
                </c:pt>
                <c:pt idx="6">
                  <c:v>3</c:v>
                </c:pt>
                <c:pt idx="7">
                  <c:v>2</c:v>
                </c:pt>
                <c:pt idx="8">
                  <c:v>6</c:v>
                </c:pt>
                <c:pt idx="9">
                  <c:v>3</c:v>
                </c:pt>
                <c:pt idx="10">
                  <c:v>0</c:v>
                </c:pt>
              </c:numCache>
            </c:numRef>
          </c:val>
          <c:extLst>
            <c:ext xmlns:c16="http://schemas.microsoft.com/office/drawing/2014/chart" uri="{C3380CC4-5D6E-409C-BE32-E72D297353CC}">
              <c16:uniqueId val="{00000000-37FA-4FDD-8EFE-708D493C6EDA}"/>
            </c:ext>
          </c:extLst>
        </c:ser>
        <c:dLbls>
          <c:showLegendKey val="0"/>
          <c:showVal val="0"/>
          <c:showCatName val="0"/>
          <c:showSerName val="0"/>
          <c:showPercent val="0"/>
          <c:showBubbleSize val="0"/>
        </c:dLbls>
        <c:gapWidth val="219"/>
        <c:overlap val="-27"/>
        <c:axId val="465200856"/>
        <c:axId val="465194952"/>
      </c:barChart>
      <c:dateAx>
        <c:axId val="465200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94952"/>
        <c:crosses val="autoZero"/>
        <c:auto val="1"/>
        <c:lblOffset val="100"/>
        <c:baseTimeUnit val="months"/>
      </c:dateAx>
      <c:valAx>
        <c:axId val="46519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20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1</c:v>
                </c:pt>
                <c:pt idx="10">
                  <c:v>1</c:v>
                </c:pt>
                <c:pt idx="11">
                  <c:v>0</c:v>
                </c:pt>
              </c:numCache>
            </c:numRef>
          </c:val>
          <c:extLst>
            <c:ext xmlns:c16="http://schemas.microsoft.com/office/drawing/2014/chart" uri="{C3380CC4-5D6E-409C-BE32-E72D297353CC}">
              <c16:uniqueId val="{00000000-2F43-4CB8-94EA-ABC911C0C1D0}"/>
            </c:ext>
          </c:extLst>
        </c:ser>
        <c:dLbls>
          <c:showLegendKey val="0"/>
          <c:showVal val="0"/>
          <c:showCatName val="0"/>
          <c:showSerName val="0"/>
          <c:showPercent val="0"/>
          <c:showBubbleSize val="0"/>
        </c:dLbls>
        <c:gapWidth val="219"/>
        <c:overlap val="-27"/>
        <c:axId val="465198232"/>
        <c:axId val="465197904"/>
      </c:barChart>
      <c:dateAx>
        <c:axId val="46519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97904"/>
        <c:crosses val="autoZero"/>
        <c:auto val="1"/>
        <c:lblOffset val="100"/>
        <c:baseTimeUnit val="months"/>
      </c:dateAx>
      <c:valAx>
        <c:axId val="46519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9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2</c:v>
                </c:pt>
                <c:pt idx="4">
                  <c:v>9</c:v>
                </c:pt>
                <c:pt idx="5">
                  <c:v>5</c:v>
                </c:pt>
                <c:pt idx="6">
                  <c:v>6</c:v>
                </c:pt>
                <c:pt idx="7">
                  <c:v>9</c:v>
                </c:pt>
                <c:pt idx="8">
                  <c:v>9</c:v>
                </c:pt>
                <c:pt idx="9">
                  <c:v>28</c:v>
                </c:pt>
                <c:pt idx="10">
                  <c:v>3</c:v>
                </c:pt>
                <c:pt idx="11">
                  <c:v>0</c:v>
                </c:pt>
              </c:numCache>
            </c:numRef>
          </c:val>
          <c:extLst>
            <c:ext xmlns:c16="http://schemas.microsoft.com/office/drawing/2014/chart" uri="{C3380CC4-5D6E-409C-BE32-E72D297353CC}">
              <c16:uniqueId val="{00000000-27E4-4294-8721-D66EFEA99909}"/>
            </c:ext>
          </c:extLst>
        </c:ser>
        <c:dLbls>
          <c:showLegendKey val="0"/>
          <c:showVal val="0"/>
          <c:showCatName val="0"/>
          <c:showSerName val="0"/>
          <c:showPercent val="0"/>
          <c:showBubbleSize val="0"/>
        </c:dLbls>
        <c:gapWidth val="219"/>
        <c:overlap val="-27"/>
        <c:axId val="465205120"/>
        <c:axId val="465204136"/>
      </c:barChart>
      <c:catAx>
        <c:axId val="46520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204136"/>
        <c:crosses val="autoZero"/>
        <c:auto val="1"/>
        <c:lblAlgn val="ctr"/>
        <c:lblOffset val="100"/>
        <c:noMultiLvlLbl val="0"/>
      </c:catAx>
      <c:valAx>
        <c:axId val="46520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20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171</c:v>
                </c:pt>
                <c:pt idx="5">
                  <c:v>144</c:v>
                </c:pt>
                <c:pt idx="6">
                  <c:v>120</c:v>
                </c:pt>
                <c:pt idx="7">
                  <c:v>137</c:v>
                </c:pt>
                <c:pt idx="8">
                  <c:v>135</c:v>
                </c:pt>
                <c:pt idx="9">
                  <c:v>248</c:v>
                </c:pt>
                <c:pt idx="10">
                  <c:v>-400</c:v>
                </c:pt>
              </c:numCache>
            </c:numRef>
          </c:val>
          <c:extLst>
            <c:ext xmlns:c16="http://schemas.microsoft.com/office/drawing/2014/chart" uri="{C3380CC4-5D6E-409C-BE32-E72D297353CC}">
              <c16:uniqueId val="{00000000-30A6-4509-949F-936ADFD0556A}"/>
            </c:ext>
          </c:extLst>
        </c:ser>
        <c:dLbls>
          <c:showLegendKey val="0"/>
          <c:showVal val="0"/>
          <c:showCatName val="0"/>
          <c:showSerName val="0"/>
          <c:showPercent val="0"/>
          <c:showBubbleSize val="0"/>
        </c:dLbls>
        <c:gapWidth val="219"/>
        <c:overlap val="-27"/>
        <c:axId val="226639096"/>
        <c:axId val="488614232"/>
      </c:barChart>
      <c:dateAx>
        <c:axId val="226639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14232"/>
        <c:crosses val="autoZero"/>
        <c:auto val="1"/>
        <c:lblOffset val="100"/>
        <c:baseTimeUnit val="months"/>
      </c:dateAx>
      <c:valAx>
        <c:axId val="48861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3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2023-01</c:v>
                </c:pt>
                <c:pt idx="1">
                  <c:v>2023-02</c:v>
                </c:pt>
                <c:pt idx="2">
                  <c:v>2023-03</c:v>
                </c:pt>
                <c:pt idx="3">
                  <c:v>2023-04</c:v>
                </c:pt>
                <c:pt idx="4">
                  <c:v>2023-05</c:v>
                </c:pt>
                <c:pt idx="5">
                  <c:v>2023-06</c:v>
                </c:pt>
                <c:pt idx="6">
                  <c:v>2023-07</c:v>
                </c:pt>
                <c:pt idx="7">
                  <c:v>2023-08</c:v>
                </c:pt>
                <c:pt idx="8">
                  <c:v>2023-09</c:v>
                </c:pt>
                <c:pt idx="9">
                  <c:v>2023-10</c:v>
                </c:pt>
                <c:pt idx="10">
                  <c:v>2023-11</c:v>
                </c:pt>
              </c:strCache>
            </c:strRef>
          </c:cat>
          <c:val>
            <c:numRef>
              <c:f>Sheet1!$B$2:$B$12</c:f>
              <c:numCache>
                <c:formatCode>General</c:formatCode>
                <c:ptCount val="11"/>
                <c:pt idx="0">
                  <c:v>50</c:v>
                </c:pt>
                <c:pt idx="1">
                  <c:v>50</c:v>
                </c:pt>
                <c:pt idx="2">
                  <c:v>50</c:v>
                </c:pt>
                <c:pt idx="3">
                  <c:v>29</c:v>
                </c:pt>
                <c:pt idx="4">
                  <c:v>52</c:v>
                </c:pt>
                <c:pt idx="5">
                  <c:v>50</c:v>
                </c:pt>
                <c:pt idx="6">
                  <c:v>30</c:v>
                </c:pt>
                <c:pt idx="7">
                  <c:v>40</c:v>
                </c:pt>
                <c:pt idx="8">
                  <c:v>47</c:v>
                </c:pt>
                <c:pt idx="9">
                  <c:v>52</c:v>
                </c:pt>
                <c:pt idx="10">
                  <c:v>32</c:v>
                </c:pt>
              </c:numCache>
            </c:numRef>
          </c:val>
          <c:extLst>
            <c:ext xmlns:c16="http://schemas.microsoft.com/office/drawing/2014/chart" uri="{C3380CC4-5D6E-409C-BE32-E72D297353CC}">
              <c16:uniqueId val="{00000000-8297-49A9-A1C5-2C280F15482C}"/>
            </c:ext>
          </c:extLst>
        </c:ser>
        <c:dLbls>
          <c:showLegendKey val="0"/>
          <c:showVal val="0"/>
          <c:showCatName val="0"/>
          <c:showSerName val="0"/>
          <c:showPercent val="0"/>
          <c:showBubbleSize val="0"/>
        </c:dLbls>
        <c:gapWidth val="219"/>
        <c:overlap val="-27"/>
        <c:axId val="488615216"/>
        <c:axId val="488618168"/>
      </c:barChart>
      <c:catAx>
        <c:axId val="48861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18168"/>
        <c:crosses val="autoZero"/>
        <c:auto val="1"/>
        <c:lblAlgn val="ctr"/>
        <c:lblOffset val="100"/>
        <c:noMultiLvlLbl val="0"/>
      </c:catAx>
      <c:valAx>
        <c:axId val="48861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1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2023-01</c:v>
                </c:pt>
                <c:pt idx="1">
                  <c:v>2023-02</c:v>
                </c:pt>
                <c:pt idx="2">
                  <c:v>2023-03</c:v>
                </c:pt>
                <c:pt idx="3">
                  <c:v>2023-04</c:v>
                </c:pt>
                <c:pt idx="4">
                  <c:v>2023-05</c:v>
                </c:pt>
                <c:pt idx="5">
                  <c:v>2023-06</c:v>
                </c:pt>
                <c:pt idx="6">
                  <c:v>2023-07</c:v>
                </c:pt>
                <c:pt idx="7">
                  <c:v>2023-08</c:v>
                </c:pt>
                <c:pt idx="8">
                  <c:v>2023-09</c:v>
                </c:pt>
                <c:pt idx="9">
                  <c:v>2023-10</c:v>
                </c:pt>
                <c:pt idx="10">
                  <c:v>2023-11</c:v>
                </c:pt>
              </c:strCache>
            </c:strRef>
          </c:cat>
          <c:val>
            <c:numRef>
              <c:f>Sheet1!$B$2:$B$12</c:f>
              <c:numCache>
                <c:formatCode>General</c:formatCode>
                <c:ptCount val="11"/>
                <c:pt idx="0">
                  <c:v>551</c:v>
                </c:pt>
                <c:pt idx="1">
                  <c:v>657</c:v>
                </c:pt>
                <c:pt idx="2">
                  <c:v>711</c:v>
                </c:pt>
                <c:pt idx="3">
                  <c:v>351</c:v>
                </c:pt>
                <c:pt idx="4">
                  <c:v>684</c:v>
                </c:pt>
                <c:pt idx="5">
                  <c:v>601</c:v>
                </c:pt>
                <c:pt idx="6">
                  <c:v>362</c:v>
                </c:pt>
                <c:pt idx="7">
                  <c:v>530</c:v>
                </c:pt>
                <c:pt idx="8">
                  <c:v>620</c:v>
                </c:pt>
                <c:pt idx="9">
                  <c:v>781</c:v>
                </c:pt>
                <c:pt idx="10">
                  <c:v>98</c:v>
                </c:pt>
              </c:numCache>
            </c:numRef>
          </c:val>
          <c:extLst>
            <c:ext xmlns:c16="http://schemas.microsoft.com/office/drawing/2014/chart" uri="{C3380CC4-5D6E-409C-BE32-E72D297353CC}">
              <c16:uniqueId val="{00000000-E1FA-4635-964F-DCA7CC76A983}"/>
            </c:ext>
          </c:extLst>
        </c:ser>
        <c:dLbls>
          <c:showLegendKey val="0"/>
          <c:showVal val="0"/>
          <c:showCatName val="0"/>
          <c:showSerName val="0"/>
          <c:showPercent val="0"/>
          <c:showBubbleSize val="0"/>
        </c:dLbls>
        <c:gapWidth val="219"/>
        <c:overlap val="-27"/>
        <c:axId val="488620136"/>
        <c:axId val="488622760"/>
      </c:barChart>
      <c:catAx>
        <c:axId val="48862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2760"/>
        <c:crosses val="autoZero"/>
        <c:auto val="1"/>
        <c:lblAlgn val="ctr"/>
        <c:lblOffset val="100"/>
        <c:noMultiLvlLbl val="0"/>
      </c:catAx>
      <c:valAx>
        <c:axId val="48862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30279</c:v>
                </c:pt>
                <c:pt idx="6">
                  <c:v>26065</c:v>
                </c:pt>
                <c:pt idx="7">
                  <c:v>21076</c:v>
                </c:pt>
                <c:pt idx="8">
                  <c:v>22916</c:v>
                </c:pt>
                <c:pt idx="9">
                  <c:v>23529</c:v>
                </c:pt>
                <c:pt idx="10">
                  <c:v>35051</c:v>
                </c:pt>
                <c:pt idx="11">
                  <c:v>5758</c:v>
                </c:pt>
              </c:numCache>
            </c:numRef>
          </c:val>
          <c:extLst>
            <c:ext xmlns:c16="http://schemas.microsoft.com/office/drawing/2014/chart" uri="{C3380CC4-5D6E-409C-BE32-E72D297353CC}">
              <c16:uniqueId val="{00000000-4AAD-4691-96D7-FD9A79CA7CE9}"/>
            </c:ext>
          </c:extLst>
        </c:ser>
        <c:dLbls>
          <c:showLegendKey val="0"/>
          <c:showVal val="0"/>
          <c:showCatName val="0"/>
          <c:showSerName val="0"/>
          <c:showPercent val="0"/>
          <c:showBubbleSize val="0"/>
        </c:dLbls>
        <c:gapWidth val="219"/>
        <c:overlap val="-27"/>
        <c:axId val="488629648"/>
        <c:axId val="488625056"/>
      </c:barChart>
      <c:catAx>
        <c:axId val="48862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5056"/>
        <c:crosses val="autoZero"/>
        <c:auto val="1"/>
        <c:lblAlgn val="ctr"/>
        <c:lblOffset val="100"/>
        <c:noMultiLvlLbl val="0"/>
      </c:catAx>
      <c:valAx>
        <c:axId val="48862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4</c:v>
                </c:pt>
                <c:pt idx="5">
                  <c:v>-2</c:v>
                </c:pt>
                <c:pt idx="6">
                  <c:v>2</c:v>
                </c:pt>
                <c:pt idx="7">
                  <c:v>5</c:v>
                </c:pt>
                <c:pt idx="8">
                  <c:v>5</c:v>
                </c:pt>
                <c:pt idx="9">
                  <c:v>5</c:v>
                </c:pt>
                <c:pt idx="10">
                  <c:v>-1</c:v>
                </c:pt>
              </c:numCache>
            </c:numRef>
          </c:val>
          <c:extLst>
            <c:ext xmlns:c16="http://schemas.microsoft.com/office/drawing/2014/chart" uri="{C3380CC4-5D6E-409C-BE32-E72D297353CC}">
              <c16:uniqueId val="{00000000-611E-4FB0-A352-C473EFC7FA92}"/>
            </c:ext>
          </c:extLst>
        </c:ser>
        <c:dLbls>
          <c:showLegendKey val="0"/>
          <c:showVal val="0"/>
          <c:showCatName val="0"/>
          <c:showSerName val="0"/>
          <c:showPercent val="0"/>
          <c:showBubbleSize val="0"/>
        </c:dLbls>
        <c:gapWidth val="219"/>
        <c:overlap val="-27"/>
        <c:axId val="492162680"/>
        <c:axId val="492164320"/>
      </c:barChart>
      <c:dateAx>
        <c:axId val="49216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64320"/>
        <c:crosses val="autoZero"/>
        <c:auto val="1"/>
        <c:lblOffset val="100"/>
        <c:baseTimeUnit val="months"/>
      </c:dateAx>
      <c:valAx>
        <c:axId val="49216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6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7</c:v>
                </c:pt>
                <c:pt idx="6">
                  <c:v>5</c:v>
                </c:pt>
                <c:pt idx="7">
                  <c:v>7</c:v>
                </c:pt>
                <c:pt idx="8">
                  <c:v>9</c:v>
                </c:pt>
                <c:pt idx="9">
                  <c:v>9</c:v>
                </c:pt>
                <c:pt idx="10">
                  <c:v>12</c:v>
                </c:pt>
                <c:pt idx="11">
                  <c:v>0</c:v>
                </c:pt>
              </c:numCache>
            </c:numRef>
          </c:val>
          <c:extLst>
            <c:ext xmlns:c16="http://schemas.microsoft.com/office/drawing/2014/chart" uri="{C3380CC4-5D6E-409C-BE32-E72D297353CC}">
              <c16:uniqueId val="{00000000-956C-4D29-9A4D-2F0892D5A219}"/>
            </c:ext>
          </c:extLst>
        </c:ser>
        <c:dLbls>
          <c:showLegendKey val="0"/>
          <c:showVal val="0"/>
          <c:showCatName val="0"/>
          <c:showSerName val="0"/>
          <c:showPercent val="0"/>
          <c:showBubbleSize val="0"/>
        </c:dLbls>
        <c:gapWidth val="219"/>
        <c:overlap val="-27"/>
        <c:axId val="492175472"/>
        <c:axId val="492168912"/>
      </c:barChart>
      <c:dateAx>
        <c:axId val="49217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68912"/>
        <c:crosses val="autoZero"/>
        <c:auto val="1"/>
        <c:lblOffset val="100"/>
        <c:baseTimeUnit val="months"/>
      </c:dateAx>
      <c:valAx>
        <c:axId val="49216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7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78</c:v>
                </c:pt>
                <c:pt idx="4">
                  <c:v>151</c:v>
                </c:pt>
                <c:pt idx="5">
                  <c:v>68</c:v>
                </c:pt>
                <c:pt idx="6">
                  <c:v>60</c:v>
                </c:pt>
                <c:pt idx="7">
                  <c:v>88</c:v>
                </c:pt>
                <c:pt idx="8">
                  <c:v>114</c:v>
                </c:pt>
                <c:pt idx="9">
                  <c:v>138</c:v>
                </c:pt>
                <c:pt idx="10">
                  <c:v>37</c:v>
                </c:pt>
                <c:pt idx="11">
                  <c:v>0</c:v>
                </c:pt>
              </c:numCache>
            </c:numRef>
          </c:val>
          <c:extLst>
            <c:ext xmlns:c16="http://schemas.microsoft.com/office/drawing/2014/chart" uri="{C3380CC4-5D6E-409C-BE32-E72D297353CC}">
              <c16:uniqueId val="{00000000-03FE-4B58-8292-60BA38943C2B}"/>
            </c:ext>
          </c:extLst>
        </c:ser>
        <c:dLbls>
          <c:showLegendKey val="0"/>
          <c:showVal val="0"/>
          <c:showCatName val="0"/>
          <c:showSerName val="0"/>
          <c:showPercent val="0"/>
          <c:showBubbleSize val="0"/>
        </c:dLbls>
        <c:gapWidth val="219"/>
        <c:overlap val="-27"/>
        <c:axId val="492167928"/>
        <c:axId val="492173176"/>
      </c:barChart>
      <c:catAx>
        <c:axId val="49216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73176"/>
        <c:crosses val="autoZero"/>
        <c:auto val="1"/>
        <c:lblAlgn val="ctr"/>
        <c:lblOffset val="100"/>
        <c:noMultiLvlLbl val="0"/>
      </c:catAx>
      <c:valAx>
        <c:axId val="49217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6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pt idx="4">
                  <c:v>1370</c:v>
                </c:pt>
                <c:pt idx="5">
                  <c:v>1117</c:v>
                </c:pt>
                <c:pt idx="6">
                  <c:v>1183</c:v>
                </c:pt>
                <c:pt idx="7">
                  <c:v>1791</c:v>
                </c:pt>
                <c:pt idx="8">
                  <c:v>1817</c:v>
                </c:pt>
                <c:pt idx="9">
                  <c:v>1943</c:v>
                </c:pt>
              </c:numCache>
            </c:numRef>
          </c:val>
          <c:extLst>
            <c:ext xmlns:c16="http://schemas.microsoft.com/office/drawing/2014/chart" uri="{C3380CC4-5D6E-409C-BE32-E72D297353CC}">
              <c16:uniqueId val="{00000000-9869-4694-A171-F15DCECB5FAA}"/>
            </c:ext>
          </c:extLst>
        </c:ser>
        <c:dLbls>
          <c:showLegendKey val="0"/>
          <c:showVal val="0"/>
          <c:showCatName val="0"/>
          <c:showSerName val="0"/>
          <c:showPercent val="0"/>
          <c:showBubbleSize val="0"/>
        </c:dLbls>
        <c:gapWidth val="219"/>
        <c:overlap val="-27"/>
        <c:axId val="492179408"/>
        <c:axId val="492179736"/>
      </c:barChart>
      <c:dateAx>
        <c:axId val="492179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79736"/>
        <c:crosses val="autoZero"/>
        <c:auto val="1"/>
        <c:lblOffset val="100"/>
        <c:baseTimeUnit val="months"/>
      </c:dateAx>
      <c:valAx>
        <c:axId val="49217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7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FC3E-858C-4DAB-83B5-C9E7CA3C01D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08E53F8E-6BF1-407B-8B38-2B8A3E1E28C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00428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654C0-2F1F-45A7-9232-3B0B609A8E98}"/>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81E2A789-5967-4F23-8C1F-3933DFC1D31F}"/>
              </a:ext>
            </a:extLst>
          </p:cNvPr>
          <p:cNvGraphicFramePr>
            <a:graphicFrameLocks noGrp="1"/>
          </p:cNvGraphicFramePr>
          <p:nvPr>
            <p:ph type="chart" sz="quarter" idx="13"/>
            <p:extLst>
              <p:ext uri="{D42A27DB-BD31-4B8C-83A1-F6EECF244321}">
                <p14:modId xmlns:p14="http://schemas.microsoft.com/office/powerpoint/2010/main" val="3449916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A3A17E-2C77-4456-913F-BE0E8F28C8E5}"/>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84BB62BC-49D2-4A60-B5AA-AC132548E8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040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D8E6C-071C-4F9C-9CB7-9D4E62CF45B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B9A3340-F844-418C-B3EF-433A89196164}"/>
              </a:ext>
            </a:extLst>
          </p:cNvPr>
          <p:cNvGraphicFramePr>
            <a:graphicFrameLocks noGrp="1"/>
          </p:cNvGraphicFramePr>
          <p:nvPr>
            <p:ph type="tbl" sz="quarter" idx="13"/>
            <p:extLst>
              <p:ext uri="{D42A27DB-BD31-4B8C-83A1-F6EECF244321}">
                <p14:modId xmlns:p14="http://schemas.microsoft.com/office/powerpoint/2010/main" val="1078336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45138418"/>
                    </a:ext>
                  </a:extLst>
                </a:gridCol>
                <a:gridCol w="905256">
                  <a:extLst>
                    <a:ext uri="{9D8B030D-6E8A-4147-A177-3AD203B41FA5}">
                      <a16:colId xmlns:a16="http://schemas.microsoft.com/office/drawing/2014/main" val="285262199"/>
                    </a:ext>
                  </a:extLst>
                </a:gridCol>
                <a:gridCol w="905256">
                  <a:extLst>
                    <a:ext uri="{9D8B030D-6E8A-4147-A177-3AD203B41FA5}">
                      <a16:colId xmlns:a16="http://schemas.microsoft.com/office/drawing/2014/main" val="537835527"/>
                    </a:ext>
                  </a:extLst>
                </a:gridCol>
                <a:gridCol w="905256">
                  <a:extLst>
                    <a:ext uri="{9D8B030D-6E8A-4147-A177-3AD203B41FA5}">
                      <a16:colId xmlns:a16="http://schemas.microsoft.com/office/drawing/2014/main" val="1590746918"/>
                    </a:ext>
                  </a:extLst>
                </a:gridCol>
                <a:gridCol w="905256">
                  <a:extLst>
                    <a:ext uri="{9D8B030D-6E8A-4147-A177-3AD203B41FA5}">
                      <a16:colId xmlns:a16="http://schemas.microsoft.com/office/drawing/2014/main" val="2947645896"/>
                    </a:ext>
                  </a:extLst>
                </a:gridCol>
                <a:gridCol w="905256">
                  <a:extLst>
                    <a:ext uri="{9D8B030D-6E8A-4147-A177-3AD203B41FA5}">
                      <a16:colId xmlns:a16="http://schemas.microsoft.com/office/drawing/2014/main" val="2531133337"/>
                    </a:ext>
                  </a:extLst>
                </a:gridCol>
                <a:gridCol w="905256">
                  <a:extLst>
                    <a:ext uri="{9D8B030D-6E8A-4147-A177-3AD203B41FA5}">
                      <a16:colId xmlns:a16="http://schemas.microsoft.com/office/drawing/2014/main" val="2910135011"/>
                    </a:ext>
                  </a:extLst>
                </a:gridCol>
                <a:gridCol w="905256">
                  <a:extLst>
                    <a:ext uri="{9D8B030D-6E8A-4147-A177-3AD203B41FA5}">
                      <a16:colId xmlns:a16="http://schemas.microsoft.com/office/drawing/2014/main" val="1071284677"/>
                    </a:ext>
                  </a:extLst>
                </a:gridCol>
                <a:gridCol w="905256">
                  <a:extLst>
                    <a:ext uri="{9D8B030D-6E8A-4147-A177-3AD203B41FA5}">
                      <a16:colId xmlns:a16="http://schemas.microsoft.com/office/drawing/2014/main" val="35542909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3700645"/>
                  </a:ext>
                </a:extLst>
              </a:tr>
              <a:tr h="370840">
                <a:tc>
                  <a:txBody>
                    <a:bodyPr/>
                    <a:lstStyle/>
                    <a:p>
                      <a:r>
                        <a:rPr lang="en-US" sz="1000"/>
                        <a:t>494</a:t>
                      </a:r>
                    </a:p>
                  </a:txBody>
                  <a:tcPr/>
                </a:tc>
                <a:tc>
                  <a:txBody>
                    <a:bodyPr/>
                    <a:lstStyle/>
                    <a:p>
                      <a:r>
                        <a:rPr lang="en-US" sz="1000"/>
                        <a:t>0</a:t>
                      </a:r>
                    </a:p>
                  </a:txBody>
                  <a:tcPr/>
                </a:tc>
                <a:tc>
                  <a:txBody>
                    <a:bodyPr/>
                    <a:lstStyle/>
                    <a:p>
                      <a:r>
                        <a:rPr lang="en-US" sz="1000"/>
                        <a:t>15</a:t>
                      </a:r>
                    </a:p>
                  </a:txBody>
                  <a:tcPr/>
                </a:tc>
                <a:tc>
                  <a:txBody>
                    <a:bodyPr/>
                    <a:lstStyle/>
                    <a:p>
                      <a:r>
                        <a:rPr lang="en-US" sz="1000"/>
                        <a:t>121</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1.7139 %</a:t>
                      </a:r>
                    </a:p>
                  </a:txBody>
                  <a:tcPr/>
                </a:tc>
                <a:tc>
                  <a:txBody>
                    <a:bodyPr/>
                    <a:lstStyle/>
                    <a:p>
                      <a:r>
                        <a:rPr lang="en-US" sz="1000"/>
                        <a:t>0.0 %</a:t>
                      </a:r>
                    </a:p>
                  </a:txBody>
                  <a:tcPr/>
                </a:tc>
                <a:extLst>
                  <a:ext uri="{0D108BD9-81ED-4DB2-BD59-A6C34878D82A}">
                    <a16:rowId xmlns:a16="http://schemas.microsoft.com/office/drawing/2014/main" val="3140494938"/>
                  </a:ext>
                </a:extLst>
              </a:tr>
            </a:tbl>
          </a:graphicData>
        </a:graphic>
      </p:graphicFrame>
      <p:sp>
        <p:nvSpPr>
          <p:cNvPr id="4" name="Text Placeholder 3">
            <a:extLst>
              <a:ext uri="{FF2B5EF4-FFF2-40B4-BE49-F238E27FC236}">
                <a16:creationId xmlns:a16="http://schemas.microsoft.com/office/drawing/2014/main" id="{AA71E6FA-65C1-4197-802D-5CA0B349ED8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81863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6BA98-1A05-4ECD-86AF-998FF39C1669}"/>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CB199302-1CEB-4580-9369-1EC76224512C}"/>
              </a:ext>
            </a:extLst>
          </p:cNvPr>
          <p:cNvGraphicFramePr>
            <a:graphicFrameLocks noGrp="1"/>
          </p:cNvGraphicFramePr>
          <p:nvPr>
            <p:ph type="chart" sz="quarter" idx="13"/>
            <p:extLst>
              <p:ext uri="{D42A27DB-BD31-4B8C-83A1-F6EECF244321}">
                <p14:modId xmlns:p14="http://schemas.microsoft.com/office/powerpoint/2010/main" val="2401316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3C213E-DA33-4939-9418-1430A46F79A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03AE360-45DE-485D-8875-12E5C4EE92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0084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FB05-C6E7-4316-8663-0E8EB9D4A59D}"/>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3ECC0CB-2290-426D-92DF-535C78DDB0CC}"/>
              </a:ext>
            </a:extLst>
          </p:cNvPr>
          <p:cNvGraphicFramePr>
            <a:graphicFrameLocks noGrp="1"/>
          </p:cNvGraphicFramePr>
          <p:nvPr>
            <p:ph type="chart" sz="quarter" idx="13"/>
            <p:extLst>
              <p:ext uri="{D42A27DB-BD31-4B8C-83A1-F6EECF244321}">
                <p14:modId xmlns:p14="http://schemas.microsoft.com/office/powerpoint/2010/main" val="2912004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7F90AF-48BE-48E5-A736-77A0D8E96AB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F69E93A-2B12-40B7-8C7F-56EC8B260B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0722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6562A-0138-4D4E-B08F-95521A4ECF24}"/>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F2520D8-9A23-4B77-AE37-2A6317CC4F11}"/>
              </a:ext>
            </a:extLst>
          </p:cNvPr>
          <p:cNvGraphicFramePr>
            <a:graphicFrameLocks noGrp="1"/>
          </p:cNvGraphicFramePr>
          <p:nvPr>
            <p:ph type="chart" sz="quarter" idx="13"/>
            <p:extLst>
              <p:ext uri="{D42A27DB-BD31-4B8C-83A1-F6EECF244321}">
                <p14:modId xmlns:p14="http://schemas.microsoft.com/office/powerpoint/2010/main" val="3343256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032674-92DA-4E67-A4B0-61F767C3632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D8306EF-6AAD-403E-A9E1-9B736FC070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9581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1B2D-26A9-4FCE-99A8-6AC1CCFEA67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1BD97F91-0F23-4FAA-8235-D50D91401B99}"/>
              </a:ext>
            </a:extLst>
          </p:cNvPr>
          <p:cNvGraphicFramePr>
            <a:graphicFrameLocks noGrp="1"/>
          </p:cNvGraphicFramePr>
          <p:nvPr>
            <p:ph type="chart" sz="quarter" idx="13"/>
            <p:extLst>
              <p:ext uri="{D42A27DB-BD31-4B8C-83A1-F6EECF244321}">
                <p14:modId xmlns:p14="http://schemas.microsoft.com/office/powerpoint/2010/main" val="4247352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A03CF3-EAC5-42AC-8FE1-A9718135409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A9716B8-1623-4399-9718-3D6C3AB1B1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950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DD14-880D-4845-B4B2-6B2BE33CF673}"/>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22AE6F58-FD49-4240-9D43-BD1B74DE5A76}"/>
              </a:ext>
            </a:extLst>
          </p:cNvPr>
          <p:cNvGraphicFramePr>
            <a:graphicFrameLocks noGrp="1"/>
          </p:cNvGraphicFramePr>
          <p:nvPr>
            <p:ph type="tbl" sz="quarter" idx="13"/>
            <p:extLst>
              <p:ext uri="{D42A27DB-BD31-4B8C-83A1-F6EECF244321}">
                <p14:modId xmlns:p14="http://schemas.microsoft.com/office/powerpoint/2010/main" val="149123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94957786"/>
                    </a:ext>
                  </a:extLst>
                </a:gridCol>
                <a:gridCol w="1481328">
                  <a:extLst>
                    <a:ext uri="{9D8B030D-6E8A-4147-A177-3AD203B41FA5}">
                      <a16:colId xmlns:a16="http://schemas.microsoft.com/office/drawing/2014/main" val="3070652011"/>
                    </a:ext>
                  </a:extLst>
                </a:gridCol>
                <a:gridCol w="329184">
                  <a:extLst>
                    <a:ext uri="{9D8B030D-6E8A-4147-A177-3AD203B41FA5}">
                      <a16:colId xmlns:a16="http://schemas.microsoft.com/office/drawing/2014/main" val="2332242272"/>
                    </a:ext>
                  </a:extLst>
                </a:gridCol>
                <a:gridCol w="329184">
                  <a:extLst>
                    <a:ext uri="{9D8B030D-6E8A-4147-A177-3AD203B41FA5}">
                      <a16:colId xmlns:a16="http://schemas.microsoft.com/office/drawing/2014/main" val="1471060959"/>
                    </a:ext>
                  </a:extLst>
                </a:gridCol>
                <a:gridCol w="329184">
                  <a:extLst>
                    <a:ext uri="{9D8B030D-6E8A-4147-A177-3AD203B41FA5}">
                      <a16:colId xmlns:a16="http://schemas.microsoft.com/office/drawing/2014/main" val="4105303680"/>
                    </a:ext>
                  </a:extLst>
                </a:gridCol>
                <a:gridCol w="329184">
                  <a:extLst>
                    <a:ext uri="{9D8B030D-6E8A-4147-A177-3AD203B41FA5}">
                      <a16:colId xmlns:a16="http://schemas.microsoft.com/office/drawing/2014/main" val="51754822"/>
                    </a:ext>
                  </a:extLst>
                </a:gridCol>
                <a:gridCol w="329184">
                  <a:extLst>
                    <a:ext uri="{9D8B030D-6E8A-4147-A177-3AD203B41FA5}">
                      <a16:colId xmlns:a16="http://schemas.microsoft.com/office/drawing/2014/main" val="127086228"/>
                    </a:ext>
                  </a:extLst>
                </a:gridCol>
                <a:gridCol w="329184">
                  <a:extLst>
                    <a:ext uri="{9D8B030D-6E8A-4147-A177-3AD203B41FA5}">
                      <a16:colId xmlns:a16="http://schemas.microsoft.com/office/drawing/2014/main" val="232669602"/>
                    </a:ext>
                  </a:extLst>
                </a:gridCol>
                <a:gridCol w="329184">
                  <a:extLst>
                    <a:ext uri="{9D8B030D-6E8A-4147-A177-3AD203B41FA5}">
                      <a16:colId xmlns:a16="http://schemas.microsoft.com/office/drawing/2014/main" val="2810629809"/>
                    </a:ext>
                  </a:extLst>
                </a:gridCol>
                <a:gridCol w="329184">
                  <a:extLst>
                    <a:ext uri="{9D8B030D-6E8A-4147-A177-3AD203B41FA5}">
                      <a16:colId xmlns:a16="http://schemas.microsoft.com/office/drawing/2014/main" val="3857482425"/>
                    </a:ext>
                  </a:extLst>
                </a:gridCol>
                <a:gridCol w="329184">
                  <a:extLst>
                    <a:ext uri="{9D8B030D-6E8A-4147-A177-3AD203B41FA5}">
                      <a16:colId xmlns:a16="http://schemas.microsoft.com/office/drawing/2014/main" val="4073630358"/>
                    </a:ext>
                  </a:extLst>
                </a:gridCol>
                <a:gridCol w="329184">
                  <a:extLst>
                    <a:ext uri="{9D8B030D-6E8A-4147-A177-3AD203B41FA5}">
                      <a16:colId xmlns:a16="http://schemas.microsoft.com/office/drawing/2014/main" val="3703136505"/>
                    </a:ext>
                  </a:extLst>
                </a:gridCol>
                <a:gridCol w="329184">
                  <a:extLst>
                    <a:ext uri="{9D8B030D-6E8A-4147-A177-3AD203B41FA5}">
                      <a16:colId xmlns:a16="http://schemas.microsoft.com/office/drawing/2014/main" val="3395147330"/>
                    </a:ext>
                  </a:extLst>
                </a:gridCol>
                <a:gridCol w="329184">
                  <a:extLst>
                    <a:ext uri="{9D8B030D-6E8A-4147-A177-3AD203B41FA5}">
                      <a16:colId xmlns:a16="http://schemas.microsoft.com/office/drawing/2014/main" val="18463473"/>
                    </a:ext>
                  </a:extLst>
                </a:gridCol>
                <a:gridCol w="329184">
                  <a:extLst>
                    <a:ext uri="{9D8B030D-6E8A-4147-A177-3AD203B41FA5}">
                      <a16:colId xmlns:a16="http://schemas.microsoft.com/office/drawing/2014/main" val="2274677090"/>
                    </a:ext>
                  </a:extLst>
                </a:gridCol>
                <a:gridCol w="329184">
                  <a:extLst>
                    <a:ext uri="{9D8B030D-6E8A-4147-A177-3AD203B41FA5}">
                      <a16:colId xmlns:a16="http://schemas.microsoft.com/office/drawing/2014/main" val="58741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37903781"/>
                  </a:ext>
                </a:extLst>
              </a:tr>
            </a:tbl>
          </a:graphicData>
        </a:graphic>
      </p:graphicFrame>
      <p:sp>
        <p:nvSpPr>
          <p:cNvPr id="4" name="Text Placeholder 3">
            <a:extLst>
              <a:ext uri="{FF2B5EF4-FFF2-40B4-BE49-F238E27FC236}">
                <a16:creationId xmlns:a16="http://schemas.microsoft.com/office/drawing/2014/main" id="{1920F4EB-6D13-4800-BC48-A0F56EE5C1B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815676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8F7DB-2E93-4DEF-8EAF-068496681447}"/>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86441B2D-A28D-4B0F-B8B7-534E0604787E}"/>
              </a:ext>
            </a:extLst>
          </p:cNvPr>
          <p:cNvGraphicFramePr>
            <a:graphicFrameLocks noGrp="1"/>
          </p:cNvGraphicFramePr>
          <p:nvPr>
            <p:ph type="tbl" sz="quarter" idx="13"/>
            <p:extLst>
              <p:ext uri="{D42A27DB-BD31-4B8C-83A1-F6EECF244321}">
                <p14:modId xmlns:p14="http://schemas.microsoft.com/office/powerpoint/2010/main" val="141871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00953456"/>
                    </a:ext>
                  </a:extLst>
                </a:gridCol>
                <a:gridCol w="1481328">
                  <a:extLst>
                    <a:ext uri="{9D8B030D-6E8A-4147-A177-3AD203B41FA5}">
                      <a16:colId xmlns:a16="http://schemas.microsoft.com/office/drawing/2014/main" val="1896150681"/>
                    </a:ext>
                  </a:extLst>
                </a:gridCol>
                <a:gridCol w="329184">
                  <a:extLst>
                    <a:ext uri="{9D8B030D-6E8A-4147-A177-3AD203B41FA5}">
                      <a16:colId xmlns:a16="http://schemas.microsoft.com/office/drawing/2014/main" val="2770479336"/>
                    </a:ext>
                  </a:extLst>
                </a:gridCol>
                <a:gridCol w="329184">
                  <a:extLst>
                    <a:ext uri="{9D8B030D-6E8A-4147-A177-3AD203B41FA5}">
                      <a16:colId xmlns:a16="http://schemas.microsoft.com/office/drawing/2014/main" val="4038939585"/>
                    </a:ext>
                  </a:extLst>
                </a:gridCol>
                <a:gridCol w="329184">
                  <a:extLst>
                    <a:ext uri="{9D8B030D-6E8A-4147-A177-3AD203B41FA5}">
                      <a16:colId xmlns:a16="http://schemas.microsoft.com/office/drawing/2014/main" val="821793212"/>
                    </a:ext>
                  </a:extLst>
                </a:gridCol>
                <a:gridCol w="329184">
                  <a:extLst>
                    <a:ext uri="{9D8B030D-6E8A-4147-A177-3AD203B41FA5}">
                      <a16:colId xmlns:a16="http://schemas.microsoft.com/office/drawing/2014/main" val="313412968"/>
                    </a:ext>
                  </a:extLst>
                </a:gridCol>
                <a:gridCol w="329184">
                  <a:extLst>
                    <a:ext uri="{9D8B030D-6E8A-4147-A177-3AD203B41FA5}">
                      <a16:colId xmlns:a16="http://schemas.microsoft.com/office/drawing/2014/main" val="719863773"/>
                    </a:ext>
                  </a:extLst>
                </a:gridCol>
                <a:gridCol w="329184">
                  <a:extLst>
                    <a:ext uri="{9D8B030D-6E8A-4147-A177-3AD203B41FA5}">
                      <a16:colId xmlns:a16="http://schemas.microsoft.com/office/drawing/2014/main" val="3179083696"/>
                    </a:ext>
                  </a:extLst>
                </a:gridCol>
                <a:gridCol w="329184">
                  <a:extLst>
                    <a:ext uri="{9D8B030D-6E8A-4147-A177-3AD203B41FA5}">
                      <a16:colId xmlns:a16="http://schemas.microsoft.com/office/drawing/2014/main" val="1887442739"/>
                    </a:ext>
                  </a:extLst>
                </a:gridCol>
                <a:gridCol w="329184">
                  <a:extLst>
                    <a:ext uri="{9D8B030D-6E8A-4147-A177-3AD203B41FA5}">
                      <a16:colId xmlns:a16="http://schemas.microsoft.com/office/drawing/2014/main" val="3685455727"/>
                    </a:ext>
                  </a:extLst>
                </a:gridCol>
                <a:gridCol w="329184">
                  <a:extLst>
                    <a:ext uri="{9D8B030D-6E8A-4147-A177-3AD203B41FA5}">
                      <a16:colId xmlns:a16="http://schemas.microsoft.com/office/drawing/2014/main" val="2509110176"/>
                    </a:ext>
                  </a:extLst>
                </a:gridCol>
                <a:gridCol w="329184">
                  <a:extLst>
                    <a:ext uri="{9D8B030D-6E8A-4147-A177-3AD203B41FA5}">
                      <a16:colId xmlns:a16="http://schemas.microsoft.com/office/drawing/2014/main" val="2678870282"/>
                    </a:ext>
                  </a:extLst>
                </a:gridCol>
                <a:gridCol w="329184">
                  <a:extLst>
                    <a:ext uri="{9D8B030D-6E8A-4147-A177-3AD203B41FA5}">
                      <a16:colId xmlns:a16="http://schemas.microsoft.com/office/drawing/2014/main" val="3300105119"/>
                    </a:ext>
                  </a:extLst>
                </a:gridCol>
                <a:gridCol w="329184">
                  <a:extLst>
                    <a:ext uri="{9D8B030D-6E8A-4147-A177-3AD203B41FA5}">
                      <a16:colId xmlns:a16="http://schemas.microsoft.com/office/drawing/2014/main" val="3809286819"/>
                    </a:ext>
                  </a:extLst>
                </a:gridCol>
                <a:gridCol w="329184">
                  <a:extLst>
                    <a:ext uri="{9D8B030D-6E8A-4147-A177-3AD203B41FA5}">
                      <a16:colId xmlns:a16="http://schemas.microsoft.com/office/drawing/2014/main" val="2060914288"/>
                    </a:ext>
                  </a:extLst>
                </a:gridCol>
                <a:gridCol w="329184">
                  <a:extLst>
                    <a:ext uri="{9D8B030D-6E8A-4147-A177-3AD203B41FA5}">
                      <a16:colId xmlns:a16="http://schemas.microsoft.com/office/drawing/2014/main" val="3574989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465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- 2023-10-02 15:51:43</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 Best has affirmed Tokio Marine America’s Financial Strength Rating of A++ (Superior)! This is the highest Financial Strength Rating AM Best provides and the 23rd consecutive year Tokio Marine has maintained this rating.
Read the rating review here: https://bit.ly/3tjdFJV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https://quintly-image-storage.s3.amazonaws.com/e33bbb9956bb05844e7317a82c09a400/7768e49598e4d52baa553fe8703888e7.jpg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5747497"/>
                  </a:ext>
                </a:extLst>
              </a:tr>
            </a:tbl>
          </a:graphicData>
        </a:graphic>
      </p:graphicFrame>
      <p:sp>
        <p:nvSpPr>
          <p:cNvPr id="4" name="Text Placeholder 3">
            <a:extLst>
              <a:ext uri="{FF2B5EF4-FFF2-40B4-BE49-F238E27FC236}">
                <a16:creationId xmlns:a16="http://schemas.microsoft.com/office/drawing/2014/main" id="{3C62105F-C2AD-443B-BF90-913B0D05666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274488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91C4F-4C52-4CAE-A62C-5732EEE5CBD8}"/>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C3A0FC27-69FA-4AA5-870A-383802432839}"/>
              </a:ext>
            </a:extLst>
          </p:cNvPr>
          <p:cNvGraphicFramePr>
            <a:graphicFrameLocks noGrp="1"/>
          </p:cNvGraphicFramePr>
          <p:nvPr>
            <p:ph type="tbl" sz="quarter" idx="13"/>
            <p:extLst>
              <p:ext uri="{D42A27DB-BD31-4B8C-83A1-F6EECF244321}">
                <p14:modId xmlns:p14="http://schemas.microsoft.com/office/powerpoint/2010/main" val="1688244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7952677"/>
                    </a:ext>
                  </a:extLst>
                </a:gridCol>
                <a:gridCol w="1481328">
                  <a:extLst>
                    <a:ext uri="{9D8B030D-6E8A-4147-A177-3AD203B41FA5}">
                      <a16:colId xmlns:a16="http://schemas.microsoft.com/office/drawing/2014/main" val="1065987512"/>
                    </a:ext>
                  </a:extLst>
                </a:gridCol>
                <a:gridCol w="329184">
                  <a:extLst>
                    <a:ext uri="{9D8B030D-6E8A-4147-A177-3AD203B41FA5}">
                      <a16:colId xmlns:a16="http://schemas.microsoft.com/office/drawing/2014/main" val="620691991"/>
                    </a:ext>
                  </a:extLst>
                </a:gridCol>
                <a:gridCol w="329184">
                  <a:extLst>
                    <a:ext uri="{9D8B030D-6E8A-4147-A177-3AD203B41FA5}">
                      <a16:colId xmlns:a16="http://schemas.microsoft.com/office/drawing/2014/main" val="268605921"/>
                    </a:ext>
                  </a:extLst>
                </a:gridCol>
                <a:gridCol w="329184">
                  <a:extLst>
                    <a:ext uri="{9D8B030D-6E8A-4147-A177-3AD203B41FA5}">
                      <a16:colId xmlns:a16="http://schemas.microsoft.com/office/drawing/2014/main" val="971050007"/>
                    </a:ext>
                  </a:extLst>
                </a:gridCol>
                <a:gridCol w="329184">
                  <a:extLst>
                    <a:ext uri="{9D8B030D-6E8A-4147-A177-3AD203B41FA5}">
                      <a16:colId xmlns:a16="http://schemas.microsoft.com/office/drawing/2014/main" val="4197129732"/>
                    </a:ext>
                  </a:extLst>
                </a:gridCol>
                <a:gridCol w="329184">
                  <a:extLst>
                    <a:ext uri="{9D8B030D-6E8A-4147-A177-3AD203B41FA5}">
                      <a16:colId xmlns:a16="http://schemas.microsoft.com/office/drawing/2014/main" val="327202543"/>
                    </a:ext>
                  </a:extLst>
                </a:gridCol>
                <a:gridCol w="329184">
                  <a:extLst>
                    <a:ext uri="{9D8B030D-6E8A-4147-A177-3AD203B41FA5}">
                      <a16:colId xmlns:a16="http://schemas.microsoft.com/office/drawing/2014/main" val="1042819813"/>
                    </a:ext>
                  </a:extLst>
                </a:gridCol>
                <a:gridCol w="329184">
                  <a:extLst>
                    <a:ext uri="{9D8B030D-6E8A-4147-A177-3AD203B41FA5}">
                      <a16:colId xmlns:a16="http://schemas.microsoft.com/office/drawing/2014/main" val="1944548378"/>
                    </a:ext>
                  </a:extLst>
                </a:gridCol>
                <a:gridCol w="329184">
                  <a:extLst>
                    <a:ext uri="{9D8B030D-6E8A-4147-A177-3AD203B41FA5}">
                      <a16:colId xmlns:a16="http://schemas.microsoft.com/office/drawing/2014/main" val="1907448720"/>
                    </a:ext>
                  </a:extLst>
                </a:gridCol>
                <a:gridCol w="329184">
                  <a:extLst>
                    <a:ext uri="{9D8B030D-6E8A-4147-A177-3AD203B41FA5}">
                      <a16:colId xmlns:a16="http://schemas.microsoft.com/office/drawing/2014/main" val="150546231"/>
                    </a:ext>
                  </a:extLst>
                </a:gridCol>
                <a:gridCol w="329184">
                  <a:extLst>
                    <a:ext uri="{9D8B030D-6E8A-4147-A177-3AD203B41FA5}">
                      <a16:colId xmlns:a16="http://schemas.microsoft.com/office/drawing/2014/main" val="850048090"/>
                    </a:ext>
                  </a:extLst>
                </a:gridCol>
                <a:gridCol w="329184">
                  <a:extLst>
                    <a:ext uri="{9D8B030D-6E8A-4147-A177-3AD203B41FA5}">
                      <a16:colId xmlns:a16="http://schemas.microsoft.com/office/drawing/2014/main" val="530877639"/>
                    </a:ext>
                  </a:extLst>
                </a:gridCol>
                <a:gridCol w="329184">
                  <a:extLst>
                    <a:ext uri="{9D8B030D-6E8A-4147-A177-3AD203B41FA5}">
                      <a16:colId xmlns:a16="http://schemas.microsoft.com/office/drawing/2014/main" val="2576042674"/>
                    </a:ext>
                  </a:extLst>
                </a:gridCol>
                <a:gridCol w="329184">
                  <a:extLst>
                    <a:ext uri="{9D8B030D-6E8A-4147-A177-3AD203B41FA5}">
                      <a16:colId xmlns:a16="http://schemas.microsoft.com/office/drawing/2014/main" val="2822098564"/>
                    </a:ext>
                  </a:extLst>
                </a:gridCol>
                <a:gridCol w="329184">
                  <a:extLst>
                    <a:ext uri="{9D8B030D-6E8A-4147-A177-3AD203B41FA5}">
                      <a16:colId xmlns:a16="http://schemas.microsoft.com/office/drawing/2014/main" val="3613443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64033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- 2023-10-11 16:17:14</a:t>
                      </a:r>
                      <a:r>
                        <a:rPr kumimoji="0" lang="en-US" sz="1000" b="0" i="0" u="none" strike="noStrike" kern="1200" cap="none" spc="0" normalizeH="0" baseline="0" noProof="0">
                          <a:ln>
                            <a:noFill/>
                          </a:ln>
                          <a:solidFill>
                            <a:prstClr val="black"/>
                          </a:solidFill>
                          <a:effectLst/>
                          <a:uLnTx/>
                          <a:uFillTx/>
                          <a:latin typeface="Calibri"/>
                          <a:ea typeface="+mn-ea"/>
                          <a:cs typeface="+mn-cs"/>
                        </a:rPr>
                        <a:t>
 We had the pleasure of meeting many students from St. John's University's Greenberg School of Risk Management at their recent career fair alongside our Tokio Marine sister companies!
If you weren't able to chat with us at the career fair, visit bit.ly/TMAcareers to learn more about our career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https://quintly-image-storage.s3.amazonaws.com/e33bbb9956bb05844e7317a82c09a400/bd5ef1b5cb92b1f4f40a472ba264735f.jpg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43864392"/>
                  </a:ext>
                </a:extLst>
              </a:tr>
            </a:tbl>
          </a:graphicData>
        </a:graphic>
      </p:graphicFrame>
      <p:sp>
        <p:nvSpPr>
          <p:cNvPr id="4" name="Text Placeholder 3">
            <a:extLst>
              <a:ext uri="{FF2B5EF4-FFF2-40B4-BE49-F238E27FC236}">
                <a16:creationId xmlns:a16="http://schemas.microsoft.com/office/drawing/2014/main" id="{EDDE802F-C56F-4A85-8A42-E52DB7D0C1B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569618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A2BCD-2CC2-4B9D-8377-085E8ADCB5D6}"/>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9CF416E3-449F-4FCA-90CD-0148A0BB9C47}"/>
              </a:ext>
            </a:extLst>
          </p:cNvPr>
          <p:cNvGraphicFramePr>
            <a:graphicFrameLocks noGrp="1"/>
          </p:cNvGraphicFramePr>
          <p:nvPr>
            <p:ph type="tbl" sz="quarter" idx="13"/>
            <p:extLst>
              <p:ext uri="{D42A27DB-BD31-4B8C-83A1-F6EECF244321}">
                <p14:modId xmlns:p14="http://schemas.microsoft.com/office/powerpoint/2010/main" val="2242526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88066616"/>
                    </a:ext>
                  </a:extLst>
                </a:gridCol>
                <a:gridCol w="1481328">
                  <a:extLst>
                    <a:ext uri="{9D8B030D-6E8A-4147-A177-3AD203B41FA5}">
                      <a16:colId xmlns:a16="http://schemas.microsoft.com/office/drawing/2014/main" val="1188812291"/>
                    </a:ext>
                  </a:extLst>
                </a:gridCol>
                <a:gridCol w="329184">
                  <a:extLst>
                    <a:ext uri="{9D8B030D-6E8A-4147-A177-3AD203B41FA5}">
                      <a16:colId xmlns:a16="http://schemas.microsoft.com/office/drawing/2014/main" val="54842630"/>
                    </a:ext>
                  </a:extLst>
                </a:gridCol>
                <a:gridCol w="329184">
                  <a:extLst>
                    <a:ext uri="{9D8B030D-6E8A-4147-A177-3AD203B41FA5}">
                      <a16:colId xmlns:a16="http://schemas.microsoft.com/office/drawing/2014/main" val="2068582543"/>
                    </a:ext>
                  </a:extLst>
                </a:gridCol>
                <a:gridCol w="329184">
                  <a:extLst>
                    <a:ext uri="{9D8B030D-6E8A-4147-A177-3AD203B41FA5}">
                      <a16:colId xmlns:a16="http://schemas.microsoft.com/office/drawing/2014/main" val="2443164822"/>
                    </a:ext>
                  </a:extLst>
                </a:gridCol>
                <a:gridCol w="329184">
                  <a:extLst>
                    <a:ext uri="{9D8B030D-6E8A-4147-A177-3AD203B41FA5}">
                      <a16:colId xmlns:a16="http://schemas.microsoft.com/office/drawing/2014/main" val="401354317"/>
                    </a:ext>
                  </a:extLst>
                </a:gridCol>
                <a:gridCol w="329184">
                  <a:extLst>
                    <a:ext uri="{9D8B030D-6E8A-4147-A177-3AD203B41FA5}">
                      <a16:colId xmlns:a16="http://schemas.microsoft.com/office/drawing/2014/main" val="2216159017"/>
                    </a:ext>
                  </a:extLst>
                </a:gridCol>
                <a:gridCol w="329184">
                  <a:extLst>
                    <a:ext uri="{9D8B030D-6E8A-4147-A177-3AD203B41FA5}">
                      <a16:colId xmlns:a16="http://schemas.microsoft.com/office/drawing/2014/main" val="1661574134"/>
                    </a:ext>
                  </a:extLst>
                </a:gridCol>
                <a:gridCol w="329184">
                  <a:extLst>
                    <a:ext uri="{9D8B030D-6E8A-4147-A177-3AD203B41FA5}">
                      <a16:colId xmlns:a16="http://schemas.microsoft.com/office/drawing/2014/main" val="266767947"/>
                    </a:ext>
                  </a:extLst>
                </a:gridCol>
                <a:gridCol w="329184">
                  <a:extLst>
                    <a:ext uri="{9D8B030D-6E8A-4147-A177-3AD203B41FA5}">
                      <a16:colId xmlns:a16="http://schemas.microsoft.com/office/drawing/2014/main" val="1460797721"/>
                    </a:ext>
                  </a:extLst>
                </a:gridCol>
                <a:gridCol w="329184">
                  <a:extLst>
                    <a:ext uri="{9D8B030D-6E8A-4147-A177-3AD203B41FA5}">
                      <a16:colId xmlns:a16="http://schemas.microsoft.com/office/drawing/2014/main" val="875998328"/>
                    </a:ext>
                  </a:extLst>
                </a:gridCol>
                <a:gridCol w="329184">
                  <a:extLst>
                    <a:ext uri="{9D8B030D-6E8A-4147-A177-3AD203B41FA5}">
                      <a16:colId xmlns:a16="http://schemas.microsoft.com/office/drawing/2014/main" val="3845251626"/>
                    </a:ext>
                  </a:extLst>
                </a:gridCol>
                <a:gridCol w="329184">
                  <a:extLst>
                    <a:ext uri="{9D8B030D-6E8A-4147-A177-3AD203B41FA5}">
                      <a16:colId xmlns:a16="http://schemas.microsoft.com/office/drawing/2014/main" val="1278396294"/>
                    </a:ext>
                  </a:extLst>
                </a:gridCol>
                <a:gridCol w="329184">
                  <a:extLst>
                    <a:ext uri="{9D8B030D-6E8A-4147-A177-3AD203B41FA5}">
                      <a16:colId xmlns:a16="http://schemas.microsoft.com/office/drawing/2014/main" val="705729144"/>
                    </a:ext>
                  </a:extLst>
                </a:gridCol>
                <a:gridCol w="329184">
                  <a:extLst>
                    <a:ext uri="{9D8B030D-6E8A-4147-A177-3AD203B41FA5}">
                      <a16:colId xmlns:a16="http://schemas.microsoft.com/office/drawing/2014/main" val="3606366390"/>
                    </a:ext>
                  </a:extLst>
                </a:gridCol>
                <a:gridCol w="329184">
                  <a:extLst>
                    <a:ext uri="{9D8B030D-6E8A-4147-A177-3AD203B41FA5}">
                      <a16:colId xmlns:a16="http://schemas.microsoft.com/office/drawing/2014/main" val="99661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252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- 2023-10-16 16:21:05</a:t>
                      </a:r>
                      <a:r>
                        <a:rPr kumimoji="0" lang="en-US" sz="1000" b="0" i="0" u="none" strike="noStrike" kern="1200" cap="none" spc="0" normalizeH="0" baseline="0" noProof="0">
                          <a:ln>
                            <a:noFill/>
                          </a:ln>
                          <a:solidFill>
                            <a:prstClr val="black"/>
                          </a:solidFill>
                          <a:effectLst/>
                          <a:uLnTx/>
                          <a:uFillTx/>
                          <a:latin typeface="Calibri"/>
                          <a:ea typeface="+mn-ea"/>
                          <a:cs typeface="+mn-cs"/>
                        </a:rPr>
                        <a:t>
 At TMA, we understand the importance of recharging and making the most of well-deserved PTO. Several of our employees recently spent time exploring different parts of Europe and creating treasured memories. Check out these snapshots from their journeys!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https://quintly-image-storage.s3.amazonaws.com/e33bbb9956bb05844e7317a82c09a400/e0a0adb2c6a719ad903531fdb0fe23f9.jpg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24815994"/>
                  </a:ext>
                </a:extLst>
              </a:tr>
            </a:tbl>
          </a:graphicData>
        </a:graphic>
      </p:graphicFrame>
      <p:sp>
        <p:nvSpPr>
          <p:cNvPr id="4" name="Text Placeholder 3">
            <a:extLst>
              <a:ext uri="{FF2B5EF4-FFF2-40B4-BE49-F238E27FC236}">
                <a16:creationId xmlns:a16="http://schemas.microsoft.com/office/drawing/2014/main" id="{7CBD0DC1-5E56-40D7-8BF2-5052DB0E0F5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478788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B616-E1ED-453A-8990-0191DB78CEB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9724B194-4504-4A5D-803B-6C42EC7E4769}"/>
              </a:ext>
            </a:extLst>
          </p:cNvPr>
          <p:cNvGraphicFramePr>
            <a:graphicFrameLocks noGrp="1"/>
          </p:cNvGraphicFramePr>
          <p:nvPr>
            <p:ph type="tbl" sz="quarter" idx="13"/>
            <p:extLst>
              <p:ext uri="{D42A27DB-BD31-4B8C-83A1-F6EECF244321}">
                <p14:modId xmlns:p14="http://schemas.microsoft.com/office/powerpoint/2010/main" val="1191340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75362854"/>
                    </a:ext>
                  </a:extLst>
                </a:gridCol>
                <a:gridCol w="576072">
                  <a:extLst>
                    <a:ext uri="{9D8B030D-6E8A-4147-A177-3AD203B41FA5}">
                      <a16:colId xmlns:a16="http://schemas.microsoft.com/office/drawing/2014/main" val="610917481"/>
                    </a:ext>
                  </a:extLst>
                </a:gridCol>
                <a:gridCol w="576072">
                  <a:extLst>
                    <a:ext uri="{9D8B030D-6E8A-4147-A177-3AD203B41FA5}">
                      <a16:colId xmlns:a16="http://schemas.microsoft.com/office/drawing/2014/main" val="3490726367"/>
                    </a:ext>
                  </a:extLst>
                </a:gridCol>
                <a:gridCol w="576072">
                  <a:extLst>
                    <a:ext uri="{9D8B030D-6E8A-4147-A177-3AD203B41FA5}">
                      <a16:colId xmlns:a16="http://schemas.microsoft.com/office/drawing/2014/main" val="838860482"/>
                    </a:ext>
                  </a:extLst>
                </a:gridCol>
                <a:gridCol w="576072">
                  <a:extLst>
                    <a:ext uri="{9D8B030D-6E8A-4147-A177-3AD203B41FA5}">
                      <a16:colId xmlns:a16="http://schemas.microsoft.com/office/drawing/2014/main" val="1852079025"/>
                    </a:ext>
                  </a:extLst>
                </a:gridCol>
                <a:gridCol w="576072">
                  <a:extLst>
                    <a:ext uri="{9D8B030D-6E8A-4147-A177-3AD203B41FA5}">
                      <a16:colId xmlns:a16="http://schemas.microsoft.com/office/drawing/2014/main" val="2964696761"/>
                    </a:ext>
                  </a:extLst>
                </a:gridCol>
                <a:gridCol w="576072">
                  <a:extLst>
                    <a:ext uri="{9D8B030D-6E8A-4147-A177-3AD203B41FA5}">
                      <a16:colId xmlns:a16="http://schemas.microsoft.com/office/drawing/2014/main" val="544836227"/>
                    </a:ext>
                  </a:extLst>
                </a:gridCol>
                <a:gridCol w="576072">
                  <a:extLst>
                    <a:ext uri="{9D8B030D-6E8A-4147-A177-3AD203B41FA5}">
                      <a16:colId xmlns:a16="http://schemas.microsoft.com/office/drawing/2014/main" val="1233505879"/>
                    </a:ext>
                  </a:extLst>
                </a:gridCol>
                <a:gridCol w="576072">
                  <a:extLst>
                    <a:ext uri="{9D8B030D-6E8A-4147-A177-3AD203B41FA5}">
                      <a16:colId xmlns:a16="http://schemas.microsoft.com/office/drawing/2014/main" val="2284112332"/>
                    </a:ext>
                  </a:extLst>
                </a:gridCol>
                <a:gridCol w="576072">
                  <a:extLst>
                    <a:ext uri="{9D8B030D-6E8A-4147-A177-3AD203B41FA5}">
                      <a16:colId xmlns:a16="http://schemas.microsoft.com/office/drawing/2014/main" val="1414874229"/>
                    </a:ext>
                  </a:extLst>
                </a:gridCol>
                <a:gridCol w="576072">
                  <a:extLst>
                    <a:ext uri="{9D8B030D-6E8A-4147-A177-3AD203B41FA5}">
                      <a16:colId xmlns:a16="http://schemas.microsoft.com/office/drawing/2014/main" val="1026653034"/>
                    </a:ext>
                  </a:extLst>
                </a:gridCol>
                <a:gridCol w="576072">
                  <a:extLst>
                    <a:ext uri="{9D8B030D-6E8A-4147-A177-3AD203B41FA5}">
                      <a16:colId xmlns:a16="http://schemas.microsoft.com/office/drawing/2014/main" val="2815661958"/>
                    </a:ext>
                  </a:extLst>
                </a:gridCol>
                <a:gridCol w="576072">
                  <a:extLst>
                    <a:ext uri="{9D8B030D-6E8A-4147-A177-3AD203B41FA5}">
                      <a16:colId xmlns:a16="http://schemas.microsoft.com/office/drawing/2014/main" val="133625839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65897296"/>
                  </a:ext>
                </a:extLst>
              </a:tr>
              <a:tr h="370840">
                <a:tc>
                  <a:txBody>
                    <a:bodyPr/>
                    <a:lstStyle/>
                    <a:p>
                      <a:r>
                        <a:rPr lang="en-US" sz="1000"/>
                        <a:t>273</a:t>
                      </a:r>
                    </a:p>
                  </a:txBody>
                  <a:tcPr/>
                </a:tc>
                <a:tc>
                  <a:txBody>
                    <a:bodyPr/>
                    <a:lstStyle/>
                    <a:p>
                      <a:r>
                        <a:rPr lang="en-US" sz="1000"/>
                        <a:t>3</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27</a:t>
                      </a:r>
                    </a:p>
                  </a:txBody>
                  <a:tcPr/>
                </a:tc>
                <a:tc>
                  <a:txBody>
                    <a:bodyPr/>
                    <a:lstStyle/>
                    <a:p>
                      <a:r>
                        <a:rPr lang="en-US" sz="1000"/>
                        <a:t>0</a:t>
                      </a:r>
                    </a:p>
                  </a:txBody>
                  <a:tcPr/>
                </a:tc>
                <a:tc>
                  <a:txBody>
                    <a:bodyPr/>
                    <a:lstStyle/>
                    <a:p>
                      <a:r>
                        <a:rPr lang="en-US" sz="1000"/>
                        <a:t>2</a:t>
                      </a:r>
                    </a:p>
                  </a:txBody>
                  <a:tcPr/>
                </a:tc>
                <a:tc>
                  <a:txBody>
                    <a:bodyPr/>
                    <a:lstStyle/>
                    <a:p>
                      <a:r>
                        <a:rPr lang="en-US" sz="1000"/>
                        <a:t>0.6888 %</a:t>
                      </a:r>
                    </a:p>
                  </a:txBody>
                  <a:tcPr/>
                </a:tc>
                <a:tc>
                  <a:txBody>
                    <a:bodyPr/>
                    <a:lstStyle/>
                    <a:p>
                      <a:r>
                        <a:rPr lang="en-US" sz="1000"/>
                        <a:t>0.0 %</a:t>
                      </a:r>
                    </a:p>
                  </a:txBody>
                  <a:tcPr/>
                </a:tc>
                <a:extLst>
                  <a:ext uri="{0D108BD9-81ED-4DB2-BD59-A6C34878D82A}">
                    <a16:rowId xmlns:a16="http://schemas.microsoft.com/office/drawing/2014/main" val="22061361"/>
                  </a:ext>
                </a:extLst>
              </a:tr>
            </a:tbl>
          </a:graphicData>
        </a:graphic>
      </p:graphicFrame>
      <p:sp>
        <p:nvSpPr>
          <p:cNvPr id="4" name="Text Placeholder 3">
            <a:extLst>
              <a:ext uri="{FF2B5EF4-FFF2-40B4-BE49-F238E27FC236}">
                <a16:creationId xmlns:a16="http://schemas.microsoft.com/office/drawing/2014/main" id="{E6C74FDD-15F4-488D-B046-3473BF68910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154727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45BD4-27A3-4229-B474-45703CA13552}"/>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EA53322-1B4E-464E-BE29-99E972D1A899}"/>
              </a:ext>
            </a:extLst>
          </p:cNvPr>
          <p:cNvGraphicFramePr>
            <a:graphicFrameLocks noGrp="1"/>
          </p:cNvGraphicFramePr>
          <p:nvPr>
            <p:ph type="chart" sz="quarter" idx="13"/>
            <p:extLst>
              <p:ext uri="{D42A27DB-BD31-4B8C-83A1-F6EECF244321}">
                <p14:modId xmlns:p14="http://schemas.microsoft.com/office/powerpoint/2010/main" val="2754568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4AE369-7253-41D7-BFC1-1814858479C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A69FF6A-9B80-47C3-A045-BA7152F03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62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BD12E-3CF5-41F2-B4A5-933383C3773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D240AFF-15DD-43DC-AB10-C69F029AA460}"/>
              </a:ext>
            </a:extLst>
          </p:cNvPr>
          <p:cNvGraphicFramePr>
            <a:graphicFrameLocks noGrp="1"/>
          </p:cNvGraphicFramePr>
          <p:nvPr>
            <p:ph type="chart" sz="quarter" idx="13"/>
            <p:extLst>
              <p:ext uri="{D42A27DB-BD31-4B8C-83A1-F6EECF244321}">
                <p14:modId xmlns:p14="http://schemas.microsoft.com/office/powerpoint/2010/main" val="1224152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F44FBB-6872-4B7C-A861-79CE7FED0DD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3D799BC-B6A6-41F0-BFF9-CD8956CC34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246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F09F-368C-422D-9E29-5904514AA07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F9CDEE5F-6E6A-4723-AB33-77BDFFB31BAF}"/>
              </a:ext>
            </a:extLst>
          </p:cNvPr>
          <p:cNvGraphicFramePr>
            <a:graphicFrameLocks noGrp="1"/>
          </p:cNvGraphicFramePr>
          <p:nvPr>
            <p:ph type="chart" sz="quarter" idx="13"/>
            <p:extLst>
              <p:ext uri="{D42A27DB-BD31-4B8C-83A1-F6EECF244321}">
                <p14:modId xmlns:p14="http://schemas.microsoft.com/office/powerpoint/2010/main" val="2492292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D84AB-28FC-4F95-B2B6-0DFBCC3498C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0295174-93A5-49B4-8154-BFC9AAB52A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5713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CD76B-0120-4276-8C7D-A79337FA5B1F}"/>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75096E88-3251-4E90-8D97-903DE0D8D26D}"/>
              </a:ext>
            </a:extLst>
          </p:cNvPr>
          <p:cNvGraphicFramePr>
            <a:graphicFrameLocks noGrp="1"/>
          </p:cNvGraphicFramePr>
          <p:nvPr>
            <p:ph type="tbl" sz="quarter" idx="13"/>
            <p:extLst>
              <p:ext uri="{D42A27DB-BD31-4B8C-83A1-F6EECF244321}">
                <p14:modId xmlns:p14="http://schemas.microsoft.com/office/powerpoint/2010/main" val="214666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45422281"/>
                    </a:ext>
                  </a:extLst>
                </a:gridCol>
                <a:gridCol w="1152144">
                  <a:extLst>
                    <a:ext uri="{9D8B030D-6E8A-4147-A177-3AD203B41FA5}">
                      <a16:colId xmlns:a16="http://schemas.microsoft.com/office/drawing/2014/main" val="2528392798"/>
                    </a:ext>
                  </a:extLst>
                </a:gridCol>
                <a:gridCol w="1152144">
                  <a:extLst>
                    <a:ext uri="{9D8B030D-6E8A-4147-A177-3AD203B41FA5}">
                      <a16:colId xmlns:a16="http://schemas.microsoft.com/office/drawing/2014/main" val="2163796804"/>
                    </a:ext>
                  </a:extLst>
                </a:gridCol>
                <a:gridCol w="1152144">
                  <a:extLst>
                    <a:ext uri="{9D8B030D-6E8A-4147-A177-3AD203B41FA5}">
                      <a16:colId xmlns:a16="http://schemas.microsoft.com/office/drawing/2014/main" val="3886398913"/>
                    </a:ext>
                  </a:extLst>
                </a:gridCol>
                <a:gridCol w="1152144">
                  <a:extLst>
                    <a:ext uri="{9D8B030D-6E8A-4147-A177-3AD203B41FA5}">
                      <a16:colId xmlns:a16="http://schemas.microsoft.com/office/drawing/2014/main" val="2836652650"/>
                    </a:ext>
                  </a:extLst>
                </a:gridCol>
                <a:gridCol w="1152144">
                  <a:extLst>
                    <a:ext uri="{9D8B030D-6E8A-4147-A177-3AD203B41FA5}">
                      <a16:colId xmlns:a16="http://schemas.microsoft.com/office/drawing/2014/main" val="286045177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617043439"/>
                  </a:ext>
                </a:extLst>
              </a:tr>
              <a:tr h="370840">
                <a:tc>
                  <a:txBody>
                    <a:bodyPr/>
                    <a:lstStyle/>
                    <a:p>
                      <a:r>
                        <a:rPr lang="en-US" sz="1000" b="1"/>
                        <a:t>@TokioMAmerica - 2023-10-04 16:28:24</a:t>
                      </a:r>
                      <a:r>
                        <a:rPr lang="en-US" sz="1000"/>
                        <a:t>
 We're joining Tokio Marine Group companies nationwide to support the #Walk2EndAlz. Our goal is to raise k &amp;amp; many of our employees will be participating in local walks. Last week, our Plano, TX team raised money with tasty treats. 🍩
Learn more: https://t.co/e1SiXCs9wL https://t.co/YDqAl1umx0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1.4760 %</a:t>
                      </a:r>
                    </a:p>
                  </a:txBody>
                  <a:tcPr/>
                </a:tc>
                <a:extLst>
                  <a:ext uri="{0D108BD9-81ED-4DB2-BD59-A6C34878D82A}">
                    <a16:rowId xmlns:a16="http://schemas.microsoft.com/office/drawing/2014/main" val="1064020599"/>
                  </a:ext>
                </a:extLst>
              </a:tr>
              <a:tr h="370840">
                <a:tc>
                  <a:txBody>
                    <a:bodyPr/>
                    <a:lstStyle/>
                    <a:p>
                      <a:r>
                        <a:rPr lang="en-US" sz="1000" b="1"/>
                        <a:t>@TokioMAmerica - 2023-10-19 14:04:23</a:t>
                      </a:r>
                      <a:r>
                        <a:rPr lang="en-US" sz="1000"/>
                        <a:t>
 Did you know October 19th is National Do Not Disturb While Driving Day? TMA is proud to partner with @end_dd to help raise awareness and put a stop to #distracteddriving. Texts &amp;amp; calls can wait; your safety can’t. Learn more at https://t.co/7tZsIRSfwo.
#FocusOn #DNDWD #JustDrive https://t.co/UgEfi037Rx</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1.4760 %</a:t>
                      </a:r>
                    </a:p>
                  </a:txBody>
                  <a:tcPr/>
                </a:tc>
                <a:extLst>
                  <a:ext uri="{0D108BD9-81ED-4DB2-BD59-A6C34878D82A}">
                    <a16:rowId xmlns:a16="http://schemas.microsoft.com/office/drawing/2014/main" val="2751785814"/>
                  </a:ext>
                </a:extLst>
              </a:tr>
              <a:tr h="370840">
                <a:tc>
                  <a:txBody>
                    <a:bodyPr/>
                    <a:lstStyle/>
                    <a:p>
                      <a:r>
                        <a:rPr lang="en-US" sz="1000" b="1"/>
                        <a:t>@TokioMAmerica - 2023-10-06 15:20:27</a:t>
                      </a:r>
                      <a:r>
                        <a:rPr lang="en-US" sz="1000"/>
                        <a:t>
 As #CustomerServiceWeek wraps up, we would like to thank our employees who share our commitment to providing exceptional service. 👏
We celebrated with fun activities, raffles, &amp;amp; catered lunches nationwide.
Join a company that values teamwork &amp;amp; service! https://t.co/OfhCyFyG3g https://t.co/pwDUbL98tg</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1.1070 %</a:t>
                      </a:r>
                    </a:p>
                  </a:txBody>
                  <a:tcPr/>
                </a:tc>
                <a:extLst>
                  <a:ext uri="{0D108BD9-81ED-4DB2-BD59-A6C34878D82A}">
                    <a16:rowId xmlns:a16="http://schemas.microsoft.com/office/drawing/2014/main" val="2117791370"/>
                  </a:ext>
                </a:extLst>
              </a:tr>
            </a:tbl>
          </a:graphicData>
        </a:graphic>
      </p:graphicFrame>
      <p:sp>
        <p:nvSpPr>
          <p:cNvPr id="4" name="Text Placeholder 3">
            <a:extLst>
              <a:ext uri="{FF2B5EF4-FFF2-40B4-BE49-F238E27FC236}">
                <a16:creationId xmlns:a16="http://schemas.microsoft.com/office/drawing/2014/main" id="{2EB9C9E5-D377-407F-A73D-BB3382904C5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652731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A4EC3-244D-40B5-8033-510DEF89744F}"/>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986C0C1-D63F-4E2C-8E54-D92C4F251E42}"/>
              </a:ext>
            </a:extLst>
          </p:cNvPr>
          <p:cNvGraphicFramePr>
            <a:graphicFrameLocks noGrp="1"/>
          </p:cNvGraphicFramePr>
          <p:nvPr>
            <p:ph type="tbl" sz="quarter" idx="13"/>
            <p:extLst>
              <p:ext uri="{D42A27DB-BD31-4B8C-83A1-F6EECF244321}">
                <p14:modId xmlns:p14="http://schemas.microsoft.com/office/powerpoint/2010/main" val="316607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60305975"/>
                    </a:ext>
                  </a:extLst>
                </a:gridCol>
                <a:gridCol w="658368">
                  <a:extLst>
                    <a:ext uri="{9D8B030D-6E8A-4147-A177-3AD203B41FA5}">
                      <a16:colId xmlns:a16="http://schemas.microsoft.com/office/drawing/2014/main" val="657762071"/>
                    </a:ext>
                  </a:extLst>
                </a:gridCol>
                <a:gridCol w="658368">
                  <a:extLst>
                    <a:ext uri="{9D8B030D-6E8A-4147-A177-3AD203B41FA5}">
                      <a16:colId xmlns:a16="http://schemas.microsoft.com/office/drawing/2014/main" val="1905959600"/>
                    </a:ext>
                  </a:extLst>
                </a:gridCol>
                <a:gridCol w="658368">
                  <a:extLst>
                    <a:ext uri="{9D8B030D-6E8A-4147-A177-3AD203B41FA5}">
                      <a16:colId xmlns:a16="http://schemas.microsoft.com/office/drawing/2014/main" val="4183511071"/>
                    </a:ext>
                  </a:extLst>
                </a:gridCol>
                <a:gridCol w="658368">
                  <a:extLst>
                    <a:ext uri="{9D8B030D-6E8A-4147-A177-3AD203B41FA5}">
                      <a16:colId xmlns:a16="http://schemas.microsoft.com/office/drawing/2014/main" val="1424344613"/>
                    </a:ext>
                  </a:extLst>
                </a:gridCol>
                <a:gridCol w="658368">
                  <a:extLst>
                    <a:ext uri="{9D8B030D-6E8A-4147-A177-3AD203B41FA5}">
                      <a16:colId xmlns:a16="http://schemas.microsoft.com/office/drawing/2014/main" val="3850524329"/>
                    </a:ext>
                  </a:extLst>
                </a:gridCol>
                <a:gridCol w="658368">
                  <a:extLst>
                    <a:ext uri="{9D8B030D-6E8A-4147-A177-3AD203B41FA5}">
                      <a16:colId xmlns:a16="http://schemas.microsoft.com/office/drawing/2014/main" val="1418521479"/>
                    </a:ext>
                  </a:extLst>
                </a:gridCol>
                <a:gridCol w="658368">
                  <a:extLst>
                    <a:ext uri="{9D8B030D-6E8A-4147-A177-3AD203B41FA5}">
                      <a16:colId xmlns:a16="http://schemas.microsoft.com/office/drawing/2014/main" val="2833945584"/>
                    </a:ext>
                  </a:extLst>
                </a:gridCol>
                <a:gridCol w="658368">
                  <a:extLst>
                    <a:ext uri="{9D8B030D-6E8A-4147-A177-3AD203B41FA5}">
                      <a16:colId xmlns:a16="http://schemas.microsoft.com/office/drawing/2014/main" val="21335137"/>
                    </a:ext>
                  </a:extLst>
                </a:gridCol>
                <a:gridCol w="658368">
                  <a:extLst>
                    <a:ext uri="{9D8B030D-6E8A-4147-A177-3AD203B41FA5}">
                      <a16:colId xmlns:a16="http://schemas.microsoft.com/office/drawing/2014/main" val="1461002372"/>
                    </a:ext>
                  </a:extLst>
                </a:gridCol>
                <a:gridCol w="658368">
                  <a:extLst>
                    <a:ext uri="{9D8B030D-6E8A-4147-A177-3AD203B41FA5}">
                      <a16:colId xmlns:a16="http://schemas.microsoft.com/office/drawing/2014/main" val="3155468107"/>
                    </a:ext>
                  </a:extLst>
                </a:gridCol>
                <a:gridCol w="658368">
                  <a:extLst>
                    <a:ext uri="{9D8B030D-6E8A-4147-A177-3AD203B41FA5}">
                      <a16:colId xmlns:a16="http://schemas.microsoft.com/office/drawing/2014/main" val="10698079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609946118"/>
                  </a:ext>
                </a:extLst>
              </a:tr>
              <a:tr h="370840">
                <a:tc>
                  <a:txBody>
                    <a:bodyPr/>
                    <a:lstStyle/>
                    <a:p>
                      <a:r>
                        <a:rPr lang="en-US" sz="1000"/>
                        <a:t>21674</a:t>
                      </a:r>
                    </a:p>
                  </a:txBody>
                  <a:tcPr/>
                </a:tc>
                <a:tc>
                  <a:txBody>
                    <a:bodyPr/>
                    <a:lstStyle/>
                    <a:p>
                      <a:r>
                        <a:rPr lang="en-US" sz="1000"/>
                        <a:t>248</a:t>
                      </a:r>
                    </a:p>
                  </a:txBody>
                  <a:tcPr/>
                </a:tc>
                <a:tc>
                  <a:txBody>
                    <a:bodyPr/>
                    <a:lstStyle/>
                    <a:p>
                      <a:r>
                        <a:rPr lang="en-US" sz="1000"/>
                        <a:t>15</a:t>
                      </a:r>
                    </a:p>
                  </a:txBody>
                  <a:tcPr/>
                </a:tc>
                <a:tc>
                  <a:txBody>
                    <a:bodyPr/>
                    <a:lstStyle/>
                    <a:p>
                      <a:r>
                        <a:rPr lang="en-US" sz="1000"/>
                        <a:t>759</a:t>
                      </a:r>
                    </a:p>
                  </a:txBody>
                  <a:tcPr/>
                </a:tc>
                <a:tc>
                  <a:txBody>
                    <a:bodyPr/>
                    <a:lstStyle/>
                    <a:p>
                      <a:r>
                        <a:rPr lang="en-US" sz="1000"/>
                        <a:t>50.6</a:t>
                      </a:r>
                    </a:p>
                  </a:txBody>
                  <a:tcPr/>
                </a:tc>
                <a:tc>
                  <a:txBody>
                    <a:bodyPr/>
                    <a:lstStyle/>
                    <a:p>
                      <a:r>
                        <a:rPr lang="en-US" sz="1000"/>
                        <a:t>6</a:t>
                      </a:r>
                    </a:p>
                  </a:txBody>
                  <a:tcPr/>
                </a:tc>
                <a:tc>
                  <a:txBody>
                    <a:bodyPr/>
                    <a:lstStyle/>
                    <a:p>
                      <a:r>
                        <a:rPr lang="en-US" sz="1000"/>
                        <a:t>16</a:t>
                      </a:r>
                    </a:p>
                  </a:txBody>
                  <a:tcPr/>
                </a:tc>
                <a:tc>
                  <a:txBody>
                    <a:bodyPr/>
                    <a:lstStyle/>
                    <a:p>
                      <a:r>
                        <a:rPr lang="en-US" sz="1000"/>
                        <a:t>2570</a:t>
                      </a:r>
                    </a:p>
                  </a:txBody>
                  <a:tcPr/>
                </a:tc>
                <a:tc>
                  <a:txBody>
                    <a:bodyPr/>
                    <a:lstStyle/>
                    <a:p>
                      <a:r>
                        <a:rPr lang="en-US" sz="1000"/>
                        <a:t>30238</a:t>
                      </a:r>
                    </a:p>
                  </a:txBody>
                  <a:tcPr/>
                </a:tc>
                <a:tc>
                  <a:txBody>
                    <a:bodyPr/>
                    <a:lstStyle/>
                    <a:p>
                      <a:r>
                        <a:rPr lang="en-US" sz="1000"/>
                        <a:t>2015.8666666667</a:t>
                      </a:r>
                    </a:p>
                  </a:txBody>
                  <a:tcPr/>
                </a:tc>
                <a:tc>
                  <a:txBody>
                    <a:bodyPr/>
                    <a:lstStyle/>
                    <a:p>
                      <a:r>
                        <a:rPr lang="en-US" sz="1000"/>
                        <a:t>8.8768830298398 %</a:t>
                      </a:r>
                    </a:p>
                  </a:txBody>
                  <a:tcPr/>
                </a:tc>
                <a:tc>
                  <a:txBody>
                    <a:bodyPr/>
                    <a:lstStyle/>
                    <a:p>
                      <a:r>
                        <a:rPr lang="en-US" sz="1000"/>
                        <a:t>0</a:t>
                      </a:r>
                    </a:p>
                  </a:txBody>
                  <a:tcPr/>
                </a:tc>
                <a:extLst>
                  <a:ext uri="{0D108BD9-81ED-4DB2-BD59-A6C34878D82A}">
                    <a16:rowId xmlns:a16="http://schemas.microsoft.com/office/drawing/2014/main" val="3343965823"/>
                  </a:ext>
                </a:extLst>
              </a:tr>
            </a:tbl>
          </a:graphicData>
        </a:graphic>
      </p:graphicFrame>
      <p:sp>
        <p:nvSpPr>
          <p:cNvPr id="4" name="Text Placeholder 3">
            <a:extLst>
              <a:ext uri="{FF2B5EF4-FFF2-40B4-BE49-F238E27FC236}">
                <a16:creationId xmlns:a16="http://schemas.microsoft.com/office/drawing/2014/main" id="{C7F83995-9CE2-4478-9014-00D73B19484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206849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BAD4B-E4F0-42F8-BFF9-ED571C9DF3D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09F2335-5BC7-403D-A6A0-7C0B7972B6A1}"/>
              </a:ext>
            </a:extLst>
          </p:cNvPr>
          <p:cNvGraphicFramePr>
            <a:graphicFrameLocks noGrp="1"/>
          </p:cNvGraphicFramePr>
          <p:nvPr>
            <p:ph type="chart" sz="quarter" idx="13"/>
            <p:extLst>
              <p:ext uri="{D42A27DB-BD31-4B8C-83A1-F6EECF244321}">
                <p14:modId xmlns:p14="http://schemas.microsoft.com/office/powerpoint/2010/main" val="2093138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F0F4C7-4243-4FAA-B3E5-560E7E903AA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E4542E7-3616-4A9C-A883-592E7B60F2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2352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8EF17-8F6F-449F-AA90-8FCF7E6FEE0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B9447BD9-E4B0-4E25-8ACC-3FD41F2EC31C}"/>
              </a:ext>
            </a:extLst>
          </p:cNvPr>
          <p:cNvGraphicFramePr>
            <a:graphicFrameLocks noGrp="1"/>
          </p:cNvGraphicFramePr>
          <p:nvPr>
            <p:ph type="chart" sz="quarter" idx="13"/>
            <p:extLst>
              <p:ext uri="{D42A27DB-BD31-4B8C-83A1-F6EECF244321}">
                <p14:modId xmlns:p14="http://schemas.microsoft.com/office/powerpoint/2010/main" val="313957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30782-0247-4F8C-9D2B-E4D243B4219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BEB4BE5-F429-4B72-8130-9F3DFF2600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808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4E2D9-38AD-43D8-9FA9-D8118073675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F8A3209-602A-44A5-B019-0DA46DA559DB}"/>
              </a:ext>
            </a:extLst>
          </p:cNvPr>
          <p:cNvGraphicFramePr>
            <a:graphicFrameLocks noGrp="1"/>
          </p:cNvGraphicFramePr>
          <p:nvPr>
            <p:ph type="chart" sz="quarter" idx="13"/>
            <p:extLst>
              <p:ext uri="{D42A27DB-BD31-4B8C-83A1-F6EECF244321}">
                <p14:modId xmlns:p14="http://schemas.microsoft.com/office/powerpoint/2010/main" val="1516475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FA21C-7FA1-4BF8-AFAE-C9FBE16BB8F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21B2EC6-093E-4970-979F-CDE2B9101B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3015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4BB8-9C6E-47C3-9287-9A091999D40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66162951-D3D9-4791-AB9D-B0A06927CC6A}"/>
              </a:ext>
            </a:extLst>
          </p:cNvPr>
          <p:cNvGraphicFramePr>
            <a:graphicFrameLocks noGrp="1"/>
          </p:cNvGraphicFramePr>
          <p:nvPr>
            <p:ph type="chart" sz="quarter" idx="13"/>
            <p:extLst>
              <p:ext uri="{D42A27DB-BD31-4B8C-83A1-F6EECF244321}">
                <p14:modId xmlns:p14="http://schemas.microsoft.com/office/powerpoint/2010/main" val="1610605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84609F-31F5-454B-BDD2-FC6817DE548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7709926-54E5-4557-9F9F-901A156A87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251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F1C8-8CAD-4BD9-B5FD-0C292BD36E21}"/>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CFD1444E-1A4C-41A1-B28E-06F45795E8DE}"/>
              </a:ext>
            </a:extLst>
          </p:cNvPr>
          <p:cNvGraphicFramePr>
            <a:graphicFrameLocks noGrp="1"/>
          </p:cNvGraphicFramePr>
          <p:nvPr>
            <p:ph type="tbl" sz="quarter" idx="13"/>
            <p:extLst>
              <p:ext uri="{D42A27DB-BD31-4B8C-83A1-F6EECF244321}">
                <p14:modId xmlns:p14="http://schemas.microsoft.com/office/powerpoint/2010/main" val="1141976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91636005"/>
                    </a:ext>
                  </a:extLst>
                </a:gridCol>
                <a:gridCol w="740664">
                  <a:extLst>
                    <a:ext uri="{9D8B030D-6E8A-4147-A177-3AD203B41FA5}">
                      <a16:colId xmlns:a16="http://schemas.microsoft.com/office/drawing/2014/main" val="2853622009"/>
                    </a:ext>
                  </a:extLst>
                </a:gridCol>
                <a:gridCol w="740664">
                  <a:extLst>
                    <a:ext uri="{9D8B030D-6E8A-4147-A177-3AD203B41FA5}">
                      <a16:colId xmlns:a16="http://schemas.microsoft.com/office/drawing/2014/main" val="4054788232"/>
                    </a:ext>
                  </a:extLst>
                </a:gridCol>
                <a:gridCol w="740664">
                  <a:extLst>
                    <a:ext uri="{9D8B030D-6E8A-4147-A177-3AD203B41FA5}">
                      <a16:colId xmlns:a16="http://schemas.microsoft.com/office/drawing/2014/main" val="1314663045"/>
                    </a:ext>
                  </a:extLst>
                </a:gridCol>
                <a:gridCol w="740664">
                  <a:extLst>
                    <a:ext uri="{9D8B030D-6E8A-4147-A177-3AD203B41FA5}">
                      <a16:colId xmlns:a16="http://schemas.microsoft.com/office/drawing/2014/main" val="215147470"/>
                    </a:ext>
                  </a:extLst>
                </a:gridCol>
                <a:gridCol w="740664">
                  <a:extLst>
                    <a:ext uri="{9D8B030D-6E8A-4147-A177-3AD203B41FA5}">
                      <a16:colId xmlns:a16="http://schemas.microsoft.com/office/drawing/2014/main" val="1547269309"/>
                    </a:ext>
                  </a:extLst>
                </a:gridCol>
                <a:gridCol w="740664">
                  <a:extLst>
                    <a:ext uri="{9D8B030D-6E8A-4147-A177-3AD203B41FA5}">
                      <a16:colId xmlns:a16="http://schemas.microsoft.com/office/drawing/2014/main" val="2426530377"/>
                    </a:ext>
                  </a:extLst>
                </a:gridCol>
                <a:gridCol w="740664">
                  <a:extLst>
                    <a:ext uri="{9D8B030D-6E8A-4147-A177-3AD203B41FA5}">
                      <a16:colId xmlns:a16="http://schemas.microsoft.com/office/drawing/2014/main" val="152505260"/>
                    </a:ext>
                  </a:extLst>
                </a:gridCol>
                <a:gridCol w="740664">
                  <a:extLst>
                    <a:ext uri="{9D8B030D-6E8A-4147-A177-3AD203B41FA5}">
                      <a16:colId xmlns:a16="http://schemas.microsoft.com/office/drawing/2014/main" val="59499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7522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- 2023-10-02 15:47:16</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 Best has affirmed Tokio Marine America’s Financial Strength Rating of A++ (Superior)! This is the highest Financial Strength Rating AM Best provides and the 23rd consecutive year Tokio Marine has maintained this rating.
Read the rating review here: https://bit.ly/3tjdFJV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6.6372980910426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44252690"/>
                  </a:ext>
                </a:extLst>
              </a:tr>
            </a:tbl>
          </a:graphicData>
        </a:graphic>
      </p:graphicFrame>
      <p:sp>
        <p:nvSpPr>
          <p:cNvPr id="4" name="Text Placeholder 3">
            <a:extLst>
              <a:ext uri="{FF2B5EF4-FFF2-40B4-BE49-F238E27FC236}">
                <a16:creationId xmlns:a16="http://schemas.microsoft.com/office/drawing/2014/main" id="{2CDEF75B-2179-4873-BF2E-D6D24490C05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655474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E060-9F40-4F86-8E0B-6C3013A288A6}"/>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62237077-7877-447A-9F65-6AA2A029B3D9}"/>
              </a:ext>
            </a:extLst>
          </p:cNvPr>
          <p:cNvGraphicFramePr>
            <a:graphicFrameLocks noGrp="1"/>
          </p:cNvGraphicFramePr>
          <p:nvPr>
            <p:ph type="tbl" sz="quarter" idx="13"/>
            <p:extLst>
              <p:ext uri="{D42A27DB-BD31-4B8C-83A1-F6EECF244321}">
                <p14:modId xmlns:p14="http://schemas.microsoft.com/office/powerpoint/2010/main" val="122985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14063150"/>
                    </a:ext>
                  </a:extLst>
                </a:gridCol>
                <a:gridCol w="740664">
                  <a:extLst>
                    <a:ext uri="{9D8B030D-6E8A-4147-A177-3AD203B41FA5}">
                      <a16:colId xmlns:a16="http://schemas.microsoft.com/office/drawing/2014/main" val="2940657752"/>
                    </a:ext>
                  </a:extLst>
                </a:gridCol>
                <a:gridCol w="740664">
                  <a:extLst>
                    <a:ext uri="{9D8B030D-6E8A-4147-A177-3AD203B41FA5}">
                      <a16:colId xmlns:a16="http://schemas.microsoft.com/office/drawing/2014/main" val="1232203450"/>
                    </a:ext>
                  </a:extLst>
                </a:gridCol>
                <a:gridCol w="740664">
                  <a:extLst>
                    <a:ext uri="{9D8B030D-6E8A-4147-A177-3AD203B41FA5}">
                      <a16:colId xmlns:a16="http://schemas.microsoft.com/office/drawing/2014/main" val="2287131749"/>
                    </a:ext>
                  </a:extLst>
                </a:gridCol>
                <a:gridCol w="740664">
                  <a:extLst>
                    <a:ext uri="{9D8B030D-6E8A-4147-A177-3AD203B41FA5}">
                      <a16:colId xmlns:a16="http://schemas.microsoft.com/office/drawing/2014/main" val="164068262"/>
                    </a:ext>
                  </a:extLst>
                </a:gridCol>
                <a:gridCol w="740664">
                  <a:extLst>
                    <a:ext uri="{9D8B030D-6E8A-4147-A177-3AD203B41FA5}">
                      <a16:colId xmlns:a16="http://schemas.microsoft.com/office/drawing/2014/main" val="4157413034"/>
                    </a:ext>
                  </a:extLst>
                </a:gridCol>
                <a:gridCol w="740664">
                  <a:extLst>
                    <a:ext uri="{9D8B030D-6E8A-4147-A177-3AD203B41FA5}">
                      <a16:colId xmlns:a16="http://schemas.microsoft.com/office/drawing/2014/main" val="3226985425"/>
                    </a:ext>
                  </a:extLst>
                </a:gridCol>
                <a:gridCol w="740664">
                  <a:extLst>
                    <a:ext uri="{9D8B030D-6E8A-4147-A177-3AD203B41FA5}">
                      <a16:colId xmlns:a16="http://schemas.microsoft.com/office/drawing/2014/main" val="3435499964"/>
                    </a:ext>
                  </a:extLst>
                </a:gridCol>
                <a:gridCol w="740664">
                  <a:extLst>
                    <a:ext uri="{9D8B030D-6E8A-4147-A177-3AD203B41FA5}">
                      <a16:colId xmlns:a16="http://schemas.microsoft.com/office/drawing/2014/main" val="2206409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4807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- 2023-10-25 15:19:40</a:t>
                      </a:r>
                      <a:r>
                        <a:rPr kumimoji="0" lang="en-US" sz="1000" b="0" i="0" u="none" strike="noStrike" kern="1200" cap="none" spc="0" normalizeH="0" baseline="0" noProof="0">
                          <a:ln>
                            <a:noFill/>
                          </a:ln>
                          <a:solidFill>
                            <a:prstClr val="black"/>
                          </a:solidFill>
                          <a:effectLst/>
                          <a:uLnTx/>
                          <a:uFillTx/>
                          <a:latin typeface="Calibri"/>
                          <a:ea typeface="+mn-ea"/>
                          <a:cs typeface="+mn-cs"/>
                        </a:rPr>
                        <a:t>
 Several of our Texas employees had the opportunity to connect with the next generation of insurance professionals at The University of Texas at Dallas and the University of North Texas during their recent career fairs. 🤝
They were able to speak with the students about life at Tokio Marine America and share tips to help them prepare for their careers. 💼
If you weren't able to chat with our team at the career fairs, visit bit.ly/TMAcareers to learn more about our career opportunities!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7.9124579124579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90430209"/>
                  </a:ext>
                </a:extLst>
              </a:tr>
            </a:tbl>
          </a:graphicData>
        </a:graphic>
      </p:graphicFrame>
      <p:sp>
        <p:nvSpPr>
          <p:cNvPr id="4" name="Text Placeholder 3">
            <a:extLst>
              <a:ext uri="{FF2B5EF4-FFF2-40B4-BE49-F238E27FC236}">
                <a16:creationId xmlns:a16="http://schemas.microsoft.com/office/drawing/2014/main" id="{0B1B4417-648A-40BB-9399-D797E1F0FD7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019317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FD4C-7960-433A-833A-8C074EF49CF8}"/>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12F3783F-BE6F-4677-997D-954DF1784232}"/>
              </a:ext>
            </a:extLst>
          </p:cNvPr>
          <p:cNvGraphicFramePr>
            <a:graphicFrameLocks noGrp="1"/>
          </p:cNvGraphicFramePr>
          <p:nvPr>
            <p:ph type="tbl" sz="quarter" idx="13"/>
            <p:extLst>
              <p:ext uri="{D42A27DB-BD31-4B8C-83A1-F6EECF244321}">
                <p14:modId xmlns:p14="http://schemas.microsoft.com/office/powerpoint/2010/main" val="551768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97998343"/>
                    </a:ext>
                  </a:extLst>
                </a:gridCol>
                <a:gridCol w="740664">
                  <a:extLst>
                    <a:ext uri="{9D8B030D-6E8A-4147-A177-3AD203B41FA5}">
                      <a16:colId xmlns:a16="http://schemas.microsoft.com/office/drawing/2014/main" val="202896350"/>
                    </a:ext>
                  </a:extLst>
                </a:gridCol>
                <a:gridCol w="740664">
                  <a:extLst>
                    <a:ext uri="{9D8B030D-6E8A-4147-A177-3AD203B41FA5}">
                      <a16:colId xmlns:a16="http://schemas.microsoft.com/office/drawing/2014/main" val="1220912068"/>
                    </a:ext>
                  </a:extLst>
                </a:gridCol>
                <a:gridCol w="740664">
                  <a:extLst>
                    <a:ext uri="{9D8B030D-6E8A-4147-A177-3AD203B41FA5}">
                      <a16:colId xmlns:a16="http://schemas.microsoft.com/office/drawing/2014/main" val="3483346396"/>
                    </a:ext>
                  </a:extLst>
                </a:gridCol>
                <a:gridCol w="740664">
                  <a:extLst>
                    <a:ext uri="{9D8B030D-6E8A-4147-A177-3AD203B41FA5}">
                      <a16:colId xmlns:a16="http://schemas.microsoft.com/office/drawing/2014/main" val="3709308503"/>
                    </a:ext>
                  </a:extLst>
                </a:gridCol>
                <a:gridCol w="740664">
                  <a:extLst>
                    <a:ext uri="{9D8B030D-6E8A-4147-A177-3AD203B41FA5}">
                      <a16:colId xmlns:a16="http://schemas.microsoft.com/office/drawing/2014/main" val="1136470029"/>
                    </a:ext>
                  </a:extLst>
                </a:gridCol>
                <a:gridCol w="740664">
                  <a:extLst>
                    <a:ext uri="{9D8B030D-6E8A-4147-A177-3AD203B41FA5}">
                      <a16:colId xmlns:a16="http://schemas.microsoft.com/office/drawing/2014/main" val="3728359803"/>
                    </a:ext>
                  </a:extLst>
                </a:gridCol>
                <a:gridCol w="740664">
                  <a:extLst>
                    <a:ext uri="{9D8B030D-6E8A-4147-A177-3AD203B41FA5}">
                      <a16:colId xmlns:a16="http://schemas.microsoft.com/office/drawing/2014/main" val="423546975"/>
                    </a:ext>
                  </a:extLst>
                </a:gridCol>
                <a:gridCol w="740664">
                  <a:extLst>
                    <a:ext uri="{9D8B030D-6E8A-4147-A177-3AD203B41FA5}">
                      <a16:colId xmlns:a16="http://schemas.microsoft.com/office/drawing/2014/main" val="778684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03826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- 2023-10-04 16:15:58</a:t>
                      </a:r>
                      <a:r>
                        <a:rPr kumimoji="0" lang="en-US" sz="1000" b="0" i="0" u="none" strike="noStrike" kern="1200" cap="none" spc="0" normalizeH="0" baseline="0" noProof="0">
                          <a:ln>
                            <a:noFill/>
                          </a:ln>
                          <a:solidFill>
                            <a:prstClr val="black"/>
                          </a:solidFill>
                          <a:effectLst/>
                          <a:uLnTx/>
                          <a:uFillTx/>
                          <a:latin typeface="Calibri"/>
                          <a:ea typeface="+mn-ea"/>
                          <a:cs typeface="+mn-cs"/>
                        </a:rPr>
                        <a:t>
 We're joining forces with our Tokio Marine Group sister companies nationwide to support the Walk to End Alzheimer’s. We've set a goal to raise ,000 across the group, and many of our employees will be participating in walks over the next month.
Last week, our Plano, TX team raised money for their local walk with some tasty treats. 🍩
Check out our national team page and learn how you can get involved: https://lnkd.in/ehCNh5c3 #Walk2EndAlz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6.2169312169312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44654"/>
                  </a:ext>
                </a:extLst>
              </a:tr>
            </a:tbl>
          </a:graphicData>
        </a:graphic>
      </p:graphicFrame>
      <p:sp>
        <p:nvSpPr>
          <p:cNvPr id="4" name="Text Placeholder 3">
            <a:extLst>
              <a:ext uri="{FF2B5EF4-FFF2-40B4-BE49-F238E27FC236}">
                <a16:creationId xmlns:a16="http://schemas.microsoft.com/office/drawing/2014/main" id="{B637E912-AAE0-4EEC-A4AD-333EB66F6DB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270019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9650-8DC6-48F0-977B-5B3BD661E8F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96C1F98-4B4F-41B2-A2BE-03759D560F7F}"/>
              </a:ext>
            </a:extLst>
          </p:cNvPr>
          <p:cNvGraphicFramePr>
            <a:graphicFrameLocks noGrp="1"/>
          </p:cNvGraphicFramePr>
          <p:nvPr>
            <p:ph type="tbl" sz="quarter" idx="13"/>
            <p:extLst>
              <p:ext uri="{D42A27DB-BD31-4B8C-83A1-F6EECF244321}">
                <p14:modId xmlns:p14="http://schemas.microsoft.com/office/powerpoint/2010/main" val="21608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95502822"/>
                    </a:ext>
                  </a:extLst>
                </a:gridCol>
                <a:gridCol w="576072">
                  <a:extLst>
                    <a:ext uri="{9D8B030D-6E8A-4147-A177-3AD203B41FA5}">
                      <a16:colId xmlns:a16="http://schemas.microsoft.com/office/drawing/2014/main" val="2884836714"/>
                    </a:ext>
                  </a:extLst>
                </a:gridCol>
                <a:gridCol w="576072">
                  <a:extLst>
                    <a:ext uri="{9D8B030D-6E8A-4147-A177-3AD203B41FA5}">
                      <a16:colId xmlns:a16="http://schemas.microsoft.com/office/drawing/2014/main" val="2811794916"/>
                    </a:ext>
                  </a:extLst>
                </a:gridCol>
                <a:gridCol w="576072">
                  <a:extLst>
                    <a:ext uri="{9D8B030D-6E8A-4147-A177-3AD203B41FA5}">
                      <a16:colId xmlns:a16="http://schemas.microsoft.com/office/drawing/2014/main" val="1666171123"/>
                    </a:ext>
                  </a:extLst>
                </a:gridCol>
                <a:gridCol w="576072">
                  <a:extLst>
                    <a:ext uri="{9D8B030D-6E8A-4147-A177-3AD203B41FA5}">
                      <a16:colId xmlns:a16="http://schemas.microsoft.com/office/drawing/2014/main" val="885816741"/>
                    </a:ext>
                  </a:extLst>
                </a:gridCol>
                <a:gridCol w="576072">
                  <a:extLst>
                    <a:ext uri="{9D8B030D-6E8A-4147-A177-3AD203B41FA5}">
                      <a16:colId xmlns:a16="http://schemas.microsoft.com/office/drawing/2014/main" val="4204876018"/>
                    </a:ext>
                  </a:extLst>
                </a:gridCol>
                <a:gridCol w="576072">
                  <a:extLst>
                    <a:ext uri="{9D8B030D-6E8A-4147-A177-3AD203B41FA5}">
                      <a16:colId xmlns:a16="http://schemas.microsoft.com/office/drawing/2014/main" val="2737663588"/>
                    </a:ext>
                  </a:extLst>
                </a:gridCol>
                <a:gridCol w="576072">
                  <a:extLst>
                    <a:ext uri="{9D8B030D-6E8A-4147-A177-3AD203B41FA5}">
                      <a16:colId xmlns:a16="http://schemas.microsoft.com/office/drawing/2014/main" val="206891925"/>
                    </a:ext>
                  </a:extLst>
                </a:gridCol>
                <a:gridCol w="576072">
                  <a:extLst>
                    <a:ext uri="{9D8B030D-6E8A-4147-A177-3AD203B41FA5}">
                      <a16:colId xmlns:a16="http://schemas.microsoft.com/office/drawing/2014/main" val="1691054373"/>
                    </a:ext>
                  </a:extLst>
                </a:gridCol>
                <a:gridCol w="576072">
                  <a:extLst>
                    <a:ext uri="{9D8B030D-6E8A-4147-A177-3AD203B41FA5}">
                      <a16:colId xmlns:a16="http://schemas.microsoft.com/office/drawing/2014/main" val="1059910672"/>
                    </a:ext>
                  </a:extLst>
                </a:gridCol>
                <a:gridCol w="576072">
                  <a:extLst>
                    <a:ext uri="{9D8B030D-6E8A-4147-A177-3AD203B41FA5}">
                      <a16:colId xmlns:a16="http://schemas.microsoft.com/office/drawing/2014/main" val="36474707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206669910"/>
                  </a:ext>
                </a:extLst>
              </a:tr>
              <a:tr h="370840">
                <a:tc>
                  <a:txBody>
                    <a:bodyPr/>
                    <a:lstStyle/>
                    <a:p>
                      <a:r>
                        <a:rPr lang="en-US" sz="1000"/>
                        <a:t>tmamerica</a:t>
                      </a:r>
                    </a:p>
                  </a:txBody>
                  <a:tcPr/>
                </a:tc>
                <a:tc>
                  <a:txBody>
                    <a:bodyPr/>
                    <a:lstStyle/>
                    <a:p>
                      <a:r>
                        <a:rPr lang="en-US" sz="1000"/>
                        <a:t>516</a:t>
                      </a:r>
                    </a:p>
                  </a:txBody>
                  <a:tcPr/>
                </a:tc>
                <a:tc>
                  <a:txBody>
                    <a:bodyPr/>
                    <a:lstStyle/>
                    <a:p>
                      <a:r>
                        <a:rPr lang="en-US" sz="1000"/>
                        <a:t>5</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135</a:t>
                      </a:r>
                    </a:p>
                  </a:txBody>
                  <a:tcPr/>
                </a:tc>
                <a:tc>
                  <a:txBody>
                    <a:bodyPr/>
                    <a:lstStyle/>
                    <a:p>
                      <a:r>
                        <a:rPr lang="en-US" sz="1000"/>
                        <a:t>3</a:t>
                      </a:r>
                    </a:p>
                  </a:txBody>
                  <a:tcPr/>
                </a:tc>
                <a:tc>
                  <a:txBody>
                    <a:bodyPr/>
                    <a:lstStyle/>
                    <a:p>
                      <a:r>
                        <a:rPr lang="en-US" sz="1000"/>
                        <a:t>1.7934 %</a:t>
                      </a:r>
                    </a:p>
                  </a:txBody>
                  <a:tcPr/>
                </a:tc>
                <a:extLst>
                  <a:ext uri="{0D108BD9-81ED-4DB2-BD59-A6C34878D82A}">
                    <a16:rowId xmlns:a16="http://schemas.microsoft.com/office/drawing/2014/main" val="2900688188"/>
                  </a:ext>
                </a:extLst>
              </a:tr>
            </a:tbl>
          </a:graphicData>
        </a:graphic>
      </p:graphicFrame>
      <p:sp>
        <p:nvSpPr>
          <p:cNvPr id="4" name="Text Placeholder 3">
            <a:extLst>
              <a:ext uri="{FF2B5EF4-FFF2-40B4-BE49-F238E27FC236}">
                <a16:creationId xmlns:a16="http://schemas.microsoft.com/office/drawing/2014/main" id="{697D29C9-B5AD-49DE-B84C-109D0D890E1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773477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9CD7E-83B6-403B-863C-8473BFE60BA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3A7D1FB-CBF2-44AE-A077-BF5CDCAB7F7F}"/>
              </a:ext>
            </a:extLst>
          </p:cNvPr>
          <p:cNvGraphicFramePr>
            <a:graphicFrameLocks noGrp="1"/>
          </p:cNvGraphicFramePr>
          <p:nvPr>
            <p:ph type="chart" sz="quarter" idx="13"/>
            <p:extLst>
              <p:ext uri="{D42A27DB-BD31-4B8C-83A1-F6EECF244321}">
                <p14:modId xmlns:p14="http://schemas.microsoft.com/office/powerpoint/2010/main" val="1731254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2AF730-15FA-4FE0-8648-3E42035726E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32B3592-E87A-4298-ADD7-11C4D81E89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626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0739-1B21-44E2-9DE4-F5B7A035699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18F6592-4B06-4435-AA97-32862D6243EE}"/>
              </a:ext>
            </a:extLst>
          </p:cNvPr>
          <p:cNvGraphicFramePr>
            <a:graphicFrameLocks noGrp="1"/>
          </p:cNvGraphicFramePr>
          <p:nvPr>
            <p:ph type="chart" sz="quarter" idx="13"/>
            <p:extLst>
              <p:ext uri="{D42A27DB-BD31-4B8C-83A1-F6EECF244321}">
                <p14:modId xmlns:p14="http://schemas.microsoft.com/office/powerpoint/2010/main" val="999609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C08C90-63F1-496C-9126-A91A1A51708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5E9A065-F9E3-4DC6-BDD5-D85030DC6E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4605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8E52B-0028-43D5-85A0-43D796F96810}"/>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6201F916-DEF1-4D4A-B914-AD6015E3B37A}"/>
              </a:ext>
            </a:extLst>
          </p:cNvPr>
          <p:cNvGraphicFramePr>
            <a:graphicFrameLocks noGrp="1"/>
          </p:cNvGraphicFramePr>
          <p:nvPr>
            <p:ph type="chart" sz="quarter" idx="13"/>
            <p:extLst>
              <p:ext uri="{D42A27DB-BD31-4B8C-83A1-F6EECF244321}">
                <p14:modId xmlns:p14="http://schemas.microsoft.com/office/powerpoint/2010/main" val="3753988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7A6110-E840-4CFA-80B3-60AFB4AB8FF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13741C4-9717-4062-914F-52A41213BA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9173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4092D-0A01-41E3-8F1E-E7CFAB6FAA88}"/>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8FFD059D-5DF9-4175-95F7-DEEC4BD645EF}"/>
              </a:ext>
            </a:extLst>
          </p:cNvPr>
          <p:cNvGraphicFramePr>
            <a:graphicFrameLocks noGrp="1"/>
          </p:cNvGraphicFramePr>
          <p:nvPr>
            <p:ph type="chart" sz="quarter" idx="13"/>
            <p:extLst>
              <p:ext uri="{D42A27DB-BD31-4B8C-83A1-F6EECF244321}">
                <p14:modId xmlns:p14="http://schemas.microsoft.com/office/powerpoint/2010/main" val="13177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3A9A49-1CED-42AF-8D0F-7DE45DA1782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99E77FD-847C-4AE9-864A-3C6D5CC906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7117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D6569-4ED5-4FAE-8B12-12E984FBFBB3}"/>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76327CB-6613-4344-A554-209C1A6E0B9F}"/>
              </a:ext>
            </a:extLst>
          </p:cNvPr>
          <p:cNvGraphicFramePr>
            <a:graphicFrameLocks noGrp="1"/>
          </p:cNvGraphicFramePr>
          <p:nvPr>
            <p:ph type="tbl" sz="quarter" idx="13"/>
            <p:extLst>
              <p:ext uri="{D42A27DB-BD31-4B8C-83A1-F6EECF244321}">
                <p14:modId xmlns:p14="http://schemas.microsoft.com/office/powerpoint/2010/main" val="2374778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88737993"/>
                    </a:ext>
                  </a:extLst>
                </a:gridCol>
                <a:gridCol w="1975104">
                  <a:extLst>
                    <a:ext uri="{9D8B030D-6E8A-4147-A177-3AD203B41FA5}">
                      <a16:colId xmlns:a16="http://schemas.microsoft.com/office/drawing/2014/main" val="3481120208"/>
                    </a:ext>
                  </a:extLst>
                </a:gridCol>
                <a:gridCol w="905256">
                  <a:extLst>
                    <a:ext uri="{9D8B030D-6E8A-4147-A177-3AD203B41FA5}">
                      <a16:colId xmlns:a16="http://schemas.microsoft.com/office/drawing/2014/main" val="51514872"/>
                    </a:ext>
                  </a:extLst>
                </a:gridCol>
                <a:gridCol w="905256">
                  <a:extLst>
                    <a:ext uri="{9D8B030D-6E8A-4147-A177-3AD203B41FA5}">
                      <a16:colId xmlns:a16="http://schemas.microsoft.com/office/drawing/2014/main" val="4098498203"/>
                    </a:ext>
                  </a:extLst>
                </a:gridCol>
                <a:gridCol w="905256">
                  <a:extLst>
                    <a:ext uri="{9D8B030D-6E8A-4147-A177-3AD203B41FA5}">
                      <a16:colId xmlns:a16="http://schemas.microsoft.com/office/drawing/2014/main" val="2702806948"/>
                    </a:ext>
                  </a:extLst>
                </a:gridCol>
                <a:gridCol w="905256">
                  <a:extLst>
                    <a:ext uri="{9D8B030D-6E8A-4147-A177-3AD203B41FA5}">
                      <a16:colId xmlns:a16="http://schemas.microsoft.com/office/drawing/2014/main" val="49016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6258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- 2023-10-13 12:19:20</a:t>
                      </a:r>
                      <a:r>
                        <a:rPr kumimoji="0" lang="en-US" sz="1000" b="0" i="0" u="none" strike="noStrike" kern="1200" cap="none" spc="0" normalizeH="0" baseline="0" noProof="0">
                          <a:ln>
                            <a:noFill/>
                          </a:ln>
                          <a:solidFill>
                            <a:prstClr val="black"/>
                          </a:solidFill>
                          <a:effectLst/>
                          <a:uLnTx/>
                          <a:uFillTx/>
                          <a:latin typeface="Calibri"/>
                          <a:ea typeface="+mn-ea"/>
                          <a:cs typeface="+mn-cs"/>
                        </a:rPr>
                        <a:t>
 Our Chicago team had a great time participating in their local #Walk2EndAlz last weekend! This was the first of many walks our employees will be participating in this year to support the alzassociation as part of a national campaign with our Tokio Marine sister companies. 💜
Check out our national team page to learn how you can get involved: https://bit.ly/TMGWalk2EndAlz
#InsuranceCareers #InsuranceCareer #InsuranceCompany #InsuranceIndustry #BestPlacestoWork #TopWorkplace #Hiring #CommunitySupport #Charitable  #InsuranceGivesBack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https://quintly-image-storage.s3.amazonaws.com/a8463497d6ac59d9f9b31e3831c67b7f/a1ba4ccd4c0cce822e22306470ecd8d8.jpg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21560658"/>
                  </a:ext>
                </a:extLst>
              </a:tr>
            </a:tbl>
          </a:graphicData>
        </a:graphic>
      </p:graphicFrame>
      <p:sp>
        <p:nvSpPr>
          <p:cNvPr id="4" name="Text Placeholder 3">
            <a:extLst>
              <a:ext uri="{FF2B5EF4-FFF2-40B4-BE49-F238E27FC236}">
                <a16:creationId xmlns:a16="http://schemas.microsoft.com/office/drawing/2014/main" id="{96B7DB35-8BAF-4313-B39B-C59A5390A76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742293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A442-B11E-448A-95DE-A3BF70329947}"/>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A0912463-1DB0-4BE6-BCC5-35C79B97BEF0}"/>
              </a:ext>
            </a:extLst>
          </p:cNvPr>
          <p:cNvGraphicFramePr>
            <a:graphicFrameLocks noGrp="1"/>
          </p:cNvGraphicFramePr>
          <p:nvPr>
            <p:ph type="tbl" sz="quarter" idx="13"/>
            <p:extLst>
              <p:ext uri="{D42A27DB-BD31-4B8C-83A1-F6EECF244321}">
                <p14:modId xmlns:p14="http://schemas.microsoft.com/office/powerpoint/2010/main" val="177845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23341651"/>
                    </a:ext>
                  </a:extLst>
                </a:gridCol>
                <a:gridCol w="1975104">
                  <a:extLst>
                    <a:ext uri="{9D8B030D-6E8A-4147-A177-3AD203B41FA5}">
                      <a16:colId xmlns:a16="http://schemas.microsoft.com/office/drawing/2014/main" val="935185801"/>
                    </a:ext>
                  </a:extLst>
                </a:gridCol>
                <a:gridCol w="905256">
                  <a:extLst>
                    <a:ext uri="{9D8B030D-6E8A-4147-A177-3AD203B41FA5}">
                      <a16:colId xmlns:a16="http://schemas.microsoft.com/office/drawing/2014/main" val="4236058621"/>
                    </a:ext>
                  </a:extLst>
                </a:gridCol>
                <a:gridCol w="905256">
                  <a:extLst>
                    <a:ext uri="{9D8B030D-6E8A-4147-A177-3AD203B41FA5}">
                      <a16:colId xmlns:a16="http://schemas.microsoft.com/office/drawing/2014/main" val="2150364104"/>
                    </a:ext>
                  </a:extLst>
                </a:gridCol>
                <a:gridCol w="905256">
                  <a:extLst>
                    <a:ext uri="{9D8B030D-6E8A-4147-A177-3AD203B41FA5}">
                      <a16:colId xmlns:a16="http://schemas.microsoft.com/office/drawing/2014/main" val="1561452542"/>
                    </a:ext>
                  </a:extLst>
                </a:gridCol>
                <a:gridCol w="905256">
                  <a:extLst>
                    <a:ext uri="{9D8B030D-6E8A-4147-A177-3AD203B41FA5}">
                      <a16:colId xmlns:a16="http://schemas.microsoft.com/office/drawing/2014/main" val="1986981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4067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- 2023-10-06 15:29:17</a:t>
                      </a:r>
                      <a:r>
                        <a:rPr kumimoji="0" lang="en-US" sz="1000" b="0" i="0" u="none" strike="noStrike" kern="1200" cap="none" spc="0" normalizeH="0" baseline="0" noProof="0">
                          <a:ln>
                            <a:noFill/>
                          </a:ln>
                          <a:solidFill>
                            <a:prstClr val="black"/>
                          </a:solidFill>
                          <a:effectLst/>
                          <a:uLnTx/>
                          <a:uFillTx/>
                          <a:latin typeface="Calibri"/>
                          <a:ea typeface="+mn-ea"/>
                          <a:cs typeface="+mn-cs"/>
                        </a:rPr>
                        <a:t>
 As we wrap up #CustomerServiceWeek, we would like to thank all of our employees who share our commitment to providing exceptional service to our clients. 👏
To celebrate this year’s theme of “Team Service,” we hosted various activities, raffles, and catered lunches for our employees across the country. 
Join a company that values teamwork and customer service! Check out our open positions: bit.ly/TMAcareers
#InsuranceCareers #InsuranceCareer #InsuranceCompany #InsuranceIndustry #BestPlacestoWork #TopWorkplace #EmployeeAppreciation #CustomerServiceWeek2023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https://quintly-image-storage.s3.amazonaws.com/a8463497d6ac59d9f9b31e3831c67b7f/d2309cbaeb77e635fd8a18d58f59e80e.jpg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3783455"/>
                  </a:ext>
                </a:extLst>
              </a:tr>
            </a:tbl>
          </a:graphicData>
        </a:graphic>
      </p:graphicFrame>
      <p:sp>
        <p:nvSpPr>
          <p:cNvPr id="4" name="Text Placeholder 3">
            <a:extLst>
              <a:ext uri="{FF2B5EF4-FFF2-40B4-BE49-F238E27FC236}">
                <a16:creationId xmlns:a16="http://schemas.microsoft.com/office/drawing/2014/main" id="{D5FF97C8-A926-46D2-99E1-50F744AB950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13098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0C9E3-F0D3-4981-B9D3-3589D1B435C4}"/>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9B57DFD1-9047-4260-82CA-B0D70D7925AA}"/>
              </a:ext>
            </a:extLst>
          </p:cNvPr>
          <p:cNvGraphicFramePr>
            <a:graphicFrameLocks noGrp="1"/>
          </p:cNvGraphicFramePr>
          <p:nvPr>
            <p:ph type="tbl" sz="quarter" idx="13"/>
            <p:extLst>
              <p:ext uri="{D42A27DB-BD31-4B8C-83A1-F6EECF244321}">
                <p14:modId xmlns:p14="http://schemas.microsoft.com/office/powerpoint/2010/main" val="2969186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54406018"/>
                    </a:ext>
                  </a:extLst>
                </a:gridCol>
                <a:gridCol w="1975104">
                  <a:extLst>
                    <a:ext uri="{9D8B030D-6E8A-4147-A177-3AD203B41FA5}">
                      <a16:colId xmlns:a16="http://schemas.microsoft.com/office/drawing/2014/main" val="3452909522"/>
                    </a:ext>
                  </a:extLst>
                </a:gridCol>
                <a:gridCol w="905256">
                  <a:extLst>
                    <a:ext uri="{9D8B030D-6E8A-4147-A177-3AD203B41FA5}">
                      <a16:colId xmlns:a16="http://schemas.microsoft.com/office/drawing/2014/main" val="1363442063"/>
                    </a:ext>
                  </a:extLst>
                </a:gridCol>
                <a:gridCol w="905256">
                  <a:extLst>
                    <a:ext uri="{9D8B030D-6E8A-4147-A177-3AD203B41FA5}">
                      <a16:colId xmlns:a16="http://schemas.microsoft.com/office/drawing/2014/main" val="3094575180"/>
                    </a:ext>
                  </a:extLst>
                </a:gridCol>
                <a:gridCol w="905256">
                  <a:extLst>
                    <a:ext uri="{9D8B030D-6E8A-4147-A177-3AD203B41FA5}">
                      <a16:colId xmlns:a16="http://schemas.microsoft.com/office/drawing/2014/main" val="2643277763"/>
                    </a:ext>
                  </a:extLst>
                </a:gridCol>
                <a:gridCol w="905256">
                  <a:extLst>
                    <a:ext uri="{9D8B030D-6E8A-4147-A177-3AD203B41FA5}">
                      <a16:colId xmlns:a16="http://schemas.microsoft.com/office/drawing/2014/main" val="270342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9980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- 2023-10-09 16:56:52</a:t>
                      </a:r>
                      <a:r>
                        <a:rPr kumimoji="0" lang="en-US" sz="1000" b="0" i="0" u="none" strike="noStrike" kern="1200" cap="none" spc="0" normalizeH="0" baseline="0" noProof="0">
                          <a:ln>
                            <a:noFill/>
                          </a:ln>
                          <a:solidFill>
                            <a:prstClr val="black"/>
                          </a:solidFill>
                          <a:effectLst/>
                          <a:uLnTx/>
                          <a:uFillTx/>
                          <a:latin typeface="Calibri"/>
                          <a:ea typeface="+mn-ea"/>
                          <a:cs typeface="+mn-cs"/>
                        </a:rPr>
                        <a:t>
 In celebration of National Hispanic Heritage Month, TMA employees were invited to enjoy a virtual trip to Peru. The trip included a “walk” around the city of Cuzco and a live guide at the base of Machu Picchu.
Check out this quote from our employee Medalit T. about the event and enjoy the photos from her most recent trip to Peru!
“I was so happy to see so many of my co-workers join the Hispanic &amp; Latino Heritage Month engagement event this week. I am originally from Peru, but grew up in Los Angeles. When I was growing up, no one ever knew where I was from, and when I told them, they’d ask me to point it out on a map. That was immediately followed by, “What do they speak there?” As a child, it made me feel like I was from a strange place no one knew about or recognized. Now, Peru is a popular travel destination and I always hear about how much people love the food and want to travel there. Hearing all about the incredible history and seeing everyone’s enthusiasm made me feel really proud to be from Peru, so thank you to everyone who joined!"
#HispanicHeritageMonth #InsuranceCareers #InsuranceCareer #InsuranceCompany #InsuranceIndustry #DEI #Peru #MachuPicchu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https://quintly-image-storage.s3.amazonaws.com/a8463497d6ac59d9f9b31e3831c67b7f/40f829f5ab81d744bd172e7349e13990.jpg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98068874"/>
                  </a:ext>
                </a:extLst>
              </a:tr>
            </a:tbl>
          </a:graphicData>
        </a:graphic>
      </p:graphicFrame>
      <p:sp>
        <p:nvSpPr>
          <p:cNvPr id="4" name="Text Placeholder 3">
            <a:extLst>
              <a:ext uri="{FF2B5EF4-FFF2-40B4-BE49-F238E27FC236}">
                <a16:creationId xmlns:a16="http://schemas.microsoft.com/office/drawing/2014/main" id="{94FB4C86-916F-43A7-899B-9FCC8DE208C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16175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C71E-A8C5-494E-B247-AC5CE7ED8B5B}"/>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2B96651C-DD72-4D56-A253-A269BEAA5889}"/>
              </a:ext>
            </a:extLst>
          </p:cNvPr>
          <p:cNvGraphicFramePr>
            <a:graphicFrameLocks noGrp="1"/>
          </p:cNvGraphicFramePr>
          <p:nvPr>
            <p:ph type="tbl" sz="quarter" idx="13"/>
            <p:extLst>
              <p:ext uri="{D42A27DB-BD31-4B8C-83A1-F6EECF244321}">
                <p14:modId xmlns:p14="http://schemas.microsoft.com/office/powerpoint/2010/main" val="3358706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48010771"/>
                    </a:ext>
                  </a:extLst>
                </a:gridCol>
                <a:gridCol w="658368">
                  <a:extLst>
                    <a:ext uri="{9D8B030D-6E8A-4147-A177-3AD203B41FA5}">
                      <a16:colId xmlns:a16="http://schemas.microsoft.com/office/drawing/2014/main" val="3886407508"/>
                    </a:ext>
                  </a:extLst>
                </a:gridCol>
                <a:gridCol w="658368">
                  <a:extLst>
                    <a:ext uri="{9D8B030D-6E8A-4147-A177-3AD203B41FA5}">
                      <a16:colId xmlns:a16="http://schemas.microsoft.com/office/drawing/2014/main" val="2450661533"/>
                    </a:ext>
                  </a:extLst>
                </a:gridCol>
                <a:gridCol w="329184">
                  <a:extLst>
                    <a:ext uri="{9D8B030D-6E8A-4147-A177-3AD203B41FA5}">
                      <a16:colId xmlns:a16="http://schemas.microsoft.com/office/drawing/2014/main" val="3566940526"/>
                    </a:ext>
                  </a:extLst>
                </a:gridCol>
                <a:gridCol w="329184">
                  <a:extLst>
                    <a:ext uri="{9D8B030D-6E8A-4147-A177-3AD203B41FA5}">
                      <a16:colId xmlns:a16="http://schemas.microsoft.com/office/drawing/2014/main" val="487480967"/>
                    </a:ext>
                  </a:extLst>
                </a:gridCol>
                <a:gridCol w="658368">
                  <a:extLst>
                    <a:ext uri="{9D8B030D-6E8A-4147-A177-3AD203B41FA5}">
                      <a16:colId xmlns:a16="http://schemas.microsoft.com/office/drawing/2014/main" val="550726223"/>
                    </a:ext>
                  </a:extLst>
                </a:gridCol>
                <a:gridCol w="658368">
                  <a:extLst>
                    <a:ext uri="{9D8B030D-6E8A-4147-A177-3AD203B41FA5}">
                      <a16:colId xmlns:a16="http://schemas.microsoft.com/office/drawing/2014/main" val="811928688"/>
                    </a:ext>
                  </a:extLst>
                </a:gridCol>
                <a:gridCol w="658368">
                  <a:extLst>
                    <a:ext uri="{9D8B030D-6E8A-4147-A177-3AD203B41FA5}">
                      <a16:colId xmlns:a16="http://schemas.microsoft.com/office/drawing/2014/main" val="1213884098"/>
                    </a:ext>
                  </a:extLst>
                </a:gridCol>
                <a:gridCol w="658368">
                  <a:extLst>
                    <a:ext uri="{9D8B030D-6E8A-4147-A177-3AD203B41FA5}">
                      <a16:colId xmlns:a16="http://schemas.microsoft.com/office/drawing/2014/main" val="1040725376"/>
                    </a:ext>
                  </a:extLst>
                </a:gridCol>
                <a:gridCol w="658368">
                  <a:extLst>
                    <a:ext uri="{9D8B030D-6E8A-4147-A177-3AD203B41FA5}">
                      <a16:colId xmlns:a16="http://schemas.microsoft.com/office/drawing/2014/main" val="2493518192"/>
                    </a:ext>
                  </a:extLst>
                </a:gridCol>
                <a:gridCol w="658368">
                  <a:extLst>
                    <a:ext uri="{9D8B030D-6E8A-4147-A177-3AD203B41FA5}">
                      <a16:colId xmlns:a16="http://schemas.microsoft.com/office/drawing/2014/main" val="1603196951"/>
                    </a:ext>
                  </a:extLst>
                </a:gridCol>
                <a:gridCol w="658368">
                  <a:extLst>
                    <a:ext uri="{9D8B030D-6E8A-4147-A177-3AD203B41FA5}">
                      <a16:colId xmlns:a16="http://schemas.microsoft.com/office/drawing/2014/main" val="200213691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385445699"/>
                  </a:ext>
                </a:extLst>
              </a:tr>
              <a:tr h="370840">
                <a:tc>
                  <a:txBody>
                    <a:bodyPr/>
                    <a:lstStyle/>
                    <a:p>
                      <a:r>
                        <a:rPr lang="en-US" sz="1000"/>
                        <a:t>tmamerica</a:t>
                      </a:r>
                    </a:p>
                  </a:txBody>
                  <a:tcPr/>
                </a:tc>
                <a:tc>
                  <a:txBody>
                    <a:bodyPr/>
                    <a:lstStyle/>
                    <a:p>
                      <a:r>
                        <a:rPr lang="en-US" sz="1000"/>
                        <a:t>6</a:t>
                      </a:r>
                    </a:p>
                  </a:txBody>
                  <a:tcPr/>
                </a:tc>
                <a:tc>
                  <a:txBody>
                    <a:bodyPr/>
                    <a:lstStyle/>
                    <a:p>
                      <a:r>
                        <a:rPr lang="en-US" sz="1000"/>
                        <a:t>0.5850 %</a:t>
                      </a:r>
                    </a:p>
                  </a:txBody>
                  <a:tcPr/>
                </a:tc>
                <a:tc>
                  <a:txBody>
                    <a:bodyPr/>
                    <a:lstStyle/>
                    <a:p>
                      <a:r>
                        <a:rPr lang="en-US" sz="1000"/>
                        <a:t>9.83</a:t>
                      </a:r>
                    </a:p>
                  </a:txBody>
                  <a:tcPr/>
                </a:tc>
                <a:tc>
                  <a:txBody>
                    <a:bodyPr/>
                    <a:lstStyle/>
                    <a:p>
                      <a:r>
                        <a:rPr lang="en-US" sz="1000"/>
                        <a:t>0.17</a:t>
                      </a:r>
                    </a:p>
                  </a:txBody>
                  <a:tcPr/>
                </a:tc>
                <a:tc>
                  <a:txBody>
                    <a:bodyPr/>
                    <a:lstStyle/>
                    <a:p>
                      <a:r>
                        <a:rPr lang="en-US" sz="1000"/>
                        <a:t>66.17</a:t>
                      </a:r>
                    </a:p>
                  </a:txBody>
                  <a:tcPr/>
                </a:tc>
                <a:tc>
                  <a:txBody>
                    <a:bodyPr/>
                    <a:lstStyle/>
                    <a:p>
                      <a:r>
                        <a:rPr lang="en-US" sz="1000"/>
                        <a:t>65.67</a:t>
                      </a:r>
                    </a:p>
                  </a:txBody>
                  <a:tcPr/>
                </a:tc>
                <a:tc>
                  <a:txBody>
                    <a:bodyPr/>
                    <a:lstStyle/>
                    <a:p>
                      <a:r>
                        <a:rPr lang="en-US" sz="1000"/>
                        <a:t>38.50</a:t>
                      </a:r>
                    </a:p>
                  </a:txBody>
                  <a:tcPr/>
                </a:tc>
                <a:tc>
                  <a:txBody>
                    <a:bodyPr/>
                    <a:lstStyle/>
                    <a:p>
                      <a:r>
                        <a:rPr lang="en-US" sz="1000"/>
                        <a:t>38.33</a:t>
                      </a:r>
                    </a:p>
                  </a:txBody>
                  <a:tcPr/>
                </a:tc>
                <a:tc>
                  <a:txBody>
                    <a:bodyPr/>
                    <a:lstStyle/>
                    <a:p>
                      <a:r>
                        <a:rPr lang="en-US" sz="1000"/>
                        <a:t>397</a:t>
                      </a:r>
                    </a:p>
                  </a:txBody>
                  <a:tcPr/>
                </a:tc>
                <a:tc>
                  <a:txBody>
                    <a:bodyPr/>
                    <a:lstStyle/>
                    <a:p>
                      <a:r>
                        <a:rPr lang="en-US" sz="1000"/>
                        <a:t>59</a:t>
                      </a:r>
                    </a:p>
                  </a:txBody>
                  <a:tcPr/>
                </a:tc>
                <a:tc>
                  <a:txBody>
                    <a:bodyPr/>
                    <a:lstStyle/>
                    <a:p>
                      <a:r>
                        <a:rPr lang="en-US" sz="1000"/>
                        <a:t>231</a:t>
                      </a:r>
                    </a:p>
                  </a:txBody>
                  <a:tcPr/>
                </a:tc>
                <a:extLst>
                  <a:ext uri="{0D108BD9-81ED-4DB2-BD59-A6C34878D82A}">
                    <a16:rowId xmlns:a16="http://schemas.microsoft.com/office/drawing/2014/main" val="212759698"/>
                  </a:ext>
                </a:extLst>
              </a:tr>
            </a:tbl>
          </a:graphicData>
        </a:graphic>
      </p:graphicFrame>
      <p:sp>
        <p:nvSpPr>
          <p:cNvPr id="4" name="Text Placeholder 3">
            <a:extLst>
              <a:ext uri="{FF2B5EF4-FFF2-40B4-BE49-F238E27FC236}">
                <a16:creationId xmlns:a16="http://schemas.microsoft.com/office/drawing/2014/main" id="{412C8C0F-C63E-415C-A024-BBDB516B056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283995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164B-8DB2-4069-B03D-624A867ED66E}"/>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2B5903D2-EE64-429C-8B0B-C22A8B18FB3F}"/>
              </a:ext>
            </a:extLst>
          </p:cNvPr>
          <p:cNvGraphicFramePr>
            <a:graphicFrameLocks noGrp="1"/>
          </p:cNvGraphicFramePr>
          <p:nvPr>
            <p:ph type="tbl" sz="quarter" idx="13"/>
            <p:extLst>
              <p:ext uri="{D42A27DB-BD31-4B8C-83A1-F6EECF244321}">
                <p14:modId xmlns:p14="http://schemas.microsoft.com/office/powerpoint/2010/main" val="794395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91236514"/>
                    </a:ext>
                  </a:extLst>
                </a:gridCol>
                <a:gridCol w="1316736">
                  <a:extLst>
                    <a:ext uri="{9D8B030D-6E8A-4147-A177-3AD203B41FA5}">
                      <a16:colId xmlns:a16="http://schemas.microsoft.com/office/drawing/2014/main" val="3777450851"/>
                    </a:ext>
                  </a:extLst>
                </a:gridCol>
                <a:gridCol w="658368">
                  <a:extLst>
                    <a:ext uri="{9D8B030D-6E8A-4147-A177-3AD203B41FA5}">
                      <a16:colId xmlns:a16="http://schemas.microsoft.com/office/drawing/2014/main" val="1057960894"/>
                    </a:ext>
                  </a:extLst>
                </a:gridCol>
                <a:gridCol w="658368">
                  <a:extLst>
                    <a:ext uri="{9D8B030D-6E8A-4147-A177-3AD203B41FA5}">
                      <a16:colId xmlns:a16="http://schemas.microsoft.com/office/drawing/2014/main" val="1727261756"/>
                    </a:ext>
                  </a:extLst>
                </a:gridCol>
                <a:gridCol w="658368">
                  <a:extLst>
                    <a:ext uri="{9D8B030D-6E8A-4147-A177-3AD203B41FA5}">
                      <a16:colId xmlns:a16="http://schemas.microsoft.com/office/drawing/2014/main" val="2633879641"/>
                    </a:ext>
                  </a:extLst>
                </a:gridCol>
                <a:gridCol w="658368">
                  <a:extLst>
                    <a:ext uri="{9D8B030D-6E8A-4147-A177-3AD203B41FA5}">
                      <a16:colId xmlns:a16="http://schemas.microsoft.com/office/drawing/2014/main" val="3036080627"/>
                    </a:ext>
                  </a:extLst>
                </a:gridCol>
                <a:gridCol w="658368">
                  <a:extLst>
                    <a:ext uri="{9D8B030D-6E8A-4147-A177-3AD203B41FA5}">
                      <a16:colId xmlns:a16="http://schemas.microsoft.com/office/drawing/2014/main" val="1596039314"/>
                    </a:ext>
                  </a:extLst>
                </a:gridCol>
                <a:gridCol w="658368">
                  <a:extLst>
                    <a:ext uri="{9D8B030D-6E8A-4147-A177-3AD203B41FA5}">
                      <a16:colId xmlns:a16="http://schemas.microsoft.com/office/drawing/2014/main" val="1231963205"/>
                    </a:ext>
                  </a:extLst>
                </a:gridCol>
                <a:gridCol w="658368">
                  <a:extLst>
                    <a:ext uri="{9D8B030D-6E8A-4147-A177-3AD203B41FA5}">
                      <a16:colId xmlns:a16="http://schemas.microsoft.com/office/drawing/2014/main" val="2203297573"/>
                    </a:ext>
                  </a:extLst>
                </a:gridCol>
                <a:gridCol w="658368">
                  <a:extLst>
                    <a:ext uri="{9D8B030D-6E8A-4147-A177-3AD203B41FA5}">
                      <a16:colId xmlns:a16="http://schemas.microsoft.com/office/drawing/2014/main" val="177812725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488146788"/>
                  </a:ext>
                </a:extLst>
              </a:tr>
              <a:tr h="370840">
                <a:tc>
                  <a:txBody>
                    <a:bodyPr/>
                    <a:lstStyle/>
                    <a:p>
                      <a:r>
                        <a:rPr lang="en-US" sz="1000" b="1"/>
                        <a:t>tmamerica - 2023-10-16 21:07:14</a:t>
                      </a:r>
                      <a:r>
                        <a:rPr lang="en-US" sz="1000"/>
                        <a:t>
 Do you recognize any of our employees’ recent travel destinations?</a:t>
                      </a:r>
                    </a:p>
                  </a:txBody>
                  <a:tcPr/>
                </a:tc>
                <a:tc>
                  <a:txBody>
                    <a:bodyPr/>
                    <a:lstStyle/>
                    <a:p>
                      <a:r>
                        <a:rPr lang="en-US" sz="1000"/>
                        <a:t>https://quintly-image-storage.s3.amazonaws.com/ea0e6a3ca65b01a392bf1b0a36d01601/db7537e5392d863c4cf76a12675ac046.jpg</a:t>
                      </a:r>
                    </a:p>
                  </a:txBody>
                  <a:tcPr/>
                </a:tc>
                <a:tc>
                  <a:txBody>
                    <a:bodyPr/>
                    <a:lstStyle/>
                    <a:p>
                      <a:r>
                        <a:rPr lang="en-US" sz="1000"/>
                        <a:t>10/17/2023 21:06:50</a:t>
                      </a:r>
                    </a:p>
                  </a:txBody>
                  <a:tcPr/>
                </a:tc>
                <a:tc>
                  <a:txBody>
                    <a:bodyPr/>
                    <a:lstStyle/>
                    <a:p>
                      <a:r>
                        <a:rPr lang="en-US" sz="1000"/>
                        <a:t>Video</a:t>
                      </a:r>
                    </a:p>
                  </a:txBody>
                  <a:tcPr/>
                </a:tc>
                <a:tc>
                  <a:txBody>
                    <a:bodyPr/>
                    <a:lstStyle/>
                    <a:p>
                      <a:r>
                        <a:rPr lang="en-US" sz="1000"/>
                        <a:t>71</a:t>
                      </a:r>
                    </a:p>
                  </a:txBody>
                  <a:tcPr/>
                </a:tc>
                <a:tc>
                  <a:txBody>
                    <a:bodyPr/>
                    <a:lstStyle/>
                    <a:p>
                      <a:r>
                        <a:rPr lang="en-US" sz="1000"/>
                        <a:t>70</a:t>
                      </a:r>
                    </a:p>
                  </a:txBody>
                  <a:tcPr/>
                </a:tc>
                <a:tc>
                  <a:txBody>
                    <a:bodyPr/>
                    <a:lstStyle/>
                    <a:p>
                      <a:r>
                        <a:rPr lang="en-US" sz="1000"/>
                        <a:t>0</a:t>
                      </a:r>
                    </a:p>
                  </a:txBody>
                  <a:tcPr/>
                </a:tc>
                <a:tc>
                  <a:txBody>
                    <a:bodyPr/>
                    <a:lstStyle/>
                    <a:p>
                      <a:r>
                        <a:rPr lang="en-US" sz="1000"/>
                        <a:t>8</a:t>
                      </a:r>
                    </a:p>
                  </a:txBody>
                  <a:tcPr/>
                </a:tc>
                <a:tc>
                  <a:txBody>
                    <a:bodyPr/>
                    <a:lstStyle/>
                    <a:p>
                      <a:r>
                        <a:rPr lang="en-US" sz="1000"/>
                        <a:t>46</a:t>
                      </a:r>
                    </a:p>
                  </a:txBody>
                  <a:tcPr/>
                </a:tc>
                <a:tc>
                  <a:txBody>
                    <a:bodyPr/>
                    <a:lstStyle/>
                    <a:p>
                      <a:r>
                        <a:rPr lang="en-US" sz="1000"/>
                        <a:t>1</a:t>
                      </a:r>
                    </a:p>
                  </a:txBody>
                  <a:tcPr/>
                </a:tc>
                <a:extLst>
                  <a:ext uri="{0D108BD9-81ED-4DB2-BD59-A6C34878D82A}">
                    <a16:rowId xmlns:a16="http://schemas.microsoft.com/office/drawing/2014/main" val="327514947"/>
                  </a:ext>
                </a:extLst>
              </a:tr>
              <a:tr h="370840">
                <a:tc>
                  <a:txBody>
                    <a:bodyPr/>
                    <a:lstStyle/>
                    <a:p>
                      <a:r>
                        <a:rPr lang="en-US" sz="1000" b="1"/>
                        <a:t>tmamerica - 2023-10-04 20:02:37</a:t>
                      </a:r>
                      <a:r>
                        <a:rPr lang="en-US" sz="1000"/>
                        <a:t>
 Fundraising for the #Walk2EndAlz 💜</a:t>
                      </a:r>
                    </a:p>
                  </a:txBody>
                  <a:tcPr/>
                </a:tc>
                <a:tc>
                  <a:txBody>
                    <a:bodyPr/>
                    <a:lstStyle/>
                    <a:p>
                      <a:r>
                        <a:rPr lang="en-US" sz="1000"/>
                        <a:t>https://quintly-image-storage.s3.amazonaws.com/ea0e6a3ca65b01a392bf1b0a36d01601/b64f921800177a7d6d472971ab30e5b4.jpg</a:t>
                      </a:r>
                    </a:p>
                  </a:txBody>
                  <a:tcPr/>
                </a:tc>
                <a:tc>
                  <a:txBody>
                    <a:bodyPr/>
                    <a:lstStyle/>
                    <a:p>
                      <a:r>
                        <a:rPr lang="en-US" sz="1000"/>
                        <a:t>10/05/2023 19:36:35</a:t>
                      </a:r>
                    </a:p>
                  </a:txBody>
                  <a:tcPr/>
                </a:tc>
                <a:tc>
                  <a:txBody>
                    <a:bodyPr/>
                    <a:lstStyle/>
                    <a:p>
                      <a:r>
                        <a:rPr lang="en-US" sz="1000"/>
                        <a:t>Video</a:t>
                      </a:r>
                    </a:p>
                  </a:txBody>
                  <a:tcPr/>
                </a:tc>
                <a:tc>
                  <a:txBody>
                    <a:bodyPr/>
                    <a:lstStyle/>
                    <a:p>
                      <a:r>
                        <a:rPr lang="en-US" sz="1000"/>
                        <a:t>67</a:t>
                      </a:r>
                    </a:p>
                  </a:txBody>
                  <a:tcPr/>
                </a:tc>
                <a:tc>
                  <a:txBody>
                    <a:bodyPr/>
                    <a:lstStyle/>
                    <a:p>
                      <a:r>
                        <a:rPr lang="en-US" sz="1000"/>
                        <a:t>67</a:t>
                      </a:r>
                    </a:p>
                  </a:txBody>
                  <a:tcPr/>
                </a:tc>
                <a:tc>
                  <a:txBody>
                    <a:bodyPr/>
                    <a:lstStyle/>
                    <a:p>
                      <a:r>
                        <a:rPr lang="en-US" sz="1000"/>
                        <a:t>1</a:t>
                      </a:r>
                    </a:p>
                  </a:txBody>
                  <a:tcPr/>
                </a:tc>
                <a:tc>
                  <a:txBody>
                    <a:bodyPr/>
                    <a:lstStyle/>
                    <a:p>
                      <a:r>
                        <a:rPr lang="en-US" sz="1000"/>
                        <a:t>5</a:t>
                      </a:r>
                    </a:p>
                  </a:txBody>
                  <a:tcPr/>
                </a:tc>
                <a:tc>
                  <a:txBody>
                    <a:bodyPr/>
                    <a:lstStyle/>
                    <a:p>
                      <a:r>
                        <a:rPr lang="en-US" sz="1000"/>
                        <a:t>36</a:t>
                      </a:r>
                    </a:p>
                  </a:txBody>
                  <a:tcPr/>
                </a:tc>
                <a:tc>
                  <a:txBody>
                    <a:bodyPr/>
                    <a:lstStyle/>
                    <a:p>
                      <a:r>
                        <a:rPr lang="en-US" sz="1000"/>
                        <a:t>1</a:t>
                      </a:r>
                    </a:p>
                  </a:txBody>
                  <a:tcPr/>
                </a:tc>
                <a:extLst>
                  <a:ext uri="{0D108BD9-81ED-4DB2-BD59-A6C34878D82A}">
                    <a16:rowId xmlns:a16="http://schemas.microsoft.com/office/drawing/2014/main" val="3833307859"/>
                  </a:ext>
                </a:extLst>
              </a:tr>
              <a:tr h="370840">
                <a:tc>
                  <a:txBody>
                    <a:bodyPr/>
                    <a:lstStyle/>
                    <a:p>
                      <a:r>
                        <a:rPr lang="en-US" sz="1000" b="1"/>
                        <a:t>tmamerica - 2023-10-03 10:53:58</a:t>
                      </a:r>
                      <a:r>
                        <a:rPr lang="en-US" sz="1000"/>
                        <a:t>
 Great news!</a:t>
                      </a:r>
                    </a:p>
                  </a:txBody>
                  <a:tcPr/>
                </a:tc>
                <a:tc>
                  <a:txBody>
                    <a:bodyPr/>
                    <a:lstStyle/>
                    <a:p>
                      <a:r>
                        <a:rPr lang="en-US" sz="1000"/>
                        <a:t>https://quintly-image-storage.s3.amazonaws.com/ea0e6a3ca65b01a392bf1b0a36d01601/132bc40eb841bcf998330eafa92cd547.jpg</a:t>
                      </a:r>
                    </a:p>
                  </a:txBody>
                  <a:tcPr/>
                </a:tc>
                <a:tc>
                  <a:txBody>
                    <a:bodyPr/>
                    <a:lstStyle/>
                    <a:p>
                      <a:r>
                        <a:rPr lang="en-US" sz="1000"/>
                        <a:t>10/04/2023 10:36:28</a:t>
                      </a:r>
                    </a:p>
                  </a:txBody>
                  <a:tcPr/>
                </a:tc>
                <a:tc>
                  <a:txBody>
                    <a:bodyPr/>
                    <a:lstStyle/>
                    <a:p>
                      <a:r>
                        <a:rPr lang="en-US" sz="1000"/>
                        <a:t>Video</a:t>
                      </a:r>
                    </a:p>
                  </a:txBody>
                  <a:tcPr/>
                </a:tc>
                <a:tc>
                  <a:txBody>
                    <a:bodyPr/>
                    <a:lstStyle/>
                    <a:p>
                      <a:r>
                        <a:rPr lang="en-US" sz="1000"/>
                        <a:t>66</a:t>
                      </a:r>
                    </a:p>
                  </a:txBody>
                  <a:tcPr/>
                </a:tc>
                <a:tc>
                  <a:txBody>
                    <a:bodyPr/>
                    <a:lstStyle/>
                    <a:p>
                      <a:r>
                        <a:rPr lang="en-US" sz="1000"/>
                        <a:t>64</a:t>
                      </a:r>
                    </a:p>
                  </a:txBody>
                  <a:tcPr/>
                </a:tc>
                <a:tc>
                  <a:txBody>
                    <a:bodyPr/>
                    <a:lstStyle/>
                    <a:p>
                      <a:r>
                        <a:rPr lang="en-US" sz="1000"/>
                        <a:t>0</a:t>
                      </a:r>
                    </a:p>
                  </a:txBody>
                  <a:tcPr/>
                </a:tc>
                <a:tc>
                  <a:txBody>
                    <a:bodyPr/>
                    <a:lstStyle/>
                    <a:p>
                      <a:r>
                        <a:rPr lang="en-US" sz="1000"/>
                        <a:t>11</a:t>
                      </a:r>
                    </a:p>
                  </a:txBody>
                  <a:tcPr/>
                </a:tc>
                <a:tc>
                  <a:txBody>
                    <a:bodyPr/>
                    <a:lstStyle/>
                    <a:p>
                      <a:r>
                        <a:rPr lang="en-US" sz="1000"/>
                        <a:t>36</a:t>
                      </a:r>
                    </a:p>
                  </a:txBody>
                  <a:tcPr/>
                </a:tc>
                <a:tc>
                  <a:txBody>
                    <a:bodyPr/>
                    <a:lstStyle/>
                    <a:p>
                      <a:r>
                        <a:rPr lang="en-US" sz="1000"/>
                        <a:t>0</a:t>
                      </a:r>
                    </a:p>
                  </a:txBody>
                  <a:tcPr/>
                </a:tc>
                <a:extLst>
                  <a:ext uri="{0D108BD9-81ED-4DB2-BD59-A6C34878D82A}">
                    <a16:rowId xmlns:a16="http://schemas.microsoft.com/office/drawing/2014/main" val="3910421142"/>
                  </a:ext>
                </a:extLst>
              </a:tr>
            </a:tbl>
          </a:graphicData>
        </a:graphic>
      </p:graphicFrame>
      <p:sp>
        <p:nvSpPr>
          <p:cNvPr id="4" name="Text Placeholder 3">
            <a:extLst>
              <a:ext uri="{FF2B5EF4-FFF2-40B4-BE49-F238E27FC236}">
                <a16:creationId xmlns:a16="http://schemas.microsoft.com/office/drawing/2014/main" id="{8354815F-5358-4F75-AFFA-1487E94B05F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2348756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2304</Words>
  <Application>Microsoft Office PowerPoint</Application>
  <PresentationFormat>On-screen Show (4:3)</PresentationFormat>
  <Paragraphs>464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2023-11-08T15:01:30Z</dcterms:created>
  <dcterms:modified xsi:type="dcterms:W3CDTF">2023-11-08T15:02:07Z</dcterms:modified>
</cp:coreProperties>
</file>