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ppt/charts/chart15.xml" ContentType="application/vnd.openxmlformats-officedocument.drawingml.chart+xml"/>
  <Override PartName="/ppt/charts/style15.xml" ContentType="application/vnd.ms-office.chartstyle+xml"/>
  <Override PartName="/ppt/charts/colors15.xml" ContentType="application/vnd.ms-office.chartcolorstyle+xml"/>
  <Override PartName="/ppt/charts/chart16.xml" ContentType="application/vnd.openxmlformats-officedocument.drawingml.chart+xml"/>
  <Override PartName="/ppt/charts/style16.xml" ContentType="application/vnd.ms-office.chartstyle+xml"/>
  <Override PartName="/ppt/charts/colors16.xml" ContentType="application/vnd.ms-office.chartcolorstyle+xml"/>
  <Override PartName="/ppt/charts/chart17.xml" ContentType="application/vnd.openxmlformats-officedocument.drawingml.chart+xml"/>
  <Override PartName="/ppt/charts/style17.xml" ContentType="application/vnd.ms-office.chartstyle+xml"/>
  <Override PartName="/ppt/charts/colors17.xml" ContentType="application/vnd.ms-office.chartcolorstyle+xml"/>
  <Override PartName="/ppt/charts/chart18.xml" ContentType="application/vnd.openxmlformats-officedocument.drawingml.chart+xml"/>
  <Override PartName="/ppt/charts/style18.xml" ContentType="application/vnd.ms-office.chartstyle+xml"/>
  <Override PartName="/ppt/charts/colors18.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8" r:id="rId22"/>
    <p:sldId id="279" r:id="rId23"/>
    <p:sldId id="280" r:id="rId24"/>
    <p:sldId id="281" r:id="rId25"/>
    <p:sldId id="282" r:id="rId26"/>
    <p:sldId id="283" r:id="rId27"/>
    <p:sldId id="284" r:id="rId28"/>
    <p:sldId id="285" r:id="rId29"/>
    <p:sldId id="287" r:id="rId30"/>
    <p:sldId id="288" r:id="rId31"/>
    <p:sldId id="289" r:id="rId32"/>
    <p:sldId id="290" r:id="rId33"/>
    <p:sldId id="291" r:id="rId34"/>
    <p:sldId id="292" r:id="rId35"/>
    <p:sldId id="293" r:id="rId36"/>
    <p:sldId id="294" r:id="rId37"/>
    <p:sldId id="295" r:id="rId38"/>
    <p:sldId id="296" r:id="rId39"/>
    <p:sldId id="298" r:id="rId40"/>
    <p:sldId id="299" r:id="rId41"/>
    <p:sldId id="300" r:id="rId42"/>
    <p:sldId id="301" r:id="rId43"/>
    <p:sldId id="302" r:id="rId44"/>
    <p:sldId id="303" r:id="rId45"/>
    <p:sldId id="304" r:id="rId46"/>
  </p:sldIdLst>
  <p:sldSz cx="9144000" cy="6858000" type="screen4x3"/>
  <p:notesSz cx="6858000" cy="9144000"/>
  <p:embeddedFontLst>
    <p:embeddedFont>
      <p:font typeface="Calibri" panose="020F0502020204030204" pitchFamily="34" charset="0"/>
      <p:regular r:id="rId47"/>
      <p:bold r:id="rId48"/>
      <p:italic r:id="rId49"/>
      <p:boldItalic r:id="rId50"/>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027" autoAdjust="0"/>
    <p:restoredTop sz="94692" autoAdjust="0"/>
  </p:normalViewPr>
  <p:slideViewPr>
    <p:cSldViewPr snapToGrid="0">
      <p:cViewPr varScale="1">
        <p:scale>
          <a:sx n="108" d="100"/>
          <a:sy n="108" d="100"/>
        </p:scale>
        <p:origin x="438" y="9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font" Target="fonts/font1.fntdata"/><Relationship Id="rId50" Type="http://schemas.openxmlformats.org/officeDocument/2006/relationships/font" Target="fonts/font4.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font" Target="fonts/font3.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font" Target="fonts/font2.fntdata"/><Relationship Id="rId8" Type="http://schemas.openxmlformats.org/officeDocument/2006/relationships/slide" Target="slides/slide7.xml"/><Relationship Id="rId51" Type="http://schemas.openxmlformats.org/officeDocument/2006/relationships/presProps" Target="presProp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_Worksheet13.xlsx"/><Relationship Id="rId2" Type="http://schemas.microsoft.com/office/2011/relationships/chartColorStyle" Target="colors14.xml"/><Relationship Id="rId1" Type="http://schemas.microsoft.com/office/2011/relationships/chartStyle" Target="style14.xml"/></Relationships>
</file>

<file path=ppt/charts/_rels/chart15.xml.rels><?xml version="1.0" encoding="UTF-8" standalone="yes"?>
<Relationships xmlns="http://schemas.openxmlformats.org/package/2006/relationships"><Relationship Id="rId3" Type="http://schemas.openxmlformats.org/officeDocument/2006/relationships/package" Target="../embeddings/Microsoft_Excel_Worksheet14.xlsx"/><Relationship Id="rId2" Type="http://schemas.microsoft.com/office/2011/relationships/chartColorStyle" Target="colors15.xml"/><Relationship Id="rId1" Type="http://schemas.microsoft.com/office/2011/relationships/chartStyle" Target="style15.xml"/></Relationships>
</file>

<file path=ppt/charts/_rels/chart16.xml.rels><?xml version="1.0" encoding="UTF-8" standalone="yes"?>
<Relationships xmlns="http://schemas.openxmlformats.org/package/2006/relationships"><Relationship Id="rId3" Type="http://schemas.openxmlformats.org/officeDocument/2006/relationships/package" Target="../embeddings/Microsoft_Excel_Worksheet15.xlsx"/><Relationship Id="rId2" Type="http://schemas.microsoft.com/office/2011/relationships/chartColorStyle" Target="colors16.xml"/><Relationship Id="rId1" Type="http://schemas.microsoft.com/office/2011/relationships/chartStyle" Target="style16.xml"/></Relationships>
</file>

<file path=ppt/charts/_rels/chart17.xml.rels><?xml version="1.0" encoding="UTF-8" standalone="yes"?>
<Relationships xmlns="http://schemas.openxmlformats.org/package/2006/relationships"><Relationship Id="rId3" Type="http://schemas.openxmlformats.org/officeDocument/2006/relationships/package" Target="../embeddings/Microsoft_Excel_Worksheet16.xlsx"/><Relationship Id="rId2" Type="http://schemas.microsoft.com/office/2011/relationships/chartColorStyle" Target="colors17.xml"/><Relationship Id="rId1" Type="http://schemas.microsoft.com/office/2011/relationships/chartStyle" Target="style17.xml"/></Relationships>
</file>

<file path=ppt/charts/_rels/chart18.xml.rels><?xml version="1.0" encoding="UTF-8" standalone="yes"?>
<Relationships xmlns="http://schemas.openxmlformats.org/package/2006/relationships"><Relationship Id="rId3" Type="http://schemas.openxmlformats.org/officeDocument/2006/relationships/package" Target="../embeddings/Microsoft_Excel_Worksheet17.xlsx"/><Relationship Id="rId2" Type="http://schemas.microsoft.com/office/2011/relationships/chartColorStyle" Target="colors18.xml"/><Relationship Id="rId1" Type="http://schemas.microsoft.com/office/2011/relationships/chartStyle" Target="style18.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Facebook</c:v>
                </c:pt>
              </c:strCache>
            </c:strRef>
          </c:tx>
          <c:spPr>
            <a:ln w="28575" cap="rnd">
              <a:solidFill>
                <a:schemeClr val="accent1"/>
              </a:solidFill>
              <a:round/>
            </a:ln>
            <a:effectLst/>
          </c:spPr>
          <c:marker>
            <c:symbol val="none"/>
          </c:marker>
          <c:cat>
            <c:numRef>
              <c:f>Sheet1!$A$2:$A$49</c:f>
              <c:numCache>
                <c:formatCode>m/d/yyyy</c:formatCode>
                <c:ptCount val="48"/>
                <c:pt idx="0">
                  <c:v>43831</c:v>
                </c:pt>
                <c:pt idx="1">
                  <c:v>43862</c:v>
                </c:pt>
                <c:pt idx="2">
                  <c:v>43891</c:v>
                </c:pt>
                <c:pt idx="3">
                  <c:v>43922</c:v>
                </c:pt>
                <c:pt idx="4">
                  <c:v>43952</c:v>
                </c:pt>
                <c:pt idx="5">
                  <c:v>43983</c:v>
                </c:pt>
                <c:pt idx="6">
                  <c:v>44013</c:v>
                </c:pt>
                <c:pt idx="7">
                  <c:v>44044</c:v>
                </c:pt>
                <c:pt idx="8">
                  <c:v>44075</c:v>
                </c:pt>
                <c:pt idx="9">
                  <c:v>44105</c:v>
                </c:pt>
                <c:pt idx="10">
                  <c:v>44136</c:v>
                </c:pt>
                <c:pt idx="11">
                  <c:v>44166</c:v>
                </c:pt>
                <c:pt idx="12">
                  <c:v>44197</c:v>
                </c:pt>
                <c:pt idx="13">
                  <c:v>44228</c:v>
                </c:pt>
                <c:pt idx="14">
                  <c:v>44256</c:v>
                </c:pt>
                <c:pt idx="15">
                  <c:v>44287</c:v>
                </c:pt>
                <c:pt idx="16">
                  <c:v>44317</c:v>
                </c:pt>
                <c:pt idx="17">
                  <c:v>44348</c:v>
                </c:pt>
                <c:pt idx="18">
                  <c:v>44378</c:v>
                </c:pt>
                <c:pt idx="19">
                  <c:v>44409</c:v>
                </c:pt>
                <c:pt idx="20">
                  <c:v>44440</c:v>
                </c:pt>
                <c:pt idx="21">
                  <c:v>44470</c:v>
                </c:pt>
                <c:pt idx="22">
                  <c:v>44501</c:v>
                </c:pt>
                <c:pt idx="23">
                  <c:v>44531</c:v>
                </c:pt>
                <c:pt idx="24">
                  <c:v>44562</c:v>
                </c:pt>
                <c:pt idx="25">
                  <c:v>44593</c:v>
                </c:pt>
                <c:pt idx="26">
                  <c:v>44621</c:v>
                </c:pt>
                <c:pt idx="27">
                  <c:v>44652</c:v>
                </c:pt>
                <c:pt idx="28">
                  <c:v>44682</c:v>
                </c:pt>
                <c:pt idx="29">
                  <c:v>44713</c:v>
                </c:pt>
                <c:pt idx="30">
                  <c:v>44743</c:v>
                </c:pt>
                <c:pt idx="31">
                  <c:v>44774</c:v>
                </c:pt>
                <c:pt idx="32">
                  <c:v>44805</c:v>
                </c:pt>
                <c:pt idx="33">
                  <c:v>44835</c:v>
                </c:pt>
                <c:pt idx="34">
                  <c:v>44866</c:v>
                </c:pt>
                <c:pt idx="35">
                  <c:v>44896</c:v>
                </c:pt>
                <c:pt idx="36">
                  <c:v>44927</c:v>
                </c:pt>
                <c:pt idx="37">
                  <c:v>44958</c:v>
                </c:pt>
                <c:pt idx="38">
                  <c:v>44986</c:v>
                </c:pt>
                <c:pt idx="39">
                  <c:v>45017</c:v>
                </c:pt>
                <c:pt idx="40">
                  <c:v>45047</c:v>
                </c:pt>
                <c:pt idx="41">
                  <c:v>45078</c:v>
                </c:pt>
                <c:pt idx="42">
                  <c:v>45108</c:v>
                </c:pt>
                <c:pt idx="43">
                  <c:v>45139</c:v>
                </c:pt>
                <c:pt idx="44">
                  <c:v>45170</c:v>
                </c:pt>
                <c:pt idx="45">
                  <c:v>45200</c:v>
                </c:pt>
                <c:pt idx="46">
                  <c:v>45231</c:v>
                </c:pt>
                <c:pt idx="47">
                  <c:v>45261</c:v>
                </c:pt>
              </c:numCache>
            </c:numRef>
          </c:cat>
          <c:val>
            <c:numRef>
              <c:f>Sheet1!$B$2:$B$49</c:f>
              <c:numCache>
                <c:formatCode>General</c:formatCode>
                <c:ptCount val="48"/>
                <c:pt idx="0">
                  <c:v>4406</c:v>
                </c:pt>
                <c:pt idx="1">
                  <c:v>4412</c:v>
                </c:pt>
                <c:pt idx="2">
                  <c:v>4434</c:v>
                </c:pt>
                <c:pt idx="3">
                  <c:v>4469</c:v>
                </c:pt>
                <c:pt idx="4">
                  <c:v>4473</c:v>
                </c:pt>
                <c:pt idx="5">
                  <c:v>4488</c:v>
                </c:pt>
                <c:pt idx="6">
                  <c:v>4495</c:v>
                </c:pt>
                <c:pt idx="7">
                  <c:v>4498</c:v>
                </c:pt>
                <c:pt idx="8">
                  <c:v>4511</c:v>
                </c:pt>
                <c:pt idx="9">
                  <c:v>4525</c:v>
                </c:pt>
                <c:pt idx="10">
                  <c:v>4531</c:v>
                </c:pt>
                <c:pt idx="11">
                  <c:v>4545</c:v>
                </c:pt>
                <c:pt idx="12">
                  <c:v>4569</c:v>
                </c:pt>
                <c:pt idx="13">
                  <c:v>4580</c:v>
                </c:pt>
                <c:pt idx="14">
                  <c:v>4604</c:v>
                </c:pt>
                <c:pt idx="15">
                  <c:v>4613</c:v>
                </c:pt>
                <c:pt idx="16">
                  <c:v>4622</c:v>
                </c:pt>
                <c:pt idx="17">
                  <c:v>4642</c:v>
                </c:pt>
                <c:pt idx="18">
                  <c:v>4649</c:v>
                </c:pt>
                <c:pt idx="19">
                  <c:v>4662</c:v>
                </c:pt>
                <c:pt idx="20">
                  <c:v>4667</c:v>
                </c:pt>
                <c:pt idx="21">
                  <c:v>4681</c:v>
                </c:pt>
                <c:pt idx="22">
                  <c:v>4674</c:v>
                </c:pt>
                <c:pt idx="23">
                  <c:v>4675</c:v>
                </c:pt>
                <c:pt idx="24">
                  <c:v>4683</c:v>
                </c:pt>
                <c:pt idx="25">
                  <c:v>4689</c:v>
                </c:pt>
                <c:pt idx="26">
                  <c:v>4711</c:v>
                </c:pt>
                <c:pt idx="27">
                  <c:v>4773</c:v>
                </c:pt>
                <c:pt idx="28">
                  <c:v>4793</c:v>
                </c:pt>
                <c:pt idx="29">
                  <c:v>4804</c:v>
                </c:pt>
                <c:pt idx="30">
                  <c:v>4939</c:v>
                </c:pt>
                <c:pt idx="31">
                  <c:v>7147</c:v>
                </c:pt>
                <c:pt idx="32">
                  <c:v>7188</c:v>
                </c:pt>
                <c:pt idx="33">
                  <c:v>7242</c:v>
                </c:pt>
                <c:pt idx="34">
                  <c:v>7269</c:v>
                </c:pt>
                <c:pt idx="35">
                  <c:v>7281</c:v>
                </c:pt>
                <c:pt idx="36">
                  <c:v>7302</c:v>
                </c:pt>
                <c:pt idx="37">
                  <c:v>7344</c:v>
                </c:pt>
                <c:pt idx="38">
                  <c:v>7357</c:v>
                </c:pt>
                <c:pt idx="39">
                  <c:v>7368</c:v>
                </c:pt>
                <c:pt idx="40">
                  <c:v>7370</c:v>
                </c:pt>
                <c:pt idx="41">
                  <c:v>7392</c:v>
                </c:pt>
                <c:pt idx="42">
                  <c:v>7405</c:v>
                </c:pt>
                <c:pt idx="43">
                  <c:v>7414</c:v>
                </c:pt>
                <c:pt idx="44">
                  <c:v>7437</c:v>
                </c:pt>
                <c:pt idx="45">
                  <c:v>7482</c:v>
                </c:pt>
                <c:pt idx="46">
                  <c:v>7491</c:v>
                </c:pt>
              </c:numCache>
            </c:numRef>
          </c:val>
          <c:smooth val="0"/>
          <c:extLst>
            <c:ext xmlns:c16="http://schemas.microsoft.com/office/drawing/2014/chart" uri="{C3380CC4-5D6E-409C-BE32-E72D297353CC}">
              <c16:uniqueId val="{00000000-82E5-47B5-A744-407AC3EA313D}"/>
            </c:ext>
          </c:extLst>
        </c:ser>
        <c:ser>
          <c:idx val="1"/>
          <c:order val="1"/>
          <c:tx>
            <c:strRef>
              <c:f>Sheet1!$C$1</c:f>
              <c:strCache>
                <c:ptCount val="1"/>
                <c:pt idx="0">
                  <c:v>Twitter</c:v>
                </c:pt>
              </c:strCache>
            </c:strRef>
          </c:tx>
          <c:spPr>
            <a:ln w="28575" cap="rnd">
              <a:solidFill>
                <a:schemeClr val="accent2"/>
              </a:solidFill>
              <a:round/>
            </a:ln>
            <a:effectLst/>
          </c:spPr>
          <c:marker>
            <c:symbol val="none"/>
          </c:marker>
          <c:cat>
            <c:numRef>
              <c:f>Sheet1!$A$2:$A$49</c:f>
              <c:numCache>
                <c:formatCode>m/d/yyyy</c:formatCode>
                <c:ptCount val="48"/>
                <c:pt idx="0">
                  <c:v>43831</c:v>
                </c:pt>
                <c:pt idx="1">
                  <c:v>43862</c:v>
                </c:pt>
                <c:pt idx="2">
                  <c:v>43891</c:v>
                </c:pt>
                <c:pt idx="3">
                  <c:v>43922</c:v>
                </c:pt>
                <c:pt idx="4">
                  <c:v>43952</c:v>
                </c:pt>
                <c:pt idx="5">
                  <c:v>43983</c:v>
                </c:pt>
                <c:pt idx="6">
                  <c:v>44013</c:v>
                </c:pt>
                <c:pt idx="7">
                  <c:v>44044</c:v>
                </c:pt>
                <c:pt idx="8">
                  <c:v>44075</c:v>
                </c:pt>
                <c:pt idx="9">
                  <c:v>44105</c:v>
                </c:pt>
                <c:pt idx="10">
                  <c:v>44136</c:v>
                </c:pt>
                <c:pt idx="11">
                  <c:v>44166</c:v>
                </c:pt>
                <c:pt idx="12">
                  <c:v>44197</c:v>
                </c:pt>
                <c:pt idx="13">
                  <c:v>44228</c:v>
                </c:pt>
                <c:pt idx="14">
                  <c:v>44256</c:v>
                </c:pt>
                <c:pt idx="15">
                  <c:v>44287</c:v>
                </c:pt>
                <c:pt idx="16">
                  <c:v>44317</c:v>
                </c:pt>
                <c:pt idx="17">
                  <c:v>44348</c:v>
                </c:pt>
                <c:pt idx="18">
                  <c:v>44378</c:v>
                </c:pt>
                <c:pt idx="19">
                  <c:v>44409</c:v>
                </c:pt>
                <c:pt idx="20">
                  <c:v>44440</c:v>
                </c:pt>
                <c:pt idx="21">
                  <c:v>44470</c:v>
                </c:pt>
                <c:pt idx="22">
                  <c:v>44501</c:v>
                </c:pt>
                <c:pt idx="23">
                  <c:v>44531</c:v>
                </c:pt>
                <c:pt idx="24">
                  <c:v>44562</c:v>
                </c:pt>
                <c:pt idx="25">
                  <c:v>44593</c:v>
                </c:pt>
                <c:pt idx="26">
                  <c:v>44621</c:v>
                </c:pt>
                <c:pt idx="27">
                  <c:v>44652</c:v>
                </c:pt>
                <c:pt idx="28">
                  <c:v>44682</c:v>
                </c:pt>
                <c:pt idx="29">
                  <c:v>44713</c:v>
                </c:pt>
                <c:pt idx="30">
                  <c:v>44743</c:v>
                </c:pt>
                <c:pt idx="31">
                  <c:v>44774</c:v>
                </c:pt>
                <c:pt idx="32">
                  <c:v>44805</c:v>
                </c:pt>
                <c:pt idx="33">
                  <c:v>44835</c:v>
                </c:pt>
                <c:pt idx="34">
                  <c:v>44866</c:v>
                </c:pt>
                <c:pt idx="35">
                  <c:v>44896</c:v>
                </c:pt>
                <c:pt idx="36">
                  <c:v>44927</c:v>
                </c:pt>
                <c:pt idx="37">
                  <c:v>44958</c:v>
                </c:pt>
                <c:pt idx="38">
                  <c:v>44986</c:v>
                </c:pt>
                <c:pt idx="39">
                  <c:v>45017</c:v>
                </c:pt>
                <c:pt idx="40">
                  <c:v>45047</c:v>
                </c:pt>
                <c:pt idx="41">
                  <c:v>45078</c:v>
                </c:pt>
                <c:pt idx="42">
                  <c:v>45108</c:v>
                </c:pt>
                <c:pt idx="43">
                  <c:v>45139</c:v>
                </c:pt>
                <c:pt idx="44">
                  <c:v>45170</c:v>
                </c:pt>
                <c:pt idx="45">
                  <c:v>45200</c:v>
                </c:pt>
                <c:pt idx="46">
                  <c:v>45231</c:v>
                </c:pt>
                <c:pt idx="47">
                  <c:v>45261</c:v>
                </c:pt>
              </c:numCache>
            </c:numRef>
          </c:cat>
          <c:val>
            <c:numRef>
              <c:f>Sheet1!$C$2:$C$49</c:f>
              <c:numCache>
                <c:formatCode>General</c:formatCode>
                <c:ptCount val="48"/>
                <c:pt idx="0">
                  <c:v>3513</c:v>
                </c:pt>
                <c:pt idx="1">
                  <c:v>3635</c:v>
                </c:pt>
                <c:pt idx="2">
                  <c:v>3632</c:v>
                </c:pt>
                <c:pt idx="3">
                  <c:v>3645</c:v>
                </c:pt>
                <c:pt idx="4">
                  <c:v>3650</c:v>
                </c:pt>
                <c:pt idx="5">
                  <c:v>3627</c:v>
                </c:pt>
                <c:pt idx="6">
                  <c:v>3631</c:v>
                </c:pt>
                <c:pt idx="7">
                  <c:v>3630</c:v>
                </c:pt>
                <c:pt idx="8">
                  <c:v>3645</c:v>
                </c:pt>
                <c:pt idx="9">
                  <c:v>3647</c:v>
                </c:pt>
                <c:pt idx="10">
                  <c:v>3662</c:v>
                </c:pt>
                <c:pt idx="11">
                  <c:v>3672</c:v>
                </c:pt>
                <c:pt idx="12">
                  <c:v>3645</c:v>
                </c:pt>
                <c:pt idx="13">
                  <c:v>3656</c:v>
                </c:pt>
                <c:pt idx="14">
                  <c:v>3674</c:v>
                </c:pt>
                <c:pt idx="15">
                  <c:v>3689</c:v>
                </c:pt>
                <c:pt idx="16">
                  <c:v>3680</c:v>
                </c:pt>
                <c:pt idx="17">
                  <c:v>3682</c:v>
                </c:pt>
                <c:pt idx="18">
                  <c:v>3692</c:v>
                </c:pt>
                <c:pt idx="19">
                  <c:v>3699</c:v>
                </c:pt>
                <c:pt idx="20">
                  <c:v>3707</c:v>
                </c:pt>
                <c:pt idx="21">
                  <c:v>3721</c:v>
                </c:pt>
                <c:pt idx="22">
                  <c:v>3730</c:v>
                </c:pt>
                <c:pt idx="23">
                  <c:v>3796</c:v>
                </c:pt>
                <c:pt idx="24">
                  <c:v>3794</c:v>
                </c:pt>
                <c:pt idx="25">
                  <c:v>3795</c:v>
                </c:pt>
                <c:pt idx="26">
                  <c:v>3797</c:v>
                </c:pt>
                <c:pt idx="27">
                  <c:v>3822</c:v>
                </c:pt>
                <c:pt idx="28">
                  <c:v>3823</c:v>
                </c:pt>
                <c:pt idx="29">
                  <c:v>3825</c:v>
                </c:pt>
                <c:pt idx="30">
                  <c:v>3839</c:v>
                </c:pt>
                <c:pt idx="31">
                  <c:v>3851</c:v>
                </c:pt>
                <c:pt idx="32">
                  <c:v>3858</c:v>
                </c:pt>
                <c:pt idx="33">
                  <c:v>3864</c:v>
                </c:pt>
                <c:pt idx="34">
                  <c:v>3851</c:v>
                </c:pt>
                <c:pt idx="35">
                  <c:v>3850</c:v>
                </c:pt>
                <c:pt idx="36">
                  <c:v>3858</c:v>
                </c:pt>
                <c:pt idx="37">
                  <c:v>3858</c:v>
                </c:pt>
                <c:pt idx="38">
                  <c:v>3857</c:v>
                </c:pt>
                <c:pt idx="39">
                  <c:v>3868</c:v>
                </c:pt>
                <c:pt idx="40">
                  <c:v>3879</c:v>
                </c:pt>
                <c:pt idx="41">
                  <c:v>3885</c:v>
                </c:pt>
                <c:pt idx="42">
                  <c:v>3888</c:v>
                </c:pt>
                <c:pt idx="43">
                  <c:v>3906</c:v>
                </c:pt>
                <c:pt idx="44">
                  <c:v>3913</c:v>
                </c:pt>
                <c:pt idx="45">
                  <c:v>3921</c:v>
                </c:pt>
                <c:pt idx="46">
                  <c:v>3922</c:v>
                </c:pt>
              </c:numCache>
            </c:numRef>
          </c:val>
          <c:smooth val="0"/>
          <c:extLst>
            <c:ext xmlns:c16="http://schemas.microsoft.com/office/drawing/2014/chart" uri="{C3380CC4-5D6E-409C-BE32-E72D297353CC}">
              <c16:uniqueId val="{00000001-82E5-47B5-A744-407AC3EA313D}"/>
            </c:ext>
          </c:extLst>
        </c:ser>
        <c:ser>
          <c:idx val="2"/>
          <c:order val="2"/>
          <c:tx>
            <c:strRef>
              <c:f>Sheet1!$D$1</c:f>
              <c:strCache>
                <c:ptCount val="1"/>
                <c:pt idx="0">
                  <c:v>YouTube</c:v>
                </c:pt>
              </c:strCache>
            </c:strRef>
          </c:tx>
          <c:spPr>
            <a:ln w="28575" cap="rnd">
              <a:solidFill>
                <a:schemeClr val="accent3"/>
              </a:solidFill>
              <a:round/>
            </a:ln>
            <a:effectLst/>
          </c:spPr>
          <c:marker>
            <c:symbol val="none"/>
          </c:marker>
          <c:cat>
            <c:numRef>
              <c:f>Sheet1!$A$2:$A$49</c:f>
              <c:numCache>
                <c:formatCode>m/d/yyyy</c:formatCode>
                <c:ptCount val="48"/>
                <c:pt idx="0">
                  <c:v>43831</c:v>
                </c:pt>
                <c:pt idx="1">
                  <c:v>43862</c:v>
                </c:pt>
                <c:pt idx="2">
                  <c:v>43891</c:v>
                </c:pt>
                <c:pt idx="3">
                  <c:v>43922</c:v>
                </c:pt>
                <c:pt idx="4">
                  <c:v>43952</c:v>
                </c:pt>
                <c:pt idx="5">
                  <c:v>43983</c:v>
                </c:pt>
                <c:pt idx="6">
                  <c:v>44013</c:v>
                </c:pt>
                <c:pt idx="7">
                  <c:v>44044</c:v>
                </c:pt>
                <c:pt idx="8">
                  <c:v>44075</c:v>
                </c:pt>
                <c:pt idx="9">
                  <c:v>44105</c:v>
                </c:pt>
                <c:pt idx="10">
                  <c:v>44136</c:v>
                </c:pt>
                <c:pt idx="11">
                  <c:v>44166</c:v>
                </c:pt>
                <c:pt idx="12">
                  <c:v>44197</c:v>
                </c:pt>
                <c:pt idx="13">
                  <c:v>44228</c:v>
                </c:pt>
                <c:pt idx="14">
                  <c:v>44256</c:v>
                </c:pt>
                <c:pt idx="15">
                  <c:v>44287</c:v>
                </c:pt>
                <c:pt idx="16">
                  <c:v>44317</c:v>
                </c:pt>
                <c:pt idx="17">
                  <c:v>44348</c:v>
                </c:pt>
                <c:pt idx="18">
                  <c:v>44378</c:v>
                </c:pt>
                <c:pt idx="19">
                  <c:v>44409</c:v>
                </c:pt>
                <c:pt idx="20">
                  <c:v>44440</c:v>
                </c:pt>
                <c:pt idx="21">
                  <c:v>44470</c:v>
                </c:pt>
                <c:pt idx="22">
                  <c:v>44501</c:v>
                </c:pt>
                <c:pt idx="23">
                  <c:v>44531</c:v>
                </c:pt>
                <c:pt idx="24">
                  <c:v>44562</c:v>
                </c:pt>
                <c:pt idx="25">
                  <c:v>44593</c:v>
                </c:pt>
                <c:pt idx="26">
                  <c:v>44621</c:v>
                </c:pt>
                <c:pt idx="27">
                  <c:v>44652</c:v>
                </c:pt>
                <c:pt idx="28">
                  <c:v>44682</c:v>
                </c:pt>
                <c:pt idx="29">
                  <c:v>44713</c:v>
                </c:pt>
                <c:pt idx="30">
                  <c:v>44743</c:v>
                </c:pt>
                <c:pt idx="31">
                  <c:v>44774</c:v>
                </c:pt>
                <c:pt idx="32">
                  <c:v>44805</c:v>
                </c:pt>
                <c:pt idx="33">
                  <c:v>44835</c:v>
                </c:pt>
                <c:pt idx="34">
                  <c:v>44866</c:v>
                </c:pt>
                <c:pt idx="35">
                  <c:v>44896</c:v>
                </c:pt>
                <c:pt idx="36">
                  <c:v>44927</c:v>
                </c:pt>
                <c:pt idx="37">
                  <c:v>44958</c:v>
                </c:pt>
                <c:pt idx="38">
                  <c:v>44986</c:v>
                </c:pt>
                <c:pt idx="39">
                  <c:v>45017</c:v>
                </c:pt>
                <c:pt idx="40">
                  <c:v>45047</c:v>
                </c:pt>
                <c:pt idx="41">
                  <c:v>45078</c:v>
                </c:pt>
                <c:pt idx="42">
                  <c:v>45108</c:v>
                </c:pt>
                <c:pt idx="43">
                  <c:v>45139</c:v>
                </c:pt>
                <c:pt idx="44">
                  <c:v>45170</c:v>
                </c:pt>
                <c:pt idx="45">
                  <c:v>45200</c:v>
                </c:pt>
                <c:pt idx="46">
                  <c:v>45231</c:v>
                </c:pt>
                <c:pt idx="47">
                  <c:v>45261</c:v>
                </c:pt>
              </c:numCache>
            </c:numRef>
          </c:cat>
          <c:val>
            <c:numRef>
              <c:f>Sheet1!$D$2:$D$49</c:f>
              <c:numCache>
                <c:formatCode>General</c:formatCode>
                <c:ptCount val="48"/>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pt idx="31">
                  <c:v>0</c:v>
                </c:pt>
                <c:pt idx="32">
                  <c:v>0</c:v>
                </c:pt>
                <c:pt idx="33">
                  <c:v>0</c:v>
                </c:pt>
                <c:pt idx="34">
                  <c:v>0</c:v>
                </c:pt>
                <c:pt idx="35">
                  <c:v>0</c:v>
                </c:pt>
                <c:pt idx="36">
                  <c:v>0</c:v>
                </c:pt>
                <c:pt idx="37">
                  <c:v>0</c:v>
                </c:pt>
                <c:pt idx="38">
                  <c:v>0</c:v>
                </c:pt>
                <c:pt idx="39">
                  <c:v>0</c:v>
                </c:pt>
                <c:pt idx="40">
                  <c:v>0</c:v>
                </c:pt>
                <c:pt idx="41">
                  <c:v>0</c:v>
                </c:pt>
                <c:pt idx="42">
                  <c:v>0</c:v>
                </c:pt>
                <c:pt idx="43">
                  <c:v>0</c:v>
                </c:pt>
                <c:pt idx="44">
                  <c:v>0</c:v>
                </c:pt>
                <c:pt idx="45">
                  <c:v>0</c:v>
                </c:pt>
                <c:pt idx="46">
                  <c:v>0</c:v>
                </c:pt>
                <c:pt idx="47">
                  <c:v>0</c:v>
                </c:pt>
              </c:numCache>
            </c:numRef>
          </c:val>
          <c:smooth val="0"/>
          <c:extLst>
            <c:ext xmlns:c16="http://schemas.microsoft.com/office/drawing/2014/chart" uri="{C3380CC4-5D6E-409C-BE32-E72D297353CC}">
              <c16:uniqueId val="{00000002-82E5-47B5-A744-407AC3EA313D}"/>
            </c:ext>
          </c:extLst>
        </c:ser>
        <c:ser>
          <c:idx val="3"/>
          <c:order val="3"/>
          <c:tx>
            <c:strRef>
              <c:f>Sheet1!$E$1</c:f>
              <c:strCache>
                <c:ptCount val="1"/>
                <c:pt idx="0">
                  <c:v>LinkedIn</c:v>
                </c:pt>
              </c:strCache>
            </c:strRef>
          </c:tx>
          <c:spPr>
            <a:ln w="28575" cap="rnd">
              <a:solidFill>
                <a:schemeClr val="accent4"/>
              </a:solidFill>
              <a:round/>
            </a:ln>
            <a:effectLst/>
          </c:spPr>
          <c:marker>
            <c:symbol val="none"/>
          </c:marker>
          <c:cat>
            <c:numRef>
              <c:f>Sheet1!$A$2:$A$49</c:f>
              <c:numCache>
                <c:formatCode>m/d/yyyy</c:formatCode>
                <c:ptCount val="48"/>
                <c:pt idx="0">
                  <c:v>43831</c:v>
                </c:pt>
                <c:pt idx="1">
                  <c:v>43862</c:v>
                </c:pt>
                <c:pt idx="2">
                  <c:v>43891</c:v>
                </c:pt>
                <c:pt idx="3">
                  <c:v>43922</c:v>
                </c:pt>
                <c:pt idx="4">
                  <c:v>43952</c:v>
                </c:pt>
                <c:pt idx="5">
                  <c:v>43983</c:v>
                </c:pt>
                <c:pt idx="6">
                  <c:v>44013</c:v>
                </c:pt>
                <c:pt idx="7">
                  <c:v>44044</c:v>
                </c:pt>
                <c:pt idx="8">
                  <c:v>44075</c:v>
                </c:pt>
                <c:pt idx="9">
                  <c:v>44105</c:v>
                </c:pt>
                <c:pt idx="10">
                  <c:v>44136</c:v>
                </c:pt>
                <c:pt idx="11">
                  <c:v>44166</c:v>
                </c:pt>
                <c:pt idx="12">
                  <c:v>44197</c:v>
                </c:pt>
                <c:pt idx="13">
                  <c:v>44228</c:v>
                </c:pt>
                <c:pt idx="14">
                  <c:v>44256</c:v>
                </c:pt>
                <c:pt idx="15">
                  <c:v>44287</c:v>
                </c:pt>
                <c:pt idx="16">
                  <c:v>44317</c:v>
                </c:pt>
                <c:pt idx="17">
                  <c:v>44348</c:v>
                </c:pt>
                <c:pt idx="18">
                  <c:v>44378</c:v>
                </c:pt>
                <c:pt idx="19">
                  <c:v>44409</c:v>
                </c:pt>
                <c:pt idx="20">
                  <c:v>44440</c:v>
                </c:pt>
                <c:pt idx="21">
                  <c:v>44470</c:v>
                </c:pt>
                <c:pt idx="22">
                  <c:v>44501</c:v>
                </c:pt>
                <c:pt idx="23">
                  <c:v>44531</c:v>
                </c:pt>
                <c:pt idx="24">
                  <c:v>44562</c:v>
                </c:pt>
                <c:pt idx="25">
                  <c:v>44593</c:v>
                </c:pt>
                <c:pt idx="26">
                  <c:v>44621</c:v>
                </c:pt>
                <c:pt idx="27">
                  <c:v>44652</c:v>
                </c:pt>
                <c:pt idx="28">
                  <c:v>44682</c:v>
                </c:pt>
                <c:pt idx="29">
                  <c:v>44713</c:v>
                </c:pt>
                <c:pt idx="30">
                  <c:v>44743</c:v>
                </c:pt>
                <c:pt idx="31">
                  <c:v>44774</c:v>
                </c:pt>
                <c:pt idx="32">
                  <c:v>44805</c:v>
                </c:pt>
                <c:pt idx="33">
                  <c:v>44835</c:v>
                </c:pt>
                <c:pt idx="34">
                  <c:v>44866</c:v>
                </c:pt>
                <c:pt idx="35">
                  <c:v>44896</c:v>
                </c:pt>
                <c:pt idx="36">
                  <c:v>44927</c:v>
                </c:pt>
                <c:pt idx="37">
                  <c:v>44958</c:v>
                </c:pt>
                <c:pt idx="38">
                  <c:v>44986</c:v>
                </c:pt>
                <c:pt idx="39">
                  <c:v>45017</c:v>
                </c:pt>
                <c:pt idx="40">
                  <c:v>45047</c:v>
                </c:pt>
                <c:pt idx="41">
                  <c:v>45078</c:v>
                </c:pt>
                <c:pt idx="42">
                  <c:v>45108</c:v>
                </c:pt>
                <c:pt idx="43">
                  <c:v>45139</c:v>
                </c:pt>
                <c:pt idx="44">
                  <c:v>45170</c:v>
                </c:pt>
                <c:pt idx="45">
                  <c:v>45200</c:v>
                </c:pt>
                <c:pt idx="46">
                  <c:v>45231</c:v>
                </c:pt>
                <c:pt idx="47">
                  <c:v>45261</c:v>
                </c:pt>
              </c:numCache>
            </c:numRef>
          </c:cat>
          <c:val>
            <c:numRef>
              <c:f>Sheet1!$E$2:$E$49</c:f>
              <c:numCache>
                <c:formatCode>General</c:formatCode>
                <c:ptCount val="48"/>
                <c:pt idx="0">
                  <c:v>23171</c:v>
                </c:pt>
                <c:pt idx="1">
                  <c:v>23717</c:v>
                </c:pt>
                <c:pt idx="2">
                  <c:v>24308</c:v>
                </c:pt>
                <c:pt idx="3">
                  <c:v>24835</c:v>
                </c:pt>
                <c:pt idx="4">
                  <c:v>25298</c:v>
                </c:pt>
                <c:pt idx="5">
                  <c:v>25651</c:v>
                </c:pt>
                <c:pt idx="6">
                  <c:v>26080</c:v>
                </c:pt>
                <c:pt idx="7">
                  <c:v>26419</c:v>
                </c:pt>
                <c:pt idx="8">
                  <c:v>26689</c:v>
                </c:pt>
                <c:pt idx="9">
                  <c:v>26959</c:v>
                </c:pt>
                <c:pt idx="10">
                  <c:v>27286</c:v>
                </c:pt>
                <c:pt idx="11">
                  <c:v>27545</c:v>
                </c:pt>
                <c:pt idx="12">
                  <c:v>27940</c:v>
                </c:pt>
                <c:pt idx="13">
                  <c:v>28237</c:v>
                </c:pt>
                <c:pt idx="14">
                  <c:v>28493</c:v>
                </c:pt>
                <c:pt idx="15">
                  <c:v>28730</c:v>
                </c:pt>
                <c:pt idx="16">
                  <c:v>28926</c:v>
                </c:pt>
                <c:pt idx="17">
                  <c:v>29165</c:v>
                </c:pt>
                <c:pt idx="18">
                  <c:v>29365</c:v>
                </c:pt>
                <c:pt idx="19">
                  <c:v>29566</c:v>
                </c:pt>
                <c:pt idx="20">
                  <c:v>29728</c:v>
                </c:pt>
                <c:pt idx="21">
                  <c:v>29943</c:v>
                </c:pt>
                <c:pt idx="22">
                  <c:v>30214</c:v>
                </c:pt>
                <c:pt idx="23">
                  <c:v>30416</c:v>
                </c:pt>
                <c:pt idx="24">
                  <c:v>30685</c:v>
                </c:pt>
                <c:pt idx="25">
                  <c:v>31029</c:v>
                </c:pt>
                <c:pt idx="26">
                  <c:v>31407</c:v>
                </c:pt>
                <c:pt idx="27">
                  <c:v>31698</c:v>
                </c:pt>
                <c:pt idx="28">
                  <c:v>32016</c:v>
                </c:pt>
                <c:pt idx="29">
                  <c:v>32334</c:v>
                </c:pt>
                <c:pt idx="30">
                  <c:v>32675</c:v>
                </c:pt>
                <c:pt idx="31">
                  <c:v>33092</c:v>
                </c:pt>
                <c:pt idx="32">
                  <c:v>33490</c:v>
                </c:pt>
                <c:pt idx="33">
                  <c:v>33914</c:v>
                </c:pt>
                <c:pt idx="34">
                  <c:v>34266</c:v>
                </c:pt>
                <c:pt idx="35">
                  <c:v>34633</c:v>
                </c:pt>
                <c:pt idx="36">
                  <c:v>35096</c:v>
                </c:pt>
                <c:pt idx="37">
                  <c:v>35567</c:v>
                </c:pt>
                <c:pt idx="38">
                  <c:v>36055</c:v>
                </c:pt>
                <c:pt idx="39">
                  <c:v>36470</c:v>
                </c:pt>
                <c:pt idx="40">
                  <c:v>36859</c:v>
                </c:pt>
                <c:pt idx="41">
                  <c:v>37354</c:v>
                </c:pt>
                <c:pt idx="42">
                  <c:v>37877</c:v>
                </c:pt>
                <c:pt idx="43">
                  <c:v>38617</c:v>
                </c:pt>
                <c:pt idx="44">
                  <c:v>39278</c:v>
                </c:pt>
                <c:pt idx="45">
                  <c:v>39863</c:v>
                </c:pt>
                <c:pt idx="46">
                  <c:v>40013</c:v>
                </c:pt>
              </c:numCache>
            </c:numRef>
          </c:val>
          <c:smooth val="0"/>
          <c:extLst>
            <c:ext xmlns:c16="http://schemas.microsoft.com/office/drawing/2014/chart" uri="{C3380CC4-5D6E-409C-BE32-E72D297353CC}">
              <c16:uniqueId val="{00000003-82E5-47B5-A744-407AC3EA313D}"/>
            </c:ext>
          </c:extLst>
        </c:ser>
        <c:ser>
          <c:idx val="4"/>
          <c:order val="4"/>
          <c:tx>
            <c:strRef>
              <c:f>Sheet1!$F$1</c:f>
              <c:strCache>
                <c:ptCount val="1"/>
                <c:pt idx="0">
                  <c:v>Instagram</c:v>
                </c:pt>
              </c:strCache>
            </c:strRef>
          </c:tx>
          <c:spPr>
            <a:ln w="28575" cap="rnd">
              <a:solidFill>
                <a:schemeClr val="accent5"/>
              </a:solidFill>
              <a:round/>
            </a:ln>
            <a:effectLst/>
          </c:spPr>
          <c:marker>
            <c:symbol val="none"/>
          </c:marker>
          <c:cat>
            <c:numRef>
              <c:f>Sheet1!$A$2:$A$49</c:f>
              <c:numCache>
                <c:formatCode>m/d/yyyy</c:formatCode>
                <c:ptCount val="48"/>
                <c:pt idx="0">
                  <c:v>43831</c:v>
                </c:pt>
                <c:pt idx="1">
                  <c:v>43862</c:v>
                </c:pt>
                <c:pt idx="2">
                  <c:v>43891</c:v>
                </c:pt>
                <c:pt idx="3">
                  <c:v>43922</c:v>
                </c:pt>
                <c:pt idx="4">
                  <c:v>43952</c:v>
                </c:pt>
                <c:pt idx="5">
                  <c:v>43983</c:v>
                </c:pt>
                <c:pt idx="6">
                  <c:v>44013</c:v>
                </c:pt>
                <c:pt idx="7">
                  <c:v>44044</c:v>
                </c:pt>
                <c:pt idx="8">
                  <c:v>44075</c:v>
                </c:pt>
                <c:pt idx="9">
                  <c:v>44105</c:v>
                </c:pt>
                <c:pt idx="10">
                  <c:v>44136</c:v>
                </c:pt>
                <c:pt idx="11">
                  <c:v>44166</c:v>
                </c:pt>
                <c:pt idx="12">
                  <c:v>44197</c:v>
                </c:pt>
                <c:pt idx="13">
                  <c:v>44228</c:v>
                </c:pt>
                <c:pt idx="14">
                  <c:v>44256</c:v>
                </c:pt>
                <c:pt idx="15">
                  <c:v>44287</c:v>
                </c:pt>
                <c:pt idx="16">
                  <c:v>44317</c:v>
                </c:pt>
                <c:pt idx="17">
                  <c:v>44348</c:v>
                </c:pt>
                <c:pt idx="18">
                  <c:v>44378</c:v>
                </c:pt>
                <c:pt idx="19">
                  <c:v>44409</c:v>
                </c:pt>
                <c:pt idx="20">
                  <c:v>44440</c:v>
                </c:pt>
                <c:pt idx="21">
                  <c:v>44470</c:v>
                </c:pt>
                <c:pt idx="22">
                  <c:v>44501</c:v>
                </c:pt>
                <c:pt idx="23">
                  <c:v>44531</c:v>
                </c:pt>
                <c:pt idx="24">
                  <c:v>44562</c:v>
                </c:pt>
                <c:pt idx="25">
                  <c:v>44593</c:v>
                </c:pt>
                <c:pt idx="26">
                  <c:v>44621</c:v>
                </c:pt>
                <c:pt idx="27">
                  <c:v>44652</c:v>
                </c:pt>
                <c:pt idx="28">
                  <c:v>44682</c:v>
                </c:pt>
                <c:pt idx="29">
                  <c:v>44713</c:v>
                </c:pt>
                <c:pt idx="30">
                  <c:v>44743</c:v>
                </c:pt>
                <c:pt idx="31">
                  <c:v>44774</c:v>
                </c:pt>
                <c:pt idx="32">
                  <c:v>44805</c:v>
                </c:pt>
                <c:pt idx="33">
                  <c:v>44835</c:v>
                </c:pt>
                <c:pt idx="34">
                  <c:v>44866</c:v>
                </c:pt>
                <c:pt idx="35">
                  <c:v>44896</c:v>
                </c:pt>
                <c:pt idx="36">
                  <c:v>44927</c:v>
                </c:pt>
                <c:pt idx="37">
                  <c:v>44958</c:v>
                </c:pt>
                <c:pt idx="38">
                  <c:v>44986</c:v>
                </c:pt>
                <c:pt idx="39">
                  <c:v>45017</c:v>
                </c:pt>
                <c:pt idx="40">
                  <c:v>45047</c:v>
                </c:pt>
                <c:pt idx="41">
                  <c:v>45078</c:v>
                </c:pt>
                <c:pt idx="42">
                  <c:v>45108</c:v>
                </c:pt>
                <c:pt idx="43">
                  <c:v>45139</c:v>
                </c:pt>
                <c:pt idx="44">
                  <c:v>45170</c:v>
                </c:pt>
                <c:pt idx="45">
                  <c:v>45200</c:v>
                </c:pt>
                <c:pt idx="46">
                  <c:v>45231</c:v>
                </c:pt>
                <c:pt idx="47">
                  <c:v>45261</c:v>
                </c:pt>
              </c:numCache>
            </c:numRef>
          </c:cat>
          <c:val>
            <c:numRef>
              <c:f>Sheet1!$F$2:$F$49</c:f>
              <c:numCache>
                <c:formatCode>General</c:formatCode>
                <c:ptCount val="48"/>
                <c:pt idx="0">
                  <c:v>1680</c:v>
                </c:pt>
                <c:pt idx="1">
                  <c:v>1737</c:v>
                </c:pt>
                <c:pt idx="2">
                  <c:v>1768</c:v>
                </c:pt>
                <c:pt idx="3">
                  <c:v>1826</c:v>
                </c:pt>
                <c:pt idx="4">
                  <c:v>1885</c:v>
                </c:pt>
                <c:pt idx="5">
                  <c:v>1936</c:v>
                </c:pt>
                <c:pt idx="6">
                  <c:v>1973</c:v>
                </c:pt>
                <c:pt idx="7">
                  <c:v>2045</c:v>
                </c:pt>
                <c:pt idx="8">
                  <c:v>2091</c:v>
                </c:pt>
                <c:pt idx="9">
                  <c:v>2138</c:v>
                </c:pt>
                <c:pt idx="10">
                  <c:v>2170</c:v>
                </c:pt>
                <c:pt idx="11">
                  <c:v>2190</c:v>
                </c:pt>
                <c:pt idx="12">
                  <c:v>2226</c:v>
                </c:pt>
                <c:pt idx="13">
                  <c:v>2289</c:v>
                </c:pt>
                <c:pt idx="14">
                  <c:v>2344</c:v>
                </c:pt>
                <c:pt idx="15">
                  <c:v>2370</c:v>
                </c:pt>
                <c:pt idx="16">
                  <c:v>2399</c:v>
                </c:pt>
                <c:pt idx="17">
                  <c:v>2425</c:v>
                </c:pt>
                <c:pt idx="18">
                  <c:v>2441</c:v>
                </c:pt>
                <c:pt idx="19">
                  <c:v>2478</c:v>
                </c:pt>
                <c:pt idx="20">
                  <c:v>2482</c:v>
                </c:pt>
                <c:pt idx="21">
                  <c:v>2537</c:v>
                </c:pt>
                <c:pt idx="22">
                  <c:v>2561</c:v>
                </c:pt>
                <c:pt idx="23">
                  <c:v>2571</c:v>
                </c:pt>
                <c:pt idx="24">
                  <c:v>2579</c:v>
                </c:pt>
                <c:pt idx="25">
                  <c:v>2577</c:v>
                </c:pt>
                <c:pt idx="26">
                  <c:v>2585</c:v>
                </c:pt>
                <c:pt idx="27">
                  <c:v>2563</c:v>
                </c:pt>
                <c:pt idx="28">
                  <c:v>2578</c:v>
                </c:pt>
                <c:pt idx="29">
                  <c:v>2604</c:v>
                </c:pt>
                <c:pt idx="30">
                  <c:v>2633</c:v>
                </c:pt>
                <c:pt idx="31">
                  <c:v>2719</c:v>
                </c:pt>
                <c:pt idx="32">
                  <c:v>2781</c:v>
                </c:pt>
                <c:pt idx="33">
                  <c:v>2820</c:v>
                </c:pt>
                <c:pt idx="34">
                  <c:v>2869</c:v>
                </c:pt>
                <c:pt idx="35">
                  <c:v>2884</c:v>
                </c:pt>
                <c:pt idx="36">
                  <c:v>2899</c:v>
                </c:pt>
                <c:pt idx="37">
                  <c:v>2935</c:v>
                </c:pt>
                <c:pt idx="38">
                  <c:v>3010</c:v>
                </c:pt>
                <c:pt idx="39">
                  <c:v>3050</c:v>
                </c:pt>
                <c:pt idx="40">
                  <c:v>3053</c:v>
                </c:pt>
                <c:pt idx="41">
                  <c:v>3087</c:v>
                </c:pt>
                <c:pt idx="42">
                  <c:v>3100</c:v>
                </c:pt>
                <c:pt idx="43">
                  <c:v>3167</c:v>
                </c:pt>
                <c:pt idx="44">
                  <c:v>3193</c:v>
                </c:pt>
                <c:pt idx="45">
                  <c:v>3251</c:v>
                </c:pt>
                <c:pt idx="46">
                  <c:v>3257</c:v>
                </c:pt>
              </c:numCache>
            </c:numRef>
          </c:val>
          <c:smooth val="0"/>
          <c:extLst>
            <c:ext xmlns:c16="http://schemas.microsoft.com/office/drawing/2014/chart" uri="{C3380CC4-5D6E-409C-BE32-E72D297353CC}">
              <c16:uniqueId val="{00000004-82E5-47B5-A744-407AC3EA313D}"/>
            </c:ext>
          </c:extLst>
        </c:ser>
        <c:dLbls>
          <c:showLegendKey val="0"/>
          <c:showVal val="0"/>
          <c:showCatName val="0"/>
          <c:showSerName val="0"/>
          <c:showPercent val="0"/>
          <c:showBubbleSize val="0"/>
        </c:dLbls>
        <c:smooth val="0"/>
        <c:axId val="366106680"/>
        <c:axId val="366107336"/>
      </c:lineChart>
      <c:dateAx>
        <c:axId val="36610668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6107336"/>
        <c:crosses val="autoZero"/>
        <c:auto val="1"/>
        <c:lblOffset val="100"/>
        <c:baseTimeUnit val="months"/>
      </c:dateAx>
      <c:valAx>
        <c:axId val="36610733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610668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Philadelphia Insurance Companies</c:v>
                </c:pt>
              </c:strCache>
            </c:strRef>
          </c:tx>
          <c:spPr>
            <a:solidFill>
              <a:schemeClr val="accent1"/>
            </a:solidFill>
            <a:ln>
              <a:noFill/>
            </a:ln>
            <a:effectLst/>
          </c:spPr>
          <c:invertIfNegative val="0"/>
          <c:cat>
            <c:numRef>
              <c:f>Sheet1!$A$2:$A$13</c:f>
              <c:numCache>
                <c:formatCode>m/d/yyyy</c:formatCode>
                <c:ptCount val="12"/>
                <c:pt idx="0">
                  <c:v>44927</c:v>
                </c:pt>
                <c:pt idx="1">
                  <c:v>44958</c:v>
                </c:pt>
                <c:pt idx="2">
                  <c:v>44986</c:v>
                </c:pt>
                <c:pt idx="3">
                  <c:v>45017</c:v>
                </c:pt>
                <c:pt idx="4">
                  <c:v>45047</c:v>
                </c:pt>
                <c:pt idx="5">
                  <c:v>45078</c:v>
                </c:pt>
                <c:pt idx="6">
                  <c:v>45108</c:v>
                </c:pt>
                <c:pt idx="7">
                  <c:v>45139</c:v>
                </c:pt>
                <c:pt idx="8">
                  <c:v>45170</c:v>
                </c:pt>
                <c:pt idx="9">
                  <c:v>45200</c:v>
                </c:pt>
                <c:pt idx="10">
                  <c:v>45231</c:v>
                </c:pt>
                <c:pt idx="11">
                  <c:v>45261</c:v>
                </c:pt>
              </c:numCache>
            </c:numRef>
          </c:cat>
          <c:val>
            <c:numRef>
              <c:f>Sheet1!$B$2:$B$13</c:f>
              <c:numCache>
                <c:formatCode>General</c:formatCode>
                <c:ptCount val="12"/>
                <c:pt idx="0">
                  <c:v>34</c:v>
                </c:pt>
                <c:pt idx="1">
                  <c:v>53</c:v>
                </c:pt>
                <c:pt idx="2">
                  <c:v>26</c:v>
                </c:pt>
                <c:pt idx="3">
                  <c:v>23</c:v>
                </c:pt>
                <c:pt idx="4">
                  <c:v>8</c:v>
                </c:pt>
                <c:pt idx="5">
                  <c:v>11</c:v>
                </c:pt>
                <c:pt idx="6">
                  <c:v>22</c:v>
                </c:pt>
                <c:pt idx="7">
                  <c:v>11</c:v>
                </c:pt>
                <c:pt idx="8">
                  <c:v>28</c:v>
                </c:pt>
                <c:pt idx="9">
                  <c:v>36</c:v>
                </c:pt>
                <c:pt idx="10">
                  <c:v>10</c:v>
                </c:pt>
                <c:pt idx="11">
                  <c:v>0</c:v>
                </c:pt>
              </c:numCache>
            </c:numRef>
          </c:val>
          <c:extLst>
            <c:ext xmlns:c16="http://schemas.microsoft.com/office/drawing/2014/chart" uri="{C3380CC4-5D6E-409C-BE32-E72D297353CC}">
              <c16:uniqueId val="{00000000-CA39-4850-8AC1-2D32D963BD25}"/>
            </c:ext>
          </c:extLst>
        </c:ser>
        <c:dLbls>
          <c:showLegendKey val="0"/>
          <c:showVal val="0"/>
          <c:showCatName val="0"/>
          <c:showSerName val="0"/>
          <c:showPercent val="0"/>
          <c:showBubbleSize val="0"/>
        </c:dLbls>
        <c:gapWidth val="219"/>
        <c:overlap val="-27"/>
        <c:axId val="365476040"/>
        <c:axId val="365480632"/>
      </c:barChart>
      <c:dateAx>
        <c:axId val="36547604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5480632"/>
        <c:crosses val="autoZero"/>
        <c:auto val="1"/>
        <c:lblOffset val="100"/>
        <c:baseTimeUnit val="months"/>
      </c:dateAx>
      <c:valAx>
        <c:axId val="36548063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54760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Philadelphia Insurance Companies</c:v>
                </c:pt>
              </c:strCache>
            </c:strRef>
          </c:tx>
          <c:spPr>
            <a:solidFill>
              <a:schemeClr val="accent1"/>
            </a:solidFill>
            <a:ln>
              <a:noFill/>
            </a:ln>
            <a:effectLst/>
          </c:spPr>
          <c:invertIfNegative val="0"/>
          <c:cat>
            <c:numRef>
              <c:f>Sheet1!$A$2:$A$13</c:f>
              <c:numCache>
                <c:formatCode>m/d/yyyy</c:formatCode>
                <c:ptCount val="12"/>
                <c:pt idx="0">
                  <c:v>44927</c:v>
                </c:pt>
                <c:pt idx="1">
                  <c:v>44958</c:v>
                </c:pt>
                <c:pt idx="2">
                  <c:v>44986</c:v>
                </c:pt>
                <c:pt idx="3">
                  <c:v>45017</c:v>
                </c:pt>
                <c:pt idx="4">
                  <c:v>45047</c:v>
                </c:pt>
                <c:pt idx="5">
                  <c:v>45078</c:v>
                </c:pt>
                <c:pt idx="6">
                  <c:v>45108</c:v>
                </c:pt>
                <c:pt idx="7">
                  <c:v>45139</c:v>
                </c:pt>
                <c:pt idx="8">
                  <c:v>45170</c:v>
                </c:pt>
                <c:pt idx="9">
                  <c:v>45200</c:v>
                </c:pt>
                <c:pt idx="10">
                  <c:v>45231</c:v>
                </c:pt>
                <c:pt idx="11">
                  <c:v>45261</c:v>
                </c:pt>
              </c:numCache>
            </c:numRef>
          </c:cat>
          <c:val>
            <c:numRef>
              <c:f>Sheet1!$B$2:$B$13</c:f>
              <c:numCache>
                <c:formatCode>General</c:formatCode>
                <c:ptCount val="12"/>
                <c:pt idx="0">
                  <c:v>28</c:v>
                </c:pt>
                <c:pt idx="1">
                  <c:v>105</c:v>
                </c:pt>
                <c:pt idx="2">
                  <c:v>25</c:v>
                </c:pt>
                <c:pt idx="3">
                  <c:v>29</c:v>
                </c:pt>
                <c:pt idx="4">
                  <c:v>26</c:v>
                </c:pt>
                <c:pt idx="5">
                  <c:v>20</c:v>
                </c:pt>
                <c:pt idx="6">
                  <c:v>20</c:v>
                </c:pt>
                <c:pt idx="7">
                  <c:v>26</c:v>
                </c:pt>
                <c:pt idx="8">
                  <c:v>18</c:v>
                </c:pt>
                <c:pt idx="9">
                  <c:v>43</c:v>
                </c:pt>
                <c:pt idx="10">
                  <c:v>15</c:v>
                </c:pt>
                <c:pt idx="11">
                  <c:v>0</c:v>
                </c:pt>
              </c:numCache>
            </c:numRef>
          </c:val>
          <c:extLst>
            <c:ext xmlns:c16="http://schemas.microsoft.com/office/drawing/2014/chart" uri="{C3380CC4-5D6E-409C-BE32-E72D297353CC}">
              <c16:uniqueId val="{00000000-82F0-4A92-916B-8FF5A0A936AE}"/>
            </c:ext>
          </c:extLst>
        </c:ser>
        <c:dLbls>
          <c:showLegendKey val="0"/>
          <c:showVal val="0"/>
          <c:showCatName val="0"/>
          <c:showSerName val="0"/>
          <c:showPercent val="0"/>
          <c:showBubbleSize val="0"/>
        </c:dLbls>
        <c:gapWidth val="219"/>
        <c:overlap val="-27"/>
        <c:axId val="365478664"/>
        <c:axId val="365482600"/>
      </c:barChart>
      <c:dateAx>
        <c:axId val="36547866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5482600"/>
        <c:crosses val="autoZero"/>
        <c:auto val="1"/>
        <c:lblOffset val="100"/>
        <c:baseTimeUnit val="months"/>
      </c:dateAx>
      <c:valAx>
        <c:axId val="36548260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54786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Philadelphia Insurance Companies</c:v>
                </c:pt>
              </c:strCache>
            </c:strRef>
          </c:tx>
          <c:spPr>
            <a:solidFill>
              <a:schemeClr val="accent1"/>
            </a:solidFill>
            <a:ln>
              <a:noFill/>
            </a:ln>
            <a:effectLst/>
          </c:spPr>
          <c:invertIfNegative val="0"/>
          <c:cat>
            <c:strRef>
              <c:f>Sheet1!$A$2:$A$13</c:f>
              <c:strCache>
                <c:ptCount val="12"/>
                <c:pt idx="0">
                  <c:v>2023-01</c:v>
                </c:pt>
                <c:pt idx="1">
                  <c:v>2023-02</c:v>
                </c:pt>
                <c:pt idx="2">
                  <c:v>2023-03</c:v>
                </c:pt>
                <c:pt idx="3">
                  <c:v>2023-04</c:v>
                </c:pt>
                <c:pt idx="4">
                  <c:v>2023-05</c:v>
                </c:pt>
                <c:pt idx="5">
                  <c:v>2023-06</c:v>
                </c:pt>
                <c:pt idx="6">
                  <c:v>2023-07</c:v>
                </c:pt>
                <c:pt idx="7">
                  <c:v>2023-08</c:v>
                </c:pt>
                <c:pt idx="8">
                  <c:v>2023-09</c:v>
                </c:pt>
                <c:pt idx="9">
                  <c:v>2023-10</c:v>
                </c:pt>
                <c:pt idx="10">
                  <c:v>2023-11</c:v>
                </c:pt>
                <c:pt idx="11">
                  <c:v>2023-12</c:v>
                </c:pt>
              </c:strCache>
            </c:strRef>
          </c:cat>
          <c:val>
            <c:numRef>
              <c:f>Sheet1!$B$2:$B$13</c:f>
              <c:numCache>
                <c:formatCode>General</c:formatCode>
                <c:ptCount val="12"/>
                <c:pt idx="0">
                  <c:v>617</c:v>
                </c:pt>
                <c:pt idx="1">
                  <c:v>2857</c:v>
                </c:pt>
                <c:pt idx="2">
                  <c:v>750</c:v>
                </c:pt>
                <c:pt idx="3">
                  <c:v>666</c:v>
                </c:pt>
                <c:pt idx="4">
                  <c:v>794</c:v>
                </c:pt>
                <c:pt idx="5">
                  <c:v>493</c:v>
                </c:pt>
                <c:pt idx="6">
                  <c:v>502</c:v>
                </c:pt>
                <c:pt idx="7">
                  <c:v>741</c:v>
                </c:pt>
                <c:pt idx="8">
                  <c:v>424</c:v>
                </c:pt>
                <c:pt idx="9">
                  <c:v>1108</c:v>
                </c:pt>
                <c:pt idx="10">
                  <c:v>87</c:v>
                </c:pt>
                <c:pt idx="11">
                  <c:v>0</c:v>
                </c:pt>
              </c:numCache>
            </c:numRef>
          </c:val>
          <c:extLst>
            <c:ext xmlns:c16="http://schemas.microsoft.com/office/drawing/2014/chart" uri="{C3380CC4-5D6E-409C-BE32-E72D297353CC}">
              <c16:uniqueId val="{00000000-F73B-498B-8A1C-1187B089D51F}"/>
            </c:ext>
          </c:extLst>
        </c:ser>
        <c:dLbls>
          <c:showLegendKey val="0"/>
          <c:showVal val="0"/>
          <c:showCatName val="0"/>
          <c:showSerName val="0"/>
          <c:showPercent val="0"/>
          <c:showBubbleSize val="0"/>
        </c:dLbls>
        <c:gapWidth val="219"/>
        <c:overlap val="-27"/>
        <c:axId val="367535704"/>
        <c:axId val="367530128"/>
      </c:barChart>
      <c:catAx>
        <c:axId val="3675357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7530128"/>
        <c:crosses val="autoZero"/>
        <c:auto val="1"/>
        <c:lblAlgn val="ctr"/>
        <c:lblOffset val="100"/>
        <c:noMultiLvlLbl val="0"/>
      </c:catAx>
      <c:valAx>
        <c:axId val="36753012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75357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Philadelphia Insurance Companies</c:v>
                </c:pt>
              </c:strCache>
            </c:strRef>
          </c:tx>
          <c:spPr>
            <a:solidFill>
              <a:schemeClr val="accent1"/>
            </a:solidFill>
            <a:ln>
              <a:noFill/>
            </a:ln>
            <a:effectLst/>
          </c:spPr>
          <c:invertIfNegative val="0"/>
          <c:cat>
            <c:numRef>
              <c:f>Sheet1!$A$2:$A$13</c:f>
              <c:numCache>
                <c:formatCode>m/d/yyyy</c:formatCode>
                <c:ptCount val="12"/>
                <c:pt idx="0">
                  <c:v>44927</c:v>
                </c:pt>
                <c:pt idx="1">
                  <c:v>44958</c:v>
                </c:pt>
                <c:pt idx="2">
                  <c:v>44986</c:v>
                </c:pt>
                <c:pt idx="3">
                  <c:v>45017</c:v>
                </c:pt>
                <c:pt idx="4">
                  <c:v>45047</c:v>
                </c:pt>
                <c:pt idx="5">
                  <c:v>45078</c:v>
                </c:pt>
                <c:pt idx="6">
                  <c:v>45108</c:v>
                </c:pt>
                <c:pt idx="7">
                  <c:v>45139</c:v>
                </c:pt>
                <c:pt idx="8">
                  <c:v>45170</c:v>
                </c:pt>
                <c:pt idx="9">
                  <c:v>45200</c:v>
                </c:pt>
                <c:pt idx="10">
                  <c:v>45231</c:v>
                </c:pt>
                <c:pt idx="11">
                  <c:v>45261</c:v>
                </c:pt>
              </c:numCache>
            </c:numRef>
          </c:cat>
          <c:val>
            <c:numRef>
              <c:f>Sheet1!$B$2:$B$13</c:f>
              <c:numCache>
                <c:formatCode>General</c:formatCode>
                <c:ptCount val="12"/>
                <c:pt idx="0">
                  <c:v>16725</c:v>
                </c:pt>
                <c:pt idx="1">
                  <c:v>158883</c:v>
                </c:pt>
                <c:pt idx="2">
                  <c:v>19717</c:v>
                </c:pt>
                <c:pt idx="3">
                  <c:v>21851</c:v>
                </c:pt>
                <c:pt idx="4">
                  <c:v>29940</c:v>
                </c:pt>
                <c:pt idx="5">
                  <c:v>13876</c:v>
                </c:pt>
                <c:pt idx="6">
                  <c:v>61802</c:v>
                </c:pt>
                <c:pt idx="7">
                  <c:v>21584</c:v>
                </c:pt>
                <c:pt idx="8">
                  <c:v>13577</c:v>
                </c:pt>
                <c:pt idx="9">
                  <c:v>96682</c:v>
                </c:pt>
                <c:pt idx="10">
                  <c:v>5114</c:v>
                </c:pt>
                <c:pt idx="11">
                  <c:v>0</c:v>
                </c:pt>
              </c:numCache>
            </c:numRef>
          </c:val>
          <c:extLst>
            <c:ext xmlns:c16="http://schemas.microsoft.com/office/drawing/2014/chart" uri="{C3380CC4-5D6E-409C-BE32-E72D297353CC}">
              <c16:uniqueId val="{00000000-080E-494F-805B-52CF77AAE1A7}"/>
            </c:ext>
          </c:extLst>
        </c:ser>
        <c:dLbls>
          <c:showLegendKey val="0"/>
          <c:showVal val="0"/>
          <c:showCatName val="0"/>
          <c:showSerName val="0"/>
          <c:showPercent val="0"/>
          <c:showBubbleSize val="0"/>
        </c:dLbls>
        <c:gapWidth val="219"/>
        <c:overlap val="-27"/>
        <c:axId val="367537016"/>
        <c:axId val="367537344"/>
      </c:barChart>
      <c:dateAx>
        <c:axId val="36753701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7537344"/>
        <c:crosses val="autoZero"/>
        <c:auto val="1"/>
        <c:lblOffset val="100"/>
        <c:baseTimeUnit val="months"/>
      </c:dateAx>
      <c:valAx>
        <c:axId val="36753734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753701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Male</c:v>
                </c:pt>
              </c:strCache>
            </c:strRef>
          </c:tx>
          <c:spPr>
            <a:solidFill>
              <a:schemeClr val="accent1"/>
            </a:solidFill>
            <a:ln>
              <a:noFill/>
            </a:ln>
            <a:effectLst/>
          </c:spPr>
          <c:invertIfNegative val="0"/>
          <c:cat>
            <c:strRef>
              <c:f>Sheet1!$A$2:$A$8</c:f>
              <c:strCache>
                <c:ptCount val="7"/>
                <c:pt idx="0">
                  <c:v>18-24</c:v>
                </c:pt>
                <c:pt idx="1">
                  <c:v>25-34</c:v>
                </c:pt>
                <c:pt idx="2">
                  <c:v>35-44</c:v>
                </c:pt>
                <c:pt idx="3">
                  <c:v>45-54</c:v>
                </c:pt>
                <c:pt idx="4">
                  <c:v>55-64</c:v>
                </c:pt>
                <c:pt idx="5">
                  <c:v>65+</c:v>
                </c:pt>
                <c:pt idx="6">
                  <c:v>13-17</c:v>
                </c:pt>
              </c:strCache>
            </c:strRef>
          </c:cat>
          <c:val>
            <c:numRef>
              <c:f>Sheet1!$B$2:$B$8</c:f>
              <c:numCache>
                <c:formatCode>General</c:formatCode>
                <c:ptCount val="7"/>
                <c:pt idx="0">
                  <c:v>23</c:v>
                </c:pt>
                <c:pt idx="1">
                  <c:v>274</c:v>
                </c:pt>
                <c:pt idx="2">
                  <c:v>473</c:v>
                </c:pt>
                <c:pt idx="3">
                  <c:v>423</c:v>
                </c:pt>
                <c:pt idx="4">
                  <c:v>385</c:v>
                </c:pt>
                <c:pt idx="5">
                  <c:v>348</c:v>
                </c:pt>
                <c:pt idx="6">
                  <c:v>0</c:v>
                </c:pt>
              </c:numCache>
            </c:numRef>
          </c:val>
          <c:extLst>
            <c:ext xmlns:c16="http://schemas.microsoft.com/office/drawing/2014/chart" uri="{C3380CC4-5D6E-409C-BE32-E72D297353CC}">
              <c16:uniqueId val="{00000000-1867-41AE-9C4C-FBD187E50CAE}"/>
            </c:ext>
          </c:extLst>
        </c:ser>
        <c:ser>
          <c:idx val="1"/>
          <c:order val="1"/>
          <c:tx>
            <c:strRef>
              <c:f>Sheet1!$C$1</c:f>
              <c:strCache>
                <c:ptCount val="1"/>
                <c:pt idx="0">
                  <c:v>Female</c:v>
                </c:pt>
              </c:strCache>
            </c:strRef>
          </c:tx>
          <c:spPr>
            <a:solidFill>
              <a:schemeClr val="accent2"/>
            </a:solidFill>
            <a:ln>
              <a:noFill/>
            </a:ln>
            <a:effectLst/>
          </c:spPr>
          <c:invertIfNegative val="0"/>
          <c:cat>
            <c:strRef>
              <c:f>Sheet1!$A$2:$A$8</c:f>
              <c:strCache>
                <c:ptCount val="7"/>
                <c:pt idx="0">
                  <c:v>18-24</c:v>
                </c:pt>
                <c:pt idx="1">
                  <c:v>25-34</c:v>
                </c:pt>
                <c:pt idx="2">
                  <c:v>35-44</c:v>
                </c:pt>
                <c:pt idx="3">
                  <c:v>45-54</c:v>
                </c:pt>
                <c:pt idx="4">
                  <c:v>55-64</c:v>
                </c:pt>
                <c:pt idx="5">
                  <c:v>65+</c:v>
                </c:pt>
                <c:pt idx="6">
                  <c:v>13-17</c:v>
                </c:pt>
              </c:strCache>
            </c:strRef>
          </c:cat>
          <c:val>
            <c:numRef>
              <c:f>Sheet1!$C$2:$C$8</c:f>
              <c:numCache>
                <c:formatCode>General</c:formatCode>
                <c:ptCount val="7"/>
                <c:pt idx="0">
                  <c:v>23</c:v>
                </c:pt>
                <c:pt idx="1">
                  <c:v>323</c:v>
                </c:pt>
                <c:pt idx="2">
                  <c:v>630</c:v>
                </c:pt>
                <c:pt idx="3">
                  <c:v>720</c:v>
                </c:pt>
                <c:pt idx="4">
                  <c:v>647</c:v>
                </c:pt>
                <c:pt idx="5">
                  <c:v>501</c:v>
                </c:pt>
                <c:pt idx="6">
                  <c:v>1</c:v>
                </c:pt>
              </c:numCache>
            </c:numRef>
          </c:val>
          <c:extLst>
            <c:ext xmlns:c16="http://schemas.microsoft.com/office/drawing/2014/chart" uri="{C3380CC4-5D6E-409C-BE32-E72D297353CC}">
              <c16:uniqueId val="{00000001-1867-41AE-9C4C-FBD187E50CAE}"/>
            </c:ext>
          </c:extLst>
        </c:ser>
        <c:dLbls>
          <c:showLegendKey val="0"/>
          <c:showVal val="0"/>
          <c:showCatName val="0"/>
          <c:showSerName val="0"/>
          <c:showPercent val="0"/>
          <c:showBubbleSize val="0"/>
        </c:dLbls>
        <c:gapWidth val="219"/>
        <c:overlap val="-27"/>
        <c:axId val="471711336"/>
        <c:axId val="471713632"/>
      </c:barChart>
      <c:catAx>
        <c:axId val="47171133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71713632"/>
        <c:crosses val="autoZero"/>
        <c:auto val="1"/>
        <c:lblAlgn val="ctr"/>
        <c:lblOffset val="100"/>
        <c:noMultiLvlLbl val="0"/>
      </c:catAx>
      <c:valAx>
        <c:axId val="47171363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7171133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@PHLYINS</c:v>
                </c:pt>
              </c:strCache>
            </c:strRef>
          </c:tx>
          <c:spPr>
            <a:solidFill>
              <a:schemeClr val="accent1"/>
            </a:solidFill>
            <a:ln>
              <a:noFill/>
            </a:ln>
            <a:effectLst/>
          </c:spPr>
          <c:invertIfNegative val="0"/>
          <c:cat>
            <c:numRef>
              <c:f>Sheet1!$A$2:$A$13</c:f>
              <c:numCache>
                <c:formatCode>m/d/yyyy</c:formatCode>
                <c:ptCount val="12"/>
                <c:pt idx="0">
                  <c:v>44927</c:v>
                </c:pt>
                <c:pt idx="1">
                  <c:v>44958</c:v>
                </c:pt>
                <c:pt idx="2">
                  <c:v>44986</c:v>
                </c:pt>
                <c:pt idx="3">
                  <c:v>45017</c:v>
                </c:pt>
                <c:pt idx="4">
                  <c:v>45047</c:v>
                </c:pt>
                <c:pt idx="5">
                  <c:v>45078</c:v>
                </c:pt>
                <c:pt idx="6">
                  <c:v>45108</c:v>
                </c:pt>
                <c:pt idx="7">
                  <c:v>45139</c:v>
                </c:pt>
                <c:pt idx="8">
                  <c:v>45170</c:v>
                </c:pt>
                <c:pt idx="9">
                  <c:v>45200</c:v>
                </c:pt>
                <c:pt idx="10">
                  <c:v>45231</c:v>
                </c:pt>
                <c:pt idx="11">
                  <c:v>45261</c:v>
                </c:pt>
              </c:numCache>
            </c:numRef>
          </c:cat>
          <c:val>
            <c:numRef>
              <c:f>Sheet1!$B$2:$B$13</c:f>
              <c:numCache>
                <c:formatCode>General</c:formatCode>
                <c:ptCount val="12"/>
                <c:pt idx="0">
                  <c:v>8</c:v>
                </c:pt>
                <c:pt idx="1">
                  <c:v>0</c:v>
                </c:pt>
                <c:pt idx="2">
                  <c:v>-1</c:v>
                </c:pt>
                <c:pt idx="3">
                  <c:v>11</c:v>
                </c:pt>
                <c:pt idx="4">
                  <c:v>11</c:v>
                </c:pt>
                <c:pt idx="5">
                  <c:v>6</c:v>
                </c:pt>
                <c:pt idx="6">
                  <c:v>3</c:v>
                </c:pt>
                <c:pt idx="7">
                  <c:v>18</c:v>
                </c:pt>
                <c:pt idx="8">
                  <c:v>7</c:v>
                </c:pt>
                <c:pt idx="9">
                  <c:v>8</c:v>
                </c:pt>
                <c:pt idx="10">
                  <c:v>1</c:v>
                </c:pt>
              </c:numCache>
            </c:numRef>
          </c:val>
          <c:extLst>
            <c:ext xmlns:c16="http://schemas.microsoft.com/office/drawing/2014/chart" uri="{C3380CC4-5D6E-409C-BE32-E72D297353CC}">
              <c16:uniqueId val="{00000000-211A-4E21-9192-1FC9591B481C}"/>
            </c:ext>
          </c:extLst>
        </c:ser>
        <c:dLbls>
          <c:showLegendKey val="0"/>
          <c:showVal val="0"/>
          <c:showCatName val="0"/>
          <c:showSerName val="0"/>
          <c:showPercent val="0"/>
          <c:showBubbleSize val="0"/>
        </c:dLbls>
        <c:gapWidth val="219"/>
        <c:overlap val="-27"/>
        <c:axId val="471717568"/>
        <c:axId val="471725768"/>
      </c:barChart>
      <c:dateAx>
        <c:axId val="47171756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71725768"/>
        <c:crosses val="autoZero"/>
        <c:auto val="1"/>
        <c:lblOffset val="100"/>
        <c:baseTimeUnit val="months"/>
      </c:dateAx>
      <c:valAx>
        <c:axId val="47172576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7171756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@PHLYINS</c:v>
                </c:pt>
              </c:strCache>
            </c:strRef>
          </c:tx>
          <c:spPr>
            <a:solidFill>
              <a:schemeClr val="accent1"/>
            </a:solidFill>
            <a:ln>
              <a:noFill/>
            </a:ln>
            <a:effectLst/>
          </c:spPr>
          <c:invertIfNegative val="0"/>
          <c:cat>
            <c:numRef>
              <c:f>Sheet1!$A$2:$A$13</c:f>
              <c:numCache>
                <c:formatCode>m/d/yyyy</c:formatCode>
                <c:ptCount val="12"/>
                <c:pt idx="0">
                  <c:v>44927</c:v>
                </c:pt>
                <c:pt idx="1">
                  <c:v>44958</c:v>
                </c:pt>
                <c:pt idx="2">
                  <c:v>44986</c:v>
                </c:pt>
                <c:pt idx="3">
                  <c:v>45017</c:v>
                </c:pt>
                <c:pt idx="4">
                  <c:v>45047</c:v>
                </c:pt>
                <c:pt idx="5">
                  <c:v>45078</c:v>
                </c:pt>
                <c:pt idx="6">
                  <c:v>45108</c:v>
                </c:pt>
                <c:pt idx="7">
                  <c:v>45139</c:v>
                </c:pt>
                <c:pt idx="8">
                  <c:v>45170</c:v>
                </c:pt>
                <c:pt idx="9">
                  <c:v>45200</c:v>
                </c:pt>
                <c:pt idx="10">
                  <c:v>45231</c:v>
                </c:pt>
                <c:pt idx="11">
                  <c:v>45261</c:v>
                </c:pt>
              </c:numCache>
            </c:numRef>
          </c:cat>
          <c:val>
            <c:numRef>
              <c:f>Sheet1!$B$2:$B$13</c:f>
              <c:numCache>
                <c:formatCode>General</c:formatCode>
                <c:ptCount val="12"/>
                <c:pt idx="0">
                  <c:v>3</c:v>
                </c:pt>
                <c:pt idx="1">
                  <c:v>3</c:v>
                </c:pt>
                <c:pt idx="2">
                  <c:v>2</c:v>
                </c:pt>
                <c:pt idx="3">
                  <c:v>2</c:v>
                </c:pt>
                <c:pt idx="4">
                  <c:v>2</c:v>
                </c:pt>
                <c:pt idx="5">
                  <c:v>2</c:v>
                </c:pt>
                <c:pt idx="6">
                  <c:v>1</c:v>
                </c:pt>
                <c:pt idx="7">
                  <c:v>2</c:v>
                </c:pt>
                <c:pt idx="8">
                  <c:v>2</c:v>
                </c:pt>
                <c:pt idx="9">
                  <c:v>2</c:v>
                </c:pt>
                <c:pt idx="10">
                  <c:v>2</c:v>
                </c:pt>
                <c:pt idx="11">
                  <c:v>0</c:v>
                </c:pt>
              </c:numCache>
            </c:numRef>
          </c:val>
          <c:extLst>
            <c:ext xmlns:c16="http://schemas.microsoft.com/office/drawing/2014/chart" uri="{C3380CC4-5D6E-409C-BE32-E72D297353CC}">
              <c16:uniqueId val="{00000000-5D7F-4A14-B61C-F5F9781BC3A0}"/>
            </c:ext>
          </c:extLst>
        </c:ser>
        <c:dLbls>
          <c:showLegendKey val="0"/>
          <c:showVal val="0"/>
          <c:showCatName val="0"/>
          <c:showSerName val="0"/>
          <c:showPercent val="0"/>
          <c:showBubbleSize val="0"/>
        </c:dLbls>
        <c:gapWidth val="219"/>
        <c:overlap val="-27"/>
        <c:axId val="471726096"/>
        <c:axId val="471726424"/>
      </c:barChart>
      <c:dateAx>
        <c:axId val="47172609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71726424"/>
        <c:crosses val="autoZero"/>
        <c:auto val="1"/>
        <c:lblOffset val="100"/>
        <c:baseTimeUnit val="months"/>
      </c:dateAx>
      <c:valAx>
        <c:axId val="47172642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7172609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@PHLYINS</c:v>
                </c:pt>
              </c:strCache>
            </c:strRef>
          </c:tx>
          <c:spPr>
            <a:solidFill>
              <a:schemeClr val="accent1"/>
            </a:solidFill>
            <a:ln>
              <a:noFill/>
            </a:ln>
            <a:effectLst/>
          </c:spPr>
          <c:invertIfNegative val="0"/>
          <c:cat>
            <c:strRef>
              <c:f>Sheet1!$A$2:$A$13</c:f>
              <c:strCache>
                <c:ptCount val="12"/>
                <c:pt idx="0">
                  <c:v>2023-01</c:v>
                </c:pt>
                <c:pt idx="1">
                  <c:v>2023-02</c:v>
                </c:pt>
                <c:pt idx="2">
                  <c:v>2023-03</c:v>
                </c:pt>
                <c:pt idx="3">
                  <c:v>2023-04</c:v>
                </c:pt>
                <c:pt idx="4">
                  <c:v>2023-05</c:v>
                </c:pt>
                <c:pt idx="5">
                  <c:v>2023-06</c:v>
                </c:pt>
                <c:pt idx="6">
                  <c:v>2023-07</c:v>
                </c:pt>
                <c:pt idx="7">
                  <c:v>2023-08</c:v>
                </c:pt>
                <c:pt idx="8">
                  <c:v>2023-09</c:v>
                </c:pt>
                <c:pt idx="9">
                  <c:v>2023-10</c:v>
                </c:pt>
                <c:pt idx="10">
                  <c:v>2023-11</c:v>
                </c:pt>
                <c:pt idx="11">
                  <c:v>2023-12</c:v>
                </c:pt>
              </c:strCache>
            </c:strRef>
          </c:cat>
          <c:val>
            <c:numRef>
              <c:f>Sheet1!$B$2:$B$13</c:f>
              <c:numCache>
                <c:formatCode>General</c:formatCode>
                <c:ptCount val="12"/>
                <c:pt idx="0">
                  <c:v>72</c:v>
                </c:pt>
                <c:pt idx="1">
                  <c:v>97</c:v>
                </c:pt>
                <c:pt idx="2">
                  <c:v>65</c:v>
                </c:pt>
                <c:pt idx="3">
                  <c:v>43</c:v>
                </c:pt>
                <c:pt idx="4">
                  <c:v>56</c:v>
                </c:pt>
                <c:pt idx="5">
                  <c:v>59</c:v>
                </c:pt>
                <c:pt idx="6">
                  <c:v>36</c:v>
                </c:pt>
                <c:pt idx="7">
                  <c:v>61</c:v>
                </c:pt>
                <c:pt idx="8">
                  <c:v>61</c:v>
                </c:pt>
                <c:pt idx="9">
                  <c:v>53</c:v>
                </c:pt>
                <c:pt idx="10">
                  <c:v>10</c:v>
                </c:pt>
                <c:pt idx="11">
                  <c:v>0</c:v>
                </c:pt>
              </c:numCache>
            </c:numRef>
          </c:val>
          <c:extLst>
            <c:ext xmlns:c16="http://schemas.microsoft.com/office/drawing/2014/chart" uri="{C3380CC4-5D6E-409C-BE32-E72D297353CC}">
              <c16:uniqueId val="{00000000-0B9B-4038-8032-47B2F1CB0409}"/>
            </c:ext>
          </c:extLst>
        </c:ser>
        <c:dLbls>
          <c:showLegendKey val="0"/>
          <c:showVal val="0"/>
          <c:showCatName val="0"/>
          <c:showSerName val="0"/>
          <c:showPercent val="0"/>
          <c:showBubbleSize val="0"/>
        </c:dLbls>
        <c:gapWidth val="219"/>
        <c:overlap val="-27"/>
        <c:axId val="468540472"/>
        <c:axId val="468535224"/>
      </c:barChart>
      <c:catAx>
        <c:axId val="46854047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68535224"/>
        <c:crosses val="autoZero"/>
        <c:auto val="1"/>
        <c:lblAlgn val="ctr"/>
        <c:lblOffset val="100"/>
        <c:noMultiLvlLbl val="0"/>
      </c:catAx>
      <c:valAx>
        <c:axId val="46853522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685404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@PHLYINS</c:v>
                </c:pt>
              </c:strCache>
            </c:strRef>
          </c:tx>
          <c:spPr>
            <a:solidFill>
              <a:schemeClr val="accent1"/>
            </a:solidFill>
            <a:ln>
              <a:noFill/>
            </a:ln>
            <a:effectLst/>
          </c:spPr>
          <c:invertIfNegative val="0"/>
          <c:cat>
            <c:numRef>
              <c:f>Sheet1!$A$2:$A$13</c:f>
              <c:numCache>
                <c:formatCode>m/d/yyyy</c:formatCode>
                <c:ptCount val="12"/>
                <c:pt idx="0">
                  <c:v>44927</c:v>
                </c:pt>
                <c:pt idx="1">
                  <c:v>44958</c:v>
                </c:pt>
                <c:pt idx="2">
                  <c:v>44986</c:v>
                </c:pt>
                <c:pt idx="3">
                  <c:v>45017</c:v>
                </c:pt>
                <c:pt idx="4">
                  <c:v>45047</c:v>
                </c:pt>
                <c:pt idx="5">
                  <c:v>45078</c:v>
                </c:pt>
                <c:pt idx="6">
                  <c:v>45108</c:v>
                </c:pt>
                <c:pt idx="7">
                  <c:v>45139</c:v>
                </c:pt>
                <c:pt idx="8">
                  <c:v>45170</c:v>
                </c:pt>
                <c:pt idx="9">
                  <c:v>45200</c:v>
                </c:pt>
                <c:pt idx="10">
                  <c:v>45231</c:v>
                </c:pt>
                <c:pt idx="11">
                  <c:v>45261</c:v>
                </c:pt>
              </c:numCache>
            </c:numRef>
          </c:cat>
          <c:val>
            <c:numRef>
              <c:f>Sheet1!$B$2:$B$13</c:f>
              <c:numCache>
                <c:formatCode>General</c:formatCode>
                <c:ptCount val="12"/>
                <c:pt idx="0">
                  <c:v>27</c:v>
                </c:pt>
                <c:pt idx="1">
                  <c:v>10</c:v>
                </c:pt>
                <c:pt idx="2">
                  <c:v>4</c:v>
                </c:pt>
                <c:pt idx="3">
                  <c:v>6</c:v>
                </c:pt>
                <c:pt idx="4">
                  <c:v>23</c:v>
                </c:pt>
                <c:pt idx="5">
                  <c:v>7</c:v>
                </c:pt>
                <c:pt idx="6">
                  <c:v>10</c:v>
                </c:pt>
                <c:pt idx="7">
                  <c:v>17</c:v>
                </c:pt>
                <c:pt idx="8">
                  <c:v>25</c:v>
                </c:pt>
                <c:pt idx="9">
                  <c:v>13</c:v>
                </c:pt>
                <c:pt idx="10">
                  <c:v>10</c:v>
                </c:pt>
                <c:pt idx="11">
                  <c:v>0</c:v>
                </c:pt>
              </c:numCache>
            </c:numRef>
          </c:val>
          <c:extLst>
            <c:ext xmlns:c16="http://schemas.microsoft.com/office/drawing/2014/chart" uri="{C3380CC4-5D6E-409C-BE32-E72D297353CC}">
              <c16:uniqueId val="{00000000-FC16-4FD1-8764-801C4CF5AF02}"/>
            </c:ext>
          </c:extLst>
        </c:ser>
        <c:dLbls>
          <c:showLegendKey val="0"/>
          <c:showVal val="0"/>
          <c:showCatName val="0"/>
          <c:showSerName val="0"/>
          <c:showPercent val="0"/>
          <c:showBubbleSize val="0"/>
        </c:dLbls>
        <c:gapWidth val="219"/>
        <c:overlap val="-27"/>
        <c:axId val="362721568"/>
        <c:axId val="210778528"/>
      </c:barChart>
      <c:dateAx>
        <c:axId val="36272156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10778528"/>
        <c:crosses val="autoZero"/>
        <c:auto val="1"/>
        <c:lblOffset val="100"/>
        <c:baseTimeUnit val="months"/>
      </c:dateAx>
      <c:valAx>
        <c:axId val="21077852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272156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Philadelphia Insurance Companies</c:v>
                </c:pt>
              </c:strCache>
            </c:strRef>
          </c:tx>
          <c:spPr>
            <a:solidFill>
              <a:schemeClr val="accent1"/>
            </a:solidFill>
            <a:ln>
              <a:noFill/>
            </a:ln>
            <a:effectLst/>
          </c:spPr>
          <c:invertIfNegative val="0"/>
          <c:cat>
            <c:numRef>
              <c:f>Sheet1!$A$2:$A$13</c:f>
              <c:numCache>
                <c:formatCode>m/d/yyyy</c:formatCode>
                <c:ptCount val="12"/>
                <c:pt idx="0">
                  <c:v>44927</c:v>
                </c:pt>
                <c:pt idx="1">
                  <c:v>44958</c:v>
                </c:pt>
                <c:pt idx="2">
                  <c:v>44986</c:v>
                </c:pt>
                <c:pt idx="3">
                  <c:v>45017</c:v>
                </c:pt>
                <c:pt idx="4">
                  <c:v>45047</c:v>
                </c:pt>
                <c:pt idx="5">
                  <c:v>45078</c:v>
                </c:pt>
                <c:pt idx="6">
                  <c:v>45108</c:v>
                </c:pt>
                <c:pt idx="7">
                  <c:v>45139</c:v>
                </c:pt>
                <c:pt idx="8">
                  <c:v>45170</c:v>
                </c:pt>
                <c:pt idx="9">
                  <c:v>45200</c:v>
                </c:pt>
                <c:pt idx="10">
                  <c:v>45231</c:v>
                </c:pt>
                <c:pt idx="11">
                  <c:v>45261</c:v>
                </c:pt>
              </c:numCache>
            </c:numRef>
          </c:cat>
          <c:val>
            <c:numRef>
              <c:f>Sheet1!$B$2:$B$13</c:f>
              <c:numCache>
                <c:formatCode>General</c:formatCode>
                <c:ptCount val="12"/>
                <c:pt idx="0">
                  <c:v>463</c:v>
                </c:pt>
                <c:pt idx="1">
                  <c:v>471</c:v>
                </c:pt>
                <c:pt idx="2">
                  <c:v>488</c:v>
                </c:pt>
                <c:pt idx="3">
                  <c:v>415</c:v>
                </c:pt>
                <c:pt idx="4">
                  <c:v>389</c:v>
                </c:pt>
                <c:pt idx="5">
                  <c:v>495</c:v>
                </c:pt>
                <c:pt idx="6">
                  <c:v>523</c:v>
                </c:pt>
                <c:pt idx="7">
                  <c:v>740</c:v>
                </c:pt>
                <c:pt idx="8">
                  <c:v>661</c:v>
                </c:pt>
                <c:pt idx="9">
                  <c:v>585</c:v>
                </c:pt>
                <c:pt idx="10">
                  <c:v>150</c:v>
                </c:pt>
              </c:numCache>
            </c:numRef>
          </c:val>
          <c:extLst>
            <c:ext xmlns:c16="http://schemas.microsoft.com/office/drawing/2014/chart" uri="{C3380CC4-5D6E-409C-BE32-E72D297353CC}">
              <c16:uniqueId val="{00000000-1FD4-4D4E-BCE8-8758F290759A}"/>
            </c:ext>
          </c:extLst>
        </c:ser>
        <c:dLbls>
          <c:showLegendKey val="0"/>
          <c:showVal val="0"/>
          <c:showCatName val="0"/>
          <c:showSerName val="0"/>
          <c:showPercent val="0"/>
          <c:showBubbleSize val="0"/>
        </c:dLbls>
        <c:gapWidth val="219"/>
        <c:overlap val="-27"/>
        <c:axId val="484962736"/>
        <c:axId val="484965360"/>
      </c:barChart>
      <c:dateAx>
        <c:axId val="48496273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84965360"/>
        <c:crosses val="autoZero"/>
        <c:auto val="1"/>
        <c:lblOffset val="100"/>
        <c:baseTimeUnit val="months"/>
      </c:dateAx>
      <c:valAx>
        <c:axId val="48496536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8496273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Philadelphia Insurance Companies</c:v>
                </c:pt>
              </c:strCache>
            </c:strRef>
          </c:tx>
          <c:spPr>
            <a:solidFill>
              <a:schemeClr val="accent1"/>
            </a:solidFill>
            <a:ln>
              <a:noFill/>
            </a:ln>
            <a:effectLst/>
          </c:spPr>
          <c:invertIfNegative val="0"/>
          <c:cat>
            <c:strRef>
              <c:f>Sheet1!$A$2:$A$12</c:f>
              <c:strCache>
                <c:ptCount val="11"/>
                <c:pt idx="0">
                  <c:v>2023-01</c:v>
                </c:pt>
                <c:pt idx="1">
                  <c:v>2023-02</c:v>
                </c:pt>
                <c:pt idx="2">
                  <c:v>2023-03</c:v>
                </c:pt>
                <c:pt idx="3">
                  <c:v>2023-04</c:v>
                </c:pt>
                <c:pt idx="4">
                  <c:v>2023-05</c:v>
                </c:pt>
                <c:pt idx="5">
                  <c:v>2023-06</c:v>
                </c:pt>
                <c:pt idx="6">
                  <c:v>2023-07</c:v>
                </c:pt>
                <c:pt idx="7">
                  <c:v>2023-08</c:v>
                </c:pt>
                <c:pt idx="8">
                  <c:v>2023-09</c:v>
                </c:pt>
                <c:pt idx="9">
                  <c:v>2023-10</c:v>
                </c:pt>
                <c:pt idx="10">
                  <c:v>2023-11</c:v>
                </c:pt>
              </c:strCache>
            </c:strRef>
          </c:cat>
          <c:val>
            <c:numRef>
              <c:f>Sheet1!$B$2:$B$12</c:f>
              <c:numCache>
                <c:formatCode>General</c:formatCode>
                <c:ptCount val="11"/>
                <c:pt idx="0">
                  <c:v>118</c:v>
                </c:pt>
                <c:pt idx="1">
                  <c:v>123</c:v>
                </c:pt>
                <c:pt idx="2">
                  <c:v>117</c:v>
                </c:pt>
                <c:pt idx="3">
                  <c:v>87</c:v>
                </c:pt>
                <c:pt idx="4">
                  <c:v>114</c:v>
                </c:pt>
                <c:pt idx="5">
                  <c:v>94</c:v>
                </c:pt>
                <c:pt idx="6">
                  <c:v>121</c:v>
                </c:pt>
                <c:pt idx="7">
                  <c:v>126</c:v>
                </c:pt>
                <c:pt idx="8">
                  <c:v>106</c:v>
                </c:pt>
                <c:pt idx="9">
                  <c:v>105</c:v>
                </c:pt>
                <c:pt idx="10">
                  <c:v>71</c:v>
                </c:pt>
              </c:numCache>
            </c:numRef>
          </c:val>
          <c:extLst>
            <c:ext xmlns:c16="http://schemas.microsoft.com/office/drawing/2014/chart" uri="{C3380CC4-5D6E-409C-BE32-E72D297353CC}">
              <c16:uniqueId val="{00000000-1F8F-4350-B9F4-128566DAC811}"/>
            </c:ext>
          </c:extLst>
        </c:ser>
        <c:dLbls>
          <c:showLegendKey val="0"/>
          <c:showVal val="0"/>
          <c:showCatName val="0"/>
          <c:showSerName val="0"/>
          <c:showPercent val="0"/>
          <c:showBubbleSize val="0"/>
        </c:dLbls>
        <c:gapWidth val="219"/>
        <c:overlap val="-27"/>
        <c:axId val="484964376"/>
        <c:axId val="484966672"/>
      </c:barChart>
      <c:catAx>
        <c:axId val="48496437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84966672"/>
        <c:crosses val="autoZero"/>
        <c:auto val="1"/>
        <c:lblAlgn val="ctr"/>
        <c:lblOffset val="100"/>
        <c:noMultiLvlLbl val="0"/>
      </c:catAx>
      <c:valAx>
        <c:axId val="48496667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849643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Philadelphia Insurance Companies</c:v>
                </c:pt>
              </c:strCache>
            </c:strRef>
          </c:tx>
          <c:spPr>
            <a:solidFill>
              <a:schemeClr val="accent1"/>
            </a:solidFill>
            <a:ln>
              <a:noFill/>
            </a:ln>
            <a:effectLst/>
          </c:spPr>
          <c:invertIfNegative val="0"/>
          <c:cat>
            <c:strRef>
              <c:f>Sheet1!$A$2:$A$12</c:f>
              <c:strCache>
                <c:ptCount val="11"/>
                <c:pt idx="0">
                  <c:v>2023-01</c:v>
                </c:pt>
                <c:pt idx="1">
                  <c:v>2023-02</c:v>
                </c:pt>
                <c:pt idx="2">
                  <c:v>2023-03</c:v>
                </c:pt>
                <c:pt idx="3">
                  <c:v>2023-04</c:v>
                </c:pt>
                <c:pt idx="4">
                  <c:v>2023-05</c:v>
                </c:pt>
                <c:pt idx="5">
                  <c:v>2023-06</c:v>
                </c:pt>
                <c:pt idx="6">
                  <c:v>2023-07</c:v>
                </c:pt>
                <c:pt idx="7">
                  <c:v>2023-08</c:v>
                </c:pt>
                <c:pt idx="8">
                  <c:v>2023-09</c:v>
                </c:pt>
                <c:pt idx="9">
                  <c:v>2023-10</c:v>
                </c:pt>
                <c:pt idx="10">
                  <c:v>2023-11</c:v>
                </c:pt>
              </c:strCache>
            </c:strRef>
          </c:cat>
          <c:val>
            <c:numRef>
              <c:f>Sheet1!$B$2:$B$12</c:f>
              <c:numCache>
                <c:formatCode>General</c:formatCode>
                <c:ptCount val="11"/>
                <c:pt idx="0">
                  <c:v>2371</c:v>
                </c:pt>
                <c:pt idx="1">
                  <c:v>3084</c:v>
                </c:pt>
                <c:pt idx="2">
                  <c:v>3054</c:v>
                </c:pt>
                <c:pt idx="3">
                  <c:v>2091</c:v>
                </c:pt>
                <c:pt idx="4">
                  <c:v>2981</c:v>
                </c:pt>
                <c:pt idx="5">
                  <c:v>2454</c:v>
                </c:pt>
                <c:pt idx="6">
                  <c:v>2303</c:v>
                </c:pt>
                <c:pt idx="7">
                  <c:v>3420</c:v>
                </c:pt>
                <c:pt idx="8">
                  <c:v>2019</c:v>
                </c:pt>
                <c:pt idx="9">
                  <c:v>2644</c:v>
                </c:pt>
                <c:pt idx="10">
                  <c:v>355</c:v>
                </c:pt>
              </c:numCache>
            </c:numRef>
          </c:val>
          <c:extLst>
            <c:ext xmlns:c16="http://schemas.microsoft.com/office/drawing/2014/chart" uri="{C3380CC4-5D6E-409C-BE32-E72D297353CC}">
              <c16:uniqueId val="{00000000-39AE-4A28-91A1-758F3289869F}"/>
            </c:ext>
          </c:extLst>
        </c:ser>
        <c:dLbls>
          <c:showLegendKey val="0"/>
          <c:showVal val="0"/>
          <c:showCatName val="0"/>
          <c:showSerName val="0"/>
          <c:showPercent val="0"/>
          <c:showBubbleSize val="0"/>
        </c:dLbls>
        <c:gapWidth val="219"/>
        <c:overlap val="-27"/>
        <c:axId val="371019072"/>
        <c:axId val="371017104"/>
      </c:barChart>
      <c:catAx>
        <c:axId val="37101907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1017104"/>
        <c:crosses val="autoZero"/>
        <c:auto val="1"/>
        <c:lblAlgn val="ctr"/>
        <c:lblOffset val="100"/>
        <c:noMultiLvlLbl val="0"/>
      </c:catAx>
      <c:valAx>
        <c:axId val="37101710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10190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Philadelphia Insurance Companies</c:v>
                </c:pt>
              </c:strCache>
            </c:strRef>
          </c:tx>
          <c:spPr>
            <a:solidFill>
              <a:schemeClr val="accent1"/>
            </a:solidFill>
            <a:ln>
              <a:noFill/>
            </a:ln>
            <a:effectLst/>
          </c:spPr>
          <c:invertIfNegative val="0"/>
          <c:cat>
            <c:strRef>
              <c:f>Sheet1!$A$2:$A$14</c:f>
              <c:strCache>
                <c:ptCount val="13"/>
                <c:pt idx="0">
                  <c:v>2022-12</c:v>
                </c:pt>
                <c:pt idx="1">
                  <c:v>2023-01</c:v>
                </c:pt>
                <c:pt idx="2">
                  <c:v>2023-02</c:v>
                </c:pt>
                <c:pt idx="3">
                  <c:v>2023-03</c:v>
                </c:pt>
                <c:pt idx="4">
                  <c:v>2023-04</c:v>
                </c:pt>
                <c:pt idx="5">
                  <c:v>2023-05</c:v>
                </c:pt>
                <c:pt idx="6">
                  <c:v>2023-06</c:v>
                </c:pt>
                <c:pt idx="7">
                  <c:v>2023-07</c:v>
                </c:pt>
                <c:pt idx="8">
                  <c:v>2023-08</c:v>
                </c:pt>
                <c:pt idx="9">
                  <c:v>2023-09</c:v>
                </c:pt>
                <c:pt idx="10">
                  <c:v>2023-10</c:v>
                </c:pt>
                <c:pt idx="11">
                  <c:v>2023-11</c:v>
                </c:pt>
                <c:pt idx="12">
                  <c:v>2023-12</c:v>
                </c:pt>
              </c:strCache>
            </c:strRef>
          </c:cat>
          <c:val>
            <c:numRef>
              <c:f>Sheet1!$B$2:$B$14</c:f>
              <c:numCache>
                <c:formatCode>General</c:formatCode>
                <c:ptCount val="13"/>
                <c:pt idx="0">
                  <c:v>829</c:v>
                </c:pt>
                <c:pt idx="1">
                  <c:v>85022</c:v>
                </c:pt>
                <c:pt idx="2">
                  <c:v>94823</c:v>
                </c:pt>
                <c:pt idx="3">
                  <c:v>93410</c:v>
                </c:pt>
                <c:pt idx="4">
                  <c:v>82645</c:v>
                </c:pt>
                <c:pt idx="5">
                  <c:v>85648</c:v>
                </c:pt>
                <c:pt idx="6">
                  <c:v>78089</c:v>
                </c:pt>
                <c:pt idx="7">
                  <c:v>87923</c:v>
                </c:pt>
                <c:pt idx="8">
                  <c:v>96044</c:v>
                </c:pt>
                <c:pt idx="9">
                  <c:v>65934</c:v>
                </c:pt>
                <c:pt idx="10">
                  <c:v>99561</c:v>
                </c:pt>
                <c:pt idx="11">
                  <c:v>16063</c:v>
                </c:pt>
              </c:numCache>
            </c:numRef>
          </c:val>
          <c:extLst>
            <c:ext xmlns:c16="http://schemas.microsoft.com/office/drawing/2014/chart" uri="{C3380CC4-5D6E-409C-BE32-E72D297353CC}">
              <c16:uniqueId val="{00000000-FB81-4FD0-A77F-BA025CBF4F07}"/>
            </c:ext>
          </c:extLst>
        </c:ser>
        <c:dLbls>
          <c:showLegendKey val="0"/>
          <c:showVal val="0"/>
          <c:showCatName val="0"/>
          <c:showSerName val="0"/>
          <c:showPercent val="0"/>
          <c:showBubbleSize val="0"/>
        </c:dLbls>
        <c:gapWidth val="219"/>
        <c:overlap val="-27"/>
        <c:axId val="371017760"/>
        <c:axId val="371018416"/>
      </c:barChart>
      <c:catAx>
        <c:axId val="37101776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1018416"/>
        <c:crosses val="autoZero"/>
        <c:auto val="1"/>
        <c:lblAlgn val="ctr"/>
        <c:lblOffset val="100"/>
        <c:noMultiLvlLbl val="0"/>
      </c:catAx>
      <c:valAx>
        <c:axId val="3710184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10177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phlyinsurance</c:v>
                </c:pt>
              </c:strCache>
            </c:strRef>
          </c:tx>
          <c:spPr>
            <a:solidFill>
              <a:schemeClr val="accent1"/>
            </a:solidFill>
            <a:ln>
              <a:noFill/>
            </a:ln>
            <a:effectLst/>
          </c:spPr>
          <c:invertIfNegative val="0"/>
          <c:cat>
            <c:numRef>
              <c:f>Sheet1!$A$2:$A$13</c:f>
              <c:numCache>
                <c:formatCode>m/d/yyyy</c:formatCode>
                <c:ptCount val="12"/>
                <c:pt idx="0">
                  <c:v>44927</c:v>
                </c:pt>
                <c:pt idx="1">
                  <c:v>44958</c:v>
                </c:pt>
                <c:pt idx="2">
                  <c:v>44986</c:v>
                </c:pt>
                <c:pt idx="3">
                  <c:v>45017</c:v>
                </c:pt>
                <c:pt idx="4">
                  <c:v>45047</c:v>
                </c:pt>
                <c:pt idx="5">
                  <c:v>45078</c:v>
                </c:pt>
                <c:pt idx="6">
                  <c:v>45108</c:v>
                </c:pt>
                <c:pt idx="7">
                  <c:v>45139</c:v>
                </c:pt>
                <c:pt idx="8">
                  <c:v>45170</c:v>
                </c:pt>
                <c:pt idx="9">
                  <c:v>45200</c:v>
                </c:pt>
                <c:pt idx="10">
                  <c:v>45231</c:v>
                </c:pt>
                <c:pt idx="11">
                  <c:v>45261</c:v>
                </c:pt>
              </c:numCache>
            </c:numRef>
          </c:cat>
          <c:val>
            <c:numRef>
              <c:f>Sheet1!$B$2:$B$13</c:f>
              <c:numCache>
                <c:formatCode>General</c:formatCode>
                <c:ptCount val="12"/>
                <c:pt idx="0">
                  <c:v>15</c:v>
                </c:pt>
                <c:pt idx="1">
                  <c:v>36</c:v>
                </c:pt>
                <c:pt idx="2">
                  <c:v>75</c:v>
                </c:pt>
                <c:pt idx="3">
                  <c:v>40</c:v>
                </c:pt>
                <c:pt idx="4">
                  <c:v>3</c:v>
                </c:pt>
                <c:pt idx="5">
                  <c:v>34</c:v>
                </c:pt>
                <c:pt idx="6">
                  <c:v>13</c:v>
                </c:pt>
                <c:pt idx="7">
                  <c:v>67</c:v>
                </c:pt>
                <c:pt idx="8">
                  <c:v>26</c:v>
                </c:pt>
                <c:pt idx="9">
                  <c:v>58</c:v>
                </c:pt>
                <c:pt idx="10">
                  <c:v>6</c:v>
                </c:pt>
              </c:numCache>
            </c:numRef>
          </c:val>
          <c:extLst>
            <c:ext xmlns:c16="http://schemas.microsoft.com/office/drawing/2014/chart" uri="{C3380CC4-5D6E-409C-BE32-E72D297353CC}">
              <c16:uniqueId val="{00000000-16EC-4EAC-98FA-22181D480F16}"/>
            </c:ext>
          </c:extLst>
        </c:ser>
        <c:dLbls>
          <c:showLegendKey val="0"/>
          <c:showVal val="0"/>
          <c:showCatName val="0"/>
          <c:showSerName val="0"/>
          <c:showPercent val="0"/>
          <c:showBubbleSize val="0"/>
        </c:dLbls>
        <c:gapWidth val="219"/>
        <c:overlap val="-27"/>
        <c:axId val="261788232"/>
        <c:axId val="261796104"/>
      </c:barChart>
      <c:dateAx>
        <c:axId val="26178823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61796104"/>
        <c:crosses val="autoZero"/>
        <c:auto val="1"/>
        <c:lblOffset val="100"/>
        <c:baseTimeUnit val="months"/>
      </c:dateAx>
      <c:valAx>
        <c:axId val="26179610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617882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phlyinsurance</c:v>
                </c:pt>
              </c:strCache>
            </c:strRef>
          </c:tx>
          <c:spPr>
            <a:solidFill>
              <a:schemeClr val="accent1"/>
            </a:solidFill>
            <a:ln>
              <a:noFill/>
            </a:ln>
            <a:effectLst/>
          </c:spPr>
          <c:invertIfNegative val="0"/>
          <c:cat>
            <c:numRef>
              <c:f>Sheet1!$A$2:$A$13</c:f>
              <c:numCache>
                <c:formatCode>m/d/yyyy</c:formatCode>
                <c:ptCount val="12"/>
                <c:pt idx="0">
                  <c:v>44927</c:v>
                </c:pt>
                <c:pt idx="1">
                  <c:v>44958</c:v>
                </c:pt>
                <c:pt idx="2">
                  <c:v>44986</c:v>
                </c:pt>
                <c:pt idx="3">
                  <c:v>45017</c:v>
                </c:pt>
                <c:pt idx="4">
                  <c:v>45047</c:v>
                </c:pt>
                <c:pt idx="5">
                  <c:v>45078</c:v>
                </c:pt>
                <c:pt idx="6">
                  <c:v>45108</c:v>
                </c:pt>
                <c:pt idx="7">
                  <c:v>45139</c:v>
                </c:pt>
                <c:pt idx="8">
                  <c:v>45170</c:v>
                </c:pt>
                <c:pt idx="9">
                  <c:v>45200</c:v>
                </c:pt>
                <c:pt idx="10">
                  <c:v>45231</c:v>
                </c:pt>
                <c:pt idx="11">
                  <c:v>45261</c:v>
                </c:pt>
              </c:numCache>
            </c:numRef>
          </c:cat>
          <c:val>
            <c:numRef>
              <c:f>Sheet1!$B$2:$B$13</c:f>
              <c:numCache>
                <c:formatCode>General</c:formatCode>
                <c:ptCount val="12"/>
                <c:pt idx="0">
                  <c:v>36</c:v>
                </c:pt>
                <c:pt idx="1">
                  <c:v>42</c:v>
                </c:pt>
                <c:pt idx="2">
                  <c:v>33</c:v>
                </c:pt>
                <c:pt idx="3">
                  <c:v>37</c:v>
                </c:pt>
                <c:pt idx="4">
                  <c:v>46</c:v>
                </c:pt>
                <c:pt idx="5">
                  <c:v>36</c:v>
                </c:pt>
                <c:pt idx="6">
                  <c:v>38</c:v>
                </c:pt>
                <c:pt idx="7">
                  <c:v>47</c:v>
                </c:pt>
                <c:pt idx="8">
                  <c:v>36</c:v>
                </c:pt>
                <c:pt idx="9">
                  <c:v>53</c:v>
                </c:pt>
                <c:pt idx="10">
                  <c:v>40</c:v>
                </c:pt>
                <c:pt idx="11">
                  <c:v>0</c:v>
                </c:pt>
              </c:numCache>
            </c:numRef>
          </c:val>
          <c:extLst>
            <c:ext xmlns:c16="http://schemas.microsoft.com/office/drawing/2014/chart" uri="{C3380CC4-5D6E-409C-BE32-E72D297353CC}">
              <c16:uniqueId val="{00000000-A70F-4926-862A-33F443B3A60E}"/>
            </c:ext>
          </c:extLst>
        </c:ser>
        <c:dLbls>
          <c:showLegendKey val="0"/>
          <c:showVal val="0"/>
          <c:showCatName val="0"/>
          <c:showSerName val="0"/>
          <c:showPercent val="0"/>
          <c:showBubbleSize val="0"/>
        </c:dLbls>
        <c:gapWidth val="219"/>
        <c:overlap val="-27"/>
        <c:axId val="261797744"/>
        <c:axId val="261798072"/>
      </c:barChart>
      <c:dateAx>
        <c:axId val="26179774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61798072"/>
        <c:crosses val="autoZero"/>
        <c:auto val="1"/>
        <c:lblOffset val="100"/>
        <c:baseTimeUnit val="months"/>
      </c:dateAx>
      <c:valAx>
        <c:axId val="26179807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617977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phlyinsurance</c:v>
                </c:pt>
              </c:strCache>
            </c:strRef>
          </c:tx>
          <c:spPr>
            <a:solidFill>
              <a:schemeClr val="accent1"/>
            </a:solidFill>
            <a:ln>
              <a:noFill/>
            </a:ln>
            <a:effectLst/>
          </c:spPr>
          <c:invertIfNegative val="0"/>
          <c:cat>
            <c:strRef>
              <c:f>Sheet1!$A$2:$A$13</c:f>
              <c:strCache>
                <c:ptCount val="12"/>
                <c:pt idx="0">
                  <c:v>2023-01</c:v>
                </c:pt>
                <c:pt idx="1">
                  <c:v>2023-02</c:v>
                </c:pt>
                <c:pt idx="2">
                  <c:v>2023-03</c:v>
                </c:pt>
                <c:pt idx="3">
                  <c:v>2023-04</c:v>
                </c:pt>
                <c:pt idx="4">
                  <c:v>2023-05</c:v>
                </c:pt>
                <c:pt idx="5">
                  <c:v>2023-06</c:v>
                </c:pt>
                <c:pt idx="6">
                  <c:v>2023-07</c:v>
                </c:pt>
                <c:pt idx="7">
                  <c:v>2023-08</c:v>
                </c:pt>
                <c:pt idx="8">
                  <c:v>2023-09</c:v>
                </c:pt>
                <c:pt idx="9">
                  <c:v>2023-10</c:v>
                </c:pt>
                <c:pt idx="10">
                  <c:v>2023-11</c:v>
                </c:pt>
                <c:pt idx="11">
                  <c:v>2023-12</c:v>
                </c:pt>
              </c:strCache>
            </c:strRef>
          </c:cat>
          <c:val>
            <c:numRef>
              <c:f>Sheet1!$B$2:$B$13</c:f>
              <c:numCache>
                <c:formatCode>General</c:formatCode>
                <c:ptCount val="12"/>
                <c:pt idx="0">
                  <c:v>652</c:v>
                </c:pt>
                <c:pt idx="1">
                  <c:v>723</c:v>
                </c:pt>
                <c:pt idx="2">
                  <c:v>703</c:v>
                </c:pt>
                <c:pt idx="3">
                  <c:v>636</c:v>
                </c:pt>
                <c:pt idx="4">
                  <c:v>828</c:v>
                </c:pt>
                <c:pt idx="5">
                  <c:v>691</c:v>
                </c:pt>
                <c:pt idx="6">
                  <c:v>732</c:v>
                </c:pt>
                <c:pt idx="7">
                  <c:v>811</c:v>
                </c:pt>
                <c:pt idx="8">
                  <c:v>576</c:v>
                </c:pt>
                <c:pt idx="9">
                  <c:v>1124</c:v>
                </c:pt>
                <c:pt idx="10">
                  <c:v>161</c:v>
                </c:pt>
                <c:pt idx="11">
                  <c:v>0</c:v>
                </c:pt>
              </c:numCache>
            </c:numRef>
          </c:val>
          <c:extLst>
            <c:ext xmlns:c16="http://schemas.microsoft.com/office/drawing/2014/chart" uri="{C3380CC4-5D6E-409C-BE32-E72D297353CC}">
              <c16:uniqueId val="{00000000-57B0-4365-A9A1-560A8F45A8B0}"/>
            </c:ext>
          </c:extLst>
        </c:ser>
        <c:dLbls>
          <c:showLegendKey val="0"/>
          <c:showVal val="0"/>
          <c:showCatName val="0"/>
          <c:showSerName val="0"/>
          <c:showPercent val="0"/>
          <c:showBubbleSize val="0"/>
        </c:dLbls>
        <c:gapWidth val="219"/>
        <c:overlap val="-27"/>
        <c:axId val="261799384"/>
        <c:axId val="261803976"/>
      </c:barChart>
      <c:catAx>
        <c:axId val="2617993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61803976"/>
        <c:crosses val="autoZero"/>
        <c:auto val="1"/>
        <c:lblAlgn val="ctr"/>
        <c:lblOffset val="100"/>
        <c:noMultiLvlLbl val="0"/>
      </c:catAx>
      <c:valAx>
        <c:axId val="26180397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617993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phlyinsurance</c:v>
                </c:pt>
              </c:strCache>
            </c:strRef>
          </c:tx>
          <c:spPr>
            <a:solidFill>
              <a:schemeClr val="accent1"/>
            </a:solidFill>
            <a:ln>
              <a:noFill/>
            </a:ln>
            <a:effectLst/>
          </c:spPr>
          <c:invertIfNegative val="0"/>
          <c:cat>
            <c:numRef>
              <c:f>Sheet1!$A$2:$A$13</c:f>
              <c:numCache>
                <c:formatCode>m/d/yyyy</c:formatCode>
                <c:ptCount val="12"/>
                <c:pt idx="0">
                  <c:v>44927</c:v>
                </c:pt>
                <c:pt idx="1">
                  <c:v>44958</c:v>
                </c:pt>
                <c:pt idx="2">
                  <c:v>44986</c:v>
                </c:pt>
                <c:pt idx="3">
                  <c:v>45017</c:v>
                </c:pt>
                <c:pt idx="4">
                  <c:v>45047</c:v>
                </c:pt>
                <c:pt idx="5">
                  <c:v>45078</c:v>
                </c:pt>
                <c:pt idx="6">
                  <c:v>45108</c:v>
                </c:pt>
                <c:pt idx="7">
                  <c:v>45139</c:v>
                </c:pt>
                <c:pt idx="8">
                  <c:v>45170</c:v>
                </c:pt>
                <c:pt idx="9">
                  <c:v>45200</c:v>
                </c:pt>
                <c:pt idx="10">
                  <c:v>45231</c:v>
                </c:pt>
                <c:pt idx="11">
                  <c:v>45261</c:v>
                </c:pt>
              </c:numCache>
            </c:numRef>
          </c:cat>
          <c:val>
            <c:numRef>
              <c:f>Sheet1!$B$2:$B$13</c:f>
              <c:numCache>
                <c:formatCode>General</c:formatCode>
                <c:ptCount val="12"/>
                <c:pt idx="0">
                  <c:v>15468</c:v>
                </c:pt>
                <c:pt idx="1">
                  <c:v>54705</c:v>
                </c:pt>
                <c:pt idx="2">
                  <c:v>39716</c:v>
                </c:pt>
                <c:pt idx="3">
                  <c:v>30264</c:v>
                </c:pt>
                <c:pt idx="4">
                  <c:v>16295</c:v>
                </c:pt>
                <c:pt idx="5">
                  <c:v>13894</c:v>
                </c:pt>
                <c:pt idx="6">
                  <c:v>15682</c:v>
                </c:pt>
                <c:pt idx="7">
                  <c:v>127721</c:v>
                </c:pt>
                <c:pt idx="8">
                  <c:v>16663</c:v>
                </c:pt>
                <c:pt idx="9">
                  <c:v>100994</c:v>
                </c:pt>
              </c:numCache>
            </c:numRef>
          </c:val>
          <c:extLst>
            <c:ext xmlns:c16="http://schemas.microsoft.com/office/drawing/2014/chart" uri="{C3380CC4-5D6E-409C-BE32-E72D297353CC}">
              <c16:uniqueId val="{00000000-8EB9-4F89-A2C5-A1AF35EFC435}"/>
            </c:ext>
          </c:extLst>
        </c:ser>
        <c:dLbls>
          <c:showLegendKey val="0"/>
          <c:showVal val="0"/>
          <c:showCatName val="0"/>
          <c:showSerName val="0"/>
          <c:showPercent val="0"/>
          <c:showBubbleSize val="0"/>
        </c:dLbls>
        <c:gapWidth val="219"/>
        <c:overlap val="-27"/>
        <c:axId val="261805288"/>
        <c:axId val="261800696"/>
      </c:barChart>
      <c:dateAx>
        <c:axId val="26180528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61800696"/>
        <c:crosses val="autoZero"/>
        <c:auto val="1"/>
        <c:lblOffset val="100"/>
        <c:baseTimeUnit val="months"/>
      </c:dateAx>
      <c:valAx>
        <c:axId val="26180069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6180528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11/8/2023</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11/8/2023</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11/8/2023</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11/8/2023</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11/8/2023</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11/8/2023</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11/8/2023</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11/8/2023</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11/8/2023</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11/8/2023</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chart" Target="../charts/chart14.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2" Type="http://schemas.openxmlformats.org/officeDocument/2006/relationships/chart" Target="../charts/chart15.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chart" Target="../charts/chart16.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chart" Target="../charts/chart17.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chart" Target="../charts/chart18.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5E5710-136C-40F7-BAF5-5684DFDC0B85}"/>
              </a:ext>
            </a:extLst>
          </p:cNvPr>
          <p:cNvSpPr>
            <a:spLocks noGrp="1"/>
          </p:cNvSpPr>
          <p:nvPr>
            <p:ph type="ctrTitle"/>
          </p:nvPr>
        </p:nvSpPr>
        <p:spPr/>
        <p:txBody>
          <a:bodyPr/>
          <a:lstStyle/>
          <a:p>
            <a:r>
              <a:rPr lang="en-US"/>
              <a:t>PHLY Social Media</a:t>
            </a:r>
          </a:p>
        </p:txBody>
      </p:sp>
      <p:sp>
        <p:nvSpPr>
          <p:cNvPr id="3" name="Subtitle 2">
            <a:extLst>
              <a:ext uri="{FF2B5EF4-FFF2-40B4-BE49-F238E27FC236}">
                <a16:creationId xmlns:a16="http://schemas.microsoft.com/office/drawing/2014/main" id="{92CD6573-BBC3-4813-B8D0-567AD6DAD7A1}"/>
              </a:ext>
            </a:extLst>
          </p:cNvPr>
          <p:cNvSpPr>
            <a:spLocks noGrp="1"/>
          </p:cNvSpPr>
          <p:nvPr>
            <p:ph type="subTitle" idx="1"/>
          </p:nvPr>
        </p:nvSpPr>
        <p:spPr/>
        <p:txBody>
          <a:bodyPr/>
          <a:lstStyle/>
          <a:p>
            <a:r>
              <a:rPr lang="en-US"/>
              <a:t>Philadelphia Insurance Companies</a:t>
            </a:r>
          </a:p>
        </p:txBody>
      </p:sp>
    </p:spTree>
    <p:extLst>
      <p:ext uri="{BB962C8B-B14F-4D97-AF65-F5344CB8AC3E}">
        <p14:creationId xmlns:p14="http://schemas.microsoft.com/office/powerpoint/2010/main" val="230589271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9DBAA4-ACE7-4426-BBDF-EC3B6DE83A74}"/>
              </a:ext>
            </a:extLst>
          </p:cNvPr>
          <p:cNvSpPr>
            <a:spLocks noGrp="1"/>
          </p:cNvSpPr>
          <p:nvPr>
            <p:ph type="title"/>
          </p:nvPr>
        </p:nvSpPr>
        <p:spPr/>
        <p:txBody>
          <a:bodyPr/>
          <a:lstStyle/>
          <a:p>
            <a:r>
              <a:rPr lang="en-US"/>
              <a:t>Overall Overall Audience | Philadelphia Insurance</a:t>
            </a:r>
          </a:p>
        </p:txBody>
      </p:sp>
      <p:graphicFrame>
        <p:nvGraphicFramePr>
          <p:cNvPr id="6" name="Chart Placeholder 5">
            <a:extLst>
              <a:ext uri="{FF2B5EF4-FFF2-40B4-BE49-F238E27FC236}">
                <a16:creationId xmlns:a16="http://schemas.microsoft.com/office/drawing/2014/main" id="{E7ECC202-C67F-4776-8F85-507C9A0215E4}"/>
              </a:ext>
            </a:extLst>
          </p:cNvPr>
          <p:cNvGraphicFramePr>
            <a:graphicFrameLocks noGrp="1"/>
          </p:cNvGraphicFramePr>
          <p:nvPr>
            <p:ph type="chart" sz="quarter" idx="13"/>
            <p:extLst>
              <p:ext uri="{D42A27DB-BD31-4B8C-83A1-F6EECF244321}">
                <p14:modId xmlns:p14="http://schemas.microsoft.com/office/powerpoint/2010/main" val="210230209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51979F4-69A0-44F6-A7CE-EE169A88C04E}"/>
              </a:ext>
            </a:extLst>
          </p:cNvPr>
          <p:cNvSpPr>
            <a:spLocks noGrp="1"/>
          </p:cNvSpPr>
          <p:nvPr>
            <p:ph type="body" sz="quarter" idx="14"/>
          </p:nvPr>
        </p:nvSpPr>
        <p:spPr/>
        <p:txBody>
          <a:bodyPr/>
          <a:lstStyle/>
          <a:p>
            <a:r>
              <a:rPr lang="en-US"/>
              <a:t>01/01/2020 - 12/31/2023</a:t>
            </a:r>
          </a:p>
        </p:txBody>
      </p:sp>
      <p:sp>
        <p:nvSpPr>
          <p:cNvPr id="5" name="Footer Placeholder 4">
            <a:extLst>
              <a:ext uri="{FF2B5EF4-FFF2-40B4-BE49-F238E27FC236}">
                <a16:creationId xmlns:a16="http://schemas.microsoft.com/office/drawing/2014/main" id="{CC4ABC24-4144-4EFC-8EF9-29311F3E130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28154382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D41027-4E14-48A8-9525-7C2B3C138B6C}"/>
              </a:ext>
            </a:extLst>
          </p:cNvPr>
          <p:cNvSpPr>
            <a:spLocks noGrp="1"/>
          </p:cNvSpPr>
          <p:nvPr>
            <p:ph type="title"/>
          </p:nvPr>
        </p:nvSpPr>
        <p:spPr/>
        <p:txBody>
          <a:bodyPr/>
          <a:lstStyle/>
          <a:p>
            <a:r>
              <a:rPr lang="en-US"/>
              <a:t>Facebook Facebook Key Metrics | Philadelphia Insurance</a:t>
            </a:r>
          </a:p>
        </p:txBody>
      </p:sp>
      <p:graphicFrame>
        <p:nvGraphicFramePr>
          <p:cNvPr id="5" name="Table Placeholder 4">
            <a:extLst>
              <a:ext uri="{FF2B5EF4-FFF2-40B4-BE49-F238E27FC236}">
                <a16:creationId xmlns:a16="http://schemas.microsoft.com/office/drawing/2014/main" id="{35AE35EC-E3C6-4607-A57D-98D822D02ACE}"/>
              </a:ext>
            </a:extLst>
          </p:cNvPr>
          <p:cNvGraphicFramePr>
            <a:graphicFrameLocks noGrp="1"/>
          </p:cNvGraphicFramePr>
          <p:nvPr>
            <p:ph type="tbl" sz="quarter" idx="13"/>
            <p:extLst>
              <p:ext uri="{D42A27DB-BD31-4B8C-83A1-F6EECF244321}">
                <p14:modId xmlns:p14="http://schemas.microsoft.com/office/powerpoint/2010/main" val="183316336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05256">
                  <a:extLst>
                    <a:ext uri="{9D8B030D-6E8A-4147-A177-3AD203B41FA5}">
                      <a16:colId xmlns:a16="http://schemas.microsoft.com/office/drawing/2014/main" val="643072424"/>
                    </a:ext>
                  </a:extLst>
                </a:gridCol>
                <a:gridCol w="905256">
                  <a:extLst>
                    <a:ext uri="{9D8B030D-6E8A-4147-A177-3AD203B41FA5}">
                      <a16:colId xmlns:a16="http://schemas.microsoft.com/office/drawing/2014/main" val="3471571645"/>
                    </a:ext>
                  </a:extLst>
                </a:gridCol>
                <a:gridCol w="905256">
                  <a:extLst>
                    <a:ext uri="{9D8B030D-6E8A-4147-A177-3AD203B41FA5}">
                      <a16:colId xmlns:a16="http://schemas.microsoft.com/office/drawing/2014/main" val="595615189"/>
                    </a:ext>
                  </a:extLst>
                </a:gridCol>
                <a:gridCol w="905256">
                  <a:extLst>
                    <a:ext uri="{9D8B030D-6E8A-4147-A177-3AD203B41FA5}">
                      <a16:colId xmlns:a16="http://schemas.microsoft.com/office/drawing/2014/main" val="1047529262"/>
                    </a:ext>
                  </a:extLst>
                </a:gridCol>
                <a:gridCol w="905256">
                  <a:extLst>
                    <a:ext uri="{9D8B030D-6E8A-4147-A177-3AD203B41FA5}">
                      <a16:colId xmlns:a16="http://schemas.microsoft.com/office/drawing/2014/main" val="2283413253"/>
                    </a:ext>
                  </a:extLst>
                </a:gridCol>
                <a:gridCol w="905256">
                  <a:extLst>
                    <a:ext uri="{9D8B030D-6E8A-4147-A177-3AD203B41FA5}">
                      <a16:colId xmlns:a16="http://schemas.microsoft.com/office/drawing/2014/main" val="758616114"/>
                    </a:ext>
                  </a:extLst>
                </a:gridCol>
                <a:gridCol w="905256">
                  <a:extLst>
                    <a:ext uri="{9D8B030D-6E8A-4147-A177-3AD203B41FA5}">
                      <a16:colId xmlns:a16="http://schemas.microsoft.com/office/drawing/2014/main" val="621896673"/>
                    </a:ext>
                  </a:extLst>
                </a:gridCol>
                <a:gridCol w="905256">
                  <a:extLst>
                    <a:ext uri="{9D8B030D-6E8A-4147-A177-3AD203B41FA5}">
                      <a16:colId xmlns:a16="http://schemas.microsoft.com/office/drawing/2014/main" val="1116545190"/>
                    </a:ext>
                  </a:extLst>
                </a:gridCol>
                <a:gridCol w="905256">
                  <a:extLst>
                    <a:ext uri="{9D8B030D-6E8A-4147-A177-3AD203B41FA5}">
                      <a16:colId xmlns:a16="http://schemas.microsoft.com/office/drawing/2014/main" val="2978167522"/>
                    </a:ext>
                  </a:extLst>
                </a:gridCol>
              </a:tblGrid>
              <a:tr h="370840">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3091201028"/>
                  </a:ext>
                </a:extLst>
              </a:tr>
              <a:tr h="370840">
                <a:tc>
                  <a:txBody>
                    <a:bodyPr/>
                    <a:lstStyle/>
                    <a:p>
                      <a:r>
                        <a:rPr lang="en-US" sz="1000"/>
                        <a:t>7482</a:t>
                      </a:r>
                    </a:p>
                  </a:txBody>
                  <a:tcPr/>
                </a:tc>
                <a:tc>
                  <a:txBody>
                    <a:bodyPr/>
                    <a:lstStyle/>
                    <a:p>
                      <a:r>
                        <a:rPr lang="en-US" sz="1000"/>
                        <a:t>45</a:t>
                      </a:r>
                    </a:p>
                  </a:txBody>
                  <a:tcPr/>
                </a:tc>
                <a:tc>
                  <a:txBody>
                    <a:bodyPr/>
                    <a:lstStyle/>
                    <a:p>
                      <a:r>
                        <a:rPr lang="en-US" sz="1000"/>
                        <a:t>22</a:t>
                      </a:r>
                    </a:p>
                  </a:txBody>
                  <a:tcPr/>
                </a:tc>
                <a:tc>
                  <a:txBody>
                    <a:bodyPr/>
                    <a:lstStyle/>
                    <a:p>
                      <a:r>
                        <a:rPr lang="en-US" sz="1000"/>
                        <a:t>932</a:t>
                      </a:r>
                    </a:p>
                  </a:txBody>
                  <a:tcPr/>
                </a:tc>
                <a:tc>
                  <a:txBody>
                    <a:bodyPr/>
                    <a:lstStyle/>
                    <a:p>
                      <a:r>
                        <a:rPr lang="en-US" sz="1000"/>
                        <a:t>129</a:t>
                      </a:r>
                    </a:p>
                  </a:txBody>
                  <a:tcPr/>
                </a:tc>
                <a:tc>
                  <a:txBody>
                    <a:bodyPr/>
                    <a:lstStyle/>
                    <a:p>
                      <a:r>
                        <a:rPr lang="en-US" sz="1000"/>
                        <a:t>47</a:t>
                      </a:r>
                    </a:p>
                  </a:txBody>
                  <a:tcPr/>
                </a:tc>
                <a:tc>
                  <a:txBody>
                    <a:bodyPr/>
                    <a:lstStyle/>
                    <a:p>
                      <a:r>
                        <a:rPr lang="en-US" sz="1000"/>
                        <a:t>0</a:t>
                      </a:r>
                    </a:p>
                  </a:txBody>
                  <a:tcPr/>
                </a:tc>
                <a:tc>
                  <a:txBody>
                    <a:bodyPr/>
                    <a:lstStyle/>
                    <a:p>
                      <a:r>
                        <a:rPr lang="en-US" sz="1000"/>
                        <a:t>0.6752 %</a:t>
                      </a:r>
                    </a:p>
                  </a:txBody>
                  <a:tcPr/>
                </a:tc>
                <a:tc>
                  <a:txBody>
                    <a:bodyPr/>
                    <a:lstStyle/>
                    <a:p>
                      <a:r>
                        <a:rPr lang="en-US" sz="1000"/>
                        <a:t>0.0 %</a:t>
                      </a:r>
                    </a:p>
                  </a:txBody>
                  <a:tcPr/>
                </a:tc>
                <a:extLst>
                  <a:ext uri="{0D108BD9-81ED-4DB2-BD59-A6C34878D82A}">
                    <a16:rowId xmlns:a16="http://schemas.microsoft.com/office/drawing/2014/main" val="3722588067"/>
                  </a:ext>
                </a:extLst>
              </a:tr>
            </a:tbl>
          </a:graphicData>
        </a:graphic>
      </p:graphicFrame>
      <p:sp>
        <p:nvSpPr>
          <p:cNvPr id="4" name="Text Placeholder 3">
            <a:extLst>
              <a:ext uri="{FF2B5EF4-FFF2-40B4-BE49-F238E27FC236}">
                <a16:creationId xmlns:a16="http://schemas.microsoft.com/office/drawing/2014/main" id="{302A8BF1-758D-46DC-B793-C425CFA98305}"/>
              </a:ext>
            </a:extLst>
          </p:cNvPr>
          <p:cNvSpPr>
            <a:spLocks noGrp="1"/>
          </p:cNvSpPr>
          <p:nvPr>
            <p:ph type="body" sz="quarter" idx="14"/>
          </p:nvPr>
        </p:nvSpPr>
        <p:spPr/>
        <p:txBody>
          <a:bodyPr/>
          <a:lstStyle/>
          <a:p>
            <a:r>
              <a:rPr lang="en-US"/>
              <a:t>10/01/2023 - 10/31/2023</a:t>
            </a:r>
          </a:p>
        </p:txBody>
      </p:sp>
    </p:spTree>
    <p:extLst>
      <p:ext uri="{BB962C8B-B14F-4D97-AF65-F5344CB8AC3E}">
        <p14:creationId xmlns:p14="http://schemas.microsoft.com/office/powerpoint/2010/main" val="324231344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3B15C4-8132-4CC2-B26F-1FA7DE4F4989}"/>
              </a:ext>
            </a:extLst>
          </p:cNvPr>
          <p:cNvSpPr>
            <a:spLocks noGrp="1"/>
          </p:cNvSpPr>
          <p:nvPr>
            <p:ph type="title"/>
          </p:nvPr>
        </p:nvSpPr>
        <p:spPr/>
        <p:txBody>
          <a:bodyPr/>
          <a:lstStyle/>
          <a:p>
            <a:r>
              <a:rPr lang="en-US"/>
              <a:t>Facebook Fans Gained | Philadelphia Insurance</a:t>
            </a:r>
          </a:p>
        </p:txBody>
      </p:sp>
      <p:graphicFrame>
        <p:nvGraphicFramePr>
          <p:cNvPr id="6" name="Chart Placeholder 5">
            <a:extLst>
              <a:ext uri="{FF2B5EF4-FFF2-40B4-BE49-F238E27FC236}">
                <a16:creationId xmlns:a16="http://schemas.microsoft.com/office/drawing/2014/main" id="{62D65E61-8763-4ABF-9DFC-71D01874B490}"/>
              </a:ext>
            </a:extLst>
          </p:cNvPr>
          <p:cNvGraphicFramePr>
            <a:graphicFrameLocks noGrp="1"/>
          </p:cNvGraphicFramePr>
          <p:nvPr>
            <p:ph type="chart" sz="quarter" idx="13"/>
            <p:extLst>
              <p:ext uri="{D42A27DB-BD31-4B8C-83A1-F6EECF244321}">
                <p14:modId xmlns:p14="http://schemas.microsoft.com/office/powerpoint/2010/main" val="221845564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2954C8F-4C1C-445E-8DF4-3852D6E64153}"/>
              </a:ext>
            </a:extLst>
          </p:cNvPr>
          <p:cNvSpPr>
            <a:spLocks noGrp="1"/>
          </p:cNvSpPr>
          <p:nvPr>
            <p:ph type="body" sz="quarter" idx="14"/>
          </p:nvPr>
        </p:nvSpPr>
        <p:spPr/>
        <p:txBody>
          <a:bodyPr/>
          <a:lstStyle/>
          <a:p>
            <a:r>
              <a:rPr lang="en-US"/>
              <a:t>01/01/2023 - 12/31/2023</a:t>
            </a:r>
          </a:p>
        </p:txBody>
      </p:sp>
      <p:sp>
        <p:nvSpPr>
          <p:cNvPr id="5" name="Footer Placeholder 4">
            <a:extLst>
              <a:ext uri="{FF2B5EF4-FFF2-40B4-BE49-F238E27FC236}">
                <a16:creationId xmlns:a16="http://schemas.microsoft.com/office/drawing/2014/main" id="{8C5B81D1-78F8-4E3C-8CC5-2D6622783F1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82225618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3503C3-0B96-4D45-BCAC-F718A237AADA}"/>
              </a:ext>
            </a:extLst>
          </p:cNvPr>
          <p:cNvSpPr>
            <a:spLocks noGrp="1"/>
          </p:cNvSpPr>
          <p:nvPr>
            <p:ph type="title"/>
          </p:nvPr>
        </p:nvSpPr>
        <p:spPr/>
        <p:txBody>
          <a:bodyPr/>
          <a:lstStyle/>
          <a:p>
            <a:r>
              <a:rPr lang="en-US"/>
              <a:t>Facebook Average Interactions Per Facebook Post | Philadelphia Insurance</a:t>
            </a:r>
          </a:p>
        </p:txBody>
      </p:sp>
      <p:graphicFrame>
        <p:nvGraphicFramePr>
          <p:cNvPr id="6" name="Chart Placeholder 5">
            <a:extLst>
              <a:ext uri="{FF2B5EF4-FFF2-40B4-BE49-F238E27FC236}">
                <a16:creationId xmlns:a16="http://schemas.microsoft.com/office/drawing/2014/main" id="{E493A86F-BB55-4582-AC8A-E4396B241F8C}"/>
              </a:ext>
            </a:extLst>
          </p:cNvPr>
          <p:cNvGraphicFramePr>
            <a:graphicFrameLocks noGrp="1"/>
          </p:cNvGraphicFramePr>
          <p:nvPr>
            <p:ph type="chart" sz="quarter" idx="13"/>
            <p:extLst>
              <p:ext uri="{D42A27DB-BD31-4B8C-83A1-F6EECF244321}">
                <p14:modId xmlns:p14="http://schemas.microsoft.com/office/powerpoint/2010/main" val="199990970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B9A5ECF-31EC-4871-8281-E3B3FB23CA4A}"/>
              </a:ext>
            </a:extLst>
          </p:cNvPr>
          <p:cNvSpPr>
            <a:spLocks noGrp="1"/>
          </p:cNvSpPr>
          <p:nvPr>
            <p:ph type="body" sz="quarter" idx="14"/>
          </p:nvPr>
        </p:nvSpPr>
        <p:spPr/>
        <p:txBody>
          <a:bodyPr/>
          <a:lstStyle/>
          <a:p>
            <a:r>
              <a:rPr lang="en-US"/>
              <a:t>01/01/2023 - 12/31/2023</a:t>
            </a:r>
          </a:p>
        </p:txBody>
      </p:sp>
      <p:sp>
        <p:nvSpPr>
          <p:cNvPr id="5" name="Footer Placeholder 4">
            <a:extLst>
              <a:ext uri="{FF2B5EF4-FFF2-40B4-BE49-F238E27FC236}">
                <a16:creationId xmlns:a16="http://schemas.microsoft.com/office/drawing/2014/main" id="{C8DE9BC1-225E-4A34-8D28-F30B95436AB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20612984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F508FA-FFC6-4227-BE68-B9F2BFB4879D}"/>
              </a:ext>
            </a:extLst>
          </p:cNvPr>
          <p:cNvSpPr>
            <a:spLocks noGrp="1"/>
          </p:cNvSpPr>
          <p:nvPr>
            <p:ph type="title"/>
          </p:nvPr>
        </p:nvSpPr>
        <p:spPr/>
        <p:txBody>
          <a:bodyPr/>
          <a:lstStyle/>
          <a:p>
            <a:r>
              <a:rPr lang="en-US"/>
              <a:t>Facebook Total Interactions Per Month | Philadelphia Insurance</a:t>
            </a:r>
          </a:p>
        </p:txBody>
      </p:sp>
      <p:graphicFrame>
        <p:nvGraphicFramePr>
          <p:cNvPr id="6" name="Chart Placeholder 5">
            <a:extLst>
              <a:ext uri="{FF2B5EF4-FFF2-40B4-BE49-F238E27FC236}">
                <a16:creationId xmlns:a16="http://schemas.microsoft.com/office/drawing/2014/main" id="{B01A1CF2-896F-4636-923B-FC0C32CA2B80}"/>
              </a:ext>
            </a:extLst>
          </p:cNvPr>
          <p:cNvGraphicFramePr>
            <a:graphicFrameLocks noGrp="1"/>
          </p:cNvGraphicFramePr>
          <p:nvPr>
            <p:ph type="chart" sz="quarter" idx="13"/>
            <p:extLst>
              <p:ext uri="{D42A27DB-BD31-4B8C-83A1-F6EECF244321}">
                <p14:modId xmlns:p14="http://schemas.microsoft.com/office/powerpoint/2010/main" val="155037921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F7E2C85-7BA5-4193-BF3A-CEAC3B53CA42}"/>
              </a:ext>
            </a:extLst>
          </p:cNvPr>
          <p:cNvSpPr>
            <a:spLocks noGrp="1"/>
          </p:cNvSpPr>
          <p:nvPr>
            <p:ph type="body" sz="quarter" idx="14"/>
          </p:nvPr>
        </p:nvSpPr>
        <p:spPr/>
        <p:txBody>
          <a:bodyPr/>
          <a:lstStyle/>
          <a:p>
            <a:r>
              <a:rPr lang="en-US"/>
              <a:t>01/01/2023 - 12/31/2023</a:t>
            </a:r>
          </a:p>
        </p:txBody>
      </p:sp>
      <p:sp>
        <p:nvSpPr>
          <p:cNvPr id="5" name="Footer Placeholder 4">
            <a:extLst>
              <a:ext uri="{FF2B5EF4-FFF2-40B4-BE49-F238E27FC236}">
                <a16:creationId xmlns:a16="http://schemas.microsoft.com/office/drawing/2014/main" id="{3E08F22B-C4BD-4093-A935-20D7331C6C1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05877064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350945-88AB-4F3D-9C64-D5EC06B10E71}"/>
              </a:ext>
            </a:extLst>
          </p:cNvPr>
          <p:cNvSpPr>
            <a:spLocks noGrp="1"/>
          </p:cNvSpPr>
          <p:nvPr>
            <p:ph type="title"/>
          </p:nvPr>
        </p:nvSpPr>
        <p:spPr/>
        <p:txBody>
          <a:bodyPr/>
          <a:lstStyle/>
          <a:p>
            <a:r>
              <a:rPr lang="en-US"/>
              <a:t>Facebook Facebook Impressions | Philadelphia Insurance</a:t>
            </a:r>
          </a:p>
        </p:txBody>
      </p:sp>
      <p:graphicFrame>
        <p:nvGraphicFramePr>
          <p:cNvPr id="6" name="Chart Placeholder 5">
            <a:extLst>
              <a:ext uri="{FF2B5EF4-FFF2-40B4-BE49-F238E27FC236}">
                <a16:creationId xmlns:a16="http://schemas.microsoft.com/office/drawing/2014/main" id="{88D3D6F9-C4DA-4580-B912-21C0AC2C6ECF}"/>
              </a:ext>
            </a:extLst>
          </p:cNvPr>
          <p:cNvGraphicFramePr>
            <a:graphicFrameLocks noGrp="1"/>
          </p:cNvGraphicFramePr>
          <p:nvPr>
            <p:ph type="chart" sz="quarter" idx="13"/>
            <p:extLst>
              <p:ext uri="{D42A27DB-BD31-4B8C-83A1-F6EECF244321}">
                <p14:modId xmlns:p14="http://schemas.microsoft.com/office/powerpoint/2010/main" val="138959096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5847BA3-B38F-4480-A01F-FB71A4B7CC39}"/>
              </a:ext>
            </a:extLst>
          </p:cNvPr>
          <p:cNvSpPr>
            <a:spLocks noGrp="1"/>
          </p:cNvSpPr>
          <p:nvPr>
            <p:ph type="body" sz="quarter" idx="14"/>
          </p:nvPr>
        </p:nvSpPr>
        <p:spPr/>
        <p:txBody>
          <a:bodyPr/>
          <a:lstStyle/>
          <a:p>
            <a:r>
              <a:rPr lang="en-US"/>
              <a:t>01/01/2023 - 12/31/2023</a:t>
            </a:r>
          </a:p>
        </p:txBody>
      </p:sp>
      <p:sp>
        <p:nvSpPr>
          <p:cNvPr id="5" name="Footer Placeholder 4">
            <a:extLst>
              <a:ext uri="{FF2B5EF4-FFF2-40B4-BE49-F238E27FC236}">
                <a16:creationId xmlns:a16="http://schemas.microsoft.com/office/drawing/2014/main" id="{16761186-367A-4EE9-8FD1-5736123750C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90531550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319836-F624-4337-A3F1-8CEFD00806CB}"/>
              </a:ext>
            </a:extLst>
          </p:cNvPr>
          <p:cNvSpPr>
            <a:spLocks noGrp="1"/>
          </p:cNvSpPr>
          <p:nvPr>
            <p:ph type="title"/>
          </p:nvPr>
        </p:nvSpPr>
        <p:spPr/>
        <p:txBody>
          <a:bodyPr/>
          <a:lstStyle/>
          <a:p>
            <a:r>
              <a:rPr lang="en-US"/>
              <a:t>Facebook Original Own Posts Table | Philadelphia Insurance - 1 of 6</a:t>
            </a:r>
          </a:p>
        </p:txBody>
      </p:sp>
      <p:graphicFrame>
        <p:nvGraphicFramePr>
          <p:cNvPr id="5" name="Table Placeholder 4">
            <a:extLst>
              <a:ext uri="{FF2B5EF4-FFF2-40B4-BE49-F238E27FC236}">
                <a16:creationId xmlns:a16="http://schemas.microsoft.com/office/drawing/2014/main" id="{A58B82A4-0690-4397-979A-307217E0B850}"/>
              </a:ext>
            </a:extLst>
          </p:cNvPr>
          <p:cNvGraphicFramePr>
            <a:graphicFrameLocks noGrp="1"/>
          </p:cNvGraphicFramePr>
          <p:nvPr>
            <p:ph type="tbl" sz="quarter" idx="13"/>
            <p:extLst>
              <p:ext uri="{D42A27DB-BD31-4B8C-83A1-F6EECF244321}">
                <p14:modId xmlns:p14="http://schemas.microsoft.com/office/powerpoint/2010/main" val="319734884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1065945377"/>
                    </a:ext>
                  </a:extLst>
                </a:gridCol>
                <a:gridCol w="1481328">
                  <a:extLst>
                    <a:ext uri="{9D8B030D-6E8A-4147-A177-3AD203B41FA5}">
                      <a16:colId xmlns:a16="http://schemas.microsoft.com/office/drawing/2014/main" val="4034535504"/>
                    </a:ext>
                  </a:extLst>
                </a:gridCol>
                <a:gridCol w="329184">
                  <a:extLst>
                    <a:ext uri="{9D8B030D-6E8A-4147-A177-3AD203B41FA5}">
                      <a16:colId xmlns:a16="http://schemas.microsoft.com/office/drawing/2014/main" val="1230704882"/>
                    </a:ext>
                  </a:extLst>
                </a:gridCol>
                <a:gridCol w="329184">
                  <a:extLst>
                    <a:ext uri="{9D8B030D-6E8A-4147-A177-3AD203B41FA5}">
                      <a16:colId xmlns:a16="http://schemas.microsoft.com/office/drawing/2014/main" val="541856602"/>
                    </a:ext>
                  </a:extLst>
                </a:gridCol>
                <a:gridCol w="329184">
                  <a:extLst>
                    <a:ext uri="{9D8B030D-6E8A-4147-A177-3AD203B41FA5}">
                      <a16:colId xmlns:a16="http://schemas.microsoft.com/office/drawing/2014/main" val="4204336623"/>
                    </a:ext>
                  </a:extLst>
                </a:gridCol>
                <a:gridCol w="329184">
                  <a:extLst>
                    <a:ext uri="{9D8B030D-6E8A-4147-A177-3AD203B41FA5}">
                      <a16:colId xmlns:a16="http://schemas.microsoft.com/office/drawing/2014/main" val="32985934"/>
                    </a:ext>
                  </a:extLst>
                </a:gridCol>
                <a:gridCol w="329184">
                  <a:extLst>
                    <a:ext uri="{9D8B030D-6E8A-4147-A177-3AD203B41FA5}">
                      <a16:colId xmlns:a16="http://schemas.microsoft.com/office/drawing/2014/main" val="871109854"/>
                    </a:ext>
                  </a:extLst>
                </a:gridCol>
                <a:gridCol w="329184">
                  <a:extLst>
                    <a:ext uri="{9D8B030D-6E8A-4147-A177-3AD203B41FA5}">
                      <a16:colId xmlns:a16="http://schemas.microsoft.com/office/drawing/2014/main" val="3639722316"/>
                    </a:ext>
                  </a:extLst>
                </a:gridCol>
                <a:gridCol w="329184">
                  <a:extLst>
                    <a:ext uri="{9D8B030D-6E8A-4147-A177-3AD203B41FA5}">
                      <a16:colId xmlns:a16="http://schemas.microsoft.com/office/drawing/2014/main" val="3835296157"/>
                    </a:ext>
                  </a:extLst>
                </a:gridCol>
                <a:gridCol w="329184">
                  <a:extLst>
                    <a:ext uri="{9D8B030D-6E8A-4147-A177-3AD203B41FA5}">
                      <a16:colId xmlns:a16="http://schemas.microsoft.com/office/drawing/2014/main" val="1167667796"/>
                    </a:ext>
                  </a:extLst>
                </a:gridCol>
                <a:gridCol w="329184">
                  <a:extLst>
                    <a:ext uri="{9D8B030D-6E8A-4147-A177-3AD203B41FA5}">
                      <a16:colId xmlns:a16="http://schemas.microsoft.com/office/drawing/2014/main" val="2174096928"/>
                    </a:ext>
                  </a:extLst>
                </a:gridCol>
                <a:gridCol w="329184">
                  <a:extLst>
                    <a:ext uri="{9D8B030D-6E8A-4147-A177-3AD203B41FA5}">
                      <a16:colId xmlns:a16="http://schemas.microsoft.com/office/drawing/2014/main" val="4252172251"/>
                    </a:ext>
                  </a:extLst>
                </a:gridCol>
                <a:gridCol w="329184">
                  <a:extLst>
                    <a:ext uri="{9D8B030D-6E8A-4147-A177-3AD203B41FA5}">
                      <a16:colId xmlns:a16="http://schemas.microsoft.com/office/drawing/2014/main" val="3605988249"/>
                    </a:ext>
                  </a:extLst>
                </a:gridCol>
                <a:gridCol w="329184">
                  <a:extLst>
                    <a:ext uri="{9D8B030D-6E8A-4147-A177-3AD203B41FA5}">
                      <a16:colId xmlns:a16="http://schemas.microsoft.com/office/drawing/2014/main" val="2149542657"/>
                    </a:ext>
                  </a:extLst>
                </a:gridCol>
                <a:gridCol w="329184">
                  <a:extLst>
                    <a:ext uri="{9D8B030D-6E8A-4147-A177-3AD203B41FA5}">
                      <a16:colId xmlns:a16="http://schemas.microsoft.com/office/drawing/2014/main" val="1244421133"/>
                    </a:ext>
                  </a:extLst>
                </a:gridCol>
                <a:gridCol w="329184">
                  <a:extLst>
                    <a:ext uri="{9D8B030D-6E8A-4147-A177-3AD203B41FA5}">
                      <a16:colId xmlns:a16="http://schemas.microsoft.com/office/drawing/2014/main" val="49721329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1632371470"/>
                  </a:ext>
                </a:extLst>
              </a:tr>
            </a:tbl>
          </a:graphicData>
        </a:graphic>
      </p:graphicFrame>
      <p:sp>
        <p:nvSpPr>
          <p:cNvPr id="4" name="Text Placeholder 3">
            <a:extLst>
              <a:ext uri="{FF2B5EF4-FFF2-40B4-BE49-F238E27FC236}">
                <a16:creationId xmlns:a16="http://schemas.microsoft.com/office/drawing/2014/main" id="{EED5F28C-09C8-4DF2-9FC0-C83A99129750}"/>
              </a:ext>
            </a:extLst>
          </p:cNvPr>
          <p:cNvSpPr>
            <a:spLocks noGrp="1"/>
          </p:cNvSpPr>
          <p:nvPr>
            <p:ph type="body" sz="quarter" idx="14"/>
          </p:nvPr>
        </p:nvSpPr>
        <p:spPr/>
        <p:txBody>
          <a:bodyPr/>
          <a:lstStyle/>
          <a:p>
            <a:r>
              <a:rPr lang="en-US"/>
              <a:t>10/01/2023 - 10/31/2023</a:t>
            </a:r>
          </a:p>
        </p:txBody>
      </p:sp>
    </p:spTree>
    <p:extLst>
      <p:ext uri="{BB962C8B-B14F-4D97-AF65-F5344CB8AC3E}">
        <p14:creationId xmlns:p14="http://schemas.microsoft.com/office/powerpoint/2010/main" val="163195075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C7739B-FB48-4FC7-8CBC-80BB31347AA9}"/>
              </a:ext>
            </a:extLst>
          </p:cNvPr>
          <p:cNvSpPr>
            <a:spLocks noGrp="1"/>
          </p:cNvSpPr>
          <p:nvPr>
            <p:ph type="title"/>
          </p:nvPr>
        </p:nvSpPr>
        <p:spPr/>
        <p:txBody>
          <a:bodyPr/>
          <a:lstStyle/>
          <a:p>
            <a:r>
              <a:rPr lang="en-US"/>
              <a:t>Facebook Original Own Posts Table | Philadelphia Insurance - 2 of 6</a:t>
            </a:r>
          </a:p>
        </p:txBody>
      </p:sp>
      <p:graphicFrame>
        <p:nvGraphicFramePr>
          <p:cNvPr id="5" name="Table Placeholder 4">
            <a:extLst>
              <a:ext uri="{FF2B5EF4-FFF2-40B4-BE49-F238E27FC236}">
                <a16:creationId xmlns:a16="http://schemas.microsoft.com/office/drawing/2014/main" id="{E003FD8D-A894-4755-9ACA-92B0048B316A}"/>
              </a:ext>
            </a:extLst>
          </p:cNvPr>
          <p:cNvGraphicFramePr>
            <a:graphicFrameLocks noGrp="1"/>
          </p:cNvGraphicFramePr>
          <p:nvPr>
            <p:ph type="tbl" sz="quarter" idx="13"/>
            <p:extLst>
              <p:ext uri="{D42A27DB-BD31-4B8C-83A1-F6EECF244321}">
                <p14:modId xmlns:p14="http://schemas.microsoft.com/office/powerpoint/2010/main" val="269684121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540226101"/>
                    </a:ext>
                  </a:extLst>
                </a:gridCol>
                <a:gridCol w="1481328">
                  <a:extLst>
                    <a:ext uri="{9D8B030D-6E8A-4147-A177-3AD203B41FA5}">
                      <a16:colId xmlns:a16="http://schemas.microsoft.com/office/drawing/2014/main" val="3069637273"/>
                    </a:ext>
                  </a:extLst>
                </a:gridCol>
                <a:gridCol w="329184">
                  <a:extLst>
                    <a:ext uri="{9D8B030D-6E8A-4147-A177-3AD203B41FA5}">
                      <a16:colId xmlns:a16="http://schemas.microsoft.com/office/drawing/2014/main" val="596201136"/>
                    </a:ext>
                  </a:extLst>
                </a:gridCol>
                <a:gridCol w="329184">
                  <a:extLst>
                    <a:ext uri="{9D8B030D-6E8A-4147-A177-3AD203B41FA5}">
                      <a16:colId xmlns:a16="http://schemas.microsoft.com/office/drawing/2014/main" val="3715574690"/>
                    </a:ext>
                  </a:extLst>
                </a:gridCol>
                <a:gridCol w="329184">
                  <a:extLst>
                    <a:ext uri="{9D8B030D-6E8A-4147-A177-3AD203B41FA5}">
                      <a16:colId xmlns:a16="http://schemas.microsoft.com/office/drawing/2014/main" val="1267635691"/>
                    </a:ext>
                  </a:extLst>
                </a:gridCol>
                <a:gridCol w="329184">
                  <a:extLst>
                    <a:ext uri="{9D8B030D-6E8A-4147-A177-3AD203B41FA5}">
                      <a16:colId xmlns:a16="http://schemas.microsoft.com/office/drawing/2014/main" val="2444369007"/>
                    </a:ext>
                  </a:extLst>
                </a:gridCol>
                <a:gridCol w="329184">
                  <a:extLst>
                    <a:ext uri="{9D8B030D-6E8A-4147-A177-3AD203B41FA5}">
                      <a16:colId xmlns:a16="http://schemas.microsoft.com/office/drawing/2014/main" val="2142804279"/>
                    </a:ext>
                  </a:extLst>
                </a:gridCol>
                <a:gridCol w="329184">
                  <a:extLst>
                    <a:ext uri="{9D8B030D-6E8A-4147-A177-3AD203B41FA5}">
                      <a16:colId xmlns:a16="http://schemas.microsoft.com/office/drawing/2014/main" val="928389905"/>
                    </a:ext>
                  </a:extLst>
                </a:gridCol>
                <a:gridCol w="329184">
                  <a:extLst>
                    <a:ext uri="{9D8B030D-6E8A-4147-A177-3AD203B41FA5}">
                      <a16:colId xmlns:a16="http://schemas.microsoft.com/office/drawing/2014/main" val="461090509"/>
                    </a:ext>
                  </a:extLst>
                </a:gridCol>
                <a:gridCol w="329184">
                  <a:extLst>
                    <a:ext uri="{9D8B030D-6E8A-4147-A177-3AD203B41FA5}">
                      <a16:colId xmlns:a16="http://schemas.microsoft.com/office/drawing/2014/main" val="3752408591"/>
                    </a:ext>
                  </a:extLst>
                </a:gridCol>
                <a:gridCol w="329184">
                  <a:extLst>
                    <a:ext uri="{9D8B030D-6E8A-4147-A177-3AD203B41FA5}">
                      <a16:colId xmlns:a16="http://schemas.microsoft.com/office/drawing/2014/main" val="2169558545"/>
                    </a:ext>
                  </a:extLst>
                </a:gridCol>
                <a:gridCol w="329184">
                  <a:extLst>
                    <a:ext uri="{9D8B030D-6E8A-4147-A177-3AD203B41FA5}">
                      <a16:colId xmlns:a16="http://schemas.microsoft.com/office/drawing/2014/main" val="2253153973"/>
                    </a:ext>
                  </a:extLst>
                </a:gridCol>
                <a:gridCol w="329184">
                  <a:extLst>
                    <a:ext uri="{9D8B030D-6E8A-4147-A177-3AD203B41FA5}">
                      <a16:colId xmlns:a16="http://schemas.microsoft.com/office/drawing/2014/main" val="1877187505"/>
                    </a:ext>
                  </a:extLst>
                </a:gridCol>
                <a:gridCol w="329184">
                  <a:extLst>
                    <a:ext uri="{9D8B030D-6E8A-4147-A177-3AD203B41FA5}">
                      <a16:colId xmlns:a16="http://schemas.microsoft.com/office/drawing/2014/main" val="1949293854"/>
                    </a:ext>
                  </a:extLst>
                </a:gridCol>
                <a:gridCol w="329184">
                  <a:extLst>
                    <a:ext uri="{9D8B030D-6E8A-4147-A177-3AD203B41FA5}">
                      <a16:colId xmlns:a16="http://schemas.microsoft.com/office/drawing/2014/main" val="1656454971"/>
                    </a:ext>
                  </a:extLst>
                </a:gridCol>
                <a:gridCol w="329184">
                  <a:extLst>
                    <a:ext uri="{9D8B030D-6E8A-4147-A177-3AD203B41FA5}">
                      <a16:colId xmlns:a16="http://schemas.microsoft.com/office/drawing/2014/main" val="308712045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17020198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Philadelphia Insurance Companies - 2023-10-11 14:05:55</a:t>
                      </a:r>
                      <a:r>
                        <a:rPr kumimoji="0" lang="en-US" sz="1000" b="0" i="0" u="none" strike="noStrike" kern="1200" cap="none" spc="0" normalizeH="0" baseline="0" noProof="0">
                          <a:ln>
                            <a:noFill/>
                          </a:ln>
                          <a:solidFill>
                            <a:prstClr val="black"/>
                          </a:solidFill>
                          <a:effectLst/>
                          <a:uLnTx/>
                          <a:uFillTx/>
                          <a:latin typeface="Calibri"/>
                          <a:ea typeface="+mn-ea"/>
                          <a:cs typeface="+mn-cs"/>
                        </a:rPr>
                        <a:t>
 In honor of #CustomerServiceWeek, we organized various activities to celebrate our employees who consistently go above and beyond to exceed service expectations. From playing bingo and trivia games to enjoying sweet treats from Mr. Softee, #TEAMPHLY had a week packed with unforgettable experiences! Here's a look at Home Office employees taking an ice cream break. 🍦😊 #insurancecareers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https://quintly-image-storage.s3.amazonaws.com/d123f9c23f3abec6e562a564c92f236a/e873c84950656666746dfa1ec97e239b.jpg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9792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9506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73261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71216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48287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7998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16.5635 %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extLst>
                  <a:ext uri="{0D108BD9-81ED-4DB2-BD59-A6C34878D82A}">
                    <a16:rowId xmlns:a16="http://schemas.microsoft.com/office/drawing/2014/main" val="1472488226"/>
                  </a:ext>
                </a:extLst>
              </a:tr>
            </a:tbl>
          </a:graphicData>
        </a:graphic>
      </p:graphicFrame>
      <p:sp>
        <p:nvSpPr>
          <p:cNvPr id="4" name="Text Placeholder 3">
            <a:extLst>
              <a:ext uri="{FF2B5EF4-FFF2-40B4-BE49-F238E27FC236}">
                <a16:creationId xmlns:a16="http://schemas.microsoft.com/office/drawing/2014/main" id="{D9AE570F-25A2-4516-8AF5-3B1A7AA1747A}"/>
              </a:ext>
            </a:extLst>
          </p:cNvPr>
          <p:cNvSpPr>
            <a:spLocks noGrp="1"/>
          </p:cNvSpPr>
          <p:nvPr>
            <p:ph type="body" sz="quarter" idx="14"/>
          </p:nvPr>
        </p:nvSpPr>
        <p:spPr/>
        <p:txBody>
          <a:bodyPr/>
          <a:lstStyle/>
          <a:p>
            <a:r>
              <a:rPr lang="en-US"/>
              <a:t>10/01/2023 - 10/31/2023</a:t>
            </a:r>
          </a:p>
        </p:txBody>
      </p:sp>
    </p:spTree>
    <p:extLst>
      <p:ext uri="{BB962C8B-B14F-4D97-AF65-F5344CB8AC3E}">
        <p14:creationId xmlns:p14="http://schemas.microsoft.com/office/powerpoint/2010/main" val="337531708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6D6948-C704-4F58-A684-C6EC2D4AABA9}"/>
              </a:ext>
            </a:extLst>
          </p:cNvPr>
          <p:cNvSpPr>
            <a:spLocks noGrp="1"/>
          </p:cNvSpPr>
          <p:nvPr>
            <p:ph type="title"/>
          </p:nvPr>
        </p:nvSpPr>
        <p:spPr/>
        <p:txBody>
          <a:bodyPr/>
          <a:lstStyle/>
          <a:p>
            <a:r>
              <a:rPr lang="en-US"/>
              <a:t>Facebook Original Own Posts Table | Philadelphia Insurance - 3 of 6</a:t>
            </a:r>
          </a:p>
        </p:txBody>
      </p:sp>
      <p:graphicFrame>
        <p:nvGraphicFramePr>
          <p:cNvPr id="5" name="Table Placeholder 4">
            <a:extLst>
              <a:ext uri="{FF2B5EF4-FFF2-40B4-BE49-F238E27FC236}">
                <a16:creationId xmlns:a16="http://schemas.microsoft.com/office/drawing/2014/main" id="{BF579571-6DF7-4307-906C-F9E2BC2C6773}"/>
              </a:ext>
            </a:extLst>
          </p:cNvPr>
          <p:cNvGraphicFramePr>
            <a:graphicFrameLocks noGrp="1"/>
          </p:cNvGraphicFramePr>
          <p:nvPr>
            <p:ph type="tbl" sz="quarter" idx="13"/>
            <p:extLst>
              <p:ext uri="{D42A27DB-BD31-4B8C-83A1-F6EECF244321}">
                <p14:modId xmlns:p14="http://schemas.microsoft.com/office/powerpoint/2010/main" val="126178437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306060436"/>
                    </a:ext>
                  </a:extLst>
                </a:gridCol>
                <a:gridCol w="1481328">
                  <a:extLst>
                    <a:ext uri="{9D8B030D-6E8A-4147-A177-3AD203B41FA5}">
                      <a16:colId xmlns:a16="http://schemas.microsoft.com/office/drawing/2014/main" val="89894859"/>
                    </a:ext>
                  </a:extLst>
                </a:gridCol>
                <a:gridCol w="329184">
                  <a:extLst>
                    <a:ext uri="{9D8B030D-6E8A-4147-A177-3AD203B41FA5}">
                      <a16:colId xmlns:a16="http://schemas.microsoft.com/office/drawing/2014/main" val="697308035"/>
                    </a:ext>
                  </a:extLst>
                </a:gridCol>
                <a:gridCol w="329184">
                  <a:extLst>
                    <a:ext uri="{9D8B030D-6E8A-4147-A177-3AD203B41FA5}">
                      <a16:colId xmlns:a16="http://schemas.microsoft.com/office/drawing/2014/main" val="91948791"/>
                    </a:ext>
                  </a:extLst>
                </a:gridCol>
                <a:gridCol w="329184">
                  <a:extLst>
                    <a:ext uri="{9D8B030D-6E8A-4147-A177-3AD203B41FA5}">
                      <a16:colId xmlns:a16="http://schemas.microsoft.com/office/drawing/2014/main" val="3320849393"/>
                    </a:ext>
                  </a:extLst>
                </a:gridCol>
                <a:gridCol w="329184">
                  <a:extLst>
                    <a:ext uri="{9D8B030D-6E8A-4147-A177-3AD203B41FA5}">
                      <a16:colId xmlns:a16="http://schemas.microsoft.com/office/drawing/2014/main" val="2504128670"/>
                    </a:ext>
                  </a:extLst>
                </a:gridCol>
                <a:gridCol w="329184">
                  <a:extLst>
                    <a:ext uri="{9D8B030D-6E8A-4147-A177-3AD203B41FA5}">
                      <a16:colId xmlns:a16="http://schemas.microsoft.com/office/drawing/2014/main" val="264419220"/>
                    </a:ext>
                  </a:extLst>
                </a:gridCol>
                <a:gridCol w="329184">
                  <a:extLst>
                    <a:ext uri="{9D8B030D-6E8A-4147-A177-3AD203B41FA5}">
                      <a16:colId xmlns:a16="http://schemas.microsoft.com/office/drawing/2014/main" val="2342293900"/>
                    </a:ext>
                  </a:extLst>
                </a:gridCol>
                <a:gridCol w="329184">
                  <a:extLst>
                    <a:ext uri="{9D8B030D-6E8A-4147-A177-3AD203B41FA5}">
                      <a16:colId xmlns:a16="http://schemas.microsoft.com/office/drawing/2014/main" val="98852571"/>
                    </a:ext>
                  </a:extLst>
                </a:gridCol>
                <a:gridCol w="329184">
                  <a:extLst>
                    <a:ext uri="{9D8B030D-6E8A-4147-A177-3AD203B41FA5}">
                      <a16:colId xmlns:a16="http://schemas.microsoft.com/office/drawing/2014/main" val="2459531398"/>
                    </a:ext>
                  </a:extLst>
                </a:gridCol>
                <a:gridCol w="329184">
                  <a:extLst>
                    <a:ext uri="{9D8B030D-6E8A-4147-A177-3AD203B41FA5}">
                      <a16:colId xmlns:a16="http://schemas.microsoft.com/office/drawing/2014/main" val="3208027403"/>
                    </a:ext>
                  </a:extLst>
                </a:gridCol>
                <a:gridCol w="329184">
                  <a:extLst>
                    <a:ext uri="{9D8B030D-6E8A-4147-A177-3AD203B41FA5}">
                      <a16:colId xmlns:a16="http://schemas.microsoft.com/office/drawing/2014/main" val="3893732945"/>
                    </a:ext>
                  </a:extLst>
                </a:gridCol>
                <a:gridCol w="329184">
                  <a:extLst>
                    <a:ext uri="{9D8B030D-6E8A-4147-A177-3AD203B41FA5}">
                      <a16:colId xmlns:a16="http://schemas.microsoft.com/office/drawing/2014/main" val="2971448447"/>
                    </a:ext>
                  </a:extLst>
                </a:gridCol>
                <a:gridCol w="329184">
                  <a:extLst>
                    <a:ext uri="{9D8B030D-6E8A-4147-A177-3AD203B41FA5}">
                      <a16:colId xmlns:a16="http://schemas.microsoft.com/office/drawing/2014/main" val="937096713"/>
                    </a:ext>
                  </a:extLst>
                </a:gridCol>
                <a:gridCol w="329184">
                  <a:extLst>
                    <a:ext uri="{9D8B030D-6E8A-4147-A177-3AD203B41FA5}">
                      <a16:colId xmlns:a16="http://schemas.microsoft.com/office/drawing/2014/main" val="3796813238"/>
                    </a:ext>
                  </a:extLst>
                </a:gridCol>
                <a:gridCol w="329184">
                  <a:extLst>
                    <a:ext uri="{9D8B030D-6E8A-4147-A177-3AD203B41FA5}">
                      <a16:colId xmlns:a16="http://schemas.microsoft.com/office/drawing/2014/main" val="76441553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33335785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Philadelphia Insurance Companies - 2023-10-18 11:21:47</a:t>
                      </a:r>
                      <a:r>
                        <a:rPr kumimoji="0" lang="en-US" sz="1000" b="0" i="0" u="none" strike="noStrike" kern="1200" cap="none" spc="0" normalizeH="0" baseline="0" noProof="0">
                          <a:ln>
                            <a:noFill/>
                          </a:ln>
                          <a:solidFill>
                            <a:prstClr val="black"/>
                          </a:solidFill>
                          <a:effectLst/>
                          <a:uLnTx/>
                          <a:uFillTx/>
                          <a:latin typeface="Calibri"/>
                          <a:ea typeface="+mn-ea"/>
                          <a:cs typeface="+mn-cs"/>
                        </a:rPr>
                        <a:t>
 Congratulations to PHLY's President &amp; CEO John Glomb for being recognized as one of the Philadelphia Business Journal's 2023 Most Admired CEOs! 🎉👏 Most Admired CEOs celebrates the impactful #businessleaders shaping Greater #Philadelphia. Go here to view the list of honorees (subscription required): bit.ly/3M6uQ83 #insurance #insurancecareers #TEAMPHLY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https://quintly-image-storage.s3.amazonaws.com/d123f9c23f3abec6e562a564c92f236a/ff468d3d7ece1e7659c38ba6b8cc3aa5.jpg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13.9756 %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extLst>
                  <a:ext uri="{0D108BD9-81ED-4DB2-BD59-A6C34878D82A}">
                    <a16:rowId xmlns:a16="http://schemas.microsoft.com/office/drawing/2014/main" val="1947257206"/>
                  </a:ext>
                </a:extLst>
              </a:tr>
            </a:tbl>
          </a:graphicData>
        </a:graphic>
      </p:graphicFrame>
      <p:sp>
        <p:nvSpPr>
          <p:cNvPr id="4" name="Text Placeholder 3">
            <a:extLst>
              <a:ext uri="{FF2B5EF4-FFF2-40B4-BE49-F238E27FC236}">
                <a16:creationId xmlns:a16="http://schemas.microsoft.com/office/drawing/2014/main" id="{1E0121A9-5C78-4AC7-8D11-EA10078D0A1F}"/>
              </a:ext>
            </a:extLst>
          </p:cNvPr>
          <p:cNvSpPr>
            <a:spLocks noGrp="1"/>
          </p:cNvSpPr>
          <p:nvPr>
            <p:ph type="body" sz="quarter" idx="14"/>
          </p:nvPr>
        </p:nvSpPr>
        <p:spPr/>
        <p:txBody>
          <a:bodyPr/>
          <a:lstStyle/>
          <a:p>
            <a:r>
              <a:rPr lang="en-US"/>
              <a:t>10/01/2023 - 10/31/2023</a:t>
            </a:r>
          </a:p>
        </p:txBody>
      </p:sp>
    </p:spTree>
    <p:extLst>
      <p:ext uri="{BB962C8B-B14F-4D97-AF65-F5344CB8AC3E}">
        <p14:creationId xmlns:p14="http://schemas.microsoft.com/office/powerpoint/2010/main" val="297992563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90D4F2-10D8-4A8A-B934-D7D4CF863548}"/>
              </a:ext>
            </a:extLst>
          </p:cNvPr>
          <p:cNvSpPr>
            <a:spLocks noGrp="1"/>
          </p:cNvSpPr>
          <p:nvPr>
            <p:ph type="title"/>
          </p:nvPr>
        </p:nvSpPr>
        <p:spPr/>
        <p:txBody>
          <a:bodyPr/>
          <a:lstStyle/>
          <a:p>
            <a:r>
              <a:rPr lang="en-US"/>
              <a:t>Facebook Original Own Posts Table | Philadelphia Insurance - 4 of 6</a:t>
            </a:r>
          </a:p>
        </p:txBody>
      </p:sp>
      <p:graphicFrame>
        <p:nvGraphicFramePr>
          <p:cNvPr id="5" name="Table Placeholder 4">
            <a:extLst>
              <a:ext uri="{FF2B5EF4-FFF2-40B4-BE49-F238E27FC236}">
                <a16:creationId xmlns:a16="http://schemas.microsoft.com/office/drawing/2014/main" id="{3E1AB0D0-D8E3-46A1-95D7-711ACB36B680}"/>
              </a:ext>
            </a:extLst>
          </p:cNvPr>
          <p:cNvGraphicFramePr>
            <a:graphicFrameLocks noGrp="1"/>
          </p:cNvGraphicFramePr>
          <p:nvPr>
            <p:ph type="tbl" sz="quarter" idx="13"/>
            <p:extLst>
              <p:ext uri="{D42A27DB-BD31-4B8C-83A1-F6EECF244321}">
                <p14:modId xmlns:p14="http://schemas.microsoft.com/office/powerpoint/2010/main" val="102002743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2665543454"/>
                    </a:ext>
                  </a:extLst>
                </a:gridCol>
                <a:gridCol w="1481328">
                  <a:extLst>
                    <a:ext uri="{9D8B030D-6E8A-4147-A177-3AD203B41FA5}">
                      <a16:colId xmlns:a16="http://schemas.microsoft.com/office/drawing/2014/main" val="1720357855"/>
                    </a:ext>
                  </a:extLst>
                </a:gridCol>
                <a:gridCol w="329184">
                  <a:extLst>
                    <a:ext uri="{9D8B030D-6E8A-4147-A177-3AD203B41FA5}">
                      <a16:colId xmlns:a16="http://schemas.microsoft.com/office/drawing/2014/main" val="129610432"/>
                    </a:ext>
                  </a:extLst>
                </a:gridCol>
                <a:gridCol w="329184">
                  <a:extLst>
                    <a:ext uri="{9D8B030D-6E8A-4147-A177-3AD203B41FA5}">
                      <a16:colId xmlns:a16="http://schemas.microsoft.com/office/drawing/2014/main" val="805818141"/>
                    </a:ext>
                  </a:extLst>
                </a:gridCol>
                <a:gridCol w="329184">
                  <a:extLst>
                    <a:ext uri="{9D8B030D-6E8A-4147-A177-3AD203B41FA5}">
                      <a16:colId xmlns:a16="http://schemas.microsoft.com/office/drawing/2014/main" val="2200506961"/>
                    </a:ext>
                  </a:extLst>
                </a:gridCol>
                <a:gridCol w="329184">
                  <a:extLst>
                    <a:ext uri="{9D8B030D-6E8A-4147-A177-3AD203B41FA5}">
                      <a16:colId xmlns:a16="http://schemas.microsoft.com/office/drawing/2014/main" val="2996881476"/>
                    </a:ext>
                  </a:extLst>
                </a:gridCol>
                <a:gridCol w="329184">
                  <a:extLst>
                    <a:ext uri="{9D8B030D-6E8A-4147-A177-3AD203B41FA5}">
                      <a16:colId xmlns:a16="http://schemas.microsoft.com/office/drawing/2014/main" val="3165801524"/>
                    </a:ext>
                  </a:extLst>
                </a:gridCol>
                <a:gridCol w="329184">
                  <a:extLst>
                    <a:ext uri="{9D8B030D-6E8A-4147-A177-3AD203B41FA5}">
                      <a16:colId xmlns:a16="http://schemas.microsoft.com/office/drawing/2014/main" val="3843209973"/>
                    </a:ext>
                  </a:extLst>
                </a:gridCol>
                <a:gridCol w="329184">
                  <a:extLst>
                    <a:ext uri="{9D8B030D-6E8A-4147-A177-3AD203B41FA5}">
                      <a16:colId xmlns:a16="http://schemas.microsoft.com/office/drawing/2014/main" val="2723850792"/>
                    </a:ext>
                  </a:extLst>
                </a:gridCol>
                <a:gridCol w="329184">
                  <a:extLst>
                    <a:ext uri="{9D8B030D-6E8A-4147-A177-3AD203B41FA5}">
                      <a16:colId xmlns:a16="http://schemas.microsoft.com/office/drawing/2014/main" val="1158169626"/>
                    </a:ext>
                  </a:extLst>
                </a:gridCol>
                <a:gridCol w="329184">
                  <a:extLst>
                    <a:ext uri="{9D8B030D-6E8A-4147-A177-3AD203B41FA5}">
                      <a16:colId xmlns:a16="http://schemas.microsoft.com/office/drawing/2014/main" val="578741654"/>
                    </a:ext>
                  </a:extLst>
                </a:gridCol>
                <a:gridCol w="329184">
                  <a:extLst>
                    <a:ext uri="{9D8B030D-6E8A-4147-A177-3AD203B41FA5}">
                      <a16:colId xmlns:a16="http://schemas.microsoft.com/office/drawing/2014/main" val="4269152825"/>
                    </a:ext>
                  </a:extLst>
                </a:gridCol>
                <a:gridCol w="329184">
                  <a:extLst>
                    <a:ext uri="{9D8B030D-6E8A-4147-A177-3AD203B41FA5}">
                      <a16:colId xmlns:a16="http://schemas.microsoft.com/office/drawing/2014/main" val="872137100"/>
                    </a:ext>
                  </a:extLst>
                </a:gridCol>
                <a:gridCol w="329184">
                  <a:extLst>
                    <a:ext uri="{9D8B030D-6E8A-4147-A177-3AD203B41FA5}">
                      <a16:colId xmlns:a16="http://schemas.microsoft.com/office/drawing/2014/main" val="3101429089"/>
                    </a:ext>
                  </a:extLst>
                </a:gridCol>
                <a:gridCol w="329184">
                  <a:extLst>
                    <a:ext uri="{9D8B030D-6E8A-4147-A177-3AD203B41FA5}">
                      <a16:colId xmlns:a16="http://schemas.microsoft.com/office/drawing/2014/main" val="4015923084"/>
                    </a:ext>
                  </a:extLst>
                </a:gridCol>
                <a:gridCol w="329184">
                  <a:extLst>
                    <a:ext uri="{9D8B030D-6E8A-4147-A177-3AD203B41FA5}">
                      <a16:colId xmlns:a16="http://schemas.microsoft.com/office/drawing/2014/main" val="342240929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12216165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Philadelphia Insurance Companies - 2023-10-27 15:23:03</a:t>
                      </a:r>
                      <a:r>
                        <a:rPr kumimoji="0" lang="en-US" sz="1000" b="0" i="0" u="none" strike="noStrike" kern="1200" cap="none" spc="0" normalizeH="0" baseline="0" noProof="0">
                          <a:ln>
                            <a:noFill/>
                          </a:ln>
                          <a:solidFill>
                            <a:prstClr val="black"/>
                          </a:solidFill>
                          <a:effectLst/>
                          <a:uLnTx/>
                          <a:uFillTx/>
                          <a:latin typeface="Calibri"/>
                          <a:ea typeface="+mn-ea"/>
                          <a:cs typeface="+mn-cs"/>
                        </a:rPr>
                        <a:t>
 Cast your vote to help us pick our winning pumpkins! 🎃🗳️
It's Halloween season and we challenged #TEAMPHLY to a pumpkin carving contest for a chance to win a prize. We’ve narrowed down the submissions to eight finalists and now it's time for YOU to help us choose the champion! 🏆 
Check out these pumpkins and VOTE for your favorite by commenting with its number. 👇👻 #PHLYHalloweenContest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https://quintly-image-storage.s3.amazonaws.com/d123f9c23f3abec6e562a564c92f236a/19923b36aa153c92a13c1d777561ecbf.jpg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17.8660 %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extLst>
                  <a:ext uri="{0D108BD9-81ED-4DB2-BD59-A6C34878D82A}">
                    <a16:rowId xmlns:a16="http://schemas.microsoft.com/office/drawing/2014/main" val="2313373"/>
                  </a:ext>
                </a:extLst>
              </a:tr>
            </a:tbl>
          </a:graphicData>
        </a:graphic>
      </p:graphicFrame>
      <p:sp>
        <p:nvSpPr>
          <p:cNvPr id="4" name="Text Placeholder 3">
            <a:extLst>
              <a:ext uri="{FF2B5EF4-FFF2-40B4-BE49-F238E27FC236}">
                <a16:creationId xmlns:a16="http://schemas.microsoft.com/office/drawing/2014/main" id="{174FD44F-0A1B-4641-BC2C-669466BF27FC}"/>
              </a:ext>
            </a:extLst>
          </p:cNvPr>
          <p:cNvSpPr>
            <a:spLocks noGrp="1"/>
          </p:cNvSpPr>
          <p:nvPr>
            <p:ph type="body" sz="quarter" idx="14"/>
          </p:nvPr>
        </p:nvSpPr>
        <p:spPr/>
        <p:txBody>
          <a:bodyPr/>
          <a:lstStyle/>
          <a:p>
            <a:r>
              <a:rPr lang="en-US"/>
              <a:t>10/01/2023 - 10/31/2023</a:t>
            </a:r>
          </a:p>
        </p:txBody>
      </p:sp>
    </p:spTree>
    <p:extLst>
      <p:ext uri="{BB962C8B-B14F-4D97-AF65-F5344CB8AC3E}">
        <p14:creationId xmlns:p14="http://schemas.microsoft.com/office/powerpoint/2010/main" val="181652516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843B50-F8EB-4054-8BFC-6C307B27DDAC}"/>
              </a:ext>
            </a:extLst>
          </p:cNvPr>
          <p:cNvSpPr>
            <a:spLocks noGrp="1"/>
          </p:cNvSpPr>
          <p:nvPr>
            <p:ph type="title"/>
          </p:nvPr>
        </p:nvSpPr>
        <p:spPr/>
        <p:txBody>
          <a:bodyPr/>
          <a:lstStyle/>
          <a:p>
            <a:r>
              <a:rPr lang="en-US"/>
              <a:t>Facebook Original Own Posts Table | Philadelphia Insurance - 5 of 6</a:t>
            </a:r>
          </a:p>
        </p:txBody>
      </p:sp>
      <p:graphicFrame>
        <p:nvGraphicFramePr>
          <p:cNvPr id="5" name="Table Placeholder 4">
            <a:extLst>
              <a:ext uri="{FF2B5EF4-FFF2-40B4-BE49-F238E27FC236}">
                <a16:creationId xmlns:a16="http://schemas.microsoft.com/office/drawing/2014/main" id="{E7D417F5-E0E4-46D9-940E-21315424DB01}"/>
              </a:ext>
            </a:extLst>
          </p:cNvPr>
          <p:cNvGraphicFramePr>
            <a:graphicFrameLocks noGrp="1"/>
          </p:cNvGraphicFramePr>
          <p:nvPr>
            <p:ph type="tbl" sz="quarter" idx="13"/>
            <p:extLst>
              <p:ext uri="{D42A27DB-BD31-4B8C-83A1-F6EECF244321}">
                <p14:modId xmlns:p14="http://schemas.microsoft.com/office/powerpoint/2010/main" val="111694953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176102144"/>
                    </a:ext>
                  </a:extLst>
                </a:gridCol>
                <a:gridCol w="1481328">
                  <a:extLst>
                    <a:ext uri="{9D8B030D-6E8A-4147-A177-3AD203B41FA5}">
                      <a16:colId xmlns:a16="http://schemas.microsoft.com/office/drawing/2014/main" val="3137809193"/>
                    </a:ext>
                  </a:extLst>
                </a:gridCol>
                <a:gridCol w="329184">
                  <a:extLst>
                    <a:ext uri="{9D8B030D-6E8A-4147-A177-3AD203B41FA5}">
                      <a16:colId xmlns:a16="http://schemas.microsoft.com/office/drawing/2014/main" val="1849043786"/>
                    </a:ext>
                  </a:extLst>
                </a:gridCol>
                <a:gridCol w="329184">
                  <a:extLst>
                    <a:ext uri="{9D8B030D-6E8A-4147-A177-3AD203B41FA5}">
                      <a16:colId xmlns:a16="http://schemas.microsoft.com/office/drawing/2014/main" val="35602884"/>
                    </a:ext>
                  </a:extLst>
                </a:gridCol>
                <a:gridCol w="329184">
                  <a:extLst>
                    <a:ext uri="{9D8B030D-6E8A-4147-A177-3AD203B41FA5}">
                      <a16:colId xmlns:a16="http://schemas.microsoft.com/office/drawing/2014/main" val="1565720677"/>
                    </a:ext>
                  </a:extLst>
                </a:gridCol>
                <a:gridCol w="329184">
                  <a:extLst>
                    <a:ext uri="{9D8B030D-6E8A-4147-A177-3AD203B41FA5}">
                      <a16:colId xmlns:a16="http://schemas.microsoft.com/office/drawing/2014/main" val="4035616946"/>
                    </a:ext>
                  </a:extLst>
                </a:gridCol>
                <a:gridCol w="329184">
                  <a:extLst>
                    <a:ext uri="{9D8B030D-6E8A-4147-A177-3AD203B41FA5}">
                      <a16:colId xmlns:a16="http://schemas.microsoft.com/office/drawing/2014/main" val="882608820"/>
                    </a:ext>
                  </a:extLst>
                </a:gridCol>
                <a:gridCol w="329184">
                  <a:extLst>
                    <a:ext uri="{9D8B030D-6E8A-4147-A177-3AD203B41FA5}">
                      <a16:colId xmlns:a16="http://schemas.microsoft.com/office/drawing/2014/main" val="1246031781"/>
                    </a:ext>
                  </a:extLst>
                </a:gridCol>
                <a:gridCol w="329184">
                  <a:extLst>
                    <a:ext uri="{9D8B030D-6E8A-4147-A177-3AD203B41FA5}">
                      <a16:colId xmlns:a16="http://schemas.microsoft.com/office/drawing/2014/main" val="1910332452"/>
                    </a:ext>
                  </a:extLst>
                </a:gridCol>
                <a:gridCol w="329184">
                  <a:extLst>
                    <a:ext uri="{9D8B030D-6E8A-4147-A177-3AD203B41FA5}">
                      <a16:colId xmlns:a16="http://schemas.microsoft.com/office/drawing/2014/main" val="4155977747"/>
                    </a:ext>
                  </a:extLst>
                </a:gridCol>
                <a:gridCol w="329184">
                  <a:extLst>
                    <a:ext uri="{9D8B030D-6E8A-4147-A177-3AD203B41FA5}">
                      <a16:colId xmlns:a16="http://schemas.microsoft.com/office/drawing/2014/main" val="485895971"/>
                    </a:ext>
                  </a:extLst>
                </a:gridCol>
                <a:gridCol w="329184">
                  <a:extLst>
                    <a:ext uri="{9D8B030D-6E8A-4147-A177-3AD203B41FA5}">
                      <a16:colId xmlns:a16="http://schemas.microsoft.com/office/drawing/2014/main" val="1053923055"/>
                    </a:ext>
                  </a:extLst>
                </a:gridCol>
                <a:gridCol w="329184">
                  <a:extLst>
                    <a:ext uri="{9D8B030D-6E8A-4147-A177-3AD203B41FA5}">
                      <a16:colId xmlns:a16="http://schemas.microsoft.com/office/drawing/2014/main" val="1507215964"/>
                    </a:ext>
                  </a:extLst>
                </a:gridCol>
                <a:gridCol w="329184">
                  <a:extLst>
                    <a:ext uri="{9D8B030D-6E8A-4147-A177-3AD203B41FA5}">
                      <a16:colId xmlns:a16="http://schemas.microsoft.com/office/drawing/2014/main" val="2142257974"/>
                    </a:ext>
                  </a:extLst>
                </a:gridCol>
                <a:gridCol w="329184">
                  <a:extLst>
                    <a:ext uri="{9D8B030D-6E8A-4147-A177-3AD203B41FA5}">
                      <a16:colId xmlns:a16="http://schemas.microsoft.com/office/drawing/2014/main" val="563312560"/>
                    </a:ext>
                  </a:extLst>
                </a:gridCol>
                <a:gridCol w="329184">
                  <a:extLst>
                    <a:ext uri="{9D8B030D-6E8A-4147-A177-3AD203B41FA5}">
                      <a16:colId xmlns:a16="http://schemas.microsoft.com/office/drawing/2014/main" val="53046268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1983130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Philadelphia Insurance Companies - 2023-10-19 15:36:55</a:t>
                      </a:r>
                      <a:r>
                        <a:rPr kumimoji="0" lang="en-US" sz="1000" b="0" i="0" u="none" strike="noStrike" kern="1200" cap="none" spc="0" normalizeH="0" baseline="0" noProof="0">
                          <a:ln>
                            <a:noFill/>
                          </a:ln>
                          <a:solidFill>
                            <a:prstClr val="black"/>
                          </a:solidFill>
                          <a:effectLst/>
                          <a:uLnTx/>
                          <a:uFillTx/>
                          <a:latin typeface="Calibri"/>
                          <a:ea typeface="+mn-ea"/>
                          <a:cs typeface="+mn-cs"/>
                        </a:rPr>
                        <a:t>
 Tokio Marine Group recognizes employees each year for their commitment to delivering exceptional business results. This year, Tokio Marine welcomed 31 recipients from around the world to the Good Company Awards ceremony in Tokyo, Japan to celebrate their accomplishments, dedication, and positive impacts on society. 
Congratulations to PHLY employee Valerie Beatrice and the other recipients! 🎉🏆  Here's a snapshot of Valerie accepting her award alongside PHLY's executive leadership team.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https://quintly-image-storage.s3.amazonaws.com/d123f9c23f3abec6e562a564c92f236a/202095f76657151bce50aa847c7cea13.jpg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12.4179 %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extLst>
                  <a:ext uri="{0D108BD9-81ED-4DB2-BD59-A6C34878D82A}">
                    <a16:rowId xmlns:a16="http://schemas.microsoft.com/office/drawing/2014/main" val="4024148102"/>
                  </a:ext>
                </a:extLst>
              </a:tr>
            </a:tbl>
          </a:graphicData>
        </a:graphic>
      </p:graphicFrame>
      <p:sp>
        <p:nvSpPr>
          <p:cNvPr id="4" name="Text Placeholder 3">
            <a:extLst>
              <a:ext uri="{FF2B5EF4-FFF2-40B4-BE49-F238E27FC236}">
                <a16:creationId xmlns:a16="http://schemas.microsoft.com/office/drawing/2014/main" id="{95F2AECB-62D1-4E30-9012-C65381631A59}"/>
              </a:ext>
            </a:extLst>
          </p:cNvPr>
          <p:cNvSpPr>
            <a:spLocks noGrp="1"/>
          </p:cNvSpPr>
          <p:nvPr>
            <p:ph type="body" sz="quarter" idx="14"/>
          </p:nvPr>
        </p:nvSpPr>
        <p:spPr/>
        <p:txBody>
          <a:bodyPr/>
          <a:lstStyle/>
          <a:p>
            <a:r>
              <a:rPr lang="en-US"/>
              <a:t>10/01/2023 - 10/31/2023</a:t>
            </a:r>
          </a:p>
        </p:txBody>
      </p:sp>
    </p:spTree>
    <p:extLst>
      <p:ext uri="{BB962C8B-B14F-4D97-AF65-F5344CB8AC3E}">
        <p14:creationId xmlns:p14="http://schemas.microsoft.com/office/powerpoint/2010/main" val="36078056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C1CC25-979B-40CB-97C3-A0B5812AD4C0}"/>
              </a:ext>
            </a:extLst>
          </p:cNvPr>
          <p:cNvSpPr>
            <a:spLocks noGrp="1"/>
          </p:cNvSpPr>
          <p:nvPr>
            <p:ph type="title"/>
          </p:nvPr>
        </p:nvSpPr>
        <p:spPr/>
        <p:txBody>
          <a:bodyPr/>
          <a:lstStyle/>
          <a:p>
            <a:r>
              <a:rPr lang="en-US"/>
              <a:t>Facebook Original Own Posts Table | Philadelphia Insurance - 6 of 6</a:t>
            </a:r>
          </a:p>
        </p:txBody>
      </p:sp>
      <p:graphicFrame>
        <p:nvGraphicFramePr>
          <p:cNvPr id="5" name="Table Placeholder 4">
            <a:extLst>
              <a:ext uri="{FF2B5EF4-FFF2-40B4-BE49-F238E27FC236}">
                <a16:creationId xmlns:a16="http://schemas.microsoft.com/office/drawing/2014/main" id="{E1B39939-3171-42BD-9C13-DD1D34015067}"/>
              </a:ext>
            </a:extLst>
          </p:cNvPr>
          <p:cNvGraphicFramePr>
            <a:graphicFrameLocks noGrp="1"/>
          </p:cNvGraphicFramePr>
          <p:nvPr>
            <p:ph type="tbl" sz="quarter" idx="13"/>
            <p:extLst>
              <p:ext uri="{D42A27DB-BD31-4B8C-83A1-F6EECF244321}">
                <p14:modId xmlns:p14="http://schemas.microsoft.com/office/powerpoint/2010/main" val="314500022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1173272704"/>
                    </a:ext>
                  </a:extLst>
                </a:gridCol>
                <a:gridCol w="1481328">
                  <a:extLst>
                    <a:ext uri="{9D8B030D-6E8A-4147-A177-3AD203B41FA5}">
                      <a16:colId xmlns:a16="http://schemas.microsoft.com/office/drawing/2014/main" val="2221840713"/>
                    </a:ext>
                  </a:extLst>
                </a:gridCol>
                <a:gridCol w="329184">
                  <a:extLst>
                    <a:ext uri="{9D8B030D-6E8A-4147-A177-3AD203B41FA5}">
                      <a16:colId xmlns:a16="http://schemas.microsoft.com/office/drawing/2014/main" val="3837209401"/>
                    </a:ext>
                  </a:extLst>
                </a:gridCol>
                <a:gridCol w="329184">
                  <a:extLst>
                    <a:ext uri="{9D8B030D-6E8A-4147-A177-3AD203B41FA5}">
                      <a16:colId xmlns:a16="http://schemas.microsoft.com/office/drawing/2014/main" val="397229155"/>
                    </a:ext>
                  </a:extLst>
                </a:gridCol>
                <a:gridCol w="329184">
                  <a:extLst>
                    <a:ext uri="{9D8B030D-6E8A-4147-A177-3AD203B41FA5}">
                      <a16:colId xmlns:a16="http://schemas.microsoft.com/office/drawing/2014/main" val="171803365"/>
                    </a:ext>
                  </a:extLst>
                </a:gridCol>
                <a:gridCol w="329184">
                  <a:extLst>
                    <a:ext uri="{9D8B030D-6E8A-4147-A177-3AD203B41FA5}">
                      <a16:colId xmlns:a16="http://schemas.microsoft.com/office/drawing/2014/main" val="2365658598"/>
                    </a:ext>
                  </a:extLst>
                </a:gridCol>
                <a:gridCol w="329184">
                  <a:extLst>
                    <a:ext uri="{9D8B030D-6E8A-4147-A177-3AD203B41FA5}">
                      <a16:colId xmlns:a16="http://schemas.microsoft.com/office/drawing/2014/main" val="4192536677"/>
                    </a:ext>
                  </a:extLst>
                </a:gridCol>
                <a:gridCol w="329184">
                  <a:extLst>
                    <a:ext uri="{9D8B030D-6E8A-4147-A177-3AD203B41FA5}">
                      <a16:colId xmlns:a16="http://schemas.microsoft.com/office/drawing/2014/main" val="2793411129"/>
                    </a:ext>
                  </a:extLst>
                </a:gridCol>
                <a:gridCol w="329184">
                  <a:extLst>
                    <a:ext uri="{9D8B030D-6E8A-4147-A177-3AD203B41FA5}">
                      <a16:colId xmlns:a16="http://schemas.microsoft.com/office/drawing/2014/main" val="122432404"/>
                    </a:ext>
                  </a:extLst>
                </a:gridCol>
                <a:gridCol w="329184">
                  <a:extLst>
                    <a:ext uri="{9D8B030D-6E8A-4147-A177-3AD203B41FA5}">
                      <a16:colId xmlns:a16="http://schemas.microsoft.com/office/drawing/2014/main" val="3851263944"/>
                    </a:ext>
                  </a:extLst>
                </a:gridCol>
                <a:gridCol w="329184">
                  <a:extLst>
                    <a:ext uri="{9D8B030D-6E8A-4147-A177-3AD203B41FA5}">
                      <a16:colId xmlns:a16="http://schemas.microsoft.com/office/drawing/2014/main" val="161024925"/>
                    </a:ext>
                  </a:extLst>
                </a:gridCol>
                <a:gridCol w="329184">
                  <a:extLst>
                    <a:ext uri="{9D8B030D-6E8A-4147-A177-3AD203B41FA5}">
                      <a16:colId xmlns:a16="http://schemas.microsoft.com/office/drawing/2014/main" val="3572928051"/>
                    </a:ext>
                  </a:extLst>
                </a:gridCol>
                <a:gridCol w="329184">
                  <a:extLst>
                    <a:ext uri="{9D8B030D-6E8A-4147-A177-3AD203B41FA5}">
                      <a16:colId xmlns:a16="http://schemas.microsoft.com/office/drawing/2014/main" val="276560359"/>
                    </a:ext>
                  </a:extLst>
                </a:gridCol>
                <a:gridCol w="329184">
                  <a:extLst>
                    <a:ext uri="{9D8B030D-6E8A-4147-A177-3AD203B41FA5}">
                      <a16:colId xmlns:a16="http://schemas.microsoft.com/office/drawing/2014/main" val="2304398709"/>
                    </a:ext>
                  </a:extLst>
                </a:gridCol>
                <a:gridCol w="329184">
                  <a:extLst>
                    <a:ext uri="{9D8B030D-6E8A-4147-A177-3AD203B41FA5}">
                      <a16:colId xmlns:a16="http://schemas.microsoft.com/office/drawing/2014/main" val="2676023557"/>
                    </a:ext>
                  </a:extLst>
                </a:gridCol>
                <a:gridCol w="329184">
                  <a:extLst>
                    <a:ext uri="{9D8B030D-6E8A-4147-A177-3AD203B41FA5}">
                      <a16:colId xmlns:a16="http://schemas.microsoft.com/office/drawing/2014/main" val="342360224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713925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Philadelphia Insurance Companies - 2023-10-27 11:23:34</a:t>
                      </a:r>
                      <a:r>
                        <a:rPr kumimoji="0" lang="en-US" sz="1000" b="0" i="0" u="none" strike="noStrike" kern="1200" cap="none" spc="0" normalizeH="0" baseline="0" noProof="0">
                          <a:ln>
                            <a:noFill/>
                          </a:ln>
                          <a:solidFill>
                            <a:prstClr val="black"/>
                          </a:solidFill>
                          <a:effectLst/>
                          <a:uLnTx/>
                          <a:uFillTx/>
                          <a:latin typeface="Calibri"/>
                          <a:ea typeface="+mn-ea"/>
                          <a:cs typeface="+mn-cs"/>
                        </a:rPr>
                        <a:t>
 Employees from our Chicago and Colorado offices came together for the E&amp;S Filing Team Summit at our Home Office. This event brought together #TEAMPHLY to connect with senior leaders and engage in various team-building activities, ranging from tackling an Escape Room challenge to lending a helping hand by creating warm welcome signs for premature babies with non-profit Today is a Good Day. 🤝🏢🌟 #teambuilding #communitysupport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https://quintly-image-storage.s3.amazonaws.com/d123f9c23f3abec6e562a564c92f236a/bdf90d23334f3ddd64b8e3ddaa9d3091.jpg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18.3272 %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extLst>
                  <a:ext uri="{0D108BD9-81ED-4DB2-BD59-A6C34878D82A}">
                    <a16:rowId xmlns:a16="http://schemas.microsoft.com/office/drawing/2014/main" val="3530114089"/>
                  </a:ext>
                </a:extLst>
              </a:tr>
            </a:tbl>
          </a:graphicData>
        </a:graphic>
      </p:graphicFrame>
      <p:sp>
        <p:nvSpPr>
          <p:cNvPr id="4" name="Text Placeholder 3">
            <a:extLst>
              <a:ext uri="{FF2B5EF4-FFF2-40B4-BE49-F238E27FC236}">
                <a16:creationId xmlns:a16="http://schemas.microsoft.com/office/drawing/2014/main" id="{C69815B6-173A-470B-874B-5366943AED55}"/>
              </a:ext>
            </a:extLst>
          </p:cNvPr>
          <p:cNvSpPr>
            <a:spLocks noGrp="1"/>
          </p:cNvSpPr>
          <p:nvPr>
            <p:ph type="body" sz="quarter" idx="14"/>
          </p:nvPr>
        </p:nvSpPr>
        <p:spPr/>
        <p:txBody>
          <a:bodyPr/>
          <a:lstStyle/>
          <a:p>
            <a:r>
              <a:rPr lang="en-US"/>
              <a:t>10/01/2023 - 10/31/2023</a:t>
            </a:r>
          </a:p>
        </p:txBody>
      </p:sp>
    </p:spTree>
    <p:extLst>
      <p:ext uri="{BB962C8B-B14F-4D97-AF65-F5344CB8AC3E}">
        <p14:creationId xmlns:p14="http://schemas.microsoft.com/office/powerpoint/2010/main" val="16063353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963F07-0F6A-42A7-9550-500F0E55A789}"/>
              </a:ext>
            </a:extLst>
          </p:cNvPr>
          <p:cNvSpPr>
            <a:spLocks noGrp="1"/>
          </p:cNvSpPr>
          <p:nvPr>
            <p:ph type="title"/>
          </p:nvPr>
        </p:nvSpPr>
        <p:spPr/>
        <p:txBody>
          <a:bodyPr/>
          <a:lstStyle/>
          <a:p>
            <a:r>
              <a:rPr lang="en-US"/>
              <a:t>Facebook Fan Demographics | Philadelphia Insurance</a:t>
            </a:r>
          </a:p>
        </p:txBody>
      </p:sp>
      <p:graphicFrame>
        <p:nvGraphicFramePr>
          <p:cNvPr id="6" name="Chart Placeholder 5">
            <a:extLst>
              <a:ext uri="{FF2B5EF4-FFF2-40B4-BE49-F238E27FC236}">
                <a16:creationId xmlns:a16="http://schemas.microsoft.com/office/drawing/2014/main" id="{39D9F713-65D4-4216-BBCA-F89C5C88B876}"/>
              </a:ext>
            </a:extLst>
          </p:cNvPr>
          <p:cNvGraphicFramePr>
            <a:graphicFrameLocks noGrp="1"/>
          </p:cNvGraphicFramePr>
          <p:nvPr>
            <p:ph type="chart" sz="quarter" idx="13"/>
            <p:extLst>
              <p:ext uri="{D42A27DB-BD31-4B8C-83A1-F6EECF244321}">
                <p14:modId xmlns:p14="http://schemas.microsoft.com/office/powerpoint/2010/main" val="391512283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F15152C-FD7C-4FA3-82CF-5C75D40A3A28}"/>
              </a:ext>
            </a:extLst>
          </p:cNvPr>
          <p:cNvSpPr>
            <a:spLocks noGrp="1"/>
          </p:cNvSpPr>
          <p:nvPr>
            <p:ph type="body" sz="quarter" idx="14"/>
          </p:nvPr>
        </p:nvSpPr>
        <p:spPr/>
        <p:txBody>
          <a:bodyPr/>
          <a:lstStyle/>
          <a:p>
            <a:r>
              <a:rPr lang="en-US"/>
              <a:t>10/01/2023 - 10/31/2023</a:t>
            </a:r>
          </a:p>
        </p:txBody>
      </p:sp>
      <p:sp>
        <p:nvSpPr>
          <p:cNvPr id="5" name="Footer Placeholder 4">
            <a:extLst>
              <a:ext uri="{FF2B5EF4-FFF2-40B4-BE49-F238E27FC236}">
                <a16:creationId xmlns:a16="http://schemas.microsoft.com/office/drawing/2014/main" id="{718AA0E4-78F3-4E0F-BEC7-3E57F012802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25503170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6AF2B1-0AF8-40F1-971A-EA5F7E1796D3}"/>
              </a:ext>
            </a:extLst>
          </p:cNvPr>
          <p:cNvSpPr>
            <a:spLocks noGrp="1"/>
          </p:cNvSpPr>
          <p:nvPr>
            <p:ph type="title"/>
          </p:nvPr>
        </p:nvSpPr>
        <p:spPr/>
        <p:txBody>
          <a:bodyPr/>
          <a:lstStyle/>
          <a:p>
            <a:r>
              <a:rPr lang="en-US"/>
              <a:t>Twitter Key Metrics Table | Philadelphia Insurance</a:t>
            </a:r>
          </a:p>
        </p:txBody>
      </p:sp>
      <p:graphicFrame>
        <p:nvGraphicFramePr>
          <p:cNvPr id="5" name="Table Placeholder 4">
            <a:extLst>
              <a:ext uri="{FF2B5EF4-FFF2-40B4-BE49-F238E27FC236}">
                <a16:creationId xmlns:a16="http://schemas.microsoft.com/office/drawing/2014/main" id="{7D5C865F-B7D3-449F-87EC-9189E6010858}"/>
              </a:ext>
            </a:extLst>
          </p:cNvPr>
          <p:cNvGraphicFramePr>
            <a:graphicFrameLocks noGrp="1"/>
          </p:cNvGraphicFramePr>
          <p:nvPr>
            <p:ph type="tbl" sz="quarter" idx="13"/>
            <p:extLst>
              <p:ext uri="{D42A27DB-BD31-4B8C-83A1-F6EECF244321}">
                <p14:modId xmlns:p14="http://schemas.microsoft.com/office/powerpoint/2010/main" val="253411520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576072">
                  <a:extLst>
                    <a:ext uri="{9D8B030D-6E8A-4147-A177-3AD203B41FA5}">
                      <a16:colId xmlns:a16="http://schemas.microsoft.com/office/drawing/2014/main" val="1907755093"/>
                    </a:ext>
                  </a:extLst>
                </a:gridCol>
                <a:gridCol w="576072">
                  <a:extLst>
                    <a:ext uri="{9D8B030D-6E8A-4147-A177-3AD203B41FA5}">
                      <a16:colId xmlns:a16="http://schemas.microsoft.com/office/drawing/2014/main" val="1914960722"/>
                    </a:ext>
                  </a:extLst>
                </a:gridCol>
                <a:gridCol w="576072">
                  <a:extLst>
                    <a:ext uri="{9D8B030D-6E8A-4147-A177-3AD203B41FA5}">
                      <a16:colId xmlns:a16="http://schemas.microsoft.com/office/drawing/2014/main" val="3402774850"/>
                    </a:ext>
                  </a:extLst>
                </a:gridCol>
                <a:gridCol w="576072">
                  <a:extLst>
                    <a:ext uri="{9D8B030D-6E8A-4147-A177-3AD203B41FA5}">
                      <a16:colId xmlns:a16="http://schemas.microsoft.com/office/drawing/2014/main" val="1236112420"/>
                    </a:ext>
                  </a:extLst>
                </a:gridCol>
                <a:gridCol w="576072">
                  <a:extLst>
                    <a:ext uri="{9D8B030D-6E8A-4147-A177-3AD203B41FA5}">
                      <a16:colId xmlns:a16="http://schemas.microsoft.com/office/drawing/2014/main" val="3792678256"/>
                    </a:ext>
                  </a:extLst>
                </a:gridCol>
                <a:gridCol w="576072">
                  <a:extLst>
                    <a:ext uri="{9D8B030D-6E8A-4147-A177-3AD203B41FA5}">
                      <a16:colId xmlns:a16="http://schemas.microsoft.com/office/drawing/2014/main" val="3564581143"/>
                    </a:ext>
                  </a:extLst>
                </a:gridCol>
                <a:gridCol w="576072">
                  <a:extLst>
                    <a:ext uri="{9D8B030D-6E8A-4147-A177-3AD203B41FA5}">
                      <a16:colId xmlns:a16="http://schemas.microsoft.com/office/drawing/2014/main" val="1156874004"/>
                    </a:ext>
                  </a:extLst>
                </a:gridCol>
                <a:gridCol w="576072">
                  <a:extLst>
                    <a:ext uri="{9D8B030D-6E8A-4147-A177-3AD203B41FA5}">
                      <a16:colId xmlns:a16="http://schemas.microsoft.com/office/drawing/2014/main" val="1509681308"/>
                    </a:ext>
                  </a:extLst>
                </a:gridCol>
                <a:gridCol w="576072">
                  <a:extLst>
                    <a:ext uri="{9D8B030D-6E8A-4147-A177-3AD203B41FA5}">
                      <a16:colId xmlns:a16="http://schemas.microsoft.com/office/drawing/2014/main" val="2108085842"/>
                    </a:ext>
                  </a:extLst>
                </a:gridCol>
                <a:gridCol w="576072">
                  <a:extLst>
                    <a:ext uri="{9D8B030D-6E8A-4147-A177-3AD203B41FA5}">
                      <a16:colId xmlns:a16="http://schemas.microsoft.com/office/drawing/2014/main" val="2612821194"/>
                    </a:ext>
                  </a:extLst>
                </a:gridCol>
                <a:gridCol w="576072">
                  <a:extLst>
                    <a:ext uri="{9D8B030D-6E8A-4147-A177-3AD203B41FA5}">
                      <a16:colId xmlns:a16="http://schemas.microsoft.com/office/drawing/2014/main" val="3634229673"/>
                    </a:ext>
                  </a:extLst>
                </a:gridCol>
                <a:gridCol w="576072">
                  <a:extLst>
                    <a:ext uri="{9D8B030D-6E8A-4147-A177-3AD203B41FA5}">
                      <a16:colId xmlns:a16="http://schemas.microsoft.com/office/drawing/2014/main" val="4023212064"/>
                    </a:ext>
                  </a:extLst>
                </a:gridCol>
                <a:gridCol w="576072">
                  <a:extLst>
                    <a:ext uri="{9D8B030D-6E8A-4147-A177-3AD203B41FA5}">
                      <a16:colId xmlns:a16="http://schemas.microsoft.com/office/drawing/2014/main" val="2549715297"/>
                    </a:ext>
                  </a:extLst>
                </a:gridCol>
              </a:tblGrid>
              <a:tr h="370840">
                <a:tc>
                  <a:txBody>
                    <a:bodyPr/>
                    <a:lstStyle/>
                    <a:p>
                      <a:r>
                        <a:rPr lang="en-US" sz="1000"/>
                        <a:t>Followers</a:t>
                      </a:r>
                    </a:p>
                  </a:txBody>
                  <a:tcPr/>
                </a:tc>
                <a:tc>
                  <a:txBody>
                    <a:bodyPr/>
                    <a:lstStyle/>
                    <a:p>
                      <a:r>
                        <a:rPr lang="en-US" sz="1000"/>
                        <a:t>+/-</a:t>
                      </a:r>
                    </a:p>
                  </a:txBody>
                  <a:tcPr/>
                </a:tc>
                <a:tc>
                  <a:txBody>
                    <a:bodyPr/>
                    <a:lstStyle/>
                    <a:p>
                      <a:r>
                        <a:rPr lang="en-US" sz="1000"/>
                        <a:t>Tweets</a:t>
                      </a:r>
                    </a:p>
                  </a:txBody>
                  <a:tcPr/>
                </a:tc>
                <a:tc>
                  <a:txBody>
                    <a:bodyPr/>
                    <a:lstStyle/>
                    <a:p>
                      <a:r>
                        <a:rPr lang="en-US" sz="1000"/>
                        <a:t>Own Tweets</a:t>
                      </a:r>
                    </a:p>
                  </a:txBody>
                  <a:tcPr/>
                </a:tc>
                <a:tc>
                  <a:txBody>
                    <a:bodyPr/>
                    <a:lstStyle/>
                    <a:p>
                      <a:r>
                        <a:rPr lang="en-US" sz="1000"/>
                        <a:t>Retweeted Tweets</a:t>
                      </a:r>
                    </a:p>
                  </a:txBody>
                  <a:tcPr/>
                </a:tc>
                <a:tc>
                  <a:txBody>
                    <a:bodyPr/>
                    <a:lstStyle/>
                    <a:p>
                      <a:r>
                        <a:rPr lang="en-US" sz="1000"/>
                        <a:t>Replies to Users</a:t>
                      </a:r>
                    </a:p>
                  </a:txBody>
                  <a:tcPr/>
                </a:tc>
                <a:tc>
                  <a:txBody>
                    <a:bodyPr/>
                    <a:lstStyle/>
                    <a:p>
                      <a:r>
                        <a:rPr lang="en-US" sz="1000"/>
                        <a:t>All Retweets</a:t>
                      </a:r>
                    </a:p>
                  </a:txBody>
                  <a:tcPr/>
                </a:tc>
                <a:tc>
                  <a:txBody>
                    <a:bodyPr/>
                    <a:lstStyle/>
                    <a:p>
                      <a:r>
                        <a:rPr lang="en-US" sz="1000"/>
                        <a:t>Retweets on Own Tweets</a:t>
                      </a:r>
                    </a:p>
                  </a:txBody>
                  <a:tcPr/>
                </a:tc>
                <a:tc>
                  <a:txBody>
                    <a:bodyPr/>
                    <a:lstStyle/>
                    <a:p>
                      <a:r>
                        <a:rPr lang="en-US" sz="1000"/>
                        <a:t>Likes on Own Tweets</a:t>
                      </a:r>
                    </a:p>
                  </a:txBody>
                  <a:tcPr/>
                </a:tc>
                <a:tc>
                  <a:txBody>
                    <a:bodyPr/>
                    <a:lstStyle/>
                    <a:p>
                      <a:r>
                        <a:rPr lang="en-US" sz="1000"/>
                        <a:t>Replies on Own Tweets</a:t>
                      </a:r>
                    </a:p>
                  </a:txBody>
                  <a:tcPr/>
                </a:tc>
                <a:tc>
                  <a:txBody>
                    <a:bodyPr/>
                    <a:lstStyle/>
                    <a:p>
                      <a:r>
                        <a:rPr lang="en-US" sz="1000"/>
                        <a:t>Mentions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2196945889"/>
                  </a:ext>
                </a:extLst>
              </a:tr>
              <a:tr h="370840">
                <a:tc>
                  <a:txBody>
                    <a:bodyPr/>
                    <a:lstStyle/>
                    <a:p>
                      <a:r>
                        <a:rPr lang="en-US" sz="1000"/>
                        <a:t>3921</a:t>
                      </a:r>
                    </a:p>
                  </a:txBody>
                  <a:tcPr/>
                </a:tc>
                <a:tc>
                  <a:txBody>
                    <a:bodyPr/>
                    <a:lstStyle/>
                    <a:p>
                      <a:r>
                        <a:rPr lang="en-US" sz="1000"/>
                        <a:t>8</a:t>
                      </a:r>
                    </a:p>
                  </a:txBody>
                  <a:tcPr/>
                </a:tc>
                <a:tc>
                  <a:txBody>
                    <a:bodyPr/>
                    <a:lstStyle/>
                    <a:p>
                      <a:r>
                        <a:rPr lang="en-US" sz="1000"/>
                        <a:t>27</a:t>
                      </a:r>
                    </a:p>
                  </a:txBody>
                  <a:tcPr/>
                </a:tc>
                <a:tc>
                  <a:txBody>
                    <a:bodyPr/>
                    <a:lstStyle/>
                    <a:p>
                      <a:r>
                        <a:rPr lang="en-US" sz="1000"/>
                        <a:t>21</a:t>
                      </a:r>
                    </a:p>
                  </a:txBody>
                  <a:tcPr/>
                </a:tc>
                <a:tc>
                  <a:txBody>
                    <a:bodyPr/>
                    <a:lstStyle/>
                    <a:p>
                      <a:r>
                        <a:rPr lang="en-US" sz="1000"/>
                        <a:t>1</a:t>
                      </a:r>
                    </a:p>
                  </a:txBody>
                  <a:tcPr/>
                </a:tc>
                <a:tc>
                  <a:txBody>
                    <a:bodyPr/>
                    <a:lstStyle/>
                    <a:p>
                      <a:r>
                        <a:rPr lang="en-US" sz="1000"/>
                        <a:t>5</a:t>
                      </a:r>
                    </a:p>
                  </a:txBody>
                  <a:tcPr/>
                </a:tc>
                <a:tc>
                  <a:txBody>
                    <a:bodyPr/>
                    <a:lstStyle/>
                    <a:p>
                      <a:r>
                        <a:rPr lang="en-US" sz="1000"/>
                        <a:t>2</a:t>
                      </a:r>
                    </a:p>
                  </a:txBody>
                  <a:tcPr/>
                </a:tc>
                <a:tc>
                  <a:txBody>
                    <a:bodyPr/>
                    <a:lstStyle/>
                    <a:p>
                      <a:r>
                        <a:rPr lang="en-US" sz="1000"/>
                        <a:t>2</a:t>
                      </a:r>
                    </a:p>
                  </a:txBody>
                  <a:tcPr/>
                </a:tc>
                <a:tc>
                  <a:txBody>
                    <a:bodyPr/>
                    <a:lstStyle/>
                    <a:p>
                      <a:r>
                        <a:rPr lang="en-US" sz="1000"/>
                        <a:t>51</a:t>
                      </a:r>
                    </a:p>
                  </a:txBody>
                  <a:tcPr/>
                </a:tc>
                <a:tc>
                  <a:txBody>
                    <a:bodyPr/>
                    <a:lstStyle/>
                    <a:p>
                      <a:r>
                        <a:rPr lang="en-US" sz="1000"/>
                        <a:t>0</a:t>
                      </a:r>
                    </a:p>
                  </a:txBody>
                  <a:tcPr/>
                </a:tc>
                <a:tc>
                  <a:txBody>
                    <a:bodyPr/>
                    <a:lstStyle/>
                    <a:p>
                      <a:r>
                        <a:rPr lang="en-US" sz="1000"/>
                        <a:t>13</a:t>
                      </a:r>
                    </a:p>
                  </a:txBody>
                  <a:tcPr/>
                </a:tc>
                <a:tc>
                  <a:txBody>
                    <a:bodyPr/>
                    <a:lstStyle/>
                    <a:p>
                      <a:r>
                        <a:rPr lang="en-US" sz="1000"/>
                        <a:t>0.0644 %</a:t>
                      </a:r>
                    </a:p>
                  </a:txBody>
                  <a:tcPr/>
                </a:tc>
                <a:tc>
                  <a:txBody>
                    <a:bodyPr/>
                    <a:lstStyle/>
                    <a:p>
                      <a:r>
                        <a:rPr lang="en-US" sz="1000"/>
                        <a:t>0.0 %</a:t>
                      </a:r>
                    </a:p>
                  </a:txBody>
                  <a:tcPr/>
                </a:tc>
                <a:extLst>
                  <a:ext uri="{0D108BD9-81ED-4DB2-BD59-A6C34878D82A}">
                    <a16:rowId xmlns:a16="http://schemas.microsoft.com/office/drawing/2014/main" val="1666506195"/>
                  </a:ext>
                </a:extLst>
              </a:tr>
            </a:tbl>
          </a:graphicData>
        </a:graphic>
      </p:graphicFrame>
      <p:sp>
        <p:nvSpPr>
          <p:cNvPr id="4" name="Text Placeholder 3">
            <a:extLst>
              <a:ext uri="{FF2B5EF4-FFF2-40B4-BE49-F238E27FC236}">
                <a16:creationId xmlns:a16="http://schemas.microsoft.com/office/drawing/2014/main" id="{0A665069-B87A-4F0D-8A84-080EA5C87328}"/>
              </a:ext>
            </a:extLst>
          </p:cNvPr>
          <p:cNvSpPr>
            <a:spLocks noGrp="1"/>
          </p:cNvSpPr>
          <p:nvPr>
            <p:ph type="body" sz="quarter" idx="14"/>
          </p:nvPr>
        </p:nvSpPr>
        <p:spPr/>
        <p:txBody>
          <a:bodyPr/>
          <a:lstStyle/>
          <a:p>
            <a:r>
              <a:rPr lang="en-US"/>
              <a:t>10/01/2023 - 10/31/2023</a:t>
            </a:r>
          </a:p>
        </p:txBody>
      </p:sp>
    </p:spTree>
    <p:extLst>
      <p:ext uri="{BB962C8B-B14F-4D97-AF65-F5344CB8AC3E}">
        <p14:creationId xmlns:p14="http://schemas.microsoft.com/office/powerpoint/2010/main" val="252505329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06E53A-2500-4AB7-8660-C118ACC20CF0}"/>
              </a:ext>
            </a:extLst>
          </p:cNvPr>
          <p:cNvSpPr>
            <a:spLocks noGrp="1"/>
          </p:cNvSpPr>
          <p:nvPr>
            <p:ph type="title"/>
          </p:nvPr>
        </p:nvSpPr>
        <p:spPr/>
        <p:txBody>
          <a:bodyPr/>
          <a:lstStyle/>
          <a:p>
            <a:r>
              <a:rPr lang="en-US"/>
              <a:t>Twitter Twitter Followers Change | Philadelphia Insurance</a:t>
            </a:r>
          </a:p>
        </p:txBody>
      </p:sp>
      <p:graphicFrame>
        <p:nvGraphicFramePr>
          <p:cNvPr id="6" name="Chart Placeholder 5">
            <a:extLst>
              <a:ext uri="{FF2B5EF4-FFF2-40B4-BE49-F238E27FC236}">
                <a16:creationId xmlns:a16="http://schemas.microsoft.com/office/drawing/2014/main" id="{D164C730-F300-4C11-85E7-C6BFDECBEBEE}"/>
              </a:ext>
            </a:extLst>
          </p:cNvPr>
          <p:cNvGraphicFramePr>
            <a:graphicFrameLocks noGrp="1"/>
          </p:cNvGraphicFramePr>
          <p:nvPr>
            <p:ph type="chart" sz="quarter" idx="13"/>
            <p:extLst>
              <p:ext uri="{D42A27DB-BD31-4B8C-83A1-F6EECF244321}">
                <p14:modId xmlns:p14="http://schemas.microsoft.com/office/powerpoint/2010/main" val="158725293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BE97E71-EBAE-454F-8AD9-5BBFC18DFB92}"/>
              </a:ext>
            </a:extLst>
          </p:cNvPr>
          <p:cNvSpPr>
            <a:spLocks noGrp="1"/>
          </p:cNvSpPr>
          <p:nvPr>
            <p:ph type="body" sz="quarter" idx="14"/>
          </p:nvPr>
        </p:nvSpPr>
        <p:spPr/>
        <p:txBody>
          <a:bodyPr/>
          <a:lstStyle/>
          <a:p>
            <a:r>
              <a:rPr lang="en-US"/>
              <a:t>01/01/2023 - 12/31/2023</a:t>
            </a:r>
          </a:p>
        </p:txBody>
      </p:sp>
      <p:sp>
        <p:nvSpPr>
          <p:cNvPr id="5" name="Footer Placeholder 4">
            <a:extLst>
              <a:ext uri="{FF2B5EF4-FFF2-40B4-BE49-F238E27FC236}">
                <a16:creationId xmlns:a16="http://schemas.microsoft.com/office/drawing/2014/main" id="{626333A5-C35E-474B-AD17-D680C02A191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08801501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C5F20B-F1A0-4972-BA50-6492B12BFE85}"/>
              </a:ext>
            </a:extLst>
          </p:cNvPr>
          <p:cNvSpPr>
            <a:spLocks noGrp="1"/>
          </p:cNvSpPr>
          <p:nvPr>
            <p:ph type="title"/>
          </p:nvPr>
        </p:nvSpPr>
        <p:spPr/>
        <p:txBody>
          <a:bodyPr/>
          <a:lstStyle/>
          <a:p>
            <a:r>
              <a:rPr lang="en-US"/>
              <a:t>Twitter Average Interactions Per Tweet | Philadelphia Insurance</a:t>
            </a:r>
          </a:p>
        </p:txBody>
      </p:sp>
      <p:graphicFrame>
        <p:nvGraphicFramePr>
          <p:cNvPr id="6" name="Chart Placeholder 5">
            <a:extLst>
              <a:ext uri="{FF2B5EF4-FFF2-40B4-BE49-F238E27FC236}">
                <a16:creationId xmlns:a16="http://schemas.microsoft.com/office/drawing/2014/main" id="{109B0EE3-FE4D-4BB7-A08A-1B6536A20D9A}"/>
              </a:ext>
            </a:extLst>
          </p:cNvPr>
          <p:cNvGraphicFramePr>
            <a:graphicFrameLocks noGrp="1"/>
          </p:cNvGraphicFramePr>
          <p:nvPr>
            <p:ph type="chart" sz="quarter" idx="13"/>
            <p:extLst>
              <p:ext uri="{D42A27DB-BD31-4B8C-83A1-F6EECF244321}">
                <p14:modId xmlns:p14="http://schemas.microsoft.com/office/powerpoint/2010/main" val="327672026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A02FEB3-0ACD-4C51-AFD4-455A5CEB61FA}"/>
              </a:ext>
            </a:extLst>
          </p:cNvPr>
          <p:cNvSpPr>
            <a:spLocks noGrp="1"/>
          </p:cNvSpPr>
          <p:nvPr>
            <p:ph type="body" sz="quarter" idx="14"/>
          </p:nvPr>
        </p:nvSpPr>
        <p:spPr/>
        <p:txBody>
          <a:bodyPr/>
          <a:lstStyle/>
          <a:p>
            <a:r>
              <a:rPr lang="en-US"/>
              <a:t>01/01/2023 - 12/31/2023</a:t>
            </a:r>
          </a:p>
        </p:txBody>
      </p:sp>
      <p:sp>
        <p:nvSpPr>
          <p:cNvPr id="5" name="Footer Placeholder 4">
            <a:extLst>
              <a:ext uri="{FF2B5EF4-FFF2-40B4-BE49-F238E27FC236}">
                <a16:creationId xmlns:a16="http://schemas.microsoft.com/office/drawing/2014/main" id="{F9555CA6-4285-4EFE-B8AC-1D73A469223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53678587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69C675-6A0E-4E44-9267-E8F2661837F6}"/>
              </a:ext>
            </a:extLst>
          </p:cNvPr>
          <p:cNvSpPr>
            <a:spLocks noGrp="1"/>
          </p:cNvSpPr>
          <p:nvPr>
            <p:ph type="title"/>
          </p:nvPr>
        </p:nvSpPr>
        <p:spPr/>
        <p:txBody>
          <a:bodyPr/>
          <a:lstStyle/>
          <a:p>
            <a:r>
              <a:rPr lang="en-US"/>
              <a:t>Twitter Total Interactions Per Month | Philadelphia Insurance</a:t>
            </a:r>
          </a:p>
        </p:txBody>
      </p:sp>
      <p:graphicFrame>
        <p:nvGraphicFramePr>
          <p:cNvPr id="6" name="Chart Placeholder 5">
            <a:extLst>
              <a:ext uri="{FF2B5EF4-FFF2-40B4-BE49-F238E27FC236}">
                <a16:creationId xmlns:a16="http://schemas.microsoft.com/office/drawing/2014/main" id="{17D017B4-378E-4F24-B284-DB770EE3CD4A}"/>
              </a:ext>
            </a:extLst>
          </p:cNvPr>
          <p:cNvGraphicFramePr>
            <a:graphicFrameLocks noGrp="1"/>
          </p:cNvGraphicFramePr>
          <p:nvPr>
            <p:ph type="chart" sz="quarter" idx="13"/>
            <p:extLst>
              <p:ext uri="{D42A27DB-BD31-4B8C-83A1-F6EECF244321}">
                <p14:modId xmlns:p14="http://schemas.microsoft.com/office/powerpoint/2010/main" val="64106239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75B9604-9AAD-4EEA-8F46-B4256B49CC9E}"/>
              </a:ext>
            </a:extLst>
          </p:cNvPr>
          <p:cNvSpPr>
            <a:spLocks noGrp="1"/>
          </p:cNvSpPr>
          <p:nvPr>
            <p:ph type="body" sz="quarter" idx="14"/>
          </p:nvPr>
        </p:nvSpPr>
        <p:spPr/>
        <p:txBody>
          <a:bodyPr/>
          <a:lstStyle/>
          <a:p>
            <a:r>
              <a:rPr lang="en-US"/>
              <a:t>01/01/2023 - 12/31/2023</a:t>
            </a:r>
          </a:p>
        </p:txBody>
      </p:sp>
      <p:sp>
        <p:nvSpPr>
          <p:cNvPr id="5" name="Footer Placeholder 4">
            <a:extLst>
              <a:ext uri="{FF2B5EF4-FFF2-40B4-BE49-F238E27FC236}">
                <a16:creationId xmlns:a16="http://schemas.microsoft.com/office/drawing/2014/main" id="{FD501940-3567-4161-9CB7-0EDDB2BE7A4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89857457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3789A1-A215-45CE-812C-9446E3BFFBF4}"/>
              </a:ext>
            </a:extLst>
          </p:cNvPr>
          <p:cNvSpPr>
            <a:spLocks noGrp="1"/>
          </p:cNvSpPr>
          <p:nvPr>
            <p:ph type="title"/>
          </p:nvPr>
        </p:nvSpPr>
        <p:spPr/>
        <p:txBody>
          <a:bodyPr/>
          <a:lstStyle/>
          <a:p>
            <a:r>
              <a:rPr lang="en-US"/>
              <a:t>Twitter PHLY Twitter Mentions | Philadelphia Insurance</a:t>
            </a:r>
          </a:p>
        </p:txBody>
      </p:sp>
      <p:graphicFrame>
        <p:nvGraphicFramePr>
          <p:cNvPr id="6" name="Chart Placeholder 5">
            <a:extLst>
              <a:ext uri="{FF2B5EF4-FFF2-40B4-BE49-F238E27FC236}">
                <a16:creationId xmlns:a16="http://schemas.microsoft.com/office/drawing/2014/main" id="{1ABD5022-25F8-4C20-B141-199FDE6D63F3}"/>
              </a:ext>
            </a:extLst>
          </p:cNvPr>
          <p:cNvGraphicFramePr>
            <a:graphicFrameLocks noGrp="1"/>
          </p:cNvGraphicFramePr>
          <p:nvPr>
            <p:ph type="chart" sz="quarter" idx="13"/>
            <p:extLst>
              <p:ext uri="{D42A27DB-BD31-4B8C-83A1-F6EECF244321}">
                <p14:modId xmlns:p14="http://schemas.microsoft.com/office/powerpoint/2010/main" val="421033835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038629B-5AFA-429A-9174-966F90245932}"/>
              </a:ext>
            </a:extLst>
          </p:cNvPr>
          <p:cNvSpPr>
            <a:spLocks noGrp="1"/>
          </p:cNvSpPr>
          <p:nvPr>
            <p:ph type="body" sz="quarter" idx="14"/>
          </p:nvPr>
        </p:nvSpPr>
        <p:spPr/>
        <p:txBody>
          <a:bodyPr/>
          <a:lstStyle/>
          <a:p>
            <a:r>
              <a:rPr lang="en-US"/>
              <a:t>01/01/2023 - 12/31/2023</a:t>
            </a:r>
          </a:p>
        </p:txBody>
      </p:sp>
      <p:sp>
        <p:nvSpPr>
          <p:cNvPr id="5" name="Footer Placeholder 4">
            <a:extLst>
              <a:ext uri="{FF2B5EF4-FFF2-40B4-BE49-F238E27FC236}">
                <a16:creationId xmlns:a16="http://schemas.microsoft.com/office/drawing/2014/main" id="{37FEAF3A-E1F7-4C7E-989A-3F870B71881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72986209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F81893-EE1B-4C2A-A1EF-8D689CB79B76}"/>
              </a:ext>
            </a:extLst>
          </p:cNvPr>
          <p:cNvSpPr>
            <a:spLocks noGrp="1"/>
          </p:cNvSpPr>
          <p:nvPr>
            <p:ph type="title"/>
          </p:nvPr>
        </p:nvSpPr>
        <p:spPr/>
        <p:txBody>
          <a:bodyPr/>
          <a:lstStyle/>
          <a:p>
            <a:r>
              <a:rPr lang="en-US"/>
              <a:t>Twitter Key Influencers | Philadelphia Insurance</a:t>
            </a:r>
          </a:p>
        </p:txBody>
      </p:sp>
      <p:graphicFrame>
        <p:nvGraphicFramePr>
          <p:cNvPr id="5" name="Table Placeholder 4">
            <a:extLst>
              <a:ext uri="{FF2B5EF4-FFF2-40B4-BE49-F238E27FC236}">
                <a16:creationId xmlns:a16="http://schemas.microsoft.com/office/drawing/2014/main" id="{9236F5F9-5E3D-404A-A91C-C4A686CCBB1A}"/>
              </a:ext>
            </a:extLst>
          </p:cNvPr>
          <p:cNvGraphicFramePr>
            <a:graphicFrameLocks noGrp="1"/>
          </p:cNvGraphicFramePr>
          <p:nvPr>
            <p:ph type="tbl" sz="quarter" idx="13"/>
            <p:extLst>
              <p:ext uri="{D42A27DB-BD31-4B8C-83A1-F6EECF244321}">
                <p14:modId xmlns:p14="http://schemas.microsoft.com/office/powerpoint/2010/main" val="135373032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09544">
                  <a:extLst>
                    <a:ext uri="{9D8B030D-6E8A-4147-A177-3AD203B41FA5}">
                      <a16:colId xmlns:a16="http://schemas.microsoft.com/office/drawing/2014/main" val="3671601057"/>
                    </a:ext>
                  </a:extLst>
                </a:gridCol>
                <a:gridCol w="2468880">
                  <a:extLst>
                    <a:ext uri="{9D8B030D-6E8A-4147-A177-3AD203B41FA5}">
                      <a16:colId xmlns:a16="http://schemas.microsoft.com/office/drawing/2014/main" val="3602342575"/>
                    </a:ext>
                  </a:extLst>
                </a:gridCol>
                <a:gridCol w="2468880">
                  <a:extLst>
                    <a:ext uri="{9D8B030D-6E8A-4147-A177-3AD203B41FA5}">
                      <a16:colId xmlns:a16="http://schemas.microsoft.com/office/drawing/2014/main" val="318306502"/>
                    </a:ext>
                  </a:extLst>
                </a:gridCol>
              </a:tblGrid>
              <a:tr h="370840">
                <a:tc>
                  <a:txBody>
                    <a:bodyPr/>
                    <a:lstStyle/>
                    <a:p>
                      <a:r>
                        <a:rPr lang="en-US" sz="1000"/>
                        <a:t>Name</a:t>
                      </a:r>
                    </a:p>
                  </a:txBody>
                  <a:tcPr/>
                </a:tc>
                <a:tc>
                  <a:txBody>
                    <a:bodyPr/>
                    <a:lstStyle/>
                    <a:p>
                      <a:r>
                        <a:rPr lang="en-US" sz="1000"/>
                        <a:t>On Profiles</a:t>
                      </a:r>
                    </a:p>
                  </a:txBody>
                  <a:tcPr/>
                </a:tc>
                <a:tc>
                  <a:txBody>
                    <a:bodyPr/>
                    <a:lstStyle/>
                    <a:p>
                      <a:r>
                        <a:rPr lang="en-US" sz="1000"/>
                        <a:t>Mentions</a:t>
                      </a:r>
                    </a:p>
                  </a:txBody>
                  <a:tcPr/>
                </a:tc>
                <a:extLst>
                  <a:ext uri="{0D108BD9-81ED-4DB2-BD59-A6C34878D82A}">
                    <a16:rowId xmlns:a16="http://schemas.microsoft.com/office/drawing/2014/main" val="638856143"/>
                  </a:ext>
                </a:extLst>
              </a:tr>
              <a:tr h="370840">
                <a:tc>
                  <a:txBody>
                    <a:bodyPr/>
                    <a:lstStyle/>
                    <a:p>
                      <a:r>
                        <a:rPr lang="en-US" sz="1000" b="1"/>
                        <a:t>@EaglesComms</a:t>
                      </a:r>
                    </a:p>
                  </a:txBody>
                  <a:tcPr/>
                </a:tc>
                <a:tc>
                  <a:txBody>
                    <a:bodyPr/>
                    <a:lstStyle/>
                    <a:p>
                      <a:r>
                        <a:rPr lang="en-US" sz="1000"/>
                        <a:t>@PHLYINS (53)</a:t>
                      </a:r>
                    </a:p>
                  </a:txBody>
                  <a:tcPr/>
                </a:tc>
                <a:tc>
                  <a:txBody>
                    <a:bodyPr/>
                    <a:lstStyle/>
                    <a:p>
                      <a:r>
                        <a:rPr lang="en-US" sz="1000"/>
                        <a:t>53</a:t>
                      </a:r>
                    </a:p>
                  </a:txBody>
                  <a:tcPr/>
                </a:tc>
                <a:extLst>
                  <a:ext uri="{0D108BD9-81ED-4DB2-BD59-A6C34878D82A}">
                    <a16:rowId xmlns:a16="http://schemas.microsoft.com/office/drawing/2014/main" val="2804466680"/>
                  </a:ext>
                </a:extLst>
              </a:tr>
              <a:tr h="370840">
                <a:tc>
                  <a:txBody>
                    <a:bodyPr/>
                    <a:lstStyle/>
                    <a:p>
                      <a:r>
                        <a:rPr lang="en-US" sz="1000" b="1"/>
                        <a:t>@MargueriteTort</a:t>
                      </a:r>
                    </a:p>
                  </a:txBody>
                  <a:tcPr/>
                </a:tc>
                <a:tc>
                  <a:txBody>
                    <a:bodyPr/>
                    <a:lstStyle/>
                    <a:p>
                      <a:r>
                        <a:rPr lang="en-US" sz="1000"/>
                        <a:t>@PHLYINS (28)</a:t>
                      </a:r>
                    </a:p>
                  </a:txBody>
                  <a:tcPr/>
                </a:tc>
                <a:tc>
                  <a:txBody>
                    <a:bodyPr/>
                    <a:lstStyle/>
                    <a:p>
                      <a:r>
                        <a:rPr lang="en-US" sz="1000"/>
                        <a:t>28</a:t>
                      </a:r>
                    </a:p>
                  </a:txBody>
                  <a:tcPr/>
                </a:tc>
                <a:extLst>
                  <a:ext uri="{0D108BD9-81ED-4DB2-BD59-A6C34878D82A}">
                    <a16:rowId xmlns:a16="http://schemas.microsoft.com/office/drawing/2014/main" val="219153834"/>
                  </a:ext>
                </a:extLst>
              </a:tr>
              <a:tr h="370840">
                <a:tc>
                  <a:txBody>
                    <a:bodyPr/>
                    <a:lstStyle/>
                    <a:p>
                      <a:r>
                        <a:rPr lang="en-US" sz="1000" b="1"/>
                        <a:t>@TMNA_Services</a:t>
                      </a:r>
                    </a:p>
                  </a:txBody>
                  <a:tcPr/>
                </a:tc>
                <a:tc>
                  <a:txBody>
                    <a:bodyPr/>
                    <a:lstStyle/>
                    <a:p>
                      <a:r>
                        <a:rPr lang="en-US" sz="1000"/>
                        <a:t>@PHLYINS (17)</a:t>
                      </a:r>
                    </a:p>
                  </a:txBody>
                  <a:tcPr/>
                </a:tc>
                <a:tc>
                  <a:txBody>
                    <a:bodyPr/>
                    <a:lstStyle/>
                    <a:p>
                      <a:r>
                        <a:rPr lang="en-US" sz="1000"/>
                        <a:t>17</a:t>
                      </a:r>
                    </a:p>
                  </a:txBody>
                  <a:tcPr/>
                </a:tc>
                <a:extLst>
                  <a:ext uri="{0D108BD9-81ED-4DB2-BD59-A6C34878D82A}">
                    <a16:rowId xmlns:a16="http://schemas.microsoft.com/office/drawing/2014/main" val="2673499669"/>
                  </a:ext>
                </a:extLst>
              </a:tr>
              <a:tr h="370840">
                <a:tc>
                  <a:txBody>
                    <a:bodyPr/>
                    <a:lstStyle/>
                    <a:p>
                      <a:r>
                        <a:rPr lang="en-US" sz="1000" b="1"/>
                        <a:t>@Jayden31215665</a:t>
                      </a:r>
                    </a:p>
                  </a:txBody>
                  <a:tcPr/>
                </a:tc>
                <a:tc>
                  <a:txBody>
                    <a:bodyPr/>
                    <a:lstStyle/>
                    <a:p>
                      <a:r>
                        <a:rPr lang="en-US" sz="1000"/>
                        <a:t>@PHLYINS (11)</a:t>
                      </a:r>
                    </a:p>
                  </a:txBody>
                  <a:tcPr/>
                </a:tc>
                <a:tc>
                  <a:txBody>
                    <a:bodyPr/>
                    <a:lstStyle/>
                    <a:p>
                      <a:r>
                        <a:rPr lang="en-US" sz="1000"/>
                        <a:t>11</a:t>
                      </a:r>
                    </a:p>
                  </a:txBody>
                  <a:tcPr/>
                </a:tc>
                <a:extLst>
                  <a:ext uri="{0D108BD9-81ED-4DB2-BD59-A6C34878D82A}">
                    <a16:rowId xmlns:a16="http://schemas.microsoft.com/office/drawing/2014/main" val="2597210418"/>
                  </a:ext>
                </a:extLst>
              </a:tr>
              <a:tr h="370840">
                <a:tc>
                  <a:txBody>
                    <a:bodyPr/>
                    <a:lstStyle/>
                    <a:p>
                      <a:r>
                        <a:rPr lang="en-US" sz="1000" b="1"/>
                        <a:t>@Msminion13</a:t>
                      </a:r>
                    </a:p>
                  </a:txBody>
                  <a:tcPr/>
                </a:tc>
                <a:tc>
                  <a:txBody>
                    <a:bodyPr/>
                    <a:lstStyle/>
                    <a:p>
                      <a:r>
                        <a:rPr lang="en-US" sz="1000"/>
                        <a:t>@PHLYINS (11)</a:t>
                      </a:r>
                    </a:p>
                  </a:txBody>
                  <a:tcPr/>
                </a:tc>
                <a:tc>
                  <a:txBody>
                    <a:bodyPr/>
                    <a:lstStyle/>
                    <a:p>
                      <a:r>
                        <a:rPr lang="en-US" sz="1000"/>
                        <a:t>11</a:t>
                      </a:r>
                    </a:p>
                  </a:txBody>
                  <a:tcPr/>
                </a:tc>
                <a:extLst>
                  <a:ext uri="{0D108BD9-81ED-4DB2-BD59-A6C34878D82A}">
                    <a16:rowId xmlns:a16="http://schemas.microsoft.com/office/drawing/2014/main" val="654067359"/>
                  </a:ext>
                </a:extLst>
              </a:tr>
              <a:tr h="370840">
                <a:tc>
                  <a:txBody>
                    <a:bodyPr/>
                    <a:lstStyle/>
                    <a:p>
                      <a:r>
                        <a:rPr lang="en-US" sz="1000" b="1"/>
                        <a:t>@Phillies</a:t>
                      </a:r>
                    </a:p>
                  </a:txBody>
                  <a:tcPr/>
                </a:tc>
                <a:tc>
                  <a:txBody>
                    <a:bodyPr/>
                    <a:lstStyle/>
                    <a:p>
                      <a:r>
                        <a:rPr lang="en-US" sz="1000"/>
                        <a:t>@PHLYINS (10)</a:t>
                      </a:r>
                    </a:p>
                  </a:txBody>
                  <a:tcPr/>
                </a:tc>
                <a:tc>
                  <a:txBody>
                    <a:bodyPr/>
                    <a:lstStyle/>
                    <a:p>
                      <a:r>
                        <a:rPr lang="en-US" sz="1000"/>
                        <a:t>10</a:t>
                      </a:r>
                    </a:p>
                  </a:txBody>
                  <a:tcPr/>
                </a:tc>
                <a:extLst>
                  <a:ext uri="{0D108BD9-81ED-4DB2-BD59-A6C34878D82A}">
                    <a16:rowId xmlns:a16="http://schemas.microsoft.com/office/drawing/2014/main" val="1065823341"/>
                  </a:ext>
                </a:extLst>
              </a:tr>
              <a:tr h="370840">
                <a:tc>
                  <a:txBody>
                    <a:bodyPr/>
                    <a:lstStyle/>
                    <a:p>
                      <a:r>
                        <a:rPr lang="en-US" sz="1000" b="1"/>
                        <a:t>@DOITFORDOMB</a:t>
                      </a:r>
                    </a:p>
                  </a:txBody>
                  <a:tcPr/>
                </a:tc>
                <a:tc>
                  <a:txBody>
                    <a:bodyPr/>
                    <a:lstStyle/>
                    <a:p>
                      <a:r>
                        <a:rPr lang="en-US" sz="1000"/>
                        <a:t>@PHLYINS (10)</a:t>
                      </a:r>
                    </a:p>
                  </a:txBody>
                  <a:tcPr/>
                </a:tc>
                <a:tc>
                  <a:txBody>
                    <a:bodyPr/>
                    <a:lstStyle/>
                    <a:p>
                      <a:r>
                        <a:rPr lang="en-US" sz="1000"/>
                        <a:t>10</a:t>
                      </a:r>
                    </a:p>
                  </a:txBody>
                  <a:tcPr/>
                </a:tc>
                <a:extLst>
                  <a:ext uri="{0D108BD9-81ED-4DB2-BD59-A6C34878D82A}">
                    <a16:rowId xmlns:a16="http://schemas.microsoft.com/office/drawing/2014/main" val="266592527"/>
                  </a:ext>
                </a:extLst>
              </a:tr>
              <a:tr h="370840">
                <a:tc>
                  <a:txBody>
                    <a:bodyPr/>
                    <a:lstStyle/>
                    <a:p>
                      <a:r>
                        <a:rPr lang="en-US" sz="1000" b="1"/>
                        <a:t>@ITABaseballPod</a:t>
                      </a:r>
                    </a:p>
                  </a:txBody>
                  <a:tcPr/>
                </a:tc>
                <a:tc>
                  <a:txBody>
                    <a:bodyPr/>
                    <a:lstStyle/>
                    <a:p>
                      <a:r>
                        <a:rPr lang="en-US" sz="1000"/>
                        <a:t>@PHLYINS (10)</a:t>
                      </a:r>
                    </a:p>
                  </a:txBody>
                  <a:tcPr/>
                </a:tc>
                <a:tc>
                  <a:txBody>
                    <a:bodyPr/>
                    <a:lstStyle/>
                    <a:p>
                      <a:r>
                        <a:rPr lang="en-US" sz="1000"/>
                        <a:t>10</a:t>
                      </a:r>
                    </a:p>
                  </a:txBody>
                  <a:tcPr/>
                </a:tc>
                <a:extLst>
                  <a:ext uri="{0D108BD9-81ED-4DB2-BD59-A6C34878D82A}">
                    <a16:rowId xmlns:a16="http://schemas.microsoft.com/office/drawing/2014/main" val="901749303"/>
                  </a:ext>
                </a:extLst>
              </a:tr>
              <a:tr h="370840">
                <a:tc>
                  <a:txBody>
                    <a:bodyPr/>
                    <a:lstStyle/>
                    <a:p>
                      <a:r>
                        <a:rPr lang="en-US" sz="1000" b="1"/>
                        <a:t>@Becca091091</a:t>
                      </a:r>
                    </a:p>
                  </a:txBody>
                  <a:tcPr/>
                </a:tc>
                <a:tc>
                  <a:txBody>
                    <a:bodyPr/>
                    <a:lstStyle/>
                    <a:p>
                      <a:r>
                        <a:rPr lang="en-US" sz="1000"/>
                        <a:t>@PHLYINS (10)</a:t>
                      </a:r>
                    </a:p>
                  </a:txBody>
                  <a:tcPr/>
                </a:tc>
                <a:tc>
                  <a:txBody>
                    <a:bodyPr/>
                    <a:lstStyle/>
                    <a:p>
                      <a:r>
                        <a:rPr lang="en-US" sz="1000"/>
                        <a:t>10</a:t>
                      </a:r>
                    </a:p>
                  </a:txBody>
                  <a:tcPr/>
                </a:tc>
                <a:extLst>
                  <a:ext uri="{0D108BD9-81ED-4DB2-BD59-A6C34878D82A}">
                    <a16:rowId xmlns:a16="http://schemas.microsoft.com/office/drawing/2014/main" val="2154094670"/>
                  </a:ext>
                </a:extLst>
              </a:tr>
              <a:tr h="370840">
                <a:tc>
                  <a:txBody>
                    <a:bodyPr/>
                    <a:lstStyle/>
                    <a:p>
                      <a:r>
                        <a:rPr lang="en-US" sz="1000" b="1"/>
                        <a:t>@CSFPhiladelphia</a:t>
                      </a:r>
                    </a:p>
                  </a:txBody>
                  <a:tcPr/>
                </a:tc>
                <a:tc>
                  <a:txBody>
                    <a:bodyPr/>
                    <a:lstStyle/>
                    <a:p>
                      <a:r>
                        <a:rPr lang="en-US" sz="1000"/>
                        <a:t>@PHLYINS (10)</a:t>
                      </a:r>
                    </a:p>
                  </a:txBody>
                  <a:tcPr/>
                </a:tc>
                <a:tc>
                  <a:txBody>
                    <a:bodyPr/>
                    <a:lstStyle/>
                    <a:p>
                      <a:r>
                        <a:rPr lang="en-US" sz="1000"/>
                        <a:t>10</a:t>
                      </a:r>
                    </a:p>
                  </a:txBody>
                  <a:tcPr/>
                </a:tc>
                <a:extLst>
                  <a:ext uri="{0D108BD9-81ED-4DB2-BD59-A6C34878D82A}">
                    <a16:rowId xmlns:a16="http://schemas.microsoft.com/office/drawing/2014/main" val="2554716144"/>
                  </a:ext>
                </a:extLst>
              </a:tr>
            </a:tbl>
          </a:graphicData>
        </a:graphic>
      </p:graphicFrame>
      <p:sp>
        <p:nvSpPr>
          <p:cNvPr id="4" name="Text Placeholder 3">
            <a:extLst>
              <a:ext uri="{FF2B5EF4-FFF2-40B4-BE49-F238E27FC236}">
                <a16:creationId xmlns:a16="http://schemas.microsoft.com/office/drawing/2014/main" id="{C1361D44-1720-414D-8C7D-82458621BC58}"/>
              </a:ext>
            </a:extLst>
          </p:cNvPr>
          <p:cNvSpPr>
            <a:spLocks noGrp="1"/>
          </p:cNvSpPr>
          <p:nvPr>
            <p:ph type="body" sz="quarter" idx="14"/>
          </p:nvPr>
        </p:nvSpPr>
        <p:spPr/>
        <p:txBody>
          <a:bodyPr/>
          <a:lstStyle/>
          <a:p>
            <a:r>
              <a:rPr lang="en-US"/>
              <a:t>06/01/2022 - 12/31/2023</a:t>
            </a:r>
          </a:p>
        </p:txBody>
      </p:sp>
    </p:spTree>
    <p:extLst>
      <p:ext uri="{BB962C8B-B14F-4D97-AF65-F5344CB8AC3E}">
        <p14:creationId xmlns:p14="http://schemas.microsoft.com/office/powerpoint/2010/main" val="66827536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40AB2C-8B5E-4D02-A6AF-5502F2DC2937}"/>
              </a:ext>
            </a:extLst>
          </p:cNvPr>
          <p:cNvSpPr>
            <a:spLocks noGrp="1"/>
          </p:cNvSpPr>
          <p:nvPr>
            <p:ph type="title"/>
          </p:nvPr>
        </p:nvSpPr>
        <p:spPr/>
        <p:txBody>
          <a:bodyPr/>
          <a:lstStyle/>
          <a:p>
            <a:r>
              <a:rPr lang="en-US"/>
              <a:t>Twitter Own and Retweeted Tweets Table | Philadelphia Insurance - 1 of 3</a:t>
            </a:r>
          </a:p>
        </p:txBody>
      </p:sp>
      <p:graphicFrame>
        <p:nvGraphicFramePr>
          <p:cNvPr id="5" name="Table Placeholder 4">
            <a:extLst>
              <a:ext uri="{FF2B5EF4-FFF2-40B4-BE49-F238E27FC236}">
                <a16:creationId xmlns:a16="http://schemas.microsoft.com/office/drawing/2014/main" id="{7549828F-44C6-4AD5-8DA9-D7FFDFF4DA8D}"/>
              </a:ext>
            </a:extLst>
          </p:cNvPr>
          <p:cNvGraphicFramePr>
            <a:graphicFrameLocks noGrp="1"/>
          </p:cNvGraphicFramePr>
          <p:nvPr>
            <p:ph type="tbl" sz="quarter" idx="13"/>
            <p:extLst>
              <p:ext uri="{D42A27DB-BD31-4B8C-83A1-F6EECF244321}">
                <p14:modId xmlns:p14="http://schemas.microsoft.com/office/powerpoint/2010/main" val="197352898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217860270"/>
                    </a:ext>
                  </a:extLst>
                </a:gridCol>
                <a:gridCol w="1152144">
                  <a:extLst>
                    <a:ext uri="{9D8B030D-6E8A-4147-A177-3AD203B41FA5}">
                      <a16:colId xmlns:a16="http://schemas.microsoft.com/office/drawing/2014/main" val="1737807965"/>
                    </a:ext>
                  </a:extLst>
                </a:gridCol>
                <a:gridCol w="1152144">
                  <a:extLst>
                    <a:ext uri="{9D8B030D-6E8A-4147-A177-3AD203B41FA5}">
                      <a16:colId xmlns:a16="http://schemas.microsoft.com/office/drawing/2014/main" val="1616651301"/>
                    </a:ext>
                  </a:extLst>
                </a:gridCol>
                <a:gridCol w="1152144">
                  <a:extLst>
                    <a:ext uri="{9D8B030D-6E8A-4147-A177-3AD203B41FA5}">
                      <a16:colId xmlns:a16="http://schemas.microsoft.com/office/drawing/2014/main" val="4047583651"/>
                    </a:ext>
                  </a:extLst>
                </a:gridCol>
                <a:gridCol w="1152144">
                  <a:extLst>
                    <a:ext uri="{9D8B030D-6E8A-4147-A177-3AD203B41FA5}">
                      <a16:colId xmlns:a16="http://schemas.microsoft.com/office/drawing/2014/main" val="2057559667"/>
                    </a:ext>
                  </a:extLst>
                </a:gridCol>
                <a:gridCol w="1152144">
                  <a:extLst>
                    <a:ext uri="{9D8B030D-6E8A-4147-A177-3AD203B41FA5}">
                      <a16:colId xmlns:a16="http://schemas.microsoft.com/office/drawing/2014/main" val="357556384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extLst>
                  <a:ext uri="{0D108BD9-81ED-4DB2-BD59-A6C34878D82A}">
                    <a16:rowId xmlns:a16="http://schemas.microsoft.com/office/drawing/2014/main" val="38787434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@PHLYINS - 2023-10-03 14:14:50</a:t>
                      </a:r>
                      <a:r>
                        <a:rPr kumimoji="0" lang="en-US" sz="1000" b="0" i="0" u="none" strike="noStrike" kern="1200" cap="none" spc="0" normalizeH="0" baseline="0" noProof="0">
                          <a:ln>
                            <a:noFill/>
                          </a:ln>
                          <a:solidFill>
                            <a:prstClr val="black"/>
                          </a:solidFill>
                          <a:effectLst/>
                          <a:uLnTx/>
                          <a:uFillTx/>
                          <a:latin typeface="Calibri"/>
                          <a:ea typeface="+mn-ea"/>
                          <a:cs typeface="+mn-cs"/>
                        </a:rPr>
                        <a:t>
 PHLY is proud to partner with the #PhiladelphiaEagles to honor #nonprofits doing great work before @Eagles home games. 🏈
Congratulations to @YAPInc, @breakfromcancer, &amp;amp; @americancancer for being highlighted at #WASvsPHI! #FlyEaglesFly https://t.co/v8A5v0uevE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0.1535 %</a:t>
                      </a:r>
                    </a:p>
                  </a:txBody>
                  <a:tcPr/>
                </a:tc>
                <a:extLst>
                  <a:ext uri="{0D108BD9-81ED-4DB2-BD59-A6C34878D82A}">
                    <a16:rowId xmlns:a16="http://schemas.microsoft.com/office/drawing/2014/main" val="12620933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@PHLYINS - 2023-10-18 11:28:07</a:t>
                      </a:r>
                      <a:r>
                        <a:rPr kumimoji="0" lang="en-US" sz="1000" b="0" i="0" u="none" strike="noStrike" kern="1200" cap="none" spc="0" normalizeH="0" baseline="0" noProof="0">
                          <a:ln>
                            <a:noFill/>
                          </a:ln>
                          <a:solidFill>
                            <a:prstClr val="black"/>
                          </a:solidFill>
                          <a:effectLst/>
                          <a:uLnTx/>
                          <a:uFillTx/>
                          <a:latin typeface="Calibri"/>
                          <a:ea typeface="+mn-ea"/>
                          <a:cs typeface="+mn-cs"/>
                        </a:rPr>
                        <a:t>
 Congrats to PHLY's President &amp;amp; CEO John Glomb for being recognized as one of the @PHLBizJournal's 2023 Most Admired CEOs! 👏🎉 Most Admired CEOs celebrates the impactful business leaders shaping Greater Philadelphia. View the list (subscription required): https://t.co/iib5ZikJAu https://t.co/EI1wrx30p8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0.1532 %</a:t>
                      </a:r>
                    </a:p>
                  </a:txBody>
                  <a:tcPr/>
                </a:tc>
                <a:extLst>
                  <a:ext uri="{0D108BD9-81ED-4DB2-BD59-A6C34878D82A}">
                    <a16:rowId xmlns:a16="http://schemas.microsoft.com/office/drawing/2014/main" val="937909099"/>
                  </a:ext>
                </a:extLst>
              </a:tr>
            </a:tbl>
          </a:graphicData>
        </a:graphic>
      </p:graphicFrame>
      <p:sp>
        <p:nvSpPr>
          <p:cNvPr id="4" name="Text Placeholder 3">
            <a:extLst>
              <a:ext uri="{FF2B5EF4-FFF2-40B4-BE49-F238E27FC236}">
                <a16:creationId xmlns:a16="http://schemas.microsoft.com/office/drawing/2014/main" id="{2D01A443-5D17-4872-B308-2DCFB469C1F6}"/>
              </a:ext>
            </a:extLst>
          </p:cNvPr>
          <p:cNvSpPr>
            <a:spLocks noGrp="1"/>
          </p:cNvSpPr>
          <p:nvPr>
            <p:ph type="body" sz="quarter" idx="14"/>
          </p:nvPr>
        </p:nvSpPr>
        <p:spPr/>
        <p:txBody>
          <a:bodyPr/>
          <a:lstStyle/>
          <a:p>
            <a:r>
              <a:rPr lang="en-US"/>
              <a:t>10/01/2023 - 10/31/2023</a:t>
            </a:r>
          </a:p>
        </p:txBody>
      </p:sp>
    </p:spTree>
    <p:extLst>
      <p:ext uri="{BB962C8B-B14F-4D97-AF65-F5344CB8AC3E}">
        <p14:creationId xmlns:p14="http://schemas.microsoft.com/office/powerpoint/2010/main" val="364770679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EF7DAF-FF7D-4ACF-B9DE-431BF6A9D582}"/>
              </a:ext>
            </a:extLst>
          </p:cNvPr>
          <p:cNvSpPr>
            <a:spLocks noGrp="1"/>
          </p:cNvSpPr>
          <p:nvPr>
            <p:ph type="title"/>
          </p:nvPr>
        </p:nvSpPr>
        <p:spPr/>
        <p:txBody>
          <a:bodyPr/>
          <a:lstStyle/>
          <a:p>
            <a:r>
              <a:rPr lang="en-US"/>
              <a:t>Twitter Own and Retweeted Tweets Table | Philadelphia Insurance - 2 of 3</a:t>
            </a:r>
          </a:p>
        </p:txBody>
      </p:sp>
      <p:graphicFrame>
        <p:nvGraphicFramePr>
          <p:cNvPr id="5" name="Table Placeholder 4">
            <a:extLst>
              <a:ext uri="{FF2B5EF4-FFF2-40B4-BE49-F238E27FC236}">
                <a16:creationId xmlns:a16="http://schemas.microsoft.com/office/drawing/2014/main" id="{9869F5F2-0A78-406C-80E1-4FDDB55EB1A3}"/>
              </a:ext>
            </a:extLst>
          </p:cNvPr>
          <p:cNvGraphicFramePr>
            <a:graphicFrameLocks noGrp="1"/>
          </p:cNvGraphicFramePr>
          <p:nvPr>
            <p:ph type="tbl" sz="quarter" idx="13"/>
            <p:extLst>
              <p:ext uri="{D42A27DB-BD31-4B8C-83A1-F6EECF244321}">
                <p14:modId xmlns:p14="http://schemas.microsoft.com/office/powerpoint/2010/main" val="3351380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156009485"/>
                    </a:ext>
                  </a:extLst>
                </a:gridCol>
                <a:gridCol w="1152144">
                  <a:extLst>
                    <a:ext uri="{9D8B030D-6E8A-4147-A177-3AD203B41FA5}">
                      <a16:colId xmlns:a16="http://schemas.microsoft.com/office/drawing/2014/main" val="2518585420"/>
                    </a:ext>
                  </a:extLst>
                </a:gridCol>
                <a:gridCol w="1152144">
                  <a:extLst>
                    <a:ext uri="{9D8B030D-6E8A-4147-A177-3AD203B41FA5}">
                      <a16:colId xmlns:a16="http://schemas.microsoft.com/office/drawing/2014/main" val="1874647604"/>
                    </a:ext>
                  </a:extLst>
                </a:gridCol>
                <a:gridCol w="1152144">
                  <a:extLst>
                    <a:ext uri="{9D8B030D-6E8A-4147-A177-3AD203B41FA5}">
                      <a16:colId xmlns:a16="http://schemas.microsoft.com/office/drawing/2014/main" val="3036795882"/>
                    </a:ext>
                  </a:extLst>
                </a:gridCol>
                <a:gridCol w="1152144">
                  <a:extLst>
                    <a:ext uri="{9D8B030D-6E8A-4147-A177-3AD203B41FA5}">
                      <a16:colId xmlns:a16="http://schemas.microsoft.com/office/drawing/2014/main" val="3153468237"/>
                    </a:ext>
                  </a:extLst>
                </a:gridCol>
                <a:gridCol w="1152144">
                  <a:extLst>
                    <a:ext uri="{9D8B030D-6E8A-4147-A177-3AD203B41FA5}">
                      <a16:colId xmlns:a16="http://schemas.microsoft.com/office/drawing/2014/main" val="34441188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extLst>
                  <a:ext uri="{0D108BD9-81ED-4DB2-BD59-A6C34878D82A}">
                    <a16:rowId xmlns:a16="http://schemas.microsoft.com/office/drawing/2014/main" val="29050064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@PHLYINS - 2023-10-23 11:35:56</a:t>
                      </a:r>
                      <a:r>
                        <a:rPr kumimoji="0" lang="en-US" sz="1000" b="0" i="0" u="none" strike="noStrike" kern="1200" cap="none" spc="0" normalizeH="0" baseline="0" noProof="0">
                          <a:ln>
                            <a:noFill/>
                          </a:ln>
                          <a:solidFill>
                            <a:prstClr val="black"/>
                          </a:solidFill>
                          <a:effectLst/>
                          <a:uLnTx/>
                          <a:uFillTx/>
                          <a:latin typeface="Calibri"/>
                          <a:ea typeface="+mn-ea"/>
                          <a:cs typeface="+mn-cs"/>
                        </a:rPr>
                        <a:t>
 #TEAMPHLY joined thousands of attendees at the Pennsylvania Conference for Women in Philadelphia. @PennWomen's conference is an inspirational event that promotes the influence of women in the workplace &amp;amp; features speakers who discuss issues that matter most to women. #PennWomen https://t.co/ndY5KaNUrj</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0.1277 %</a:t>
                      </a:r>
                    </a:p>
                  </a:txBody>
                  <a:tcPr/>
                </a:tc>
                <a:extLst>
                  <a:ext uri="{0D108BD9-81ED-4DB2-BD59-A6C34878D82A}">
                    <a16:rowId xmlns:a16="http://schemas.microsoft.com/office/drawing/2014/main" val="21824603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@PHLYINS - 2023-10-13 12:00:45</a:t>
                      </a:r>
                      <a:r>
                        <a:rPr kumimoji="0" lang="en-US" sz="1000" b="0" i="0" u="none" strike="noStrike" kern="1200" cap="none" spc="0" normalizeH="0" baseline="0" noProof="0">
                          <a:ln>
                            <a:noFill/>
                          </a:ln>
                          <a:solidFill>
                            <a:prstClr val="black"/>
                          </a:solidFill>
                          <a:effectLst/>
                          <a:uLnTx/>
                          <a:uFillTx/>
                          <a:latin typeface="Calibri"/>
                          <a:ea typeface="+mn-ea"/>
                          <a:cs typeface="+mn-cs"/>
                        </a:rPr>
                        <a:t>
 Our HR dept volunteered with @CaseForSmiles, a non-profit dedicated to bringing comfort to kids battling #cancer &amp;amp; life-changing illnesses. #TEAMPHLY created Coping Boxes for siblings of young patients, offering support to help them deal with the emotional challenges of illness. https://t.co/3akN5oVYhk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0.1021 %</a:t>
                      </a:r>
                    </a:p>
                  </a:txBody>
                  <a:tcPr/>
                </a:tc>
                <a:extLst>
                  <a:ext uri="{0D108BD9-81ED-4DB2-BD59-A6C34878D82A}">
                    <a16:rowId xmlns:a16="http://schemas.microsoft.com/office/drawing/2014/main" val="3389830252"/>
                  </a:ext>
                </a:extLst>
              </a:tr>
            </a:tbl>
          </a:graphicData>
        </a:graphic>
      </p:graphicFrame>
      <p:sp>
        <p:nvSpPr>
          <p:cNvPr id="4" name="Text Placeholder 3">
            <a:extLst>
              <a:ext uri="{FF2B5EF4-FFF2-40B4-BE49-F238E27FC236}">
                <a16:creationId xmlns:a16="http://schemas.microsoft.com/office/drawing/2014/main" id="{0145100D-EA12-4F6A-A47E-B1BB16F20070}"/>
              </a:ext>
            </a:extLst>
          </p:cNvPr>
          <p:cNvSpPr>
            <a:spLocks noGrp="1"/>
          </p:cNvSpPr>
          <p:nvPr>
            <p:ph type="body" sz="quarter" idx="14"/>
          </p:nvPr>
        </p:nvSpPr>
        <p:spPr/>
        <p:txBody>
          <a:bodyPr/>
          <a:lstStyle/>
          <a:p>
            <a:r>
              <a:rPr lang="en-US"/>
              <a:t>10/01/2023 - 10/31/2023</a:t>
            </a:r>
          </a:p>
        </p:txBody>
      </p:sp>
    </p:spTree>
    <p:extLst>
      <p:ext uri="{BB962C8B-B14F-4D97-AF65-F5344CB8AC3E}">
        <p14:creationId xmlns:p14="http://schemas.microsoft.com/office/powerpoint/2010/main" val="252740356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2B267E-8D9E-4941-9513-B5D3FC7B1159}"/>
              </a:ext>
            </a:extLst>
          </p:cNvPr>
          <p:cNvSpPr>
            <a:spLocks noGrp="1"/>
          </p:cNvSpPr>
          <p:nvPr>
            <p:ph type="title"/>
          </p:nvPr>
        </p:nvSpPr>
        <p:spPr/>
        <p:txBody>
          <a:bodyPr/>
          <a:lstStyle/>
          <a:p>
            <a:r>
              <a:rPr lang="en-US"/>
              <a:t>Twitter Own and Retweeted Tweets Table | Philadelphia Insurance - 3 of 3</a:t>
            </a:r>
          </a:p>
        </p:txBody>
      </p:sp>
      <p:graphicFrame>
        <p:nvGraphicFramePr>
          <p:cNvPr id="5" name="Table Placeholder 4">
            <a:extLst>
              <a:ext uri="{FF2B5EF4-FFF2-40B4-BE49-F238E27FC236}">
                <a16:creationId xmlns:a16="http://schemas.microsoft.com/office/drawing/2014/main" id="{CFF83776-0C70-4FE5-83D1-9A1E1DB9F653}"/>
              </a:ext>
            </a:extLst>
          </p:cNvPr>
          <p:cNvGraphicFramePr>
            <a:graphicFrameLocks noGrp="1"/>
          </p:cNvGraphicFramePr>
          <p:nvPr>
            <p:ph type="tbl" sz="quarter" idx="13"/>
            <p:extLst>
              <p:ext uri="{D42A27DB-BD31-4B8C-83A1-F6EECF244321}">
                <p14:modId xmlns:p14="http://schemas.microsoft.com/office/powerpoint/2010/main" val="192384519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2878616304"/>
                    </a:ext>
                  </a:extLst>
                </a:gridCol>
                <a:gridCol w="1152144">
                  <a:extLst>
                    <a:ext uri="{9D8B030D-6E8A-4147-A177-3AD203B41FA5}">
                      <a16:colId xmlns:a16="http://schemas.microsoft.com/office/drawing/2014/main" val="3130517497"/>
                    </a:ext>
                  </a:extLst>
                </a:gridCol>
                <a:gridCol w="1152144">
                  <a:extLst>
                    <a:ext uri="{9D8B030D-6E8A-4147-A177-3AD203B41FA5}">
                      <a16:colId xmlns:a16="http://schemas.microsoft.com/office/drawing/2014/main" val="3391046802"/>
                    </a:ext>
                  </a:extLst>
                </a:gridCol>
                <a:gridCol w="1152144">
                  <a:extLst>
                    <a:ext uri="{9D8B030D-6E8A-4147-A177-3AD203B41FA5}">
                      <a16:colId xmlns:a16="http://schemas.microsoft.com/office/drawing/2014/main" val="494246826"/>
                    </a:ext>
                  </a:extLst>
                </a:gridCol>
                <a:gridCol w="1152144">
                  <a:extLst>
                    <a:ext uri="{9D8B030D-6E8A-4147-A177-3AD203B41FA5}">
                      <a16:colId xmlns:a16="http://schemas.microsoft.com/office/drawing/2014/main" val="2800361598"/>
                    </a:ext>
                  </a:extLst>
                </a:gridCol>
                <a:gridCol w="1152144">
                  <a:extLst>
                    <a:ext uri="{9D8B030D-6E8A-4147-A177-3AD203B41FA5}">
                      <a16:colId xmlns:a16="http://schemas.microsoft.com/office/drawing/2014/main" val="242048155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extLst>
                  <a:ext uri="{0D108BD9-81ED-4DB2-BD59-A6C34878D82A}">
                    <a16:rowId xmlns:a16="http://schemas.microsoft.com/office/drawing/2014/main" val="25317478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@PHLYINS - 2023-10-25 13:19:42</a:t>
                      </a:r>
                      <a:r>
                        <a:rPr kumimoji="0" lang="en-US" sz="1000" b="0" i="0" u="none" strike="noStrike" kern="1200" cap="none" spc="0" normalizeH="0" baseline="0" noProof="0">
                          <a:ln>
                            <a:noFill/>
                          </a:ln>
                          <a:solidFill>
                            <a:prstClr val="black"/>
                          </a:solidFill>
                          <a:effectLst/>
                          <a:uLnTx/>
                          <a:uFillTx/>
                          <a:latin typeface="Calibri"/>
                          <a:ea typeface="+mn-ea"/>
                          <a:cs typeface="+mn-cs"/>
                        </a:rPr>
                        <a:t>
 PHLY is proud to partner with the #PhiladelphiaEagles to honor #nonprofits doing great work before @Eagles home games. Congratulations to @PAyouthVote, @HorizonHouse_TW, &amp;amp; @arcofdelaware for being highlighted at #MIAvsPHI! 🏈🌟🤝 #FlyEaglesFly https://t.co/kQerjw0ySZ</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0.1021 %</a:t>
                      </a:r>
                    </a:p>
                  </a:txBody>
                  <a:tcPr/>
                </a:tc>
                <a:extLst>
                  <a:ext uri="{0D108BD9-81ED-4DB2-BD59-A6C34878D82A}">
                    <a16:rowId xmlns:a16="http://schemas.microsoft.com/office/drawing/2014/main" val="4274270013"/>
                  </a:ext>
                </a:extLst>
              </a:tr>
            </a:tbl>
          </a:graphicData>
        </a:graphic>
      </p:graphicFrame>
      <p:sp>
        <p:nvSpPr>
          <p:cNvPr id="4" name="Text Placeholder 3">
            <a:extLst>
              <a:ext uri="{FF2B5EF4-FFF2-40B4-BE49-F238E27FC236}">
                <a16:creationId xmlns:a16="http://schemas.microsoft.com/office/drawing/2014/main" id="{4B0DF703-E271-4CAF-BB4E-3B346771CA2F}"/>
              </a:ext>
            </a:extLst>
          </p:cNvPr>
          <p:cNvSpPr>
            <a:spLocks noGrp="1"/>
          </p:cNvSpPr>
          <p:nvPr>
            <p:ph type="body" sz="quarter" idx="14"/>
          </p:nvPr>
        </p:nvSpPr>
        <p:spPr/>
        <p:txBody>
          <a:bodyPr/>
          <a:lstStyle/>
          <a:p>
            <a:r>
              <a:rPr lang="en-US"/>
              <a:t>10/01/2023 - 10/31/2023</a:t>
            </a:r>
          </a:p>
        </p:txBody>
      </p:sp>
    </p:spTree>
    <p:extLst>
      <p:ext uri="{BB962C8B-B14F-4D97-AF65-F5344CB8AC3E}">
        <p14:creationId xmlns:p14="http://schemas.microsoft.com/office/powerpoint/2010/main" val="27928028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0DA73B-BB12-4B55-AC13-8999B58CBF06}"/>
              </a:ext>
            </a:extLst>
          </p:cNvPr>
          <p:cNvSpPr>
            <a:spLocks noGrp="1"/>
          </p:cNvSpPr>
          <p:nvPr>
            <p:ph type="title"/>
          </p:nvPr>
        </p:nvSpPr>
        <p:spPr/>
        <p:txBody>
          <a:bodyPr/>
          <a:lstStyle/>
          <a:p>
            <a:r>
              <a:rPr lang="en-US"/>
              <a:t>LinkedIn Key Metrics Table | Philadelphia Insurance</a:t>
            </a:r>
          </a:p>
        </p:txBody>
      </p:sp>
      <p:graphicFrame>
        <p:nvGraphicFramePr>
          <p:cNvPr id="5" name="Table Placeholder 4">
            <a:extLst>
              <a:ext uri="{FF2B5EF4-FFF2-40B4-BE49-F238E27FC236}">
                <a16:creationId xmlns:a16="http://schemas.microsoft.com/office/drawing/2014/main" id="{207FBF1D-254A-4D5C-9421-92CD37447A0B}"/>
              </a:ext>
            </a:extLst>
          </p:cNvPr>
          <p:cNvGraphicFramePr>
            <a:graphicFrameLocks noGrp="1"/>
          </p:cNvGraphicFramePr>
          <p:nvPr>
            <p:ph type="tbl" sz="quarter" idx="13"/>
            <p:extLst>
              <p:ext uri="{D42A27DB-BD31-4B8C-83A1-F6EECF244321}">
                <p14:modId xmlns:p14="http://schemas.microsoft.com/office/powerpoint/2010/main" val="105882297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576072">
                  <a:extLst>
                    <a:ext uri="{9D8B030D-6E8A-4147-A177-3AD203B41FA5}">
                      <a16:colId xmlns:a16="http://schemas.microsoft.com/office/drawing/2014/main" val="3185504831"/>
                    </a:ext>
                  </a:extLst>
                </a:gridCol>
                <a:gridCol w="576072">
                  <a:extLst>
                    <a:ext uri="{9D8B030D-6E8A-4147-A177-3AD203B41FA5}">
                      <a16:colId xmlns:a16="http://schemas.microsoft.com/office/drawing/2014/main" val="3047760846"/>
                    </a:ext>
                  </a:extLst>
                </a:gridCol>
                <a:gridCol w="576072">
                  <a:extLst>
                    <a:ext uri="{9D8B030D-6E8A-4147-A177-3AD203B41FA5}">
                      <a16:colId xmlns:a16="http://schemas.microsoft.com/office/drawing/2014/main" val="3072827384"/>
                    </a:ext>
                  </a:extLst>
                </a:gridCol>
                <a:gridCol w="576072">
                  <a:extLst>
                    <a:ext uri="{9D8B030D-6E8A-4147-A177-3AD203B41FA5}">
                      <a16:colId xmlns:a16="http://schemas.microsoft.com/office/drawing/2014/main" val="3747659639"/>
                    </a:ext>
                  </a:extLst>
                </a:gridCol>
                <a:gridCol w="576072">
                  <a:extLst>
                    <a:ext uri="{9D8B030D-6E8A-4147-A177-3AD203B41FA5}">
                      <a16:colId xmlns:a16="http://schemas.microsoft.com/office/drawing/2014/main" val="1648341866"/>
                    </a:ext>
                  </a:extLst>
                </a:gridCol>
                <a:gridCol w="576072">
                  <a:extLst>
                    <a:ext uri="{9D8B030D-6E8A-4147-A177-3AD203B41FA5}">
                      <a16:colId xmlns:a16="http://schemas.microsoft.com/office/drawing/2014/main" val="332112482"/>
                    </a:ext>
                  </a:extLst>
                </a:gridCol>
                <a:gridCol w="576072">
                  <a:extLst>
                    <a:ext uri="{9D8B030D-6E8A-4147-A177-3AD203B41FA5}">
                      <a16:colId xmlns:a16="http://schemas.microsoft.com/office/drawing/2014/main" val="2348236615"/>
                    </a:ext>
                  </a:extLst>
                </a:gridCol>
                <a:gridCol w="576072">
                  <a:extLst>
                    <a:ext uri="{9D8B030D-6E8A-4147-A177-3AD203B41FA5}">
                      <a16:colId xmlns:a16="http://schemas.microsoft.com/office/drawing/2014/main" val="1803270866"/>
                    </a:ext>
                  </a:extLst>
                </a:gridCol>
                <a:gridCol w="576072">
                  <a:extLst>
                    <a:ext uri="{9D8B030D-6E8A-4147-A177-3AD203B41FA5}">
                      <a16:colId xmlns:a16="http://schemas.microsoft.com/office/drawing/2014/main" val="2386728810"/>
                    </a:ext>
                  </a:extLst>
                </a:gridCol>
                <a:gridCol w="576072">
                  <a:extLst>
                    <a:ext uri="{9D8B030D-6E8A-4147-A177-3AD203B41FA5}">
                      <a16:colId xmlns:a16="http://schemas.microsoft.com/office/drawing/2014/main" val="420259517"/>
                    </a:ext>
                  </a:extLst>
                </a:gridCol>
                <a:gridCol w="576072">
                  <a:extLst>
                    <a:ext uri="{9D8B030D-6E8A-4147-A177-3AD203B41FA5}">
                      <a16:colId xmlns:a16="http://schemas.microsoft.com/office/drawing/2014/main" val="1880551773"/>
                    </a:ext>
                  </a:extLst>
                </a:gridCol>
                <a:gridCol w="576072">
                  <a:extLst>
                    <a:ext uri="{9D8B030D-6E8A-4147-A177-3AD203B41FA5}">
                      <a16:colId xmlns:a16="http://schemas.microsoft.com/office/drawing/2014/main" val="955568613"/>
                    </a:ext>
                  </a:extLst>
                </a:gridCol>
                <a:gridCol w="576072">
                  <a:extLst>
                    <a:ext uri="{9D8B030D-6E8A-4147-A177-3AD203B41FA5}">
                      <a16:colId xmlns:a16="http://schemas.microsoft.com/office/drawing/2014/main" val="3914649306"/>
                    </a:ext>
                  </a:extLst>
                </a:gridCol>
              </a:tblGrid>
              <a:tr h="370840">
                <a:tc>
                  <a:txBody>
                    <a:bodyPr/>
                    <a:lstStyle/>
                    <a:p>
                      <a:r>
                        <a:rPr lang="en-US" sz="1000"/>
                        <a:t>Followers</a:t>
                      </a:r>
                    </a:p>
                  </a:txBody>
                  <a:tcPr/>
                </a:tc>
                <a:tc>
                  <a:txBody>
                    <a:bodyPr/>
                    <a:lstStyle/>
                    <a:p>
                      <a:r>
                        <a:rPr lang="en-US" sz="1000"/>
                        <a:t>+/-</a:t>
                      </a:r>
                    </a:p>
                  </a:txBody>
                  <a:tcPr/>
                </a:tc>
                <a:tc>
                  <a:txBody>
                    <a:bodyPr/>
                    <a:lstStyle/>
                    <a:p>
                      <a:r>
                        <a:rPr lang="en-US" sz="1000"/>
                        <a:t>Posts</a:t>
                      </a:r>
                    </a:p>
                  </a:txBody>
                  <a:tcPr/>
                </a:tc>
                <a:tc>
                  <a:txBody>
                    <a:bodyPr/>
                    <a:lstStyle/>
                    <a:p>
                      <a:r>
                        <a:rPr lang="en-US" sz="1000"/>
                        <a:t>Likes</a:t>
                      </a:r>
                    </a:p>
                  </a:txBody>
                  <a:tcPr/>
                </a:tc>
                <a:tc>
                  <a:txBody>
                    <a:bodyPr/>
                    <a:lstStyle/>
                    <a:p>
                      <a:r>
                        <a:rPr lang="en-US" sz="1000"/>
                        <a:t>Avg. Likes</a:t>
                      </a:r>
                    </a:p>
                  </a:txBody>
                  <a:tcPr/>
                </a:tc>
                <a:tc>
                  <a:txBody>
                    <a:bodyPr/>
                    <a:lstStyle/>
                    <a:p>
                      <a:r>
                        <a:rPr lang="en-US" sz="1000"/>
                        <a:t>Comments</a:t>
                      </a:r>
                    </a:p>
                  </a:txBody>
                  <a:tcPr/>
                </a:tc>
                <a:tc>
                  <a:txBody>
                    <a:bodyPr/>
                    <a:lstStyle/>
                    <a:p>
                      <a:r>
                        <a:rPr lang="en-US" sz="1000"/>
                        <a:t>Shares</a:t>
                      </a:r>
                    </a:p>
                  </a:txBody>
                  <a:tcPr/>
                </a:tc>
                <a:tc>
                  <a:txBody>
                    <a:bodyPr/>
                    <a:lstStyle/>
                    <a:p>
                      <a:r>
                        <a:rPr lang="en-US" sz="1000"/>
                        <a:t>Avg. Shares</a:t>
                      </a:r>
                    </a:p>
                  </a:txBody>
                  <a:tcPr/>
                </a:tc>
                <a:tc>
                  <a:txBody>
                    <a:bodyPr/>
                    <a:lstStyle/>
                    <a:p>
                      <a:r>
                        <a:rPr lang="en-US" sz="1000"/>
                        <a:t>Clicks</a:t>
                      </a:r>
                    </a:p>
                  </a:txBody>
                  <a:tcPr/>
                </a:tc>
                <a:tc>
                  <a:txBody>
                    <a:bodyPr/>
                    <a:lstStyle/>
                    <a:p>
                      <a:r>
                        <a:rPr lang="en-US" sz="1000"/>
                        <a:t>Avg. Clicks</a:t>
                      </a:r>
                    </a:p>
                  </a:txBody>
                  <a:tcPr/>
                </a:tc>
                <a:tc>
                  <a:txBody>
                    <a:bodyPr/>
                    <a:lstStyle/>
                    <a:p>
                      <a:r>
                        <a:rPr lang="en-US" sz="1000"/>
                        <a:t>Impressions</a:t>
                      </a:r>
                    </a:p>
                  </a:txBody>
                  <a:tcPr/>
                </a:tc>
                <a:tc>
                  <a:txBody>
                    <a:bodyPr/>
                    <a:lstStyle/>
                    <a:p>
                      <a:r>
                        <a:rPr lang="en-US" sz="1000"/>
                        <a:t>Avg. Impressions</a:t>
                      </a:r>
                    </a:p>
                  </a:txBody>
                  <a:tcPr/>
                </a:tc>
                <a:tc>
                  <a:txBody>
                    <a:bodyPr/>
                    <a:lstStyle/>
                    <a:p>
                      <a:r>
                        <a:rPr lang="en-US" sz="1000"/>
                        <a:t>Avg. Engagement Rate</a:t>
                      </a:r>
                    </a:p>
                  </a:txBody>
                  <a:tcPr/>
                </a:tc>
                <a:extLst>
                  <a:ext uri="{0D108BD9-81ED-4DB2-BD59-A6C34878D82A}">
                    <a16:rowId xmlns:a16="http://schemas.microsoft.com/office/drawing/2014/main" val="813664930"/>
                  </a:ext>
                </a:extLst>
              </a:tr>
              <a:tr h="370840">
                <a:tc>
                  <a:txBody>
                    <a:bodyPr/>
                    <a:lstStyle/>
                    <a:p>
                      <a:r>
                        <a:rPr lang="en-US" sz="1000"/>
                        <a:t>39863</a:t>
                      </a:r>
                    </a:p>
                  </a:txBody>
                  <a:tcPr/>
                </a:tc>
                <a:tc>
                  <a:txBody>
                    <a:bodyPr/>
                    <a:lstStyle/>
                    <a:p>
                      <a:r>
                        <a:rPr lang="en-US" sz="1000"/>
                        <a:t>585</a:t>
                      </a:r>
                    </a:p>
                  </a:txBody>
                  <a:tcPr/>
                </a:tc>
                <a:tc>
                  <a:txBody>
                    <a:bodyPr/>
                    <a:lstStyle/>
                    <a:p>
                      <a:r>
                        <a:rPr lang="en-US" sz="1000"/>
                        <a:t>25</a:t>
                      </a:r>
                    </a:p>
                  </a:txBody>
                  <a:tcPr/>
                </a:tc>
                <a:tc>
                  <a:txBody>
                    <a:bodyPr/>
                    <a:lstStyle/>
                    <a:p>
                      <a:r>
                        <a:rPr lang="en-US" sz="1000"/>
                        <a:t>2395</a:t>
                      </a:r>
                    </a:p>
                  </a:txBody>
                  <a:tcPr/>
                </a:tc>
                <a:tc>
                  <a:txBody>
                    <a:bodyPr/>
                    <a:lstStyle/>
                    <a:p>
                      <a:r>
                        <a:rPr lang="en-US" sz="1000"/>
                        <a:t>95.8</a:t>
                      </a:r>
                    </a:p>
                  </a:txBody>
                  <a:tcPr/>
                </a:tc>
                <a:tc>
                  <a:txBody>
                    <a:bodyPr/>
                    <a:lstStyle/>
                    <a:p>
                      <a:r>
                        <a:rPr lang="en-US" sz="1000"/>
                        <a:t>111</a:t>
                      </a:r>
                    </a:p>
                  </a:txBody>
                  <a:tcPr/>
                </a:tc>
                <a:tc>
                  <a:txBody>
                    <a:bodyPr/>
                    <a:lstStyle/>
                    <a:p>
                      <a:r>
                        <a:rPr lang="en-US" sz="1000"/>
                        <a:t>138</a:t>
                      </a:r>
                    </a:p>
                  </a:txBody>
                  <a:tcPr/>
                </a:tc>
                <a:tc>
                  <a:txBody>
                    <a:bodyPr/>
                    <a:lstStyle/>
                    <a:p>
                      <a:r>
                        <a:rPr lang="en-US" sz="1000"/>
                        <a:t>5.52</a:t>
                      </a:r>
                    </a:p>
                  </a:txBody>
                  <a:tcPr/>
                </a:tc>
                <a:tc>
                  <a:txBody>
                    <a:bodyPr/>
                    <a:lstStyle/>
                    <a:p>
                      <a:r>
                        <a:rPr lang="en-US" sz="1000"/>
                        <a:t>8791</a:t>
                      </a:r>
                    </a:p>
                  </a:txBody>
                  <a:tcPr/>
                </a:tc>
                <a:tc>
                  <a:txBody>
                    <a:bodyPr/>
                    <a:lstStyle/>
                    <a:p>
                      <a:r>
                        <a:rPr lang="en-US" sz="1000"/>
                        <a:t>351.64</a:t>
                      </a:r>
                    </a:p>
                  </a:txBody>
                  <a:tcPr/>
                </a:tc>
                <a:tc>
                  <a:txBody>
                    <a:bodyPr/>
                    <a:lstStyle/>
                    <a:p>
                      <a:r>
                        <a:rPr lang="en-US" sz="1000"/>
                        <a:t>92017</a:t>
                      </a:r>
                    </a:p>
                  </a:txBody>
                  <a:tcPr/>
                </a:tc>
                <a:tc>
                  <a:txBody>
                    <a:bodyPr/>
                    <a:lstStyle/>
                    <a:p>
                      <a:r>
                        <a:rPr lang="en-US" sz="1000"/>
                        <a:t>3680.68</a:t>
                      </a:r>
                    </a:p>
                  </a:txBody>
                  <a:tcPr/>
                </a:tc>
                <a:tc>
                  <a:txBody>
                    <a:bodyPr/>
                    <a:lstStyle/>
                    <a:p>
                      <a:r>
                        <a:rPr lang="en-US" sz="1000"/>
                        <a:t>10.018469410914 %</a:t>
                      </a:r>
                    </a:p>
                  </a:txBody>
                  <a:tcPr/>
                </a:tc>
                <a:extLst>
                  <a:ext uri="{0D108BD9-81ED-4DB2-BD59-A6C34878D82A}">
                    <a16:rowId xmlns:a16="http://schemas.microsoft.com/office/drawing/2014/main" val="2128552750"/>
                  </a:ext>
                </a:extLst>
              </a:tr>
            </a:tbl>
          </a:graphicData>
        </a:graphic>
      </p:graphicFrame>
      <p:sp>
        <p:nvSpPr>
          <p:cNvPr id="4" name="Text Placeholder 3">
            <a:extLst>
              <a:ext uri="{FF2B5EF4-FFF2-40B4-BE49-F238E27FC236}">
                <a16:creationId xmlns:a16="http://schemas.microsoft.com/office/drawing/2014/main" id="{FAE0AFCD-22E4-4DDC-BABF-5D4C574BF9B7}"/>
              </a:ext>
            </a:extLst>
          </p:cNvPr>
          <p:cNvSpPr>
            <a:spLocks noGrp="1"/>
          </p:cNvSpPr>
          <p:nvPr>
            <p:ph type="body" sz="quarter" idx="14"/>
          </p:nvPr>
        </p:nvSpPr>
        <p:spPr/>
        <p:txBody>
          <a:bodyPr/>
          <a:lstStyle/>
          <a:p>
            <a:r>
              <a:rPr lang="en-US"/>
              <a:t>10/01/2023 - 10/31/2023</a:t>
            </a:r>
          </a:p>
        </p:txBody>
      </p:sp>
    </p:spTree>
    <p:extLst>
      <p:ext uri="{BB962C8B-B14F-4D97-AF65-F5344CB8AC3E}">
        <p14:creationId xmlns:p14="http://schemas.microsoft.com/office/powerpoint/2010/main" val="53409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C113BA-81B7-4BC1-90CE-4FF6D0B2760C}"/>
              </a:ext>
            </a:extLst>
          </p:cNvPr>
          <p:cNvSpPr>
            <a:spLocks noGrp="1"/>
          </p:cNvSpPr>
          <p:nvPr>
            <p:ph type="title"/>
          </p:nvPr>
        </p:nvSpPr>
        <p:spPr/>
        <p:txBody>
          <a:bodyPr/>
          <a:lstStyle/>
          <a:p>
            <a:r>
              <a:rPr lang="en-US"/>
              <a:t>LinkedIn LinkedIn Followers Change | Philadelphia Insurance</a:t>
            </a:r>
          </a:p>
        </p:txBody>
      </p:sp>
      <p:graphicFrame>
        <p:nvGraphicFramePr>
          <p:cNvPr id="6" name="Chart Placeholder 5">
            <a:extLst>
              <a:ext uri="{FF2B5EF4-FFF2-40B4-BE49-F238E27FC236}">
                <a16:creationId xmlns:a16="http://schemas.microsoft.com/office/drawing/2014/main" id="{A135833A-9C74-486E-8FD4-C96FC8DFF1D8}"/>
              </a:ext>
            </a:extLst>
          </p:cNvPr>
          <p:cNvGraphicFramePr>
            <a:graphicFrameLocks noGrp="1"/>
          </p:cNvGraphicFramePr>
          <p:nvPr>
            <p:ph type="chart" sz="quarter" idx="13"/>
            <p:extLst>
              <p:ext uri="{D42A27DB-BD31-4B8C-83A1-F6EECF244321}">
                <p14:modId xmlns:p14="http://schemas.microsoft.com/office/powerpoint/2010/main" val="81890976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F4E36E1-03C4-4C50-9F1E-5243E247B485}"/>
              </a:ext>
            </a:extLst>
          </p:cNvPr>
          <p:cNvSpPr>
            <a:spLocks noGrp="1"/>
          </p:cNvSpPr>
          <p:nvPr>
            <p:ph type="body" sz="quarter" idx="14"/>
          </p:nvPr>
        </p:nvSpPr>
        <p:spPr/>
        <p:txBody>
          <a:bodyPr/>
          <a:lstStyle/>
          <a:p>
            <a:r>
              <a:rPr lang="en-US"/>
              <a:t>01/01/2023 - 12/31/2023</a:t>
            </a:r>
          </a:p>
        </p:txBody>
      </p:sp>
      <p:sp>
        <p:nvSpPr>
          <p:cNvPr id="5" name="Footer Placeholder 4">
            <a:extLst>
              <a:ext uri="{FF2B5EF4-FFF2-40B4-BE49-F238E27FC236}">
                <a16:creationId xmlns:a16="http://schemas.microsoft.com/office/drawing/2014/main" id="{B7E69626-8E6C-44C9-8A0D-9DB69AF0650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51600809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B94818-76F9-44B8-957E-11FEA38A3589}"/>
              </a:ext>
            </a:extLst>
          </p:cNvPr>
          <p:cNvSpPr>
            <a:spLocks noGrp="1"/>
          </p:cNvSpPr>
          <p:nvPr>
            <p:ph type="title"/>
          </p:nvPr>
        </p:nvSpPr>
        <p:spPr/>
        <p:txBody>
          <a:bodyPr/>
          <a:lstStyle/>
          <a:p>
            <a:r>
              <a:rPr lang="en-US"/>
              <a:t>LinkedIn Average Interactions Per LinkedIn Update | Philadelphia Insurance</a:t>
            </a:r>
          </a:p>
        </p:txBody>
      </p:sp>
      <p:graphicFrame>
        <p:nvGraphicFramePr>
          <p:cNvPr id="6" name="Chart Placeholder 5">
            <a:extLst>
              <a:ext uri="{FF2B5EF4-FFF2-40B4-BE49-F238E27FC236}">
                <a16:creationId xmlns:a16="http://schemas.microsoft.com/office/drawing/2014/main" id="{95B0794F-0476-4F5F-95F8-FA747B71057E}"/>
              </a:ext>
            </a:extLst>
          </p:cNvPr>
          <p:cNvGraphicFramePr>
            <a:graphicFrameLocks noGrp="1"/>
          </p:cNvGraphicFramePr>
          <p:nvPr>
            <p:ph type="chart" sz="quarter" idx="13"/>
            <p:extLst>
              <p:ext uri="{D42A27DB-BD31-4B8C-83A1-F6EECF244321}">
                <p14:modId xmlns:p14="http://schemas.microsoft.com/office/powerpoint/2010/main" val="377105690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FB71582-AC8C-4417-A940-2FF3DD1746E4}"/>
              </a:ext>
            </a:extLst>
          </p:cNvPr>
          <p:cNvSpPr>
            <a:spLocks noGrp="1"/>
          </p:cNvSpPr>
          <p:nvPr>
            <p:ph type="body" sz="quarter" idx="14"/>
          </p:nvPr>
        </p:nvSpPr>
        <p:spPr/>
        <p:txBody>
          <a:bodyPr/>
          <a:lstStyle/>
          <a:p>
            <a:r>
              <a:rPr lang="en-US"/>
              <a:t>01/01/2023 - 12/31/2023</a:t>
            </a:r>
          </a:p>
        </p:txBody>
      </p:sp>
      <p:sp>
        <p:nvSpPr>
          <p:cNvPr id="5" name="Footer Placeholder 4">
            <a:extLst>
              <a:ext uri="{FF2B5EF4-FFF2-40B4-BE49-F238E27FC236}">
                <a16:creationId xmlns:a16="http://schemas.microsoft.com/office/drawing/2014/main" id="{7E874EAF-88B2-4E43-A59F-081E4732FC2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09860506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B52FDC-D45D-429C-A599-D61A0CF9BAE6}"/>
              </a:ext>
            </a:extLst>
          </p:cNvPr>
          <p:cNvSpPr>
            <a:spLocks noGrp="1"/>
          </p:cNvSpPr>
          <p:nvPr>
            <p:ph type="title"/>
          </p:nvPr>
        </p:nvSpPr>
        <p:spPr/>
        <p:txBody>
          <a:bodyPr/>
          <a:lstStyle/>
          <a:p>
            <a:r>
              <a:rPr lang="en-US"/>
              <a:t>LinkedIn Total Interactions Per Month | Philadelphia Insurance</a:t>
            </a:r>
          </a:p>
        </p:txBody>
      </p:sp>
      <p:graphicFrame>
        <p:nvGraphicFramePr>
          <p:cNvPr id="6" name="Chart Placeholder 5">
            <a:extLst>
              <a:ext uri="{FF2B5EF4-FFF2-40B4-BE49-F238E27FC236}">
                <a16:creationId xmlns:a16="http://schemas.microsoft.com/office/drawing/2014/main" id="{0B947B70-ECB3-4420-9D3D-8E0D94486BE3}"/>
              </a:ext>
            </a:extLst>
          </p:cNvPr>
          <p:cNvGraphicFramePr>
            <a:graphicFrameLocks noGrp="1"/>
          </p:cNvGraphicFramePr>
          <p:nvPr>
            <p:ph type="chart" sz="quarter" idx="13"/>
            <p:extLst>
              <p:ext uri="{D42A27DB-BD31-4B8C-83A1-F6EECF244321}">
                <p14:modId xmlns:p14="http://schemas.microsoft.com/office/powerpoint/2010/main" val="416708761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9B80BB5-3667-4A32-A275-467D63D69824}"/>
              </a:ext>
            </a:extLst>
          </p:cNvPr>
          <p:cNvSpPr>
            <a:spLocks noGrp="1"/>
          </p:cNvSpPr>
          <p:nvPr>
            <p:ph type="body" sz="quarter" idx="14"/>
          </p:nvPr>
        </p:nvSpPr>
        <p:spPr/>
        <p:txBody>
          <a:bodyPr/>
          <a:lstStyle/>
          <a:p>
            <a:r>
              <a:rPr lang="en-US"/>
              <a:t>01/01/2023 - 12/31/2023</a:t>
            </a:r>
          </a:p>
        </p:txBody>
      </p:sp>
      <p:sp>
        <p:nvSpPr>
          <p:cNvPr id="5" name="Footer Placeholder 4">
            <a:extLst>
              <a:ext uri="{FF2B5EF4-FFF2-40B4-BE49-F238E27FC236}">
                <a16:creationId xmlns:a16="http://schemas.microsoft.com/office/drawing/2014/main" id="{4BAD713A-5595-48B8-A858-ACAFADCD222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3263489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858ECA-5844-4EE9-9F88-DDA6F32A3A46}"/>
              </a:ext>
            </a:extLst>
          </p:cNvPr>
          <p:cNvSpPr>
            <a:spLocks noGrp="1"/>
          </p:cNvSpPr>
          <p:nvPr>
            <p:ph type="title"/>
          </p:nvPr>
        </p:nvSpPr>
        <p:spPr/>
        <p:txBody>
          <a:bodyPr/>
          <a:lstStyle/>
          <a:p>
            <a:r>
              <a:rPr lang="en-US"/>
              <a:t>LinkedIn Post Impressions | Philadelphia Insurance</a:t>
            </a:r>
          </a:p>
        </p:txBody>
      </p:sp>
      <p:graphicFrame>
        <p:nvGraphicFramePr>
          <p:cNvPr id="6" name="Chart Placeholder 5">
            <a:extLst>
              <a:ext uri="{FF2B5EF4-FFF2-40B4-BE49-F238E27FC236}">
                <a16:creationId xmlns:a16="http://schemas.microsoft.com/office/drawing/2014/main" id="{16680BAB-F933-4C3E-A175-F86F7FE81E40}"/>
              </a:ext>
            </a:extLst>
          </p:cNvPr>
          <p:cNvGraphicFramePr>
            <a:graphicFrameLocks noGrp="1"/>
          </p:cNvGraphicFramePr>
          <p:nvPr>
            <p:ph type="chart" sz="quarter" idx="13"/>
            <p:extLst>
              <p:ext uri="{D42A27DB-BD31-4B8C-83A1-F6EECF244321}">
                <p14:modId xmlns:p14="http://schemas.microsoft.com/office/powerpoint/2010/main" val="238961886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D2F6A76-8EBC-47C0-9EDF-C430F50BA8D2}"/>
              </a:ext>
            </a:extLst>
          </p:cNvPr>
          <p:cNvSpPr>
            <a:spLocks noGrp="1"/>
          </p:cNvSpPr>
          <p:nvPr>
            <p:ph type="body" sz="quarter" idx="14"/>
          </p:nvPr>
        </p:nvSpPr>
        <p:spPr/>
        <p:txBody>
          <a:bodyPr/>
          <a:lstStyle/>
          <a:p>
            <a:r>
              <a:rPr lang="en-US"/>
              <a:t>01/01/2023 - 12/31/2023</a:t>
            </a:r>
          </a:p>
        </p:txBody>
      </p:sp>
      <p:sp>
        <p:nvSpPr>
          <p:cNvPr id="5" name="Footer Placeholder 4">
            <a:extLst>
              <a:ext uri="{FF2B5EF4-FFF2-40B4-BE49-F238E27FC236}">
                <a16:creationId xmlns:a16="http://schemas.microsoft.com/office/drawing/2014/main" id="{27BC1BD8-B0F9-4370-B108-0A32614C32E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57011079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09739E-1199-44C8-966A-3DFD40044FA8}"/>
              </a:ext>
            </a:extLst>
          </p:cNvPr>
          <p:cNvSpPr>
            <a:spLocks noGrp="1"/>
          </p:cNvSpPr>
          <p:nvPr>
            <p:ph type="title"/>
          </p:nvPr>
        </p:nvSpPr>
        <p:spPr/>
        <p:txBody>
          <a:bodyPr/>
          <a:lstStyle/>
          <a:p>
            <a:r>
              <a:rPr lang="en-US"/>
              <a:t>LinkedIn Posts Table | Philadelphia Insurance - 1 of 5</a:t>
            </a:r>
          </a:p>
        </p:txBody>
      </p:sp>
      <p:graphicFrame>
        <p:nvGraphicFramePr>
          <p:cNvPr id="5" name="Table Placeholder 4">
            <a:extLst>
              <a:ext uri="{FF2B5EF4-FFF2-40B4-BE49-F238E27FC236}">
                <a16:creationId xmlns:a16="http://schemas.microsoft.com/office/drawing/2014/main" id="{955BCE54-F778-4F8C-9A8B-C7BAEFC023FD}"/>
              </a:ext>
            </a:extLst>
          </p:cNvPr>
          <p:cNvGraphicFramePr>
            <a:graphicFrameLocks noGrp="1"/>
          </p:cNvGraphicFramePr>
          <p:nvPr>
            <p:ph type="tbl" sz="quarter" idx="13"/>
            <p:extLst>
              <p:ext uri="{D42A27DB-BD31-4B8C-83A1-F6EECF244321}">
                <p14:modId xmlns:p14="http://schemas.microsoft.com/office/powerpoint/2010/main" val="342411683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1152204277"/>
                    </a:ext>
                  </a:extLst>
                </a:gridCol>
                <a:gridCol w="740664">
                  <a:extLst>
                    <a:ext uri="{9D8B030D-6E8A-4147-A177-3AD203B41FA5}">
                      <a16:colId xmlns:a16="http://schemas.microsoft.com/office/drawing/2014/main" val="2099155857"/>
                    </a:ext>
                  </a:extLst>
                </a:gridCol>
                <a:gridCol w="740664">
                  <a:extLst>
                    <a:ext uri="{9D8B030D-6E8A-4147-A177-3AD203B41FA5}">
                      <a16:colId xmlns:a16="http://schemas.microsoft.com/office/drawing/2014/main" val="1951534116"/>
                    </a:ext>
                  </a:extLst>
                </a:gridCol>
                <a:gridCol w="740664">
                  <a:extLst>
                    <a:ext uri="{9D8B030D-6E8A-4147-A177-3AD203B41FA5}">
                      <a16:colId xmlns:a16="http://schemas.microsoft.com/office/drawing/2014/main" val="2920758068"/>
                    </a:ext>
                  </a:extLst>
                </a:gridCol>
                <a:gridCol w="740664">
                  <a:extLst>
                    <a:ext uri="{9D8B030D-6E8A-4147-A177-3AD203B41FA5}">
                      <a16:colId xmlns:a16="http://schemas.microsoft.com/office/drawing/2014/main" val="3375134345"/>
                    </a:ext>
                  </a:extLst>
                </a:gridCol>
                <a:gridCol w="740664">
                  <a:extLst>
                    <a:ext uri="{9D8B030D-6E8A-4147-A177-3AD203B41FA5}">
                      <a16:colId xmlns:a16="http://schemas.microsoft.com/office/drawing/2014/main" val="168143121"/>
                    </a:ext>
                  </a:extLst>
                </a:gridCol>
                <a:gridCol w="740664">
                  <a:extLst>
                    <a:ext uri="{9D8B030D-6E8A-4147-A177-3AD203B41FA5}">
                      <a16:colId xmlns:a16="http://schemas.microsoft.com/office/drawing/2014/main" val="2002139794"/>
                    </a:ext>
                  </a:extLst>
                </a:gridCol>
                <a:gridCol w="740664">
                  <a:extLst>
                    <a:ext uri="{9D8B030D-6E8A-4147-A177-3AD203B41FA5}">
                      <a16:colId xmlns:a16="http://schemas.microsoft.com/office/drawing/2014/main" val="4170578444"/>
                    </a:ext>
                  </a:extLst>
                </a:gridCol>
                <a:gridCol w="740664">
                  <a:extLst>
                    <a:ext uri="{9D8B030D-6E8A-4147-A177-3AD203B41FA5}">
                      <a16:colId xmlns:a16="http://schemas.microsoft.com/office/drawing/2014/main" val="331999540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5863728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Philadelphia Insurance Companies - 2023-10-18 11:19:20</a:t>
                      </a:r>
                      <a:r>
                        <a:rPr kumimoji="0" lang="en-US" sz="1000" b="0" i="0" u="none" strike="noStrike" kern="1200" cap="none" spc="0" normalizeH="0" baseline="0" noProof="0">
                          <a:ln>
                            <a:noFill/>
                          </a:ln>
                          <a:solidFill>
                            <a:prstClr val="black"/>
                          </a:solidFill>
                          <a:effectLst/>
                          <a:uLnTx/>
                          <a:uFillTx/>
                          <a:latin typeface="Calibri"/>
                          <a:ea typeface="+mn-ea"/>
                          <a:cs typeface="+mn-cs"/>
                        </a:rPr>
                        <a:t>
 Congratulations to PHLY's President &amp; CEO John W. Glomb, Jr. for being recognized as one of the Philadelphia Business Journal's 2023 Most Admired CEOs! 🎉👏 Most Admired CEOs celebrates the impactful #businessleaders shaping Greater #Philadelphia. Go here to view the list of honorees (subscription required): bit.ly/3M6uQ83 #insurance #insurancecareers #TEAMPHLY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8.1795973380507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11871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631387669"/>
                  </a:ext>
                </a:extLst>
              </a:tr>
            </a:tbl>
          </a:graphicData>
        </a:graphic>
      </p:graphicFrame>
      <p:sp>
        <p:nvSpPr>
          <p:cNvPr id="4" name="Text Placeholder 3">
            <a:extLst>
              <a:ext uri="{FF2B5EF4-FFF2-40B4-BE49-F238E27FC236}">
                <a16:creationId xmlns:a16="http://schemas.microsoft.com/office/drawing/2014/main" id="{CA44F6B1-F2CC-4637-8030-ABADCEB23A0D}"/>
              </a:ext>
            </a:extLst>
          </p:cNvPr>
          <p:cNvSpPr>
            <a:spLocks noGrp="1"/>
          </p:cNvSpPr>
          <p:nvPr>
            <p:ph type="body" sz="quarter" idx="14"/>
          </p:nvPr>
        </p:nvSpPr>
        <p:spPr/>
        <p:txBody>
          <a:bodyPr/>
          <a:lstStyle/>
          <a:p>
            <a:r>
              <a:rPr lang="en-US"/>
              <a:t>10/01/2023 - 10/31/2023</a:t>
            </a:r>
          </a:p>
        </p:txBody>
      </p:sp>
    </p:spTree>
    <p:extLst>
      <p:ext uri="{BB962C8B-B14F-4D97-AF65-F5344CB8AC3E}">
        <p14:creationId xmlns:p14="http://schemas.microsoft.com/office/powerpoint/2010/main" val="165160691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E4DC44-260A-4950-B424-9A2B747C2C8C}"/>
              </a:ext>
            </a:extLst>
          </p:cNvPr>
          <p:cNvSpPr>
            <a:spLocks noGrp="1"/>
          </p:cNvSpPr>
          <p:nvPr>
            <p:ph type="title"/>
          </p:nvPr>
        </p:nvSpPr>
        <p:spPr/>
        <p:txBody>
          <a:bodyPr/>
          <a:lstStyle/>
          <a:p>
            <a:r>
              <a:rPr lang="en-US"/>
              <a:t>LinkedIn Posts Table | Philadelphia Insurance - 2 of 5</a:t>
            </a:r>
          </a:p>
        </p:txBody>
      </p:sp>
      <p:graphicFrame>
        <p:nvGraphicFramePr>
          <p:cNvPr id="5" name="Table Placeholder 4">
            <a:extLst>
              <a:ext uri="{FF2B5EF4-FFF2-40B4-BE49-F238E27FC236}">
                <a16:creationId xmlns:a16="http://schemas.microsoft.com/office/drawing/2014/main" id="{FE7087D8-44EF-4BC6-BE02-9A11C1EB8240}"/>
              </a:ext>
            </a:extLst>
          </p:cNvPr>
          <p:cNvGraphicFramePr>
            <a:graphicFrameLocks noGrp="1"/>
          </p:cNvGraphicFramePr>
          <p:nvPr>
            <p:ph type="tbl" sz="quarter" idx="13"/>
            <p:extLst>
              <p:ext uri="{D42A27DB-BD31-4B8C-83A1-F6EECF244321}">
                <p14:modId xmlns:p14="http://schemas.microsoft.com/office/powerpoint/2010/main" val="425880097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2133534393"/>
                    </a:ext>
                  </a:extLst>
                </a:gridCol>
                <a:gridCol w="740664">
                  <a:extLst>
                    <a:ext uri="{9D8B030D-6E8A-4147-A177-3AD203B41FA5}">
                      <a16:colId xmlns:a16="http://schemas.microsoft.com/office/drawing/2014/main" val="4098521670"/>
                    </a:ext>
                  </a:extLst>
                </a:gridCol>
                <a:gridCol w="740664">
                  <a:extLst>
                    <a:ext uri="{9D8B030D-6E8A-4147-A177-3AD203B41FA5}">
                      <a16:colId xmlns:a16="http://schemas.microsoft.com/office/drawing/2014/main" val="2761367782"/>
                    </a:ext>
                  </a:extLst>
                </a:gridCol>
                <a:gridCol w="740664">
                  <a:extLst>
                    <a:ext uri="{9D8B030D-6E8A-4147-A177-3AD203B41FA5}">
                      <a16:colId xmlns:a16="http://schemas.microsoft.com/office/drawing/2014/main" val="1644492012"/>
                    </a:ext>
                  </a:extLst>
                </a:gridCol>
                <a:gridCol w="740664">
                  <a:extLst>
                    <a:ext uri="{9D8B030D-6E8A-4147-A177-3AD203B41FA5}">
                      <a16:colId xmlns:a16="http://schemas.microsoft.com/office/drawing/2014/main" val="161700269"/>
                    </a:ext>
                  </a:extLst>
                </a:gridCol>
                <a:gridCol w="740664">
                  <a:extLst>
                    <a:ext uri="{9D8B030D-6E8A-4147-A177-3AD203B41FA5}">
                      <a16:colId xmlns:a16="http://schemas.microsoft.com/office/drawing/2014/main" val="3420879991"/>
                    </a:ext>
                  </a:extLst>
                </a:gridCol>
                <a:gridCol w="740664">
                  <a:extLst>
                    <a:ext uri="{9D8B030D-6E8A-4147-A177-3AD203B41FA5}">
                      <a16:colId xmlns:a16="http://schemas.microsoft.com/office/drawing/2014/main" val="1427860766"/>
                    </a:ext>
                  </a:extLst>
                </a:gridCol>
                <a:gridCol w="740664">
                  <a:extLst>
                    <a:ext uri="{9D8B030D-6E8A-4147-A177-3AD203B41FA5}">
                      <a16:colId xmlns:a16="http://schemas.microsoft.com/office/drawing/2014/main" val="3598844151"/>
                    </a:ext>
                  </a:extLst>
                </a:gridCol>
                <a:gridCol w="740664">
                  <a:extLst>
                    <a:ext uri="{9D8B030D-6E8A-4147-A177-3AD203B41FA5}">
                      <a16:colId xmlns:a16="http://schemas.microsoft.com/office/drawing/2014/main" val="364479776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5713667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Philadelphia Insurance Companies - 2023-10-19 15:32:36</a:t>
                      </a:r>
                      <a:r>
                        <a:rPr kumimoji="0" lang="en-US" sz="1000" b="0" i="0" u="none" strike="noStrike" kern="1200" cap="none" spc="0" normalizeH="0" baseline="0" noProof="0">
                          <a:ln>
                            <a:noFill/>
                          </a:ln>
                          <a:solidFill>
                            <a:prstClr val="black"/>
                          </a:solidFill>
                          <a:effectLst/>
                          <a:uLnTx/>
                          <a:uFillTx/>
                          <a:latin typeface="Calibri"/>
                          <a:ea typeface="+mn-ea"/>
                          <a:cs typeface="+mn-cs"/>
                        </a:rPr>
                        <a:t>
 Tokio Marine Group recognizes employees each year for their commitment to delivering exceptional business results. This year, Tokio Marine welcomed 31 recipients from around the world to the Good Company Awards ceremony in Tokyo, Japan to celebrate their accomplishments, dedication, and positive impacts on society. 
Congratulations to PHLY employee Valerie Beatrice, CPCU, ARM, AU and the other recipients! 🎉🏆 Here's a snapshot of Valerie accepting her award alongside PHLY's executive leadership team.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10.222868217054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6192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868437553"/>
                  </a:ext>
                </a:extLst>
              </a:tr>
            </a:tbl>
          </a:graphicData>
        </a:graphic>
      </p:graphicFrame>
      <p:sp>
        <p:nvSpPr>
          <p:cNvPr id="4" name="Text Placeholder 3">
            <a:extLst>
              <a:ext uri="{FF2B5EF4-FFF2-40B4-BE49-F238E27FC236}">
                <a16:creationId xmlns:a16="http://schemas.microsoft.com/office/drawing/2014/main" id="{5A1A66CD-5A39-44CF-B036-95D2BDF68F46}"/>
              </a:ext>
            </a:extLst>
          </p:cNvPr>
          <p:cNvSpPr>
            <a:spLocks noGrp="1"/>
          </p:cNvSpPr>
          <p:nvPr>
            <p:ph type="body" sz="quarter" idx="14"/>
          </p:nvPr>
        </p:nvSpPr>
        <p:spPr/>
        <p:txBody>
          <a:bodyPr/>
          <a:lstStyle/>
          <a:p>
            <a:r>
              <a:rPr lang="en-US"/>
              <a:t>10/01/2023 - 10/31/2023</a:t>
            </a:r>
          </a:p>
        </p:txBody>
      </p:sp>
    </p:spTree>
    <p:extLst>
      <p:ext uri="{BB962C8B-B14F-4D97-AF65-F5344CB8AC3E}">
        <p14:creationId xmlns:p14="http://schemas.microsoft.com/office/powerpoint/2010/main" val="106163117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0E5225-59A8-4087-9DD8-34D439F3F8E9}"/>
              </a:ext>
            </a:extLst>
          </p:cNvPr>
          <p:cNvSpPr>
            <a:spLocks noGrp="1"/>
          </p:cNvSpPr>
          <p:nvPr>
            <p:ph type="title"/>
          </p:nvPr>
        </p:nvSpPr>
        <p:spPr/>
        <p:txBody>
          <a:bodyPr/>
          <a:lstStyle/>
          <a:p>
            <a:r>
              <a:rPr lang="en-US"/>
              <a:t>LinkedIn Posts Table | Philadelphia Insurance - 3 of 5</a:t>
            </a:r>
          </a:p>
        </p:txBody>
      </p:sp>
      <p:graphicFrame>
        <p:nvGraphicFramePr>
          <p:cNvPr id="5" name="Table Placeholder 4">
            <a:extLst>
              <a:ext uri="{FF2B5EF4-FFF2-40B4-BE49-F238E27FC236}">
                <a16:creationId xmlns:a16="http://schemas.microsoft.com/office/drawing/2014/main" id="{294E0A2D-CFB4-4F3A-97BB-92F0DCC118E2}"/>
              </a:ext>
            </a:extLst>
          </p:cNvPr>
          <p:cNvGraphicFramePr>
            <a:graphicFrameLocks noGrp="1"/>
          </p:cNvGraphicFramePr>
          <p:nvPr>
            <p:ph type="tbl" sz="quarter" idx="13"/>
            <p:extLst>
              <p:ext uri="{D42A27DB-BD31-4B8C-83A1-F6EECF244321}">
                <p14:modId xmlns:p14="http://schemas.microsoft.com/office/powerpoint/2010/main" val="250868751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590989963"/>
                    </a:ext>
                  </a:extLst>
                </a:gridCol>
                <a:gridCol w="740664">
                  <a:extLst>
                    <a:ext uri="{9D8B030D-6E8A-4147-A177-3AD203B41FA5}">
                      <a16:colId xmlns:a16="http://schemas.microsoft.com/office/drawing/2014/main" val="2975804083"/>
                    </a:ext>
                  </a:extLst>
                </a:gridCol>
                <a:gridCol w="740664">
                  <a:extLst>
                    <a:ext uri="{9D8B030D-6E8A-4147-A177-3AD203B41FA5}">
                      <a16:colId xmlns:a16="http://schemas.microsoft.com/office/drawing/2014/main" val="974102445"/>
                    </a:ext>
                  </a:extLst>
                </a:gridCol>
                <a:gridCol w="740664">
                  <a:extLst>
                    <a:ext uri="{9D8B030D-6E8A-4147-A177-3AD203B41FA5}">
                      <a16:colId xmlns:a16="http://schemas.microsoft.com/office/drawing/2014/main" val="3107482363"/>
                    </a:ext>
                  </a:extLst>
                </a:gridCol>
                <a:gridCol w="740664">
                  <a:extLst>
                    <a:ext uri="{9D8B030D-6E8A-4147-A177-3AD203B41FA5}">
                      <a16:colId xmlns:a16="http://schemas.microsoft.com/office/drawing/2014/main" val="55066856"/>
                    </a:ext>
                  </a:extLst>
                </a:gridCol>
                <a:gridCol w="740664">
                  <a:extLst>
                    <a:ext uri="{9D8B030D-6E8A-4147-A177-3AD203B41FA5}">
                      <a16:colId xmlns:a16="http://schemas.microsoft.com/office/drawing/2014/main" val="556153832"/>
                    </a:ext>
                  </a:extLst>
                </a:gridCol>
                <a:gridCol w="740664">
                  <a:extLst>
                    <a:ext uri="{9D8B030D-6E8A-4147-A177-3AD203B41FA5}">
                      <a16:colId xmlns:a16="http://schemas.microsoft.com/office/drawing/2014/main" val="3586917793"/>
                    </a:ext>
                  </a:extLst>
                </a:gridCol>
                <a:gridCol w="740664">
                  <a:extLst>
                    <a:ext uri="{9D8B030D-6E8A-4147-A177-3AD203B41FA5}">
                      <a16:colId xmlns:a16="http://schemas.microsoft.com/office/drawing/2014/main" val="725596689"/>
                    </a:ext>
                  </a:extLst>
                </a:gridCol>
                <a:gridCol w="740664">
                  <a:extLst>
                    <a:ext uri="{9D8B030D-6E8A-4147-A177-3AD203B41FA5}">
                      <a16:colId xmlns:a16="http://schemas.microsoft.com/office/drawing/2014/main" val="341812810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21805468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Philadelphia Insurance Companies - 2023-10-11 13:50:48</a:t>
                      </a:r>
                      <a:r>
                        <a:rPr kumimoji="0" lang="en-US" sz="1000" b="0" i="0" u="none" strike="noStrike" kern="1200" cap="none" spc="0" normalizeH="0" baseline="0" noProof="0">
                          <a:ln>
                            <a:noFill/>
                          </a:ln>
                          <a:solidFill>
                            <a:prstClr val="black"/>
                          </a:solidFill>
                          <a:effectLst/>
                          <a:uLnTx/>
                          <a:uFillTx/>
                          <a:latin typeface="Calibri"/>
                          <a:ea typeface="+mn-ea"/>
                          <a:cs typeface="+mn-cs"/>
                        </a:rPr>
                        <a:t>
 In honor of #CustomerServiceWeek, we organized various activities to celebrate our employees who consistently go above and beyond to exceed service expectations. From playing bingo and trivia games to enjoying sweet treats from Mr. Softee, #TEAMPHLY had a week packed with unforgettable experiences! Here's a look at Home Office employees taking an ice cream break. #insurancecareers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Gallery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29.344418699741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7337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3056227417"/>
                  </a:ext>
                </a:extLst>
              </a:tr>
            </a:tbl>
          </a:graphicData>
        </a:graphic>
      </p:graphicFrame>
      <p:sp>
        <p:nvSpPr>
          <p:cNvPr id="4" name="Text Placeholder 3">
            <a:extLst>
              <a:ext uri="{FF2B5EF4-FFF2-40B4-BE49-F238E27FC236}">
                <a16:creationId xmlns:a16="http://schemas.microsoft.com/office/drawing/2014/main" id="{F4AA1957-3862-4D8A-9777-765C45B7CF1E}"/>
              </a:ext>
            </a:extLst>
          </p:cNvPr>
          <p:cNvSpPr>
            <a:spLocks noGrp="1"/>
          </p:cNvSpPr>
          <p:nvPr>
            <p:ph type="body" sz="quarter" idx="14"/>
          </p:nvPr>
        </p:nvSpPr>
        <p:spPr/>
        <p:txBody>
          <a:bodyPr/>
          <a:lstStyle/>
          <a:p>
            <a:r>
              <a:rPr lang="en-US"/>
              <a:t>10/01/2023 - 10/31/2023</a:t>
            </a:r>
          </a:p>
        </p:txBody>
      </p:sp>
    </p:spTree>
    <p:extLst>
      <p:ext uri="{BB962C8B-B14F-4D97-AF65-F5344CB8AC3E}">
        <p14:creationId xmlns:p14="http://schemas.microsoft.com/office/powerpoint/2010/main" val="421124389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7CEF42-6488-4F51-B018-27EC26687CB6}"/>
              </a:ext>
            </a:extLst>
          </p:cNvPr>
          <p:cNvSpPr>
            <a:spLocks noGrp="1"/>
          </p:cNvSpPr>
          <p:nvPr>
            <p:ph type="title"/>
          </p:nvPr>
        </p:nvSpPr>
        <p:spPr/>
        <p:txBody>
          <a:bodyPr/>
          <a:lstStyle/>
          <a:p>
            <a:r>
              <a:rPr lang="en-US"/>
              <a:t>LinkedIn Posts Table | Philadelphia Insurance - 4 of 5</a:t>
            </a:r>
          </a:p>
        </p:txBody>
      </p:sp>
      <p:graphicFrame>
        <p:nvGraphicFramePr>
          <p:cNvPr id="5" name="Table Placeholder 4">
            <a:extLst>
              <a:ext uri="{FF2B5EF4-FFF2-40B4-BE49-F238E27FC236}">
                <a16:creationId xmlns:a16="http://schemas.microsoft.com/office/drawing/2014/main" id="{72691B35-5A64-4788-8E71-F3D93C7BDB43}"/>
              </a:ext>
            </a:extLst>
          </p:cNvPr>
          <p:cNvGraphicFramePr>
            <a:graphicFrameLocks noGrp="1"/>
          </p:cNvGraphicFramePr>
          <p:nvPr>
            <p:ph type="tbl" sz="quarter" idx="13"/>
            <p:extLst>
              <p:ext uri="{D42A27DB-BD31-4B8C-83A1-F6EECF244321}">
                <p14:modId xmlns:p14="http://schemas.microsoft.com/office/powerpoint/2010/main" val="155687554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741544291"/>
                    </a:ext>
                  </a:extLst>
                </a:gridCol>
                <a:gridCol w="740664">
                  <a:extLst>
                    <a:ext uri="{9D8B030D-6E8A-4147-A177-3AD203B41FA5}">
                      <a16:colId xmlns:a16="http://schemas.microsoft.com/office/drawing/2014/main" val="4061882332"/>
                    </a:ext>
                  </a:extLst>
                </a:gridCol>
                <a:gridCol w="740664">
                  <a:extLst>
                    <a:ext uri="{9D8B030D-6E8A-4147-A177-3AD203B41FA5}">
                      <a16:colId xmlns:a16="http://schemas.microsoft.com/office/drawing/2014/main" val="3173566703"/>
                    </a:ext>
                  </a:extLst>
                </a:gridCol>
                <a:gridCol w="740664">
                  <a:extLst>
                    <a:ext uri="{9D8B030D-6E8A-4147-A177-3AD203B41FA5}">
                      <a16:colId xmlns:a16="http://schemas.microsoft.com/office/drawing/2014/main" val="2178036430"/>
                    </a:ext>
                  </a:extLst>
                </a:gridCol>
                <a:gridCol w="740664">
                  <a:extLst>
                    <a:ext uri="{9D8B030D-6E8A-4147-A177-3AD203B41FA5}">
                      <a16:colId xmlns:a16="http://schemas.microsoft.com/office/drawing/2014/main" val="3104284296"/>
                    </a:ext>
                  </a:extLst>
                </a:gridCol>
                <a:gridCol w="740664">
                  <a:extLst>
                    <a:ext uri="{9D8B030D-6E8A-4147-A177-3AD203B41FA5}">
                      <a16:colId xmlns:a16="http://schemas.microsoft.com/office/drawing/2014/main" val="2922595049"/>
                    </a:ext>
                  </a:extLst>
                </a:gridCol>
                <a:gridCol w="740664">
                  <a:extLst>
                    <a:ext uri="{9D8B030D-6E8A-4147-A177-3AD203B41FA5}">
                      <a16:colId xmlns:a16="http://schemas.microsoft.com/office/drawing/2014/main" val="1491878690"/>
                    </a:ext>
                  </a:extLst>
                </a:gridCol>
                <a:gridCol w="740664">
                  <a:extLst>
                    <a:ext uri="{9D8B030D-6E8A-4147-A177-3AD203B41FA5}">
                      <a16:colId xmlns:a16="http://schemas.microsoft.com/office/drawing/2014/main" val="742111422"/>
                    </a:ext>
                  </a:extLst>
                </a:gridCol>
                <a:gridCol w="740664">
                  <a:extLst>
                    <a:ext uri="{9D8B030D-6E8A-4147-A177-3AD203B41FA5}">
                      <a16:colId xmlns:a16="http://schemas.microsoft.com/office/drawing/2014/main" val="316390388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37034738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Philadelphia Insurance Companies - 2023-10-24 14:15:14</a:t>
                      </a:r>
                      <a:r>
                        <a:rPr kumimoji="0" lang="en-US" sz="1000" b="0" i="0" u="none" strike="noStrike" kern="1200" cap="none" spc="0" normalizeH="0" baseline="0" noProof="0">
                          <a:ln>
                            <a:noFill/>
                          </a:ln>
                          <a:solidFill>
                            <a:prstClr val="black"/>
                          </a:solidFill>
                          <a:effectLst/>
                          <a:uLnTx/>
                          <a:uFillTx/>
                          <a:latin typeface="Calibri"/>
                          <a:ea typeface="+mn-ea"/>
                          <a:cs typeface="+mn-cs"/>
                        </a:rPr>
                        <a:t>
 #TEAMPHLY had the opportunity to help bring smiles to the faces of 400 kids in Los Angeles with brand new sneakers! 👟✨
We partnered with Shoes That Fit and the LA Galaxy for this heartwarming shoe giveaway at Dignity Health Sports Park. LA Galaxy players and Cozmo, the Galaxy’s mascot, were on hand to help PHLY employees distribute shoes to the local youth.
This event was the result of the hard work of our ‘23 Summer Associates and made possible through a 0,000 donation from PHLY. A group of #interns was tasked with finding a #nonprofit mission that aligns with the mission of the PHLY Foundation, where we could serve a #community in need outside of the Philadelphia market. Seeing their idea come to life and benefit children in the LA-area was great!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Gallery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16.107959429259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5817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454452817"/>
                  </a:ext>
                </a:extLst>
              </a:tr>
            </a:tbl>
          </a:graphicData>
        </a:graphic>
      </p:graphicFrame>
      <p:sp>
        <p:nvSpPr>
          <p:cNvPr id="4" name="Text Placeholder 3">
            <a:extLst>
              <a:ext uri="{FF2B5EF4-FFF2-40B4-BE49-F238E27FC236}">
                <a16:creationId xmlns:a16="http://schemas.microsoft.com/office/drawing/2014/main" id="{71EE4336-03F4-4C69-977A-35A010B0CF58}"/>
              </a:ext>
            </a:extLst>
          </p:cNvPr>
          <p:cNvSpPr>
            <a:spLocks noGrp="1"/>
          </p:cNvSpPr>
          <p:nvPr>
            <p:ph type="body" sz="quarter" idx="14"/>
          </p:nvPr>
        </p:nvSpPr>
        <p:spPr/>
        <p:txBody>
          <a:bodyPr/>
          <a:lstStyle/>
          <a:p>
            <a:r>
              <a:rPr lang="en-US"/>
              <a:t>10/01/2023 - 10/31/2023</a:t>
            </a:r>
          </a:p>
        </p:txBody>
      </p:sp>
    </p:spTree>
    <p:extLst>
      <p:ext uri="{BB962C8B-B14F-4D97-AF65-F5344CB8AC3E}">
        <p14:creationId xmlns:p14="http://schemas.microsoft.com/office/powerpoint/2010/main" val="412526224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595A5E-9FC7-48DD-AD9C-AA416949C91E}"/>
              </a:ext>
            </a:extLst>
          </p:cNvPr>
          <p:cNvSpPr>
            <a:spLocks noGrp="1"/>
          </p:cNvSpPr>
          <p:nvPr>
            <p:ph type="title"/>
          </p:nvPr>
        </p:nvSpPr>
        <p:spPr/>
        <p:txBody>
          <a:bodyPr/>
          <a:lstStyle/>
          <a:p>
            <a:r>
              <a:rPr lang="en-US"/>
              <a:t>LinkedIn Posts Table | Philadelphia Insurance - 5 of 5</a:t>
            </a:r>
          </a:p>
        </p:txBody>
      </p:sp>
      <p:graphicFrame>
        <p:nvGraphicFramePr>
          <p:cNvPr id="5" name="Table Placeholder 4">
            <a:extLst>
              <a:ext uri="{FF2B5EF4-FFF2-40B4-BE49-F238E27FC236}">
                <a16:creationId xmlns:a16="http://schemas.microsoft.com/office/drawing/2014/main" id="{ED85B4FD-1CAA-47B4-AE49-787070F2EBC9}"/>
              </a:ext>
            </a:extLst>
          </p:cNvPr>
          <p:cNvGraphicFramePr>
            <a:graphicFrameLocks noGrp="1"/>
          </p:cNvGraphicFramePr>
          <p:nvPr>
            <p:ph type="tbl" sz="quarter" idx="13"/>
            <p:extLst>
              <p:ext uri="{D42A27DB-BD31-4B8C-83A1-F6EECF244321}">
                <p14:modId xmlns:p14="http://schemas.microsoft.com/office/powerpoint/2010/main" val="92564672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3237862249"/>
                    </a:ext>
                  </a:extLst>
                </a:gridCol>
                <a:gridCol w="740664">
                  <a:extLst>
                    <a:ext uri="{9D8B030D-6E8A-4147-A177-3AD203B41FA5}">
                      <a16:colId xmlns:a16="http://schemas.microsoft.com/office/drawing/2014/main" val="3108610763"/>
                    </a:ext>
                  </a:extLst>
                </a:gridCol>
                <a:gridCol w="740664">
                  <a:extLst>
                    <a:ext uri="{9D8B030D-6E8A-4147-A177-3AD203B41FA5}">
                      <a16:colId xmlns:a16="http://schemas.microsoft.com/office/drawing/2014/main" val="999647781"/>
                    </a:ext>
                  </a:extLst>
                </a:gridCol>
                <a:gridCol w="740664">
                  <a:extLst>
                    <a:ext uri="{9D8B030D-6E8A-4147-A177-3AD203B41FA5}">
                      <a16:colId xmlns:a16="http://schemas.microsoft.com/office/drawing/2014/main" val="175060727"/>
                    </a:ext>
                  </a:extLst>
                </a:gridCol>
                <a:gridCol w="740664">
                  <a:extLst>
                    <a:ext uri="{9D8B030D-6E8A-4147-A177-3AD203B41FA5}">
                      <a16:colId xmlns:a16="http://schemas.microsoft.com/office/drawing/2014/main" val="840656541"/>
                    </a:ext>
                  </a:extLst>
                </a:gridCol>
                <a:gridCol w="740664">
                  <a:extLst>
                    <a:ext uri="{9D8B030D-6E8A-4147-A177-3AD203B41FA5}">
                      <a16:colId xmlns:a16="http://schemas.microsoft.com/office/drawing/2014/main" val="2263312369"/>
                    </a:ext>
                  </a:extLst>
                </a:gridCol>
                <a:gridCol w="740664">
                  <a:extLst>
                    <a:ext uri="{9D8B030D-6E8A-4147-A177-3AD203B41FA5}">
                      <a16:colId xmlns:a16="http://schemas.microsoft.com/office/drawing/2014/main" val="3381339290"/>
                    </a:ext>
                  </a:extLst>
                </a:gridCol>
                <a:gridCol w="740664">
                  <a:extLst>
                    <a:ext uri="{9D8B030D-6E8A-4147-A177-3AD203B41FA5}">
                      <a16:colId xmlns:a16="http://schemas.microsoft.com/office/drawing/2014/main" val="4046022973"/>
                    </a:ext>
                  </a:extLst>
                </a:gridCol>
                <a:gridCol w="740664">
                  <a:extLst>
                    <a:ext uri="{9D8B030D-6E8A-4147-A177-3AD203B41FA5}">
                      <a16:colId xmlns:a16="http://schemas.microsoft.com/office/drawing/2014/main" val="356021886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20263915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Philadelphia Insurance Companies - 2023-10-13 11:57:05</a:t>
                      </a:r>
                      <a:r>
                        <a:rPr kumimoji="0" lang="en-US" sz="1000" b="0" i="0" u="none" strike="noStrike" kern="1200" cap="none" spc="0" normalizeH="0" baseline="0" noProof="0">
                          <a:ln>
                            <a:noFill/>
                          </a:ln>
                          <a:solidFill>
                            <a:prstClr val="black"/>
                          </a:solidFill>
                          <a:effectLst/>
                          <a:uLnTx/>
                          <a:uFillTx/>
                          <a:latin typeface="Calibri"/>
                          <a:ea typeface="+mn-ea"/>
                          <a:cs typeface="+mn-cs"/>
                        </a:rPr>
                        <a:t>
 As a team event, PHLY's HR department volunteered with Ryan's Case for Smiles (formerly ConKerr Cancer), a non-profit organization solely dedicated to bringing comfort to kids battling #cancer and life-changing illnesses. #TEAMPHLY came together to create Coping Boxes for the siblings of young patients, offering support to help them deal with the emotional challenges of illness. 🫶 #givingbacktothecommunity #supportnonprofits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Gallery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28.360343183985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6294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842568105"/>
                  </a:ext>
                </a:extLst>
              </a:tr>
            </a:tbl>
          </a:graphicData>
        </a:graphic>
      </p:graphicFrame>
      <p:sp>
        <p:nvSpPr>
          <p:cNvPr id="4" name="Text Placeholder 3">
            <a:extLst>
              <a:ext uri="{FF2B5EF4-FFF2-40B4-BE49-F238E27FC236}">
                <a16:creationId xmlns:a16="http://schemas.microsoft.com/office/drawing/2014/main" id="{201BBE7C-6080-4A73-AEC3-151F5F1025C3}"/>
              </a:ext>
            </a:extLst>
          </p:cNvPr>
          <p:cNvSpPr>
            <a:spLocks noGrp="1"/>
          </p:cNvSpPr>
          <p:nvPr>
            <p:ph type="body" sz="quarter" idx="14"/>
          </p:nvPr>
        </p:nvSpPr>
        <p:spPr/>
        <p:txBody>
          <a:bodyPr/>
          <a:lstStyle/>
          <a:p>
            <a:r>
              <a:rPr lang="en-US"/>
              <a:t>10/01/2023 - 10/31/2023</a:t>
            </a:r>
          </a:p>
        </p:txBody>
      </p:sp>
    </p:spTree>
    <p:extLst>
      <p:ext uri="{BB962C8B-B14F-4D97-AF65-F5344CB8AC3E}">
        <p14:creationId xmlns:p14="http://schemas.microsoft.com/office/powerpoint/2010/main" val="284369519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75ECF1-2774-4433-AB5A-2240FB3A17BC}"/>
              </a:ext>
            </a:extLst>
          </p:cNvPr>
          <p:cNvSpPr>
            <a:spLocks noGrp="1"/>
          </p:cNvSpPr>
          <p:nvPr>
            <p:ph type="title"/>
          </p:nvPr>
        </p:nvSpPr>
        <p:spPr/>
        <p:txBody>
          <a:bodyPr/>
          <a:lstStyle/>
          <a:p>
            <a:r>
              <a:rPr lang="en-US"/>
              <a:t>Instagram Key Metrics Table | Philadelphia Insurance</a:t>
            </a:r>
          </a:p>
        </p:txBody>
      </p:sp>
      <p:graphicFrame>
        <p:nvGraphicFramePr>
          <p:cNvPr id="5" name="Table Placeholder 4">
            <a:extLst>
              <a:ext uri="{FF2B5EF4-FFF2-40B4-BE49-F238E27FC236}">
                <a16:creationId xmlns:a16="http://schemas.microsoft.com/office/drawing/2014/main" id="{94BB9942-8E5B-406B-92C9-B21AB008CB20}"/>
              </a:ext>
            </a:extLst>
          </p:cNvPr>
          <p:cNvGraphicFramePr>
            <a:graphicFrameLocks noGrp="1"/>
          </p:cNvGraphicFramePr>
          <p:nvPr>
            <p:ph type="tbl" sz="quarter" idx="13"/>
            <p:extLst>
              <p:ext uri="{D42A27DB-BD31-4B8C-83A1-F6EECF244321}">
                <p14:modId xmlns:p14="http://schemas.microsoft.com/office/powerpoint/2010/main" val="325318190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7">
                  <a:extLst>
                    <a:ext uri="{9D8B030D-6E8A-4147-A177-3AD203B41FA5}">
                      <a16:colId xmlns:a16="http://schemas.microsoft.com/office/drawing/2014/main" val="330670517"/>
                    </a:ext>
                  </a:extLst>
                </a:gridCol>
                <a:gridCol w="576072">
                  <a:extLst>
                    <a:ext uri="{9D8B030D-6E8A-4147-A177-3AD203B41FA5}">
                      <a16:colId xmlns:a16="http://schemas.microsoft.com/office/drawing/2014/main" val="1941333467"/>
                    </a:ext>
                  </a:extLst>
                </a:gridCol>
                <a:gridCol w="576072">
                  <a:extLst>
                    <a:ext uri="{9D8B030D-6E8A-4147-A177-3AD203B41FA5}">
                      <a16:colId xmlns:a16="http://schemas.microsoft.com/office/drawing/2014/main" val="476606805"/>
                    </a:ext>
                  </a:extLst>
                </a:gridCol>
                <a:gridCol w="576072">
                  <a:extLst>
                    <a:ext uri="{9D8B030D-6E8A-4147-A177-3AD203B41FA5}">
                      <a16:colId xmlns:a16="http://schemas.microsoft.com/office/drawing/2014/main" val="3797954124"/>
                    </a:ext>
                  </a:extLst>
                </a:gridCol>
                <a:gridCol w="576072">
                  <a:extLst>
                    <a:ext uri="{9D8B030D-6E8A-4147-A177-3AD203B41FA5}">
                      <a16:colId xmlns:a16="http://schemas.microsoft.com/office/drawing/2014/main" val="1208126415"/>
                    </a:ext>
                  </a:extLst>
                </a:gridCol>
                <a:gridCol w="576072">
                  <a:extLst>
                    <a:ext uri="{9D8B030D-6E8A-4147-A177-3AD203B41FA5}">
                      <a16:colId xmlns:a16="http://schemas.microsoft.com/office/drawing/2014/main" val="61543215"/>
                    </a:ext>
                  </a:extLst>
                </a:gridCol>
                <a:gridCol w="576072">
                  <a:extLst>
                    <a:ext uri="{9D8B030D-6E8A-4147-A177-3AD203B41FA5}">
                      <a16:colId xmlns:a16="http://schemas.microsoft.com/office/drawing/2014/main" val="1108866978"/>
                    </a:ext>
                  </a:extLst>
                </a:gridCol>
                <a:gridCol w="576072">
                  <a:extLst>
                    <a:ext uri="{9D8B030D-6E8A-4147-A177-3AD203B41FA5}">
                      <a16:colId xmlns:a16="http://schemas.microsoft.com/office/drawing/2014/main" val="3330784541"/>
                    </a:ext>
                  </a:extLst>
                </a:gridCol>
                <a:gridCol w="576072">
                  <a:extLst>
                    <a:ext uri="{9D8B030D-6E8A-4147-A177-3AD203B41FA5}">
                      <a16:colId xmlns:a16="http://schemas.microsoft.com/office/drawing/2014/main" val="3144917697"/>
                    </a:ext>
                  </a:extLst>
                </a:gridCol>
                <a:gridCol w="576072">
                  <a:extLst>
                    <a:ext uri="{9D8B030D-6E8A-4147-A177-3AD203B41FA5}">
                      <a16:colId xmlns:a16="http://schemas.microsoft.com/office/drawing/2014/main" val="346807319"/>
                    </a:ext>
                  </a:extLst>
                </a:gridCol>
                <a:gridCol w="576072">
                  <a:extLst>
                    <a:ext uri="{9D8B030D-6E8A-4147-A177-3AD203B41FA5}">
                      <a16:colId xmlns:a16="http://schemas.microsoft.com/office/drawing/2014/main" val="2078353010"/>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Images</a:t>
                      </a:r>
                    </a:p>
                  </a:txBody>
                  <a:tcPr/>
                </a:tc>
                <a:tc>
                  <a:txBody>
                    <a:bodyPr/>
                    <a:lstStyle/>
                    <a:p>
                      <a:r>
                        <a:rPr lang="en-US" sz="1000"/>
                        <a:t>Carousels</a:t>
                      </a:r>
                    </a:p>
                  </a:txBody>
                  <a:tcPr/>
                </a:tc>
                <a:tc>
                  <a:txBody>
                    <a:bodyPr/>
                    <a:lstStyle/>
                    <a:p>
                      <a:r>
                        <a:rPr lang="en-US" sz="1000"/>
                        <a:t>Videos</a:t>
                      </a:r>
                    </a:p>
                  </a:txBody>
                  <a:tcPr/>
                </a:tc>
                <a:tc>
                  <a:txBody>
                    <a:bodyPr/>
                    <a:lstStyle/>
                    <a:p>
                      <a:r>
                        <a:rPr lang="en-US" sz="1000"/>
                        <a:t>Reels</a:t>
                      </a:r>
                    </a:p>
                  </a:txBody>
                  <a:tcPr/>
                </a:tc>
                <a:tc>
                  <a:txBody>
                    <a:bodyPr/>
                    <a:lstStyle/>
                    <a:p>
                      <a:r>
                        <a:rPr lang="en-US" sz="1000"/>
                        <a:t>Posts</a:t>
                      </a:r>
                    </a:p>
                  </a:txBody>
                  <a:tcPr/>
                </a:tc>
                <a:tc>
                  <a:txBody>
                    <a:bodyPr/>
                    <a:lstStyle/>
                    <a:p>
                      <a:r>
                        <a:rPr lang="en-US" sz="1000"/>
                        <a:t>Post Likes</a:t>
                      </a:r>
                    </a:p>
                  </a:txBody>
                  <a:tcPr/>
                </a:tc>
                <a:tc>
                  <a:txBody>
                    <a:bodyPr/>
                    <a:lstStyle/>
                    <a:p>
                      <a:r>
                        <a:rPr lang="en-US" sz="1000"/>
                        <a:t>Post Comments</a:t>
                      </a:r>
                    </a:p>
                  </a:txBody>
                  <a:tcPr/>
                </a:tc>
                <a:tc>
                  <a:txBody>
                    <a:bodyPr/>
                    <a:lstStyle/>
                    <a:p>
                      <a:r>
                        <a:rPr lang="en-US" sz="1000"/>
                        <a:t>I-Rate</a:t>
                      </a:r>
                    </a:p>
                  </a:txBody>
                  <a:tcPr/>
                </a:tc>
                <a:extLst>
                  <a:ext uri="{0D108BD9-81ED-4DB2-BD59-A6C34878D82A}">
                    <a16:rowId xmlns:a16="http://schemas.microsoft.com/office/drawing/2014/main" val="2767711900"/>
                  </a:ext>
                </a:extLst>
              </a:tr>
              <a:tr h="370840">
                <a:tc>
                  <a:txBody>
                    <a:bodyPr/>
                    <a:lstStyle/>
                    <a:p>
                      <a:r>
                        <a:rPr lang="en-US" sz="1000"/>
                        <a:t>phlyinsurance</a:t>
                      </a:r>
                    </a:p>
                  </a:txBody>
                  <a:tcPr/>
                </a:tc>
                <a:tc>
                  <a:txBody>
                    <a:bodyPr/>
                    <a:lstStyle/>
                    <a:p>
                      <a:r>
                        <a:rPr lang="en-US" sz="1000"/>
                        <a:t>3251</a:t>
                      </a:r>
                    </a:p>
                  </a:txBody>
                  <a:tcPr/>
                </a:tc>
                <a:tc>
                  <a:txBody>
                    <a:bodyPr/>
                    <a:lstStyle/>
                    <a:p>
                      <a:r>
                        <a:rPr lang="en-US" sz="1000"/>
                        <a:t>58</a:t>
                      </a:r>
                    </a:p>
                  </a:txBody>
                  <a:tcPr/>
                </a:tc>
                <a:tc>
                  <a:txBody>
                    <a:bodyPr/>
                    <a:lstStyle/>
                    <a:p>
                      <a:r>
                        <a:rPr lang="en-US" sz="1000"/>
                        <a:t>11</a:t>
                      </a:r>
                    </a:p>
                  </a:txBody>
                  <a:tcPr/>
                </a:tc>
                <a:tc>
                  <a:txBody>
                    <a:bodyPr/>
                    <a:lstStyle/>
                    <a:p>
                      <a:r>
                        <a:rPr lang="en-US" sz="1000"/>
                        <a:t>10</a:t>
                      </a:r>
                    </a:p>
                  </a:txBody>
                  <a:tcPr/>
                </a:tc>
                <a:tc>
                  <a:txBody>
                    <a:bodyPr/>
                    <a:lstStyle/>
                    <a:p>
                      <a:r>
                        <a:rPr lang="en-US" sz="1000"/>
                        <a:t>0</a:t>
                      </a:r>
                    </a:p>
                  </a:txBody>
                  <a:tcPr/>
                </a:tc>
                <a:tc>
                  <a:txBody>
                    <a:bodyPr/>
                    <a:lstStyle/>
                    <a:p>
                      <a:r>
                        <a:rPr lang="en-US" sz="1000"/>
                        <a:t>0</a:t>
                      </a:r>
                    </a:p>
                  </a:txBody>
                  <a:tcPr/>
                </a:tc>
                <a:tc>
                  <a:txBody>
                    <a:bodyPr/>
                    <a:lstStyle/>
                    <a:p>
                      <a:r>
                        <a:rPr lang="en-US" sz="1000"/>
                        <a:t>21</a:t>
                      </a:r>
                    </a:p>
                  </a:txBody>
                  <a:tcPr/>
                </a:tc>
                <a:tc>
                  <a:txBody>
                    <a:bodyPr/>
                    <a:lstStyle/>
                    <a:p>
                      <a:r>
                        <a:rPr lang="en-US" sz="1000"/>
                        <a:t>1064</a:t>
                      </a:r>
                    </a:p>
                  </a:txBody>
                  <a:tcPr/>
                </a:tc>
                <a:tc>
                  <a:txBody>
                    <a:bodyPr/>
                    <a:lstStyle/>
                    <a:p>
                      <a:r>
                        <a:rPr lang="en-US" sz="1000"/>
                        <a:t>60</a:t>
                      </a:r>
                    </a:p>
                  </a:txBody>
                  <a:tcPr/>
                </a:tc>
                <a:tc>
                  <a:txBody>
                    <a:bodyPr/>
                    <a:lstStyle/>
                    <a:p>
                      <a:r>
                        <a:rPr lang="en-US" sz="1000"/>
                        <a:t>1.6612 %</a:t>
                      </a:r>
                    </a:p>
                  </a:txBody>
                  <a:tcPr/>
                </a:tc>
                <a:extLst>
                  <a:ext uri="{0D108BD9-81ED-4DB2-BD59-A6C34878D82A}">
                    <a16:rowId xmlns:a16="http://schemas.microsoft.com/office/drawing/2014/main" val="4125171565"/>
                  </a:ext>
                </a:extLst>
              </a:tr>
            </a:tbl>
          </a:graphicData>
        </a:graphic>
      </p:graphicFrame>
      <p:sp>
        <p:nvSpPr>
          <p:cNvPr id="4" name="Text Placeholder 3">
            <a:extLst>
              <a:ext uri="{FF2B5EF4-FFF2-40B4-BE49-F238E27FC236}">
                <a16:creationId xmlns:a16="http://schemas.microsoft.com/office/drawing/2014/main" id="{AB6DFE82-ADC9-4204-9304-3523148C2F42}"/>
              </a:ext>
            </a:extLst>
          </p:cNvPr>
          <p:cNvSpPr>
            <a:spLocks noGrp="1"/>
          </p:cNvSpPr>
          <p:nvPr>
            <p:ph type="body" sz="quarter" idx="14"/>
          </p:nvPr>
        </p:nvSpPr>
        <p:spPr/>
        <p:txBody>
          <a:bodyPr/>
          <a:lstStyle/>
          <a:p>
            <a:r>
              <a:rPr lang="en-US"/>
              <a:t>10/01/2023 - 10/31/2023</a:t>
            </a:r>
          </a:p>
        </p:txBody>
      </p:sp>
    </p:spTree>
    <p:extLst>
      <p:ext uri="{BB962C8B-B14F-4D97-AF65-F5344CB8AC3E}">
        <p14:creationId xmlns:p14="http://schemas.microsoft.com/office/powerpoint/2010/main" val="226040033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394FA3-B2B5-460D-9FA2-13D5EA7262D6}"/>
              </a:ext>
            </a:extLst>
          </p:cNvPr>
          <p:cNvSpPr>
            <a:spLocks noGrp="1"/>
          </p:cNvSpPr>
          <p:nvPr>
            <p:ph type="title"/>
          </p:nvPr>
        </p:nvSpPr>
        <p:spPr/>
        <p:txBody>
          <a:bodyPr/>
          <a:lstStyle/>
          <a:p>
            <a:r>
              <a:rPr lang="en-US"/>
              <a:t>Instagram Instagram Followers Change | Philadelphia Insurance</a:t>
            </a:r>
          </a:p>
        </p:txBody>
      </p:sp>
      <p:graphicFrame>
        <p:nvGraphicFramePr>
          <p:cNvPr id="6" name="Chart Placeholder 5">
            <a:extLst>
              <a:ext uri="{FF2B5EF4-FFF2-40B4-BE49-F238E27FC236}">
                <a16:creationId xmlns:a16="http://schemas.microsoft.com/office/drawing/2014/main" id="{DE6D4CE2-1F6D-4C3B-B634-7C5BD27C2E8B}"/>
              </a:ext>
            </a:extLst>
          </p:cNvPr>
          <p:cNvGraphicFramePr>
            <a:graphicFrameLocks noGrp="1"/>
          </p:cNvGraphicFramePr>
          <p:nvPr>
            <p:ph type="chart" sz="quarter" idx="13"/>
            <p:extLst>
              <p:ext uri="{D42A27DB-BD31-4B8C-83A1-F6EECF244321}">
                <p14:modId xmlns:p14="http://schemas.microsoft.com/office/powerpoint/2010/main" val="391759953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EB94C07-2E86-4074-84C4-552D7A432B1F}"/>
              </a:ext>
            </a:extLst>
          </p:cNvPr>
          <p:cNvSpPr>
            <a:spLocks noGrp="1"/>
          </p:cNvSpPr>
          <p:nvPr>
            <p:ph type="body" sz="quarter" idx="14"/>
          </p:nvPr>
        </p:nvSpPr>
        <p:spPr/>
        <p:txBody>
          <a:bodyPr/>
          <a:lstStyle/>
          <a:p>
            <a:r>
              <a:rPr lang="en-US"/>
              <a:t>01/01/2023 - 12/31/2023</a:t>
            </a:r>
          </a:p>
        </p:txBody>
      </p:sp>
      <p:sp>
        <p:nvSpPr>
          <p:cNvPr id="5" name="Footer Placeholder 4">
            <a:extLst>
              <a:ext uri="{FF2B5EF4-FFF2-40B4-BE49-F238E27FC236}">
                <a16:creationId xmlns:a16="http://schemas.microsoft.com/office/drawing/2014/main" id="{03B910F6-F154-4AB0-972C-C37C70F6224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301059813"/>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30F614-EFEE-4C5D-AC8B-48A874A008C1}"/>
              </a:ext>
            </a:extLst>
          </p:cNvPr>
          <p:cNvSpPr>
            <a:spLocks noGrp="1"/>
          </p:cNvSpPr>
          <p:nvPr>
            <p:ph type="title"/>
          </p:nvPr>
        </p:nvSpPr>
        <p:spPr/>
        <p:txBody>
          <a:bodyPr/>
          <a:lstStyle/>
          <a:p>
            <a:r>
              <a:rPr lang="en-US"/>
              <a:t>Instagram Average Interactions Per Instagram Post | Philadelphia Insurance</a:t>
            </a:r>
          </a:p>
        </p:txBody>
      </p:sp>
      <p:graphicFrame>
        <p:nvGraphicFramePr>
          <p:cNvPr id="6" name="Chart Placeholder 5">
            <a:extLst>
              <a:ext uri="{FF2B5EF4-FFF2-40B4-BE49-F238E27FC236}">
                <a16:creationId xmlns:a16="http://schemas.microsoft.com/office/drawing/2014/main" id="{FF6A395E-EF0B-4E34-8B06-258A6E1D709C}"/>
              </a:ext>
            </a:extLst>
          </p:cNvPr>
          <p:cNvGraphicFramePr>
            <a:graphicFrameLocks noGrp="1"/>
          </p:cNvGraphicFramePr>
          <p:nvPr>
            <p:ph type="chart" sz="quarter" idx="13"/>
            <p:extLst>
              <p:ext uri="{D42A27DB-BD31-4B8C-83A1-F6EECF244321}">
                <p14:modId xmlns:p14="http://schemas.microsoft.com/office/powerpoint/2010/main" val="77146461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128A47F-569B-4307-A5F7-9AA4CAF07EAF}"/>
              </a:ext>
            </a:extLst>
          </p:cNvPr>
          <p:cNvSpPr>
            <a:spLocks noGrp="1"/>
          </p:cNvSpPr>
          <p:nvPr>
            <p:ph type="body" sz="quarter" idx="14"/>
          </p:nvPr>
        </p:nvSpPr>
        <p:spPr/>
        <p:txBody>
          <a:bodyPr/>
          <a:lstStyle/>
          <a:p>
            <a:r>
              <a:rPr lang="en-US"/>
              <a:t>01/01/2023 - 12/31/2023</a:t>
            </a:r>
          </a:p>
        </p:txBody>
      </p:sp>
      <p:sp>
        <p:nvSpPr>
          <p:cNvPr id="5" name="Footer Placeholder 4">
            <a:extLst>
              <a:ext uri="{FF2B5EF4-FFF2-40B4-BE49-F238E27FC236}">
                <a16:creationId xmlns:a16="http://schemas.microsoft.com/office/drawing/2014/main" id="{C345A5BA-6349-4D16-9D05-056F9DC6628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31186857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4EDAEF-9442-4BB3-A25B-FA8010A3FEB7}"/>
              </a:ext>
            </a:extLst>
          </p:cNvPr>
          <p:cNvSpPr>
            <a:spLocks noGrp="1"/>
          </p:cNvSpPr>
          <p:nvPr>
            <p:ph type="title"/>
          </p:nvPr>
        </p:nvSpPr>
        <p:spPr/>
        <p:txBody>
          <a:bodyPr/>
          <a:lstStyle/>
          <a:p>
            <a:r>
              <a:rPr lang="en-US"/>
              <a:t>Instagram Total Interactions Per Month | Philadelphia Insurance</a:t>
            </a:r>
          </a:p>
        </p:txBody>
      </p:sp>
      <p:graphicFrame>
        <p:nvGraphicFramePr>
          <p:cNvPr id="6" name="Chart Placeholder 5">
            <a:extLst>
              <a:ext uri="{FF2B5EF4-FFF2-40B4-BE49-F238E27FC236}">
                <a16:creationId xmlns:a16="http://schemas.microsoft.com/office/drawing/2014/main" id="{E33E2E71-F33F-4C7D-9A63-D62FA7EE8248}"/>
              </a:ext>
            </a:extLst>
          </p:cNvPr>
          <p:cNvGraphicFramePr>
            <a:graphicFrameLocks noGrp="1"/>
          </p:cNvGraphicFramePr>
          <p:nvPr>
            <p:ph type="chart" sz="quarter" idx="13"/>
            <p:extLst>
              <p:ext uri="{D42A27DB-BD31-4B8C-83A1-F6EECF244321}">
                <p14:modId xmlns:p14="http://schemas.microsoft.com/office/powerpoint/2010/main" val="297076950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73EF8A9-2094-4248-AE7C-3B52D8BB04BA}"/>
              </a:ext>
            </a:extLst>
          </p:cNvPr>
          <p:cNvSpPr>
            <a:spLocks noGrp="1"/>
          </p:cNvSpPr>
          <p:nvPr>
            <p:ph type="body" sz="quarter" idx="14"/>
          </p:nvPr>
        </p:nvSpPr>
        <p:spPr/>
        <p:txBody>
          <a:bodyPr/>
          <a:lstStyle/>
          <a:p>
            <a:r>
              <a:rPr lang="en-US"/>
              <a:t>01/01/2023 - 12/31/2023</a:t>
            </a:r>
          </a:p>
        </p:txBody>
      </p:sp>
      <p:sp>
        <p:nvSpPr>
          <p:cNvPr id="5" name="Footer Placeholder 4">
            <a:extLst>
              <a:ext uri="{FF2B5EF4-FFF2-40B4-BE49-F238E27FC236}">
                <a16:creationId xmlns:a16="http://schemas.microsoft.com/office/drawing/2014/main" id="{9BFDBAE6-4765-4709-A93D-A7B06E502FA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804878320"/>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914F1D-FAD4-447F-AD6C-1A9B673F14F1}"/>
              </a:ext>
            </a:extLst>
          </p:cNvPr>
          <p:cNvSpPr>
            <a:spLocks noGrp="1"/>
          </p:cNvSpPr>
          <p:nvPr>
            <p:ph type="title"/>
          </p:nvPr>
        </p:nvSpPr>
        <p:spPr/>
        <p:txBody>
          <a:bodyPr/>
          <a:lstStyle/>
          <a:p>
            <a:r>
              <a:rPr lang="en-US"/>
              <a:t>Instagram Impressions | Philadelphia Insurance</a:t>
            </a:r>
          </a:p>
        </p:txBody>
      </p:sp>
      <p:graphicFrame>
        <p:nvGraphicFramePr>
          <p:cNvPr id="6" name="Chart Placeholder 5">
            <a:extLst>
              <a:ext uri="{FF2B5EF4-FFF2-40B4-BE49-F238E27FC236}">
                <a16:creationId xmlns:a16="http://schemas.microsoft.com/office/drawing/2014/main" id="{49DDC85C-0EB1-4A2D-A76C-1C2072118553}"/>
              </a:ext>
            </a:extLst>
          </p:cNvPr>
          <p:cNvGraphicFramePr>
            <a:graphicFrameLocks noGrp="1"/>
          </p:cNvGraphicFramePr>
          <p:nvPr>
            <p:ph type="chart" sz="quarter" idx="13"/>
            <p:extLst>
              <p:ext uri="{D42A27DB-BD31-4B8C-83A1-F6EECF244321}">
                <p14:modId xmlns:p14="http://schemas.microsoft.com/office/powerpoint/2010/main" val="238768529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DDA36CA-4600-4F3C-AE7E-AC8A65149818}"/>
              </a:ext>
            </a:extLst>
          </p:cNvPr>
          <p:cNvSpPr>
            <a:spLocks noGrp="1"/>
          </p:cNvSpPr>
          <p:nvPr>
            <p:ph type="body" sz="quarter" idx="14"/>
          </p:nvPr>
        </p:nvSpPr>
        <p:spPr/>
        <p:txBody>
          <a:bodyPr/>
          <a:lstStyle/>
          <a:p>
            <a:r>
              <a:rPr lang="en-US"/>
              <a:t>01/01/2023 - 12/31/2023</a:t>
            </a:r>
          </a:p>
        </p:txBody>
      </p:sp>
      <p:sp>
        <p:nvSpPr>
          <p:cNvPr id="5" name="Footer Placeholder 4">
            <a:extLst>
              <a:ext uri="{FF2B5EF4-FFF2-40B4-BE49-F238E27FC236}">
                <a16:creationId xmlns:a16="http://schemas.microsoft.com/office/drawing/2014/main" id="{60E7D1B3-6CCC-4248-BA34-F471B914D9D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55111548"/>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C90098-005C-4367-86B6-A61DEB7E6CE1}"/>
              </a:ext>
            </a:extLst>
          </p:cNvPr>
          <p:cNvSpPr>
            <a:spLocks noGrp="1"/>
          </p:cNvSpPr>
          <p:nvPr>
            <p:ph type="title"/>
          </p:nvPr>
        </p:nvSpPr>
        <p:spPr/>
        <p:txBody>
          <a:bodyPr/>
          <a:lstStyle/>
          <a:p>
            <a:r>
              <a:rPr lang="en-US"/>
              <a:t>Instagram Posts Table | Philadelphia Insurance - 1 of 5</a:t>
            </a:r>
          </a:p>
        </p:txBody>
      </p:sp>
      <p:graphicFrame>
        <p:nvGraphicFramePr>
          <p:cNvPr id="5" name="Table Placeholder 4">
            <a:extLst>
              <a:ext uri="{FF2B5EF4-FFF2-40B4-BE49-F238E27FC236}">
                <a16:creationId xmlns:a16="http://schemas.microsoft.com/office/drawing/2014/main" id="{E6A01E74-67E9-47E6-BA6A-F709F15B2B26}"/>
              </a:ext>
            </a:extLst>
          </p:cNvPr>
          <p:cNvGraphicFramePr>
            <a:graphicFrameLocks noGrp="1"/>
          </p:cNvGraphicFramePr>
          <p:nvPr>
            <p:ph type="tbl" sz="quarter" idx="13"/>
            <p:extLst>
              <p:ext uri="{D42A27DB-BD31-4B8C-83A1-F6EECF244321}">
                <p14:modId xmlns:p14="http://schemas.microsoft.com/office/powerpoint/2010/main" val="333120489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1810130920"/>
                    </a:ext>
                  </a:extLst>
                </a:gridCol>
                <a:gridCol w="987552">
                  <a:extLst>
                    <a:ext uri="{9D8B030D-6E8A-4147-A177-3AD203B41FA5}">
                      <a16:colId xmlns:a16="http://schemas.microsoft.com/office/drawing/2014/main" val="1441586500"/>
                    </a:ext>
                  </a:extLst>
                </a:gridCol>
                <a:gridCol w="987552">
                  <a:extLst>
                    <a:ext uri="{9D8B030D-6E8A-4147-A177-3AD203B41FA5}">
                      <a16:colId xmlns:a16="http://schemas.microsoft.com/office/drawing/2014/main" val="1290723381"/>
                    </a:ext>
                  </a:extLst>
                </a:gridCol>
                <a:gridCol w="987552">
                  <a:extLst>
                    <a:ext uri="{9D8B030D-6E8A-4147-A177-3AD203B41FA5}">
                      <a16:colId xmlns:a16="http://schemas.microsoft.com/office/drawing/2014/main" val="3488652094"/>
                    </a:ext>
                  </a:extLst>
                </a:gridCol>
                <a:gridCol w="987552">
                  <a:extLst>
                    <a:ext uri="{9D8B030D-6E8A-4147-A177-3AD203B41FA5}">
                      <a16:colId xmlns:a16="http://schemas.microsoft.com/office/drawing/2014/main" val="808498965"/>
                    </a:ext>
                  </a:extLst>
                </a:gridCol>
                <a:gridCol w="987552">
                  <a:extLst>
                    <a:ext uri="{9D8B030D-6E8A-4147-A177-3AD203B41FA5}">
                      <a16:colId xmlns:a16="http://schemas.microsoft.com/office/drawing/2014/main" val="164990863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21119922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phlyinsurance - 2023-10-18 11:23:29</a:t>
                      </a:r>
                      <a:r>
                        <a:rPr kumimoji="0" lang="en-US" sz="1000" b="0" i="0" u="none" strike="noStrike" kern="1200" cap="none" spc="0" normalizeH="0" baseline="0" noProof="0">
                          <a:ln>
                            <a:noFill/>
                          </a:ln>
                          <a:solidFill>
                            <a:prstClr val="black"/>
                          </a:solidFill>
                          <a:effectLst/>
                          <a:uLnTx/>
                          <a:uFillTx/>
                          <a:latin typeface="Calibri"/>
                          <a:ea typeface="+mn-ea"/>
                          <a:cs typeface="+mn-cs"/>
                        </a:rPr>
                        <a:t>
 Congratulations to PHLY's President &amp; CEO John Glomb for being recognized as one of the Philadelphia Business Journal's 2023 Most Admired CEOs! 🎉👏 Most Admired CEOs celebrates the impactful business leaders shaping Greater Philadelphia. 
Go here to view the list of honorees (subscription required) ➡ bit.ly/3M6uQ83 
🔗 link in bio phlbizjournal 
#TEAMPHLY #awardwinner #celebratingsuccess #leadershipaward #insurancecareers #inspiringleaders #honored #insurancework #insurancebusiness #insuranceindustry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11/08/2023 07:25:15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4.6562 %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extLst>
                  <a:ext uri="{0D108BD9-81ED-4DB2-BD59-A6C34878D82A}">
                    <a16:rowId xmlns:a16="http://schemas.microsoft.com/office/drawing/2014/main" val="346701985"/>
                  </a:ext>
                </a:extLst>
              </a:tr>
            </a:tbl>
          </a:graphicData>
        </a:graphic>
      </p:graphicFrame>
      <p:sp>
        <p:nvSpPr>
          <p:cNvPr id="4" name="Text Placeholder 3">
            <a:extLst>
              <a:ext uri="{FF2B5EF4-FFF2-40B4-BE49-F238E27FC236}">
                <a16:creationId xmlns:a16="http://schemas.microsoft.com/office/drawing/2014/main" id="{BDFAA429-6C23-4576-AFC4-649CAD80D6B7}"/>
              </a:ext>
            </a:extLst>
          </p:cNvPr>
          <p:cNvSpPr>
            <a:spLocks noGrp="1"/>
          </p:cNvSpPr>
          <p:nvPr>
            <p:ph type="body" sz="quarter" idx="14"/>
          </p:nvPr>
        </p:nvSpPr>
        <p:spPr/>
        <p:txBody>
          <a:bodyPr/>
          <a:lstStyle/>
          <a:p>
            <a:r>
              <a:rPr lang="en-US"/>
              <a:t>10/01/2023 - 10/31/2023</a:t>
            </a:r>
          </a:p>
        </p:txBody>
      </p:sp>
    </p:spTree>
    <p:extLst>
      <p:ext uri="{BB962C8B-B14F-4D97-AF65-F5344CB8AC3E}">
        <p14:creationId xmlns:p14="http://schemas.microsoft.com/office/powerpoint/2010/main" val="488838004"/>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A247C1-A25E-4746-9115-608B303AD44F}"/>
              </a:ext>
            </a:extLst>
          </p:cNvPr>
          <p:cNvSpPr>
            <a:spLocks noGrp="1"/>
          </p:cNvSpPr>
          <p:nvPr>
            <p:ph type="title"/>
          </p:nvPr>
        </p:nvSpPr>
        <p:spPr/>
        <p:txBody>
          <a:bodyPr/>
          <a:lstStyle/>
          <a:p>
            <a:r>
              <a:rPr lang="en-US"/>
              <a:t>Instagram Posts Table | Philadelphia Insurance - 2 of 5</a:t>
            </a:r>
          </a:p>
        </p:txBody>
      </p:sp>
      <p:graphicFrame>
        <p:nvGraphicFramePr>
          <p:cNvPr id="5" name="Table Placeholder 4">
            <a:extLst>
              <a:ext uri="{FF2B5EF4-FFF2-40B4-BE49-F238E27FC236}">
                <a16:creationId xmlns:a16="http://schemas.microsoft.com/office/drawing/2014/main" id="{DA0CE4FD-A8D5-45B9-93A4-C1DEAF69ED39}"/>
              </a:ext>
            </a:extLst>
          </p:cNvPr>
          <p:cNvGraphicFramePr>
            <a:graphicFrameLocks noGrp="1"/>
          </p:cNvGraphicFramePr>
          <p:nvPr>
            <p:ph type="tbl" sz="quarter" idx="13"/>
            <p:extLst>
              <p:ext uri="{D42A27DB-BD31-4B8C-83A1-F6EECF244321}">
                <p14:modId xmlns:p14="http://schemas.microsoft.com/office/powerpoint/2010/main" val="3709505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471448628"/>
                    </a:ext>
                  </a:extLst>
                </a:gridCol>
                <a:gridCol w="987552">
                  <a:extLst>
                    <a:ext uri="{9D8B030D-6E8A-4147-A177-3AD203B41FA5}">
                      <a16:colId xmlns:a16="http://schemas.microsoft.com/office/drawing/2014/main" val="3432520119"/>
                    </a:ext>
                  </a:extLst>
                </a:gridCol>
                <a:gridCol w="987552">
                  <a:extLst>
                    <a:ext uri="{9D8B030D-6E8A-4147-A177-3AD203B41FA5}">
                      <a16:colId xmlns:a16="http://schemas.microsoft.com/office/drawing/2014/main" val="2660650658"/>
                    </a:ext>
                  </a:extLst>
                </a:gridCol>
                <a:gridCol w="987552">
                  <a:extLst>
                    <a:ext uri="{9D8B030D-6E8A-4147-A177-3AD203B41FA5}">
                      <a16:colId xmlns:a16="http://schemas.microsoft.com/office/drawing/2014/main" val="3913444810"/>
                    </a:ext>
                  </a:extLst>
                </a:gridCol>
                <a:gridCol w="987552">
                  <a:extLst>
                    <a:ext uri="{9D8B030D-6E8A-4147-A177-3AD203B41FA5}">
                      <a16:colId xmlns:a16="http://schemas.microsoft.com/office/drawing/2014/main" val="2630796986"/>
                    </a:ext>
                  </a:extLst>
                </a:gridCol>
                <a:gridCol w="987552">
                  <a:extLst>
                    <a:ext uri="{9D8B030D-6E8A-4147-A177-3AD203B41FA5}">
                      <a16:colId xmlns:a16="http://schemas.microsoft.com/office/drawing/2014/main" val="238583419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38299240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phlyinsurance - 2023-10-19 15:49:06</a:t>
                      </a:r>
                      <a:r>
                        <a:rPr kumimoji="0" lang="en-US" sz="1000" b="0" i="0" u="none" strike="noStrike" kern="1200" cap="none" spc="0" normalizeH="0" baseline="0" noProof="0">
                          <a:ln>
                            <a:noFill/>
                          </a:ln>
                          <a:solidFill>
                            <a:prstClr val="black"/>
                          </a:solidFill>
                          <a:effectLst/>
                          <a:uLnTx/>
                          <a:uFillTx/>
                          <a:latin typeface="Calibri"/>
                          <a:ea typeface="+mn-ea"/>
                          <a:cs typeface="+mn-cs"/>
                        </a:rPr>
                        <a:t>
 Tokio Marine Group recognizes employees each year for their commitment to delivering exceptional business results. 📈
This year, Tokio Marine welcomed 31 recipients from around the world to the Good Company Awards ceremony in Tokyo, Japan to celebrate their accomplishments, dedication, and positive impacts on society. 🎉🏆
Congratulations to PHLY employee Valerie Beatrice and the other recipients! 🙌 Here's a snapshot of Valerie accepting her award alongside PHLY's executive leadership team.
#TEAMPHLY #tobeagoodcompany #congrats #awardwinners #celebratingsuccess #businessgoals #insurance #insurancecareers #insurancework #insurancebusiness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11/08/2023 07:25:15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3.5802 %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extLst>
                  <a:ext uri="{0D108BD9-81ED-4DB2-BD59-A6C34878D82A}">
                    <a16:rowId xmlns:a16="http://schemas.microsoft.com/office/drawing/2014/main" val="1452554783"/>
                  </a:ext>
                </a:extLst>
              </a:tr>
            </a:tbl>
          </a:graphicData>
        </a:graphic>
      </p:graphicFrame>
      <p:sp>
        <p:nvSpPr>
          <p:cNvPr id="4" name="Text Placeholder 3">
            <a:extLst>
              <a:ext uri="{FF2B5EF4-FFF2-40B4-BE49-F238E27FC236}">
                <a16:creationId xmlns:a16="http://schemas.microsoft.com/office/drawing/2014/main" id="{3B5776F8-BCB8-4ED7-B19E-9E7DB014CE2E}"/>
              </a:ext>
            </a:extLst>
          </p:cNvPr>
          <p:cNvSpPr>
            <a:spLocks noGrp="1"/>
          </p:cNvSpPr>
          <p:nvPr>
            <p:ph type="body" sz="quarter" idx="14"/>
          </p:nvPr>
        </p:nvSpPr>
        <p:spPr/>
        <p:txBody>
          <a:bodyPr/>
          <a:lstStyle/>
          <a:p>
            <a:r>
              <a:rPr lang="en-US"/>
              <a:t>10/01/2023 - 10/31/2023</a:t>
            </a:r>
          </a:p>
        </p:txBody>
      </p:sp>
    </p:spTree>
    <p:extLst>
      <p:ext uri="{BB962C8B-B14F-4D97-AF65-F5344CB8AC3E}">
        <p14:creationId xmlns:p14="http://schemas.microsoft.com/office/powerpoint/2010/main" val="1199062997"/>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C918CB-F3DF-49E9-94C5-60418776593C}"/>
              </a:ext>
            </a:extLst>
          </p:cNvPr>
          <p:cNvSpPr>
            <a:spLocks noGrp="1"/>
          </p:cNvSpPr>
          <p:nvPr>
            <p:ph type="title"/>
          </p:nvPr>
        </p:nvSpPr>
        <p:spPr/>
        <p:txBody>
          <a:bodyPr/>
          <a:lstStyle/>
          <a:p>
            <a:r>
              <a:rPr lang="en-US"/>
              <a:t>Instagram Posts Table | Philadelphia Insurance - 3 of 5</a:t>
            </a:r>
          </a:p>
        </p:txBody>
      </p:sp>
      <p:graphicFrame>
        <p:nvGraphicFramePr>
          <p:cNvPr id="5" name="Table Placeholder 4">
            <a:extLst>
              <a:ext uri="{FF2B5EF4-FFF2-40B4-BE49-F238E27FC236}">
                <a16:creationId xmlns:a16="http://schemas.microsoft.com/office/drawing/2014/main" id="{01ED97CC-9515-49D5-A360-812320672984}"/>
              </a:ext>
            </a:extLst>
          </p:cNvPr>
          <p:cNvGraphicFramePr>
            <a:graphicFrameLocks noGrp="1"/>
          </p:cNvGraphicFramePr>
          <p:nvPr>
            <p:ph type="tbl" sz="quarter" idx="13"/>
            <p:extLst>
              <p:ext uri="{D42A27DB-BD31-4B8C-83A1-F6EECF244321}">
                <p14:modId xmlns:p14="http://schemas.microsoft.com/office/powerpoint/2010/main" val="125555451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408646198"/>
                    </a:ext>
                  </a:extLst>
                </a:gridCol>
                <a:gridCol w="987552">
                  <a:extLst>
                    <a:ext uri="{9D8B030D-6E8A-4147-A177-3AD203B41FA5}">
                      <a16:colId xmlns:a16="http://schemas.microsoft.com/office/drawing/2014/main" val="648932932"/>
                    </a:ext>
                  </a:extLst>
                </a:gridCol>
                <a:gridCol w="987552">
                  <a:extLst>
                    <a:ext uri="{9D8B030D-6E8A-4147-A177-3AD203B41FA5}">
                      <a16:colId xmlns:a16="http://schemas.microsoft.com/office/drawing/2014/main" val="3721645704"/>
                    </a:ext>
                  </a:extLst>
                </a:gridCol>
                <a:gridCol w="987552">
                  <a:extLst>
                    <a:ext uri="{9D8B030D-6E8A-4147-A177-3AD203B41FA5}">
                      <a16:colId xmlns:a16="http://schemas.microsoft.com/office/drawing/2014/main" val="978830879"/>
                    </a:ext>
                  </a:extLst>
                </a:gridCol>
                <a:gridCol w="987552">
                  <a:extLst>
                    <a:ext uri="{9D8B030D-6E8A-4147-A177-3AD203B41FA5}">
                      <a16:colId xmlns:a16="http://schemas.microsoft.com/office/drawing/2014/main" val="3351865645"/>
                    </a:ext>
                  </a:extLst>
                </a:gridCol>
                <a:gridCol w="987552">
                  <a:extLst>
                    <a:ext uri="{9D8B030D-6E8A-4147-A177-3AD203B41FA5}">
                      <a16:colId xmlns:a16="http://schemas.microsoft.com/office/drawing/2014/main" val="411154961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14941554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phlyinsurance - 2023-10-27 14:43:48</a:t>
                      </a:r>
                      <a:r>
                        <a:rPr kumimoji="0" lang="en-US" sz="1000" b="0" i="0" u="none" strike="noStrike" kern="1200" cap="none" spc="0" normalizeH="0" baseline="0" noProof="0">
                          <a:ln>
                            <a:noFill/>
                          </a:ln>
                          <a:solidFill>
                            <a:prstClr val="black"/>
                          </a:solidFill>
                          <a:effectLst/>
                          <a:uLnTx/>
                          <a:uFillTx/>
                          <a:latin typeface="Calibri"/>
                          <a:ea typeface="+mn-ea"/>
                          <a:cs typeface="+mn-cs"/>
                        </a:rPr>
                        <a:t>
 𝐂𝐚𝐬𝐭 𝐲𝐨𝐮𝐫 𝐯𝐨𝐭𝐞 𝐭𝐨 𝐡𝐞𝐥𝐩 𝐮𝐬 𝐩𝐢𝐜𝐤 𝐨𝐮𝐫 𝐰𝐢𝐧𝐧𝐢𝐧𝐠 𝐩𝐮𝐦𝐩𝐤𝐢𝐧𝐬! 🎃🗳️
It's Halloween season and we challenged #TEAMPHLY to a #pumpkincarvingcontest for a chance to win a prize. We’ve narrowed down the submissions to eight finalists and now it's time for YOU to help us choose the champion! 🏆
Check out these pumpkins and VOTE for your favorite by commenting with its number. 👇👻
#PHLYHalloweenContest #halloweenpumpkins #carvingpumpkins #halloweencontest #jackolanterns #pumpkincarvingcontest #pumpkincarvings #carvedpumpkins #insurance #insuranceindustry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11/08/2023 07:25:15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3.2883 %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extLst>
                  <a:ext uri="{0D108BD9-81ED-4DB2-BD59-A6C34878D82A}">
                    <a16:rowId xmlns:a16="http://schemas.microsoft.com/office/drawing/2014/main" val="3165354695"/>
                  </a:ext>
                </a:extLst>
              </a:tr>
            </a:tbl>
          </a:graphicData>
        </a:graphic>
      </p:graphicFrame>
      <p:sp>
        <p:nvSpPr>
          <p:cNvPr id="4" name="Text Placeholder 3">
            <a:extLst>
              <a:ext uri="{FF2B5EF4-FFF2-40B4-BE49-F238E27FC236}">
                <a16:creationId xmlns:a16="http://schemas.microsoft.com/office/drawing/2014/main" id="{FE56BF9B-41B6-434A-AAE0-3BD120E32A61}"/>
              </a:ext>
            </a:extLst>
          </p:cNvPr>
          <p:cNvSpPr>
            <a:spLocks noGrp="1"/>
          </p:cNvSpPr>
          <p:nvPr>
            <p:ph type="body" sz="quarter" idx="14"/>
          </p:nvPr>
        </p:nvSpPr>
        <p:spPr/>
        <p:txBody>
          <a:bodyPr/>
          <a:lstStyle/>
          <a:p>
            <a:r>
              <a:rPr lang="en-US"/>
              <a:t>10/01/2023 - 10/31/2023</a:t>
            </a:r>
          </a:p>
        </p:txBody>
      </p:sp>
    </p:spTree>
    <p:extLst>
      <p:ext uri="{BB962C8B-B14F-4D97-AF65-F5344CB8AC3E}">
        <p14:creationId xmlns:p14="http://schemas.microsoft.com/office/powerpoint/2010/main" val="1090026337"/>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D7FF2A-12B4-4118-89D9-AD0D3CE6EE73}"/>
              </a:ext>
            </a:extLst>
          </p:cNvPr>
          <p:cNvSpPr>
            <a:spLocks noGrp="1"/>
          </p:cNvSpPr>
          <p:nvPr>
            <p:ph type="title"/>
          </p:nvPr>
        </p:nvSpPr>
        <p:spPr/>
        <p:txBody>
          <a:bodyPr/>
          <a:lstStyle/>
          <a:p>
            <a:r>
              <a:rPr lang="en-US"/>
              <a:t>Instagram Posts Table | Philadelphia Insurance - 4 of 5</a:t>
            </a:r>
          </a:p>
        </p:txBody>
      </p:sp>
      <p:graphicFrame>
        <p:nvGraphicFramePr>
          <p:cNvPr id="5" name="Table Placeholder 4">
            <a:extLst>
              <a:ext uri="{FF2B5EF4-FFF2-40B4-BE49-F238E27FC236}">
                <a16:creationId xmlns:a16="http://schemas.microsoft.com/office/drawing/2014/main" id="{AD7B270F-5293-4C49-8B32-ECBFBCE80DB0}"/>
              </a:ext>
            </a:extLst>
          </p:cNvPr>
          <p:cNvGraphicFramePr>
            <a:graphicFrameLocks noGrp="1"/>
          </p:cNvGraphicFramePr>
          <p:nvPr>
            <p:ph type="tbl" sz="quarter" idx="13"/>
            <p:extLst>
              <p:ext uri="{D42A27DB-BD31-4B8C-83A1-F6EECF244321}">
                <p14:modId xmlns:p14="http://schemas.microsoft.com/office/powerpoint/2010/main" val="417262335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4285086720"/>
                    </a:ext>
                  </a:extLst>
                </a:gridCol>
                <a:gridCol w="987552">
                  <a:extLst>
                    <a:ext uri="{9D8B030D-6E8A-4147-A177-3AD203B41FA5}">
                      <a16:colId xmlns:a16="http://schemas.microsoft.com/office/drawing/2014/main" val="4150630742"/>
                    </a:ext>
                  </a:extLst>
                </a:gridCol>
                <a:gridCol w="987552">
                  <a:extLst>
                    <a:ext uri="{9D8B030D-6E8A-4147-A177-3AD203B41FA5}">
                      <a16:colId xmlns:a16="http://schemas.microsoft.com/office/drawing/2014/main" val="360359535"/>
                    </a:ext>
                  </a:extLst>
                </a:gridCol>
                <a:gridCol w="987552">
                  <a:extLst>
                    <a:ext uri="{9D8B030D-6E8A-4147-A177-3AD203B41FA5}">
                      <a16:colId xmlns:a16="http://schemas.microsoft.com/office/drawing/2014/main" val="2198479022"/>
                    </a:ext>
                  </a:extLst>
                </a:gridCol>
                <a:gridCol w="987552">
                  <a:extLst>
                    <a:ext uri="{9D8B030D-6E8A-4147-A177-3AD203B41FA5}">
                      <a16:colId xmlns:a16="http://schemas.microsoft.com/office/drawing/2014/main" val="2725197808"/>
                    </a:ext>
                  </a:extLst>
                </a:gridCol>
                <a:gridCol w="987552">
                  <a:extLst>
                    <a:ext uri="{9D8B030D-6E8A-4147-A177-3AD203B41FA5}">
                      <a16:colId xmlns:a16="http://schemas.microsoft.com/office/drawing/2014/main" val="54121252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35701127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phlyinsurance - 2023-10-11 14:11:16</a:t>
                      </a:r>
                      <a:r>
                        <a:rPr kumimoji="0" lang="en-US" sz="1000" b="0" i="0" u="none" strike="noStrike" kern="1200" cap="none" spc="0" normalizeH="0" baseline="0" noProof="0">
                          <a:ln>
                            <a:noFill/>
                          </a:ln>
                          <a:solidFill>
                            <a:prstClr val="black"/>
                          </a:solidFill>
                          <a:effectLst/>
                          <a:uLnTx/>
                          <a:uFillTx/>
                          <a:latin typeface="Calibri"/>
                          <a:ea typeface="+mn-ea"/>
                          <a:cs typeface="+mn-cs"/>
                        </a:rPr>
                        <a:t>
 In honor of #CustomerServiceWeek, we organized various activities to celebrate our employees who consistently go above and beyond to exceed service expectations. 🙌
From playing bingo and trivia games to enjoying sweet treats from Mr. Softee, #TEAMPHLY had a week packed with unforgettable experiences! Here's a look at Home Office employees taking an ice cream break. 🍦😊
#customerservice #customerexperience #servicematters #employeeappreciation #insurance #insurancecareers #insurancejobs #insuranceindustry #insurancelife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11/08/2023 07:25:15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3.2177 %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extLst>
                  <a:ext uri="{0D108BD9-81ED-4DB2-BD59-A6C34878D82A}">
                    <a16:rowId xmlns:a16="http://schemas.microsoft.com/office/drawing/2014/main" val="1112826077"/>
                  </a:ext>
                </a:extLst>
              </a:tr>
            </a:tbl>
          </a:graphicData>
        </a:graphic>
      </p:graphicFrame>
      <p:sp>
        <p:nvSpPr>
          <p:cNvPr id="4" name="Text Placeholder 3">
            <a:extLst>
              <a:ext uri="{FF2B5EF4-FFF2-40B4-BE49-F238E27FC236}">
                <a16:creationId xmlns:a16="http://schemas.microsoft.com/office/drawing/2014/main" id="{9432DBCA-3328-41B9-9A87-64ED605181B6}"/>
              </a:ext>
            </a:extLst>
          </p:cNvPr>
          <p:cNvSpPr>
            <a:spLocks noGrp="1"/>
          </p:cNvSpPr>
          <p:nvPr>
            <p:ph type="body" sz="quarter" idx="14"/>
          </p:nvPr>
        </p:nvSpPr>
        <p:spPr/>
        <p:txBody>
          <a:bodyPr/>
          <a:lstStyle/>
          <a:p>
            <a:r>
              <a:rPr lang="en-US"/>
              <a:t>10/01/2023 - 10/31/2023</a:t>
            </a:r>
          </a:p>
        </p:txBody>
      </p:sp>
    </p:spTree>
    <p:extLst>
      <p:ext uri="{BB962C8B-B14F-4D97-AF65-F5344CB8AC3E}">
        <p14:creationId xmlns:p14="http://schemas.microsoft.com/office/powerpoint/2010/main" val="1417197624"/>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120ACC-950D-46E4-B93B-77708500A6DC}"/>
              </a:ext>
            </a:extLst>
          </p:cNvPr>
          <p:cNvSpPr>
            <a:spLocks noGrp="1"/>
          </p:cNvSpPr>
          <p:nvPr>
            <p:ph type="title"/>
          </p:nvPr>
        </p:nvSpPr>
        <p:spPr/>
        <p:txBody>
          <a:bodyPr/>
          <a:lstStyle/>
          <a:p>
            <a:r>
              <a:rPr lang="en-US"/>
              <a:t>Instagram Posts Table | Philadelphia Insurance - 5 of 5</a:t>
            </a:r>
          </a:p>
        </p:txBody>
      </p:sp>
      <p:graphicFrame>
        <p:nvGraphicFramePr>
          <p:cNvPr id="5" name="Table Placeholder 4">
            <a:extLst>
              <a:ext uri="{FF2B5EF4-FFF2-40B4-BE49-F238E27FC236}">
                <a16:creationId xmlns:a16="http://schemas.microsoft.com/office/drawing/2014/main" id="{31A23CF4-6572-406A-8C97-EB91DEFEB8E1}"/>
              </a:ext>
            </a:extLst>
          </p:cNvPr>
          <p:cNvGraphicFramePr>
            <a:graphicFrameLocks noGrp="1"/>
          </p:cNvGraphicFramePr>
          <p:nvPr>
            <p:ph type="tbl" sz="quarter" idx="13"/>
            <p:extLst>
              <p:ext uri="{D42A27DB-BD31-4B8C-83A1-F6EECF244321}">
                <p14:modId xmlns:p14="http://schemas.microsoft.com/office/powerpoint/2010/main" val="103643896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4227677302"/>
                    </a:ext>
                  </a:extLst>
                </a:gridCol>
                <a:gridCol w="987552">
                  <a:extLst>
                    <a:ext uri="{9D8B030D-6E8A-4147-A177-3AD203B41FA5}">
                      <a16:colId xmlns:a16="http://schemas.microsoft.com/office/drawing/2014/main" val="1761289087"/>
                    </a:ext>
                  </a:extLst>
                </a:gridCol>
                <a:gridCol w="987552">
                  <a:extLst>
                    <a:ext uri="{9D8B030D-6E8A-4147-A177-3AD203B41FA5}">
                      <a16:colId xmlns:a16="http://schemas.microsoft.com/office/drawing/2014/main" val="149940118"/>
                    </a:ext>
                  </a:extLst>
                </a:gridCol>
                <a:gridCol w="987552">
                  <a:extLst>
                    <a:ext uri="{9D8B030D-6E8A-4147-A177-3AD203B41FA5}">
                      <a16:colId xmlns:a16="http://schemas.microsoft.com/office/drawing/2014/main" val="3222534251"/>
                    </a:ext>
                  </a:extLst>
                </a:gridCol>
                <a:gridCol w="987552">
                  <a:extLst>
                    <a:ext uri="{9D8B030D-6E8A-4147-A177-3AD203B41FA5}">
                      <a16:colId xmlns:a16="http://schemas.microsoft.com/office/drawing/2014/main" val="839181877"/>
                    </a:ext>
                  </a:extLst>
                </a:gridCol>
                <a:gridCol w="987552">
                  <a:extLst>
                    <a:ext uri="{9D8B030D-6E8A-4147-A177-3AD203B41FA5}">
                      <a16:colId xmlns:a16="http://schemas.microsoft.com/office/drawing/2014/main" val="326823172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16451110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phlyinsurance - 2023-10-13 12:12:15</a:t>
                      </a:r>
                      <a:r>
                        <a:rPr kumimoji="0" lang="en-US" sz="1000" b="0" i="0" u="none" strike="noStrike" kern="1200" cap="none" spc="0" normalizeH="0" baseline="0" noProof="0">
                          <a:ln>
                            <a:noFill/>
                          </a:ln>
                          <a:solidFill>
                            <a:prstClr val="black"/>
                          </a:solidFill>
                          <a:effectLst/>
                          <a:uLnTx/>
                          <a:uFillTx/>
                          <a:latin typeface="Calibri"/>
                          <a:ea typeface="+mn-ea"/>
                          <a:cs typeface="+mn-cs"/>
                        </a:rPr>
                        <a:t>
 As a team event, PHLY's HR department volunteered with Ryan's caseforsmiles, a non-profit organization solely dedicated to bringing comfort to kids battling cancer and life-changing illnesses.
#TEAMPHLY came together to create Coping Boxes for the siblings of young patients, offering support to help them deal with the emotional challenges of illness. 🩵
#supportlocalnonprofits #communityservice #doinggood #volunteerlife #cancersupport #cancerfighters #cancerwarrior #endcancer #insurance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11/08/2023 07:25:15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2.4977 %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extLst>
                  <a:ext uri="{0D108BD9-81ED-4DB2-BD59-A6C34878D82A}">
                    <a16:rowId xmlns:a16="http://schemas.microsoft.com/office/drawing/2014/main" val="2007839978"/>
                  </a:ext>
                </a:extLst>
              </a:tr>
            </a:tbl>
          </a:graphicData>
        </a:graphic>
      </p:graphicFrame>
      <p:sp>
        <p:nvSpPr>
          <p:cNvPr id="4" name="Text Placeholder 3">
            <a:extLst>
              <a:ext uri="{FF2B5EF4-FFF2-40B4-BE49-F238E27FC236}">
                <a16:creationId xmlns:a16="http://schemas.microsoft.com/office/drawing/2014/main" id="{751442E8-FCE5-4E07-A01F-1769DE30DA3F}"/>
              </a:ext>
            </a:extLst>
          </p:cNvPr>
          <p:cNvSpPr>
            <a:spLocks noGrp="1"/>
          </p:cNvSpPr>
          <p:nvPr>
            <p:ph type="body" sz="quarter" idx="14"/>
          </p:nvPr>
        </p:nvSpPr>
        <p:spPr/>
        <p:txBody>
          <a:bodyPr/>
          <a:lstStyle/>
          <a:p>
            <a:r>
              <a:rPr lang="en-US"/>
              <a:t>10/01/2023 - 10/31/2023</a:t>
            </a:r>
          </a:p>
        </p:txBody>
      </p:sp>
    </p:spTree>
    <p:extLst>
      <p:ext uri="{BB962C8B-B14F-4D97-AF65-F5344CB8AC3E}">
        <p14:creationId xmlns:p14="http://schemas.microsoft.com/office/powerpoint/2010/main" val="316937683"/>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C80C86-F1E3-4ED7-9A58-ED9BCB084592}"/>
              </a:ext>
            </a:extLst>
          </p:cNvPr>
          <p:cNvSpPr>
            <a:spLocks noGrp="1"/>
          </p:cNvSpPr>
          <p:nvPr>
            <p:ph type="title"/>
          </p:nvPr>
        </p:nvSpPr>
        <p:spPr/>
        <p:txBody>
          <a:bodyPr/>
          <a:lstStyle/>
          <a:p>
            <a:r>
              <a:rPr lang="en-US"/>
              <a:t>Instagram Stories Key Metrics Table | Philadelphia Insurance</a:t>
            </a:r>
          </a:p>
        </p:txBody>
      </p:sp>
      <p:graphicFrame>
        <p:nvGraphicFramePr>
          <p:cNvPr id="5" name="Table Placeholder 4">
            <a:extLst>
              <a:ext uri="{FF2B5EF4-FFF2-40B4-BE49-F238E27FC236}">
                <a16:creationId xmlns:a16="http://schemas.microsoft.com/office/drawing/2014/main" id="{CE9C2B0F-A123-4820-8086-4EE694C2AA30}"/>
              </a:ext>
            </a:extLst>
          </p:cNvPr>
          <p:cNvGraphicFramePr>
            <a:graphicFrameLocks noGrp="1"/>
          </p:cNvGraphicFramePr>
          <p:nvPr>
            <p:ph type="tbl" sz="quarter" idx="13"/>
            <p:extLst>
              <p:ext uri="{D42A27DB-BD31-4B8C-83A1-F6EECF244321}">
                <p14:modId xmlns:p14="http://schemas.microsoft.com/office/powerpoint/2010/main" val="130665006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05256">
                  <a:extLst>
                    <a:ext uri="{9D8B030D-6E8A-4147-A177-3AD203B41FA5}">
                      <a16:colId xmlns:a16="http://schemas.microsoft.com/office/drawing/2014/main" val="331271649"/>
                    </a:ext>
                  </a:extLst>
                </a:gridCol>
                <a:gridCol w="905256">
                  <a:extLst>
                    <a:ext uri="{9D8B030D-6E8A-4147-A177-3AD203B41FA5}">
                      <a16:colId xmlns:a16="http://schemas.microsoft.com/office/drawing/2014/main" val="4007664545"/>
                    </a:ext>
                  </a:extLst>
                </a:gridCol>
                <a:gridCol w="411480">
                  <a:extLst>
                    <a:ext uri="{9D8B030D-6E8A-4147-A177-3AD203B41FA5}">
                      <a16:colId xmlns:a16="http://schemas.microsoft.com/office/drawing/2014/main" val="2012180338"/>
                    </a:ext>
                  </a:extLst>
                </a:gridCol>
                <a:gridCol w="905256">
                  <a:extLst>
                    <a:ext uri="{9D8B030D-6E8A-4147-A177-3AD203B41FA5}">
                      <a16:colId xmlns:a16="http://schemas.microsoft.com/office/drawing/2014/main" val="3742626922"/>
                    </a:ext>
                  </a:extLst>
                </a:gridCol>
                <a:gridCol w="905256">
                  <a:extLst>
                    <a:ext uri="{9D8B030D-6E8A-4147-A177-3AD203B41FA5}">
                      <a16:colId xmlns:a16="http://schemas.microsoft.com/office/drawing/2014/main" val="2617001381"/>
                    </a:ext>
                  </a:extLst>
                </a:gridCol>
                <a:gridCol w="905256">
                  <a:extLst>
                    <a:ext uri="{9D8B030D-6E8A-4147-A177-3AD203B41FA5}">
                      <a16:colId xmlns:a16="http://schemas.microsoft.com/office/drawing/2014/main" val="2534556470"/>
                    </a:ext>
                  </a:extLst>
                </a:gridCol>
                <a:gridCol w="905256">
                  <a:extLst>
                    <a:ext uri="{9D8B030D-6E8A-4147-A177-3AD203B41FA5}">
                      <a16:colId xmlns:a16="http://schemas.microsoft.com/office/drawing/2014/main" val="799905057"/>
                    </a:ext>
                  </a:extLst>
                </a:gridCol>
                <a:gridCol w="905256">
                  <a:extLst>
                    <a:ext uri="{9D8B030D-6E8A-4147-A177-3AD203B41FA5}">
                      <a16:colId xmlns:a16="http://schemas.microsoft.com/office/drawing/2014/main" val="3876135146"/>
                    </a:ext>
                  </a:extLst>
                </a:gridCol>
                <a:gridCol w="905256">
                  <a:extLst>
                    <a:ext uri="{9D8B030D-6E8A-4147-A177-3AD203B41FA5}">
                      <a16:colId xmlns:a16="http://schemas.microsoft.com/office/drawing/2014/main" val="2345706099"/>
                    </a:ext>
                  </a:extLst>
                </a:gridCol>
              </a:tblGrid>
              <a:tr h="370840">
                <a:tc>
                  <a:txBody>
                    <a:bodyPr/>
                    <a:lstStyle/>
                    <a:p>
                      <a:r>
                        <a:rPr lang="en-US" sz="1000"/>
                        <a:t>Total Stories</a:t>
                      </a:r>
                    </a:p>
                  </a:txBody>
                  <a:tcPr/>
                </a:tc>
                <a:tc>
                  <a:txBody>
                    <a:bodyPr/>
                    <a:lstStyle/>
                    <a:p>
                      <a:r>
                        <a:rPr lang="en-US" sz="1000"/>
                        <a:t>Avg. Interaction-Rate</a:t>
                      </a:r>
                    </a:p>
                  </a:txBody>
                  <a:tcPr/>
                </a:tc>
                <a:tc>
                  <a:txBody>
                    <a:bodyPr/>
                    <a:lstStyle/>
                    <a:p>
                      <a:r>
                        <a:rPr lang="en-US" sz="1000"/>
                        <a:t>Avg. Replies per Story</a:t>
                      </a:r>
                    </a:p>
                  </a:txBody>
                  <a:tcPr/>
                </a:tc>
                <a:tc>
                  <a:txBody>
                    <a:bodyPr/>
                    <a:lstStyle/>
                    <a:p>
                      <a:r>
                        <a:rPr lang="en-US" sz="1000"/>
                        <a:t>Avg. Impressions per Story</a:t>
                      </a:r>
                    </a:p>
                  </a:txBody>
                  <a:tcPr/>
                </a:tc>
                <a:tc>
                  <a:txBody>
                    <a:bodyPr/>
                    <a:lstStyle/>
                    <a:p>
                      <a:r>
                        <a:rPr lang="en-US" sz="1000"/>
                        <a:t>Avg. Reach per Story</a:t>
                      </a:r>
                    </a:p>
                  </a:txBody>
                  <a:tcPr/>
                </a:tc>
                <a:tc>
                  <a:txBody>
                    <a:bodyPr/>
                    <a:lstStyle/>
                    <a:p>
                      <a:r>
                        <a:rPr lang="en-US" sz="1000"/>
                        <a:t>Avg. Engagements per Story</a:t>
                      </a:r>
                    </a:p>
                  </a:txBody>
                  <a:tcPr/>
                </a:tc>
                <a:tc>
                  <a:txBody>
                    <a:bodyPr/>
                    <a:lstStyle/>
                    <a:p>
                      <a:r>
                        <a:rPr lang="en-US" sz="1000"/>
                        <a:t>Avg. Taps per Story</a:t>
                      </a:r>
                    </a:p>
                  </a:txBody>
                  <a:tcPr/>
                </a:tc>
                <a:tc>
                  <a:txBody>
                    <a:bodyPr/>
                    <a:lstStyle/>
                    <a:p>
                      <a:r>
                        <a:rPr lang="en-US" sz="1000"/>
                        <a:t>Total Impressions</a:t>
                      </a:r>
                    </a:p>
                  </a:txBody>
                  <a:tcPr/>
                </a:tc>
                <a:tc>
                  <a:txBody>
                    <a:bodyPr/>
                    <a:lstStyle/>
                    <a:p>
                      <a:r>
                        <a:rPr lang="en-US" sz="1000"/>
                        <a:t>Total Engagements</a:t>
                      </a:r>
                    </a:p>
                  </a:txBody>
                  <a:tcPr/>
                </a:tc>
                <a:extLst>
                  <a:ext uri="{0D108BD9-81ED-4DB2-BD59-A6C34878D82A}">
                    <a16:rowId xmlns:a16="http://schemas.microsoft.com/office/drawing/2014/main" val="1458807113"/>
                  </a:ext>
                </a:extLst>
              </a:tr>
              <a:tr h="370840">
                <a:tc>
                  <a:txBody>
                    <a:bodyPr/>
                    <a:lstStyle/>
                    <a:p>
                      <a:r>
                        <a:rPr lang="en-US" sz="1000"/>
                        <a:t>19</a:t>
                      </a:r>
                    </a:p>
                  </a:txBody>
                  <a:tcPr/>
                </a:tc>
                <a:tc>
                  <a:txBody>
                    <a:bodyPr/>
                    <a:lstStyle/>
                    <a:p>
                      <a:r>
                        <a:rPr lang="en-US" sz="1000"/>
                        <a:t>0.6749 %</a:t>
                      </a:r>
                    </a:p>
                  </a:txBody>
                  <a:tcPr/>
                </a:tc>
                <a:tc>
                  <a:txBody>
                    <a:bodyPr/>
                    <a:lstStyle/>
                    <a:p>
                      <a:r>
                        <a:rPr lang="en-US" sz="1000"/>
                        <a:t>0.00</a:t>
                      </a:r>
                    </a:p>
                  </a:txBody>
                  <a:tcPr/>
                </a:tc>
                <a:tc>
                  <a:txBody>
                    <a:bodyPr/>
                    <a:lstStyle/>
                    <a:p>
                      <a:r>
                        <a:rPr lang="en-US" sz="1000"/>
                        <a:t>136.74</a:t>
                      </a:r>
                    </a:p>
                  </a:txBody>
                  <a:tcPr/>
                </a:tc>
                <a:tc>
                  <a:txBody>
                    <a:bodyPr/>
                    <a:lstStyle/>
                    <a:p>
                      <a:r>
                        <a:rPr lang="en-US" sz="1000"/>
                        <a:t>135.26</a:t>
                      </a:r>
                    </a:p>
                  </a:txBody>
                  <a:tcPr/>
                </a:tc>
                <a:tc>
                  <a:txBody>
                    <a:bodyPr/>
                    <a:lstStyle/>
                    <a:p>
                      <a:r>
                        <a:rPr lang="en-US" sz="1000"/>
                        <a:t>90.32</a:t>
                      </a:r>
                    </a:p>
                  </a:txBody>
                  <a:tcPr/>
                </a:tc>
                <a:tc>
                  <a:txBody>
                    <a:bodyPr/>
                    <a:lstStyle/>
                    <a:p>
                      <a:r>
                        <a:rPr lang="en-US" sz="1000"/>
                        <a:t>90.32</a:t>
                      </a:r>
                    </a:p>
                  </a:txBody>
                  <a:tcPr/>
                </a:tc>
                <a:tc>
                  <a:txBody>
                    <a:bodyPr/>
                    <a:lstStyle/>
                    <a:p>
                      <a:r>
                        <a:rPr lang="en-US" sz="1000"/>
                        <a:t>2598</a:t>
                      </a:r>
                    </a:p>
                  </a:txBody>
                  <a:tcPr/>
                </a:tc>
                <a:tc>
                  <a:txBody>
                    <a:bodyPr/>
                    <a:lstStyle/>
                    <a:p>
                      <a:r>
                        <a:rPr lang="en-US" sz="1000"/>
                        <a:t>1716</a:t>
                      </a:r>
                    </a:p>
                  </a:txBody>
                  <a:tcPr/>
                </a:tc>
                <a:extLst>
                  <a:ext uri="{0D108BD9-81ED-4DB2-BD59-A6C34878D82A}">
                    <a16:rowId xmlns:a16="http://schemas.microsoft.com/office/drawing/2014/main" val="1069251023"/>
                  </a:ext>
                </a:extLst>
              </a:tr>
            </a:tbl>
          </a:graphicData>
        </a:graphic>
      </p:graphicFrame>
      <p:sp>
        <p:nvSpPr>
          <p:cNvPr id="4" name="Text Placeholder 3">
            <a:extLst>
              <a:ext uri="{FF2B5EF4-FFF2-40B4-BE49-F238E27FC236}">
                <a16:creationId xmlns:a16="http://schemas.microsoft.com/office/drawing/2014/main" id="{2DFCB358-53D6-484F-A64D-4A6EFA476ABA}"/>
              </a:ext>
            </a:extLst>
          </p:cNvPr>
          <p:cNvSpPr>
            <a:spLocks noGrp="1"/>
          </p:cNvSpPr>
          <p:nvPr>
            <p:ph type="body" sz="quarter" idx="14"/>
          </p:nvPr>
        </p:nvSpPr>
        <p:spPr/>
        <p:txBody>
          <a:bodyPr/>
          <a:lstStyle/>
          <a:p>
            <a:r>
              <a:rPr lang="en-US"/>
              <a:t>10/01/2023 - 10/31/2023</a:t>
            </a:r>
          </a:p>
        </p:txBody>
      </p:sp>
    </p:spTree>
    <p:extLst>
      <p:ext uri="{BB962C8B-B14F-4D97-AF65-F5344CB8AC3E}">
        <p14:creationId xmlns:p14="http://schemas.microsoft.com/office/powerpoint/2010/main" val="4133047685"/>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13D0FC-D0DB-4045-A3B1-6E7F523A13ED}"/>
              </a:ext>
            </a:extLst>
          </p:cNvPr>
          <p:cNvSpPr>
            <a:spLocks noGrp="1"/>
          </p:cNvSpPr>
          <p:nvPr>
            <p:ph type="title"/>
          </p:nvPr>
        </p:nvSpPr>
        <p:spPr/>
        <p:txBody>
          <a:bodyPr/>
          <a:lstStyle/>
          <a:p>
            <a:r>
              <a:rPr lang="en-US"/>
              <a:t>Instagram Stories Table  | Philadelphia Insurance</a:t>
            </a:r>
          </a:p>
        </p:txBody>
      </p:sp>
      <p:graphicFrame>
        <p:nvGraphicFramePr>
          <p:cNvPr id="5" name="Table Placeholder 4">
            <a:extLst>
              <a:ext uri="{FF2B5EF4-FFF2-40B4-BE49-F238E27FC236}">
                <a16:creationId xmlns:a16="http://schemas.microsoft.com/office/drawing/2014/main" id="{C6C18EFB-8562-4CE2-B67E-177B018C12AA}"/>
              </a:ext>
            </a:extLst>
          </p:cNvPr>
          <p:cNvGraphicFramePr>
            <a:graphicFrameLocks noGrp="1"/>
          </p:cNvGraphicFramePr>
          <p:nvPr>
            <p:ph type="tbl" sz="quarter" idx="13"/>
            <p:extLst>
              <p:ext uri="{D42A27DB-BD31-4B8C-83A1-F6EECF244321}">
                <p14:modId xmlns:p14="http://schemas.microsoft.com/office/powerpoint/2010/main" val="244152521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2872892403"/>
                    </a:ext>
                  </a:extLst>
                </a:gridCol>
                <a:gridCol w="1399032">
                  <a:extLst>
                    <a:ext uri="{9D8B030D-6E8A-4147-A177-3AD203B41FA5}">
                      <a16:colId xmlns:a16="http://schemas.microsoft.com/office/drawing/2014/main" val="3449806526"/>
                    </a:ext>
                  </a:extLst>
                </a:gridCol>
                <a:gridCol w="658368">
                  <a:extLst>
                    <a:ext uri="{9D8B030D-6E8A-4147-A177-3AD203B41FA5}">
                      <a16:colId xmlns:a16="http://schemas.microsoft.com/office/drawing/2014/main" val="3894465368"/>
                    </a:ext>
                  </a:extLst>
                </a:gridCol>
                <a:gridCol w="658368">
                  <a:extLst>
                    <a:ext uri="{9D8B030D-6E8A-4147-A177-3AD203B41FA5}">
                      <a16:colId xmlns:a16="http://schemas.microsoft.com/office/drawing/2014/main" val="1713667182"/>
                    </a:ext>
                  </a:extLst>
                </a:gridCol>
                <a:gridCol w="658368">
                  <a:extLst>
                    <a:ext uri="{9D8B030D-6E8A-4147-A177-3AD203B41FA5}">
                      <a16:colId xmlns:a16="http://schemas.microsoft.com/office/drawing/2014/main" val="169290751"/>
                    </a:ext>
                  </a:extLst>
                </a:gridCol>
                <a:gridCol w="658368">
                  <a:extLst>
                    <a:ext uri="{9D8B030D-6E8A-4147-A177-3AD203B41FA5}">
                      <a16:colId xmlns:a16="http://schemas.microsoft.com/office/drawing/2014/main" val="1803929933"/>
                    </a:ext>
                  </a:extLst>
                </a:gridCol>
                <a:gridCol w="658368">
                  <a:extLst>
                    <a:ext uri="{9D8B030D-6E8A-4147-A177-3AD203B41FA5}">
                      <a16:colId xmlns:a16="http://schemas.microsoft.com/office/drawing/2014/main" val="280485048"/>
                    </a:ext>
                  </a:extLst>
                </a:gridCol>
                <a:gridCol w="658368">
                  <a:extLst>
                    <a:ext uri="{9D8B030D-6E8A-4147-A177-3AD203B41FA5}">
                      <a16:colId xmlns:a16="http://schemas.microsoft.com/office/drawing/2014/main" val="3925356220"/>
                    </a:ext>
                  </a:extLst>
                </a:gridCol>
                <a:gridCol w="658368">
                  <a:extLst>
                    <a:ext uri="{9D8B030D-6E8A-4147-A177-3AD203B41FA5}">
                      <a16:colId xmlns:a16="http://schemas.microsoft.com/office/drawing/2014/main" val="29141922"/>
                    </a:ext>
                  </a:extLst>
                </a:gridCol>
              </a:tblGrid>
              <a:tr h="370840">
                <a:tc>
                  <a:txBody>
                    <a:bodyPr/>
                    <a:lstStyle/>
                    <a:p>
                      <a:r>
                        <a:rPr lang="en-US" sz="1000"/>
                        <a:t>Post</a:t>
                      </a:r>
                    </a:p>
                  </a:txBody>
                  <a:tcPr/>
                </a:tc>
                <a:tc>
                  <a:txBody>
                    <a:bodyPr/>
                    <a:lstStyle/>
                    <a:p>
                      <a:r>
                        <a:rPr lang="en-US" sz="1000"/>
                        <a:t>Thumbnail</a:t>
                      </a:r>
                    </a:p>
                  </a:txBody>
                  <a:tcPr/>
                </a:tc>
                <a:tc>
                  <a:txBody>
                    <a:bodyPr/>
                    <a:lstStyle/>
                    <a:p>
                      <a:r>
                        <a:rPr lang="en-US" sz="1000"/>
                        <a:t>Type</a:t>
                      </a:r>
                    </a:p>
                  </a:txBody>
                  <a:tcPr/>
                </a:tc>
                <a:tc>
                  <a:txBody>
                    <a:bodyPr/>
                    <a:lstStyle/>
                    <a:p>
                      <a:r>
                        <a:rPr lang="en-US" sz="1000"/>
                        <a:t>Impressions</a:t>
                      </a:r>
                    </a:p>
                  </a:txBody>
                  <a:tcPr/>
                </a:tc>
                <a:tc>
                  <a:txBody>
                    <a:bodyPr/>
                    <a:lstStyle/>
                    <a:p>
                      <a:r>
                        <a:rPr lang="en-US" sz="1000"/>
                        <a:t>Reach</a:t>
                      </a:r>
                    </a:p>
                  </a:txBody>
                  <a:tcPr/>
                </a:tc>
                <a:tc>
                  <a:txBody>
                    <a:bodyPr/>
                    <a:lstStyle/>
                    <a:p>
                      <a:r>
                        <a:rPr lang="en-US" sz="1000"/>
                        <a:t>Replies</a:t>
                      </a:r>
                    </a:p>
                  </a:txBody>
                  <a:tcPr/>
                </a:tc>
                <a:tc>
                  <a:txBody>
                    <a:bodyPr/>
                    <a:lstStyle/>
                    <a:p>
                      <a:r>
                        <a:rPr lang="en-US" sz="1000"/>
                        <a:t>Exits</a:t>
                      </a:r>
                    </a:p>
                  </a:txBody>
                  <a:tcPr/>
                </a:tc>
                <a:tc>
                  <a:txBody>
                    <a:bodyPr/>
                    <a:lstStyle/>
                    <a:p>
                      <a:r>
                        <a:rPr lang="en-US" sz="1000"/>
                        <a:t>Taps Forward</a:t>
                      </a:r>
                    </a:p>
                  </a:txBody>
                  <a:tcPr/>
                </a:tc>
                <a:tc>
                  <a:txBody>
                    <a:bodyPr/>
                    <a:lstStyle/>
                    <a:p>
                      <a:r>
                        <a:rPr lang="en-US" sz="1000"/>
                        <a:t>Taps Back</a:t>
                      </a:r>
                    </a:p>
                  </a:txBody>
                  <a:tcPr/>
                </a:tc>
                <a:extLst>
                  <a:ext uri="{0D108BD9-81ED-4DB2-BD59-A6C34878D82A}">
                    <a16:rowId xmlns:a16="http://schemas.microsoft.com/office/drawing/2014/main" val="3732821016"/>
                  </a:ext>
                </a:extLst>
              </a:tr>
              <a:tr h="370840">
                <a:tc>
                  <a:txBody>
                    <a:bodyPr/>
                    <a:lstStyle/>
                    <a:p>
                      <a:r>
                        <a:rPr lang="pt-BR" sz="1000" b="1"/>
                        <a:t>phlyinsurance - 2023-10-31 14:13:57</a:t>
                      </a:r>
                      <a:r>
                        <a:rPr lang="pt-BR" sz="1000"/>
                        <a:t>
 n/a</a:t>
                      </a:r>
                      <a:endParaRPr lang="en-US" sz="1000"/>
                    </a:p>
                  </a:txBody>
                  <a:tcPr/>
                </a:tc>
                <a:tc>
                  <a:txBody>
                    <a:bodyPr/>
                    <a:lstStyle/>
                    <a:p>
                      <a:r>
                        <a:rPr lang="en-US" sz="1000"/>
                        <a:t>https://quintly-image-storage.s3.amazonaws.com/c303562b672a3318c686cfcc37b7e67a/d7e338d15acc8cbbb21846ebe7fb8f5e.jpg</a:t>
                      </a:r>
                    </a:p>
                  </a:txBody>
                  <a:tcPr/>
                </a:tc>
                <a:tc>
                  <a:txBody>
                    <a:bodyPr/>
                    <a:lstStyle/>
                    <a:p>
                      <a:r>
                        <a:rPr lang="en-US" sz="1000"/>
                        <a:t>Video</a:t>
                      </a:r>
                    </a:p>
                  </a:txBody>
                  <a:tcPr/>
                </a:tc>
                <a:tc>
                  <a:txBody>
                    <a:bodyPr/>
                    <a:lstStyle/>
                    <a:p>
                      <a:r>
                        <a:rPr lang="en-US" sz="1000"/>
                        <a:t>110</a:t>
                      </a:r>
                    </a:p>
                  </a:txBody>
                  <a:tcPr/>
                </a:tc>
                <a:tc>
                  <a:txBody>
                    <a:bodyPr/>
                    <a:lstStyle/>
                    <a:p>
                      <a:r>
                        <a:rPr lang="en-US" sz="1000"/>
                        <a:t>109</a:t>
                      </a:r>
                    </a:p>
                  </a:txBody>
                  <a:tcPr/>
                </a:tc>
                <a:tc>
                  <a:txBody>
                    <a:bodyPr/>
                    <a:lstStyle/>
                    <a:p>
                      <a:r>
                        <a:rPr lang="en-US" sz="1000"/>
                        <a:t>0</a:t>
                      </a:r>
                    </a:p>
                  </a:txBody>
                  <a:tcPr/>
                </a:tc>
                <a:tc>
                  <a:txBody>
                    <a:bodyPr/>
                    <a:lstStyle/>
                    <a:p>
                      <a:r>
                        <a:rPr lang="en-US" sz="1000"/>
                        <a:t>23</a:t>
                      </a:r>
                    </a:p>
                  </a:txBody>
                  <a:tcPr/>
                </a:tc>
                <a:tc>
                  <a:txBody>
                    <a:bodyPr/>
                    <a:lstStyle/>
                    <a:p>
                      <a:r>
                        <a:rPr lang="en-US" sz="1000"/>
                        <a:t>76</a:t>
                      </a:r>
                    </a:p>
                  </a:txBody>
                  <a:tcPr/>
                </a:tc>
                <a:tc>
                  <a:txBody>
                    <a:bodyPr/>
                    <a:lstStyle/>
                    <a:p>
                      <a:r>
                        <a:rPr lang="en-US" sz="1000"/>
                        <a:t>1</a:t>
                      </a:r>
                    </a:p>
                  </a:txBody>
                  <a:tcPr/>
                </a:tc>
                <a:extLst>
                  <a:ext uri="{0D108BD9-81ED-4DB2-BD59-A6C34878D82A}">
                    <a16:rowId xmlns:a16="http://schemas.microsoft.com/office/drawing/2014/main" val="875812212"/>
                  </a:ext>
                </a:extLst>
              </a:tr>
              <a:tr h="370840">
                <a:tc>
                  <a:txBody>
                    <a:bodyPr/>
                    <a:lstStyle/>
                    <a:p>
                      <a:r>
                        <a:rPr lang="en-US" sz="1000" b="1"/>
                        <a:t>phlyinsurance - 2023-10-31 09:40:21</a:t>
                      </a:r>
                      <a:r>
                        <a:rPr lang="en-US" sz="1000"/>
                        <a:t>
 #employeespotlight</a:t>
                      </a:r>
                    </a:p>
                  </a:txBody>
                  <a:tcPr/>
                </a:tc>
                <a:tc>
                  <a:txBody>
                    <a:bodyPr/>
                    <a:lstStyle/>
                    <a:p>
                      <a:r>
                        <a:rPr lang="en-US" sz="1000"/>
                        <a:t>https://quintly-image-storage.s3.amazonaws.com/c303562b672a3318c686cfcc37b7e67a/fe6e45ad972cfea41e1ff4e44984adef.jpg</a:t>
                      </a:r>
                    </a:p>
                  </a:txBody>
                  <a:tcPr/>
                </a:tc>
                <a:tc>
                  <a:txBody>
                    <a:bodyPr/>
                    <a:lstStyle/>
                    <a:p>
                      <a:r>
                        <a:rPr lang="en-US" sz="1000"/>
                        <a:t>Video</a:t>
                      </a:r>
                    </a:p>
                  </a:txBody>
                  <a:tcPr/>
                </a:tc>
                <a:tc>
                  <a:txBody>
                    <a:bodyPr/>
                    <a:lstStyle/>
                    <a:p>
                      <a:r>
                        <a:rPr lang="en-US" sz="1000"/>
                        <a:t>130</a:t>
                      </a:r>
                    </a:p>
                  </a:txBody>
                  <a:tcPr/>
                </a:tc>
                <a:tc>
                  <a:txBody>
                    <a:bodyPr/>
                    <a:lstStyle/>
                    <a:p>
                      <a:r>
                        <a:rPr lang="en-US" sz="1000"/>
                        <a:t>130</a:t>
                      </a:r>
                    </a:p>
                  </a:txBody>
                  <a:tcPr/>
                </a:tc>
                <a:tc>
                  <a:txBody>
                    <a:bodyPr/>
                    <a:lstStyle/>
                    <a:p>
                      <a:r>
                        <a:rPr lang="en-US" sz="1000"/>
                        <a:t>0</a:t>
                      </a:r>
                    </a:p>
                  </a:txBody>
                  <a:tcPr/>
                </a:tc>
                <a:tc>
                  <a:txBody>
                    <a:bodyPr/>
                    <a:lstStyle/>
                    <a:p>
                      <a:r>
                        <a:rPr lang="en-US" sz="1000"/>
                        <a:t>26</a:t>
                      </a:r>
                    </a:p>
                  </a:txBody>
                  <a:tcPr/>
                </a:tc>
                <a:tc>
                  <a:txBody>
                    <a:bodyPr/>
                    <a:lstStyle/>
                    <a:p>
                      <a:r>
                        <a:rPr lang="en-US" sz="1000"/>
                        <a:t>86</a:t>
                      </a:r>
                    </a:p>
                  </a:txBody>
                  <a:tcPr/>
                </a:tc>
                <a:tc>
                  <a:txBody>
                    <a:bodyPr/>
                    <a:lstStyle/>
                    <a:p>
                      <a:r>
                        <a:rPr lang="en-US" sz="1000"/>
                        <a:t>1</a:t>
                      </a:r>
                    </a:p>
                  </a:txBody>
                  <a:tcPr/>
                </a:tc>
                <a:extLst>
                  <a:ext uri="{0D108BD9-81ED-4DB2-BD59-A6C34878D82A}">
                    <a16:rowId xmlns:a16="http://schemas.microsoft.com/office/drawing/2014/main" val="2073363140"/>
                  </a:ext>
                </a:extLst>
              </a:tr>
              <a:tr h="370840">
                <a:tc>
                  <a:txBody>
                    <a:bodyPr/>
                    <a:lstStyle/>
                    <a:p>
                      <a:r>
                        <a:rPr lang="en-US" sz="1000" b="1"/>
                        <a:t>phlyinsurance - 2023-10-27 14:46:27</a:t>
                      </a:r>
                      <a:r>
                        <a:rPr lang="en-US" sz="1000"/>
                        <a:t>
 Voting is open NOW 🎃</a:t>
                      </a:r>
                    </a:p>
                  </a:txBody>
                  <a:tcPr/>
                </a:tc>
                <a:tc>
                  <a:txBody>
                    <a:bodyPr/>
                    <a:lstStyle/>
                    <a:p>
                      <a:r>
                        <a:rPr lang="en-US" sz="1000"/>
                        <a:t>https://quintly-image-storage.s3.amazonaws.com/c303562b672a3318c686cfcc37b7e67a/3fc7eb2306679bfac1b7a1580d1e1502.jpg</a:t>
                      </a:r>
                    </a:p>
                  </a:txBody>
                  <a:tcPr/>
                </a:tc>
                <a:tc>
                  <a:txBody>
                    <a:bodyPr/>
                    <a:lstStyle/>
                    <a:p>
                      <a:r>
                        <a:rPr lang="en-US" sz="1000"/>
                        <a:t>Video</a:t>
                      </a:r>
                    </a:p>
                  </a:txBody>
                  <a:tcPr/>
                </a:tc>
                <a:tc>
                  <a:txBody>
                    <a:bodyPr/>
                    <a:lstStyle/>
                    <a:p>
                      <a:r>
                        <a:rPr lang="en-US" sz="1000"/>
                        <a:t>109</a:t>
                      </a:r>
                    </a:p>
                  </a:txBody>
                  <a:tcPr/>
                </a:tc>
                <a:tc>
                  <a:txBody>
                    <a:bodyPr/>
                    <a:lstStyle/>
                    <a:p>
                      <a:r>
                        <a:rPr lang="en-US" sz="1000"/>
                        <a:t>109</a:t>
                      </a:r>
                    </a:p>
                  </a:txBody>
                  <a:tcPr/>
                </a:tc>
                <a:tc>
                  <a:txBody>
                    <a:bodyPr/>
                    <a:lstStyle/>
                    <a:p>
                      <a:r>
                        <a:rPr lang="en-US" sz="1000"/>
                        <a:t>0</a:t>
                      </a:r>
                    </a:p>
                  </a:txBody>
                  <a:tcPr/>
                </a:tc>
                <a:tc>
                  <a:txBody>
                    <a:bodyPr/>
                    <a:lstStyle/>
                    <a:p>
                      <a:r>
                        <a:rPr lang="en-US" sz="1000"/>
                        <a:t>25</a:t>
                      </a:r>
                    </a:p>
                  </a:txBody>
                  <a:tcPr/>
                </a:tc>
                <a:tc>
                  <a:txBody>
                    <a:bodyPr/>
                    <a:lstStyle/>
                    <a:p>
                      <a:r>
                        <a:rPr lang="en-US" sz="1000"/>
                        <a:t>72</a:t>
                      </a:r>
                    </a:p>
                  </a:txBody>
                  <a:tcPr/>
                </a:tc>
                <a:tc>
                  <a:txBody>
                    <a:bodyPr/>
                    <a:lstStyle/>
                    <a:p>
                      <a:r>
                        <a:rPr lang="en-US" sz="1000"/>
                        <a:t>4</a:t>
                      </a:r>
                    </a:p>
                  </a:txBody>
                  <a:tcPr/>
                </a:tc>
                <a:extLst>
                  <a:ext uri="{0D108BD9-81ED-4DB2-BD59-A6C34878D82A}">
                    <a16:rowId xmlns:a16="http://schemas.microsoft.com/office/drawing/2014/main" val="3741930691"/>
                  </a:ext>
                </a:extLst>
              </a:tr>
              <a:tr h="370840">
                <a:tc>
                  <a:txBody>
                    <a:bodyPr/>
                    <a:lstStyle/>
                    <a:p>
                      <a:r>
                        <a:rPr lang="pt-BR" sz="1000" b="1"/>
                        <a:t>phlyinsurance - 2023-10-27 11:33:30</a:t>
                      </a:r>
                      <a:r>
                        <a:rPr lang="pt-BR" sz="1000"/>
                        <a:t>
 n/a</a:t>
                      </a:r>
                      <a:endParaRPr lang="en-US" sz="1000"/>
                    </a:p>
                  </a:txBody>
                  <a:tcPr/>
                </a:tc>
                <a:tc>
                  <a:txBody>
                    <a:bodyPr/>
                    <a:lstStyle/>
                    <a:p>
                      <a:r>
                        <a:rPr lang="en-US" sz="1000"/>
                        <a:t>https://quintly-image-storage.s3.amazonaws.com/c303562b672a3318c686cfcc37b7e67a/043f61a6838930c54e5735fb87c236b9.jpg</a:t>
                      </a:r>
                    </a:p>
                  </a:txBody>
                  <a:tcPr/>
                </a:tc>
                <a:tc>
                  <a:txBody>
                    <a:bodyPr/>
                    <a:lstStyle/>
                    <a:p>
                      <a:r>
                        <a:rPr lang="en-US" sz="1000"/>
                        <a:t>Video</a:t>
                      </a:r>
                    </a:p>
                  </a:txBody>
                  <a:tcPr/>
                </a:tc>
                <a:tc>
                  <a:txBody>
                    <a:bodyPr/>
                    <a:lstStyle/>
                    <a:p>
                      <a:r>
                        <a:rPr lang="en-US" sz="1000"/>
                        <a:t>138</a:t>
                      </a:r>
                    </a:p>
                  </a:txBody>
                  <a:tcPr/>
                </a:tc>
                <a:tc>
                  <a:txBody>
                    <a:bodyPr/>
                    <a:lstStyle/>
                    <a:p>
                      <a:r>
                        <a:rPr lang="en-US" sz="1000"/>
                        <a:t>135</a:t>
                      </a:r>
                    </a:p>
                  </a:txBody>
                  <a:tcPr/>
                </a:tc>
                <a:tc>
                  <a:txBody>
                    <a:bodyPr/>
                    <a:lstStyle/>
                    <a:p>
                      <a:r>
                        <a:rPr lang="en-US" sz="1000"/>
                        <a:t>0</a:t>
                      </a:r>
                    </a:p>
                  </a:txBody>
                  <a:tcPr/>
                </a:tc>
                <a:tc>
                  <a:txBody>
                    <a:bodyPr/>
                    <a:lstStyle/>
                    <a:p>
                      <a:r>
                        <a:rPr lang="en-US" sz="1000"/>
                        <a:t>22</a:t>
                      </a:r>
                    </a:p>
                  </a:txBody>
                  <a:tcPr/>
                </a:tc>
                <a:tc>
                  <a:txBody>
                    <a:bodyPr/>
                    <a:lstStyle/>
                    <a:p>
                      <a:r>
                        <a:rPr lang="en-US" sz="1000"/>
                        <a:t>88</a:t>
                      </a:r>
                    </a:p>
                  </a:txBody>
                  <a:tcPr/>
                </a:tc>
                <a:tc>
                  <a:txBody>
                    <a:bodyPr/>
                    <a:lstStyle/>
                    <a:p>
                      <a:r>
                        <a:rPr lang="en-US" sz="1000"/>
                        <a:t>4</a:t>
                      </a:r>
                    </a:p>
                  </a:txBody>
                  <a:tcPr/>
                </a:tc>
                <a:extLst>
                  <a:ext uri="{0D108BD9-81ED-4DB2-BD59-A6C34878D82A}">
                    <a16:rowId xmlns:a16="http://schemas.microsoft.com/office/drawing/2014/main" val="238785357"/>
                  </a:ext>
                </a:extLst>
              </a:tr>
              <a:tr h="370840">
                <a:tc>
                  <a:txBody>
                    <a:bodyPr/>
                    <a:lstStyle/>
                    <a:p>
                      <a:r>
                        <a:rPr lang="en-US" sz="1000" b="1"/>
                        <a:t>phlyinsurance - 2023-10-25 15:06:51</a:t>
                      </a:r>
                      <a:r>
                        <a:rPr lang="en-US" sz="1000"/>
                        <a:t>
 @payouthvote 
@horizonhouseinc @thearcofdelaware  tap to see more! 👉</a:t>
                      </a:r>
                    </a:p>
                  </a:txBody>
                  <a:tcPr/>
                </a:tc>
                <a:tc>
                  <a:txBody>
                    <a:bodyPr/>
                    <a:lstStyle/>
                    <a:p>
                      <a:r>
                        <a:rPr lang="en-US" sz="1000"/>
                        <a:t>https://quintly-image-storage.s3.amazonaws.com/c303562b672a3318c686cfcc37b7e67a/e0fd419f71dd533ad28a2de0b4003594.jpg</a:t>
                      </a:r>
                    </a:p>
                  </a:txBody>
                  <a:tcPr/>
                </a:tc>
                <a:tc>
                  <a:txBody>
                    <a:bodyPr/>
                    <a:lstStyle/>
                    <a:p>
                      <a:r>
                        <a:rPr lang="en-US" sz="1000"/>
                        <a:t>Video</a:t>
                      </a:r>
                    </a:p>
                  </a:txBody>
                  <a:tcPr/>
                </a:tc>
                <a:tc>
                  <a:txBody>
                    <a:bodyPr/>
                    <a:lstStyle/>
                    <a:p>
                      <a:r>
                        <a:rPr lang="en-US" sz="1000"/>
                        <a:t>123</a:t>
                      </a:r>
                    </a:p>
                  </a:txBody>
                  <a:tcPr/>
                </a:tc>
                <a:tc>
                  <a:txBody>
                    <a:bodyPr/>
                    <a:lstStyle/>
                    <a:p>
                      <a:r>
                        <a:rPr lang="en-US" sz="1000"/>
                        <a:t>122</a:t>
                      </a:r>
                    </a:p>
                  </a:txBody>
                  <a:tcPr/>
                </a:tc>
                <a:tc>
                  <a:txBody>
                    <a:bodyPr/>
                    <a:lstStyle/>
                    <a:p>
                      <a:r>
                        <a:rPr lang="en-US" sz="1000"/>
                        <a:t>0</a:t>
                      </a:r>
                    </a:p>
                  </a:txBody>
                  <a:tcPr/>
                </a:tc>
                <a:tc>
                  <a:txBody>
                    <a:bodyPr/>
                    <a:lstStyle/>
                    <a:p>
                      <a:r>
                        <a:rPr lang="en-US" sz="1000"/>
                        <a:t>39</a:t>
                      </a:r>
                    </a:p>
                  </a:txBody>
                  <a:tcPr/>
                </a:tc>
                <a:tc>
                  <a:txBody>
                    <a:bodyPr/>
                    <a:lstStyle/>
                    <a:p>
                      <a:r>
                        <a:rPr lang="en-US" sz="1000"/>
                        <a:t>66</a:t>
                      </a:r>
                    </a:p>
                  </a:txBody>
                  <a:tcPr/>
                </a:tc>
                <a:tc>
                  <a:txBody>
                    <a:bodyPr/>
                    <a:lstStyle/>
                    <a:p>
                      <a:r>
                        <a:rPr lang="en-US" sz="1000"/>
                        <a:t>0</a:t>
                      </a:r>
                    </a:p>
                  </a:txBody>
                  <a:tcPr/>
                </a:tc>
                <a:extLst>
                  <a:ext uri="{0D108BD9-81ED-4DB2-BD59-A6C34878D82A}">
                    <a16:rowId xmlns:a16="http://schemas.microsoft.com/office/drawing/2014/main" val="583903505"/>
                  </a:ext>
                </a:extLst>
              </a:tr>
            </a:tbl>
          </a:graphicData>
        </a:graphic>
      </p:graphicFrame>
      <p:sp>
        <p:nvSpPr>
          <p:cNvPr id="4" name="Text Placeholder 3">
            <a:extLst>
              <a:ext uri="{FF2B5EF4-FFF2-40B4-BE49-F238E27FC236}">
                <a16:creationId xmlns:a16="http://schemas.microsoft.com/office/drawing/2014/main" id="{9FD25D05-985C-4E38-9C9E-036F4E64F9B7}"/>
              </a:ext>
            </a:extLst>
          </p:cNvPr>
          <p:cNvSpPr>
            <a:spLocks noGrp="1"/>
          </p:cNvSpPr>
          <p:nvPr>
            <p:ph type="body" sz="quarter" idx="14"/>
          </p:nvPr>
        </p:nvSpPr>
        <p:spPr/>
        <p:txBody>
          <a:bodyPr/>
          <a:lstStyle/>
          <a:p>
            <a:r>
              <a:rPr lang="en-US"/>
              <a:t>10/01/2023 - 10/31/2023</a:t>
            </a:r>
          </a:p>
        </p:txBody>
      </p:sp>
    </p:spTree>
    <p:extLst>
      <p:ext uri="{BB962C8B-B14F-4D97-AF65-F5344CB8AC3E}">
        <p14:creationId xmlns:p14="http://schemas.microsoft.com/office/powerpoint/2010/main" val="2934165469"/>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1</TotalTime>
  <Words>3267</Words>
  <Application>Microsoft Office PowerPoint</Application>
  <PresentationFormat>On-screen Show (4:3)</PresentationFormat>
  <Paragraphs>679</Paragraphs>
  <Slides>45</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45</vt:i4>
      </vt:variant>
    </vt:vector>
  </HeadingPairs>
  <TitlesOfParts>
    <vt:vector size="48" baseType="lpstr">
      <vt:lpstr>Calibri</vt:lpstr>
      <vt:lpstr>Arial</vt:lpstr>
      <vt:lpstr>quintly_template</vt:lpstr>
      <vt:lpstr>PHLY Social Media</vt:lpstr>
      <vt:lpstr>Overall Overall Audience | Philadelphia Insurance</vt:lpstr>
      <vt:lpstr>Facebook Facebook Key Metrics | Philadelphia Insurance</vt:lpstr>
      <vt:lpstr>Facebook Fans Gained | Philadelphia Insurance</vt:lpstr>
      <vt:lpstr>Facebook Average Interactions Per Facebook Post | Philadelphia Insurance</vt:lpstr>
      <vt:lpstr>Facebook Total Interactions Per Month | Philadelphia Insurance</vt:lpstr>
      <vt:lpstr>Facebook Facebook Impressions | Philadelphia Insurance</vt:lpstr>
      <vt:lpstr>Facebook Original Own Posts Table | Philadelphia Insurance - 1 of 6</vt:lpstr>
      <vt:lpstr>Facebook Original Own Posts Table | Philadelphia Insurance - 2 of 6</vt:lpstr>
      <vt:lpstr>Facebook Original Own Posts Table | Philadelphia Insurance - 3 of 6</vt:lpstr>
      <vt:lpstr>Facebook Original Own Posts Table | Philadelphia Insurance - 4 of 6</vt:lpstr>
      <vt:lpstr>Facebook Original Own Posts Table | Philadelphia Insurance - 5 of 6</vt:lpstr>
      <vt:lpstr>Facebook Original Own Posts Table | Philadelphia Insurance - 6 of 6</vt:lpstr>
      <vt:lpstr>Facebook Fan Demographics | Philadelphia Insurance</vt:lpstr>
      <vt:lpstr>Twitter Key Metrics Table | Philadelphia Insurance</vt:lpstr>
      <vt:lpstr>Twitter Twitter Followers Change | Philadelphia Insurance</vt:lpstr>
      <vt:lpstr>Twitter Average Interactions Per Tweet | Philadelphia Insurance</vt:lpstr>
      <vt:lpstr>Twitter Total Interactions Per Month | Philadelphia Insurance</vt:lpstr>
      <vt:lpstr>Twitter PHLY Twitter Mentions | Philadelphia Insurance</vt:lpstr>
      <vt:lpstr>Twitter Key Influencers | Philadelphia Insurance</vt:lpstr>
      <vt:lpstr>Twitter Own and Retweeted Tweets Table | Philadelphia Insurance - 1 of 3</vt:lpstr>
      <vt:lpstr>Twitter Own and Retweeted Tweets Table | Philadelphia Insurance - 2 of 3</vt:lpstr>
      <vt:lpstr>Twitter Own and Retweeted Tweets Table | Philadelphia Insurance - 3 of 3</vt:lpstr>
      <vt:lpstr>LinkedIn Key Metrics Table | Philadelphia Insurance</vt:lpstr>
      <vt:lpstr>LinkedIn LinkedIn Followers Change | Philadelphia Insurance</vt:lpstr>
      <vt:lpstr>LinkedIn Average Interactions Per LinkedIn Update | Philadelphia Insurance</vt:lpstr>
      <vt:lpstr>LinkedIn Total Interactions Per Month | Philadelphia Insurance</vt:lpstr>
      <vt:lpstr>LinkedIn Post Impressions | Philadelphia Insurance</vt:lpstr>
      <vt:lpstr>LinkedIn Posts Table | Philadelphia Insurance - 1 of 5</vt:lpstr>
      <vt:lpstr>LinkedIn Posts Table | Philadelphia Insurance - 2 of 5</vt:lpstr>
      <vt:lpstr>LinkedIn Posts Table | Philadelphia Insurance - 3 of 5</vt:lpstr>
      <vt:lpstr>LinkedIn Posts Table | Philadelphia Insurance - 4 of 5</vt:lpstr>
      <vt:lpstr>LinkedIn Posts Table | Philadelphia Insurance - 5 of 5</vt:lpstr>
      <vt:lpstr>Instagram Key Metrics Table | Philadelphia Insurance</vt:lpstr>
      <vt:lpstr>Instagram Instagram Followers Change | Philadelphia Insurance</vt:lpstr>
      <vt:lpstr>Instagram Average Interactions Per Instagram Post | Philadelphia Insurance</vt:lpstr>
      <vt:lpstr>Instagram Total Interactions Per Month | Philadelphia Insurance</vt:lpstr>
      <vt:lpstr>Instagram Impressions | Philadelphia Insurance</vt:lpstr>
      <vt:lpstr>Instagram Posts Table | Philadelphia Insurance - 1 of 5</vt:lpstr>
      <vt:lpstr>Instagram Posts Table | Philadelphia Insurance - 2 of 5</vt:lpstr>
      <vt:lpstr>Instagram Posts Table | Philadelphia Insurance - 3 of 5</vt:lpstr>
      <vt:lpstr>Instagram Posts Table | Philadelphia Insurance - 4 of 5</vt:lpstr>
      <vt:lpstr>Instagram Posts Table | Philadelphia Insurance - 5 of 5</vt:lpstr>
      <vt:lpstr>Instagram Stories Key Metrics Table | Philadelphia Insurance</vt:lpstr>
      <vt:lpstr>Instagram Stories Table  | Philadelphia Insurance</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PHLY Social Media</dc:title>
  <dc:creator>Frederik Born</dc:creator>
  <cp:lastModifiedBy>Frederik Born</cp:lastModifiedBy>
  <cp:revision>1</cp:revision>
  <dcterms:created xsi:type="dcterms:W3CDTF">2023-11-08T14:54:49Z</dcterms:created>
  <dcterms:modified xsi:type="dcterms:W3CDTF">2023-11-08T14:55:52Z</dcterms:modified>
</cp:coreProperties>
</file>