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45200</c:v>
                </c:pt>
              </c:numCache>
            </c:numRef>
          </c:cat>
          <c:val>
            <c:numRef>
              <c:f>Sheet1!$B$2</c:f>
              <c:numCache>
                <c:formatCode>General</c:formatCode>
                <c:ptCount val="1"/>
                <c:pt idx="0">
                  <c:v>1908</c:v>
                </c:pt>
              </c:numCache>
            </c:numRef>
          </c:val>
          <c:extLst>
            <c:ext xmlns:c16="http://schemas.microsoft.com/office/drawing/2014/chart" uri="{C3380CC4-5D6E-409C-BE32-E72D297353CC}">
              <c16:uniqueId val="{00000000-16B7-444C-AEC1-9153134811D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45200</c:v>
                </c:pt>
              </c:numCache>
            </c:numRef>
          </c:cat>
          <c:val>
            <c:numRef>
              <c:f>Sheet1!$C$2</c:f>
              <c:numCache>
                <c:formatCode>General</c:formatCode>
                <c:ptCount val="1"/>
                <c:pt idx="0">
                  <c:v>2836</c:v>
                </c:pt>
              </c:numCache>
            </c:numRef>
          </c:val>
          <c:extLst>
            <c:ext xmlns:c16="http://schemas.microsoft.com/office/drawing/2014/chart" uri="{C3380CC4-5D6E-409C-BE32-E72D297353CC}">
              <c16:uniqueId val="{00000001-16B7-444C-AEC1-9153134811D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45200</c:v>
                </c:pt>
              </c:numCache>
            </c:numRef>
          </c:cat>
          <c:val>
            <c:numRef>
              <c:f>Sheet1!$D$2</c:f>
              <c:numCache>
                <c:formatCode>General</c:formatCode>
                <c:ptCount val="1"/>
                <c:pt idx="0">
                  <c:v>4175</c:v>
                </c:pt>
              </c:numCache>
            </c:numRef>
          </c:val>
          <c:extLst>
            <c:ext xmlns:c16="http://schemas.microsoft.com/office/drawing/2014/chart" uri="{C3380CC4-5D6E-409C-BE32-E72D297353CC}">
              <c16:uniqueId val="{00000002-16B7-444C-AEC1-9153134811D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45200</c:v>
                </c:pt>
              </c:numCache>
            </c:numRef>
          </c:cat>
          <c:val>
            <c:numRef>
              <c:f>Sheet1!$E$2</c:f>
              <c:numCache>
                <c:formatCode>General</c:formatCode>
                <c:ptCount val="1"/>
                <c:pt idx="0">
                  <c:v>1190</c:v>
                </c:pt>
              </c:numCache>
            </c:numRef>
          </c:val>
          <c:extLst>
            <c:ext xmlns:c16="http://schemas.microsoft.com/office/drawing/2014/chart" uri="{C3380CC4-5D6E-409C-BE32-E72D297353CC}">
              <c16:uniqueId val="{00000003-16B7-444C-AEC1-9153134811D0}"/>
            </c:ext>
          </c:extLst>
        </c:ser>
        <c:dLbls>
          <c:showLegendKey val="0"/>
          <c:showVal val="0"/>
          <c:showCatName val="0"/>
          <c:showSerName val="0"/>
          <c:showPercent val="0"/>
          <c:showBubbleSize val="0"/>
        </c:dLbls>
        <c:gapWidth val="219"/>
        <c:overlap val="-27"/>
        <c:axId val="358195048"/>
        <c:axId val="308632096"/>
      </c:barChart>
      <c:dateAx>
        <c:axId val="35819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632096"/>
        <c:crosses val="autoZero"/>
        <c:auto val="1"/>
        <c:lblOffset val="100"/>
        <c:baseTimeUnit val="days"/>
      </c:dateAx>
      <c:valAx>
        <c:axId val="30863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pt idx="8">
                  <c:v>18</c:v>
                </c:pt>
                <c:pt idx="9">
                  <c:v>7</c:v>
                </c:pt>
                <c:pt idx="10">
                  <c:v>0</c:v>
                </c:pt>
              </c:numCache>
            </c:numRef>
          </c:val>
          <c:extLst>
            <c:ext xmlns:c16="http://schemas.microsoft.com/office/drawing/2014/chart" uri="{C3380CC4-5D6E-409C-BE32-E72D297353CC}">
              <c16:uniqueId val="{00000000-EC75-4D60-9394-831281D65C47}"/>
            </c:ext>
          </c:extLst>
        </c:ser>
        <c:dLbls>
          <c:showLegendKey val="0"/>
          <c:showVal val="0"/>
          <c:showCatName val="0"/>
          <c:showSerName val="0"/>
          <c:showPercent val="0"/>
          <c:showBubbleSize val="0"/>
        </c:dLbls>
        <c:gapWidth val="219"/>
        <c:overlap val="-27"/>
        <c:axId val="363084704"/>
        <c:axId val="363086016"/>
      </c:barChart>
      <c:dateAx>
        <c:axId val="36308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86016"/>
        <c:crosses val="autoZero"/>
        <c:auto val="1"/>
        <c:lblOffset val="100"/>
        <c:baseTimeUnit val="months"/>
      </c:dateAx>
      <c:valAx>
        <c:axId val="36308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08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11</c:v>
                </c:pt>
                <c:pt idx="8">
                  <c:v>13</c:v>
                </c:pt>
                <c:pt idx="9">
                  <c:v>14</c:v>
                </c:pt>
                <c:pt idx="10">
                  <c:v>21</c:v>
                </c:pt>
                <c:pt idx="11">
                  <c:v>0</c:v>
                </c:pt>
              </c:numCache>
            </c:numRef>
          </c:val>
          <c:extLst>
            <c:ext xmlns:c16="http://schemas.microsoft.com/office/drawing/2014/chart" uri="{C3380CC4-5D6E-409C-BE32-E72D297353CC}">
              <c16:uniqueId val="{00000000-72A0-4BB5-AFB4-8F7BEA52FEA7}"/>
            </c:ext>
          </c:extLst>
        </c:ser>
        <c:dLbls>
          <c:showLegendKey val="0"/>
          <c:showVal val="0"/>
          <c:showCatName val="0"/>
          <c:showSerName val="0"/>
          <c:showPercent val="0"/>
          <c:showBubbleSize val="0"/>
        </c:dLbls>
        <c:gapWidth val="219"/>
        <c:overlap val="-27"/>
        <c:axId val="366036016"/>
        <c:axId val="366032408"/>
      </c:barChart>
      <c:dateAx>
        <c:axId val="36603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32408"/>
        <c:crosses val="autoZero"/>
        <c:auto val="1"/>
        <c:lblOffset val="100"/>
        <c:baseTimeUnit val="months"/>
      </c:dateAx>
      <c:valAx>
        <c:axId val="36603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3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87</c:v>
                </c:pt>
                <c:pt idx="7">
                  <c:v>110</c:v>
                </c:pt>
                <c:pt idx="8">
                  <c:v>91</c:v>
                </c:pt>
                <c:pt idx="9">
                  <c:v>101</c:v>
                </c:pt>
                <c:pt idx="10">
                  <c:v>102</c:v>
                </c:pt>
                <c:pt idx="11">
                  <c:v>0</c:v>
                </c:pt>
              </c:numCache>
            </c:numRef>
          </c:val>
          <c:extLst>
            <c:ext xmlns:c16="http://schemas.microsoft.com/office/drawing/2014/chart" uri="{C3380CC4-5D6E-409C-BE32-E72D297353CC}">
              <c16:uniqueId val="{00000000-55FA-4DF9-B5E6-9F313D03925D}"/>
            </c:ext>
          </c:extLst>
        </c:ser>
        <c:dLbls>
          <c:showLegendKey val="0"/>
          <c:showVal val="0"/>
          <c:showCatName val="0"/>
          <c:showSerName val="0"/>
          <c:showPercent val="0"/>
          <c:showBubbleSize val="0"/>
        </c:dLbls>
        <c:gapWidth val="219"/>
        <c:overlap val="-27"/>
        <c:axId val="366031096"/>
        <c:axId val="366035688"/>
      </c:barChart>
      <c:catAx>
        <c:axId val="366031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35688"/>
        <c:crosses val="autoZero"/>
        <c:auto val="1"/>
        <c:lblAlgn val="ctr"/>
        <c:lblOffset val="100"/>
        <c:noMultiLvlLbl val="0"/>
      </c:catAx>
      <c:valAx>
        <c:axId val="36603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3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5069</c:v>
                </c:pt>
                <c:pt idx="8">
                  <c:v>4129</c:v>
                </c:pt>
                <c:pt idx="9">
                  <c:v>16362</c:v>
                </c:pt>
                <c:pt idx="10">
                  <c:v>1407</c:v>
                </c:pt>
                <c:pt idx="11">
                  <c:v>0</c:v>
                </c:pt>
              </c:numCache>
            </c:numRef>
          </c:val>
          <c:extLst>
            <c:ext xmlns:c16="http://schemas.microsoft.com/office/drawing/2014/chart" uri="{C3380CC4-5D6E-409C-BE32-E72D297353CC}">
              <c16:uniqueId val="{00000000-36D5-4BC8-B78D-E799AE3ADEA4}"/>
            </c:ext>
          </c:extLst>
        </c:ser>
        <c:dLbls>
          <c:showLegendKey val="0"/>
          <c:showVal val="0"/>
          <c:showCatName val="0"/>
          <c:showSerName val="0"/>
          <c:showPercent val="0"/>
          <c:showBubbleSize val="0"/>
        </c:dLbls>
        <c:gapWidth val="219"/>
        <c:overlap val="-27"/>
        <c:axId val="359486888"/>
        <c:axId val="359486560"/>
      </c:barChart>
      <c:dateAx>
        <c:axId val="35948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6560"/>
        <c:crosses val="autoZero"/>
        <c:auto val="1"/>
        <c:lblOffset val="100"/>
        <c:baseTimeUnit val="months"/>
      </c:dateAx>
      <c:valAx>
        <c:axId val="35948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pt idx="8">
                  <c:v>-1</c:v>
                </c:pt>
                <c:pt idx="9">
                  <c:v>8</c:v>
                </c:pt>
                <c:pt idx="10">
                  <c:v>-7</c:v>
                </c:pt>
              </c:numCache>
            </c:numRef>
          </c:val>
          <c:extLst>
            <c:ext xmlns:c16="http://schemas.microsoft.com/office/drawing/2014/chart" uri="{C3380CC4-5D6E-409C-BE32-E72D297353CC}">
              <c16:uniqueId val="{00000000-737F-459D-A0AB-C0980248F30B}"/>
            </c:ext>
          </c:extLst>
        </c:ser>
        <c:dLbls>
          <c:showLegendKey val="0"/>
          <c:showVal val="0"/>
          <c:showCatName val="0"/>
          <c:showSerName val="0"/>
          <c:showPercent val="0"/>
          <c:showBubbleSize val="0"/>
        </c:dLbls>
        <c:gapWidth val="219"/>
        <c:overlap val="-27"/>
        <c:axId val="473450456"/>
        <c:axId val="473445864"/>
      </c:barChart>
      <c:dateAx>
        <c:axId val="473450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445864"/>
        <c:crosses val="autoZero"/>
        <c:auto val="1"/>
        <c:lblOffset val="100"/>
        <c:baseTimeUnit val="months"/>
      </c:dateAx>
      <c:valAx>
        <c:axId val="47344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45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3D9-4C33-A490-8504A6179D81}"/>
            </c:ext>
          </c:extLst>
        </c:ser>
        <c:dLbls>
          <c:showLegendKey val="0"/>
          <c:showVal val="0"/>
          <c:showCatName val="0"/>
          <c:showSerName val="0"/>
          <c:showPercent val="0"/>
          <c:showBubbleSize val="0"/>
        </c:dLbls>
        <c:gapWidth val="219"/>
        <c:overlap val="-27"/>
        <c:axId val="473453408"/>
        <c:axId val="473454064"/>
      </c:barChart>
      <c:dateAx>
        <c:axId val="47345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454064"/>
        <c:crosses val="autoZero"/>
        <c:auto val="1"/>
        <c:lblOffset val="100"/>
        <c:baseTimeUnit val="months"/>
      </c:dateAx>
      <c:valAx>
        <c:axId val="473454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45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10</c:v>
                </c:pt>
                <c:pt idx="8">
                  <c:v>3</c:v>
                </c:pt>
                <c:pt idx="9">
                  <c:v>5</c:v>
                </c:pt>
                <c:pt idx="10">
                  <c:v>0</c:v>
                </c:pt>
                <c:pt idx="11">
                  <c:v>0</c:v>
                </c:pt>
              </c:numCache>
            </c:numRef>
          </c:val>
          <c:extLst>
            <c:ext xmlns:c16="http://schemas.microsoft.com/office/drawing/2014/chart" uri="{C3380CC4-5D6E-409C-BE32-E72D297353CC}">
              <c16:uniqueId val="{00000000-DCD9-4C4E-AE7A-8BC3F69C03D8}"/>
            </c:ext>
          </c:extLst>
        </c:ser>
        <c:dLbls>
          <c:showLegendKey val="0"/>
          <c:showVal val="0"/>
          <c:showCatName val="0"/>
          <c:showSerName val="0"/>
          <c:showPercent val="0"/>
          <c:showBubbleSize val="0"/>
        </c:dLbls>
        <c:gapWidth val="219"/>
        <c:overlap val="-27"/>
        <c:axId val="473463248"/>
        <c:axId val="473459968"/>
      </c:barChart>
      <c:catAx>
        <c:axId val="47346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459968"/>
        <c:crosses val="autoZero"/>
        <c:auto val="1"/>
        <c:lblAlgn val="ctr"/>
        <c:lblOffset val="100"/>
        <c:noMultiLvlLbl val="0"/>
      </c:catAx>
      <c:valAx>
        <c:axId val="47345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46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61</c:v>
                </c:pt>
                <c:pt idx="8">
                  <c:v>-76</c:v>
                </c:pt>
                <c:pt idx="9">
                  <c:v>32</c:v>
                </c:pt>
                <c:pt idx="10">
                  <c:v>8</c:v>
                </c:pt>
              </c:numCache>
            </c:numRef>
          </c:val>
          <c:extLst>
            <c:ext xmlns:c16="http://schemas.microsoft.com/office/drawing/2014/chart" uri="{C3380CC4-5D6E-409C-BE32-E72D297353CC}">
              <c16:uniqueId val="{00000000-2A59-4488-B586-669FDE9DD567}"/>
            </c:ext>
          </c:extLst>
        </c:ser>
        <c:dLbls>
          <c:showLegendKey val="0"/>
          <c:showVal val="0"/>
          <c:showCatName val="0"/>
          <c:showSerName val="0"/>
          <c:showPercent val="0"/>
          <c:showBubbleSize val="0"/>
        </c:dLbls>
        <c:gapWidth val="219"/>
        <c:overlap val="-27"/>
        <c:axId val="479017264"/>
        <c:axId val="479021528"/>
      </c:barChart>
      <c:dateAx>
        <c:axId val="47901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21528"/>
        <c:crosses val="autoZero"/>
        <c:auto val="1"/>
        <c:lblOffset val="100"/>
        <c:baseTimeUnit val="months"/>
      </c:dateAx>
      <c:valAx>
        <c:axId val="47902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2023-01</c:v>
                </c:pt>
                <c:pt idx="1">
                  <c:v>2023-02</c:v>
                </c:pt>
                <c:pt idx="2">
                  <c:v>2023-03</c:v>
                </c:pt>
                <c:pt idx="3">
                  <c:v>2023-04</c:v>
                </c:pt>
                <c:pt idx="4">
                  <c:v>2023-05</c:v>
                </c:pt>
                <c:pt idx="5">
                  <c:v>2023-06</c:v>
                </c:pt>
                <c:pt idx="6">
                  <c:v>2023-07</c:v>
                </c:pt>
                <c:pt idx="7">
                  <c:v>2023-08</c:v>
                </c:pt>
                <c:pt idx="8">
                  <c:v>2023-09</c:v>
                </c:pt>
                <c:pt idx="9">
                  <c:v>2023-10</c:v>
                </c:pt>
                <c:pt idx="10">
                  <c:v>2023-11</c:v>
                </c:pt>
              </c:strCache>
            </c:strRef>
          </c:cat>
          <c:val>
            <c:numRef>
              <c:f>Sheet1!$B$2:$B$12</c:f>
              <c:numCache>
                <c:formatCode>General</c:formatCode>
                <c:ptCount val="11"/>
                <c:pt idx="0">
                  <c:v>44</c:v>
                </c:pt>
                <c:pt idx="1">
                  <c:v>56</c:v>
                </c:pt>
                <c:pt idx="2">
                  <c:v>75</c:v>
                </c:pt>
                <c:pt idx="3">
                  <c:v>72</c:v>
                </c:pt>
                <c:pt idx="4">
                  <c:v>37</c:v>
                </c:pt>
                <c:pt idx="5">
                  <c:v>46</c:v>
                </c:pt>
                <c:pt idx="6">
                  <c:v>39</c:v>
                </c:pt>
                <c:pt idx="7">
                  <c:v>50</c:v>
                </c:pt>
                <c:pt idx="8">
                  <c:v>56</c:v>
                </c:pt>
                <c:pt idx="9">
                  <c:v>46</c:v>
                </c:pt>
                <c:pt idx="10">
                  <c:v>40</c:v>
                </c:pt>
              </c:numCache>
            </c:numRef>
          </c:val>
          <c:extLst>
            <c:ext xmlns:c16="http://schemas.microsoft.com/office/drawing/2014/chart" uri="{C3380CC4-5D6E-409C-BE32-E72D297353CC}">
              <c16:uniqueId val="{00000000-B743-4066-804E-EBDB973B78FC}"/>
            </c:ext>
          </c:extLst>
        </c:ser>
        <c:dLbls>
          <c:showLegendKey val="0"/>
          <c:showVal val="0"/>
          <c:showCatName val="0"/>
          <c:showSerName val="0"/>
          <c:showPercent val="0"/>
          <c:showBubbleSize val="0"/>
        </c:dLbls>
        <c:gapWidth val="219"/>
        <c:overlap val="-27"/>
        <c:axId val="479023168"/>
        <c:axId val="479018904"/>
      </c:barChart>
      <c:catAx>
        <c:axId val="47902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8904"/>
        <c:crosses val="autoZero"/>
        <c:auto val="1"/>
        <c:lblAlgn val="ctr"/>
        <c:lblOffset val="100"/>
        <c:noMultiLvlLbl val="0"/>
      </c:catAx>
      <c:valAx>
        <c:axId val="47901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2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2023-01</c:v>
                </c:pt>
                <c:pt idx="1">
                  <c:v>2023-02</c:v>
                </c:pt>
                <c:pt idx="2">
                  <c:v>2023-03</c:v>
                </c:pt>
                <c:pt idx="3">
                  <c:v>2023-04</c:v>
                </c:pt>
                <c:pt idx="4">
                  <c:v>2023-05</c:v>
                </c:pt>
                <c:pt idx="5">
                  <c:v>2023-06</c:v>
                </c:pt>
                <c:pt idx="6">
                  <c:v>2023-07</c:v>
                </c:pt>
                <c:pt idx="7">
                  <c:v>2023-08</c:v>
                </c:pt>
                <c:pt idx="8">
                  <c:v>2023-09</c:v>
                </c:pt>
                <c:pt idx="9">
                  <c:v>2023-10</c:v>
                </c:pt>
                <c:pt idx="10">
                  <c:v>2023-11</c:v>
                </c:pt>
              </c:strCache>
            </c:strRef>
          </c:cat>
          <c:val>
            <c:numRef>
              <c:f>Sheet1!$B$2:$B$12</c:f>
              <c:numCache>
                <c:formatCode>General</c:formatCode>
                <c:ptCount val="11"/>
                <c:pt idx="0">
                  <c:v>222</c:v>
                </c:pt>
                <c:pt idx="1">
                  <c:v>280</c:v>
                </c:pt>
                <c:pt idx="2">
                  <c:v>525</c:v>
                </c:pt>
                <c:pt idx="3">
                  <c:v>656</c:v>
                </c:pt>
                <c:pt idx="4">
                  <c:v>372</c:v>
                </c:pt>
                <c:pt idx="5">
                  <c:v>421</c:v>
                </c:pt>
                <c:pt idx="6">
                  <c:v>319</c:v>
                </c:pt>
                <c:pt idx="7">
                  <c:v>456</c:v>
                </c:pt>
                <c:pt idx="8">
                  <c:v>507</c:v>
                </c:pt>
                <c:pt idx="9">
                  <c:v>234</c:v>
                </c:pt>
                <c:pt idx="10">
                  <c:v>204</c:v>
                </c:pt>
              </c:numCache>
            </c:numRef>
          </c:val>
          <c:extLst>
            <c:ext xmlns:c16="http://schemas.microsoft.com/office/drawing/2014/chart" uri="{C3380CC4-5D6E-409C-BE32-E72D297353CC}">
              <c16:uniqueId val="{00000000-8F5B-44AB-A5A7-E976588ACBCA}"/>
            </c:ext>
          </c:extLst>
        </c:ser>
        <c:dLbls>
          <c:showLegendKey val="0"/>
          <c:showVal val="0"/>
          <c:showCatName val="0"/>
          <c:showSerName val="0"/>
          <c:showPercent val="0"/>
          <c:showBubbleSize val="0"/>
        </c:dLbls>
        <c:gapWidth val="219"/>
        <c:overlap val="-27"/>
        <c:axId val="479015952"/>
        <c:axId val="479016280"/>
      </c:barChart>
      <c:catAx>
        <c:axId val="47901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6280"/>
        <c:crosses val="autoZero"/>
        <c:auto val="1"/>
        <c:lblAlgn val="ctr"/>
        <c:lblOffset val="100"/>
        <c:noMultiLvlLbl val="0"/>
      </c:catAx>
      <c:valAx>
        <c:axId val="47901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11916</c:v>
                </c:pt>
                <c:pt idx="6">
                  <c:v>11969</c:v>
                </c:pt>
                <c:pt idx="7">
                  <c:v>10154</c:v>
                </c:pt>
                <c:pt idx="8">
                  <c:v>9985</c:v>
                </c:pt>
                <c:pt idx="9">
                  <c:v>12585</c:v>
                </c:pt>
                <c:pt idx="10">
                  <c:v>10011</c:v>
                </c:pt>
                <c:pt idx="11">
                  <c:v>6085</c:v>
                </c:pt>
              </c:numCache>
            </c:numRef>
          </c:val>
          <c:extLst>
            <c:ext xmlns:c16="http://schemas.microsoft.com/office/drawing/2014/chart" uri="{C3380CC4-5D6E-409C-BE32-E72D297353CC}">
              <c16:uniqueId val="{00000000-3B1C-4694-9916-4D4450FF552A}"/>
            </c:ext>
          </c:extLst>
        </c:ser>
        <c:dLbls>
          <c:showLegendKey val="0"/>
          <c:showVal val="0"/>
          <c:showCatName val="0"/>
          <c:showSerName val="0"/>
          <c:showPercent val="0"/>
          <c:showBubbleSize val="0"/>
        </c:dLbls>
        <c:gapWidth val="219"/>
        <c:overlap val="-27"/>
        <c:axId val="479027432"/>
        <c:axId val="479030056"/>
      </c:barChart>
      <c:catAx>
        <c:axId val="47902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30056"/>
        <c:crosses val="autoZero"/>
        <c:auto val="1"/>
        <c:lblAlgn val="ctr"/>
        <c:lblOffset val="100"/>
        <c:noMultiLvlLbl val="0"/>
      </c:catAx>
      <c:valAx>
        <c:axId val="47903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2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6</c:v>
                </c:pt>
                <c:pt idx="8">
                  <c:v>-3</c:v>
                </c:pt>
                <c:pt idx="9">
                  <c:v>1</c:v>
                </c:pt>
                <c:pt idx="10">
                  <c:v>-2</c:v>
                </c:pt>
              </c:numCache>
            </c:numRef>
          </c:val>
          <c:extLst>
            <c:ext xmlns:c16="http://schemas.microsoft.com/office/drawing/2014/chart" uri="{C3380CC4-5D6E-409C-BE32-E72D297353CC}">
              <c16:uniqueId val="{00000000-183F-4756-913A-F0963646E025}"/>
            </c:ext>
          </c:extLst>
        </c:ser>
        <c:dLbls>
          <c:showLegendKey val="0"/>
          <c:showVal val="0"/>
          <c:showCatName val="0"/>
          <c:showSerName val="0"/>
          <c:showPercent val="0"/>
          <c:showBubbleSize val="0"/>
        </c:dLbls>
        <c:gapWidth val="219"/>
        <c:overlap val="-27"/>
        <c:axId val="456950248"/>
        <c:axId val="456952544"/>
      </c:barChart>
      <c:dateAx>
        <c:axId val="45695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52544"/>
        <c:crosses val="autoZero"/>
        <c:auto val="1"/>
        <c:lblOffset val="100"/>
        <c:baseTimeUnit val="months"/>
      </c:dateAx>
      <c:valAx>
        <c:axId val="45695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5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36</c:v>
                </c:pt>
                <c:pt idx="8">
                  <c:v>45</c:v>
                </c:pt>
                <c:pt idx="9">
                  <c:v>44</c:v>
                </c:pt>
                <c:pt idx="10">
                  <c:v>45</c:v>
                </c:pt>
                <c:pt idx="11">
                  <c:v>0</c:v>
                </c:pt>
              </c:numCache>
            </c:numRef>
          </c:val>
          <c:extLst>
            <c:ext xmlns:c16="http://schemas.microsoft.com/office/drawing/2014/chart" uri="{C3380CC4-5D6E-409C-BE32-E72D297353CC}">
              <c16:uniqueId val="{00000000-B284-4A6F-BB8F-B9B85018B513}"/>
            </c:ext>
          </c:extLst>
        </c:ser>
        <c:dLbls>
          <c:showLegendKey val="0"/>
          <c:showVal val="0"/>
          <c:showCatName val="0"/>
          <c:showSerName val="0"/>
          <c:showPercent val="0"/>
          <c:showBubbleSize val="0"/>
        </c:dLbls>
        <c:gapWidth val="219"/>
        <c:overlap val="-27"/>
        <c:axId val="456954512"/>
        <c:axId val="456948280"/>
      </c:barChart>
      <c:dateAx>
        <c:axId val="45695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48280"/>
        <c:crosses val="autoZero"/>
        <c:auto val="1"/>
        <c:lblOffset val="100"/>
        <c:baseTimeUnit val="months"/>
      </c:dateAx>
      <c:valAx>
        <c:axId val="45694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5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1219</c:v>
                </c:pt>
                <c:pt idx="5">
                  <c:v>583</c:v>
                </c:pt>
                <c:pt idx="6">
                  <c:v>297</c:v>
                </c:pt>
                <c:pt idx="7">
                  <c:v>289</c:v>
                </c:pt>
                <c:pt idx="8">
                  <c:v>315</c:v>
                </c:pt>
                <c:pt idx="9">
                  <c:v>311</c:v>
                </c:pt>
                <c:pt idx="10">
                  <c:v>181</c:v>
                </c:pt>
                <c:pt idx="11">
                  <c:v>0</c:v>
                </c:pt>
              </c:numCache>
            </c:numRef>
          </c:val>
          <c:extLst>
            <c:ext xmlns:c16="http://schemas.microsoft.com/office/drawing/2014/chart" uri="{C3380CC4-5D6E-409C-BE32-E72D297353CC}">
              <c16:uniqueId val="{00000000-8558-4575-94CA-BFF24D130323}"/>
            </c:ext>
          </c:extLst>
        </c:ser>
        <c:dLbls>
          <c:showLegendKey val="0"/>
          <c:showVal val="0"/>
          <c:showCatName val="0"/>
          <c:showSerName val="0"/>
          <c:showPercent val="0"/>
          <c:showBubbleSize val="0"/>
        </c:dLbls>
        <c:gapWidth val="219"/>
        <c:overlap val="-27"/>
        <c:axId val="456956808"/>
        <c:axId val="473450784"/>
      </c:barChart>
      <c:catAx>
        <c:axId val="456956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450784"/>
        <c:crosses val="autoZero"/>
        <c:auto val="1"/>
        <c:lblAlgn val="ctr"/>
        <c:lblOffset val="100"/>
        <c:noMultiLvlLbl val="0"/>
      </c:catAx>
      <c:valAx>
        <c:axId val="47345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95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pt idx="7">
                  <c:v>5534</c:v>
                </c:pt>
                <c:pt idx="8">
                  <c:v>3820</c:v>
                </c:pt>
                <c:pt idx="9">
                  <c:v>7859</c:v>
                </c:pt>
              </c:numCache>
            </c:numRef>
          </c:val>
          <c:extLst>
            <c:ext xmlns:c16="http://schemas.microsoft.com/office/drawing/2014/chart" uri="{C3380CC4-5D6E-409C-BE32-E72D297353CC}">
              <c16:uniqueId val="{00000000-3839-40F4-AF0E-28AA87060CB4}"/>
            </c:ext>
          </c:extLst>
        </c:ser>
        <c:dLbls>
          <c:showLegendKey val="0"/>
          <c:showVal val="0"/>
          <c:showCatName val="0"/>
          <c:showSerName val="0"/>
          <c:showPercent val="0"/>
          <c:showBubbleSize val="0"/>
        </c:dLbls>
        <c:gapWidth val="219"/>
        <c:overlap val="-27"/>
        <c:axId val="484012936"/>
        <c:axId val="484019496"/>
      </c:barChart>
      <c:dateAx>
        <c:axId val="48401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19496"/>
        <c:crosses val="autoZero"/>
        <c:auto val="1"/>
        <c:lblOffset val="100"/>
        <c:baseTimeUnit val="months"/>
      </c:dateAx>
      <c:valAx>
        <c:axId val="48401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1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2FC5-0120-4990-B979-9ED6EDA624A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D4D6192-B868-4C01-92A6-BD270F0ADC0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73346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7A475-03E0-4DB4-9450-8FABA9D4B03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A1BD9E3A-D179-48B1-B3EA-D2D9F1978C33}"/>
              </a:ext>
            </a:extLst>
          </p:cNvPr>
          <p:cNvGraphicFramePr>
            <a:graphicFrameLocks noGrp="1"/>
          </p:cNvGraphicFramePr>
          <p:nvPr>
            <p:ph type="chart" sz="quarter" idx="13"/>
            <p:extLst>
              <p:ext uri="{D42A27DB-BD31-4B8C-83A1-F6EECF244321}">
                <p14:modId xmlns:p14="http://schemas.microsoft.com/office/powerpoint/2010/main" val="638223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65283F-62FF-4180-A332-BAF3D9D72DDB}"/>
              </a:ext>
            </a:extLst>
          </p:cNvPr>
          <p:cNvSpPr>
            <a:spLocks noGrp="1"/>
          </p:cNvSpPr>
          <p:nvPr>
            <p:ph type="body" sz="quarter" idx="14"/>
          </p:nvPr>
        </p:nvSpPr>
        <p:spPr/>
        <p:txBody>
          <a:bodyPr/>
          <a:lstStyle/>
          <a:p>
            <a:r>
              <a:rPr lang="en-US"/>
              <a:t>10/01/2023 - 10/31/2023</a:t>
            </a:r>
          </a:p>
        </p:txBody>
      </p:sp>
      <p:sp>
        <p:nvSpPr>
          <p:cNvPr id="5" name="Footer Placeholder 4">
            <a:extLst>
              <a:ext uri="{FF2B5EF4-FFF2-40B4-BE49-F238E27FC236}">
                <a16:creationId xmlns:a16="http://schemas.microsoft.com/office/drawing/2014/main" id="{A0A9721D-4209-447C-91FD-FA44C70E3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77060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25573-B483-4969-BBEB-AEC266652FD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35B8B32-8D63-45AC-8FF0-41112CFE0F03}"/>
              </a:ext>
            </a:extLst>
          </p:cNvPr>
          <p:cNvGraphicFramePr>
            <a:graphicFrameLocks noGrp="1"/>
          </p:cNvGraphicFramePr>
          <p:nvPr>
            <p:ph type="tbl" sz="quarter" idx="13"/>
            <p:extLst>
              <p:ext uri="{D42A27DB-BD31-4B8C-83A1-F6EECF244321}">
                <p14:modId xmlns:p14="http://schemas.microsoft.com/office/powerpoint/2010/main" val="811699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566667631"/>
                    </a:ext>
                  </a:extLst>
                </a:gridCol>
                <a:gridCol w="905256">
                  <a:extLst>
                    <a:ext uri="{9D8B030D-6E8A-4147-A177-3AD203B41FA5}">
                      <a16:colId xmlns:a16="http://schemas.microsoft.com/office/drawing/2014/main" val="1908205552"/>
                    </a:ext>
                  </a:extLst>
                </a:gridCol>
                <a:gridCol w="905256">
                  <a:extLst>
                    <a:ext uri="{9D8B030D-6E8A-4147-A177-3AD203B41FA5}">
                      <a16:colId xmlns:a16="http://schemas.microsoft.com/office/drawing/2014/main" val="604690487"/>
                    </a:ext>
                  </a:extLst>
                </a:gridCol>
                <a:gridCol w="905256">
                  <a:extLst>
                    <a:ext uri="{9D8B030D-6E8A-4147-A177-3AD203B41FA5}">
                      <a16:colId xmlns:a16="http://schemas.microsoft.com/office/drawing/2014/main" val="1162689798"/>
                    </a:ext>
                  </a:extLst>
                </a:gridCol>
                <a:gridCol w="905256">
                  <a:extLst>
                    <a:ext uri="{9D8B030D-6E8A-4147-A177-3AD203B41FA5}">
                      <a16:colId xmlns:a16="http://schemas.microsoft.com/office/drawing/2014/main" val="2671117700"/>
                    </a:ext>
                  </a:extLst>
                </a:gridCol>
                <a:gridCol w="905256">
                  <a:extLst>
                    <a:ext uri="{9D8B030D-6E8A-4147-A177-3AD203B41FA5}">
                      <a16:colId xmlns:a16="http://schemas.microsoft.com/office/drawing/2014/main" val="770949213"/>
                    </a:ext>
                  </a:extLst>
                </a:gridCol>
                <a:gridCol w="905256">
                  <a:extLst>
                    <a:ext uri="{9D8B030D-6E8A-4147-A177-3AD203B41FA5}">
                      <a16:colId xmlns:a16="http://schemas.microsoft.com/office/drawing/2014/main" val="3833503328"/>
                    </a:ext>
                  </a:extLst>
                </a:gridCol>
                <a:gridCol w="905256">
                  <a:extLst>
                    <a:ext uri="{9D8B030D-6E8A-4147-A177-3AD203B41FA5}">
                      <a16:colId xmlns:a16="http://schemas.microsoft.com/office/drawing/2014/main" val="1754767765"/>
                    </a:ext>
                  </a:extLst>
                </a:gridCol>
                <a:gridCol w="905256">
                  <a:extLst>
                    <a:ext uri="{9D8B030D-6E8A-4147-A177-3AD203B41FA5}">
                      <a16:colId xmlns:a16="http://schemas.microsoft.com/office/drawing/2014/main" val="69966510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48093458"/>
                  </a:ext>
                </a:extLst>
              </a:tr>
              <a:tr h="370840">
                <a:tc>
                  <a:txBody>
                    <a:bodyPr/>
                    <a:lstStyle/>
                    <a:p>
                      <a:r>
                        <a:rPr lang="en-US" sz="1000"/>
                        <a:t>1908</a:t>
                      </a:r>
                    </a:p>
                  </a:txBody>
                  <a:tcPr/>
                </a:tc>
                <a:tc>
                  <a:txBody>
                    <a:bodyPr/>
                    <a:lstStyle/>
                    <a:p>
                      <a:r>
                        <a:rPr lang="en-US" sz="1000"/>
                        <a:t>7</a:t>
                      </a:r>
                    </a:p>
                  </a:txBody>
                  <a:tcPr/>
                </a:tc>
                <a:tc>
                  <a:txBody>
                    <a:bodyPr/>
                    <a:lstStyle/>
                    <a:p>
                      <a:r>
                        <a:rPr lang="en-US" sz="1000"/>
                        <a:t>6</a:t>
                      </a:r>
                    </a:p>
                  </a:txBody>
                  <a:tcPr/>
                </a:tc>
                <a:tc>
                  <a:txBody>
                    <a:bodyPr/>
                    <a:lstStyle/>
                    <a:p>
                      <a:r>
                        <a:rPr lang="en-US" sz="1000"/>
                        <a:t>90</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0.8841 %</a:t>
                      </a:r>
                    </a:p>
                  </a:txBody>
                  <a:tcPr/>
                </a:tc>
                <a:tc>
                  <a:txBody>
                    <a:bodyPr/>
                    <a:lstStyle/>
                    <a:p>
                      <a:r>
                        <a:rPr lang="en-US" sz="1000"/>
                        <a:t>0.0 %</a:t>
                      </a:r>
                    </a:p>
                  </a:txBody>
                  <a:tcPr/>
                </a:tc>
                <a:extLst>
                  <a:ext uri="{0D108BD9-81ED-4DB2-BD59-A6C34878D82A}">
                    <a16:rowId xmlns:a16="http://schemas.microsoft.com/office/drawing/2014/main" val="3495214518"/>
                  </a:ext>
                </a:extLst>
              </a:tr>
            </a:tbl>
          </a:graphicData>
        </a:graphic>
      </p:graphicFrame>
      <p:sp>
        <p:nvSpPr>
          <p:cNvPr id="4" name="Text Placeholder 3">
            <a:extLst>
              <a:ext uri="{FF2B5EF4-FFF2-40B4-BE49-F238E27FC236}">
                <a16:creationId xmlns:a16="http://schemas.microsoft.com/office/drawing/2014/main" id="{1E03ECCA-9DEA-4A07-B9DC-CA7F138C6AB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843044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628B1-69B5-457C-BCC4-EE6AB3BEB31B}"/>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FA3EF49-EA7C-4B4D-B80D-4E6052156AE7}"/>
              </a:ext>
            </a:extLst>
          </p:cNvPr>
          <p:cNvGraphicFramePr>
            <a:graphicFrameLocks noGrp="1"/>
          </p:cNvGraphicFramePr>
          <p:nvPr>
            <p:ph type="chart" sz="quarter" idx="13"/>
            <p:extLst>
              <p:ext uri="{D42A27DB-BD31-4B8C-83A1-F6EECF244321}">
                <p14:modId xmlns:p14="http://schemas.microsoft.com/office/powerpoint/2010/main" val="3172181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5610F-E869-4949-9E98-F6A7E682A34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7BFFF65-A7FC-4A8E-9280-CFE5E29F8C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6625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AA657-F258-4985-9C93-EE6D7A36EB8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F33FB63E-013B-4694-9470-10E372943956}"/>
              </a:ext>
            </a:extLst>
          </p:cNvPr>
          <p:cNvGraphicFramePr>
            <a:graphicFrameLocks noGrp="1"/>
          </p:cNvGraphicFramePr>
          <p:nvPr>
            <p:ph type="chart" sz="quarter" idx="13"/>
            <p:extLst>
              <p:ext uri="{D42A27DB-BD31-4B8C-83A1-F6EECF244321}">
                <p14:modId xmlns:p14="http://schemas.microsoft.com/office/powerpoint/2010/main" val="186274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1F1B0-8E9E-4748-B28A-84543B755FA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A6811AB-BF70-40C2-A005-9B2E88907E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481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5E5DE-2BA6-4D78-B4C8-5BC87EFF2CFA}"/>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A4656095-AD96-4B9E-9A5D-70197CB767AF}"/>
              </a:ext>
            </a:extLst>
          </p:cNvPr>
          <p:cNvGraphicFramePr>
            <a:graphicFrameLocks noGrp="1"/>
          </p:cNvGraphicFramePr>
          <p:nvPr>
            <p:ph type="chart" sz="quarter" idx="13"/>
            <p:extLst>
              <p:ext uri="{D42A27DB-BD31-4B8C-83A1-F6EECF244321}">
                <p14:modId xmlns:p14="http://schemas.microsoft.com/office/powerpoint/2010/main" val="2828494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15688-B712-4569-8BCD-8A3E9E8B7E8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CB8FCE9-1460-45E0-875E-1F252F9890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5195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A394-97B2-486E-9238-CF4C1AE5DAC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0450C812-C837-40A3-8633-ECD0EC834E5A}"/>
              </a:ext>
            </a:extLst>
          </p:cNvPr>
          <p:cNvGraphicFramePr>
            <a:graphicFrameLocks noGrp="1"/>
          </p:cNvGraphicFramePr>
          <p:nvPr>
            <p:ph type="chart" sz="quarter" idx="13"/>
            <p:extLst>
              <p:ext uri="{D42A27DB-BD31-4B8C-83A1-F6EECF244321}">
                <p14:modId xmlns:p14="http://schemas.microsoft.com/office/powerpoint/2010/main" val="1215203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7771E-3F9B-4DFE-933B-0D72CC8ED43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64C47B4-436F-4379-8916-D24623E9C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527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F299-734D-40C2-8EF4-437DD947CE10}"/>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931EA08F-5577-44FC-BBE4-CEDE7EBFA4D6}"/>
              </a:ext>
            </a:extLst>
          </p:cNvPr>
          <p:cNvGraphicFramePr>
            <a:graphicFrameLocks noGrp="1"/>
          </p:cNvGraphicFramePr>
          <p:nvPr>
            <p:ph type="tbl" sz="quarter" idx="13"/>
            <p:extLst>
              <p:ext uri="{D42A27DB-BD31-4B8C-83A1-F6EECF244321}">
                <p14:modId xmlns:p14="http://schemas.microsoft.com/office/powerpoint/2010/main" val="587951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39645346"/>
                    </a:ext>
                  </a:extLst>
                </a:gridCol>
                <a:gridCol w="1316737">
                  <a:extLst>
                    <a:ext uri="{9D8B030D-6E8A-4147-A177-3AD203B41FA5}">
                      <a16:colId xmlns:a16="http://schemas.microsoft.com/office/drawing/2014/main" val="4240427258"/>
                    </a:ext>
                  </a:extLst>
                </a:gridCol>
                <a:gridCol w="329184">
                  <a:extLst>
                    <a:ext uri="{9D8B030D-6E8A-4147-A177-3AD203B41FA5}">
                      <a16:colId xmlns:a16="http://schemas.microsoft.com/office/drawing/2014/main" val="3895304542"/>
                    </a:ext>
                  </a:extLst>
                </a:gridCol>
                <a:gridCol w="329184">
                  <a:extLst>
                    <a:ext uri="{9D8B030D-6E8A-4147-A177-3AD203B41FA5}">
                      <a16:colId xmlns:a16="http://schemas.microsoft.com/office/drawing/2014/main" val="4154347854"/>
                    </a:ext>
                  </a:extLst>
                </a:gridCol>
                <a:gridCol w="329184">
                  <a:extLst>
                    <a:ext uri="{9D8B030D-6E8A-4147-A177-3AD203B41FA5}">
                      <a16:colId xmlns:a16="http://schemas.microsoft.com/office/drawing/2014/main" val="3226058356"/>
                    </a:ext>
                  </a:extLst>
                </a:gridCol>
                <a:gridCol w="329184">
                  <a:extLst>
                    <a:ext uri="{9D8B030D-6E8A-4147-A177-3AD203B41FA5}">
                      <a16:colId xmlns:a16="http://schemas.microsoft.com/office/drawing/2014/main" val="2038644169"/>
                    </a:ext>
                  </a:extLst>
                </a:gridCol>
                <a:gridCol w="329184">
                  <a:extLst>
                    <a:ext uri="{9D8B030D-6E8A-4147-A177-3AD203B41FA5}">
                      <a16:colId xmlns:a16="http://schemas.microsoft.com/office/drawing/2014/main" val="1239711371"/>
                    </a:ext>
                  </a:extLst>
                </a:gridCol>
                <a:gridCol w="329184">
                  <a:extLst>
                    <a:ext uri="{9D8B030D-6E8A-4147-A177-3AD203B41FA5}">
                      <a16:colId xmlns:a16="http://schemas.microsoft.com/office/drawing/2014/main" val="869258045"/>
                    </a:ext>
                  </a:extLst>
                </a:gridCol>
                <a:gridCol w="329184">
                  <a:extLst>
                    <a:ext uri="{9D8B030D-6E8A-4147-A177-3AD203B41FA5}">
                      <a16:colId xmlns:a16="http://schemas.microsoft.com/office/drawing/2014/main" val="2678065602"/>
                    </a:ext>
                  </a:extLst>
                </a:gridCol>
                <a:gridCol w="329184">
                  <a:extLst>
                    <a:ext uri="{9D8B030D-6E8A-4147-A177-3AD203B41FA5}">
                      <a16:colId xmlns:a16="http://schemas.microsoft.com/office/drawing/2014/main" val="2656332973"/>
                    </a:ext>
                  </a:extLst>
                </a:gridCol>
                <a:gridCol w="329184">
                  <a:extLst>
                    <a:ext uri="{9D8B030D-6E8A-4147-A177-3AD203B41FA5}">
                      <a16:colId xmlns:a16="http://schemas.microsoft.com/office/drawing/2014/main" val="2718366547"/>
                    </a:ext>
                  </a:extLst>
                </a:gridCol>
                <a:gridCol w="329184">
                  <a:extLst>
                    <a:ext uri="{9D8B030D-6E8A-4147-A177-3AD203B41FA5}">
                      <a16:colId xmlns:a16="http://schemas.microsoft.com/office/drawing/2014/main" val="4206261090"/>
                    </a:ext>
                  </a:extLst>
                </a:gridCol>
                <a:gridCol w="329184">
                  <a:extLst>
                    <a:ext uri="{9D8B030D-6E8A-4147-A177-3AD203B41FA5}">
                      <a16:colId xmlns:a16="http://schemas.microsoft.com/office/drawing/2014/main" val="2980165237"/>
                    </a:ext>
                  </a:extLst>
                </a:gridCol>
                <a:gridCol w="329184">
                  <a:extLst>
                    <a:ext uri="{9D8B030D-6E8A-4147-A177-3AD203B41FA5}">
                      <a16:colId xmlns:a16="http://schemas.microsoft.com/office/drawing/2014/main" val="1525217943"/>
                    </a:ext>
                  </a:extLst>
                </a:gridCol>
                <a:gridCol w="329184">
                  <a:extLst>
                    <a:ext uri="{9D8B030D-6E8A-4147-A177-3AD203B41FA5}">
                      <a16:colId xmlns:a16="http://schemas.microsoft.com/office/drawing/2014/main" val="2953358419"/>
                    </a:ext>
                  </a:extLst>
                </a:gridCol>
                <a:gridCol w="329184">
                  <a:extLst>
                    <a:ext uri="{9D8B030D-6E8A-4147-A177-3AD203B41FA5}">
                      <a16:colId xmlns:a16="http://schemas.microsoft.com/office/drawing/2014/main" val="2026864942"/>
                    </a:ext>
                  </a:extLst>
                </a:gridCol>
                <a:gridCol w="329184">
                  <a:extLst>
                    <a:ext uri="{9D8B030D-6E8A-4147-A177-3AD203B41FA5}">
                      <a16:colId xmlns:a16="http://schemas.microsoft.com/office/drawing/2014/main" val="3127219234"/>
                    </a:ext>
                  </a:extLst>
                </a:gridCol>
                <a:gridCol w="329184">
                  <a:extLst>
                    <a:ext uri="{9D8B030D-6E8A-4147-A177-3AD203B41FA5}">
                      <a16:colId xmlns:a16="http://schemas.microsoft.com/office/drawing/2014/main" val="47750261"/>
                    </a:ext>
                  </a:extLst>
                </a:gridCol>
                <a:gridCol w="329184">
                  <a:extLst>
                    <a:ext uri="{9D8B030D-6E8A-4147-A177-3AD203B41FA5}">
                      <a16:colId xmlns:a16="http://schemas.microsoft.com/office/drawing/2014/main" val="4177894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7689751"/>
                  </a:ext>
                </a:extLst>
              </a:tr>
            </a:tbl>
          </a:graphicData>
        </a:graphic>
      </p:graphicFrame>
      <p:sp>
        <p:nvSpPr>
          <p:cNvPr id="4" name="Text Placeholder 3">
            <a:extLst>
              <a:ext uri="{FF2B5EF4-FFF2-40B4-BE49-F238E27FC236}">
                <a16:creationId xmlns:a16="http://schemas.microsoft.com/office/drawing/2014/main" id="{549CD837-8943-49B7-BFC8-B1AFFD459F3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686422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3F68B-B21E-4FF4-9E89-1EEED15E741E}"/>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EAD93A9E-508F-4EA6-9945-996CA2142398}"/>
              </a:ext>
            </a:extLst>
          </p:cNvPr>
          <p:cNvGraphicFramePr>
            <a:graphicFrameLocks noGrp="1"/>
          </p:cNvGraphicFramePr>
          <p:nvPr>
            <p:ph type="tbl" sz="quarter" idx="13"/>
            <p:extLst>
              <p:ext uri="{D42A27DB-BD31-4B8C-83A1-F6EECF244321}">
                <p14:modId xmlns:p14="http://schemas.microsoft.com/office/powerpoint/2010/main" val="2730363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42146425"/>
                    </a:ext>
                  </a:extLst>
                </a:gridCol>
                <a:gridCol w="1316737">
                  <a:extLst>
                    <a:ext uri="{9D8B030D-6E8A-4147-A177-3AD203B41FA5}">
                      <a16:colId xmlns:a16="http://schemas.microsoft.com/office/drawing/2014/main" val="700177474"/>
                    </a:ext>
                  </a:extLst>
                </a:gridCol>
                <a:gridCol w="329184">
                  <a:extLst>
                    <a:ext uri="{9D8B030D-6E8A-4147-A177-3AD203B41FA5}">
                      <a16:colId xmlns:a16="http://schemas.microsoft.com/office/drawing/2014/main" val="1817930992"/>
                    </a:ext>
                  </a:extLst>
                </a:gridCol>
                <a:gridCol w="329184">
                  <a:extLst>
                    <a:ext uri="{9D8B030D-6E8A-4147-A177-3AD203B41FA5}">
                      <a16:colId xmlns:a16="http://schemas.microsoft.com/office/drawing/2014/main" val="2170414791"/>
                    </a:ext>
                  </a:extLst>
                </a:gridCol>
                <a:gridCol w="329184">
                  <a:extLst>
                    <a:ext uri="{9D8B030D-6E8A-4147-A177-3AD203B41FA5}">
                      <a16:colId xmlns:a16="http://schemas.microsoft.com/office/drawing/2014/main" val="3749325822"/>
                    </a:ext>
                  </a:extLst>
                </a:gridCol>
                <a:gridCol w="329184">
                  <a:extLst>
                    <a:ext uri="{9D8B030D-6E8A-4147-A177-3AD203B41FA5}">
                      <a16:colId xmlns:a16="http://schemas.microsoft.com/office/drawing/2014/main" val="126949813"/>
                    </a:ext>
                  </a:extLst>
                </a:gridCol>
                <a:gridCol w="329184">
                  <a:extLst>
                    <a:ext uri="{9D8B030D-6E8A-4147-A177-3AD203B41FA5}">
                      <a16:colId xmlns:a16="http://schemas.microsoft.com/office/drawing/2014/main" val="2772369358"/>
                    </a:ext>
                  </a:extLst>
                </a:gridCol>
                <a:gridCol w="329184">
                  <a:extLst>
                    <a:ext uri="{9D8B030D-6E8A-4147-A177-3AD203B41FA5}">
                      <a16:colId xmlns:a16="http://schemas.microsoft.com/office/drawing/2014/main" val="2935841026"/>
                    </a:ext>
                  </a:extLst>
                </a:gridCol>
                <a:gridCol w="329184">
                  <a:extLst>
                    <a:ext uri="{9D8B030D-6E8A-4147-A177-3AD203B41FA5}">
                      <a16:colId xmlns:a16="http://schemas.microsoft.com/office/drawing/2014/main" val="1742201523"/>
                    </a:ext>
                  </a:extLst>
                </a:gridCol>
                <a:gridCol w="329184">
                  <a:extLst>
                    <a:ext uri="{9D8B030D-6E8A-4147-A177-3AD203B41FA5}">
                      <a16:colId xmlns:a16="http://schemas.microsoft.com/office/drawing/2014/main" val="3315117377"/>
                    </a:ext>
                  </a:extLst>
                </a:gridCol>
                <a:gridCol w="329184">
                  <a:extLst>
                    <a:ext uri="{9D8B030D-6E8A-4147-A177-3AD203B41FA5}">
                      <a16:colId xmlns:a16="http://schemas.microsoft.com/office/drawing/2014/main" val="667496698"/>
                    </a:ext>
                  </a:extLst>
                </a:gridCol>
                <a:gridCol w="329184">
                  <a:extLst>
                    <a:ext uri="{9D8B030D-6E8A-4147-A177-3AD203B41FA5}">
                      <a16:colId xmlns:a16="http://schemas.microsoft.com/office/drawing/2014/main" val="2504056622"/>
                    </a:ext>
                  </a:extLst>
                </a:gridCol>
                <a:gridCol w="329184">
                  <a:extLst>
                    <a:ext uri="{9D8B030D-6E8A-4147-A177-3AD203B41FA5}">
                      <a16:colId xmlns:a16="http://schemas.microsoft.com/office/drawing/2014/main" val="316197832"/>
                    </a:ext>
                  </a:extLst>
                </a:gridCol>
                <a:gridCol w="329184">
                  <a:extLst>
                    <a:ext uri="{9D8B030D-6E8A-4147-A177-3AD203B41FA5}">
                      <a16:colId xmlns:a16="http://schemas.microsoft.com/office/drawing/2014/main" val="657237943"/>
                    </a:ext>
                  </a:extLst>
                </a:gridCol>
                <a:gridCol w="329184">
                  <a:extLst>
                    <a:ext uri="{9D8B030D-6E8A-4147-A177-3AD203B41FA5}">
                      <a16:colId xmlns:a16="http://schemas.microsoft.com/office/drawing/2014/main" val="2583172692"/>
                    </a:ext>
                  </a:extLst>
                </a:gridCol>
                <a:gridCol w="329184">
                  <a:extLst>
                    <a:ext uri="{9D8B030D-6E8A-4147-A177-3AD203B41FA5}">
                      <a16:colId xmlns:a16="http://schemas.microsoft.com/office/drawing/2014/main" val="3169095495"/>
                    </a:ext>
                  </a:extLst>
                </a:gridCol>
                <a:gridCol w="329184">
                  <a:extLst>
                    <a:ext uri="{9D8B030D-6E8A-4147-A177-3AD203B41FA5}">
                      <a16:colId xmlns:a16="http://schemas.microsoft.com/office/drawing/2014/main" val="2103132713"/>
                    </a:ext>
                  </a:extLst>
                </a:gridCol>
                <a:gridCol w="329184">
                  <a:extLst>
                    <a:ext uri="{9D8B030D-6E8A-4147-A177-3AD203B41FA5}">
                      <a16:colId xmlns:a16="http://schemas.microsoft.com/office/drawing/2014/main" val="3522372946"/>
                    </a:ext>
                  </a:extLst>
                </a:gridCol>
                <a:gridCol w="329184">
                  <a:extLst>
                    <a:ext uri="{9D8B030D-6E8A-4147-A177-3AD203B41FA5}">
                      <a16:colId xmlns:a16="http://schemas.microsoft.com/office/drawing/2014/main" val="351816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701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- 2023-10-26 17:00:11</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Barbara Fajota, our Claims Operations supervisor, who was among those honored at Tokio Marine Group’s Good Company Awards in Tokyo. As FICOH’s 2023 Good Company Award winner, she had the honor of delivering a thank you speech on behalf of all the international recipients. Mahalo Tokio Marine Group for hosting a celebration that inspires and connects Tokio Marine employees worldwide. #GoodCompany #GoodCompanyAwards #TokioMarineGroup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https://quintly-image-storage.s3.amazonaws.com/17ae3836335657ff0a83f20c7d11e5e8/1c6df9cf2432743873729b5e0d208b92.jpg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66057710"/>
                  </a:ext>
                </a:extLst>
              </a:tr>
            </a:tbl>
          </a:graphicData>
        </a:graphic>
      </p:graphicFrame>
      <p:sp>
        <p:nvSpPr>
          <p:cNvPr id="4" name="Text Placeholder 3">
            <a:extLst>
              <a:ext uri="{FF2B5EF4-FFF2-40B4-BE49-F238E27FC236}">
                <a16:creationId xmlns:a16="http://schemas.microsoft.com/office/drawing/2014/main" id="{DA452174-7074-44A4-B9DD-04AB9C399FC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472845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58FF3-0448-498D-9361-6E3EC56B0DD2}"/>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2D60E00E-F217-405F-9585-C8358418CAD5}"/>
              </a:ext>
            </a:extLst>
          </p:cNvPr>
          <p:cNvGraphicFramePr>
            <a:graphicFrameLocks noGrp="1"/>
          </p:cNvGraphicFramePr>
          <p:nvPr>
            <p:ph type="tbl" sz="quarter" idx="13"/>
            <p:extLst>
              <p:ext uri="{D42A27DB-BD31-4B8C-83A1-F6EECF244321}">
                <p14:modId xmlns:p14="http://schemas.microsoft.com/office/powerpoint/2010/main" val="13274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59412117"/>
                    </a:ext>
                  </a:extLst>
                </a:gridCol>
                <a:gridCol w="1316737">
                  <a:extLst>
                    <a:ext uri="{9D8B030D-6E8A-4147-A177-3AD203B41FA5}">
                      <a16:colId xmlns:a16="http://schemas.microsoft.com/office/drawing/2014/main" val="1917690426"/>
                    </a:ext>
                  </a:extLst>
                </a:gridCol>
                <a:gridCol w="329184">
                  <a:extLst>
                    <a:ext uri="{9D8B030D-6E8A-4147-A177-3AD203B41FA5}">
                      <a16:colId xmlns:a16="http://schemas.microsoft.com/office/drawing/2014/main" val="2952814856"/>
                    </a:ext>
                  </a:extLst>
                </a:gridCol>
                <a:gridCol w="329184">
                  <a:extLst>
                    <a:ext uri="{9D8B030D-6E8A-4147-A177-3AD203B41FA5}">
                      <a16:colId xmlns:a16="http://schemas.microsoft.com/office/drawing/2014/main" val="1968988180"/>
                    </a:ext>
                  </a:extLst>
                </a:gridCol>
                <a:gridCol w="329184">
                  <a:extLst>
                    <a:ext uri="{9D8B030D-6E8A-4147-A177-3AD203B41FA5}">
                      <a16:colId xmlns:a16="http://schemas.microsoft.com/office/drawing/2014/main" val="3738645897"/>
                    </a:ext>
                  </a:extLst>
                </a:gridCol>
                <a:gridCol w="329184">
                  <a:extLst>
                    <a:ext uri="{9D8B030D-6E8A-4147-A177-3AD203B41FA5}">
                      <a16:colId xmlns:a16="http://schemas.microsoft.com/office/drawing/2014/main" val="972728311"/>
                    </a:ext>
                  </a:extLst>
                </a:gridCol>
                <a:gridCol w="329184">
                  <a:extLst>
                    <a:ext uri="{9D8B030D-6E8A-4147-A177-3AD203B41FA5}">
                      <a16:colId xmlns:a16="http://schemas.microsoft.com/office/drawing/2014/main" val="2348888813"/>
                    </a:ext>
                  </a:extLst>
                </a:gridCol>
                <a:gridCol w="329184">
                  <a:extLst>
                    <a:ext uri="{9D8B030D-6E8A-4147-A177-3AD203B41FA5}">
                      <a16:colId xmlns:a16="http://schemas.microsoft.com/office/drawing/2014/main" val="1007985877"/>
                    </a:ext>
                  </a:extLst>
                </a:gridCol>
                <a:gridCol w="329184">
                  <a:extLst>
                    <a:ext uri="{9D8B030D-6E8A-4147-A177-3AD203B41FA5}">
                      <a16:colId xmlns:a16="http://schemas.microsoft.com/office/drawing/2014/main" val="1796888200"/>
                    </a:ext>
                  </a:extLst>
                </a:gridCol>
                <a:gridCol w="329184">
                  <a:extLst>
                    <a:ext uri="{9D8B030D-6E8A-4147-A177-3AD203B41FA5}">
                      <a16:colId xmlns:a16="http://schemas.microsoft.com/office/drawing/2014/main" val="76940796"/>
                    </a:ext>
                  </a:extLst>
                </a:gridCol>
                <a:gridCol w="329184">
                  <a:extLst>
                    <a:ext uri="{9D8B030D-6E8A-4147-A177-3AD203B41FA5}">
                      <a16:colId xmlns:a16="http://schemas.microsoft.com/office/drawing/2014/main" val="421339472"/>
                    </a:ext>
                  </a:extLst>
                </a:gridCol>
                <a:gridCol w="329184">
                  <a:extLst>
                    <a:ext uri="{9D8B030D-6E8A-4147-A177-3AD203B41FA5}">
                      <a16:colId xmlns:a16="http://schemas.microsoft.com/office/drawing/2014/main" val="3674051729"/>
                    </a:ext>
                  </a:extLst>
                </a:gridCol>
                <a:gridCol w="329184">
                  <a:extLst>
                    <a:ext uri="{9D8B030D-6E8A-4147-A177-3AD203B41FA5}">
                      <a16:colId xmlns:a16="http://schemas.microsoft.com/office/drawing/2014/main" val="3020005060"/>
                    </a:ext>
                  </a:extLst>
                </a:gridCol>
                <a:gridCol w="329184">
                  <a:extLst>
                    <a:ext uri="{9D8B030D-6E8A-4147-A177-3AD203B41FA5}">
                      <a16:colId xmlns:a16="http://schemas.microsoft.com/office/drawing/2014/main" val="1563401921"/>
                    </a:ext>
                  </a:extLst>
                </a:gridCol>
                <a:gridCol w="329184">
                  <a:extLst>
                    <a:ext uri="{9D8B030D-6E8A-4147-A177-3AD203B41FA5}">
                      <a16:colId xmlns:a16="http://schemas.microsoft.com/office/drawing/2014/main" val="1180520872"/>
                    </a:ext>
                  </a:extLst>
                </a:gridCol>
                <a:gridCol w="329184">
                  <a:extLst>
                    <a:ext uri="{9D8B030D-6E8A-4147-A177-3AD203B41FA5}">
                      <a16:colId xmlns:a16="http://schemas.microsoft.com/office/drawing/2014/main" val="3301965908"/>
                    </a:ext>
                  </a:extLst>
                </a:gridCol>
                <a:gridCol w="329184">
                  <a:extLst>
                    <a:ext uri="{9D8B030D-6E8A-4147-A177-3AD203B41FA5}">
                      <a16:colId xmlns:a16="http://schemas.microsoft.com/office/drawing/2014/main" val="2281981263"/>
                    </a:ext>
                  </a:extLst>
                </a:gridCol>
                <a:gridCol w="329184">
                  <a:extLst>
                    <a:ext uri="{9D8B030D-6E8A-4147-A177-3AD203B41FA5}">
                      <a16:colId xmlns:a16="http://schemas.microsoft.com/office/drawing/2014/main" val="1905624183"/>
                    </a:ext>
                  </a:extLst>
                </a:gridCol>
                <a:gridCol w="329184">
                  <a:extLst>
                    <a:ext uri="{9D8B030D-6E8A-4147-A177-3AD203B41FA5}">
                      <a16:colId xmlns:a16="http://schemas.microsoft.com/office/drawing/2014/main" val="287308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179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- 2023-10-30 17:00:12</a:t>
                      </a:r>
                      <a:r>
                        <a:rPr kumimoji="0" lang="en-US" sz="1000" b="0" i="0" u="none" strike="noStrike" kern="1200" cap="none" spc="0" normalizeH="0" baseline="0" noProof="0">
                          <a:ln>
                            <a:noFill/>
                          </a:ln>
                          <a:solidFill>
                            <a:prstClr val="black"/>
                          </a:solidFill>
                          <a:effectLst/>
                          <a:uLnTx/>
                          <a:uFillTx/>
                          <a:latin typeface="Calibri"/>
                          <a:ea typeface="+mn-ea"/>
                          <a:cs typeface="+mn-cs"/>
                        </a:rPr>
                        <a:t>
 Agency partners play a critical role in helping local residents and businesses navigate the insurance buying process. Recently, #TeamFICOH organized a pau hana at O'ahu Country Club to reconnect with our agency customers and reinforce our commitment to them. The evening was filled with laughter, good company, and even some dancing!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https://quintly-image-storage.s3.amazonaws.com/17ae3836335657ff0a83f20c7d11e5e8/466ac39d26975fbe28e0eff15ed706a0.jpg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29376636"/>
                  </a:ext>
                </a:extLst>
              </a:tr>
            </a:tbl>
          </a:graphicData>
        </a:graphic>
      </p:graphicFrame>
      <p:sp>
        <p:nvSpPr>
          <p:cNvPr id="4" name="Text Placeholder 3">
            <a:extLst>
              <a:ext uri="{FF2B5EF4-FFF2-40B4-BE49-F238E27FC236}">
                <a16:creationId xmlns:a16="http://schemas.microsoft.com/office/drawing/2014/main" id="{676895F1-4B31-43C8-A800-62BA84B7CF3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4961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FEF7E-2E12-41C8-A054-86822527430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943D835D-C0B1-478E-BDA7-42FA8621638D}"/>
              </a:ext>
            </a:extLst>
          </p:cNvPr>
          <p:cNvGraphicFramePr>
            <a:graphicFrameLocks noGrp="1"/>
          </p:cNvGraphicFramePr>
          <p:nvPr>
            <p:ph type="tbl" sz="quarter" idx="13"/>
            <p:extLst>
              <p:ext uri="{D42A27DB-BD31-4B8C-83A1-F6EECF244321}">
                <p14:modId xmlns:p14="http://schemas.microsoft.com/office/powerpoint/2010/main" val="1689364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72860492"/>
                    </a:ext>
                  </a:extLst>
                </a:gridCol>
                <a:gridCol w="1316737">
                  <a:extLst>
                    <a:ext uri="{9D8B030D-6E8A-4147-A177-3AD203B41FA5}">
                      <a16:colId xmlns:a16="http://schemas.microsoft.com/office/drawing/2014/main" val="2919494946"/>
                    </a:ext>
                  </a:extLst>
                </a:gridCol>
                <a:gridCol w="329184">
                  <a:extLst>
                    <a:ext uri="{9D8B030D-6E8A-4147-A177-3AD203B41FA5}">
                      <a16:colId xmlns:a16="http://schemas.microsoft.com/office/drawing/2014/main" val="1103737879"/>
                    </a:ext>
                  </a:extLst>
                </a:gridCol>
                <a:gridCol w="329184">
                  <a:extLst>
                    <a:ext uri="{9D8B030D-6E8A-4147-A177-3AD203B41FA5}">
                      <a16:colId xmlns:a16="http://schemas.microsoft.com/office/drawing/2014/main" val="310520690"/>
                    </a:ext>
                  </a:extLst>
                </a:gridCol>
                <a:gridCol w="329184">
                  <a:extLst>
                    <a:ext uri="{9D8B030D-6E8A-4147-A177-3AD203B41FA5}">
                      <a16:colId xmlns:a16="http://schemas.microsoft.com/office/drawing/2014/main" val="3742178537"/>
                    </a:ext>
                  </a:extLst>
                </a:gridCol>
                <a:gridCol w="329184">
                  <a:extLst>
                    <a:ext uri="{9D8B030D-6E8A-4147-A177-3AD203B41FA5}">
                      <a16:colId xmlns:a16="http://schemas.microsoft.com/office/drawing/2014/main" val="3128977905"/>
                    </a:ext>
                  </a:extLst>
                </a:gridCol>
                <a:gridCol w="329184">
                  <a:extLst>
                    <a:ext uri="{9D8B030D-6E8A-4147-A177-3AD203B41FA5}">
                      <a16:colId xmlns:a16="http://schemas.microsoft.com/office/drawing/2014/main" val="2369505468"/>
                    </a:ext>
                  </a:extLst>
                </a:gridCol>
                <a:gridCol w="329184">
                  <a:extLst>
                    <a:ext uri="{9D8B030D-6E8A-4147-A177-3AD203B41FA5}">
                      <a16:colId xmlns:a16="http://schemas.microsoft.com/office/drawing/2014/main" val="2539027452"/>
                    </a:ext>
                  </a:extLst>
                </a:gridCol>
                <a:gridCol w="329184">
                  <a:extLst>
                    <a:ext uri="{9D8B030D-6E8A-4147-A177-3AD203B41FA5}">
                      <a16:colId xmlns:a16="http://schemas.microsoft.com/office/drawing/2014/main" val="226614676"/>
                    </a:ext>
                  </a:extLst>
                </a:gridCol>
                <a:gridCol w="329184">
                  <a:extLst>
                    <a:ext uri="{9D8B030D-6E8A-4147-A177-3AD203B41FA5}">
                      <a16:colId xmlns:a16="http://schemas.microsoft.com/office/drawing/2014/main" val="4281240434"/>
                    </a:ext>
                  </a:extLst>
                </a:gridCol>
                <a:gridCol w="329184">
                  <a:extLst>
                    <a:ext uri="{9D8B030D-6E8A-4147-A177-3AD203B41FA5}">
                      <a16:colId xmlns:a16="http://schemas.microsoft.com/office/drawing/2014/main" val="2871349567"/>
                    </a:ext>
                  </a:extLst>
                </a:gridCol>
                <a:gridCol w="329184">
                  <a:extLst>
                    <a:ext uri="{9D8B030D-6E8A-4147-A177-3AD203B41FA5}">
                      <a16:colId xmlns:a16="http://schemas.microsoft.com/office/drawing/2014/main" val="1638622140"/>
                    </a:ext>
                  </a:extLst>
                </a:gridCol>
                <a:gridCol w="329184">
                  <a:extLst>
                    <a:ext uri="{9D8B030D-6E8A-4147-A177-3AD203B41FA5}">
                      <a16:colId xmlns:a16="http://schemas.microsoft.com/office/drawing/2014/main" val="3070384969"/>
                    </a:ext>
                  </a:extLst>
                </a:gridCol>
                <a:gridCol w="329184">
                  <a:extLst>
                    <a:ext uri="{9D8B030D-6E8A-4147-A177-3AD203B41FA5}">
                      <a16:colId xmlns:a16="http://schemas.microsoft.com/office/drawing/2014/main" val="2271194573"/>
                    </a:ext>
                  </a:extLst>
                </a:gridCol>
                <a:gridCol w="329184">
                  <a:extLst>
                    <a:ext uri="{9D8B030D-6E8A-4147-A177-3AD203B41FA5}">
                      <a16:colId xmlns:a16="http://schemas.microsoft.com/office/drawing/2014/main" val="1350646433"/>
                    </a:ext>
                  </a:extLst>
                </a:gridCol>
                <a:gridCol w="329184">
                  <a:extLst>
                    <a:ext uri="{9D8B030D-6E8A-4147-A177-3AD203B41FA5}">
                      <a16:colId xmlns:a16="http://schemas.microsoft.com/office/drawing/2014/main" val="1850012410"/>
                    </a:ext>
                  </a:extLst>
                </a:gridCol>
                <a:gridCol w="329184">
                  <a:extLst>
                    <a:ext uri="{9D8B030D-6E8A-4147-A177-3AD203B41FA5}">
                      <a16:colId xmlns:a16="http://schemas.microsoft.com/office/drawing/2014/main" val="1721092220"/>
                    </a:ext>
                  </a:extLst>
                </a:gridCol>
                <a:gridCol w="329184">
                  <a:extLst>
                    <a:ext uri="{9D8B030D-6E8A-4147-A177-3AD203B41FA5}">
                      <a16:colId xmlns:a16="http://schemas.microsoft.com/office/drawing/2014/main" val="2092176629"/>
                    </a:ext>
                  </a:extLst>
                </a:gridCol>
                <a:gridCol w="329184">
                  <a:extLst>
                    <a:ext uri="{9D8B030D-6E8A-4147-A177-3AD203B41FA5}">
                      <a16:colId xmlns:a16="http://schemas.microsoft.com/office/drawing/2014/main" val="97278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506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- 2023-10-09 17:00:16</a:t>
                      </a:r>
                      <a:r>
                        <a:rPr kumimoji="0" lang="en-US" sz="1000" b="0" i="0" u="none" strike="noStrike" kern="1200" cap="none" spc="0" normalizeH="0" baseline="0" noProof="0">
                          <a:ln>
                            <a:noFill/>
                          </a:ln>
                          <a:solidFill>
                            <a:prstClr val="black"/>
                          </a:solidFill>
                          <a:effectLst/>
                          <a:uLnTx/>
                          <a:uFillTx/>
                          <a:latin typeface="Calibri"/>
                          <a:ea typeface="+mn-ea"/>
                          <a:cs typeface="+mn-cs"/>
                        </a:rPr>
                        <a:t>
 We’re grateful to our associates for everything they do to help our customers. To celebrate National Customer Service Week, we hosted activities and games encouraging self-care and relaxation with the goal of leaving everyone feeling refreshed. We had a paint-by-number art class, distributed self-care snack packs with chocolate and popcorn, and enjoyed a vigorous dance class led by our very own Maile F.! Associates could also win prizes by solving brain teasers and share their gratitude by exchanging FICOH mahalo cards. Thank you to all our hard-working associates for delivering exceptional customer service every day. #CustomerServiceWeek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https://quintly-image-storage.s3.amazonaws.com/17ae3836335657ff0a83f20c7d11e5e8/6ac2b2c8a0149c4f1192b9761b8f22b9.jpg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2629048"/>
                  </a:ext>
                </a:extLst>
              </a:tr>
            </a:tbl>
          </a:graphicData>
        </a:graphic>
      </p:graphicFrame>
      <p:sp>
        <p:nvSpPr>
          <p:cNvPr id="4" name="Text Placeholder 3">
            <a:extLst>
              <a:ext uri="{FF2B5EF4-FFF2-40B4-BE49-F238E27FC236}">
                <a16:creationId xmlns:a16="http://schemas.microsoft.com/office/drawing/2014/main" id="{0C93F377-701A-4453-B6FB-BA7A9BAF465E}"/>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094688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968D8-C596-486B-98D2-F3BAF81F2CF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5E30AEA-49F1-4279-9280-36A295CBCBC3}"/>
              </a:ext>
            </a:extLst>
          </p:cNvPr>
          <p:cNvGraphicFramePr>
            <a:graphicFrameLocks noGrp="1"/>
          </p:cNvGraphicFramePr>
          <p:nvPr>
            <p:ph type="tbl" sz="quarter" idx="13"/>
            <p:extLst>
              <p:ext uri="{D42A27DB-BD31-4B8C-83A1-F6EECF244321}">
                <p14:modId xmlns:p14="http://schemas.microsoft.com/office/powerpoint/2010/main" val="155267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56622546"/>
                    </a:ext>
                  </a:extLst>
                </a:gridCol>
                <a:gridCol w="576072">
                  <a:extLst>
                    <a:ext uri="{9D8B030D-6E8A-4147-A177-3AD203B41FA5}">
                      <a16:colId xmlns:a16="http://schemas.microsoft.com/office/drawing/2014/main" val="1733363843"/>
                    </a:ext>
                  </a:extLst>
                </a:gridCol>
                <a:gridCol w="576072">
                  <a:extLst>
                    <a:ext uri="{9D8B030D-6E8A-4147-A177-3AD203B41FA5}">
                      <a16:colId xmlns:a16="http://schemas.microsoft.com/office/drawing/2014/main" val="2751846591"/>
                    </a:ext>
                  </a:extLst>
                </a:gridCol>
                <a:gridCol w="576072">
                  <a:extLst>
                    <a:ext uri="{9D8B030D-6E8A-4147-A177-3AD203B41FA5}">
                      <a16:colId xmlns:a16="http://schemas.microsoft.com/office/drawing/2014/main" val="4237015507"/>
                    </a:ext>
                  </a:extLst>
                </a:gridCol>
                <a:gridCol w="576072">
                  <a:extLst>
                    <a:ext uri="{9D8B030D-6E8A-4147-A177-3AD203B41FA5}">
                      <a16:colId xmlns:a16="http://schemas.microsoft.com/office/drawing/2014/main" val="716001523"/>
                    </a:ext>
                  </a:extLst>
                </a:gridCol>
                <a:gridCol w="576072">
                  <a:extLst>
                    <a:ext uri="{9D8B030D-6E8A-4147-A177-3AD203B41FA5}">
                      <a16:colId xmlns:a16="http://schemas.microsoft.com/office/drawing/2014/main" val="3696433418"/>
                    </a:ext>
                  </a:extLst>
                </a:gridCol>
                <a:gridCol w="576072">
                  <a:extLst>
                    <a:ext uri="{9D8B030D-6E8A-4147-A177-3AD203B41FA5}">
                      <a16:colId xmlns:a16="http://schemas.microsoft.com/office/drawing/2014/main" val="1004417255"/>
                    </a:ext>
                  </a:extLst>
                </a:gridCol>
                <a:gridCol w="576072">
                  <a:extLst>
                    <a:ext uri="{9D8B030D-6E8A-4147-A177-3AD203B41FA5}">
                      <a16:colId xmlns:a16="http://schemas.microsoft.com/office/drawing/2014/main" val="4214285266"/>
                    </a:ext>
                  </a:extLst>
                </a:gridCol>
                <a:gridCol w="576072">
                  <a:extLst>
                    <a:ext uri="{9D8B030D-6E8A-4147-A177-3AD203B41FA5}">
                      <a16:colId xmlns:a16="http://schemas.microsoft.com/office/drawing/2014/main" val="2913592"/>
                    </a:ext>
                  </a:extLst>
                </a:gridCol>
                <a:gridCol w="576072">
                  <a:extLst>
                    <a:ext uri="{9D8B030D-6E8A-4147-A177-3AD203B41FA5}">
                      <a16:colId xmlns:a16="http://schemas.microsoft.com/office/drawing/2014/main" val="3140536427"/>
                    </a:ext>
                  </a:extLst>
                </a:gridCol>
                <a:gridCol w="576072">
                  <a:extLst>
                    <a:ext uri="{9D8B030D-6E8A-4147-A177-3AD203B41FA5}">
                      <a16:colId xmlns:a16="http://schemas.microsoft.com/office/drawing/2014/main" val="2105861889"/>
                    </a:ext>
                  </a:extLst>
                </a:gridCol>
                <a:gridCol w="576072">
                  <a:extLst>
                    <a:ext uri="{9D8B030D-6E8A-4147-A177-3AD203B41FA5}">
                      <a16:colId xmlns:a16="http://schemas.microsoft.com/office/drawing/2014/main" val="1688719740"/>
                    </a:ext>
                  </a:extLst>
                </a:gridCol>
                <a:gridCol w="576072">
                  <a:extLst>
                    <a:ext uri="{9D8B030D-6E8A-4147-A177-3AD203B41FA5}">
                      <a16:colId xmlns:a16="http://schemas.microsoft.com/office/drawing/2014/main" val="7979486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38731256"/>
                  </a:ext>
                </a:extLst>
              </a:tr>
              <a:tr h="370840">
                <a:tc>
                  <a:txBody>
                    <a:bodyPr/>
                    <a:lstStyle/>
                    <a:p>
                      <a:r>
                        <a:rPr lang="en-US" sz="1000"/>
                        <a:t>1190</a:t>
                      </a:r>
                    </a:p>
                  </a:txBody>
                  <a:tcPr/>
                </a:tc>
                <a:tc>
                  <a:txBody>
                    <a:bodyPr/>
                    <a:lstStyle/>
                    <a:p>
                      <a:r>
                        <a:rPr lang="en-US" sz="1000"/>
                        <a:t>8</a:t>
                      </a:r>
                    </a:p>
                  </a:txBody>
                  <a:tcPr/>
                </a:tc>
                <a:tc>
                  <a:txBody>
                    <a:bodyPr/>
                    <a:lstStyle/>
                    <a:p>
                      <a:r>
                        <a:rPr lang="en-US" sz="1000"/>
                        <a:t>12</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0.0422 %</a:t>
                      </a:r>
                    </a:p>
                  </a:txBody>
                  <a:tcPr/>
                </a:tc>
                <a:tc>
                  <a:txBody>
                    <a:bodyPr/>
                    <a:lstStyle/>
                    <a:p>
                      <a:r>
                        <a:rPr lang="en-US" sz="1000"/>
                        <a:t>0.0 %</a:t>
                      </a:r>
                    </a:p>
                  </a:txBody>
                  <a:tcPr/>
                </a:tc>
                <a:extLst>
                  <a:ext uri="{0D108BD9-81ED-4DB2-BD59-A6C34878D82A}">
                    <a16:rowId xmlns:a16="http://schemas.microsoft.com/office/drawing/2014/main" val="1372792246"/>
                  </a:ext>
                </a:extLst>
              </a:tr>
            </a:tbl>
          </a:graphicData>
        </a:graphic>
      </p:graphicFrame>
      <p:sp>
        <p:nvSpPr>
          <p:cNvPr id="4" name="Text Placeholder 3">
            <a:extLst>
              <a:ext uri="{FF2B5EF4-FFF2-40B4-BE49-F238E27FC236}">
                <a16:creationId xmlns:a16="http://schemas.microsoft.com/office/drawing/2014/main" id="{0F6D9904-AC08-4E08-8C11-D57F08B92678}"/>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888732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C2863-6317-4DAE-82B7-9A062DD20F4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F23934C-B03E-4FB3-8CAF-93E7272B62EC}"/>
              </a:ext>
            </a:extLst>
          </p:cNvPr>
          <p:cNvGraphicFramePr>
            <a:graphicFrameLocks noGrp="1"/>
          </p:cNvGraphicFramePr>
          <p:nvPr>
            <p:ph type="chart" sz="quarter" idx="13"/>
            <p:extLst>
              <p:ext uri="{D42A27DB-BD31-4B8C-83A1-F6EECF244321}">
                <p14:modId xmlns:p14="http://schemas.microsoft.com/office/powerpoint/2010/main" val="3666392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9594F-F034-4B3C-A1A1-DD2039CBC0F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6A7941D-9017-4DB1-B30A-B15FE31620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7919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280C-33ED-45C4-A6DF-145C30EC62F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E87A99B-75D0-40AB-A809-71BB50AF9C90}"/>
              </a:ext>
            </a:extLst>
          </p:cNvPr>
          <p:cNvGraphicFramePr>
            <a:graphicFrameLocks noGrp="1"/>
          </p:cNvGraphicFramePr>
          <p:nvPr>
            <p:ph type="chart" sz="quarter" idx="13"/>
            <p:extLst>
              <p:ext uri="{D42A27DB-BD31-4B8C-83A1-F6EECF244321}">
                <p14:modId xmlns:p14="http://schemas.microsoft.com/office/powerpoint/2010/main" val="3797186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3787F-89E7-4B7B-87E5-DDBC8B3305F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5BA5D5B-3B7D-4F00-95A2-2693F394C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5544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69C40-0E63-4724-83C0-D82593115B56}"/>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0DFD84A7-1049-4462-9358-B249051D03BF}"/>
              </a:ext>
            </a:extLst>
          </p:cNvPr>
          <p:cNvGraphicFramePr>
            <a:graphicFrameLocks noGrp="1"/>
          </p:cNvGraphicFramePr>
          <p:nvPr>
            <p:ph type="chart" sz="quarter" idx="13"/>
            <p:extLst>
              <p:ext uri="{D42A27DB-BD31-4B8C-83A1-F6EECF244321}">
                <p14:modId xmlns:p14="http://schemas.microsoft.com/office/powerpoint/2010/main" val="188729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FA839-DAC2-4D57-8EE7-1DFAA7263F1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E3E6244-C2BB-4431-B485-74E8F61ED5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471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3917C-EF68-4453-BB59-D2109CC77C5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9FF593E-201F-413D-9FEA-76486A18EDA2}"/>
              </a:ext>
            </a:extLst>
          </p:cNvPr>
          <p:cNvGraphicFramePr>
            <a:graphicFrameLocks noGrp="1"/>
          </p:cNvGraphicFramePr>
          <p:nvPr>
            <p:ph type="tbl" sz="quarter" idx="13"/>
            <p:extLst>
              <p:ext uri="{D42A27DB-BD31-4B8C-83A1-F6EECF244321}">
                <p14:modId xmlns:p14="http://schemas.microsoft.com/office/powerpoint/2010/main" val="1688174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7921434"/>
                    </a:ext>
                  </a:extLst>
                </a:gridCol>
                <a:gridCol w="1152144">
                  <a:extLst>
                    <a:ext uri="{9D8B030D-6E8A-4147-A177-3AD203B41FA5}">
                      <a16:colId xmlns:a16="http://schemas.microsoft.com/office/drawing/2014/main" val="2116134731"/>
                    </a:ext>
                  </a:extLst>
                </a:gridCol>
                <a:gridCol w="1152144">
                  <a:extLst>
                    <a:ext uri="{9D8B030D-6E8A-4147-A177-3AD203B41FA5}">
                      <a16:colId xmlns:a16="http://schemas.microsoft.com/office/drawing/2014/main" val="3566788199"/>
                    </a:ext>
                  </a:extLst>
                </a:gridCol>
                <a:gridCol w="1152144">
                  <a:extLst>
                    <a:ext uri="{9D8B030D-6E8A-4147-A177-3AD203B41FA5}">
                      <a16:colId xmlns:a16="http://schemas.microsoft.com/office/drawing/2014/main" val="1488504425"/>
                    </a:ext>
                  </a:extLst>
                </a:gridCol>
                <a:gridCol w="1152144">
                  <a:extLst>
                    <a:ext uri="{9D8B030D-6E8A-4147-A177-3AD203B41FA5}">
                      <a16:colId xmlns:a16="http://schemas.microsoft.com/office/drawing/2014/main" val="3501225915"/>
                    </a:ext>
                  </a:extLst>
                </a:gridCol>
                <a:gridCol w="1152144">
                  <a:extLst>
                    <a:ext uri="{9D8B030D-6E8A-4147-A177-3AD203B41FA5}">
                      <a16:colId xmlns:a16="http://schemas.microsoft.com/office/drawing/2014/main" val="63196828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945441029"/>
                  </a:ext>
                </a:extLst>
              </a:tr>
              <a:tr h="370840">
                <a:tc>
                  <a:txBody>
                    <a:bodyPr/>
                    <a:lstStyle/>
                    <a:p>
                      <a:r>
                        <a:rPr lang="en-US" sz="1000" b="1"/>
                        <a:t>@FirstInsHI - 2023-10-17 15:48:11</a:t>
                      </a:r>
                      <a:r>
                        <a:rPr lang="en-US" sz="1000"/>
                        <a:t>
 RT @HawaiiRedCross: To get started on an emergency kit, think about all the people who you care about and the things you and they will need to get through the day. Those are the things you will need to get started on your kit.  #EmergencyKit #DisasterPreparedness #Community https://t.co/U1mAB5AbzA</a:t>
                      </a:r>
                    </a:p>
                  </a:txBody>
                  <a:tcPr/>
                </a:tc>
                <a:tc>
                  <a:txBody>
                    <a:bodyPr/>
                    <a:lstStyle/>
                    <a:p>
                      <a:r>
                        <a:rPr lang="en-US" sz="1000"/>
                        <a:t>12</a:t>
                      </a:r>
                    </a:p>
                  </a:txBody>
                  <a:tcPr/>
                </a:tc>
                <a:tc>
                  <a:txBody>
                    <a:bodyPr/>
                    <a:lstStyle/>
                    <a:p>
                      <a:r>
                        <a:rPr lang="en-US" sz="1000"/>
                        <a:t>23</a:t>
                      </a:r>
                    </a:p>
                  </a:txBody>
                  <a:tcPr/>
                </a:tc>
                <a:tc>
                  <a:txBody>
                    <a:bodyPr/>
                    <a:lstStyle/>
                    <a:p>
                      <a:r>
                        <a:rPr lang="en-US" sz="1000"/>
                        <a:t>0</a:t>
                      </a:r>
                    </a:p>
                  </a:txBody>
                  <a:tcPr/>
                </a:tc>
                <a:tc>
                  <a:txBody>
                    <a:bodyPr/>
                    <a:lstStyle/>
                    <a:p>
                      <a:r>
                        <a:rPr lang="en-US" sz="1000"/>
                        <a:t>35</a:t>
                      </a:r>
                    </a:p>
                  </a:txBody>
                  <a:tcPr/>
                </a:tc>
                <a:tc>
                  <a:txBody>
                    <a:bodyPr/>
                    <a:lstStyle/>
                    <a:p>
                      <a:r>
                        <a:rPr lang="en-US" sz="1000"/>
                        <a:t>n/a</a:t>
                      </a:r>
                    </a:p>
                  </a:txBody>
                  <a:tcPr/>
                </a:tc>
                <a:extLst>
                  <a:ext uri="{0D108BD9-81ED-4DB2-BD59-A6C34878D82A}">
                    <a16:rowId xmlns:a16="http://schemas.microsoft.com/office/drawing/2014/main" val="529381577"/>
                  </a:ext>
                </a:extLst>
              </a:tr>
              <a:tr h="370840">
                <a:tc>
                  <a:txBody>
                    <a:bodyPr/>
                    <a:lstStyle/>
                    <a:p>
                      <a:r>
                        <a:rPr lang="en-US" sz="1000" b="1"/>
                        <a:t>@FirstInsHI - 2023-10-21 14:35:53</a:t>
                      </a:r>
                      <a:r>
                        <a:rPr lang="en-US" sz="1000"/>
                        <a:t>
 #HonoluluPride Parade here we come! @HonoluluPride https://t.co/iYusGHO4M4</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0.1693 %</a:t>
                      </a:r>
                    </a:p>
                  </a:txBody>
                  <a:tcPr/>
                </a:tc>
                <a:extLst>
                  <a:ext uri="{0D108BD9-81ED-4DB2-BD59-A6C34878D82A}">
                    <a16:rowId xmlns:a16="http://schemas.microsoft.com/office/drawing/2014/main" val="3247658487"/>
                  </a:ext>
                </a:extLst>
              </a:tr>
              <a:tr h="370840">
                <a:tc>
                  <a:txBody>
                    <a:bodyPr/>
                    <a:lstStyle/>
                    <a:p>
                      <a:r>
                        <a:rPr lang="en-US" sz="1000" b="1"/>
                        <a:t>@FirstInsHI - 2023-10-21 14:35:53</a:t>
                      </a:r>
                      <a:r>
                        <a:rPr lang="en-US" sz="1000"/>
                        <a:t>
 We #StandWithPride @HonoluluPride https://t.co/TZYMqKOgw8</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0.1693 %</a:t>
                      </a:r>
                    </a:p>
                  </a:txBody>
                  <a:tcPr/>
                </a:tc>
                <a:extLst>
                  <a:ext uri="{0D108BD9-81ED-4DB2-BD59-A6C34878D82A}">
                    <a16:rowId xmlns:a16="http://schemas.microsoft.com/office/drawing/2014/main" val="4022744349"/>
                  </a:ext>
                </a:extLst>
              </a:tr>
            </a:tbl>
          </a:graphicData>
        </a:graphic>
      </p:graphicFrame>
      <p:sp>
        <p:nvSpPr>
          <p:cNvPr id="4" name="Text Placeholder 3">
            <a:extLst>
              <a:ext uri="{FF2B5EF4-FFF2-40B4-BE49-F238E27FC236}">
                <a16:creationId xmlns:a16="http://schemas.microsoft.com/office/drawing/2014/main" id="{B589E53D-6FD8-47D8-9859-3895742EDC3A}"/>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815960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450B0-A815-4C52-9DC3-3D4E0A0BABB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4D6568B-4FE5-4A02-94F3-14B446D9E80C}"/>
              </a:ext>
            </a:extLst>
          </p:cNvPr>
          <p:cNvGraphicFramePr>
            <a:graphicFrameLocks noGrp="1"/>
          </p:cNvGraphicFramePr>
          <p:nvPr>
            <p:ph type="tbl" sz="quarter" idx="13"/>
            <p:extLst>
              <p:ext uri="{D42A27DB-BD31-4B8C-83A1-F6EECF244321}">
                <p14:modId xmlns:p14="http://schemas.microsoft.com/office/powerpoint/2010/main" val="419973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62375704"/>
                    </a:ext>
                  </a:extLst>
                </a:gridCol>
                <a:gridCol w="576072">
                  <a:extLst>
                    <a:ext uri="{9D8B030D-6E8A-4147-A177-3AD203B41FA5}">
                      <a16:colId xmlns:a16="http://schemas.microsoft.com/office/drawing/2014/main" val="3496904771"/>
                    </a:ext>
                  </a:extLst>
                </a:gridCol>
                <a:gridCol w="576072">
                  <a:extLst>
                    <a:ext uri="{9D8B030D-6E8A-4147-A177-3AD203B41FA5}">
                      <a16:colId xmlns:a16="http://schemas.microsoft.com/office/drawing/2014/main" val="750752522"/>
                    </a:ext>
                  </a:extLst>
                </a:gridCol>
                <a:gridCol w="576072">
                  <a:extLst>
                    <a:ext uri="{9D8B030D-6E8A-4147-A177-3AD203B41FA5}">
                      <a16:colId xmlns:a16="http://schemas.microsoft.com/office/drawing/2014/main" val="4032603356"/>
                    </a:ext>
                  </a:extLst>
                </a:gridCol>
                <a:gridCol w="576072">
                  <a:extLst>
                    <a:ext uri="{9D8B030D-6E8A-4147-A177-3AD203B41FA5}">
                      <a16:colId xmlns:a16="http://schemas.microsoft.com/office/drawing/2014/main" val="2240055637"/>
                    </a:ext>
                  </a:extLst>
                </a:gridCol>
                <a:gridCol w="576072">
                  <a:extLst>
                    <a:ext uri="{9D8B030D-6E8A-4147-A177-3AD203B41FA5}">
                      <a16:colId xmlns:a16="http://schemas.microsoft.com/office/drawing/2014/main" val="1402465979"/>
                    </a:ext>
                  </a:extLst>
                </a:gridCol>
                <a:gridCol w="576072">
                  <a:extLst>
                    <a:ext uri="{9D8B030D-6E8A-4147-A177-3AD203B41FA5}">
                      <a16:colId xmlns:a16="http://schemas.microsoft.com/office/drawing/2014/main" val="310100474"/>
                    </a:ext>
                  </a:extLst>
                </a:gridCol>
                <a:gridCol w="576072">
                  <a:extLst>
                    <a:ext uri="{9D8B030D-6E8A-4147-A177-3AD203B41FA5}">
                      <a16:colId xmlns:a16="http://schemas.microsoft.com/office/drawing/2014/main" val="2244719660"/>
                    </a:ext>
                  </a:extLst>
                </a:gridCol>
                <a:gridCol w="576072">
                  <a:extLst>
                    <a:ext uri="{9D8B030D-6E8A-4147-A177-3AD203B41FA5}">
                      <a16:colId xmlns:a16="http://schemas.microsoft.com/office/drawing/2014/main" val="3847595358"/>
                    </a:ext>
                  </a:extLst>
                </a:gridCol>
                <a:gridCol w="576072">
                  <a:extLst>
                    <a:ext uri="{9D8B030D-6E8A-4147-A177-3AD203B41FA5}">
                      <a16:colId xmlns:a16="http://schemas.microsoft.com/office/drawing/2014/main" val="892924061"/>
                    </a:ext>
                  </a:extLst>
                </a:gridCol>
                <a:gridCol w="576072">
                  <a:extLst>
                    <a:ext uri="{9D8B030D-6E8A-4147-A177-3AD203B41FA5}">
                      <a16:colId xmlns:a16="http://schemas.microsoft.com/office/drawing/2014/main" val="1853515458"/>
                    </a:ext>
                  </a:extLst>
                </a:gridCol>
                <a:gridCol w="576072">
                  <a:extLst>
                    <a:ext uri="{9D8B030D-6E8A-4147-A177-3AD203B41FA5}">
                      <a16:colId xmlns:a16="http://schemas.microsoft.com/office/drawing/2014/main" val="3316090926"/>
                    </a:ext>
                  </a:extLst>
                </a:gridCol>
                <a:gridCol w="576072">
                  <a:extLst>
                    <a:ext uri="{9D8B030D-6E8A-4147-A177-3AD203B41FA5}">
                      <a16:colId xmlns:a16="http://schemas.microsoft.com/office/drawing/2014/main" val="1357353350"/>
                    </a:ext>
                  </a:extLst>
                </a:gridCol>
                <a:gridCol w="576072">
                  <a:extLst>
                    <a:ext uri="{9D8B030D-6E8A-4147-A177-3AD203B41FA5}">
                      <a16:colId xmlns:a16="http://schemas.microsoft.com/office/drawing/2014/main" val="118457774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144459515"/>
                  </a:ext>
                </a:extLst>
              </a:tr>
              <a:tr h="370840">
                <a:tc>
                  <a:txBody>
                    <a:bodyPr/>
                    <a:lstStyle/>
                    <a:p>
                      <a:r>
                        <a:rPr lang="en-US" sz="1000"/>
                        <a:t>4175</a:t>
                      </a:r>
                    </a:p>
                  </a:txBody>
                  <a:tcPr/>
                </a:tc>
                <a:tc>
                  <a:txBody>
                    <a:bodyPr/>
                    <a:lstStyle/>
                    <a:p>
                      <a:r>
                        <a:rPr lang="en-US" sz="1000"/>
                        <a:t>32</a:t>
                      </a:r>
                    </a:p>
                  </a:txBody>
                  <a:tcPr/>
                </a:tc>
                <a:tc>
                  <a:txBody>
                    <a:bodyPr/>
                    <a:lstStyle/>
                    <a:p>
                      <a:r>
                        <a:rPr lang="en-US" sz="1000"/>
                        <a:t>5</a:t>
                      </a:r>
                    </a:p>
                  </a:txBody>
                  <a:tcPr/>
                </a:tc>
                <a:tc>
                  <a:txBody>
                    <a:bodyPr/>
                    <a:lstStyle/>
                    <a:p>
                      <a:r>
                        <a:rPr lang="en-US" sz="1000"/>
                        <a:t>228</a:t>
                      </a:r>
                    </a:p>
                  </a:txBody>
                  <a:tcPr/>
                </a:tc>
                <a:tc>
                  <a:txBody>
                    <a:bodyPr/>
                    <a:lstStyle/>
                    <a:p>
                      <a:r>
                        <a:rPr lang="en-US" sz="1000"/>
                        <a:t>45.6</a:t>
                      </a:r>
                    </a:p>
                  </a:txBody>
                  <a:tcPr/>
                </a:tc>
                <a:tc>
                  <a:txBody>
                    <a:bodyPr/>
                    <a:lstStyle/>
                    <a:p>
                      <a:r>
                        <a:rPr lang="en-US" sz="1000"/>
                        <a:t>4</a:t>
                      </a:r>
                    </a:p>
                  </a:txBody>
                  <a:tcPr/>
                </a:tc>
                <a:tc>
                  <a:txBody>
                    <a:bodyPr/>
                    <a:lstStyle/>
                    <a:p>
                      <a:r>
                        <a:rPr lang="en-US" sz="1000"/>
                        <a:t>2</a:t>
                      </a:r>
                    </a:p>
                  </a:txBody>
                  <a:tcPr/>
                </a:tc>
                <a:tc>
                  <a:txBody>
                    <a:bodyPr/>
                    <a:lstStyle/>
                    <a:p>
                      <a:r>
                        <a:rPr lang="en-US" sz="1000"/>
                        <a:t>0.4</a:t>
                      </a:r>
                    </a:p>
                  </a:txBody>
                  <a:tcPr/>
                </a:tc>
                <a:tc>
                  <a:txBody>
                    <a:bodyPr/>
                    <a:lstStyle/>
                    <a:p>
                      <a:r>
                        <a:rPr lang="en-US" sz="1000"/>
                        <a:t>1881</a:t>
                      </a:r>
                    </a:p>
                  </a:txBody>
                  <a:tcPr/>
                </a:tc>
                <a:tc>
                  <a:txBody>
                    <a:bodyPr/>
                    <a:lstStyle/>
                    <a:p>
                      <a:r>
                        <a:rPr lang="en-US" sz="1000"/>
                        <a:t>376.2</a:t>
                      </a:r>
                    </a:p>
                  </a:txBody>
                  <a:tcPr/>
                </a:tc>
                <a:tc>
                  <a:txBody>
                    <a:bodyPr/>
                    <a:lstStyle/>
                    <a:p>
                      <a:r>
                        <a:rPr lang="en-US" sz="1000"/>
                        <a:t>7660</a:t>
                      </a:r>
                    </a:p>
                  </a:txBody>
                  <a:tcPr/>
                </a:tc>
                <a:tc>
                  <a:txBody>
                    <a:bodyPr/>
                    <a:lstStyle/>
                    <a:p>
                      <a:r>
                        <a:rPr lang="en-US" sz="1000"/>
                        <a:t>1532</a:t>
                      </a:r>
                    </a:p>
                  </a:txBody>
                  <a:tcPr/>
                </a:tc>
                <a:tc>
                  <a:txBody>
                    <a:bodyPr/>
                    <a:lstStyle/>
                    <a:p>
                      <a:r>
                        <a:rPr lang="en-US" sz="1000"/>
                        <a:t>25.919480026083 %</a:t>
                      </a:r>
                    </a:p>
                  </a:txBody>
                  <a:tcPr/>
                </a:tc>
                <a:tc>
                  <a:txBody>
                    <a:bodyPr/>
                    <a:lstStyle/>
                    <a:p>
                      <a:r>
                        <a:rPr lang="en-US" sz="1000"/>
                        <a:t>0</a:t>
                      </a:r>
                    </a:p>
                  </a:txBody>
                  <a:tcPr/>
                </a:tc>
                <a:extLst>
                  <a:ext uri="{0D108BD9-81ED-4DB2-BD59-A6C34878D82A}">
                    <a16:rowId xmlns:a16="http://schemas.microsoft.com/office/drawing/2014/main" val="125093957"/>
                  </a:ext>
                </a:extLst>
              </a:tr>
            </a:tbl>
          </a:graphicData>
        </a:graphic>
      </p:graphicFrame>
      <p:sp>
        <p:nvSpPr>
          <p:cNvPr id="4" name="Text Placeholder 3">
            <a:extLst>
              <a:ext uri="{FF2B5EF4-FFF2-40B4-BE49-F238E27FC236}">
                <a16:creationId xmlns:a16="http://schemas.microsoft.com/office/drawing/2014/main" id="{E6447191-F699-44BB-93F3-C1D86B1B8D82}"/>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082114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673A3-046D-4D5B-9006-A8C7BCD4CA2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7A14BC8-8D9A-4D92-A382-3F6E35569753}"/>
              </a:ext>
            </a:extLst>
          </p:cNvPr>
          <p:cNvGraphicFramePr>
            <a:graphicFrameLocks noGrp="1"/>
          </p:cNvGraphicFramePr>
          <p:nvPr>
            <p:ph type="chart" sz="quarter" idx="13"/>
            <p:extLst>
              <p:ext uri="{D42A27DB-BD31-4B8C-83A1-F6EECF244321}">
                <p14:modId xmlns:p14="http://schemas.microsoft.com/office/powerpoint/2010/main" val="3542409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EE866-3DFE-40E4-AFDE-BFF96D8EAA5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DAEF43C-CF20-4DE4-9222-C0B83F19E0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155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E3FB-B7E9-400E-B5DE-DB83D13C79D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F9BED25-E21D-40C1-AF20-0D5149F3F419}"/>
              </a:ext>
            </a:extLst>
          </p:cNvPr>
          <p:cNvGraphicFramePr>
            <a:graphicFrameLocks noGrp="1"/>
          </p:cNvGraphicFramePr>
          <p:nvPr>
            <p:ph type="chart" sz="quarter" idx="13"/>
            <p:extLst>
              <p:ext uri="{D42A27DB-BD31-4B8C-83A1-F6EECF244321}">
                <p14:modId xmlns:p14="http://schemas.microsoft.com/office/powerpoint/2010/main" val="1323148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404C57-FA4A-4C3D-91A2-5BAE1DAC487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0B7A773-D888-4A89-913E-9889A215F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375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BE882-1FAB-411C-9463-BB090D7B28B6}"/>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1F658198-2A7E-46A1-A718-E7638A8B6770}"/>
              </a:ext>
            </a:extLst>
          </p:cNvPr>
          <p:cNvGraphicFramePr>
            <a:graphicFrameLocks noGrp="1"/>
          </p:cNvGraphicFramePr>
          <p:nvPr>
            <p:ph type="chart" sz="quarter" idx="13"/>
            <p:extLst>
              <p:ext uri="{D42A27DB-BD31-4B8C-83A1-F6EECF244321}">
                <p14:modId xmlns:p14="http://schemas.microsoft.com/office/powerpoint/2010/main" val="2416876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5B9C84-32DE-46F9-99D6-FE95F1897C1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10E6D35-E917-43B2-8B73-9EE42E666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298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C9CBC-CECE-40E3-9AA2-E68E346E3CD8}"/>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D1F63730-9E1B-43F8-AF87-4D59CE3C18DA}"/>
              </a:ext>
            </a:extLst>
          </p:cNvPr>
          <p:cNvGraphicFramePr>
            <a:graphicFrameLocks noGrp="1"/>
          </p:cNvGraphicFramePr>
          <p:nvPr>
            <p:ph type="chart" sz="quarter" idx="13"/>
            <p:extLst>
              <p:ext uri="{D42A27DB-BD31-4B8C-83A1-F6EECF244321}">
                <p14:modId xmlns:p14="http://schemas.microsoft.com/office/powerpoint/2010/main" val="1740405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66D1B-E654-4C4B-8037-E0CF2D5AC2A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DEBDDCA-FCA0-443F-AC11-1C6837E406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951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83585-31C4-4F1A-8509-5F2C81B17AC4}"/>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EFE921AD-5242-45AD-A2CD-F3DF97169F76}"/>
              </a:ext>
            </a:extLst>
          </p:cNvPr>
          <p:cNvGraphicFramePr>
            <a:graphicFrameLocks noGrp="1"/>
          </p:cNvGraphicFramePr>
          <p:nvPr>
            <p:ph type="tbl" sz="quarter" idx="13"/>
            <p:extLst>
              <p:ext uri="{D42A27DB-BD31-4B8C-83A1-F6EECF244321}">
                <p14:modId xmlns:p14="http://schemas.microsoft.com/office/powerpoint/2010/main" val="3679251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93053529"/>
                    </a:ext>
                  </a:extLst>
                </a:gridCol>
                <a:gridCol w="740664">
                  <a:extLst>
                    <a:ext uri="{9D8B030D-6E8A-4147-A177-3AD203B41FA5}">
                      <a16:colId xmlns:a16="http://schemas.microsoft.com/office/drawing/2014/main" val="642351157"/>
                    </a:ext>
                  </a:extLst>
                </a:gridCol>
                <a:gridCol w="740664">
                  <a:extLst>
                    <a:ext uri="{9D8B030D-6E8A-4147-A177-3AD203B41FA5}">
                      <a16:colId xmlns:a16="http://schemas.microsoft.com/office/drawing/2014/main" val="2237996948"/>
                    </a:ext>
                  </a:extLst>
                </a:gridCol>
                <a:gridCol w="740664">
                  <a:extLst>
                    <a:ext uri="{9D8B030D-6E8A-4147-A177-3AD203B41FA5}">
                      <a16:colId xmlns:a16="http://schemas.microsoft.com/office/drawing/2014/main" val="3447921124"/>
                    </a:ext>
                  </a:extLst>
                </a:gridCol>
                <a:gridCol w="740664">
                  <a:extLst>
                    <a:ext uri="{9D8B030D-6E8A-4147-A177-3AD203B41FA5}">
                      <a16:colId xmlns:a16="http://schemas.microsoft.com/office/drawing/2014/main" val="3475349871"/>
                    </a:ext>
                  </a:extLst>
                </a:gridCol>
                <a:gridCol w="740664">
                  <a:extLst>
                    <a:ext uri="{9D8B030D-6E8A-4147-A177-3AD203B41FA5}">
                      <a16:colId xmlns:a16="http://schemas.microsoft.com/office/drawing/2014/main" val="904730135"/>
                    </a:ext>
                  </a:extLst>
                </a:gridCol>
                <a:gridCol w="740664">
                  <a:extLst>
                    <a:ext uri="{9D8B030D-6E8A-4147-A177-3AD203B41FA5}">
                      <a16:colId xmlns:a16="http://schemas.microsoft.com/office/drawing/2014/main" val="234442947"/>
                    </a:ext>
                  </a:extLst>
                </a:gridCol>
                <a:gridCol w="740664">
                  <a:extLst>
                    <a:ext uri="{9D8B030D-6E8A-4147-A177-3AD203B41FA5}">
                      <a16:colId xmlns:a16="http://schemas.microsoft.com/office/drawing/2014/main" val="2084240163"/>
                    </a:ext>
                  </a:extLst>
                </a:gridCol>
                <a:gridCol w="740664">
                  <a:extLst>
                    <a:ext uri="{9D8B030D-6E8A-4147-A177-3AD203B41FA5}">
                      <a16:colId xmlns:a16="http://schemas.microsoft.com/office/drawing/2014/main" val="154666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7319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- 2023-10-30 16:37:27</a:t>
                      </a:r>
                      <a:r>
                        <a:rPr kumimoji="0" lang="en-US" sz="1000" b="0" i="0" u="none" strike="noStrike" kern="1200" cap="none" spc="0" normalizeH="0" baseline="0" noProof="0">
                          <a:ln>
                            <a:noFill/>
                          </a:ln>
                          <a:solidFill>
                            <a:prstClr val="black"/>
                          </a:solidFill>
                          <a:effectLst/>
                          <a:uLnTx/>
                          <a:uFillTx/>
                          <a:latin typeface="Calibri"/>
                          <a:ea typeface="+mn-ea"/>
                          <a:cs typeface="+mn-cs"/>
                        </a:rPr>
                        <a:t>
 FICOH’s agency partners play a critical role in helping local residents and businesses navigate the insurance buying process. Recently, #TeamFICOH organized a pau hana at O'ahu Country Club to reconnect with our agency customers and reinforce our commitment to them. The evening was filled with laughter, good company, and even some dancing!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49.365234375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36420120"/>
                  </a:ext>
                </a:extLst>
              </a:tr>
            </a:tbl>
          </a:graphicData>
        </a:graphic>
      </p:graphicFrame>
      <p:sp>
        <p:nvSpPr>
          <p:cNvPr id="4" name="Text Placeholder 3">
            <a:extLst>
              <a:ext uri="{FF2B5EF4-FFF2-40B4-BE49-F238E27FC236}">
                <a16:creationId xmlns:a16="http://schemas.microsoft.com/office/drawing/2014/main" id="{E6066AB6-2B3A-4C62-A72D-D68E42EA9D49}"/>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514130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BD5EE-DB11-47AD-9746-E93492A93C6D}"/>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9ADA7F73-F393-4FBB-9F03-4EB006D45D7C}"/>
              </a:ext>
            </a:extLst>
          </p:cNvPr>
          <p:cNvGraphicFramePr>
            <a:graphicFrameLocks noGrp="1"/>
          </p:cNvGraphicFramePr>
          <p:nvPr>
            <p:ph type="tbl" sz="quarter" idx="13"/>
            <p:extLst>
              <p:ext uri="{D42A27DB-BD31-4B8C-83A1-F6EECF244321}">
                <p14:modId xmlns:p14="http://schemas.microsoft.com/office/powerpoint/2010/main" val="301315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41010851"/>
                    </a:ext>
                  </a:extLst>
                </a:gridCol>
                <a:gridCol w="740664">
                  <a:extLst>
                    <a:ext uri="{9D8B030D-6E8A-4147-A177-3AD203B41FA5}">
                      <a16:colId xmlns:a16="http://schemas.microsoft.com/office/drawing/2014/main" val="3808041766"/>
                    </a:ext>
                  </a:extLst>
                </a:gridCol>
                <a:gridCol w="740664">
                  <a:extLst>
                    <a:ext uri="{9D8B030D-6E8A-4147-A177-3AD203B41FA5}">
                      <a16:colId xmlns:a16="http://schemas.microsoft.com/office/drawing/2014/main" val="1725376283"/>
                    </a:ext>
                  </a:extLst>
                </a:gridCol>
                <a:gridCol w="740664">
                  <a:extLst>
                    <a:ext uri="{9D8B030D-6E8A-4147-A177-3AD203B41FA5}">
                      <a16:colId xmlns:a16="http://schemas.microsoft.com/office/drawing/2014/main" val="3540787710"/>
                    </a:ext>
                  </a:extLst>
                </a:gridCol>
                <a:gridCol w="740664">
                  <a:extLst>
                    <a:ext uri="{9D8B030D-6E8A-4147-A177-3AD203B41FA5}">
                      <a16:colId xmlns:a16="http://schemas.microsoft.com/office/drawing/2014/main" val="216275373"/>
                    </a:ext>
                  </a:extLst>
                </a:gridCol>
                <a:gridCol w="740664">
                  <a:extLst>
                    <a:ext uri="{9D8B030D-6E8A-4147-A177-3AD203B41FA5}">
                      <a16:colId xmlns:a16="http://schemas.microsoft.com/office/drawing/2014/main" val="1962997010"/>
                    </a:ext>
                  </a:extLst>
                </a:gridCol>
                <a:gridCol w="740664">
                  <a:extLst>
                    <a:ext uri="{9D8B030D-6E8A-4147-A177-3AD203B41FA5}">
                      <a16:colId xmlns:a16="http://schemas.microsoft.com/office/drawing/2014/main" val="2478666888"/>
                    </a:ext>
                  </a:extLst>
                </a:gridCol>
                <a:gridCol w="740664">
                  <a:extLst>
                    <a:ext uri="{9D8B030D-6E8A-4147-A177-3AD203B41FA5}">
                      <a16:colId xmlns:a16="http://schemas.microsoft.com/office/drawing/2014/main" val="1400037759"/>
                    </a:ext>
                  </a:extLst>
                </a:gridCol>
                <a:gridCol w="740664">
                  <a:extLst>
                    <a:ext uri="{9D8B030D-6E8A-4147-A177-3AD203B41FA5}">
                      <a16:colId xmlns:a16="http://schemas.microsoft.com/office/drawing/2014/main" val="110909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5110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- 2023-10-23 19:50:05</a:t>
                      </a:r>
                      <a:r>
                        <a:rPr kumimoji="0" lang="en-US" sz="1000" b="0" i="0" u="none" strike="noStrike" kern="1200" cap="none" spc="0" normalizeH="0" baseline="0" noProof="0">
                          <a:ln>
                            <a:noFill/>
                          </a:ln>
                          <a:solidFill>
                            <a:prstClr val="black"/>
                          </a:solidFill>
                          <a:effectLst/>
                          <a:uLnTx/>
                          <a:uFillTx/>
                          <a:latin typeface="Calibri"/>
                          <a:ea typeface="+mn-ea"/>
                          <a:cs typeface="+mn-cs"/>
                        </a:rPr>
                        <a:t>
 Check out how #TeamFICOH celebrated #HonoluluPrideMonth this weekend at the 2023 Honolulu Pride Parade &amp; Festival! Our small (but mighty) group of associates joined the many walkers and floats down Kalakaua Ave. As a bronze sponsor, we proudly support our friends in the LGBTQIA+ community and are committed to creating an inclusive workplace for all. Mahalo to Hawaii LGBT Legacy Foundation for hosting an amazing event!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28.448275862069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43776300"/>
                  </a:ext>
                </a:extLst>
              </a:tr>
            </a:tbl>
          </a:graphicData>
        </a:graphic>
      </p:graphicFrame>
      <p:sp>
        <p:nvSpPr>
          <p:cNvPr id="4" name="Text Placeholder 3">
            <a:extLst>
              <a:ext uri="{FF2B5EF4-FFF2-40B4-BE49-F238E27FC236}">
                <a16:creationId xmlns:a16="http://schemas.microsoft.com/office/drawing/2014/main" id="{0B671778-E55F-4E40-94EB-7D8F5DAE31D0}"/>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2626620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54C1-8430-4FF1-B8A8-B25C28EE75BB}"/>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E217CBCA-A390-4A88-8C58-095D6338332C}"/>
              </a:ext>
            </a:extLst>
          </p:cNvPr>
          <p:cNvGraphicFramePr>
            <a:graphicFrameLocks noGrp="1"/>
          </p:cNvGraphicFramePr>
          <p:nvPr>
            <p:ph type="tbl" sz="quarter" idx="13"/>
            <p:extLst>
              <p:ext uri="{D42A27DB-BD31-4B8C-83A1-F6EECF244321}">
                <p14:modId xmlns:p14="http://schemas.microsoft.com/office/powerpoint/2010/main" val="231416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73557622"/>
                    </a:ext>
                  </a:extLst>
                </a:gridCol>
                <a:gridCol w="740664">
                  <a:extLst>
                    <a:ext uri="{9D8B030D-6E8A-4147-A177-3AD203B41FA5}">
                      <a16:colId xmlns:a16="http://schemas.microsoft.com/office/drawing/2014/main" val="1505400660"/>
                    </a:ext>
                  </a:extLst>
                </a:gridCol>
                <a:gridCol w="740664">
                  <a:extLst>
                    <a:ext uri="{9D8B030D-6E8A-4147-A177-3AD203B41FA5}">
                      <a16:colId xmlns:a16="http://schemas.microsoft.com/office/drawing/2014/main" val="413021604"/>
                    </a:ext>
                  </a:extLst>
                </a:gridCol>
                <a:gridCol w="740664">
                  <a:extLst>
                    <a:ext uri="{9D8B030D-6E8A-4147-A177-3AD203B41FA5}">
                      <a16:colId xmlns:a16="http://schemas.microsoft.com/office/drawing/2014/main" val="1531492651"/>
                    </a:ext>
                  </a:extLst>
                </a:gridCol>
                <a:gridCol w="740664">
                  <a:extLst>
                    <a:ext uri="{9D8B030D-6E8A-4147-A177-3AD203B41FA5}">
                      <a16:colId xmlns:a16="http://schemas.microsoft.com/office/drawing/2014/main" val="3016988830"/>
                    </a:ext>
                  </a:extLst>
                </a:gridCol>
                <a:gridCol w="740664">
                  <a:extLst>
                    <a:ext uri="{9D8B030D-6E8A-4147-A177-3AD203B41FA5}">
                      <a16:colId xmlns:a16="http://schemas.microsoft.com/office/drawing/2014/main" val="2391968800"/>
                    </a:ext>
                  </a:extLst>
                </a:gridCol>
                <a:gridCol w="740664">
                  <a:extLst>
                    <a:ext uri="{9D8B030D-6E8A-4147-A177-3AD203B41FA5}">
                      <a16:colId xmlns:a16="http://schemas.microsoft.com/office/drawing/2014/main" val="854509746"/>
                    </a:ext>
                  </a:extLst>
                </a:gridCol>
                <a:gridCol w="740664">
                  <a:extLst>
                    <a:ext uri="{9D8B030D-6E8A-4147-A177-3AD203B41FA5}">
                      <a16:colId xmlns:a16="http://schemas.microsoft.com/office/drawing/2014/main" val="1812358822"/>
                    </a:ext>
                  </a:extLst>
                </a:gridCol>
                <a:gridCol w="740664">
                  <a:extLst>
                    <a:ext uri="{9D8B030D-6E8A-4147-A177-3AD203B41FA5}">
                      <a16:colId xmlns:a16="http://schemas.microsoft.com/office/drawing/2014/main" val="135666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2324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- 2023-10-26 14:07:46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Barbara Fajota, our Claims Operations supervisor, who was among those honored at Tokio Marine Group’s Good Company Awards in Tokyo. As FICOH’s 2023 Good Company Award winner, she had the honor of delivering a thank you speech on behalf of all the international recipients. Mahalo Tokio Marine Group for hosting a celebration that inspires and connects Tokio Marine employees worldwide. #GoodCompany #GoodCompanyAwards #TokioMarineGroup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21.605277625069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18528553"/>
                  </a:ext>
                </a:extLst>
              </a:tr>
            </a:tbl>
          </a:graphicData>
        </a:graphic>
      </p:graphicFrame>
      <p:sp>
        <p:nvSpPr>
          <p:cNvPr id="4" name="Text Placeholder 3">
            <a:extLst>
              <a:ext uri="{FF2B5EF4-FFF2-40B4-BE49-F238E27FC236}">
                <a16:creationId xmlns:a16="http://schemas.microsoft.com/office/drawing/2014/main" id="{2D47F472-F2E3-46F0-841C-A5287553C50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10263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4127D-66F5-4BE2-BFFC-7368D9D0EBB4}"/>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E6229E1-C5BF-4EAA-B111-D7E7C79DC8DA}"/>
              </a:ext>
            </a:extLst>
          </p:cNvPr>
          <p:cNvGraphicFramePr>
            <a:graphicFrameLocks noGrp="1"/>
          </p:cNvGraphicFramePr>
          <p:nvPr>
            <p:ph type="tbl" sz="quarter" idx="13"/>
            <p:extLst>
              <p:ext uri="{D42A27DB-BD31-4B8C-83A1-F6EECF244321}">
                <p14:modId xmlns:p14="http://schemas.microsoft.com/office/powerpoint/2010/main" val="47704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1802313"/>
                    </a:ext>
                  </a:extLst>
                </a:gridCol>
                <a:gridCol w="658368">
                  <a:extLst>
                    <a:ext uri="{9D8B030D-6E8A-4147-A177-3AD203B41FA5}">
                      <a16:colId xmlns:a16="http://schemas.microsoft.com/office/drawing/2014/main" val="3733196400"/>
                    </a:ext>
                  </a:extLst>
                </a:gridCol>
                <a:gridCol w="658368">
                  <a:extLst>
                    <a:ext uri="{9D8B030D-6E8A-4147-A177-3AD203B41FA5}">
                      <a16:colId xmlns:a16="http://schemas.microsoft.com/office/drawing/2014/main" val="4077356024"/>
                    </a:ext>
                  </a:extLst>
                </a:gridCol>
                <a:gridCol w="658368">
                  <a:extLst>
                    <a:ext uri="{9D8B030D-6E8A-4147-A177-3AD203B41FA5}">
                      <a16:colId xmlns:a16="http://schemas.microsoft.com/office/drawing/2014/main" val="1233542096"/>
                    </a:ext>
                  </a:extLst>
                </a:gridCol>
                <a:gridCol w="658368">
                  <a:extLst>
                    <a:ext uri="{9D8B030D-6E8A-4147-A177-3AD203B41FA5}">
                      <a16:colId xmlns:a16="http://schemas.microsoft.com/office/drawing/2014/main" val="3702177483"/>
                    </a:ext>
                  </a:extLst>
                </a:gridCol>
                <a:gridCol w="658368">
                  <a:extLst>
                    <a:ext uri="{9D8B030D-6E8A-4147-A177-3AD203B41FA5}">
                      <a16:colId xmlns:a16="http://schemas.microsoft.com/office/drawing/2014/main" val="3287596554"/>
                    </a:ext>
                  </a:extLst>
                </a:gridCol>
                <a:gridCol w="658368">
                  <a:extLst>
                    <a:ext uri="{9D8B030D-6E8A-4147-A177-3AD203B41FA5}">
                      <a16:colId xmlns:a16="http://schemas.microsoft.com/office/drawing/2014/main" val="266376254"/>
                    </a:ext>
                  </a:extLst>
                </a:gridCol>
                <a:gridCol w="658368">
                  <a:extLst>
                    <a:ext uri="{9D8B030D-6E8A-4147-A177-3AD203B41FA5}">
                      <a16:colId xmlns:a16="http://schemas.microsoft.com/office/drawing/2014/main" val="2183452416"/>
                    </a:ext>
                  </a:extLst>
                </a:gridCol>
                <a:gridCol w="658368">
                  <a:extLst>
                    <a:ext uri="{9D8B030D-6E8A-4147-A177-3AD203B41FA5}">
                      <a16:colId xmlns:a16="http://schemas.microsoft.com/office/drawing/2014/main" val="3583402760"/>
                    </a:ext>
                  </a:extLst>
                </a:gridCol>
                <a:gridCol w="658368">
                  <a:extLst>
                    <a:ext uri="{9D8B030D-6E8A-4147-A177-3AD203B41FA5}">
                      <a16:colId xmlns:a16="http://schemas.microsoft.com/office/drawing/2014/main" val="31482371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544058347"/>
                  </a:ext>
                </a:extLst>
              </a:tr>
              <a:tr h="370840">
                <a:tc>
                  <a:txBody>
                    <a:bodyPr/>
                    <a:lstStyle/>
                    <a:p>
                      <a:r>
                        <a:rPr lang="en-US" sz="1000"/>
                        <a:t>firstinshi</a:t>
                      </a:r>
                    </a:p>
                  </a:txBody>
                  <a:tcPr/>
                </a:tc>
                <a:tc>
                  <a:txBody>
                    <a:bodyPr/>
                    <a:lstStyle/>
                    <a:p>
                      <a:r>
                        <a:rPr lang="en-US" sz="1000"/>
                        <a:t>2836</a:t>
                      </a:r>
                    </a:p>
                  </a:txBody>
                  <a:tcPr/>
                </a:tc>
                <a:tc>
                  <a:txBody>
                    <a:bodyPr/>
                    <a:lstStyle/>
                    <a:p>
                      <a:r>
                        <a:rPr lang="en-US" sz="1000"/>
                        <a:t>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8</a:t>
                      </a:r>
                    </a:p>
                  </a:txBody>
                  <a:tcPr/>
                </a:tc>
                <a:tc>
                  <a:txBody>
                    <a:bodyPr/>
                    <a:lstStyle/>
                    <a:p>
                      <a:r>
                        <a:rPr lang="en-US" sz="1000"/>
                        <a:t>337</a:t>
                      </a:r>
                    </a:p>
                  </a:txBody>
                  <a:tcPr/>
                </a:tc>
                <a:tc>
                  <a:txBody>
                    <a:bodyPr/>
                    <a:lstStyle/>
                    <a:p>
                      <a:r>
                        <a:rPr lang="en-US" sz="1000"/>
                        <a:t>9</a:t>
                      </a:r>
                    </a:p>
                  </a:txBody>
                  <a:tcPr/>
                </a:tc>
                <a:extLst>
                  <a:ext uri="{0D108BD9-81ED-4DB2-BD59-A6C34878D82A}">
                    <a16:rowId xmlns:a16="http://schemas.microsoft.com/office/drawing/2014/main" val="3526352907"/>
                  </a:ext>
                </a:extLst>
              </a:tr>
            </a:tbl>
          </a:graphicData>
        </a:graphic>
      </p:graphicFrame>
      <p:sp>
        <p:nvSpPr>
          <p:cNvPr id="4" name="Text Placeholder 3">
            <a:extLst>
              <a:ext uri="{FF2B5EF4-FFF2-40B4-BE49-F238E27FC236}">
                <a16:creationId xmlns:a16="http://schemas.microsoft.com/office/drawing/2014/main" id="{EF52A515-AA10-425A-A1A6-2827AC1996A3}"/>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706798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F76C-D783-4D7D-8AA9-99EFFADD3729}"/>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C6BC063-6D4B-4052-9E48-067E8D1608B1}"/>
              </a:ext>
            </a:extLst>
          </p:cNvPr>
          <p:cNvGraphicFramePr>
            <a:graphicFrameLocks noGrp="1"/>
          </p:cNvGraphicFramePr>
          <p:nvPr>
            <p:ph type="chart" sz="quarter" idx="13"/>
            <p:extLst>
              <p:ext uri="{D42A27DB-BD31-4B8C-83A1-F6EECF244321}">
                <p14:modId xmlns:p14="http://schemas.microsoft.com/office/powerpoint/2010/main" val="3691124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CEDD1B-9043-4600-9362-5E1BCAA1C42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69DCF90-CF7D-42D3-8EB4-C31504BAC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6288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FE04C-8616-4761-B702-69A5383643C9}"/>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ADF5F81-7B7C-47A2-BBA1-AD01B62616AC}"/>
              </a:ext>
            </a:extLst>
          </p:cNvPr>
          <p:cNvGraphicFramePr>
            <a:graphicFrameLocks noGrp="1"/>
          </p:cNvGraphicFramePr>
          <p:nvPr>
            <p:ph type="chart" sz="quarter" idx="13"/>
            <p:extLst>
              <p:ext uri="{D42A27DB-BD31-4B8C-83A1-F6EECF244321}">
                <p14:modId xmlns:p14="http://schemas.microsoft.com/office/powerpoint/2010/main" val="3760142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D9069-7427-4968-A6E1-A8A37D0E876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6EF2114-95ED-479F-A8F9-12D99E836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1415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46A5A-4BF5-44DC-A15A-003FFD18853C}"/>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55587F3-533B-48BF-BFD6-33AF7FD07CB7}"/>
              </a:ext>
            </a:extLst>
          </p:cNvPr>
          <p:cNvGraphicFramePr>
            <a:graphicFrameLocks noGrp="1"/>
          </p:cNvGraphicFramePr>
          <p:nvPr>
            <p:ph type="chart" sz="quarter" idx="13"/>
            <p:extLst>
              <p:ext uri="{D42A27DB-BD31-4B8C-83A1-F6EECF244321}">
                <p14:modId xmlns:p14="http://schemas.microsoft.com/office/powerpoint/2010/main" val="520675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B39B5-BADF-4966-BB35-23F4297DE4A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20D603D-AD0F-43B3-9F21-2BE438FE9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4182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69846-FE1F-439A-B0E1-CE96523DECE3}"/>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AAD7B2EC-C0D0-49C0-BA2B-52CAE238184A}"/>
              </a:ext>
            </a:extLst>
          </p:cNvPr>
          <p:cNvGraphicFramePr>
            <a:graphicFrameLocks noGrp="1"/>
          </p:cNvGraphicFramePr>
          <p:nvPr>
            <p:ph type="chart" sz="quarter" idx="13"/>
            <p:extLst>
              <p:ext uri="{D42A27DB-BD31-4B8C-83A1-F6EECF244321}">
                <p14:modId xmlns:p14="http://schemas.microsoft.com/office/powerpoint/2010/main" val="46592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1F7CF0-0E3C-4A7A-B212-1262E1E68AD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482F372-78D9-4C80-89B1-1A1C4E4D7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68115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FC1D9-93D3-45D4-8554-4405D567F47D}"/>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62D231CD-C910-4BB2-8C52-247386D477F3}"/>
              </a:ext>
            </a:extLst>
          </p:cNvPr>
          <p:cNvGraphicFramePr>
            <a:graphicFrameLocks noGrp="1"/>
          </p:cNvGraphicFramePr>
          <p:nvPr>
            <p:ph type="tbl" sz="quarter" idx="13"/>
            <p:extLst>
              <p:ext uri="{D42A27DB-BD31-4B8C-83A1-F6EECF244321}">
                <p14:modId xmlns:p14="http://schemas.microsoft.com/office/powerpoint/2010/main" val="176663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20521287"/>
                    </a:ext>
                  </a:extLst>
                </a:gridCol>
                <a:gridCol w="987552">
                  <a:extLst>
                    <a:ext uri="{9D8B030D-6E8A-4147-A177-3AD203B41FA5}">
                      <a16:colId xmlns:a16="http://schemas.microsoft.com/office/drawing/2014/main" val="283998146"/>
                    </a:ext>
                  </a:extLst>
                </a:gridCol>
                <a:gridCol w="987552">
                  <a:extLst>
                    <a:ext uri="{9D8B030D-6E8A-4147-A177-3AD203B41FA5}">
                      <a16:colId xmlns:a16="http://schemas.microsoft.com/office/drawing/2014/main" val="2430124623"/>
                    </a:ext>
                  </a:extLst>
                </a:gridCol>
                <a:gridCol w="987552">
                  <a:extLst>
                    <a:ext uri="{9D8B030D-6E8A-4147-A177-3AD203B41FA5}">
                      <a16:colId xmlns:a16="http://schemas.microsoft.com/office/drawing/2014/main" val="3018612790"/>
                    </a:ext>
                  </a:extLst>
                </a:gridCol>
                <a:gridCol w="987552">
                  <a:extLst>
                    <a:ext uri="{9D8B030D-6E8A-4147-A177-3AD203B41FA5}">
                      <a16:colId xmlns:a16="http://schemas.microsoft.com/office/drawing/2014/main" val="410421900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43619141"/>
                  </a:ext>
                </a:extLst>
              </a:tr>
              <a:tr h="370840">
                <a:tc>
                  <a:txBody>
                    <a:bodyPr/>
                    <a:lstStyle/>
                    <a:p>
                      <a:r>
                        <a:rPr lang="en-US" sz="1000" b="1"/>
                        <a:t>firstinshi - 2023-10-26 17:00:15</a:t>
                      </a:r>
                      <a:r>
                        <a:rPr lang="en-US" sz="1000"/>
                        <a:t>
 Congratulations to Barbara Fajota, our Claims Operations supervisor, who was among those honored at Tokio Marine Group’s Good Company Awards in Tokyo. As FICOH’s 2023 Good Company Award winner, she had the honor of delivering a thank you speech on behalf of all the international recipients. Mahalo Tokio Marine Group for hosting a celebration that inspires and connects Tokio Marine employees worldwide. #GoodCompany #GoodCompanyAwards #TokioMarineGroup</a:t>
                      </a:r>
                    </a:p>
                  </a:txBody>
                  <a:tcPr/>
                </a:tc>
                <a:tc>
                  <a:txBody>
                    <a:bodyPr/>
                    <a:lstStyle/>
                    <a:p>
                      <a:r>
                        <a:rPr lang="en-US" sz="1000"/>
                        <a:t>64</a:t>
                      </a:r>
                    </a:p>
                  </a:txBody>
                  <a:tcPr/>
                </a:tc>
                <a:tc>
                  <a:txBody>
                    <a:bodyPr/>
                    <a:lstStyle/>
                    <a:p>
                      <a:r>
                        <a:rPr lang="en-US" sz="1000"/>
                        <a:t>6</a:t>
                      </a:r>
                    </a:p>
                  </a:txBody>
                  <a:tcPr/>
                </a:tc>
                <a:tc>
                  <a:txBody>
                    <a:bodyPr/>
                    <a:lstStyle/>
                    <a:p>
                      <a:r>
                        <a:rPr lang="en-US" sz="1000"/>
                        <a:t>2.4674 %</a:t>
                      </a:r>
                    </a:p>
                  </a:txBody>
                  <a:tcPr/>
                </a:tc>
                <a:tc>
                  <a:txBody>
                    <a:bodyPr/>
                    <a:lstStyle/>
                    <a:p>
                      <a:r>
                        <a:rPr lang="en-US" sz="1000"/>
                        <a:t>Carousel</a:t>
                      </a:r>
                    </a:p>
                  </a:txBody>
                  <a:tcPr/>
                </a:tc>
                <a:extLst>
                  <a:ext uri="{0D108BD9-81ED-4DB2-BD59-A6C34878D82A}">
                    <a16:rowId xmlns:a16="http://schemas.microsoft.com/office/drawing/2014/main" val="4157945128"/>
                  </a:ext>
                </a:extLst>
              </a:tr>
              <a:tr h="370840">
                <a:tc>
                  <a:txBody>
                    <a:bodyPr/>
                    <a:lstStyle/>
                    <a:p>
                      <a:r>
                        <a:rPr lang="en-US" sz="1000" b="1"/>
                        <a:t>firstinshi - 2023-10-27 17:01:30</a:t>
                      </a:r>
                      <a:r>
                        <a:rPr lang="en-US" sz="1000"/>
                        <a:t>
 Today’s #FICOHFamily features Tam N. of our Personal Lines Underwriting department. Tam's outstanding customer service, friendly personality and exceptional work ethic have made her an admired member of her team and much loved by her agency customers. Learn more about Tam, including her customer service philosophy, by swiping left.</a:t>
                      </a:r>
                    </a:p>
                  </a:txBody>
                  <a:tcPr/>
                </a:tc>
                <a:tc>
                  <a:txBody>
                    <a:bodyPr/>
                    <a:lstStyle/>
                    <a:p>
                      <a:r>
                        <a:rPr lang="en-US" sz="1000"/>
                        <a:t>54</a:t>
                      </a:r>
                    </a:p>
                  </a:txBody>
                  <a:tcPr/>
                </a:tc>
                <a:tc>
                  <a:txBody>
                    <a:bodyPr/>
                    <a:lstStyle/>
                    <a:p>
                      <a:r>
                        <a:rPr lang="en-US" sz="1000"/>
                        <a:t>2</a:t>
                      </a:r>
                    </a:p>
                  </a:txBody>
                  <a:tcPr/>
                </a:tc>
                <a:tc>
                  <a:txBody>
                    <a:bodyPr/>
                    <a:lstStyle/>
                    <a:p>
                      <a:r>
                        <a:rPr lang="en-US" sz="1000"/>
                        <a:t>1.9746 %</a:t>
                      </a:r>
                    </a:p>
                  </a:txBody>
                  <a:tcPr/>
                </a:tc>
                <a:tc>
                  <a:txBody>
                    <a:bodyPr/>
                    <a:lstStyle/>
                    <a:p>
                      <a:r>
                        <a:rPr lang="en-US" sz="1000"/>
                        <a:t>Carousel</a:t>
                      </a:r>
                    </a:p>
                  </a:txBody>
                  <a:tcPr/>
                </a:tc>
                <a:extLst>
                  <a:ext uri="{0D108BD9-81ED-4DB2-BD59-A6C34878D82A}">
                    <a16:rowId xmlns:a16="http://schemas.microsoft.com/office/drawing/2014/main" val="222319047"/>
                  </a:ext>
                </a:extLst>
              </a:tr>
              <a:tr h="370840">
                <a:tc>
                  <a:txBody>
                    <a:bodyPr/>
                    <a:lstStyle/>
                    <a:p>
                      <a:r>
                        <a:rPr lang="en-US" sz="1000" b="1"/>
                        <a:t>firstinshi - 2023-10-30 17:00:13</a:t>
                      </a:r>
                      <a:r>
                        <a:rPr lang="en-US" sz="1000"/>
                        <a:t>
 Agency partners play a critical role in helping local residents and businesses navigate the insurance buying process. Recently, #TeamFICOH organized a pau hana at O'ahu Country Club to reconnect with our agency customers and reinforce our commitment to them. The evening was filled with laughter, good company, and even some dancing!</a:t>
                      </a:r>
                    </a:p>
                  </a:txBody>
                  <a:tcPr/>
                </a:tc>
                <a:tc>
                  <a:txBody>
                    <a:bodyPr/>
                    <a:lstStyle/>
                    <a:p>
                      <a:r>
                        <a:rPr lang="en-US" sz="1000"/>
                        <a:t>44</a:t>
                      </a:r>
                    </a:p>
                  </a:txBody>
                  <a:tcPr/>
                </a:tc>
                <a:tc>
                  <a:txBody>
                    <a:bodyPr/>
                    <a:lstStyle/>
                    <a:p>
                      <a:r>
                        <a:rPr lang="en-US" sz="1000"/>
                        <a:t>0</a:t>
                      </a:r>
                    </a:p>
                  </a:txBody>
                  <a:tcPr/>
                </a:tc>
                <a:tc>
                  <a:txBody>
                    <a:bodyPr/>
                    <a:lstStyle/>
                    <a:p>
                      <a:r>
                        <a:rPr lang="en-US" sz="1000"/>
                        <a:t>1.5520 %</a:t>
                      </a:r>
                    </a:p>
                  </a:txBody>
                  <a:tcPr/>
                </a:tc>
                <a:tc>
                  <a:txBody>
                    <a:bodyPr/>
                    <a:lstStyle/>
                    <a:p>
                      <a:r>
                        <a:rPr lang="en-US" sz="1000"/>
                        <a:t>Carousel</a:t>
                      </a:r>
                    </a:p>
                  </a:txBody>
                  <a:tcPr/>
                </a:tc>
                <a:extLst>
                  <a:ext uri="{0D108BD9-81ED-4DB2-BD59-A6C34878D82A}">
                    <a16:rowId xmlns:a16="http://schemas.microsoft.com/office/drawing/2014/main" val="603757489"/>
                  </a:ext>
                </a:extLst>
              </a:tr>
            </a:tbl>
          </a:graphicData>
        </a:graphic>
      </p:graphicFrame>
      <p:sp>
        <p:nvSpPr>
          <p:cNvPr id="4" name="Text Placeholder 3">
            <a:extLst>
              <a:ext uri="{FF2B5EF4-FFF2-40B4-BE49-F238E27FC236}">
                <a16:creationId xmlns:a16="http://schemas.microsoft.com/office/drawing/2014/main" id="{FA1D7F30-A524-4270-87B1-B757C224320B}"/>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839084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6FB5F-7D9E-436E-BBAC-4C1A2DBBC38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E930F2E2-E412-4807-9722-C46F115D2087}"/>
              </a:ext>
            </a:extLst>
          </p:cNvPr>
          <p:cNvGraphicFramePr>
            <a:graphicFrameLocks noGrp="1"/>
          </p:cNvGraphicFramePr>
          <p:nvPr>
            <p:ph type="tbl" sz="quarter" idx="13"/>
            <p:extLst>
              <p:ext uri="{D42A27DB-BD31-4B8C-83A1-F6EECF244321}">
                <p14:modId xmlns:p14="http://schemas.microsoft.com/office/powerpoint/2010/main" val="1748713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09865765"/>
                    </a:ext>
                  </a:extLst>
                </a:gridCol>
                <a:gridCol w="1069848">
                  <a:extLst>
                    <a:ext uri="{9D8B030D-6E8A-4147-A177-3AD203B41FA5}">
                      <a16:colId xmlns:a16="http://schemas.microsoft.com/office/drawing/2014/main" val="3665202189"/>
                    </a:ext>
                  </a:extLst>
                </a:gridCol>
                <a:gridCol w="493776">
                  <a:extLst>
                    <a:ext uri="{9D8B030D-6E8A-4147-A177-3AD203B41FA5}">
                      <a16:colId xmlns:a16="http://schemas.microsoft.com/office/drawing/2014/main" val="2114378440"/>
                    </a:ext>
                  </a:extLst>
                </a:gridCol>
                <a:gridCol w="1069848">
                  <a:extLst>
                    <a:ext uri="{9D8B030D-6E8A-4147-A177-3AD203B41FA5}">
                      <a16:colId xmlns:a16="http://schemas.microsoft.com/office/drawing/2014/main" val="3123764738"/>
                    </a:ext>
                  </a:extLst>
                </a:gridCol>
                <a:gridCol w="1069848">
                  <a:extLst>
                    <a:ext uri="{9D8B030D-6E8A-4147-A177-3AD203B41FA5}">
                      <a16:colId xmlns:a16="http://schemas.microsoft.com/office/drawing/2014/main" val="3957944890"/>
                    </a:ext>
                  </a:extLst>
                </a:gridCol>
                <a:gridCol w="1069848">
                  <a:extLst>
                    <a:ext uri="{9D8B030D-6E8A-4147-A177-3AD203B41FA5}">
                      <a16:colId xmlns:a16="http://schemas.microsoft.com/office/drawing/2014/main" val="2040006937"/>
                    </a:ext>
                  </a:extLst>
                </a:gridCol>
                <a:gridCol w="1069848">
                  <a:extLst>
                    <a:ext uri="{9D8B030D-6E8A-4147-A177-3AD203B41FA5}">
                      <a16:colId xmlns:a16="http://schemas.microsoft.com/office/drawing/2014/main" val="3380018628"/>
                    </a:ext>
                  </a:extLst>
                </a:gridCol>
                <a:gridCol w="1069848">
                  <a:extLst>
                    <a:ext uri="{9D8B030D-6E8A-4147-A177-3AD203B41FA5}">
                      <a16:colId xmlns:a16="http://schemas.microsoft.com/office/drawing/2014/main" val="45768770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649863528"/>
                  </a:ext>
                </a:extLst>
              </a:tr>
              <a:tr h="370840">
                <a:tc>
                  <a:txBody>
                    <a:bodyPr/>
                    <a:lstStyle/>
                    <a:p>
                      <a:r>
                        <a:rPr lang="en-US" sz="1000"/>
                        <a:t>163</a:t>
                      </a:r>
                    </a:p>
                  </a:txBody>
                  <a:tcPr/>
                </a:tc>
                <a:tc>
                  <a:txBody>
                    <a:bodyPr/>
                    <a:lstStyle/>
                    <a:p>
                      <a:r>
                        <a:rPr lang="en-US" sz="1000"/>
                        <a:t>0.7032 %</a:t>
                      </a:r>
                    </a:p>
                  </a:txBody>
                  <a:tcPr/>
                </a:tc>
                <a:tc>
                  <a:txBody>
                    <a:bodyPr/>
                    <a:lstStyle/>
                    <a:p>
                      <a:r>
                        <a:rPr lang="en-US" sz="1000"/>
                        <a:t>0.13</a:t>
                      </a:r>
                    </a:p>
                  </a:txBody>
                  <a:tcPr/>
                </a:tc>
                <a:tc>
                  <a:txBody>
                    <a:bodyPr/>
                    <a:lstStyle/>
                    <a:p>
                      <a:r>
                        <a:rPr lang="en-US" sz="1000"/>
                        <a:t>99.36</a:t>
                      </a:r>
                    </a:p>
                  </a:txBody>
                  <a:tcPr/>
                </a:tc>
                <a:tc>
                  <a:txBody>
                    <a:bodyPr/>
                    <a:lstStyle/>
                    <a:p>
                      <a:r>
                        <a:rPr lang="en-US" sz="1000"/>
                        <a:t>98.06</a:t>
                      </a:r>
                    </a:p>
                  </a:txBody>
                  <a:tcPr/>
                </a:tc>
                <a:tc>
                  <a:txBody>
                    <a:bodyPr/>
                    <a:lstStyle/>
                    <a:p>
                      <a:r>
                        <a:rPr lang="en-US" sz="1000"/>
                        <a:t>68.53</a:t>
                      </a:r>
                    </a:p>
                  </a:txBody>
                  <a:tcPr/>
                </a:tc>
                <a:tc>
                  <a:txBody>
                    <a:bodyPr/>
                    <a:lstStyle/>
                    <a:p>
                      <a:r>
                        <a:rPr lang="en-US" sz="1000"/>
                        <a:t>16195</a:t>
                      </a:r>
                    </a:p>
                  </a:txBody>
                  <a:tcPr/>
                </a:tc>
                <a:tc>
                  <a:txBody>
                    <a:bodyPr/>
                    <a:lstStyle/>
                    <a:p>
                      <a:r>
                        <a:rPr lang="en-US" sz="1000"/>
                        <a:t>11171</a:t>
                      </a:r>
                    </a:p>
                  </a:txBody>
                  <a:tcPr/>
                </a:tc>
                <a:extLst>
                  <a:ext uri="{0D108BD9-81ED-4DB2-BD59-A6C34878D82A}">
                    <a16:rowId xmlns:a16="http://schemas.microsoft.com/office/drawing/2014/main" val="1043937972"/>
                  </a:ext>
                </a:extLst>
              </a:tr>
            </a:tbl>
          </a:graphicData>
        </a:graphic>
      </p:graphicFrame>
      <p:sp>
        <p:nvSpPr>
          <p:cNvPr id="4" name="Text Placeholder 3">
            <a:extLst>
              <a:ext uri="{FF2B5EF4-FFF2-40B4-BE49-F238E27FC236}">
                <a16:creationId xmlns:a16="http://schemas.microsoft.com/office/drawing/2014/main" id="{C65E0F14-D02D-426D-9EF4-7BED2D4F69C5}"/>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9079758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C2F2E-7683-4570-86E3-9B88EC072B4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6C471082-04DE-4F61-B63A-15E7EBBE0981}"/>
              </a:ext>
            </a:extLst>
          </p:cNvPr>
          <p:cNvGraphicFramePr>
            <a:graphicFrameLocks noGrp="1"/>
          </p:cNvGraphicFramePr>
          <p:nvPr>
            <p:ph type="tbl" sz="quarter" idx="13"/>
            <p:extLst>
              <p:ext uri="{D42A27DB-BD31-4B8C-83A1-F6EECF244321}">
                <p14:modId xmlns:p14="http://schemas.microsoft.com/office/powerpoint/2010/main" val="4012810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02485125"/>
                    </a:ext>
                  </a:extLst>
                </a:gridCol>
                <a:gridCol w="905256">
                  <a:extLst>
                    <a:ext uri="{9D8B030D-6E8A-4147-A177-3AD203B41FA5}">
                      <a16:colId xmlns:a16="http://schemas.microsoft.com/office/drawing/2014/main" val="2154450933"/>
                    </a:ext>
                  </a:extLst>
                </a:gridCol>
                <a:gridCol w="411480">
                  <a:extLst>
                    <a:ext uri="{9D8B030D-6E8A-4147-A177-3AD203B41FA5}">
                      <a16:colId xmlns:a16="http://schemas.microsoft.com/office/drawing/2014/main" val="1757315674"/>
                    </a:ext>
                  </a:extLst>
                </a:gridCol>
                <a:gridCol w="905256">
                  <a:extLst>
                    <a:ext uri="{9D8B030D-6E8A-4147-A177-3AD203B41FA5}">
                      <a16:colId xmlns:a16="http://schemas.microsoft.com/office/drawing/2014/main" val="3455903223"/>
                    </a:ext>
                  </a:extLst>
                </a:gridCol>
                <a:gridCol w="905256">
                  <a:extLst>
                    <a:ext uri="{9D8B030D-6E8A-4147-A177-3AD203B41FA5}">
                      <a16:colId xmlns:a16="http://schemas.microsoft.com/office/drawing/2014/main" val="1462241034"/>
                    </a:ext>
                  </a:extLst>
                </a:gridCol>
                <a:gridCol w="905256">
                  <a:extLst>
                    <a:ext uri="{9D8B030D-6E8A-4147-A177-3AD203B41FA5}">
                      <a16:colId xmlns:a16="http://schemas.microsoft.com/office/drawing/2014/main" val="160577671"/>
                    </a:ext>
                  </a:extLst>
                </a:gridCol>
                <a:gridCol w="905256">
                  <a:extLst>
                    <a:ext uri="{9D8B030D-6E8A-4147-A177-3AD203B41FA5}">
                      <a16:colId xmlns:a16="http://schemas.microsoft.com/office/drawing/2014/main" val="2962818570"/>
                    </a:ext>
                  </a:extLst>
                </a:gridCol>
                <a:gridCol w="905256">
                  <a:extLst>
                    <a:ext uri="{9D8B030D-6E8A-4147-A177-3AD203B41FA5}">
                      <a16:colId xmlns:a16="http://schemas.microsoft.com/office/drawing/2014/main" val="298206472"/>
                    </a:ext>
                  </a:extLst>
                </a:gridCol>
                <a:gridCol w="905256">
                  <a:extLst>
                    <a:ext uri="{9D8B030D-6E8A-4147-A177-3AD203B41FA5}">
                      <a16:colId xmlns:a16="http://schemas.microsoft.com/office/drawing/2014/main" val="117364433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559949713"/>
                  </a:ext>
                </a:extLst>
              </a:tr>
              <a:tr h="370840">
                <a:tc>
                  <a:txBody>
                    <a:bodyPr/>
                    <a:lstStyle/>
                    <a:p>
                      <a:r>
                        <a:rPr lang="en-US" sz="1000"/>
                        <a:t>30</a:t>
                      </a:r>
                    </a:p>
                  </a:txBody>
                  <a:tcPr/>
                </a:tc>
                <a:tc>
                  <a:txBody>
                    <a:bodyPr/>
                    <a:lstStyle/>
                    <a:p>
                      <a:r>
                        <a:rPr lang="en-US" sz="1000"/>
                        <a:t>0.7188 %</a:t>
                      </a:r>
                    </a:p>
                  </a:txBody>
                  <a:tcPr/>
                </a:tc>
                <a:tc>
                  <a:txBody>
                    <a:bodyPr/>
                    <a:lstStyle/>
                    <a:p>
                      <a:r>
                        <a:rPr lang="en-US" sz="1000"/>
                        <a:t>0.07</a:t>
                      </a:r>
                    </a:p>
                  </a:txBody>
                  <a:tcPr/>
                </a:tc>
                <a:tc>
                  <a:txBody>
                    <a:bodyPr/>
                    <a:lstStyle/>
                    <a:p>
                      <a:r>
                        <a:rPr lang="en-US" sz="1000"/>
                        <a:t>79.30</a:t>
                      </a:r>
                    </a:p>
                  </a:txBody>
                  <a:tcPr/>
                </a:tc>
                <a:tc>
                  <a:txBody>
                    <a:bodyPr/>
                    <a:lstStyle/>
                    <a:p>
                      <a:r>
                        <a:rPr lang="en-US" sz="1000"/>
                        <a:t>77.53</a:t>
                      </a:r>
                    </a:p>
                  </a:txBody>
                  <a:tcPr/>
                </a:tc>
                <a:tc>
                  <a:txBody>
                    <a:bodyPr/>
                    <a:lstStyle/>
                    <a:p>
                      <a:r>
                        <a:rPr lang="en-US" sz="1000"/>
                        <a:t>55.20</a:t>
                      </a:r>
                    </a:p>
                  </a:txBody>
                  <a:tcPr/>
                </a:tc>
                <a:tc>
                  <a:txBody>
                    <a:bodyPr/>
                    <a:lstStyle/>
                    <a:p>
                      <a:r>
                        <a:rPr lang="en-US" sz="1000"/>
                        <a:t>55.13</a:t>
                      </a:r>
                    </a:p>
                  </a:txBody>
                  <a:tcPr/>
                </a:tc>
                <a:tc>
                  <a:txBody>
                    <a:bodyPr/>
                    <a:lstStyle/>
                    <a:p>
                      <a:r>
                        <a:rPr lang="en-US" sz="1000"/>
                        <a:t>2379</a:t>
                      </a:r>
                    </a:p>
                  </a:txBody>
                  <a:tcPr/>
                </a:tc>
                <a:tc>
                  <a:txBody>
                    <a:bodyPr/>
                    <a:lstStyle/>
                    <a:p>
                      <a:r>
                        <a:rPr lang="en-US" sz="1000"/>
                        <a:t>1656</a:t>
                      </a:r>
                    </a:p>
                  </a:txBody>
                  <a:tcPr/>
                </a:tc>
                <a:extLst>
                  <a:ext uri="{0D108BD9-81ED-4DB2-BD59-A6C34878D82A}">
                    <a16:rowId xmlns:a16="http://schemas.microsoft.com/office/drawing/2014/main" val="3543060709"/>
                  </a:ext>
                </a:extLst>
              </a:tr>
            </a:tbl>
          </a:graphicData>
        </a:graphic>
      </p:graphicFrame>
      <p:sp>
        <p:nvSpPr>
          <p:cNvPr id="4" name="Text Placeholder 3">
            <a:extLst>
              <a:ext uri="{FF2B5EF4-FFF2-40B4-BE49-F238E27FC236}">
                <a16:creationId xmlns:a16="http://schemas.microsoft.com/office/drawing/2014/main" id="{2F24C038-2953-4B72-A024-9409BC524C24}"/>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37021360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6A818-4BD9-4901-85FB-6330D7DEBFFA}"/>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E0C49B55-15BB-49CF-94F6-F2F96A776B08}"/>
              </a:ext>
            </a:extLst>
          </p:cNvPr>
          <p:cNvGraphicFramePr>
            <a:graphicFrameLocks noGrp="1"/>
          </p:cNvGraphicFramePr>
          <p:nvPr>
            <p:ph type="tbl" sz="quarter" idx="13"/>
            <p:extLst>
              <p:ext uri="{D42A27DB-BD31-4B8C-83A1-F6EECF244321}">
                <p14:modId xmlns:p14="http://schemas.microsoft.com/office/powerpoint/2010/main" val="2293301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13668817"/>
                    </a:ext>
                  </a:extLst>
                </a:gridCol>
                <a:gridCol w="1316736">
                  <a:extLst>
                    <a:ext uri="{9D8B030D-6E8A-4147-A177-3AD203B41FA5}">
                      <a16:colId xmlns:a16="http://schemas.microsoft.com/office/drawing/2014/main" val="2499028126"/>
                    </a:ext>
                  </a:extLst>
                </a:gridCol>
                <a:gridCol w="658368">
                  <a:extLst>
                    <a:ext uri="{9D8B030D-6E8A-4147-A177-3AD203B41FA5}">
                      <a16:colId xmlns:a16="http://schemas.microsoft.com/office/drawing/2014/main" val="1096727180"/>
                    </a:ext>
                  </a:extLst>
                </a:gridCol>
                <a:gridCol w="658368">
                  <a:extLst>
                    <a:ext uri="{9D8B030D-6E8A-4147-A177-3AD203B41FA5}">
                      <a16:colId xmlns:a16="http://schemas.microsoft.com/office/drawing/2014/main" val="2227045113"/>
                    </a:ext>
                  </a:extLst>
                </a:gridCol>
                <a:gridCol w="658368">
                  <a:extLst>
                    <a:ext uri="{9D8B030D-6E8A-4147-A177-3AD203B41FA5}">
                      <a16:colId xmlns:a16="http://schemas.microsoft.com/office/drawing/2014/main" val="3636274753"/>
                    </a:ext>
                  </a:extLst>
                </a:gridCol>
                <a:gridCol w="658368">
                  <a:extLst>
                    <a:ext uri="{9D8B030D-6E8A-4147-A177-3AD203B41FA5}">
                      <a16:colId xmlns:a16="http://schemas.microsoft.com/office/drawing/2014/main" val="1331897632"/>
                    </a:ext>
                  </a:extLst>
                </a:gridCol>
                <a:gridCol w="658368">
                  <a:extLst>
                    <a:ext uri="{9D8B030D-6E8A-4147-A177-3AD203B41FA5}">
                      <a16:colId xmlns:a16="http://schemas.microsoft.com/office/drawing/2014/main" val="200097730"/>
                    </a:ext>
                  </a:extLst>
                </a:gridCol>
                <a:gridCol w="658368">
                  <a:extLst>
                    <a:ext uri="{9D8B030D-6E8A-4147-A177-3AD203B41FA5}">
                      <a16:colId xmlns:a16="http://schemas.microsoft.com/office/drawing/2014/main" val="273534932"/>
                    </a:ext>
                  </a:extLst>
                </a:gridCol>
                <a:gridCol w="658368">
                  <a:extLst>
                    <a:ext uri="{9D8B030D-6E8A-4147-A177-3AD203B41FA5}">
                      <a16:colId xmlns:a16="http://schemas.microsoft.com/office/drawing/2014/main" val="3760058031"/>
                    </a:ext>
                  </a:extLst>
                </a:gridCol>
                <a:gridCol w="658368">
                  <a:extLst>
                    <a:ext uri="{9D8B030D-6E8A-4147-A177-3AD203B41FA5}">
                      <a16:colId xmlns:a16="http://schemas.microsoft.com/office/drawing/2014/main" val="3981878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2753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- 2023-10-27 17:11:38</a:t>
                      </a:r>
                      <a:r>
                        <a:rPr kumimoji="0" lang="en-US" sz="1000" b="0" i="0" u="none" strike="noStrike" kern="1200" cap="none" spc="0" normalizeH="0" baseline="0" noProof="0">
                          <a:ln>
                            <a:noFill/>
                          </a:ln>
                          <a:solidFill>
                            <a:prstClr val="black"/>
                          </a:solidFill>
                          <a:effectLst/>
                          <a:uLnTx/>
                          <a:uFillTx/>
                          <a:latin typeface="Calibri"/>
                          <a:ea typeface="+mn-ea"/>
                          <a:cs typeface="+mn-cs"/>
                        </a:rPr>
                        <a:t>
 Check out this 
FICOH superstar!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https://quintly-image-storage.s3.amazonaws.com/42a5b893a9726451877e4ab7634db126/eebbf444eb03b988f066b46d54909619.jpg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10/28/2023 17:06:55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6402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- 2023-10-26 17:02:35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https://quintly-image-storage.s3.amazonaws.com/42a5b893a9726451877e4ab7634db126/471a0c52d32d61c4fa938d66385388dc.jpg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10/27/2023 16:36:42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2730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- 2023-10-25 13:01:03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https://quintly-image-storage.s3.amazonaws.com/42a5b893a9726451877e4ab7634db126/d945275462cdcac3cf08a493000c9178.jpg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10/26/2023 12:36:34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99319316"/>
                  </a:ext>
                </a:extLst>
              </a:tr>
            </a:tbl>
          </a:graphicData>
        </a:graphic>
      </p:graphicFrame>
      <p:sp>
        <p:nvSpPr>
          <p:cNvPr id="4" name="Text Placeholder 3">
            <a:extLst>
              <a:ext uri="{FF2B5EF4-FFF2-40B4-BE49-F238E27FC236}">
                <a16:creationId xmlns:a16="http://schemas.microsoft.com/office/drawing/2014/main" id="{178002F7-8DB6-4BDB-B32E-6F9D18F70576}"/>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589307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304C7-910C-43ED-A231-73958FC04520}"/>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81218B12-C487-4C57-8A09-0F78676A5990}"/>
              </a:ext>
            </a:extLst>
          </p:cNvPr>
          <p:cNvGraphicFramePr>
            <a:graphicFrameLocks noGrp="1"/>
          </p:cNvGraphicFramePr>
          <p:nvPr>
            <p:ph type="tbl" sz="quarter" idx="13"/>
            <p:extLst>
              <p:ext uri="{D42A27DB-BD31-4B8C-83A1-F6EECF244321}">
                <p14:modId xmlns:p14="http://schemas.microsoft.com/office/powerpoint/2010/main" val="1582320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1954674"/>
                    </a:ext>
                  </a:extLst>
                </a:gridCol>
                <a:gridCol w="1316736">
                  <a:extLst>
                    <a:ext uri="{9D8B030D-6E8A-4147-A177-3AD203B41FA5}">
                      <a16:colId xmlns:a16="http://schemas.microsoft.com/office/drawing/2014/main" val="636757993"/>
                    </a:ext>
                  </a:extLst>
                </a:gridCol>
                <a:gridCol w="658368">
                  <a:extLst>
                    <a:ext uri="{9D8B030D-6E8A-4147-A177-3AD203B41FA5}">
                      <a16:colId xmlns:a16="http://schemas.microsoft.com/office/drawing/2014/main" val="3249274432"/>
                    </a:ext>
                  </a:extLst>
                </a:gridCol>
                <a:gridCol w="658368">
                  <a:extLst>
                    <a:ext uri="{9D8B030D-6E8A-4147-A177-3AD203B41FA5}">
                      <a16:colId xmlns:a16="http://schemas.microsoft.com/office/drawing/2014/main" val="1545812120"/>
                    </a:ext>
                  </a:extLst>
                </a:gridCol>
                <a:gridCol w="658368">
                  <a:extLst>
                    <a:ext uri="{9D8B030D-6E8A-4147-A177-3AD203B41FA5}">
                      <a16:colId xmlns:a16="http://schemas.microsoft.com/office/drawing/2014/main" val="2912603156"/>
                    </a:ext>
                  </a:extLst>
                </a:gridCol>
                <a:gridCol w="658368">
                  <a:extLst>
                    <a:ext uri="{9D8B030D-6E8A-4147-A177-3AD203B41FA5}">
                      <a16:colId xmlns:a16="http://schemas.microsoft.com/office/drawing/2014/main" val="1574597524"/>
                    </a:ext>
                  </a:extLst>
                </a:gridCol>
                <a:gridCol w="658368">
                  <a:extLst>
                    <a:ext uri="{9D8B030D-6E8A-4147-A177-3AD203B41FA5}">
                      <a16:colId xmlns:a16="http://schemas.microsoft.com/office/drawing/2014/main" val="3857436455"/>
                    </a:ext>
                  </a:extLst>
                </a:gridCol>
                <a:gridCol w="658368">
                  <a:extLst>
                    <a:ext uri="{9D8B030D-6E8A-4147-A177-3AD203B41FA5}">
                      <a16:colId xmlns:a16="http://schemas.microsoft.com/office/drawing/2014/main" val="1142313821"/>
                    </a:ext>
                  </a:extLst>
                </a:gridCol>
                <a:gridCol w="658368">
                  <a:extLst>
                    <a:ext uri="{9D8B030D-6E8A-4147-A177-3AD203B41FA5}">
                      <a16:colId xmlns:a16="http://schemas.microsoft.com/office/drawing/2014/main" val="805748002"/>
                    </a:ext>
                  </a:extLst>
                </a:gridCol>
                <a:gridCol w="658368">
                  <a:extLst>
                    <a:ext uri="{9D8B030D-6E8A-4147-A177-3AD203B41FA5}">
                      <a16:colId xmlns:a16="http://schemas.microsoft.com/office/drawing/2014/main" val="458200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60202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- 2023-10-25 13:00:25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https://quintly-image-storage.s3.amazonaws.com/42a5b893a9726451877e4ab7634db126/a6ce5170a9a3a19746e684fb00378b2c.jpg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10/26/2023 12:36:34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227763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- 2023-10-25 12:59:31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https://quintly-image-storage.s3.amazonaws.com/42a5b893a9726451877e4ab7634db126/2210d5c2ce1e221883dd9b39a55f5fe7.jpg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10/26/2023 12:36:34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136931733"/>
                  </a:ext>
                </a:extLst>
              </a:tr>
            </a:tbl>
          </a:graphicData>
        </a:graphic>
      </p:graphicFrame>
      <p:sp>
        <p:nvSpPr>
          <p:cNvPr id="4" name="Text Placeholder 3">
            <a:extLst>
              <a:ext uri="{FF2B5EF4-FFF2-40B4-BE49-F238E27FC236}">
                <a16:creationId xmlns:a16="http://schemas.microsoft.com/office/drawing/2014/main" id="{FD27A9B1-CDDC-4DD9-97D6-8FCC60A6471C}"/>
              </a:ext>
            </a:extLst>
          </p:cNvPr>
          <p:cNvSpPr>
            <a:spLocks noGrp="1"/>
          </p:cNvSpPr>
          <p:nvPr>
            <p:ph type="body" sz="quarter" idx="14"/>
          </p:nvPr>
        </p:nvSpPr>
        <p:spPr/>
        <p:txBody>
          <a:bodyPr/>
          <a:lstStyle/>
          <a:p>
            <a:r>
              <a:rPr lang="en-US"/>
              <a:t>10/01/2023 - 10/31/2023</a:t>
            </a:r>
          </a:p>
        </p:txBody>
      </p:sp>
    </p:spTree>
    <p:extLst>
      <p:ext uri="{BB962C8B-B14F-4D97-AF65-F5344CB8AC3E}">
        <p14:creationId xmlns:p14="http://schemas.microsoft.com/office/powerpoint/2010/main" val="17897142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1960</Words>
  <Application>Microsoft Office PowerPoint</Application>
  <PresentationFormat>On-screen Show (4:3)</PresentationFormat>
  <Paragraphs>511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2023-11-08T14:52:54Z</dcterms:created>
  <dcterms:modified xsi:type="dcterms:W3CDTF">2023-11-08T14:53:32Z</dcterms:modified>
</cp:coreProperties>
</file>