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90" r:id="rId32"/>
    <p:sldId id="291" r:id="rId33"/>
    <p:sldId id="292" r:id="rId34"/>
    <p:sldId id="293" r:id="rId35"/>
    <p:sldId id="294" r:id="rId36"/>
    <p:sldId id="295" r:id="rId37"/>
    <p:sldId id="296" r:id="rId38"/>
    <p:sldId id="297"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45170</c:v>
                </c:pt>
              </c:numCache>
            </c:numRef>
          </c:cat>
          <c:val>
            <c:numRef>
              <c:f>Sheet1!$B$2</c:f>
              <c:numCache>
                <c:formatCode>General</c:formatCode>
                <c:ptCount val="1"/>
                <c:pt idx="0">
                  <c:v>166</c:v>
                </c:pt>
              </c:numCache>
            </c:numRef>
          </c:val>
          <c:extLst>
            <c:ext xmlns:c16="http://schemas.microsoft.com/office/drawing/2014/chart" uri="{C3380CC4-5D6E-409C-BE32-E72D297353CC}">
              <c16:uniqueId val="{00000000-2BF2-4B3B-8F6A-9A7FC3A6A0D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45170</c:v>
                </c:pt>
              </c:numCache>
            </c:numRef>
          </c:cat>
          <c:val>
            <c:numRef>
              <c:f>Sheet1!$C$2</c:f>
              <c:numCache>
                <c:formatCode>General</c:formatCode>
                <c:ptCount val="1"/>
                <c:pt idx="0">
                  <c:v>535</c:v>
                </c:pt>
              </c:numCache>
            </c:numRef>
          </c:val>
          <c:extLst>
            <c:ext xmlns:c16="http://schemas.microsoft.com/office/drawing/2014/chart" uri="{C3380CC4-5D6E-409C-BE32-E72D297353CC}">
              <c16:uniqueId val="{00000001-2BF2-4B3B-8F6A-9A7FC3A6A0D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45170</c:v>
                </c:pt>
              </c:numCache>
            </c:numRef>
          </c:cat>
          <c:val>
            <c:numRef>
              <c:f>Sheet1!$D$2</c:f>
              <c:numCache>
                <c:formatCode>General</c:formatCode>
                <c:ptCount val="1"/>
                <c:pt idx="0">
                  <c:v>15509</c:v>
                </c:pt>
              </c:numCache>
            </c:numRef>
          </c:val>
          <c:extLst>
            <c:ext xmlns:c16="http://schemas.microsoft.com/office/drawing/2014/chart" uri="{C3380CC4-5D6E-409C-BE32-E72D297353CC}">
              <c16:uniqueId val="{00000002-2BF2-4B3B-8F6A-9A7FC3A6A0D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45170</c:v>
                </c:pt>
              </c:numCache>
            </c:numRef>
          </c:cat>
          <c:val>
            <c:numRef>
              <c:f>Sheet1!$E$2</c:f>
              <c:numCache>
                <c:formatCode>General</c:formatCode>
                <c:ptCount val="1"/>
                <c:pt idx="0">
                  <c:v>187</c:v>
                </c:pt>
              </c:numCache>
            </c:numRef>
          </c:val>
          <c:extLst>
            <c:ext xmlns:c16="http://schemas.microsoft.com/office/drawing/2014/chart" uri="{C3380CC4-5D6E-409C-BE32-E72D297353CC}">
              <c16:uniqueId val="{00000003-2BF2-4B3B-8F6A-9A7FC3A6A0D9}"/>
            </c:ext>
          </c:extLst>
        </c:ser>
        <c:dLbls>
          <c:showLegendKey val="0"/>
          <c:showVal val="0"/>
          <c:showCatName val="0"/>
          <c:showSerName val="0"/>
          <c:showPercent val="0"/>
          <c:showBubbleSize val="0"/>
        </c:dLbls>
        <c:gapWidth val="219"/>
        <c:overlap val="-27"/>
        <c:axId val="350030032"/>
        <c:axId val="350028720"/>
      </c:barChart>
      <c:dateAx>
        <c:axId val="350030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028720"/>
        <c:crosses val="autoZero"/>
        <c:auto val="1"/>
        <c:lblOffset val="100"/>
        <c:baseTimeUnit val="days"/>
      </c:dateAx>
      <c:valAx>
        <c:axId val="350028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03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c:v>
                </c:pt>
                <c:pt idx="1">
                  <c:v>1</c:v>
                </c:pt>
                <c:pt idx="2">
                  <c:v>1</c:v>
                </c:pt>
                <c:pt idx="3">
                  <c:v>-2</c:v>
                </c:pt>
                <c:pt idx="4">
                  <c:v>2</c:v>
                </c:pt>
                <c:pt idx="5">
                  <c:v>0</c:v>
                </c:pt>
                <c:pt idx="6">
                  <c:v>2</c:v>
                </c:pt>
                <c:pt idx="7">
                  <c:v>1</c:v>
                </c:pt>
                <c:pt idx="8">
                  <c:v>4</c:v>
                </c:pt>
                <c:pt idx="9">
                  <c:v>0</c:v>
                </c:pt>
              </c:numCache>
            </c:numRef>
          </c:val>
          <c:extLst>
            <c:ext xmlns:c16="http://schemas.microsoft.com/office/drawing/2014/chart" uri="{C3380CC4-5D6E-409C-BE32-E72D297353CC}">
              <c16:uniqueId val="{00000000-1C93-4F44-968E-7A7D19C54A2F}"/>
            </c:ext>
          </c:extLst>
        </c:ser>
        <c:dLbls>
          <c:showLegendKey val="0"/>
          <c:showVal val="0"/>
          <c:showCatName val="0"/>
          <c:showSerName val="0"/>
          <c:showPercent val="0"/>
          <c:showBubbleSize val="0"/>
        </c:dLbls>
        <c:gapWidth val="219"/>
        <c:overlap val="-27"/>
        <c:axId val="356011056"/>
        <c:axId val="356012040"/>
      </c:barChart>
      <c:dateAx>
        <c:axId val="356011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12040"/>
        <c:crosses val="autoZero"/>
        <c:auto val="1"/>
        <c:lblOffset val="100"/>
        <c:baseTimeUnit val="months"/>
      </c:dateAx>
      <c:valAx>
        <c:axId val="356012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1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c:v>
                </c:pt>
                <c:pt idx="2">
                  <c:v>0</c:v>
                </c:pt>
                <c:pt idx="3">
                  <c:v>1</c:v>
                </c:pt>
                <c:pt idx="4">
                  <c:v>1</c:v>
                </c:pt>
                <c:pt idx="5">
                  <c:v>0</c:v>
                </c:pt>
                <c:pt idx="6">
                  <c:v>1</c:v>
                </c:pt>
                <c:pt idx="7">
                  <c:v>1</c:v>
                </c:pt>
                <c:pt idx="8">
                  <c:v>1</c:v>
                </c:pt>
                <c:pt idx="9">
                  <c:v>0</c:v>
                </c:pt>
                <c:pt idx="10">
                  <c:v>0</c:v>
                </c:pt>
                <c:pt idx="11">
                  <c:v>0</c:v>
                </c:pt>
              </c:numCache>
            </c:numRef>
          </c:val>
          <c:extLst>
            <c:ext xmlns:c16="http://schemas.microsoft.com/office/drawing/2014/chart" uri="{C3380CC4-5D6E-409C-BE32-E72D297353CC}">
              <c16:uniqueId val="{00000000-AF01-4288-9E83-7A34463996FE}"/>
            </c:ext>
          </c:extLst>
        </c:ser>
        <c:dLbls>
          <c:showLegendKey val="0"/>
          <c:showVal val="0"/>
          <c:showCatName val="0"/>
          <c:showSerName val="0"/>
          <c:showPercent val="0"/>
          <c:showBubbleSize val="0"/>
        </c:dLbls>
        <c:gapWidth val="219"/>
        <c:overlap val="-27"/>
        <c:axId val="356009416"/>
        <c:axId val="354776072"/>
      </c:barChart>
      <c:dateAx>
        <c:axId val="356009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76072"/>
        <c:crosses val="autoZero"/>
        <c:auto val="1"/>
        <c:lblOffset val="100"/>
        <c:baseTimeUnit val="months"/>
      </c:dateAx>
      <c:valAx>
        <c:axId val="35477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0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c:v>
                </c:pt>
                <c:pt idx="1">
                  <c:v>26</c:v>
                </c:pt>
                <c:pt idx="2">
                  <c:v>9</c:v>
                </c:pt>
                <c:pt idx="3">
                  <c:v>12</c:v>
                </c:pt>
                <c:pt idx="4">
                  <c:v>11</c:v>
                </c:pt>
                <c:pt idx="5">
                  <c:v>10</c:v>
                </c:pt>
                <c:pt idx="6">
                  <c:v>12</c:v>
                </c:pt>
                <c:pt idx="7">
                  <c:v>12</c:v>
                </c:pt>
                <c:pt idx="8">
                  <c:v>13</c:v>
                </c:pt>
                <c:pt idx="9">
                  <c:v>0</c:v>
                </c:pt>
                <c:pt idx="10">
                  <c:v>0</c:v>
                </c:pt>
                <c:pt idx="11">
                  <c:v>0</c:v>
                </c:pt>
              </c:numCache>
            </c:numRef>
          </c:val>
          <c:extLst>
            <c:ext xmlns:c16="http://schemas.microsoft.com/office/drawing/2014/chart" uri="{C3380CC4-5D6E-409C-BE32-E72D297353CC}">
              <c16:uniqueId val="{00000000-F5B7-47F4-8790-454052E15AFE}"/>
            </c:ext>
          </c:extLst>
        </c:ser>
        <c:dLbls>
          <c:showLegendKey val="0"/>
          <c:showVal val="0"/>
          <c:showCatName val="0"/>
          <c:showSerName val="0"/>
          <c:showPercent val="0"/>
          <c:showBubbleSize val="0"/>
        </c:dLbls>
        <c:gapWidth val="219"/>
        <c:overlap val="-27"/>
        <c:axId val="361244840"/>
        <c:axId val="361245824"/>
      </c:barChart>
      <c:catAx>
        <c:axId val="36124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45824"/>
        <c:crosses val="autoZero"/>
        <c:auto val="1"/>
        <c:lblAlgn val="ctr"/>
        <c:lblOffset val="100"/>
        <c:noMultiLvlLbl val="0"/>
      </c:catAx>
      <c:valAx>
        <c:axId val="36124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4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118</c:v>
                </c:pt>
                <c:pt idx="1">
                  <c:v>398</c:v>
                </c:pt>
                <c:pt idx="2">
                  <c:v>576</c:v>
                </c:pt>
                <c:pt idx="3">
                  <c:v>1231</c:v>
                </c:pt>
                <c:pt idx="4">
                  <c:v>1072</c:v>
                </c:pt>
                <c:pt idx="5">
                  <c:v>776</c:v>
                </c:pt>
                <c:pt idx="6">
                  <c:v>679</c:v>
                </c:pt>
                <c:pt idx="7">
                  <c:v>621</c:v>
                </c:pt>
                <c:pt idx="8">
                  <c:v>836</c:v>
                </c:pt>
                <c:pt idx="9">
                  <c:v>78</c:v>
                </c:pt>
              </c:numCache>
            </c:numRef>
          </c:val>
          <c:extLst>
            <c:ext xmlns:c16="http://schemas.microsoft.com/office/drawing/2014/chart" uri="{C3380CC4-5D6E-409C-BE32-E72D297353CC}">
              <c16:uniqueId val="{00000000-FDEB-4186-A74D-6018D5A700C3}"/>
            </c:ext>
          </c:extLst>
        </c:ser>
        <c:dLbls>
          <c:showLegendKey val="0"/>
          <c:showVal val="0"/>
          <c:showCatName val="0"/>
          <c:showSerName val="0"/>
          <c:showPercent val="0"/>
          <c:showBubbleSize val="0"/>
        </c:dLbls>
        <c:gapWidth val="219"/>
        <c:overlap val="-27"/>
        <c:axId val="445619184"/>
        <c:axId val="445619512"/>
      </c:barChart>
      <c:dateAx>
        <c:axId val="445619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619512"/>
        <c:crosses val="autoZero"/>
        <c:auto val="1"/>
        <c:lblOffset val="100"/>
        <c:baseTimeUnit val="months"/>
      </c:dateAx>
      <c:valAx>
        <c:axId val="445619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61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Sheet1!$A$2:$A$11</c:f>
              <c:strCache>
                <c:ptCount val="10"/>
                <c:pt idx="0">
                  <c:v>2023-01</c:v>
                </c:pt>
                <c:pt idx="1">
                  <c:v>2023-02</c:v>
                </c:pt>
                <c:pt idx="2">
                  <c:v>2023-03</c:v>
                </c:pt>
                <c:pt idx="3">
                  <c:v>2023-04</c:v>
                </c:pt>
                <c:pt idx="4">
                  <c:v>2023-05</c:v>
                </c:pt>
                <c:pt idx="5">
                  <c:v>2023-06</c:v>
                </c:pt>
                <c:pt idx="6">
                  <c:v>2023-07</c:v>
                </c:pt>
                <c:pt idx="7">
                  <c:v>2023-08</c:v>
                </c:pt>
                <c:pt idx="8">
                  <c:v>2023-09</c:v>
                </c:pt>
                <c:pt idx="9">
                  <c:v>2023-10</c:v>
                </c:pt>
              </c:strCache>
            </c:strRef>
          </c:cat>
          <c:val>
            <c:numRef>
              <c:f>Sheet1!$B$2:$B$11</c:f>
              <c:numCache>
                <c:formatCode>General</c:formatCode>
                <c:ptCount val="10"/>
                <c:pt idx="0">
                  <c:v>61</c:v>
                </c:pt>
                <c:pt idx="1">
                  <c:v>59</c:v>
                </c:pt>
                <c:pt idx="2">
                  <c:v>50</c:v>
                </c:pt>
                <c:pt idx="3">
                  <c:v>64</c:v>
                </c:pt>
                <c:pt idx="4">
                  <c:v>61</c:v>
                </c:pt>
                <c:pt idx="5">
                  <c:v>64</c:v>
                </c:pt>
                <c:pt idx="6">
                  <c:v>55</c:v>
                </c:pt>
                <c:pt idx="7">
                  <c:v>80</c:v>
                </c:pt>
                <c:pt idx="8">
                  <c:v>54</c:v>
                </c:pt>
                <c:pt idx="9">
                  <c:v>24</c:v>
                </c:pt>
              </c:numCache>
            </c:numRef>
          </c:val>
          <c:extLst>
            <c:ext xmlns:c16="http://schemas.microsoft.com/office/drawing/2014/chart" uri="{C3380CC4-5D6E-409C-BE32-E72D297353CC}">
              <c16:uniqueId val="{00000000-84C2-4968-9262-33DF056C5EBB}"/>
            </c:ext>
          </c:extLst>
        </c:ser>
        <c:dLbls>
          <c:showLegendKey val="0"/>
          <c:showVal val="0"/>
          <c:showCatName val="0"/>
          <c:showSerName val="0"/>
          <c:showPercent val="0"/>
          <c:showBubbleSize val="0"/>
        </c:dLbls>
        <c:gapWidth val="219"/>
        <c:overlap val="-27"/>
        <c:axId val="445627384"/>
        <c:axId val="445628696"/>
      </c:barChart>
      <c:catAx>
        <c:axId val="445627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628696"/>
        <c:crosses val="autoZero"/>
        <c:auto val="1"/>
        <c:lblAlgn val="ctr"/>
        <c:lblOffset val="100"/>
        <c:noMultiLvlLbl val="0"/>
      </c:catAx>
      <c:valAx>
        <c:axId val="445628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627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Sheet1!$A$2:$A$11</c:f>
              <c:strCache>
                <c:ptCount val="10"/>
                <c:pt idx="0">
                  <c:v>2023-01</c:v>
                </c:pt>
                <c:pt idx="1">
                  <c:v>2023-02</c:v>
                </c:pt>
                <c:pt idx="2">
                  <c:v>2023-03</c:v>
                </c:pt>
                <c:pt idx="3">
                  <c:v>2023-04</c:v>
                </c:pt>
                <c:pt idx="4">
                  <c:v>2023-05</c:v>
                </c:pt>
                <c:pt idx="5">
                  <c:v>2023-06</c:v>
                </c:pt>
                <c:pt idx="6">
                  <c:v>2023-07</c:v>
                </c:pt>
                <c:pt idx="7">
                  <c:v>2023-08</c:v>
                </c:pt>
                <c:pt idx="8">
                  <c:v>2023-09</c:v>
                </c:pt>
                <c:pt idx="9">
                  <c:v>2023-10</c:v>
                </c:pt>
              </c:strCache>
            </c:strRef>
          </c:cat>
          <c:val>
            <c:numRef>
              <c:f>Sheet1!$B$2:$B$11</c:f>
              <c:numCache>
                <c:formatCode>General</c:formatCode>
                <c:ptCount val="10"/>
                <c:pt idx="0">
                  <c:v>675</c:v>
                </c:pt>
                <c:pt idx="1">
                  <c:v>595</c:v>
                </c:pt>
                <c:pt idx="2">
                  <c:v>807</c:v>
                </c:pt>
                <c:pt idx="3">
                  <c:v>704</c:v>
                </c:pt>
                <c:pt idx="4">
                  <c:v>736</c:v>
                </c:pt>
                <c:pt idx="5">
                  <c:v>779</c:v>
                </c:pt>
                <c:pt idx="6">
                  <c:v>660</c:v>
                </c:pt>
                <c:pt idx="7">
                  <c:v>1049</c:v>
                </c:pt>
                <c:pt idx="8">
                  <c:v>706</c:v>
                </c:pt>
                <c:pt idx="9">
                  <c:v>48</c:v>
                </c:pt>
              </c:numCache>
            </c:numRef>
          </c:val>
          <c:extLst>
            <c:ext xmlns:c16="http://schemas.microsoft.com/office/drawing/2014/chart" uri="{C3380CC4-5D6E-409C-BE32-E72D297353CC}">
              <c16:uniqueId val="{00000000-8E94-478B-9570-8EF36B18664A}"/>
            </c:ext>
          </c:extLst>
        </c:ser>
        <c:dLbls>
          <c:showLegendKey val="0"/>
          <c:showVal val="0"/>
          <c:showCatName val="0"/>
          <c:showSerName val="0"/>
          <c:showPercent val="0"/>
          <c:showBubbleSize val="0"/>
        </c:dLbls>
        <c:gapWidth val="219"/>
        <c:overlap val="-27"/>
        <c:axId val="445587616"/>
        <c:axId val="445590568"/>
      </c:barChart>
      <c:catAx>
        <c:axId val="445587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90568"/>
        <c:crosses val="autoZero"/>
        <c:auto val="1"/>
        <c:lblAlgn val="ctr"/>
        <c:lblOffset val="100"/>
        <c:noMultiLvlLbl val="0"/>
      </c:catAx>
      <c:valAx>
        <c:axId val="445590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8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813</c:v>
                </c:pt>
                <c:pt idx="1">
                  <c:v>32805</c:v>
                </c:pt>
                <c:pt idx="2">
                  <c:v>22505</c:v>
                </c:pt>
                <c:pt idx="3">
                  <c:v>23256</c:v>
                </c:pt>
                <c:pt idx="4">
                  <c:v>27403</c:v>
                </c:pt>
                <c:pt idx="5">
                  <c:v>24535</c:v>
                </c:pt>
                <c:pt idx="6">
                  <c:v>29678</c:v>
                </c:pt>
                <c:pt idx="7">
                  <c:v>25194</c:v>
                </c:pt>
                <c:pt idx="8">
                  <c:v>27463</c:v>
                </c:pt>
                <c:pt idx="9">
                  <c:v>26263</c:v>
                </c:pt>
                <c:pt idx="10">
                  <c:v>3794</c:v>
                </c:pt>
              </c:numCache>
            </c:numRef>
          </c:val>
          <c:extLst>
            <c:ext xmlns:c16="http://schemas.microsoft.com/office/drawing/2014/chart" uri="{C3380CC4-5D6E-409C-BE32-E72D297353CC}">
              <c16:uniqueId val="{00000000-A2B2-4DC5-B936-8601669204D6}"/>
            </c:ext>
          </c:extLst>
        </c:ser>
        <c:dLbls>
          <c:showLegendKey val="0"/>
          <c:showVal val="0"/>
          <c:showCatName val="0"/>
          <c:showSerName val="0"/>
          <c:showPercent val="0"/>
          <c:showBubbleSize val="0"/>
        </c:dLbls>
        <c:gapWidth val="219"/>
        <c:overlap val="-27"/>
        <c:axId val="445582696"/>
        <c:axId val="445588600"/>
      </c:barChart>
      <c:catAx>
        <c:axId val="44558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88600"/>
        <c:crosses val="autoZero"/>
        <c:auto val="1"/>
        <c:lblAlgn val="ctr"/>
        <c:lblOffset val="100"/>
        <c:noMultiLvlLbl val="0"/>
      </c:catAx>
      <c:valAx>
        <c:axId val="445588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8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8</c:v>
                </c:pt>
                <c:pt idx="3">
                  <c:v>5</c:v>
                </c:pt>
                <c:pt idx="4">
                  <c:v>3</c:v>
                </c:pt>
                <c:pt idx="5">
                  <c:v>1</c:v>
                </c:pt>
                <c:pt idx="6">
                  <c:v>5</c:v>
                </c:pt>
                <c:pt idx="7">
                  <c:v>2</c:v>
                </c:pt>
                <c:pt idx="8">
                  <c:v>7</c:v>
                </c:pt>
                <c:pt idx="9">
                  <c:v>0</c:v>
                </c:pt>
              </c:numCache>
            </c:numRef>
          </c:val>
          <c:extLst>
            <c:ext xmlns:c16="http://schemas.microsoft.com/office/drawing/2014/chart" uri="{C3380CC4-5D6E-409C-BE32-E72D297353CC}">
              <c16:uniqueId val="{00000000-EA2D-4398-81DD-C23C39DA8B44}"/>
            </c:ext>
          </c:extLst>
        </c:ser>
        <c:dLbls>
          <c:showLegendKey val="0"/>
          <c:showVal val="0"/>
          <c:showCatName val="0"/>
          <c:showSerName val="0"/>
          <c:showPercent val="0"/>
          <c:showBubbleSize val="0"/>
        </c:dLbls>
        <c:gapWidth val="219"/>
        <c:overlap val="-27"/>
        <c:axId val="484248008"/>
        <c:axId val="484249320"/>
      </c:barChart>
      <c:dateAx>
        <c:axId val="48424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249320"/>
        <c:crosses val="autoZero"/>
        <c:auto val="1"/>
        <c:lblOffset val="100"/>
        <c:baseTimeUnit val="months"/>
      </c:dateAx>
      <c:valAx>
        <c:axId val="48424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24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24</c:v>
                </c:pt>
                <c:pt idx="1">
                  <c:v>25</c:v>
                </c:pt>
                <c:pt idx="2">
                  <c:v>33</c:v>
                </c:pt>
                <c:pt idx="3">
                  <c:v>20</c:v>
                </c:pt>
                <c:pt idx="4">
                  <c:v>31</c:v>
                </c:pt>
                <c:pt idx="5">
                  <c:v>24</c:v>
                </c:pt>
                <c:pt idx="6">
                  <c:v>32</c:v>
                </c:pt>
                <c:pt idx="7">
                  <c:v>31</c:v>
                </c:pt>
                <c:pt idx="8">
                  <c:v>21</c:v>
                </c:pt>
                <c:pt idx="9">
                  <c:v>14</c:v>
                </c:pt>
                <c:pt idx="10">
                  <c:v>0</c:v>
                </c:pt>
                <c:pt idx="11">
                  <c:v>0</c:v>
                </c:pt>
              </c:numCache>
            </c:numRef>
          </c:val>
          <c:extLst>
            <c:ext xmlns:c16="http://schemas.microsoft.com/office/drawing/2014/chart" uri="{C3380CC4-5D6E-409C-BE32-E72D297353CC}">
              <c16:uniqueId val="{00000000-909C-406C-8A1C-C32A1334A220}"/>
            </c:ext>
          </c:extLst>
        </c:ser>
        <c:dLbls>
          <c:showLegendKey val="0"/>
          <c:showVal val="0"/>
          <c:showCatName val="0"/>
          <c:showSerName val="0"/>
          <c:showPercent val="0"/>
          <c:showBubbleSize val="0"/>
        </c:dLbls>
        <c:gapWidth val="219"/>
        <c:overlap val="-27"/>
        <c:axId val="484248336"/>
        <c:axId val="484252928"/>
      </c:barChart>
      <c:dateAx>
        <c:axId val="484248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252928"/>
        <c:crosses val="autoZero"/>
        <c:auto val="1"/>
        <c:lblOffset val="100"/>
        <c:baseTimeUnit val="months"/>
      </c:dateAx>
      <c:valAx>
        <c:axId val="48425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24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195</c:v>
                </c:pt>
                <c:pt idx="1">
                  <c:v>101</c:v>
                </c:pt>
                <c:pt idx="2">
                  <c:v>264</c:v>
                </c:pt>
                <c:pt idx="3">
                  <c:v>140</c:v>
                </c:pt>
                <c:pt idx="4">
                  <c:v>286</c:v>
                </c:pt>
                <c:pt idx="5">
                  <c:v>267</c:v>
                </c:pt>
                <c:pt idx="6">
                  <c:v>226</c:v>
                </c:pt>
                <c:pt idx="7">
                  <c:v>341</c:v>
                </c:pt>
                <c:pt idx="8">
                  <c:v>219</c:v>
                </c:pt>
                <c:pt idx="9">
                  <c:v>29</c:v>
                </c:pt>
                <c:pt idx="10">
                  <c:v>0</c:v>
                </c:pt>
                <c:pt idx="11">
                  <c:v>0</c:v>
                </c:pt>
              </c:numCache>
            </c:numRef>
          </c:val>
          <c:extLst>
            <c:ext xmlns:c16="http://schemas.microsoft.com/office/drawing/2014/chart" uri="{C3380CC4-5D6E-409C-BE32-E72D297353CC}">
              <c16:uniqueId val="{00000000-D54E-4993-8B61-D0AAAF7ABF61}"/>
            </c:ext>
          </c:extLst>
        </c:ser>
        <c:dLbls>
          <c:showLegendKey val="0"/>
          <c:showVal val="0"/>
          <c:showCatName val="0"/>
          <c:showSerName val="0"/>
          <c:showPercent val="0"/>
          <c:showBubbleSize val="0"/>
        </c:dLbls>
        <c:gapWidth val="219"/>
        <c:overlap val="-27"/>
        <c:axId val="484256208"/>
        <c:axId val="448357208"/>
      </c:barChart>
      <c:catAx>
        <c:axId val="48425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357208"/>
        <c:crosses val="autoZero"/>
        <c:auto val="1"/>
        <c:lblAlgn val="ctr"/>
        <c:lblOffset val="100"/>
        <c:noMultiLvlLbl val="0"/>
      </c:catAx>
      <c:valAx>
        <c:axId val="44835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25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2993</c:v>
                </c:pt>
                <c:pt idx="1">
                  <c:v>4043</c:v>
                </c:pt>
                <c:pt idx="2">
                  <c:v>3835</c:v>
                </c:pt>
                <c:pt idx="3">
                  <c:v>5135</c:v>
                </c:pt>
                <c:pt idx="4">
                  <c:v>3201</c:v>
                </c:pt>
                <c:pt idx="5">
                  <c:v>3359</c:v>
                </c:pt>
                <c:pt idx="6">
                  <c:v>3349</c:v>
                </c:pt>
                <c:pt idx="7">
                  <c:v>4390</c:v>
                </c:pt>
                <c:pt idx="8">
                  <c:v>4826</c:v>
                </c:pt>
              </c:numCache>
            </c:numRef>
          </c:val>
          <c:extLst>
            <c:ext xmlns:c16="http://schemas.microsoft.com/office/drawing/2014/chart" uri="{C3380CC4-5D6E-409C-BE32-E72D297353CC}">
              <c16:uniqueId val="{00000000-2BAF-4BF5-B5CD-46465283E5B9}"/>
            </c:ext>
          </c:extLst>
        </c:ser>
        <c:dLbls>
          <c:showLegendKey val="0"/>
          <c:showVal val="0"/>
          <c:showCatName val="0"/>
          <c:showSerName val="0"/>
          <c:showPercent val="0"/>
          <c:showBubbleSize val="0"/>
        </c:dLbls>
        <c:gapWidth val="219"/>
        <c:overlap val="-27"/>
        <c:axId val="360079976"/>
        <c:axId val="360080304"/>
      </c:barChart>
      <c:dateAx>
        <c:axId val="360079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80304"/>
        <c:crosses val="autoZero"/>
        <c:auto val="1"/>
        <c:lblOffset val="100"/>
        <c:baseTimeUnit val="months"/>
      </c:dateAx>
      <c:valAx>
        <c:axId val="36008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7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4</c:v>
                </c:pt>
                <c:pt idx="2">
                  <c:v>1</c:v>
                </c:pt>
                <c:pt idx="3">
                  <c:v>3</c:v>
                </c:pt>
                <c:pt idx="4">
                  <c:v>2</c:v>
                </c:pt>
                <c:pt idx="5">
                  <c:v>0</c:v>
                </c:pt>
                <c:pt idx="6">
                  <c:v>0</c:v>
                </c:pt>
                <c:pt idx="7">
                  <c:v>-1</c:v>
                </c:pt>
                <c:pt idx="8">
                  <c:v>0</c:v>
                </c:pt>
                <c:pt idx="9">
                  <c:v>0</c:v>
                </c:pt>
              </c:numCache>
            </c:numRef>
          </c:val>
          <c:extLst>
            <c:ext xmlns:c16="http://schemas.microsoft.com/office/drawing/2014/chart" uri="{C3380CC4-5D6E-409C-BE32-E72D297353CC}">
              <c16:uniqueId val="{00000000-BE3C-4CEB-87B4-070A75CFC182}"/>
            </c:ext>
          </c:extLst>
        </c:ser>
        <c:dLbls>
          <c:showLegendKey val="0"/>
          <c:showVal val="0"/>
          <c:showCatName val="0"/>
          <c:showSerName val="0"/>
          <c:showPercent val="0"/>
          <c:showBubbleSize val="0"/>
        </c:dLbls>
        <c:gapWidth val="219"/>
        <c:overlap val="-27"/>
        <c:axId val="528683600"/>
        <c:axId val="528678680"/>
      </c:barChart>
      <c:dateAx>
        <c:axId val="528683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678680"/>
        <c:crosses val="autoZero"/>
        <c:auto val="1"/>
        <c:lblOffset val="100"/>
        <c:baseTimeUnit val="months"/>
      </c:dateAx>
      <c:valAx>
        <c:axId val="52867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68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6</c:v>
                </c:pt>
                <c:pt idx="1">
                  <c:v>4</c:v>
                </c:pt>
                <c:pt idx="2">
                  <c:v>4</c:v>
                </c:pt>
                <c:pt idx="3">
                  <c:v>6</c:v>
                </c:pt>
                <c:pt idx="4">
                  <c:v>6</c:v>
                </c:pt>
                <c:pt idx="5">
                  <c:v>5</c:v>
                </c:pt>
                <c:pt idx="6">
                  <c:v>6</c:v>
                </c:pt>
                <c:pt idx="7">
                  <c:v>6</c:v>
                </c:pt>
                <c:pt idx="8">
                  <c:v>3</c:v>
                </c:pt>
                <c:pt idx="9">
                  <c:v>2</c:v>
                </c:pt>
                <c:pt idx="10">
                  <c:v>0</c:v>
                </c:pt>
                <c:pt idx="11">
                  <c:v>0</c:v>
                </c:pt>
              </c:numCache>
            </c:numRef>
          </c:val>
          <c:extLst>
            <c:ext xmlns:c16="http://schemas.microsoft.com/office/drawing/2014/chart" uri="{C3380CC4-5D6E-409C-BE32-E72D297353CC}">
              <c16:uniqueId val="{00000000-AFE5-46E6-A6D3-EC7352907A61}"/>
            </c:ext>
          </c:extLst>
        </c:ser>
        <c:dLbls>
          <c:showLegendKey val="0"/>
          <c:showVal val="0"/>
          <c:showCatName val="0"/>
          <c:showSerName val="0"/>
          <c:showPercent val="0"/>
          <c:showBubbleSize val="0"/>
        </c:dLbls>
        <c:gapWidth val="219"/>
        <c:overlap val="-27"/>
        <c:axId val="528681960"/>
        <c:axId val="528684584"/>
      </c:barChart>
      <c:dateAx>
        <c:axId val="528681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684584"/>
        <c:crosses val="autoZero"/>
        <c:auto val="1"/>
        <c:lblOffset val="100"/>
        <c:baseTimeUnit val="months"/>
      </c:dateAx>
      <c:valAx>
        <c:axId val="52868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681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63</c:v>
                </c:pt>
                <c:pt idx="1">
                  <c:v>34</c:v>
                </c:pt>
                <c:pt idx="2">
                  <c:v>72</c:v>
                </c:pt>
                <c:pt idx="3">
                  <c:v>81</c:v>
                </c:pt>
                <c:pt idx="4">
                  <c:v>87</c:v>
                </c:pt>
                <c:pt idx="5">
                  <c:v>87</c:v>
                </c:pt>
                <c:pt idx="6">
                  <c:v>73</c:v>
                </c:pt>
                <c:pt idx="7">
                  <c:v>87</c:v>
                </c:pt>
                <c:pt idx="8">
                  <c:v>45</c:v>
                </c:pt>
                <c:pt idx="9">
                  <c:v>5</c:v>
                </c:pt>
                <c:pt idx="10">
                  <c:v>0</c:v>
                </c:pt>
                <c:pt idx="11">
                  <c:v>0</c:v>
                </c:pt>
              </c:numCache>
            </c:numRef>
          </c:val>
          <c:extLst>
            <c:ext xmlns:c16="http://schemas.microsoft.com/office/drawing/2014/chart" uri="{C3380CC4-5D6E-409C-BE32-E72D297353CC}">
              <c16:uniqueId val="{00000000-FAE8-4789-B15B-D19ECD1DD901}"/>
            </c:ext>
          </c:extLst>
        </c:ser>
        <c:dLbls>
          <c:showLegendKey val="0"/>
          <c:showVal val="0"/>
          <c:showCatName val="0"/>
          <c:showSerName val="0"/>
          <c:showPercent val="0"/>
          <c:showBubbleSize val="0"/>
        </c:dLbls>
        <c:gapWidth val="219"/>
        <c:overlap val="-27"/>
        <c:axId val="528685568"/>
        <c:axId val="528675728"/>
      </c:barChart>
      <c:catAx>
        <c:axId val="52868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675728"/>
        <c:crosses val="autoZero"/>
        <c:auto val="1"/>
        <c:lblAlgn val="ctr"/>
        <c:lblOffset val="100"/>
        <c:noMultiLvlLbl val="0"/>
      </c:catAx>
      <c:valAx>
        <c:axId val="52867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68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984</c:v>
                </c:pt>
                <c:pt idx="1">
                  <c:v>1303</c:v>
                </c:pt>
                <c:pt idx="2">
                  <c:v>1309</c:v>
                </c:pt>
                <c:pt idx="3">
                  <c:v>1916</c:v>
                </c:pt>
                <c:pt idx="4">
                  <c:v>1627</c:v>
                </c:pt>
                <c:pt idx="5">
                  <c:v>1482</c:v>
                </c:pt>
                <c:pt idx="6">
                  <c:v>1129</c:v>
                </c:pt>
                <c:pt idx="7">
                  <c:v>1707</c:v>
                </c:pt>
                <c:pt idx="8">
                  <c:v>1118</c:v>
                </c:pt>
                <c:pt idx="9">
                  <c:v>54</c:v>
                </c:pt>
                <c:pt idx="10">
                  <c:v>0</c:v>
                </c:pt>
              </c:numCache>
            </c:numRef>
          </c:val>
          <c:extLst>
            <c:ext xmlns:c16="http://schemas.microsoft.com/office/drawing/2014/chart" uri="{C3380CC4-5D6E-409C-BE32-E72D297353CC}">
              <c16:uniqueId val="{00000000-B5E6-4B1B-8CE5-288A72CD7C31}"/>
            </c:ext>
          </c:extLst>
        </c:ser>
        <c:dLbls>
          <c:showLegendKey val="0"/>
          <c:showVal val="0"/>
          <c:showCatName val="0"/>
          <c:showSerName val="0"/>
          <c:showPercent val="0"/>
          <c:showBubbleSize val="0"/>
        </c:dLbls>
        <c:gapWidth val="219"/>
        <c:overlap val="-27"/>
        <c:axId val="528689832"/>
        <c:axId val="528691144"/>
      </c:barChart>
      <c:dateAx>
        <c:axId val="52868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691144"/>
        <c:crosses val="autoZero"/>
        <c:auto val="1"/>
        <c:lblOffset val="100"/>
        <c:baseTimeUnit val="months"/>
      </c:dateAx>
      <c:valAx>
        <c:axId val="52869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868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C0CF0-2C42-4523-A0A3-18825082B02B}"/>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D86B23E5-B5FF-49E5-B098-4197F2308B9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175663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0372A-E33F-44F9-B989-1E5C1622F9F1}"/>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96B8FB25-1918-4A0F-B478-37C716F93556}"/>
              </a:ext>
            </a:extLst>
          </p:cNvPr>
          <p:cNvGraphicFramePr>
            <a:graphicFrameLocks noGrp="1"/>
          </p:cNvGraphicFramePr>
          <p:nvPr>
            <p:ph type="chart" sz="quarter" idx="13"/>
            <p:extLst>
              <p:ext uri="{D42A27DB-BD31-4B8C-83A1-F6EECF244321}">
                <p14:modId xmlns:p14="http://schemas.microsoft.com/office/powerpoint/2010/main" val="1582379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D265A7-372D-4285-9C23-C52DC01EA471}"/>
              </a:ext>
            </a:extLst>
          </p:cNvPr>
          <p:cNvSpPr>
            <a:spLocks noGrp="1"/>
          </p:cNvSpPr>
          <p:nvPr>
            <p:ph type="body" sz="quarter" idx="14"/>
          </p:nvPr>
        </p:nvSpPr>
        <p:spPr/>
        <p:txBody>
          <a:bodyPr/>
          <a:lstStyle/>
          <a:p>
            <a:r>
              <a:rPr lang="en-US"/>
              <a:t>09/01/2023 - 09/30/2023</a:t>
            </a:r>
          </a:p>
        </p:txBody>
      </p:sp>
      <p:sp>
        <p:nvSpPr>
          <p:cNvPr id="5" name="Footer Placeholder 4">
            <a:extLst>
              <a:ext uri="{FF2B5EF4-FFF2-40B4-BE49-F238E27FC236}">
                <a16:creationId xmlns:a16="http://schemas.microsoft.com/office/drawing/2014/main" id="{7485ABE7-F9D0-4072-B029-3B80C980D3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3379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05C99-BFDA-4099-9177-03CB7491C58B}"/>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C9311153-AE61-4D21-904A-51973126B9B3}"/>
              </a:ext>
            </a:extLst>
          </p:cNvPr>
          <p:cNvGraphicFramePr>
            <a:graphicFrameLocks noGrp="1"/>
          </p:cNvGraphicFramePr>
          <p:nvPr>
            <p:ph type="tbl" sz="quarter" idx="13"/>
            <p:extLst>
              <p:ext uri="{D42A27DB-BD31-4B8C-83A1-F6EECF244321}">
                <p14:modId xmlns:p14="http://schemas.microsoft.com/office/powerpoint/2010/main" val="1726692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96699641"/>
                    </a:ext>
                  </a:extLst>
                </a:gridCol>
                <a:gridCol w="576072">
                  <a:extLst>
                    <a:ext uri="{9D8B030D-6E8A-4147-A177-3AD203B41FA5}">
                      <a16:colId xmlns:a16="http://schemas.microsoft.com/office/drawing/2014/main" val="2685678401"/>
                    </a:ext>
                  </a:extLst>
                </a:gridCol>
                <a:gridCol w="576072">
                  <a:extLst>
                    <a:ext uri="{9D8B030D-6E8A-4147-A177-3AD203B41FA5}">
                      <a16:colId xmlns:a16="http://schemas.microsoft.com/office/drawing/2014/main" val="2859309086"/>
                    </a:ext>
                  </a:extLst>
                </a:gridCol>
                <a:gridCol w="576072">
                  <a:extLst>
                    <a:ext uri="{9D8B030D-6E8A-4147-A177-3AD203B41FA5}">
                      <a16:colId xmlns:a16="http://schemas.microsoft.com/office/drawing/2014/main" val="2880957972"/>
                    </a:ext>
                  </a:extLst>
                </a:gridCol>
                <a:gridCol w="576072">
                  <a:extLst>
                    <a:ext uri="{9D8B030D-6E8A-4147-A177-3AD203B41FA5}">
                      <a16:colId xmlns:a16="http://schemas.microsoft.com/office/drawing/2014/main" val="3672134936"/>
                    </a:ext>
                  </a:extLst>
                </a:gridCol>
                <a:gridCol w="576072">
                  <a:extLst>
                    <a:ext uri="{9D8B030D-6E8A-4147-A177-3AD203B41FA5}">
                      <a16:colId xmlns:a16="http://schemas.microsoft.com/office/drawing/2014/main" val="3917001738"/>
                    </a:ext>
                  </a:extLst>
                </a:gridCol>
                <a:gridCol w="576072">
                  <a:extLst>
                    <a:ext uri="{9D8B030D-6E8A-4147-A177-3AD203B41FA5}">
                      <a16:colId xmlns:a16="http://schemas.microsoft.com/office/drawing/2014/main" val="1190813760"/>
                    </a:ext>
                  </a:extLst>
                </a:gridCol>
                <a:gridCol w="576072">
                  <a:extLst>
                    <a:ext uri="{9D8B030D-6E8A-4147-A177-3AD203B41FA5}">
                      <a16:colId xmlns:a16="http://schemas.microsoft.com/office/drawing/2014/main" val="1038120445"/>
                    </a:ext>
                  </a:extLst>
                </a:gridCol>
                <a:gridCol w="576072">
                  <a:extLst>
                    <a:ext uri="{9D8B030D-6E8A-4147-A177-3AD203B41FA5}">
                      <a16:colId xmlns:a16="http://schemas.microsoft.com/office/drawing/2014/main" val="2777981394"/>
                    </a:ext>
                  </a:extLst>
                </a:gridCol>
                <a:gridCol w="576072">
                  <a:extLst>
                    <a:ext uri="{9D8B030D-6E8A-4147-A177-3AD203B41FA5}">
                      <a16:colId xmlns:a16="http://schemas.microsoft.com/office/drawing/2014/main" val="1736093395"/>
                    </a:ext>
                  </a:extLst>
                </a:gridCol>
                <a:gridCol w="576072">
                  <a:extLst>
                    <a:ext uri="{9D8B030D-6E8A-4147-A177-3AD203B41FA5}">
                      <a16:colId xmlns:a16="http://schemas.microsoft.com/office/drawing/2014/main" val="1693056769"/>
                    </a:ext>
                  </a:extLst>
                </a:gridCol>
                <a:gridCol w="576072">
                  <a:extLst>
                    <a:ext uri="{9D8B030D-6E8A-4147-A177-3AD203B41FA5}">
                      <a16:colId xmlns:a16="http://schemas.microsoft.com/office/drawing/2014/main" val="3180604236"/>
                    </a:ext>
                  </a:extLst>
                </a:gridCol>
                <a:gridCol w="576072">
                  <a:extLst>
                    <a:ext uri="{9D8B030D-6E8A-4147-A177-3AD203B41FA5}">
                      <a16:colId xmlns:a16="http://schemas.microsoft.com/office/drawing/2014/main" val="4197385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81227690"/>
                  </a:ext>
                </a:extLst>
              </a:tr>
              <a:tr h="370840">
                <a:tc>
                  <a:txBody>
                    <a:bodyPr/>
                    <a:lstStyle/>
                    <a:p>
                      <a:r>
                        <a:rPr lang="en-US" sz="1000"/>
                        <a:t>187</a:t>
                      </a:r>
                    </a:p>
                  </a:txBody>
                  <a:tcPr/>
                </a:tc>
                <a:tc>
                  <a:txBody>
                    <a:bodyPr/>
                    <a:lstStyle/>
                    <a:p>
                      <a:r>
                        <a:rPr lang="en-US" sz="1000"/>
                        <a:t>4</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0.6388 %</a:t>
                      </a:r>
                    </a:p>
                  </a:txBody>
                  <a:tcPr/>
                </a:tc>
                <a:tc>
                  <a:txBody>
                    <a:bodyPr/>
                    <a:lstStyle/>
                    <a:p>
                      <a:r>
                        <a:rPr lang="en-US" sz="1000"/>
                        <a:t>0.0 %</a:t>
                      </a:r>
                    </a:p>
                  </a:txBody>
                  <a:tcPr/>
                </a:tc>
                <a:extLst>
                  <a:ext uri="{0D108BD9-81ED-4DB2-BD59-A6C34878D82A}">
                    <a16:rowId xmlns:a16="http://schemas.microsoft.com/office/drawing/2014/main" val="2309392318"/>
                  </a:ext>
                </a:extLst>
              </a:tr>
            </a:tbl>
          </a:graphicData>
        </a:graphic>
      </p:graphicFrame>
      <p:sp>
        <p:nvSpPr>
          <p:cNvPr id="4" name="Text Placeholder 3">
            <a:extLst>
              <a:ext uri="{FF2B5EF4-FFF2-40B4-BE49-F238E27FC236}">
                <a16:creationId xmlns:a16="http://schemas.microsoft.com/office/drawing/2014/main" id="{77A618A6-9930-4699-9CC4-A589099E51F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692644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7E1F2-1686-4EE8-A723-19982BF31BB5}"/>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F5E8D566-3CDB-4626-999E-8ACC19454275}"/>
              </a:ext>
            </a:extLst>
          </p:cNvPr>
          <p:cNvGraphicFramePr>
            <a:graphicFrameLocks noGrp="1"/>
          </p:cNvGraphicFramePr>
          <p:nvPr>
            <p:ph type="chart" sz="quarter" idx="13"/>
            <p:extLst>
              <p:ext uri="{D42A27DB-BD31-4B8C-83A1-F6EECF244321}">
                <p14:modId xmlns:p14="http://schemas.microsoft.com/office/powerpoint/2010/main" val="3000066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9557EA-1AC5-4908-8828-6E8FBD46511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74B1CE1-EDD3-48CE-BC5D-D52D6353E8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7796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D7966-103D-4E82-9C2C-C2011171C51C}"/>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A8D06760-50AE-4037-BCF7-B9B98AEF04F3}"/>
              </a:ext>
            </a:extLst>
          </p:cNvPr>
          <p:cNvGraphicFramePr>
            <a:graphicFrameLocks noGrp="1"/>
          </p:cNvGraphicFramePr>
          <p:nvPr>
            <p:ph type="chart" sz="quarter" idx="13"/>
            <p:extLst>
              <p:ext uri="{D42A27DB-BD31-4B8C-83A1-F6EECF244321}">
                <p14:modId xmlns:p14="http://schemas.microsoft.com/office/powerpoint/2010/main" val="2389201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51DD43-560D-4769-8EDE-9962F934561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0A8140C-A3F1-4987-94DF-D6C9061943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0448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D2ECB-A731-4300-86F9-48295A3AA7C5}"/>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D013FF0D-0B8C-4075-A6D5-587156E0CD14}"/>
              </a:ext>
            </a:extLst>
          </p:cNvPr>
          <p:cNvGraphicFramePr>
            <a:graphicFrameLocks noGrp="1"/>
          </p:cNvGraphicFramePr>
          <p:nvPr>
            <p:ph type="chart" sz="quarter" idx="13"/>
            <p:extLst>
              <p:ext uri="{D42A27DB-BD31-4B8C-83A1-F6EECF244321}">
                <p14:modId xmlns:p14="http://schemas.microsoft.com/office/powerpoint/2010/main" val="586583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723F3C-2A44-4A23-B64B-C6717D29738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7DF0AC8-4687-40C5-AAF0-469BFC7222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9470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B7827-80C7-42C0-B7B1-C5714A7529B6}"/>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08DB9F47-7561-4C4F-A13A-885D99F96D1A}"/>
              </a:ext>
            </a:extLst>
          </p:cNvPr>
          <p:cNvGraphicFramePr>
            <a:graphicFrameLocks noGrp="1"/>
          </p:cNvGraphicFramePr>
          <p:nvPr>
            <p:ph type="tbl" sz="quarter" idx="13"/>
            <p:extLst>
              <p:ext uri="{D42A27DB-BD31-4B8C-83A1-F6EECF244321}">
                <p14:modId xmlns:p14="http://schemas.microsoft.com/office/powerpoint/2010/main" val="35214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28557869"/>
                    </a:ext>
                  </a:extLst>
                </a:gridCol>
                <a:gridCol w="493776">
                  <a:extLst>
                    <a:ext uri="{9D8B030D-6E8A-4147-A177-3AD203B41FA5}">
                      <a16:colId xmlns:a16="http://schemas.microsoft.com/office/drawing/2014/main" val="1338803329"/>
                    </a:ext>
                  </a:extLst>
                </a:gridCol>
                <a:gridCol w="1069848">
                  <a:extLst>
                    <a:ext uri="{9D8B030D-6E8A-4147-A177-3AD203B41FA5}">
                      <a16:colId xmlns:a16="http://schemas.microsoft.com/office/drawing/2014/main" val="2037862206"/>
                    </a:ext>
                  </a:extLst>
                </a:gridCol>
                <a:gridCol w="1069848">
                  <a:extLst>
                    <a:ext uri="{9D8B030D-6E8A-4147-A177-3AD203B41FA5}">
                      <a16:colId xmlns:a16="http://schemas.microsoft.com/office/drawing/2014/main" val="11449021"/>
                    </a:ext>
                  </a:extLst>
                </a:gridCol>
                <a:gridCol w="1069848">
                  <a:extLst>
                    <a:ext uri="{9D8B030D-6E8A-4147-A177-3AD203B41FA5}">
                      <a16:colId xmlns:a16="http://schemas.microsoft.com/office/drawing/2014/main" val="1386268848"/>
                    </a:ext>
                  </a:extLst>
                </a:gridCol>
                <a:gridCol w="1069848">
                  <a:extLst>
                    <a:ext uri="{9D8B030D-6E8A-4147-A177-3AD203B41FA5}">
                      <a16:colId xmlns:a16="http://schemas.microsoft.com/office/drawing/2014/main" val="736043358"/>
                    </a:ext>
                  </a:extLst>
                </a:gridCol>
                <a:gridCol w="1069848">
                  <a:extLst>
                    <a:ext uri="{9D8B030D-6E8A-4147-A177-3AD203B41FA5}">
                      <a16:colId xmlns:a16="http://schemas.microsoft.com/office/drawing/2014/main" val="2056884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52793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- 2023-09-19 13:36:48</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 IT Professionals Day! We want to recognize our IT professionals who work diligently behind the scenes to make sure our technology runs smoothly and efficiently. 
Check out our open IT roles here: https://t.co/g3cWzHsEgL https://t.co/LWkllmQKA9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10/04/2023 14:08:03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2.1390 %</a:t>
                      </a:r>
                    </a:p>
                  </a:txBody>
                  <a:tcPr/>
                </a:tc>
                <a:extLst>
                  <a:ext uri="{0D108BD9-81ED-4DB2-BD59-A6C34878D82A}">
                    <a16:rowId xmlns:a16="http://schemas.microsoft.com/office/drawing/2014/main" val="3254563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- 2023-09-08 14:15:21</a:t>
                      </a:r>
                      <a:r>
                        <a:rPr kumimoji="0" lang="en-US" sz="1000" b="0" i="0" u="none" strike="noStrike" kern="1200" cap="none" spc="0" normalizeH="0" baseline="0" noProof="0">
                          <a:ln>
                            <a:noFill/>
                          </a:ln>
                          <a:solidFill>
                            <a:prstClr val="black"/>
                          </a:solidFill>
                          <a:effectLst/>
                          <a:uLnTx/>
                          <a:uFillTx/>
                          <a:latin typeface="Calibri"/>
                          <a:ea typeface="+mn-ea"/>
                          <a:cs typeface="+mn-cs"/>
                        </a:rPr>
                        <a:t>
 We're thrilled to team up with our sister company @PHLYINS for this year's Parkway Run &amp;amp; Walk on September 24th, supporting @ChildrensPhila. Join us on the day or show your support with a donation! https://t.co/weP5Cst6Ni #ParkwayWhyIRun #ParkwayRun https://t.co/Nad0HpLbEs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09/11/2023 14:08:32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1.6129 %</a:t>
                      </a:r>
                    </a:p>
                  </a:txBody>
                  <a:tcPr/>
                </a:tc>
                <a:extLst>
                  <a:ext uri="{0D108BD9-81ED-4DB2-BD59-A6C34878D82A}">
                    <a16:rowId xmlns:a16="http://schemas.microsoft.com/office/drawing/2014/main" val="621707525"/>
                  </a:ext>
                </a:extLst>
              </a:tr>
            </a:tbl>
          </a:graphicData>
        </a:graphic>
      </p:graphicFrame>
      <p:sp>
        <p:nvSpPr>
          <p:cNvPr id="4" name="Text Placeholder 3">
            <a:extLst>
              <a:ext uri="{FF2B5EF4-FFF2-40B4-BE49-F238E27FC236}">
                <a16:creationId xmlns:a16="http://schemas.microsoft.com/office/drawing/2014/main" id="{FC28E350-A978-4688-9F8A-DFD6F92A549B}"/>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213722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34640-17B2-4F82-BB79-5D53471B13E3}"/>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E647D7BC-9FC5-4CD0-B9E8-31C335EC048B}"/>
              </a:ext>
            </a:extLst>
          </p:cNvPr>
          <p:cNvGraphicFramePr>
            <a:graphicFrameLocks noGrp="1"/>
          </p:cNvGraphicFramePr>
          <p:nvPr>
            <p:ph type="tbl" sz="quarter" idx="13"/>
            <p:extLst>
              <p:ext uri="{D42A27DB-BD31-4B8C-83A1-F6EECF244321}">
                <p14:modId xmlns:p14="http://schemas.microsoft.com/office/powerpoint/2010/main" val="3836995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1249864"/>
                    </a:ext>
                  </a:extLst>
                </a:gridCol>
                <a:gridCol w="493776">
                  <a:extLst>
                    <a:ext uri="{9D8B030D-6E8A-4147-A177-3AD203B41FA5}">
                      <a16:colId xmlns:a16="http://schemas.microsoft.com/office/drawing/2014/main" val="841882861"/>
                    </a:ext>
                  </a:extLst>
                </a:gridCol>
                <a:gridCol w="1069848">
                  <a:extLst>
                    <a:ext uri="{9D8B030D-6E8A-4147-A177-3AD203B41FA5}">
                      <a16:colId xmlns:a16="http://schemas.microsoft.com/office/drawing/2014/main" val="1030495015"/>
                    </a:ext>
                  </a:extLst>
                </a:gridCol>
                <a:gridCol w="1069848">
                  <a:extLst>
                    <a:ext uri="{9D8B030D-6E8A-4147-A177-3AD203B41FA5}">
                      <a16:colId xmlns:a16="http://schemas.microsoft.com/office/drawing/2014/main" val="4012695140"/>
                    </a:ext>
                  </a:extLst>
                </a:gridCol>
                <a:gridCol w="1069848">
                  <a:extLst>
                    <a:ext uri="{9D8B030D-6E8A-4147-A177-3AD203B41FA5}">
                      <a16:colId xmlns:a16="http://schemas.microsoft.com/office/drawing/2014/main" val="1404561281"/>
                    </a:ext>
                  </a:extLst>
                </a:gridCol>
                <a:gridCol w="1069848">
                  <a:extLst>
                    <a:ext uri="{9D8B030D-6E8A-4147-A177-3AD203B41FA5}">
                      <a16:colId xmlns:a16="http://schemas.microsoft.com/office/drawing/2014/main" val="296069540"/>
                    </a:ext>
                  </a:extLst>
                </a:gridCol>
                <a:gridCol w="1069848">
                  <a:extLst>
                    <a:ext uri="{9D8B030D-6E8A-4147-A177-3AD203B41FA5}">
                      <a16:colId xmlns:a16="http://schemas.microsoft.com/office/drawing/2014/main" val="2776310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713262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- 2023-09-15 13:27:18</a:t>
                      </a:r>
                      <a:r>
                        <a:rPr kumimoji="0" lang="en-US" sz="1000" b="0" i="0" u="none" strike="noStrike" kern="1200" cap="none" spc="0" normalizeH="0" baseline="0" noProof="0">
                          <a:ln>
                            <a:noFill/>
                          </a:ln>
                          <a:solidFill>
                            <a:prstClr val="black"/>
                          </a:solidFill>
                          <a:effectLst/>
                          <a:uLnTx/>
                          <a:uFillTx/>
                          <a:latin typeface="Calibri"/>
                          <a:ea typeface="+mn-ea"/>
                          <a:cs typeface="+mn-cs"/>
                        </a:rPr>
                        <a:t>
 Are you a college student looking for an internship or entry-level role? Come meet our recruiters at one of these career fairs to learn about our internship program, company culture, and professional development opportunities. Learn more at https://t.co/ofpcxilL3f https://t.co/X2UDmJLOfd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02:08:45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1.0695 %</a:t>
                      </a:r>
                    </a:p>
                  </a:txBody>
                  <a:tcPr/>
                </a:tc>
                <a:extLst>
                  <a:ext uri="{0D108BD9-81ED-4DB2-BD59-A6C34878D82A}">
                    <a16:rowId xmlns:a16="http://schemas.microsoft.com/office/drawing/2014/main" val="45261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- 2023-09-18 11:19:10</a:t>
                      </a:r>
                      <a:r>
                        <a:rPr kumimoji="0" lang="en-US" sz="1000" b="0" i="0" u="none" strike="noStrike" kern="1200" cap="none" spc="0" normalizeH="0" baseline="0" noProof="0">
                          <a:ln>
                            <a:noFill/>
                          </a:ln>
                          <a:solidFill>
                            <a:prstClr val="black"/>
                          </a:solidFill>
                          <a:effectLst/>
                          <a:uLnTx/>
                          <a:uFillTx/>
                          <a:latin typeface="Calibri"/>
                          <a:ea typeface="+mn-ea"/>
                          <a:cs typeface="+mn-cs"/>
                        </a:rPr>
                        <a:t>
 A group of our employees took part in a DIY volunteer event which consisted of creating cuddly stuffed animals for children staying at Ronald McDonald House Charities in the Philadelphia area. 🧸We hope these furry companions will bring comfort and joy to the children! https://t.co/FujUKDrkQh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14:09:03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1.0695 %</a:t>
                      </a:r>
                    </a:p>
                  </a:txBody>
                  <a:tcPr/>
                </a:tc>
                <a:extLst>
                  <a:ext uri="{0D108BD9-81ED-4DB2-BD59-A6C34878D82A}">
                    <a16:rowId xmlns:a16="http://schemas.microsoft.com/office/drawing/2014/main" val="3891917043"/>
                  </a:ext>
                </a:extLst>
              </a:tr>
            </a:tbl>
          </a:graphicData>
        </a:graphic>
      </p:graphicFrame>
      <p:sp>
        <p:nvSpPr>
          <p:cNvPr id="4" name="Text Placeholder 3">
            <a:extLst>
              <a:ext uri="{FF2B5EF4-FFF2-40B4-BE49-F238E27FC236}">
                <a16:creationId xmlns:a16="http://schemas.microsoft.com/office/drawing/2014/main" id="{60658A97-7916-4800-90B6-D32AA6B69A2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537135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5827-F70E-4A4F-ABCB-A199DE724DDB}"/>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C3FE37AE-F3E3-47E8-B57C-0C2523F94466}"/>
              </a:ext>
            </a:extLst>
          </p:cNvPr>
          <p:cNvGraphicFramePr>
            <a:graphicFrameLocks noGrp="1"/>
          </p:cNvGraphicFramePr>
          <p:nvPr>
            <p:ph type="tbl" sz="quarter" idx="13"/>
            <p:extLst>
              <p:ext uri="{D42A27DB-BD31-4B8C-83A1-F6EECF244321}">
                <p14:modId xmlns:p14="http://schemas.microsoft.com/office/powerpoint/2010/main" val="1986303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40071541"/>
                    </a:ext>
                  </a:extLst>
                </a:gridCol>
                <a:gridCol w="493776">
                  <a:extLst>
                    <a:ext uri="{9D8B030D-6E8A-4147-A177-3AD203B41FA5}">
                      <a16:colId xmlns:a16="http://schemas.microsoft.com/office/drawing/2014/main" val="757664142"/>
                    </a:ext>
                  </a:extLst>
                </a:gridCol>
                <a:gridCol w="1069848">
                  <a:extLst>
                    <a:ext uri="{9D8B030D-6E8A-4147-A177-3AD203B41FA5}">
                      <a16:colId xmlns:a16="http://schemas.microsoft.com/office/drawing/2014/main" val="2266500857"/>
                    </a:ext>
                  </a:extLst>
                </a:gridCol>
                <a:gridCol w="1069848">
                  <a:extLst>
                    <a:ext uri="{9D8B030D-6E8A-4147-A177-3AD203B41FA5}">
                      <a16:colId xmlns:a16="http://schemas.microsoft.com/office/drawing/2014/main" val="4238726154"/>
                    </a:ext>
                  </a:extLst>
                </a:gridCol>
                <a:gridCol w="1069848">
                  <a:extLst>
                    <a:ext uri="{9D8B030D-6E8A-4147-A177-3AD203B41FA5}">
                      <a16:colId xmlns:a16="http://schemas.microsoft.com/office/drawing/2014/main" val="81479988"/>
                    </a:ext>
                  </a:extLst>
                </a:gridCol>
                <a:gridCol w="1069848">
                  <a:extLst>
                    <a:ext uri="{9D8B030D-6E8A-4147-A177-3AD203B41FA5}">
                      <a16:colId xmlns:a16="http://schemas.microsoft.com/office/drawing/2014/main" val="3217983226"/>
                    </a:ext>
                  </a:extLst>
                </a:gridCol>
                <a:gridCol w="1069848">
                  <a:extLst>
                    <a:ext uri="{9D8B030D-6E8A-4147-A177-3AD203B41FA5}">
                      <a16:colId xmlns:a16="http://schemas.microsoft.com/office/drawing/2014/main" val="152509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159007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- 2023-09-22 15:55:52</a:t>
                      </a:r>
                      <a:r>
                        <a:rPr kumimoji="0" lang="en-US" sz="1000" b="0" i="0" u="none" strike="noStrike" kern="1200" cap="none" spc="0" normalizeH="0" baseline="0" noProof="0">
                          <a:ln>
                            <a:noFill/>
                          </a:ln>
                          <a:solidFill>
                            <a:prstClr val="black"/>
                          </a:solidFill>
                          <a:effectLst/>
                          <a:uLnTx/>
                          <a:uFillTx/>
                          <a:latin typeface="Calibri"/>
                          <a:ea typeface="+mn-ea"/>
                          <a:cs typeface="+mn-cs"/>
                        </a:rPr>
                        <a:t>
 Check out our IT Vice President Lana Belotserkovsky at the Tech Xchange AI Summit on October 12th! https://t.co/mfOqOQAwLG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09/22/2023 20:09:11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0.5376 %</a:t>
                      </a:r>
                    </a:p>
                  </a:txBody>
                  <a:tcPr/>
                </a:tc>
                <a:extLst>
                  <a:ext uri="{0D108BD9-81ED-4DB2-BD59-A6C34878D82A}">
                    <a16:rowId xmlns:a16="http://schemas.microsoft.com/office/drawing/2014/main" val="612142854"/>
                  </a:ext>
                </a:extLst>
              </a:tr>
            </a:tbl>
          </a:graphicData>
        </a:graphic>
      </p:graphicFrame>
      <p:sp>
        <p:nvSpPr>
          <p:cNvPr id="4" name="Text Placeholder 3">
            <a:extLst>
              <a:ext uri="{FF2B5EF4-FFF2-40B4-BE49-F238E27FC236}">
                <a16:creationId xmlns:a16="http://schemas.microsoft.com/office/drawing/2014/main" id="{B7E5927B-1AFA-469B-A1D4-E319454D9814}"/>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22708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18E7B-DED7-49A7-89F8-688D109601D3}"/>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1919E952-B526-41BE-8E25-9A163957EA25}"/>
              </a:ext>
            </a:extLst>
          </p:cNvPr>
          <p:cNvGraphicFramePr>
            <a:graphicFrameLocks noGrp="1"/>
          </p:cNvGraphicFramePr>
          <p:nvPr>
            <p:ph type="tbl" sz="quarter" idx="13"/>
            <p:extLst>
              <p:ext uri="{D42A27DB-BD31-4B8C-83A1-F6EECF244321}">
                <p14:modId xmlns:p14="http://schemas.microsoft.com/office/powerpoint/2010/main" val="2664045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668838977"/>
                    </a:ext>
                  </a:extLst>
                </a:gridCol>
                <a:gridCol w="658368">
                  <a:extLst>
                    <a:ext uri="{9D8B030D-6E8A-4147-A177-3AD203B41FA5}">
                      <a16:colId xmlns:a16="http://schemas.microsoft.com/office/drawing/2014/main" val="4208901158"/>
                    </a:ext>
                  </a:extLst>
                </a:gridCol>
                <a:gridCol w="658368">
                  <a:extLst>
                    <a:ext uri="{9D8B030D-6E8A-4147-A177-3AD203B41FA5}">
                      <a16:colId xmlns:a16="http://schemas.microsoft.com/office/drawing/2014/main" val="1160476336"/>
                    </a:ext>
                  </a:extLst>
                </a:gridCol>
                <a:gridCol w="658368">
                  <a:extLst>
                    <a:ext uri="{9D8B030D-6E8A-4147-A177-3AD203B41FA5}">
                      <a16:colId xmlns:a16="http://schemas.microsoft.com/office/drawing/2014/main" val="396975810"/>
                    </a:ext>
                  </a:extLst>
                </a:gridCol>
                <a:gridCol w="658368">
                  <a:extLst>
                    <a:ext uri="{9D8B030D-6E8A-4147-A177-3AD203B41FA5}">
                      <a16:colId xmlns:a16="http://schemas.microsoft.com/office/drawing/2014/main" val="1387979301"/>
                    </a:ext>
                  </a:extLst>
                </a:gridCol>
                <a:gridCol w="658368">
                  <a:extLst>
                    <a:ext uri="{9D8B030D-6E8A-4147-A177-3AD203B41FA5}">
                      <a16:colId xmlns:a16="http://schemas.microsoft.com/office/drawing/2014/main" val="3238130661"/>
                    </a:ext>
                  </a:extLst>
                </a:gridCol>
                <a:gridCol w="658368">
                  <a:extLst>
                    <a:ext uri="{9D8B030D-6E8A-4147-A177-3AD203B41FA5}">
                      <a16:colId xmlns:a16="http://schemas.microsoft.com/office/drawing/2014/main" val="3416805187"/>
                    </a:ext>
                  </a:extLst>
                </a:gridCol>
                <a:gridCol w="658368">
                  <a:extLst>
                    <a:ext uri="{9D8B030D-6E8A-4147-A177-3AD203B41FA5}">
                      <a16:colId xmlns:a16="http://schemas.microsoft.com/office/drawing/2014/main" val="1677796343"/>
                    </a:ext>
                  </a:extLst>
                </a:gridCol>
                <a:gridCol w="658368">
                  <a:extLst>
                    <a:ext uri="{9D8B030D-6E8A-4147-A177-3AD203B41FA5}">
                      <a16:colId xmlns:a16="http://schemas.microsoft.com/office/drawing/2014/main" val="3172619963"/>
                    </a:ext>
                  </a:extLst>
                </a:gridCol>
                <a:gridCol w="658368">
                  <a:extLst>
                    <a:ext uri="{9D8B030D-6E8A-4147-A177-3AD203B41FA5}">
                      <a16:colId xmlns:a16="http://schemas.microsoft.com/office/drawing/2014/main" val="1536176582"/>
                    </a:ext>
                  </a:extLst>
                </a:gridCol>
                <a:gridCol w="658368">
                  <a:extLst>
                    <a:ext uri="{9D8B030D-6E8A-4147-A177-3AD203B41FA5}">
                      <a16:colId xmlns:a16="http://schemas.microsoft.com/office/drawing/2014/main" val="3860048492"/>
                    </a:ext>
                  </a:extLst>
                </a:gridCol>
                <a:gridCol w="658368">
                  <a:extLst>
                    <a:ext uri="{9D8B030D-6E8A-4147-A177-3AD203B41FA5}">
                      <a16:colId xmlns:a16="http://schemas.microsoft.com/office/drawing/2014/main" val="40305343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637533069"/>
                  </a:ext>
                </a:extLst>
              </a:tr>
              <a:tr h="370840">
                <a:tc>
                  <a:txBody>
                    <a:bodyPr/>
                    <a:lstStyle/>
                    <a:p>
                      <a:r>
                        <a:rPr lang="en-US" sz="1000"/>
                        <a:t>15509</a:t>
                      </a:r>
                    </a:p>
                  </a:txBody>
                  <a:tcPr/>
                </a:tc>
                <a:tc>
                  <a:txBody>
                    <a:bodyPr/>
                    <a:lstStyle/>
                    <a:p>
                      <a:r>
                        <a:rPr lang="en-US" sz="1000"/>
                        <a:t>836</a:t>
                      </a:r>
                    </a:p>
                  </a:txBody>
                  <a:tcPr/>
                </a:tc>
                <a:tc>
                  <a:txBody>
                    <a:bodyPr/>
                    <a:lstStyle/>
                    <a:p>
                      <a:r>
                        <a:rPr lang="en-US" sz="1000"/>
                        <a:t>13</a:t>
                      </a:r>
                    </a:p>
                  </a:txBody>
                  <a:tcPr/>
                </a:tc>
                <a:tc>
                  <a:txBody>
                    <a:bodyPr/>
                    <a:lstStyle/>
                    <a:p>
                      <a:r>
                        <a:rPr lang="en-US" sz="1000"/>
                        <a:t>695</a:t>
                      </a:r>
                    </a:p>
                  </a:txBody>
                  <a:tcPr/>
                </a:tc>
                <a:tc>
                  <a:txBody>
                    <a:bodyPr/>
                    <a:lstStyle/>
                    <a:p>
                      <a:r>
                        <a:rPr lang="en-US" sz="1000"/>
                        <a:t>53.461538461538</a:t>
                      </a:r>
                    </a:p>
                  </a:txBody>
                  <a:tcPr/>
                </a:tc>
                <a:tc>
                  <a:txBody>
                    <a:bodyPr/>
                    <a:lstStyle/>
                    <a:p>
                      <a:r>
                        <a:rPr lang="en-US" sz="1000"/>
                        <a:t>5</a:t>
                      </a:r>
                    </a:p>
                  </a:txBody>
                  <a:tcPr/>
                </a:tc>
                <a:tc>
                  <a:txBody>
                    <a:bodyPr/>
                    <a:lstStyle/>
                    <a:p>
                      <a:r>
                        <a:rPr lang="en-US" sz="1000"/>
                        <a:t>6</a:t>
                      </a:r>
                    </a:p>
                  </a:txBody>
                  <a:tcPr/>
                </a:tc>
                <a:tc>
                  <a:txBody>
                    <a:bodyPr/>
                    <a:lstStyle/>
                    <a:p>
                      <a:r>
                        <a:rPr lang="en-US" sz="1000"/>
                        <a:t>0.46153846153846</a:t>
                      </a:r>
                    </a:p>
                  </a:txBody>
                  <a:tcPr/>
                </a:tc>
                <a:tc>
                  <a:txBody>
                    <a:bodyPr/>
                    <a:lstStyle/>
                    <a:p>
                      <a:r>
                        <a:rPr lang="en-US" sz="1000"/>
                        <a:t>2123</a:t>
                      </a:r>
                    </a:p>
                  </a:txBody>
                  <a:tcPr/>
                </a:tc>
                <a:tc>
                  <a:txBody>
                    <a:bodyPr/>
                    <a:lstStyle/>
                    <a:p>
                      <a:r>
                        <a:rPr lang="en-US" sz="1000"/>
                        <a:t>23840</a:t>
                      </a:r>
                    </a:p>
                  </a:txBody>
                  <a:tcPr/>
                </a:tc>
                <a:tc>
                  <a:txBody>
                    <a:bodyPr/>
                    <a:lstStyle/>
                    <a:p>
                      <a:r>
                        <a:rPr lang="en-US" sz="1000"/>
                        <a:t>1833.8461538462</a:t>
                      </a:r>
                    </a:p>
                  </a:txBody>
                  <a:tcPr/>
                </a:tc>
                <a:tc>
                  <a:txBody>
                    <a:bodyPr/>
                    <a:lstStyle/>
                    <a:p>
                      <a:r>
                        <a:rPr lang="en-US" sz="1000"/>
                        <a:t>8.8538907773889 %</a:t>
                      </a:r>
                    </a:p>
                  </a:txBody>
                  <a:tcPr/>
                </a:tc>
                <a:extLst>
                  <a:ext uri="{0D108BD9-81ED-4DB2-BD59-A6C34878D82A}">
                    <a16:rowId xmlns:a16="http://schemas.microsoft.com/office/drawing/2014/main" val="632481704"/>
                  </a:ext>
                </a:extLst>
              </a:tr>
            </a:tbl>
          </a:graphicData>
        </a:graphic>
      </p:graphicFrame>
      <p:sp>
        <p:nvSpPr>
          <p:cNvPr id="4" name="Text Placeholder 3">
            <a:extLst>
              <a:ext uri="{FF2B5EF4-FFF2-40B4-BE49-F238E27FC236}">
                <a16:creationId xmlns:a16="http://schemas.microsoft.com/office/drawing/2014/main" id="{E1B54368-FD2C-4FB7-9251-20541CEB0F4F}"/>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017884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0DB30-C4E2-4780-9EB6-4ED7450619E2}"/>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817E0D14-750A-4E19-8F0F-0154E650373D}"/>
              </a:ext>
            </a:extLst>
          </p:cNvPr>
          <p:cNvGraphicFramePr>
            <a:graphicFrameLocks noGrp="1"/>
          </p:cNvGraphicFramePr>
          <p:nvPr>
            <p:ph type="chart" sz="quarter" idx="13"/>
            <p:extLst>
              <p:ext uri="{D42A27DB-BD31-4B8C-83A1-F6EECF244321}">
                <p14:modId xmlns:p14="http://schemas.microsoft.com/office/powerpoint/2010/main" val="1950673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7D841E-A648-4089-B5BA-DB70938848F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7C2EB01-BC50-4904-939A-DF29A40777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7297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A267E-77B4-4A59-A163-39C4E1881531}"/>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078BFA79-6982-403D-BFEF-571ACE60971B}"/>
              </a:ext>
            </a:extLst>
          </p:cNvPr>
          <p:cNvGraphicFramePr>
            <a:graphicFrameLocks noGrp="1"/>
          </p:cNvGraphicFramePr>
          <p:nvPr>
            <p:ph type="chart" sz="quarter" idx="13"/>
            <p:extLst>
              <p:ext uri="{D42A27DB-BD31-4B8C-83A1-F6EECF244321}">
                <p14:modId xmlns:p14="http://schemas.microsoft.com/office/powerpoint/2010/main" val="1552302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90CAB9-6053-40C3-A90E-92F4463F4C4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5178721-06C0-4AF6-B9F5-B360683C2A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8754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21601-6F18-49F2-91EB-9B928BB71993}"/>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8B53250E-D669-4ADC-A889-3466DF9E34F0}"/>
              </a:ext>
            </a:extLst>
          </p:cNvPr>
          <p:cNvGraphicFramePr>
            <a:graphicFrameLocks noGrp="1"/>
          </p:cNvGraphicFramePr>
          <p:nvPr>
            <p:ph type="chart" sz="quarter" idx="13"/>
            <p:extLst>
              <p:ext uri="{D42A27DB-BD31-4B8C-83A1-F6EECF244321}">
                <p14:modId xmlns:p14="http://schemas.microsoft.com/office/powerpoint/2010/main" val="3713259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EB1265-F6DE-4AA8-86AC-4C31996643E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EE3DE77-52D6-4CBA-9957-62AFE027B6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28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D72A3-F44F-4DC0-9A39-A791B372EDA4}"/>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3FE5299F-1BD2-44FA-AFCB-F01CEAE66428}"/>
              </a:ext>
            </a:extLst>
          </p:cNvPr>
          <p:cNvGraphicFramePr>
            <a:graphicFrameLocks noGrp="1"/>
          </p:cNvGraphicFramePr>
          <p:nvPr>
            <p:ph type="chart" sz="quarter" idx="13"/>
            <p:extLst>
              <p:ext uri="{D42A27DB-BD31-4B8C-83A1-F6EECF244321}">
                <p14:modId xmlns:p14="http://schemas.microsoft.com/office/powerpoint/2010/main" val="3732743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3E7E54-AF25-4AF5-A0C0-2FA54BF8C57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AA88D60-A53E-4F1B-A60F-8458028DF3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9573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3D05C-6D75-4CC1-B15B-ECE49088DBA5}"/>
              </a:ext>
            </a:extLst>
          </p:cNvPr>
          <p:cNvSpPr>
            <a:spLocks noGrp="1"/>
          </p:cNvSpPr>
          <p:nvPr>
            <p:ph type="title"/>
          </p:nvPr>
        </p:nvSpPr>
        <p:spPr/>
        <p:txBody>
          <a:bodyPr/>
          <a:lstStyle/>
          <a:p>
            <a:r>
              <a:rPr lang="en-US"/>
              <a:t>LinkedIn Posts Table | TMNAS - 1 of 4</a:t>
            </a:r>
          </a:p>
        </p:txBody>
      </p:sp>
      <p:graphicFrame>
        <p:nvGraphicFramePr>
          <p:cNvPr id="5" name="Table Placeholder 4">
            <a:extLst>
              <a:ext uri="{FF2B5EF4-FFF2-40B4-BE49-F238E27FC236}">
                <a16:creationId xmlns:a16="http://schemas.microsoft.com/office/drawing/2014/main" id="{D94D202B-5B8D-4ECD-A394-9B98A873384F}"/>
              </a:ext>
            </a:extLst>
          </p:cNvPr>
          <p:cNvGraphicFramePr>
            <a:graphicFrameLocks noGrp="1"/>
          </p:cNvGraphicFramePr>
          <p:nvPr>
            <p:ph type="tbl" sz="quarter" idx="13"/>
            <p:extLst>
              <p:ext uri="{D42A27DB-BD31-4B8C-83A1-F6EECF244321}">
                <p14:modId xmlns:p14="http://schemas.microsoft.com/office/powerpoint/2010/main" val="2864462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94508370"/>
                    </a:ext>
                  </a:extLst>
                </a:gridCol>
                <a:gridCol w="740664">
                  <a:extLst>
                    <a:ext uri="{9D8B030D-6E8A-4147-A177-3AD203B41FA5}">
                      <a16:colId xmlns:a16="http://schemas.microsoft.com/office/drawing/2014/main" val="4180881246"/>
                    </a:ext>
                  </a:extLst>
                </a:gridCol>
                <a:gridCol w="740664">
                  <a:extLst>
                    <a:ext uri="{9D8B030D-6E8A-4147-A177-3AD203B41FA5}">
                      <a16:colId xmlns:a16="http://schemas.microsoft.com/office/drawing/2014/main" val="2012784921"/>
                    </a:ext>
                  </a:extLst>
                </a:gridCol>
                <a:gridCol w="740664">
                  <a:extLst>
                    <a:ext uri="{9D8B030D-6E8A-4147-A177-3AD203B41FA5}">
                      <a16:colId xmlns:a16="http://schemas.microsoft.com/office/drawing/2014/main" val="238096576"/>
                    </a:ext>
                  </a:extLst>
                </a:gridCol>
                <a:gridCol w="740664">
                  <a:extLst>
                    <a:ext uri="{9D8B030D-6E8A-4147-A177-3AD203B41FA5}">
                      <a16:colId xmlns:a16="http://schemas.microsoft.com/office/drawing/2014/main" val="2170598993"/>
                    </a:ext>
                  </a:extLst>
                </a:gridCol>
                <a:gridCol w="740664">
                  <a:extLst>
                    <a:ext uri="{9D8B030D-6E8A-4147-A177-3AD203B41FA5}">
                      <a16:colId xmlns:a16="http://schemas.microsoft.com/office/drawing/2014/main" val="302335241"/>
                    </a:ext>
                  </a:extLst>
                </a:gridCol>
                <a:gridCol w="740664">
                  <a:extLst>
                    <a:ext uri="{9D8B030D-6E8A-4147-A177-3AD203B41FA5}">
                      <a16:colId xmlns:a16="http://schemas.microsoft.com/office/drawing/2014/main" val="1889788795"/>
                    </a:ext>
                  </a:extLst>
                </a:gridCol>
                <a:gridCol w="740664">
                  <a:extLst>
                    <a:ext uri="{9D8B030D-6E8A-4147-A177-3AD203B41FA5}">
                      <a16:colId xmlns:a16="http://schemas.microsoft.com/office/drawing/2014/main" val="1160977844"/>
                    </a:ext>
                  </a:extLst>
                </a:gridCol>
                <a:gridCol w="740664">
                  <a:extLst>
                    <a:ext uri="{9D8B030D-6E8A-4147-A177-3AD203B41FA5}">
                      <a16:colId xmlns:a16="http://schemas.microsoft.com/office/drawing/2014/main" val="3657387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60920135"/>
                  </a:ext>
                </a:extLst>
              </a:tr>
            </a:tbl>
          </a:graphicData>
        </a:graphic>
      </p:graphicFrame>
      <p:sp>
        <p:nvSpPr>
          <p:cNvPr id="4" name="Text Placeholder 3">
            <a:extLst>
              <a:ext uri="{FF2B5EF4-FFF2-40B4-BE49-F238E27FC236}">
                <a16:creationId xmlns:a16="http://schemas.microsoft.com/office/drawing/2014/main" id="{7A83AE4B-AF2D-4454-B408-E00DF5530498}"/>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830606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98CBD-12C4-4CAF-8A0B-6BF5050E7D74}"/>
              </a:ext>
            </a:extLst>
          </p:cNvPr>
          <p:cNvSpPr>
            <a:spLocks noGrp="1"/>
          </p:cNvSpPr>
          <p:nvPr>
            <p:ph type="title"/>
          </p:nvPr>
        </p:nvSpPr>
        <p:spPr/>
        <p:txBody>
          <a:bodyPr/>
          <a:lstStyle/>
          <a:p>
            <a:r>
              <a:rPr lang="en-US"/>
              <a:t>LinkedIn Posts Table | TMNAS - 2 of 4</a:t>
            </a:r>
          </a:p>
        </p:txBody>
      </p:sp>
      <p:graphicFrame>
        <p:nvGraphicFramePr>
          <p:cNvPr id="5" name="Table Placeholder 4">
            <a:extLst>
              <a:ext uri="{FF2B5EF4-FFF2-40B4-BE49-F238E27FC236}">
                <a16:creationId xmlns:a16="http://schemas.microsoft.com/office/drawing/2014/main" id="{6AB20E7B-F8ED-4509-B4B7-7F2C25F2BF66}"/>
              </a:ext>
            </a:extLst>
          </p:cNvPr>
          <p:cNvGraphicFramePr>
            <a:graphicFrameLocks noGrp="1"/>
          </p:cNvGraphicFramePr>
          <p:nvPr>
            <p:ph type="tbl" sz="quarter" idx="13"/>
            <p:extLst>
              <p:ext uri="{D42A27DB-BD31-4B8C-83A1-F6EECF244321}">
                <p14:modId xmlns:p14="http://schemas.microsoft.com/office/powerpoint/2010/main" val="1851612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69290510"/>
                    </a:ext>
                  </a:extLst>
                </a:gridCol>
                <a:gridCol w="740664">
                  <a:extLst>
                    <a:ext uri="{9D8B030D-6E8A-4147-A177-3AD203B41FA5}">
                      <a16:colId xmlns:a16="http://schemas.microsoft.com/office/drawing/2014/main" val="3950254378"/>
                    </a:ext>
                  </a:extLst>
                </a:gridCol>
                <a:gridCol w="740664">
                  <a:extLst>
                    <a:ext uri="{9D8B030D-6E8A-4147-A177-3AD203B41FA5}">
                      <a16:colId xmlns:a16="http://schemas.microsoft.com/office/drawing/2014/main" val="2763276260"/>
                    </a:ext>
                  </a:extLst>
                </a:gridCol>
                <a:gridCol w="740664">
                  <a:extLst>
                    <a:ext uri="{9D8B030D-6E8A-4147-A177-3AD203B41FA5}">
                      <a16:colId xmlns:a16="http://schemas.microsoft.com/office/drawing/2014/main" val="3489045065"/>
                    </a:ext>
                  </a:extLst>
                </a:gridCol>
                <a:gridCol w="740664">
                  <a:extLst>
                    <a:ext uri="{9D8B030D-6E8A-4147-A177-3AD203B41FA5}">
                      <a16:colId xmlns:a16="http://schemas.microsoft.com/office/drawing/2014/main" val="4077074003"/>
                    </a:ext>
                  </a:extLst>
                </a:gridCol>
                <a:gridCol w="740664">
                  <a:extLst>
                    <a:ext uri="{9D8B030D-6E8A-4147-A177-3AD203B41FA5}">
                      <a16:colId xmlns:a16="http://schemas.microsoft.com/office/drawing/2014/main" val="3936165537"/>
                    </a:ext>
                  </a:extLst>
                </a:gridCol>
                <a:gridCol w="740664">
                  <a:extLst>
                    <a:ext uri="{9D8B030D-6E8A-4147-A177-3AD203B41FA5}">
                      <a16:colId xmlns:a16="http://schemas.microsoft.com/office/drawing/2014/main" val="4104335955"/>
                    </a:ext>
                  </a:extLst>
                </a:gridCol>
                <a:gridCol w="740664">
                  <a:extLst>
                    <a:ext uri="{9D8B030D-6E8A-4147-A177-3AD203B41FA5}">
                      <a16:colId xmlns:a16="http://schemas.microsoft.com/office/drawing/2014/main" val="3928465285"/>
                    </a:ext>
                  </a:extLst>
                </a:gridCol>
                <a:gridCol w="740664">
                  <a:extLst>
                    <a:ext uri="{9D8B030D-6E8A-4147-A177-3AD203B41FA5}">
                      <a16:colId xmlns:a16="http://schemas.microsoft.com/office/drawing/2014/main" val="1217978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2542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- 2023-09-25 13:49:29</a:t>
                      </a:r>
                      <a:r>
                        <a:rPr kumimoji="0" lang="en-US" sz="1000" b="0" i="0" u="none" strike="noStrike" kern="1200" cap="none" spc="0" normalizeH="0" baseline="0" noProof="0">
                          <a:ln>
                            <a:noFill/>
                          </a:ln>
                          <a:solidFill>
                            <a:prstClr val="black"/>
                          </a:solidFill>
                          <a:effectLst/>
                          <a:uLnTx/>
                          <a:uFillTx/>
                          <a:latin typeface="Calibri"/>
                          <a:ea typeface="+mn-ea"/>
                          <a:cs typeface="+mn-cs"/>
                        </a:rPr>
                        <a:t>
 Konnichiwa! The current Tokio Marine Management Associate Program (MAP) class recently traveled to the heart and home office of the Tokio Marine Group: Tokyo, Japan.
The two-week rotation included meetings with key executives at Tokio Marine Holdings offices, including Group CEO Satoru Komiya. They also took a trip to Tohoku where they learned about the impact of insurance during natural disasters, and experienced cultural immersion like a matcha tea tasting experience – not to mention all the delicious meals with sushi and other local delicacies. Participants told us the experience was educational and deeply meaningful.
…..
MAP is a two-year global rotational leadership development program sponsored by Tokio Marine Holdings, and TMNAS is the program administrator. For more information on the program and eligibility visit https://lnkd.in/esGQ5dXK
#MAP #TokioMarineGroup #GlobalRotationPrograms #GlobalCareers #InsuranceCareers #GlobalDevelopmentPrograms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17.80124457854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07016186"/>
                  </a:ext>
                </a:extLst>
              </a:tr>
            </a:tbl>
          </a:graphicData>
        </a:graphic>
      </p:graphicFrame>
      <p:sp>
        <p:nvSpPr>
          <p:cNvPr id="4" name="Text Placeholder 3">
            <a:extLst>
              <a:ext uri="{FF2B5EF4-FFF2-40B4-BE49-F238E27FC236}">
                <a16:creationId xmlns:a16="http://schemas.microsoft.com/office/drawing/2014/main" id="{B2C87057-7CB9-4938-83D1-B288F0A23FF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079940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C1BD6-D3FE-4744-A0FD-555BAD0A54F0}"/>
              </a:ext>
            </a:extLst>
          </p:cNvPr>
          <p:cNvSpPr>
            <a:spLocks noGrp="1"/>
          </p:cNvSpPr>
          <p:nvPr>
            <p:ph type="title"/>
          </p:nvPr>
        </p:nvSpPr>
        <p:spPr/>
        <p:txBody>
          <a:bodyPr/>
          <a:lstStyle/>
          <a:p>
            <a:r>
              <a:rPr lang="en-US"/>
              <a:t>LinkedIn Posts Table | TMNAS - 3 of 4</a:t>
            </a:r>
          </a:p>
        </p:txBody>
      </p:sp>
      <p:graphicFrame>
        <p:nvGraphicFramePr>
          <p:cNvPr id="5" name="Table Placeholder 4">
            <a:extLst>
              <a:ext uri="{FF2B5EF4-FFF2-40B4-BE49-F238E27FC236}">
                <a16:creationId xmlns:a16="http://schemas.microsoft.com/office/drawing/2014/main" id="{9101F42C-D11B-45EE-BC18-C3A2F772D4BA}"/>
              </a:ext>
            </a:extLst>
          </p:cNvPr>
          <p:cNvGraphicFramePr>
            <a:graphicFrameLocks noGrp="1"/>
          </p:cNvGraphicFramePr>
          <p:nvPr>
            <p:ph type="tbl" sz="quarter" idx="13"/>
            <p:extLst>
              <p:ext uri="{D42A27DB-BD31-4B8C-83A1-F6EECF244321}">
                <p14:modId xmlns:p14="http://schemas.microsoft.com/office/powerpoint/2010/main" val="1714099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37516625"/>
                    </a:ext>
                  </a:extLst>
                </a:gridCol>
                <a:gridCol w="740664">
                  <a:extLst>
                    <a:ext uri="{9D8B030D-6E8A-4147-A177-3AD203B41FA5}">
                      <a16:colId xmlns:a16="http://schemas.microsoft.com/office/drawing/2014/main" val="1485509756"/>
                    </a:ext>
                  </a:extLst>
                </a:gridCol>
                <a:gridCol w="740664">
                  <a:extLst>
                    <a:ext uri="{9D8B030D-6E8A-4147-A177-3AD203B41FA5}">
                      <a16:colId xmlns:a16="http://schemas.microsoft.com/office/drawing/2014/main" val="2033587033"/>
                    </a:ext>
                  </a:extLst>
                </a:gridCol>
                <a:gridCol w="740664">
                  <a:extLst>
                    <a:ext uri="{9D8B030D-6E8A-4147-A177-3AD203B41FA5}">
                      <a16:colId xmlns:a16="http://schemas.microsoft.com/office/drawing/2014/main" val="1212540025"/>
                    </a:ext>
                  </a:extLst>
                </a:gridCol>
                <a:gridCol w="740664">
                  <a:extLst>
                    <a:ext uri="{9D8B030D-6E8A-4147-A177-3AD203B41FA5}">
                      <a16:colId xmlns:a16="http://schemas.microsoft.com/office/drawing/2014/main" val="3157588361"/>
                    </a:ext>
                  </a:extLst>
                </a:gridCol>
                <a:gridCol w="740664">
                  <a:extLst>
                    <a:ext uri="{9D8B030D-6E8A-4147-A177-3AD203B41FA5}">
                      <a16:colId xmlns:a16="http://schemas.microsoft.com/office/drawing/2014/main" val="4091416961"/>
                    </a:ext>
                  </a:extLst>
                </a:gridCol>
                <a:gridCol w="740664">
                  <a:extLst>
                    <a:ext uri="{9D8B030D-6E8A-4147-A177-3AD203B41FA5}">
                      <a16:colId xmlns:a16="http://schemas.microsoft.com/office/drawing/2014/main" val="149097843"/>
                    </a:ext>
                  </a:extLst>
                </a:gridCol>
                <a:gridCol w="740664">
                  <a:extLst>
                    <a:ext uri="{9D8B030D-6E8A-4147-A177-3AD203B41FA5}">
                      <a16:colId xmlns:a16="http://schemas.microsoft.com/office/drawing/2014/main" val="1526183982"/>
                    </a:ext>
                  </a:extLst>
                </a:gridCol>
                <a:gridCol w="740664">
                  <a:extLst>
                    <a:ext uri="{9D8B030D-6E8A-4147-A177-3AD203B41FA5}">
                      <a16:colId xmlns:a16="http://schemas.microsoft.com/office/drawing/2014/main" val="1898777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4471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- 2023-09-29 13:23:59</a:t>
                      </a:r>
                      <a:r>
                        <a:rPr kumimoji="0" lang="en-US" sz="1000" b="0" i="0" u="none" strike="noStrike" kern="1200" cap="none" spc="0" normalizeH="0" baseline="0" noProof="0">
                          <a:ln>
                            <a:noFill/>
                          </a:ln>
                          <a:solidFill>
                            <a:prstClr val="black"/>
                          </a:solidFill>
                          <a:effectLst/>
                          <a:uLnTx/>
                          <a:uFillTx/>
                          <a:latin typeface="Calibri"/>
                          <a:ea typeface="+mn-ea"/>
                          <a:cs typeface="+mn-cs"/>
                        </a:rPr>
                        <a:t>
 We have officially launched three new Employee Resource Groups (ERGs) at our company: Women, Generations, and Parents &amp; Caregivers! Employees had the opportunity this week to hear from our new ERG leaders about their group's mission, goals, and how to get involved.
These employee-led groups celebrate diversity, create psychological safety through community, provide professional development opportunities, and support the advancement of our Diversity, Equity, Inclusion, and Belonging \(DEIB\) strategy. We are so excited to see the amazing things these groups will do!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11.887201735358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26081612"/>
                  </a:ext>
                </a:extLst>
              </a:tr>
            </a:tbl>
          </a:graphicData>
        </a:graphic>
      </p:graphicFrame>
      <p:sp>
        <p:nvSpPr>
          <p:cNvPr id="4" name="Text Placeholder 3">
            <a:extLst>
              <a:ext uri="{FF2B5EF4-FFF2-40B4-BE49-F238E27FC236}">
                <a16:creationId xmlns:a16="http://schemas.microsoft.com/office/drawing/2014/main" id="{7BCA7105-F8B3-4F5C-ABE3-F01899F4000C}"/>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485507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70DA3-788A-492D-9EF7-3A0CCF3C4BF4}"/>
              </a:ext>
            </a:extLst>
          </p:cNvPr>
          <p:cNvSpPr>
            <a:spLocks noGrp="1"/>
          </p:cNvSpPr>
          <p:nvPr>
            <p:ph type="title"/>
          </p:nvPr>
        </p:nvSpPr>
        <p:spPr/>
        <p:txBody>
          <a:bodyPr/>
          <a:lstStyle/>
          <a:p>
            <a:r>
              <a:rPr lang="en-US"/>
              <a:t>LinkedIn Posts Table | TMNAS - 4 of 4</a:t>
            </a:r>
          </a:p>
        </p:txBody>
      </p:sp>
      <p:graphicFrame>
        <p:nvGraphicFramePr>
          <p:cNvPr id="5" name="Table Placeholder 4">
            <a:extLst>
              <a:ext uri="{FF2B5EF4-FFF2-40B4-BE49-F238E27FC236}">
                <a16:creationId xmlns:a16="http://schemas.microsoft.com/office/drawing/2014/main" id="{507495DF-6478-41C3-B908-89A260337CA3}"/>
              </a:ext>
            </a:extLst>
          </p:cNvPr>
          <p:cNvGraphicFramePr>
            <a:graphicFrameLocks noGrp="1"/>
          </p:cNvGraphicFramePr>
          <p:nvPr>
            <p:ph type="tbl" sz="quarter" idx="13"/>
            <p:extLst>
              <p:ext uri="{D42A27DB-BD31-4B8C-83A1-F6EECF244321}">
                <p14:modId xmlns:p14="http://schemas.microsoft.com/office/powerpoint/2010/main" val="1060590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73097342"/>
                    </a:ext>
                  </a:extLst>
                </a:gridCol>
                <a:gridCol w="740664">
                  <a:extLst>
                    <a:ext uri="{9D8B030D-6E8A-4147-A177-3AD203B41FA5}">
                      <a16:colId xmlns:a16="http://schemas.microsoft.com/office/drawing/2014/main" val="3756301429"/>
                    </a:ext>
                  </a:extLst>
                </a:gridCol>
                <a:gridCol w="740664">
                  <a:extLst>
                    <a:ext uri="{9D8B030D-6E8A-4147-A177-3AD203B41FA5}">
                      <a16:colId xmlns:a16="http://schemas.microsoft.com/office/drawing/2014/main" val="2977712162"/>
                    </a:ext>
                  </a:extLst>
                </a:gridCol>
                <a:gridCol w="740664">
                  <a:extLst>
                    <a:ext uri="{9D8B030D-6E8A-4147-A177-3AD203B41FA5}">
                      <a16:colId xmlns:a16="http://schemas.microsoft.com/office/drawing/2014/main" val="2992060117"/>
                    </a:ext>
                  </a:extLst>
                </a:gridCol>
                <a:gridCol w="740664">
                  <a:extLst>
                    <a:ext uri="{9D8B030D-6E8A-4147-A177-3AD203B41FA5}">
                      <a16:colId xmlns:a16="http://schemas.microsoft.com/office/drawing/2014/main" val="515001593"/>
                    </a:ext>
                  </a:extLst>
                </a:gridCol>
                <a:gridCol w="740664">
                  <a:extLst>
                    <a:ext uri="{9D8B030D-6E8A-4147-A177-3AD203B41FA5}">
                      <a16:colId xmlns:a16="http://schemas.microsoft.com/office/drawing/2014/main" val="1681036022"/>
                    </a:ext>
                  </a:extLst>
                </a:gridCol>
                <a:gridCol w="740664">
                  <a:extLst>
                    <a:ext uri="{9D8B030D-6E8A-4147-A177-3AD203B41FA5}">
                      <a16:colId xmlns:a16="http://schemas.microsoft.com/office/drawing/2014/main" val="3620724212"/>
                    </a:ext>
                  </a:extLst>
                </a:gridCol>
                <a:gridCol w="740664">
                  <a:extLst>
                    <a:ext uri="{9D8B030D-6E8A-4147-A177-3AD203B41FA5}">
                      <a16:colId xmlns:a16="http://schemas.microsoft.com/office/drawing/2014/main" val="1651299884"/>
                    </a:ext>
                  </a:extLst>
                </a:gridCol>
                <a:gridCol w="740664">
                  <a:extLst>
                    <a:ext uri="{9D8B030D-6E8A-4147-A177-3AD203B41FA5}">
                      <a16:colId xmlns:a16="http://schemas.microsoft.com/office/drawing/2014/main" val="2533867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9741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- 2023-09-07 16:09:05</a:t>
                      </a:r>
                      <a:r>
                        <a:rPr kumimoji="0" lang="en-US" sz="1000" b="0" i="0" u="none" strike="noStrike" kern="1200" cap="none" spc="0" normalizeH="0" baseline="0" noProof="0">
                          <a:ln>
                            <a:noFill/>
                          </a:ln>
                          <a:solidFill>
                            <a:prstClr val="black"/>
                          </a:solidFill>
                          <a:effectLst/>
                          <a:uLnTx/>
                          <a:uFillTx/>
                          <a:latin typeface="Calibri"/>
                          <a:ea typeface="+mn-ea"/>
                          <a:cs typeface="+mn-cs"/>
                        </a:rPr>
                        <a:t>
 Ready, set, hut! Fall is almost here which means it's time for football season! Our employees showed off their team spirit by wearing their favorite football team's attire. 🏈
In our Bala Cynwyd office, we enjoyed two iconic Philly snacks: Philly Soft Pretzels and Rita's Water Ice. Our Honolulu office enjoyed pizza and played a few games.
Don't worry, we didn't forget about our virtual folks! We also held a virtual football-themed Kahoot where employees got to test their football knowledge. May the best team win!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26.339105920258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20395378"/>
                  </a:ext>
                </a:extLst>
              </a:tr>
            </a:tbl>
          </a:graphicData>
        </a:graphic>
      </p:graphicFrame>
      <p:sp>
        <p:nvSpPr>
          <p:cNvPr id="4" name="Text Placeholder 3">
            <a:extLst>
              <a:ext uri="{FF2B5EF4-FFF2-40B4-BE49-F238E27FC236}">
                <a16:creationId xmlns:a16="http://schemas.microsoft.com/office/drawing/2014/main" id="{2238D732-B28B-4B5D-8F24-49D4C5FA38E0}"/>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5707563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AC23-EEF4-47AC-BB0C-14C1A2E27FF2}"/>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0EDB2639-43B4-4FE6-A269-0F9011FBBC9C}"/>
              </a:ext>
            </a:extLst>
          </p:cNvPr>
          <p:cNvGraphicFramePr>
            <a:graphicFrameLocks noGrp="1"/>
          </p:cNvGraphicFramePr>
          <p:nvPr>
            <p:ph type="tbl" sz="quarter" idx="13"/>
            <p:extLst>
              <p:ext uri="{D42A27DB-BD31-4B8C-83A1-F6EECF244321}">
                <p14:modId xmlns:p14="http://schemas.microsoft.com/office/powerpoint/2010/main" val="339028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4655018"/>
                    </a:ext>
                  </a:extLst>
                </a:gridCol>
                <a:gridCol w="658368">
                  <a:extLst>
                    <a:ext uri="{9D8B030D-6E8A-4147-A177-3AD203B41FA5}">
                      <a16:colId xmlns:a16="http://schemas.microsoft.com/office/drawing/2014/main" val="4044388121"/>
                    </a:ext>
                  </a:extLst>
                </a:gridCol>
                <a:gridCol w="658368">
                  <a:extLst>
                    <a:ext uri="{9D8B030D-6E8A-4147-A177-3AD203B41FA5}">
                      <a16:colId xmlns:a16="http://schemas.microsoft.com/office/drawing/2014/main" val="1821370304"/>
                    </a:ext>
                  </a:extLst>
                </a:gridCol>
                <a:gridCol w="658368">
                  <a:extLst>
                    <a:ext uri="{9D8B030D-6E8A-4147-A177-3AD203B41FA5}">
                      <a16:colId xmlns:a16="http://schemas.microsoft.com/office/drawing/2014/main" val="2152377948"/>
                    </a:ext>
                  </a:extLst>
                </a:gridCol>
                <a:gridCol w="658368">
                  <a:extLst>
                    <a:ext uri="{9D8B030D-6E8A-4147-A177-3AD203B41FA5}">
                      <a16:colId xmlns:a16="http://schemas.microsoft.com/office/drawing/2014/main" val="1477741407"/>
                    </a:ext>
                  </a:extLst>
                </a:gridCol>
                <a:gridCol w="658368">
                  <a:extLst>
                    <a:ext uri="{9D8B030D-6E8A-4147-A177-3AD203B41FA5}">
                      <a16:colId xmlns:a16="http://schemas.microsoft.com/office/drawing/2014/main" val="636898700"/>
                    </a:ext>
                  </a:extLst>
                </a:gridCol>
                <a:gridCol w="658368">
                  <a:extLst>
                    <a:ext uri="{9D8B030D-6E8A-4147-A177-3AD203B41FA5}">
                      <a16:colId xmlns:a16="http://schemas.microsoft.com/office/drawing/2014/main" val="3139447151"/>
                    </a:ext>
                  </a:extLst>
                </a:gridCol>
                <a:gridCol w="658368">
                  <a:extLst>
                    <a:ext uri="{9D8B030D-6E8A-4147-A177-3AD203B41FA5}">
                      <a16:colId xmlns:a16="http://schemas.microsoft.com/office/drawing/2014/main" val="3231207360"/>
                    </a:ext>
                  </a:extLst>
                </a:gridCol>
                <a:gridCol w="658368">
                  <a:extLst>
                    <a:ext uri="{9D8B030D-6E8A-4147-A177-3AD203B41FA5}">
                      <a16:colId xmlns:a16="http://schemas.microsoft.com/office/drawing/2014/main" val="1183145289"/>
                    </a:ext>
                  </a:extLst>
                </a:gridCol>
                <a:gridCol w="658368">
                  <a:extLst>
                    <a:ext uri="{9D8B030D-6E8A-4147-A177-3AD203B41FA5}">
                      <a16:colId xmlns:a16="http://schemas.microsoft.com/office/drawing/2014/main" val="284382754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661395923"/>
                  </a:ext>
                </a:extLst>
              </a:tr>
              <a:tr h="370840">
                <a:tc>
                  <a:txBody>
                    <a:bodyPr/>
                    <a:lstStyle/>
                    <a:p>
                      <a:r>
                        <a:rPr lang="en-US" sz="1000"/>
                        <a:t>tmna_services</a:t>
                      </a:r>
                    </a:p>
                  </a:txBody>
                  <a:tcPr/>
                </a:tc>
                <a:tc>
                  <a:txBody>
                    <a:bodyPr/>
                    <a:lstStyle/>
                    <a:p>
                      <a:r>
                        <a:rPr lang="en-US" sz="1000"/>
                        <a:t>535</a:t>
                      </a:r>
                    </a:p>
                  </a:txBody>
                  <a:tcPr/>
                </a:tc>
                <a:tc>
                  <a:txBody>
                    <a:bodyPr/>
                    <a:lstStyle/>
                    <a:p>
                      <a:r>
                        <a:rPr lang="en-US" sz="1000"/>
                        <a:t>7</a:t>
                      </a:r>
                    </a:p>
                  </a:txBody>
                  <a:tcPr/>
                </a:tc>
                <a:tc>
                  <a:txBody>
                    <a:bodyPr/>
                    <a:lstStyle/>
                    <a:p>
                      <a:r>
                        <a:rPr lang="en-US" sz="1000"/>
                        <a:t>7</a:t>
                      </a:r>
                    </a:p>
                  </a:txBody>
                  <a:tcPr/>
                </a:tc>
                <a:tc>
                  <a:txBody>
                    <a:bodyPr/>
                    <a:lstStyle/>
                    <a:p>
                      <a:r>
                        <a:rPr lang="en-US" sz="1000"/>
                        <a:t>3</a:t>
                      </a:r>
                    </a:p>
                  </a:txBody>
                  <a:tcPr/>
                </a:tc>
                <a:tc>
                  <a:txBody>
                    <a:bodyPr/>
                    <a:lstStyle/>
                    <a:p>
                      <a:r>
                        <a:rPr lang="en-US" sz="1000"/>
                        <a:t>0</a:t>
                      </a:r>
                    </a:p>
                  </a:txBody>
                  <a:tcPr/>
                </a:tc>
                <a:tc>
                  <a:txBody>
                    <a:bodyPr/>
                    <a:lstStyle/>
                    <a:p>
                      <a:r>
                        <a:rPr lang="en-US" sz="1000"/>
                        <a:t>2</a:t>
                      </a:r>
                    </a:p>
                  </a:txBody>
                  <a:tcPr/>
                </a:tc>
                <a:tc>
                  <a:txBody>
                    <a:bodyPr/>
                    <a:lstStyle/>
                    <a:p>
                      <a:r>
                        <a:rPr lang="en-US" sz="1000"/>
                        <a:t>12</a:t>
                      </a:r>
                    </a:p>
                  </a:txBody>
                  <a:tcPr/>
                </a:tc>
                <a:tc>
                  <a:txBody>
                    <a:bodyPr/>
                    <a:lstStyle/>
                    <a:p>
                      <a:r>
                        <a:rPr lang="en-US" sz="1000"/>
                        <a:t>242</a:t>
                      </a:r>
                    </a:p>
                  </a:txBody>
                  <a:tcPr/>
                </a:tc>
                <a:tc>
                  <a:txBody>
                    <a:bodyPr/>
                    <a:lstStyle/>
                    <a:p>
                      <a:r>
                        <a:rPr lang="en-US" sz="1000"/>
                        <a:t>1</a:t>
                      </a:r>
                    </a:p>
                  </a:txBody>
                  <a:tcPr/>
                </a:tc>
                <a:extLst>
                  <a:ext uri="{0D108BD9-81ED-4DB2-BD59-A6C34878D82A}">
                    <a16:rowId xmlns:a16="http://schemas.microsoft.com/office/drawing/2014/main" val="3993445989"/>
                  </a:ext>
                </a:extLst>
              </a:tr>
            </a:tbl>
          </a:graphicData>
        </a:graphic>
      </p:graphicFrame>
      <p:sp>
        <p:nvSpPr>
          <p:cNvPr id="4" name="Text Placeholder 3">
            <a:extLst>
              <a:ext uri="{FF2B5EF4-FFF2-40B4-BE49-F238E27FC236}">
                <a16:creationId xmlns:a16="http://schemas.microsoft.com/office/drawing/2014/main" id="{BA152B02-A2E9-4478-B4EC-BE42A06D9D6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3125745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6D15D-8518-4193-A7BD-E46F8F2CF9B7}"/>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5568D285-1524-44E2-A819-014DC5827C62}"/>
              </a:ext>
            </a:extLst>
          </p:cNvPr>
          <p:cNvGraphicFramePr>
            <a:graphicFrameLocks noGrp="1"/>
          </p:cNvGraphicFramePr>
          <p:nvPr>
            <p:ph type="chart" sz="quarter" idx="13"/>
            <p:extLst>
              <p:ext uri="{D42A27DB-BD31-4B8C-83A1-F6EECF244321}">
                <p14:modId xmlns:p14="http://schemas.microsoft.com/office/powerpoint/2010/main" val="2709923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620D21-5CDD-4C3E-A2F0-FB04A9F98F5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FF92271-022C-4CA8-A7EF-1898682A67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66526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E3A69-5075-4B22-AF27-4BF5C2C08F2F}"/>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95815778-251B-4075-9B36-182E42A1F36A}"/>
              </a:ext>
            </a:extLst>
          </p:cNvPr>
          <p:cNvGraphicFramePr>
            <a:graphicFrameLocks noGrp="1"/>
          </p:cNvGraphicFramePr>
          <p:nvPr>
            <p:ph type="chart" sz="quarter" idx="13"/>
            <p:extLst>
              <p:ext uri="{D42A27DB-BD31-4B8C-83A1-F6EECF244321}">
                <p14:modId xmlns:p14="http://schemas.microsoft.com/office/powerpoint/2010/main" val="1922920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9CC9CF-6771-48F3-85B2-186206867B7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62B436D-21F9-4F3A-9AD8-E97E1B7489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7708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A6F24-3E26-4EAE-9191-12EA68551AD3}"/>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77C3BCF5-3415-450A-934C-D48B67D461F5}"/>
              </a:ext>
            </a:extLst>
          </p:cNvPr>
          <p:cNvGraphicFramePr>
            <a:graphicFrameLocks noGrp="1"/>
          </p:cNvGraphicFramePr>
          <p:nvPr>
            <p:ph type="chart" sz="quarter" idx="13"/>
            <p:extLst>
              <p:ext uri="{D42A27DB-BD31-4B8C-83A1-F6EECF244321}">
                <p14:modId xmlns:p14="http://schemas.microsoft.com/office/powerpoint/2010/main" val="128240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D99972-E6BC-4EE3-863A-7F2D68B864D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35D606F-7683-4F2A-BAFD-3F51593E4D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5911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929AB-FC88-4857-B347-FF73CEAA6E1C}"/>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58A944ED-B95F-455D-927A-25CC5DEA8507}"/>
              </a:ext>
            </a:extLst>
          </p:cNvPr>
          <p:cNvGraphicFramePr>
            <a:graphicFrameLocks noGrp="1"/>
          </p:cNvGraphicFramePr>
          <p:nvPr>
            <p:ph type="chart" sz="quarter" idx="13"/>
            <p:extLst>
              <p:ext uri="{D42A27DB-BD31-4B8C-83A1-F6EECF244321}">
                <p14:modId xmlns:p14="http://schemas.microsoft.com/office/powerpoint/2010/main" val="1780585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9638C2-071B-4047-8D4E-FFF8CF4CD69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2178728-5D8E-4605-957B-20495FFDA4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68678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884E0-070E-4E40-9AC3-BC0CB8FA7115}"/>
              </a:ext>
            </a:extLst>
          </p:cNvPr>
          <p:cNvSpPr>
            <a:spLocks noGrp="1"/>
          </p:cNvSpPr>
          <p:nvPr>
            <p:ph type="title"/>
          </p:nvPr>
        </p:nvSpPr>
        <p:spPr/>
        <p:txBody>
          <a:bodyPr/>
          <a:lstStyle/>
          <a:p>
            <a:r>
              <a:rPr lang="en-US"/>
              <a:t>Instagram Top Instagram Posts Table | TMNAS - 1 of 4</a:t>
            </a:r>
          </a:p>
        </p:txBody>
      </p:sp>
      <p:graphicFrame>
        <p:nvGraphicFramePr>
          <p:cNvPr id="5" name="Table Placeholder 4">
            <a:extLst>
              <a:ext uri="{FF2B5EF4-FFF2-40B4-BE49-F238E27FC236}">
                <a16:creationId xmlns:a16="http://schemas.microsoft.com/office/drawing/2014/main" id="{79CCBCF1-A6A3-4007-A100-A0D14C72487C}"/>
              </a:ext>
            </a:extLst>
          </p:cNvPr>
          <p:cNvGraphicFramePr>
            <a:graphicFrameLocks noGrp="1"/>
          </p:cNvGraphicFramePr>
          <p:nvPr>
            <p:ph type="tbl" sz="quarter" idx="13"/>
            <p:extLst>
              <p:ext uri="{D42A27DB-BD31-4B8C-83A1-F6EECF244321}">
                <p14:modId xmlns:p14="http://schemas.microsoft.com/office/powerpoint/2010/main" val="1880267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05687285"/>
                    </a:ext>
                  </a:extLst>
                </a:gridCol>
                <a:gridCol w="987552">
                  <a:extLst>
                    <a:ext uri="{9D8B030D-6E8A-4147-A177-3AD203B41FA5}">
                      <a16:colId xmlns:a16="http://schemas.microsoft.com/office/drawing/2014/main" val="1955988139"/>
                    </a:ext>
                  </a:extLst>
                </a:gridCol>
                <a:gridCol w="987552">
                  <a:extLst>
                    <a:ext uri="{9D8B030D-6E8A-4147-A177-3AD203B41FA5}">
                      <a16:colId xmlns:a16="http://schemas.microsoft.com/office/drawing/2014/main" val="3922633932"/>
                    </a:ext>
                  </a:extLst>
                </a:gridCol>
                <a:gridCol w="987552">
                  <a:extLst>
                    <a:ext uri="{9D8B030D-6E8A-4147-A177-3AD203B41FA5}">
                      <a16:colId xmlns:a16="http://schemas.microsoft.com/office/drawing/2014/main" val="1511044392"/>
                    </a:ext>
                  </a:extLst>
                </a:gridCol>
                <a:gridCol w="987552">
                  <a:extLst>
                    <a:ext uri="{9D8B030D-6E8A-4147-A177-3AD203B41FA5}">
                      <a16:colId xmlns:a16="http://schemas.microsoft.com/office/drawing/2014/main" val="2223842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92520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- 2023-09-29 13:24:31</a:t>
                      </a:r>
                      <a:r>
                        <a:rPr kumimoji="0" lang="en-US" sz="1000" b="0" i="0" u="none" strike="noStrike" kern="1200" cap="none" spc="0" normalizeH="0" baseline="0" noProof="0">
                          <a:ln>
                            <a:noFill/>
                          </a:ln>
                          <a:solidFill>
                            <a:prstClr val="black"/>
                          </a:solidFill>
                          <a:effectLst/>
                          <a:uLnTx/>
                          <a:uFillTx/>
                          <a:latin typeface="Calibri"/>
                          <a:ea typeface="+mn-ea"/>
                          <a:cs typeface="+mn-cs"/>
                        </a:rPr>
                        <a:t>
 We have officially launched three new Employee Resource Groups (ERGs) at our company: Women, Generations, and Parents &amp; Caregivers! Employees had the opportunity this week to hear from our new ERG leaders about their group's mission, goals, and how to get involved.
These employee-led groups celebrate diversity, create psychological safety through community, provide professional development opportunities, and support the advancement of our Diversity, Equity, Inclusion, and Belonging (DEIB) strategy. We are so excited to see the amazing things these groups will do!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916692769"/>
                  </a:ext>
                </a:extLst>
              </a:tr>
            </a:tbl>
          </a:graphicData>
        </a:graphic>
      </p:graphicFrame>
      <p:sp>
        <p:nvSpPr>
          <p:cNvPr id="4" name="Text Placeholder 3">
            <a:extLst>
              <a:ext uri="{FF2B5EF4-FFF2-40B4-BE49-F238E27FC236}">
                <a16:creationId xmlns:a16="http://schemas.microsoft.com/office/drawing/2014/main" id="{2DF58D77-0DD7-4FC7-A1D6-B23445086444}"/>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971481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2BCA4-3CA3-40F7-9D49-BB7727964D16}"/>
              </a:ext>
            </a:extLst>
          </p:cNvPr>
          <p:cNvSpPr>
            <a:spLocks noGrp="1"/>
          </p:cNvSpPr>
          <p:nvPr>
            <p:ph type="title"/>
          </p:nvPr>
        </p:nvSpPr>
        <p:spPr/>
        <p:txBody>
          <a:bodyPr/>
          <a:lstStyle/>
          <a:p>
            <a:r>
              <a:rPr lang="en-US"/>
              <a:t>Instagram Top Instagram Posts Table | TMNAS - 2 of 4</a:t>
            </a:r>
          </a:p>
        </p:txBody>
      </p:sp>
      <p:graphicFrame>
        <p:nvGraphicFramePr>
          <p:cNvPr id="5" name="Table Placeholder 4">
            <a:extLst>
              <a:ext uri="{FF2B5EF4-FFF2-40B4-BE49-F238E27FC236}">
                <a16:creationId xmlns:a16="http://schemas.microsoft.com/office/drawing/2014/main" id="{DDBEB16C-1C15-4495-B2ED-E679A9C3D2E1}"/>
              </a:ext>
            </a:extLst>
          </p:cNvPr>
          <p:cNvGraphicFramePr>
            <a:graphicFrameLocks noGrp="1"/>
          </p:cNvGraphicFramePr>
          <p:nvPr>
            <p:ph type="tbl" sz="quarter" idx="13"/>
            <p:extLst>
              <p:ext uri="{D42A27DB-BD31-4B8C-83A1-F6EECF244321}">
                <p14:modId xmlns:p14="http://schemas.microsoft.com/office/powerpoint/2010/main" val="562950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92583517"/>
                    </a:ext>
                  </a:extLst>
                </a:gridCol>
                <a:gridCol w="987552">
                  <a:extLst>
                    <a:ext uri="{9D8B030D-6E8A-4147-A177-3AD203B41FA5}">
                      <a16:colId xmlns:a16="http://schemas.microsoft.com/office/drawing/2014/main" val="1382906373"/>
                    </a:ext>
                  </a:extLst>
                </a:gridCol>
                <a:gridCol w="987552">
                  <a:extLst>
                    <a:ext uri="{9D8B030D-6E8A-4147-A177-3AD203B41FA5}">
                      <a16:colId xmlns:a16="http://schemas.microsoft.com/office/drawing/2014/main" val="2492829547"/>
                    </a:ext>
                  </a:extLst>
                </a:gridCol>
                <a:gridCol w="987552">
                  <a:extLst>
                    <a:ext uri="{9D8B030D-6E8A-4147-A177-3AD203B41FA5}">
                      <a16:colId xmlns:a16="http://schemas.microsoft.com/office/drawing/2014/main" val="612281024"/>
                    </a:ext>
                  </a:extLst>
                </a:gridCol>
                <a:gridCol w="987552">
                  <a:extLst>
                    <a:ext uri="{9D8B030D-6E8A-4147-A177-3AD203B41FA5}">
                      <a16:colId xmlns:a16="http://schemas.microsoft.com/office/drawing/2014/main" val="2880851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8140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- 2023-09-25 13:50:04</a:t>
                      </a:r>
                      <a:r>
                        <a:rPr kumimoji="0" lang="en-US" sz="1000" b="0" i="0" u="none" strike="noStrike" kern="1200" cap="none" spc="0" normalizeH="0" baseline="0" noProof="0">
                          <a:ln>
                            <a:noFill/>
                          </a:ln>
                          <a:solidFill>
                            <a:prstClr val="black"/>
                          </a:solidFill>
                          <a:effectLst/>
                          <a:uLnTx/>
                          <a:uFillTx/>
                          <a:latin typeface="Calibri"/>
                          <a:ea typeface="+mn-ea"/>
                          <a:cs typeface="+mn-cs"/>
                        </a:rPr>
                        <a:t>
 Konnichiwa! The current Tokio Marine Management Associate Program (MAP) class recently traveled to the heart and home office of the Tokio Marine Group: Tokyo, Japan.
The two-week rotation included meetings with key executives at Tokio Marine Holdings offices, including Group CEO Satoru Komiya. They also took a trip to Tohoku where they learned about the impact of insurance during natural disasters, and experienced cultural immersion like a matcha tea tasting experience – not to mention all the delicious meals with sushi and other local delicacies. Participants told us the experience was educational and deeply meaningful.
…..
MAP is a two-year global rotational leadership development program sponsored by Tokio Marine Holdings, and TMNAS is the program administrator. For more information on the program and eligibility visit tokiomarinemap.ttcportals.com
#MAP #TokioMarineGroup #GlobalRotationPrograms #GlobalCareers #InsuranceCareers #GlobalDevelopmentPrograms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05045507"/>
                  </a:ext>
                </a:extLst>
              </a:tr>
            </a:tbl>
          </a:graphicData>
        </a:graphic>
      </p:graphicFrame>
      <p:sp>
        <p:nvSpPr>
          <p:cNvPr id="4" name="Text Placeholder 3">
            <a:extLst>
              <a:ext uri="{FF2B5EF4-FFF2-40B4-BE49-F238E27FC236}">
                <a16:creationId xmlns:a16="http://schemas.microsoft.com/office/drawing/2014/main" id="{0595148F-3980-4635-A67C-A298B170DF28}"/>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323621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9556B-F7A4-45E4-AC38-FC2471FD2599}"/>
              </a:ext>
            </a:extLst>
          </p:cNvPr>
          <p:cNvSpPr>
            <a:spLocks noGrp="1"/>
          </p:cNvSpPr>
          <p:nvPr>
            <p:ph type="title"/>
          </p:nvPr>
        </p:nvSpPr>
        <p:spPr/>
        <p:txBody>
          <a:bodyPr/>
          <a:lstStyle/>
          <a:p>
            <a:r>
              <a:rPr lang="en-US"/>
              <a:t>Instagram Top Instagram Posts Table | TMNAS - 3 of 4</a:t>
            </a:r>
          </a:p>
        </p:txBody>
      </p:sp>
      <p:graphicFrame>
        <p:nvGraphicFramePr>
          <p:cNvPr id="5" name="Table Placeholder 4">
            <a:extLst>
              <a:ext uri="{FF2B5EF4-FFF2-40B4-BE49-F238E27FC236}">
                <a16:creationId xmlns:a16="http://schemas.microsoft.com/office/drawing/2014/main" id="{C77F54EC-F923-45C5-AF37-D0ECC0221639}"/>
              </a:ext>
            </a:extLst>
          </p:cNvPr>
          <p:cNvGraphicFramePr>
            <a:graphicFrameLocks noGrp="1"/>
          </p:cNvGraphicFramePr>
          <p:nvPr>
            <p:ph type="tbl" sz="quarter" idx="13"/>
            <p:extLst>
              <p:ext uri="{D42A27DB-BD31-4B8C-83A1-F6EECF244321}">
                <p14:modId xmlns:p14="http://schemas.microsoft.com/office/powerpoint/2010/main" val="3077484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63898242"/>
                    </a:ext>
                  </a:extLst>
                </a:gridCol>
                <a:gridCol w="987552">
                  <a:extLst>
                    <a:ext uri="{9D8B030D-6E8A-4147-A177-3AD203B41FA5}">
                      <a16:colId xmlns:a16="http://schemas.microsoft.com/office/drawing/2014/main" val="2247852759"/>
                    </a:ext>
                  </a:extLst>
                </a:gridCol>
                <a:gridCol w="987552">
                  <a:extLst>
                    <a:ext uri="{9D8B030D-6E8A-4147-A177-3AD203B41FA5}">
                      <a16:colId xmlns:a16="http://schemas.microsoft.com/office/drawing/2014/main" val="1847842421"/>
                    </a:ext>
                  </a:extLst>
                </a:gridCol>
                <a:gridCol w="987552">
                  <a:extLst>
                    <a:ext uri="{9D8B030D-6E8A-4147-A177-3AD203B41FA5}">
                      <a16:colId xmlns:a16="http://schemas.microsoft.com/office/drawing/2014/main" val="1954819691"/>
                    </a:ext>
                  </a:extLst>
                </a:gridCol>
                <a:gridCol w="987552">
                  <a:extLst>
                    <a:ext uri="{9D8B030D-6E8A-4147-A177-3AD203B41FA5}">
                      <a16:colId xmlns:a16="http://schemas.microsoft.com/office/drawing/2014/main" val="491737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86169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- 2023-09-07 16:10:38</a:t>
                      </a:r>
                      <a:r>
                        <a:rPr kumimoji="0" lang="en-US" sz="1000" b="0" i="0" u="none" strike="noStrike" kern="1200" cap="none" spc="0" normalizeH="0" baseline="0" noProof="0">
                          <a:ln>
                            <a:noFill/>
                          </a:ln>
                          <a:solidFill>
                            <a:prstClr val="black"/>
                          </a:solidFill>
                          <a:effectLst/>
                          <a:uLnTx/>
                          <a:uFillTx/>
                          <a:latin typeface="Calibri"/>
                          <a:ea typeface="+mn-ea"/>
                          <a:cs typeface="+mn-cs"/>
                        </a:rPr>
                        <a:t>
 Ready, set, hut! Fall is almost here which means it's time for football season! Our employees showed off their team spirit by wearing their favorite football team's attire. 🏈
In our Bala Cynwyd office, we enjoyed two iconic Philly snacks: Philly Soft Pretzels and Rita's Water Ice. Our Honolulu office enjoyed pizza and played a few games.
Don't worry, we didn't forget about our virtual folks! We also held a virtual football-themed Kahoot where employees got to test their football knowledge. May the best team win!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907936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- 2023-09-18 11:20:12</a:t>
                      </a:r>
                      <a:r>
                        <a:rPr kumimoji="0" lang="en-US" sz="1000" b="0" i="0" u="none" strike="noStrike" kern="1200" cap="none" spc="0" normalizeH="0" baseline="0" noProof="0">
                          <a:ln>
                            <a:noFill/>
                          </a:ln>
                          <a:solidFill>
                            <a:prstClr val="black"/>
                          </a:solidFill>
                          <a:effectLst/>
                          <a:uLnTx/>
                          <a:uFillTx/>
                          <a:latin typeface="Calibri"/>
                          <a:ea typeface="+mn-ea"/>
                          <a:cs typeface="+mn-cs"/>
                        </a:rPr>
                        <a:t>
 A group of our employees took part in a DIY volunteer event which consisted of creating cuddly stuffed animals for children staying at Ronald McDonald House Charities in the Philadelphia area. 🧸
With help from Impact 4 Good, a company that runs teambuilding community giveback programs, our employees were able to run an engaging and fulfilling teddy bear-building volunteer activity. We hope these furry companions will bring comfort and joy to children facing challenging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717452323"/>
                  </a:ext>
                </a:extLst>
              </a:tr>
            </a:tbl>
          </a:graphicData>
        </a:graphic>
      </p:graphicFrame>
      <p:sp>
        <p:nvSpPr>
          <p:cNvPr id="4" name="Text Placeholder 3">
            <a:extLst>
              <a:ext uri="{FF2B5EF4-FFF2-40B4-BE49-F238E27FC236}">
                <a16:creationId xmlns:a16="http://schemas.microsoft.com/office/drawing/2014/main" id="{E1E7857A-8914-40DE-8E7F-C2214D44294B}"/>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018491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BD834-BF8B-4697-994E-DC1DED4B8E97}"/>
              </a:ext>
            </a:extLst>
          </p:cNvPr>
          <p:cNvSpPr>
            <a:spLocks noGrp="1"/>
          </p:cNvSpPr>
          <p:nvPr>
            <p:ph type="title"/>
          </p:nvPr>
        </p:nvSpPr>
        <p:spPr/>
        <p:txBody>
          <a:bodyPr/>
          <a:lstStyle/>
          <a:p>
            <a:r>
              <a:rPr lang="en-US"/>
              <a:t>Instagram Top Instagram Posts Table | TMNAS - 4 of 4</a:t>
            </a:r>
          </a:p>
        </p:txBody>
      </p:sp>
      <p:graphicFrame>
        <p:nvGraphicFramePr>
          <p:cNvPr id="5" name="Table Placeholder 4">
            <a:extLst>
              <a:ext uri="{FF2B5EF4-FFF2-40B4-BE49-F238E27FC236}">
                <a16:creationId xmlns:a16="http://schemas.microsoft.com/office/drawing/2014/main" id="{B99BAC66-9E08-4BBC-ABEA-6EF1703AA5CF}"/>
              </a:ext>
            </a:extLst>
          </p:cNvPr>
          <p:cNvGraphicFramePr>
            <a:graphicFrameLocks noGrp="1"/>
          </p:cNvGraphicFramePr>
          <p:nvPr>
            <p:ph type="tbl" sz="quarter" idx="13"/>
            <p:extLst>
              <p:ext uri="{D42A27DB-BD31-4B8C-83A1-F6EECF244321}">
                <p14:modId xmlns:p14="http://schemas.microsoft.com/office/powerpoint/2010/main" val="678943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93863927"/>
                    </a:ext>
                  </a:extLst>
                </a:gridCol>
                <a:gridCol w="987552">
                  <a:extLst>
                    <a:ext uri="{9D8B030D-6E8A-4147-A177-3AD203B41FA5}">
                      <a16:colId xmlns:a16="http://schemas.microsoft.com/office/drawing/2014/main" val="1325878555"/>
                    </a:ext>
                  </a:extLst>
                </a:gridCol>
                <a:gridCol w="987552">
                  <a:extLst>
                    <a:ext uri="{9D8B030D-6E8A-4147-A177-3AD203B41FA5}">
                      <a16:colId xmlns:a16="http://schemas.microsoft.com/office/drawing/2014/main" val="581795978"/>
                    </a:ext>
                  </a:extLst>
                </a:gridCol>
                <a:gridCol w="987552">
                  <a:extLst>
                    <a:ext uri="{9D8B030D-6E8A-4147-A177-3AD203B41FA5}">
                      <a16:colId xmlns:a16="http://schemas.microsoft.com/office/drawing/2014/main" val="3295716244"/>
                    </a:ext>
                  </a:extLst>
                </a:gridCol>
                <a:gridCol w="987552">
                  <a:extLst>
                    <a:ext uri="{9D8B030D-6E8A-4147-A177-3AD203B41FA5}">
                      <a16:colId xmlns:a16="http://schemas.microsoft.com/office/drawing/2014/main" val="254996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884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- 2023-09-27 15:25:37</a:t>
                      </a:r>
                      <a:r>
                        <a:rPr kumimoji="0" lang="en-US" sz="1000" b="0" i="0" u="none" strike="noStrike" kern="1200" cap="none" spc="0" normalizeH="0" baseline="0" noProof="0">
                          <a:ln>
                            <a:noFill/>
                          </a:ln>
                          <a:solidFill>
                            <a:prstClr val="black"/>
                          </a:solidFill>
                          <a:effectLst/>
                          <a:uLnTx/>
                          <a:uFillTx/>
                          <a:latin typeface="Calibri"/>
                          <a:ea typeface="+mn-ea"/>
                          <a:cs typeface="+mn-cs"/>
                        </a:rPr>
                        <a:t>
 Welcome to our newest team members! New employees from all over the country, including Virginia, Ohio, and Washington, joined us both in person in our Bala Cynwyd office and virtually for our Quarterly New Hire Orientation. They learned more about our company’s structure, business strategy, and “To Be a Good Company” philosophy. Thank you to all who attended; we're happy to have you on board!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963914999"/>
                  </a:ext>
                </a:extLst>
              </a:tr>
            </a:tbl>
          </a:graphicData>
        </a:graphic>
      </p:graphicFrame>
      <p:sp>
        <p:nvSpPr>
          <p:cNvPr id="4" name="Text Placeholder 3">
            <a:extLst>
              <a:ext uri="{FF2B5EF4-FFF2-40B4-BE49-F238E27FC236}">
                <a16:creationId xmlns:a16="http://schemas.microsoft.com/office/drawing/2014/main" id="{EB52FF29-B267-4506-8590-56695986015F}"/>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5657460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B9C44-F609-49B8-87F3-22D34297A9E2}"/>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4889CD36-CB03-4E78-BBA6-B58A1CB9688D}"/>
              </a:ext>
            </a:extLst>
          </p:cNvPr>
          <p:cNvGraphicFramePr>
            <a:graphicFrameLocks noGrp="1"/>
          </p:cNvGraphicFramePr>
          <p:nvPr>
            <p:ph type="tbl" sz="quarter" idx="13"/>
            <p:extLst>
              <p:ext uri="{D42A27DB-BD31-4B8C-83A1-F6EECF244321}">
                <p14:modId xmlns:p14="http://schemas.microsoft.com/office/powerpoint/2010/main" val="550673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44876597"/>
                    </a:ext>
                  </a:extLst>
                </a:gridCol>
                <a:gridCol w="822960">
                  <a:extLst>
                    <a:ext uri="{9D8B030D-6E8A-4147-A177-3AD203B41FA5}">
                      <a16:colId xmlns:a16="http://schemas.microsoft.com/office/drawing/2014/main" val="3671608725"/>
                    </a:ext>
                  </a:extLst>
                </a:gridCol>
                <a:gridCol w="411480">
                  <a:extLst>
                    <a:ext uri="{9D8B030D-6E8A-4147-A177-3AD203B41FA5}">
                      <a16:colId xmlns:a16="http://schemas.microsoft.com/office/drawing/2014/main" val="1541620618"/>
                    </a:ext>
                  </a:extLst>
                </a:gridCol>
                <a:gridCol w="822960">
                  <a:extLst>
                    <a:ext uri="{9D8B030D-6E8A-4147-A177-3AD203B41FA5}">
                      <a16:colId xmlns:a16="http://schemas.microsoft.com/office/drawing/2014/main" val="2137256544"/>
                    </a:ext>
                  </a:extLst>
                </a:gridCol>
                <a:gridCol w="822960">
                  <a:extLst>
                    <a:ext uri="{9D8B030D-6E8A-4147-A177-3AD203B41FA5}">
                      <a16:colId xmlns:a16="http://schemas.microsoft.com/office/drawing/2014/main" val="789960802"/>
                    </a:ext>
                  </a:extLst>
                </a:gridCol>
                <a:gridCol w="822960">
                  <a:extLst>
                    <a:ext uri="{9D8B030D-6E8A-4147-A177-3AD203B41FA5}">
                      <a16:colId xmlns:a16="http://schemas.microsoft.com/office/drawing/2014/main" val="4263405003"/>
                    </a:ext>
                  </a:extLst>
                </a:gridCol>
                <a:gridCol w="822960">
                  <a:extLst>
                    <a:ext uri="{9D8B030D-6E8A-4147-A177-3AD203B41FA5}">
                      <a16:colId xmlns:a16="http://schemas.microsoft.com/office/drawing/2014/main" val="357869036"/>
                    </a:ext>
                  </a:extLst>
                </a:gridCol>
                <a:gridCol w="822960">
                  <a:extLst>
                    <a:ext uri="{9D8B030D-6E8A-4147-A177-3AD203B41FA5}">
                      <a16:colId xmlns:a16="http://schemas.microsoft.com/office/drawing/2014/main" val="2215477618"/>
                    </a:ext>
                  </a:extLst>
                </a:gridCol>
                <a:gridCol w="822960">
                  <a:extLst>
                    <a:ext uri="{9D8B030D-6E8A-4147-A177-3AD203B41FA5}">
                      <a16:colId xmlns:a16="http://schemas.microsoft.com/office/drawing/2014/main" val="2328283772"/>
                    </a:ext>
                  </a:extLst>
                </a:gridCol>
                <a:gridCol w="822960">
                  <a:extLst>
                    <a:ext uri="{9D8B030D-6E8A-4147-A177-3AD203B41FA5}">
                      <a16:colId xmlns:a16="http://schemas.microsoft.com/office/drawing/2014/main" val="16460575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040790150"/>
                  </a:ext>
                </a:extLst>
              </a:tr>
              <a:tr h="370840">
                <a:tc>
                  <a:txBody>
                    <a:bodyPr/>
                    <a:lstStyle/>
                    <a:p>
                      <a:r>
                        <a:rPr lang="en-US" sz="1000"/>
                        <a:t>22</a:t>
                      </a:r>
                    </a:p>
                  </a:txBody>
                  <a:tcPr/>
                </a:tc>
                <a:tc>
                  <a:txBody>
                    <a:bodyPr/>
                    <a:lstStyle/>
                    <a:p>
                      <a:r>
                        <a:rPr lang="en-US" sz="1000"/>
                        <a:t>0.8282 %</a:t>
                      </a:r>
                    </a:p>
                  </a:txBody>
                  <a:tcPr/>
                </a:tc>
                <a:tc>
                  <a:txBody>
                    <a:bodyPr/>
                    <a:lstStyle/>
                    <a:p>
                      <a:r>
                        <a:rPr lang="en-US" sz="1000"/>
                        <a:t>0.59</a:t>
                      </a:r>
                    </a:p>
                  </a:txBody>
                  <a:tcPr/>
                </a:tc>
                <a:tc>
                  <a:txBody>
                    <a:bodyPr/>
                    <a:lstStyle/>
                    <a:p>
                      <a:r>
                        <a:rPr lang="en-US" sz="1000"/>
                        <a:t>143.82</a:t>
                      </a:r>
                    </a:p>
                  </a:txBody>
                  <a:tcPr/>
                </a:tc>
                <a:tc>
                  <a:txBody>
                    <a:bodyPr/>
                    <a:lstStyle/>
                    <a:p>
                      <a:r>
                        <a:rPr lang="en-US" sz="1000"/>
                        <a:t>139.32</a:t>
                      </a:r>
                    </a:p>
                  </a:txBody>
                  <a:tcPr/>
                </a:tc>
                <a:tc>
                  <a:txBody>
                    <a:bodyPr/>
                    <a:lstStyle/>
                    <a:p>
                      <a:r>
                        <a:rPr lang="en-US" sz="1000"/>
                        <a:t>115.50</a:t>
                      </a:r>
                    </a:p>
                  </a:txBody>
                  <a:tcPr/>
                </a:tc>
                <a:tc>
                  <a:txBody>
                    <a:bodyPr/>
                    <a:lstStyle/>
                    <a:p>
                      <a:r>
                        <a:rPr lang="en-US" sz="1000"/>
                        <a:t>114.91</a:t>
                      </a:r>
                    </a:p>
                  </a:txBody>
                  <a:tcPr/>
                </a:tc>
                <a:tc>
                  <a:txBody>
                    <a:bodyPr/>
                    <a:lstStyle/>
                    <a:p>
                      <a:r>
                        <a:rPr lang="en-US" sz="1000"/>
                        <a:t>3164</a:t>
                      </a:r>
                    </a:p>
                  </a:txBody>
                  <a:tcPr/>
                </a:tc>
                <a:tc>
                  <a:txBody>
                    <a:bodyPr/>
                    <a:lstStyle/>
                    <a:p>
                      <a:r>
                        <a:rPr lang="en-US" sz="1000"/>
                        <a:t>432</a:t>
                      </a:r>
                    </a:p>
                  </a:txBody>
                  <a:tcPr/>
                </a:tc>
                <a:tc>
                  <a:txBody>
                    <a:bodyPr/>
                    <a:lstStyle/>
                    <a:p>
                      <a:r>
                        <a:rPr lang="en-US" sz="1000"/>
                        <a:t>2541</a:t>
                      </a:r>
                    </a:p>
                  </a:txBody>
                  <a:tcPr/>
                </a:tc>
                <a:extLst>
                  <a:ext uri="{0D108BD9-81ED-4DB2-BD59-A6C34878D82A}">
                    <a16:rowId xmlns:a16="http://schemas.microsoft.com/office/drawing/2014/main" val="337647849"/>
                  </a:ext>
                </a:extLst>
              </a:tr>
            </a:tbl>
          </a:graphicData>
        </a:graphic>
      </p:graphicFrame>
      <p:sp>
        <p:nvSpPr>
          <p:cNvPr id="4" name="Text Placeholder 3">
            <a:extLst>
              <a:ext uri="{FF2B5EF4-FFF2-40B4-BE49-F238E27FC236}">
                <a16:creationId xmlns:a16="http://schemas.microsoft.com/office/drawing/2014/main" id="{3E8DA50D-AA36-442D-91E3-AC0A255381E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7211181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45A3A-04C1-4921-B8C2-D75FCA4EAE39}"/>
              </a:ext>
            </a:extLst>
          </p:cNvPr>
          <p:cNvSpPr>
            <a:spLocks noGrp="1"/>
          </p:cNvSpPr>
          <p:nvPr>
            <p:ph type="title"/>
          </p:nvPr>
        </p:nvSpPr>
        <p:spPr/>
        <p:txBody>
          <a:bodyPr/>
          <a:lstStyle/>
          <a:p>
            <a:r>
              <a:rPr lang="en-US"/>
              <a:t>Instagram Stories Table  | TMNAS</a:t>
            </a:r>
          </a:p>
        </p:txBody>
      </p:sp>
      <p:graphicFrame>
        <p:nvGraphicFramePr>
          <p:cNvPr id="5" name="Table Placeholder 4">
            <a:extLst>
              <a:ext uri="{FF2B5EF4-FFF2-40B4-BE49-F238E27FC236}">
                <a16:creationId xmlns:a16="http://schemas.microsoft.com/office/drawing/2014/main" id="{FCAB69E4-C665-4CD8-BCA5-118B8A0D38FB}"/>
              </a:ext>
            </a:extLst>
          </p:cNvPr>
          <p:cNvGraphicFramePr>
            <a:graphicFrameLocks noGrp="1"/>
          </p:cNvGraphicFramePr>
          <p:nvPr>
            <p:ph type="tbl" sz="quarter" idx="13"/>
            <p:extLst>
              <p:ext uri="{D42A27DB-BD31-4B8C-83A1-F6EECF244321}">
                <p14:modId xmlns:p14="http://schemas.microsoft.com/office/powerpoint/2010/main" val="796897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79689037"/>
                    </a:ext>
                  </a:extLst>
                </a:gridCol>
                <a:gridCol w="1316736">
                  <a:extLst>
                    <a:ext uri="{9D8B030D-6E8A-4147-A177-3AD203B41FA5}">
                      <a16:colId xmlns:a16="http://schemas.microsoft.com/office/drawing/2014/main" val="587950161"/>
                    </a:ext>
                  </a:extLst>
                </a:gridCol>
                <a:gridCol w="658368">
                  <a:extLst>
                    <a:ext uri="{9D8B030D-6E8A-4147-A177-3AD203B41FA5}">
                      <a16:colId xmlns:a16="http://schemas.microsoft.com/office/drawing/2014/main" val="384137537"/>
                    </a:ext>
                  </a:extLst>
                </a:gridCol>
                <a:gridCol w="658368">
                  <a:extLst>
                    <a:ext uri="{9D8B030D-6E8A-4147-A177-3AD203B41FA5}">
                      <a16:colId xmlns:a16="http://schemas.microsoft.com/office/drawing/2014/main" val="3611556936"/>
                    </a:ext>
                  </a:extLst>
                </a:gridCol>
                <a:gridCol w="658368">
                  <a:extLst>
                    <a:ext uri="{9D8B030D-6E8A-4147-A177-3AD203B41FA5}">
                      <a16:colId xmlns:a16="http://schemas.microsoft.com/office/drawing/2014/main" val="236044597"/>
                    </a:ext>
                  </a:extLst>
                </a:gridCol>
                <a:gridCol w="658368">
                  <a:extLst>
                    <a:ext uri="{9D8B030D-6E8A-4147-A177-3AD203B41FA5}">
                      <a16:colId xmlns:a16="http://schemas.microsoft.com/office/drawing/2014/main" val="278828943"/>
                    </a:ext>
                  </a:extLst>
                </a:gridCol>
                <a:gridCol w="658368">
                  <a:extLst>
                    <a:ext uri="{9D8B030D-6E8A-4147-A177-3AD203B41FA5}">
                      <a16:colId xmlns:a16="http://schemas.microsoft.com/office/drawing/2014/main" val="524072422"/>
                    </a:ext>
                  </a:extLst>
                </a:gridCol>
                <a:gridCol w="658368">
                  <a:extLst>
                    <a:ext uri="{9D8B030D-6E8A-4147-A177-3AD203B41FA5}">
                      <a16:colId xmlns:a16="http://schemas.microsoft.com/office/drawing/2014/main" val="2099617710"/>
                    </a:ext>
                  </a:extLst>
                </a:gridCol>
                <a:gridCol w="658368">
                  <a:extLst>
                    <a:ext uri="{9D8B030D-6E8A-4147-A177-3AD203B41FA5}">
                      <a16:colId xmlns:a16="http://schemas.microsoft.com/office/drawing/2014/main" val="2209978671"/>
                    </a:ext>
                  </a:extLst>
                </a:gridCol>
                <a:gridCol w="658368">
                  <a:extLst>
                    <a:ext uri="{9D8B030D-6E8A-4147-A177-3AD203B41FA5}">
                      <a16:colId xmlns:a16="http://schemas.microsoft.com/office/drawing/2014/main" val="23077466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4192643957"/>
                  </a:ext>
                </a:extLst>
              </a:tr>
              <a:tr h="370840">
                <a:tc>
                  <a:txBody>
                    <a:bodyPr/>
                    <a:lstStyle/>
                    <a:p>
                      <a:r>
                        <a:rPr lang="en-US" sz="1000" b="1"/>
                        <a:t>tmna_services - 2023-09-28 13:00:06</a:t>
                      </a:r>
                      <a:r>
                        <a:rPr lang="en-US" sz="1000"/>
                        <a:t>
 Come out to meet our recruiters at a career fair near you!</a:t>
                      </a:r>
                    </a:p>
                  </a:txBody>
                  <a:tcPr/>
                </a:tc>
                <a:tc>
                  <a:txBody>
                    <a:bodyPr/>
                    <a:lstStyle/>
                    <a:p>
                      <a:r>
                        <a:rPr lang="en-US" sz="1000"/>
                        <a:t>https://quintly-image-storage.s3.amazonaws.com/b6aecdce2ad7dc375304f2c67beab3d7/211fcd9fb3c4a1a343e52864eac2052c.jpg</a:t>
                      </a:r>
                    </a:p>
                  </a:txBody>
                  <a:tcPr/>
                </a:tc>
                <a:tc>
                  <a:txBody>
                    <a:bodyPr/>
                    <a:lstStyle/>
                    <a:p>
                      <a:r>
                        <a:rPr lang="en-US" sz="1000"/>
                        <a:t>09/29/2023 12:36:37</a:t>
                      </a:r>
                    </a:p>
                  </a:txBody>
                  <a:tcPr/>
                </a:tc>
                <a:tc>
                  <a:txBody>
                    <a:bodyPr/>
                    <a:lstStyle/>
                    <a:p>
                      <a:r>
                        <a:rPr lang="en-US" sz="1000"/>
                        <a:t>Image</a:t>
                      </a:r>
                    </a:p>
                  </a:txBody>
                  <a:tcPr/>
                </a:tc>
                <a:tc>
                  <a:txBody>
                    <a:bodyPr/>
                    <a:lstStyle/>
                    <a:p>
                      <a:r>
                        <a:rPr lang="en-US" sz="1000"/>
                        <a:t>159</a:t>
                      </a:r>
                    </a:p>
                  </a:txBody>
                  <a:tcPr/>
                </a:tc>
                <a:tc>
                  <a:txBody>
                    <a:bodyPr/>
                    <a:lstStyle/>
                    <a:p>
                      <a:r>
                        <a:rPr lang="en-US" sz="1000"/>
                        <a:t>158</a:t>
                      </a:r>
                    </a:p>
                  </a:txBody>
                  <a:tcPr/>
                </a:tc>
                <a:tc>
                  <a:txBody>
                    <a:bodyPr/>
                    <a:lstStyle/>
                    <a:p>
                      <a:r>
                        <a:rPr lang="en-US" sz="1000"/>
                        <a:t>0</a:t>
                      </a:r>
                    </a:p>
                  </a:txBody>
                  <a:tcPr/>
                </a:tc>
                <a:tc>
                  <a:txBody>
                    <a:bodyPr/>
                    <a:lstStyle/>
                    <a:p>
                      <a:r>
                        <a:rPr lang="en-US" sz="1000"/>
                        <a:t>49</a:t>
                      </a:r>
                    </a:p>
                  </a:txBody>
                  <a:tcPr/>
                </a:tc>
                <a:tc>
                  <a:txBody>
                    <a:bodyPr/>
                    <a:lstStyle/>
                    <a:p>
                      <a:r>
                        <a:rPr lang="en-US" sz="1000"/>
                        <a:t>90</a:t>
                      </a:r>
                    </a:p>
                  </a:txBody>
                  <a:tcPr/>
                </a:tc>
                <a:tc>
                  <a:txBody>
                    <a:bodyPr/>
                    <a:lstStyle/>
                    <a:p>
                      <a:r>
                        <a:rPr lang="en-US" sz="1000"/>
                        <a:t>0</a:t>
                      </a:r>
                    </a:p>
                  </a:txBody>
                  <a:tcPr/>
                </a:tc>
                <a:extLst>
                  <a:ext uri="{0D108BD9-81ED-4DB2-BD59-A6C34878D82A}">
                    <a16:rowId xmlns:a16="http://schemas.microsoft.com/office/drawing/2014/main" val="1650891072"/>
                  </a:ext>
                </a:extLst>
              </a:tr>
              <a:tr h="370840">
                <a:tc>
                  <a:txBody>
                    <a:bodyPr/>
                    <a:lstStyle/>
                    <a:p>
                      <a:r>
                        <a:rPr lang="en-US" sz="1000" b="1"/>
                        <a:t>tmna_services - 2023-09-07 12:41:10</a:t>
                      </a:r>
                      <a:r>
                        <a:rPr lang="en-US" sz="1000"/>
                        <a:t>
 We are honored to be ranked #2 on Springbuk’s 2023 Healthiest Employers list!</a:t>
                      </a:r>
                    </a:p>
                  </a:txBody>
                  <a:tcPr/>
                </a:tc>
                <a:tc>
                  <a:txBody>
                    <a:bodyPr/>
                    <a:lstStyle/>
                    <a:p>
                      <a:r>
                        <a:rPr lang="en-US" sz="1000"/>
                        <a:t>https://quintly-image-storage.s3.amazonaws.com/b6aecdce2ad7dc375304f2c67beab3d7/ce5df5d83afc8fb77219928e2c29feb3.jpg</a:t>
                      </a:r>
                    </a:p>
                  </a:txBody>
                  <a:tcPr/>
                </a:tc>
                <a:tc>
                  <a:txBody>
                    <a:bodyPr/>
                    <a:lstStyle/>
                    <a:p>
                      <a:r>
                        <a:rPr lang="en-US" sz="1000"/>
                        <a:t>09/08/2023 12:36:45</a:t>
                      </a:r>
                    </a:p>
                  </a:txBody>
                  <a:tcPr/>
                </a:tc>
                <a:tc>
                  <a:txBody>
                    <a:bodyPr/>
                    <a:lstStyle/>
                    <a:p>
                      <a:r>
                        <a:rPr lang="en-US" sz="1000"/>
                        <a:t>Image</a:t>
                      </a:r>
                    </a:p>
                  </a:txBody>
                  <a:tcPr/>
                </a:tc>
                <a:tc>
                  <a:txBody>
                    <a:bodyPr/>
                    <a:lstStyle/>
                    <a:p>
                      <a:r>
                        <a:rPr lang="en-US" sz="1000"/>
                        <a:t>148</a:t>
                      </a:r>
                    </a:p>
                  </a:txBody>
                  <a:tcPr/>
                </a:tc>
                <a:tc>
                  <a:txBody>
                    <a:bodyPr/>
                    <a:lstStyle/>
                    <a:p>
                      <a:r>
                        <a:rPr lang="en-US" sz="1000"/>
                        <a:t>147</a:t>
                      </a:r>
                    </a:p>
                  </a:txBody>
                  <a:tcPr/>
                </a:tc>
                <a:tc>
                  <a:txBody>
                    <a:bodyPr/>
                    <a:lstStyle/>
                    <a:p>
                      <a:r>
                        <a:rPr lang="en-US" sz="1000"/>
                        <a:t>0</a:t>
                      </a:r>
                    </a:p>
                  </a:txBody>
                  <a:tcPr/>
                </a:tc>
                <a:tc>
                  <a:txBody>
                    <a:bodyPr/>
                    <a:lstStyle/>
                    <a:p>
                      <a:r>
                        <a:rPr lang="en-US" sz="1000"/>
                        <a:t>44</a:t>
                      </a:r>
                    </a:p>
                  </a:txBody>
                  <a:tcPr/>
                </a:tc>
                <a:tc>
                  <a:txBody>
                    <a:bodyPr/>
                    <a:lstStyle/>
                    <a:p>
                      <a:r>
                        <a:rPr lang="en-US" sz="1000"/>
                        <a:t>81</a:t>
                      </a:r>
                    </a:p>
                  </a:txBody>
                  <a:tcPr/>
                </a:tc>
                <a:tc>
                  <a:txBody>
                    <a:bodyPr/>
                    <a:lstStyle/>
                    <a:p>
                      <a:r>
                        <a:rPr lang="en-US" sz="1000"/>
                        <a:t>2</a:t>
                      </a:r>
                    </a:p>
                  </a:txBody>
                  <a:tcPr/>
                </a:tc>
                <a:extLst>
                  <a:ext uri="{0D108BD9-81ED-4DB2-BD59-A6C34878D82A}">
                    <a16:rowId xmlns:a16="http://schemas.microsoft.com/office/drawing/2014/main" val="83782311"/>
                  </a:ext>
                </a:extLst>
              </a:tr>
            </a:tbl>
          </a:graphicData>
        </a:graphic>
      </p:graphicFrame>
      <p:sp>
        <p:nvSpPr>
          <p:cNvPr id="4" name="Text Placeholder 3">
            <a:extLst>
              <a:ext uri="{FF2B5EF4-FFF2-40B4-BE49-F238E27FC236}">
                <a16:creationId xmlns:a16="http://schemas.microsoft.com/office/drawing/2014/main" id="{030F0988-D023-4A7D-8706-B9C30A33C730}"/>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4242486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54A76-2A21-4A4B-8A03-BA5C3D6C3F9F}"/>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4D39B61E-A612-49F2-95B4-01C693CD3668}"/>
              </a:ext>
            </a:extLst>
          </p:cNvPr>
          <p:cNvGraphicFramePr>
            <a:graphicFrameLocks noGrp="1"/>
          </p:cNvGraphicFramePr>
          <p:nvPr>
            <p:ph type="tbl" sz="quarter" idx="13"/>
            <p:extLst>
              <p:ext uri="{D42A27DB-BD31-4B8C-83A1-F6EECF244321}">
                <p14:modId xmlns:p14="http://schemas.microsoft.com/office/powerpoint/2010/main" val="1994403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490055961"/>
                    </a:ext>
                  </a:extLst>
                </a:gridCol>
                <a:gridCol w="740665">
                  <a:extLst>
                    <a:ext uri="{9D8B030D-6E8A-4147-A177-3AD203B41FA5}">
                      <a16:colId xmlns:a16="http://schemas.microsoft.com/office/drawing/2014/main" val="696981581"/>
                    </a:ext>
                  </a:extLst>
                </a:gridCol>
                <a:gridCol w="411480">
                  <a:extLst>
                    <a:ext uri="{9D8B030D-6E8A-4147-A177-3AD203B41FA5}">
                      <a16:colId xmlns:a16="http://schemas.microsoft.com/office/drawing/2014/main" val="3001527158"/>
                    </a:ext>
                  </a:extLst>
                </a:gridCol>
                <a:gridCol w="740665">
                  <a:extLst>
                    <a:ext uri="{9D8B030D-6E8A-4147-A177-3AD203B41FA5}">
                      <a16:colId xmlns:a16="http://schemas.microsoft.com/office/drawing/2014/main" val="716567522"/>
                    </a:ext>
                  </a:extLst>
                </a:gridCol>
                <a:gridCol w="411480">
                  <a:extLst>
                    <a:ext uri="{9D8B030D-6E8A-4147-A177-3AD203B41FA5}">
                      <a16:colId xmlns:a16="http://schemas.microsoft.com/office/drawing/2014/main" val="4143561433"/>
                    </a:ext>
                  </a:extLst>
                </a:gridCol>
                <a:gridCol w="411480">
                  <a:extLst>
                    <a:ext uri="{9D8B030D-6E8A-4147-A177-3AD203B41FA5}">
                      <a16:colId xmlns:a16="http://schemas.microsoft.com/office/drawing/2014/main" val="120848816"/>
                    </a:ext>
                  </a:extLst>
                </a:gridCol>
                <a:gridCol w="411480">
                  <a:extLst>
                    <a:ext uri="{9D8B030D-6E8A-4147-A177-3AD203B41FA5}">
                      <a16:colId xmlns:a16="http://schemas.microsoft.com/office/drawing/2014/main" val="1558989070"/>
                    </a:ext>
                  </a:extLst>
                </a:gridCol>
                <a:gridCol w="411480">
                  <a:extLst>
                    <a:ext uri="{9D8B030D-6E8A-4147-A177-3AD203B41FA5}">
                      <a16:colId xmlns:a16="http://schemas.microsoft.com/office/drawing/2014/main" val="1428865461"/>
                    </a:ext>
                  </a:extLst>
                </a:gridCol>
                <a:gridCol w="411480">
                  <a:extLst>
                    <a:ext uri="{9D8B030D-6E8A-4147-A177-3AD203B41FA5}">
                      <a16:colId xmlns:a16="http://schemas.microsoft.com/office/drawing/2014/main" val="673425816"/>
                    </a:ext>
                  </a:extLst>
                </a:gridCol>
                <a:gridCol w="411480">
                  <a:extLst>
                    <a:ext uri="{9D8B030D-6E8A-4147-A177-3AD203B41FA5}">
                      <a16:colId xmlns:a16="http://schemas.microsoft.com/office/drawing/2014/main" val="2425572484"/>
                    </a:ext>
                  </a:extLst>
                </a:gridCol>
                <a:gridCol w="411480">
                  <a:extLst>
                    <a:ext uri="{9D8B030D-6E8A-4147-A177-3AD203B41FA5}">
                      <a16:colId xmlns:a16="http://schemas.microsoft.com/office/drawing/2014/main" val="2842991659"/>
                    </a:ext>
                  </a:extLst>
                </a:gridCol>
                <a:gridCol w="411480">
                  <a:extLst>
                    <a:ext uri="{9D8B030D-6E8A-4147-A177-3AD203B41FA5}">
                      <a16:colId xmlns:a16="http://schemas.microsoft.com/office/drawing/2014/main" val="3367810597"/>
                    </a:ext>
                  </a:extLst>
                </a:gridCol>
                <a:gridCol w="411480">
                  <a:extLst>
                    <a:ext uri="{9D8B030D-6E8A-4147-A177-3AD203B41FA5}">
                      <a16:colId xmlns:a16="http://schemas.microsoft.com/office/drawing/2014/main" val="3636922208"/>
                    </a:ext>
                  </a:extLst>
                </a:gridCol>
                <a:gridCol w="411480">
                  <a:extLst>
                    <a:ext uri="{9D8B030D-6E8A-4147-A177-3AD203B41FA5}">
                      <a16:colId xmlns:a16="http://schemas.microsoft.com/office/drawing/2014/main" val="42594199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87316465"/>
                  </a:ext>
                </a:extLst>
              </a:tr>
              <a:tr h="370840">
                <a:tc>
                  <a:txBody>
                    <a:bodyPr/>
                    <a:lstStyle/>
                    <a:p>
                      <a:r>
                        <a:rPr lang="en-US" sz="1000"/>
                        <a:t>Tokio Marine North America Services</a:t>
                      </a:r>
                    </a:p>
                  </a:txBody>
                  <a:tcPr/>
                </a:tc>
                <a:tc>
                  <a:txBody>
                    <a:bodyPr/>
                    <a:lstStyle/>
                    <a:p>
                      <a:r>
                        <a:rPr lang="en-US" sz="1000"/>
                        <a:t>166</a:t>
                      </a:r>
                    </a:p>
                  </a:txBody>
                  <a:tcPr/>
                </a:tc>
                <a:tc>
                  <a:txBody>
                    <a:bodyPr/>
                    <a:lstStyle/>
                    <a:p>
                      <a:r>
                        <a:rPr lang="en-US" sz="1000"/>
                        <a:t>0</a:t>
                      </a:r>
                    </a:p>
                  </a:txBody>
                  <a:tcPr/>
                </a:tc>
                <a:tc>
                  <a:txBody>
                    <a:bodyPr/>
                    <a:lstStyle/>
                    <a:p>
                      <a:r>
                        <a:rPr lang="en-US" sz="1000"/>
                        <a:t>192</a:t>
                      </a:r>
                    </a:p>
                  </a:txBody>
                  <a:tcPr/>
                </a:tc>
                <a:tc>
                  <a:txBody>
                    <a:bodyPr/>
                    <a:lstStyle/>
                    <a:p>
                      <a:r>
                        <a:rPr lang="en-US" sz="1000"/>
                        <a:t>0</a:t>
                      </a:r>
                    </a:p>
                  </a:txBody>
                  <a:tcPr/>
                </a:tc>
                <a:tc>
                  <a:txBody>
                    <a:bodyPr/>
                    <a:lstStyle/>
                    <a:p>
                      <a:r>
                        <a:rPr lang="en-US" sz="1000"/>
                        <a:t>12</a:t>
                      </a:r>
                    </a:p>
                  </a:txBody>
                  <a:tcPr/>
                </a:tc>
                <a:tc>
                  <a:txBody>
                    <a:bodyPr/>
                    <a:lstStyle/>
                    <a:p>
                      <a:r>
                        <a:rPr lang="en-US" sz="1000"/>
                        <a:t>40</a:t>
                      </a:r>
                    </a:p>
                  </a:txBody>
                  <a:tcPr/>
                </a:tc>
                <a:tc>
                  <a:txBody>
                    <a:bodyPr/>
                    <a:lstStyle/>
                    <a:p>
                      <a:r>
                        <a:rPr lang="en-US" sz="1000"/>
                        <a:t>0</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2.2590 %</a:t>
                      </a:r>
                    </a:p>
                  </a:txBody>
                  <a:tcPr/>
                </a:tc>
                <a:tc>
                  <a:txBody>
                    <a:bodyPr/>
                    <a:lstStyle/>
                    <a:p>
                      <a:r>
                        <a:rPr lang="en-US" sz="1000"/>
                        <a:t>0.0 %</a:t>
                      </a:r>
                    </a:p>
                  </a:txBody>
                  <a:tcPr/>
                </a:tc>
                <a:extLst>
                  <a:ext uri="{0D108BD9-81ED-4DB2-BD59-A6C34878D82A}">
                    <a16:rowId xmlns:a16="http://schemas.microsoft.com/office/drawing/2014/main" val="2525719578"/>
                  </a:ext>
                </a:extLst>
              </a:tr>
            </a:tbl>
          </a:graphicData>
        </a:graphic>
      </p:graphicFrame>
      <p:sp>
        <p:nvSpPr>
          <p:cNvPr id="4" name="Text Placeholder 3">
            <a:extLst>
              <a:ext uri="{FF2B5EF4-FFF2-40B4-BE49-F238E27FC236}">
                <a16:creationId xmlns:a16="http://schemas.microsoft.com/office/drawing/2014/main" id="{8B02260A-D37F-4EF4-97D0-6768BC273223}"/>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8901845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541CF-9661-49F6-B89F-FBA60372DD6E}"/>
              </a:ext>
            </a:extLst>
          </p:cNvPr>
          <p:cNvSpPr>
            <a:spLocks noGrp="1"/>
          </p:cNvSpPr>
          <p:nvPr>
            <p:ph type="title"/>
          </p:nvPr>
        </p:nvSpPr>
        <p:spPr/>
        <p:txBody>
          <a:bodyPr/>
          <a:lstStyle/>
          <a:p>
            <a:r>
              <a:rPr lang="en-US"/>
              <a:t>Facebook Own Posts Table | TMNAS - 1 of 4</a:t>
            </a:r>
          </a:p>
        </p:txBody>
      </p:sp>
      <p:graphicFrame>
        <p:nvGraphicFramePr>
          <p:cNvPr id="5" name="Table Placeholder 4">
            <a:extLst>
              <a:ext uri="{FF2B5EF4-FFF2-40B4-BE49-F238E27FC236}">
                <a16:creationId xmlns:a16="http://schemas.microsoft.com/office/drawing/2014/main" id="{9B43ADD2-7B46-4D72-A2D4-7400420F81D7}"/>
              </a:ext>
            </a:extLst>
          </p:cNvPr>
          <p:cNvGraphicFramePr>
            <a:graphicFrameLocks noGrp="1"/>
          </p:cNvGraphicFramePr>
          <p:nvPr>
            <p:ph type="tbl" sz="quarter" idx="13"/>
            <p:extLst>
              <p:ext uri="{D42A27DB-BD31-4B8C-83A1-F6EECF244321}">
                <p14:modId xmlns:p14="http://schemas.microsoft.com/office/powerpoint/2010/main" val="1162959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5474564"/>
                    </a:ext>
                  </a:extLst>
                </a:gridCol>
                <a:gridCol w="1234440">
                  <a:extLst>
                    <a:ext uri="{9D8B030D-6E8A-4147-A177-3AD203B41FA5}">
                      <a16:colId xmlns:a16="http://schemas.microsoft.com/office/drawing/2014/main" val="2491966451"/>
                    </a:ext>
                  </a:extLst>
                </a:gridCol>
                <a:gridCol w="905256">
                  <a:extLst>
                    <a:ext uri="{9D8B030D-6E8A-4147-A177-3AD203B41FA5}">
                      <a16:colId xmlns:a16="http://schemas.microsoft.com/office/drawing/2014/main" val="2032501375"/>
                    </a:ext>
                  </a:extLst>
                </a:gridCol>
                <a:gridCol w="411480">
                  <a:extLst>
                    <a:ext uri="{9D8B030D-6E8A-4147-A177-3AD203B41FA5}">
                      <a16:colId xmlns:a16="http://schemas.microsoft.com/office/drawing/2014/main" val="3009521549"/>
                    </a:ext>
                  </a:extLst>
                </a:gridCol>
                <a:gridCol w="411480">
                  <a:extLst>
                    <a:ext uri="{9D8B030D-6E8A-4147-A177-3AD203B41FA5}">
                      <a16:colId xmlns:a16="http://schemas.microsoft.com/office/drawing/2014/main" val="4164232498"/>
                    </a:ext>
                  </a:extLst>
                </a:gridCol>
                <a:gridCol w="411480">
                  <a:extLst>
                    <a:ext uri="{9D8B030D-6E8A-4147-A177-3AD203B41FA5}">
                      <a16:colId xmlns:a16="http://schemas.microsoft.com/office/drawing/2014/main" val="2850937920"/>
                    </a:ext>
                  </a:extLst>
                </a:gridCol>
                <a:gridCol w="411480">
                  <a:extLst>
                    <a:ext uri="{9D8B030D-6E8A-4147-A177-3AD203B41FA5}">
                      <a16:colId xmlns:a16="http://schemas.microsoft.com/office/drawing/2014/main" val="4033198327"/>
                    </a:ext>
                  </a:extLst>
                </a:gridCol>
                <a:gridCol w="411480">
                  <a:extLst>
                    <a:ext uri="{9D8B030D-6E8A-4147-A177-3AD203B41FA5}">
                      <a16:colId xmlns:a16="http://schemas.microsoft.com/office/drawing/2014/main" val="1179324398"/>
                    </a:ext>
                  </a:extLst>
                </a:gridCol>
                <a:gridCol w="411480">
                  <a:extLst>
                    <a:ext uri="{9D8B030D-6E8A-4147-A177-3AD203B41FA5}">
                      <a16:colId xmlns:a16="http://schemas.microsoft.com/office/drawing/2014/main" val="3885734329"/>
                    </a:ext>
                  </a:extLst>
                </a:gridCol>
                <a:gridCol w="411480">
                  <a:extLst>
                    <a:ext uri="{9D8B030D-6E8A-4147-A177-3AD203B41FA5}">
                      <a16:colId xmlns:a16="http://schemas.microsoft.com/office/drawing/2014/main" val="2048079939"/>
                    </a:ext>
                  </a:extLst>
                </a:gridCol>
                <a:gridCol w="411480">
                  <a:extLst>
                    <a:ext uri="{9D8B030D-6E8A-4147-A177-3AD203B41FA5}">
                      <a16:colId xmlns:a16="http://schemas.microsoft.com/office/drawing/2014/main" val="3189822802"/>
                    </a:ext>
                  </a:extLst>
                </a:gridCol>
                <a:gridCol w="411480">
                  <a:extLst>
                    <a:ext uri="{9D8B030D-6E8A-4147-A177-3AD203B41FA5}">
                      <a16:colId xmlns:a16="http://schemas.microsoft.com/office/drawing/2014/main" val="4026232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411431951"/>
                  </a:ext>
                </a:extLst>
              </a:tr>
            </a:tbl>
          </a:graphicData>
        </a:graphic>
      </p:graphicFrame>
      <p:sp>
        <p:nvSpPr>
          <p:cNvPr id="4" name="Text Placeholder 3">
            <a:extLst>
              <a:ext uri="{FF2B5EF4-FFF2-40B4-BE49-F238E27FC236}">
                <a16:creationId xmlns:a16="http://schemas.microsoft.com/office/drawing/2014/main" id="{DCD9AFE3-6BC1-4EAE-8C28-7D5F9159E861}"/>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1748189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21899-FC04-4BC7-A7E9-7D6AAE518364}"/>
              </a:ext>
            </a:extLst>
          </p:cNvPr>
          <p:cNvSpPr>
            <a:spLocks noGrp="1"/>
          </p:cNvSpPr>
          <p:nvPr>
            <p:ph type="title"/>
          </p:nvPr>
        </p:nvSpPr>
        <p:spPr/>
        <p:txBody>
          <a:bodyPr/>
          <a:lstStyle/>
          <a:p>
            <a:r>
              <a:rPr lang="en-US"/>
              <a:t>Facebook Own Posts Table | TMNAS - 2 of 4</a:t>
            </a:r>
          </a:p>
        </p:txBody>
      </p:sp>
      <p:graphicFrame>
        <p:nvGraphicFramePr>
          <p:cNvPr id="5" name="Table Placeholder 4">
            <a:extLst>
              <a:ext uri="{FF2B5EF4-FFF2-40B4-BE49-F238E27FC236}">
                <a16:creationId xmlns:a16="http://schemas.microsoft.com/office/drawing/2014/main" id="{8708202B-ABBB-4C6D-B047-D945D0155C8C}"/>
              </a:ext>
            </a:extLst>
          </p:cNvPr>
          <p:cNvGraphicFramePr>
            <a:graphicFrameLocks noGrp="1"/>
          </p:cNvGraphicFramePr>
          <p:nvPr>
            <p:ph type="tbl" sz="quarter" idx="13"/>
            <p:extLst>
              <p:ext uri="{D42A27DB-BD31-4B8C-83A1-F6EECF244321}">
                <p14:modId xmlns:p14="http://schemas.microsoft.com/office/powerpoint/2010/main" val="4206499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94116095"/>
                    </a:ext>
                  </a:extLst>
                </a:gridCol>
                <a:gridCol w="1234440">
                  <a:extLst>
                    <a:ext uri="{9D8B030D-6E8A-4147-A177-3AD203B41FA5}">
                      <a16:colId xmlns:a16="http://schemas.microsoft.com/office/drawing/2014/main" val="2464019296"/>
                    </a:ext>
                  </a:extLst>
                </a:gridCol>
                <a:gridCol w="905256">
                  <a:extLst>
                    <a:ext uri="{9D8B030D-6E8A-4147-A177-3AD203B41FA5}">
                      <a16:colId xmlns:a16="http://schemas.microsoft.com/office/drawing/2014/main" val="976876075"/>
                    </a:ext>
                  </a:extLst>
                </a:gridCol>
                <a:gridCol w="411480">
                  <a:extLst>
                    <a:ext uri="{9D8B030D-6E8A-4147-A177-3AD203B41FA5}">
                      <a16:colId xmlns:a16="http://schemas.microsoft.com/office/drawing/2014/main" val="1708762986"/>
                    </a:ext>
                  </a:extLst>
                </a:gridCol>
                <a:gridCol w="411480">
                  <a:extLst>
                    <a:ext uri="{9D8B030D-6E8A-4147-A177-3AD203B41FA5}">
                      <a16:colId xmlns:a16="http://schemas.microsoft.com/office/drawing/2014/main" val="626338889"/>
                    </a:ext>
                  </a:extLst>
                </a:gridCol>
                <a:gridCol w="411480">
                  <a:extLst>
                    <a:ext uri="{9D8B030D-6E8A-4147-A177-3AD203B41FA5}">
                      <a16:colId xmlns:a16="http://schemas.microsoft.com/office/drawing/2014/main" val="2598508089"/>
                    </a:ext>
                  </a:extLst>
                </a:gridCol>
                <a:gridCol w="411480">
                  <a:extLst>
                    <a:ext uri="{9D8B030D-6E8A-4147-A177-3AD203B41FA5}">
                      <a16:colId xmlns:a16="http://schemas.microsoft.com/office/drawing/2014/main" val="2654642820"/>
                    </a:ext>
                  </a:extLst>
                </a:gridCol>
                <a:gridCol w="411480">
                  <a:extLst>
                    <a:ext uri="{9D8B030D-6E8A-4147-A177-3AD203B41FA5}">
                      <a16:colId xmlns:a16="http://schemas.microsoft.com/office/drawing/2014/main" val="1787402802"/>
                    </a:ext>
                  </a:extLst>
                </a:gridCol>
                <a:gridCol w="411480">
                  <a:extLst>
                    <a:ext uri="{9D8B030D-6E8A-4147-A177-3AD203B41FA5}">
                      <a16:colId xmlns:a16="http://schemas.microsoft.com/office/drawing/2014/main" val="1742206116"/>
                    </a:ext>
                  </a:extLst>
                </a:gridCol>
                <a:gridCol w="411480">
                  <a:extLst>
                    <a:ext uri="{9D8B030D-6E8A-4147-A177-3AD203B41FA5}">
                      <a16:colId xmlns:a16="http://schemas.microsoft.com/office/drawing/2014/main" val="1399100722"/>
                    </a:ext>
                  </a:extLst>
                </a:gridCol>
                <a:gridCol w="411480">
                  <a:extLst>
                    <a:ext uri="{9D8B030D-6E8A-4147-A177-3AD203B41FA5}">
                      <a16:colId xmlns:a16="http://schemas.microsoft.com/office/drawing/2014/main" val="2081321837"/>
                    </a:ext>
                  </a:extLst>
                </a:gridCol>
                <a:gridCol w="411480">
                  <a:extLst>
                    <a:ext uri="{9D8B030D-6E8A-4147-A177-3AD203B41FA5}">
                      <a16:colId xmlns:a16="http://schemas.microsoft.com/office/drawing/2014/main" val="2277233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374585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- 2023-09-07 16:11:40</a:t>
                      </a:r>
                      <a:r>
                        <a:rPr kumimoji="0" lang="en-US" sz="1000" b="0" i="0" u="none" strike="noStrike" kern="1200" cap="none" spc="0" normalizeH="0" baseline="0" noProof="0">
                          <a:ln>
                            <a:noFill/>
                          </a:ln>
                          <a:solidFill>
                            <a:prstClr val="black"/>
                          </a:solidFill>
                          <a:effectLst/>
                          <a:uLnTx/>
                          <a:uFillTx/>
                          <a:latin typeface="Calibri"/>
                          <a:ea typeface="+mn-ea"/>
                          <a:cs typeface="+mn-cs"/>
                        </a:rPr>
                        <a:t>
 Ready, set, hut! Fall is almost here which means it's time for football season! Our employees showed off their team spirit by wearing their favorite football team's attire. 🏈
In our Bala Cynwyd office, we enjoyed two iconic Philly snacks: Philly Soft Pretzels and Rita's Water Ice. Our Honolulu office enjoyed pizza and played a few games.
Don't worry, we didn't forget about our virtual folks! We also held a virtual football-themed Kahoot where employees got to test their football knowledge. May the best team win!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https://quintly-image-storage.s3.amazonaws.com/a1eb1edaae3e86ca5d45b34001303599/73d5a1d45c2a157dfce2f33f013f992a.jpg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10/05/2023 04:59:52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404872487"/>
                  </a:ext>
                </a:extLst>
              </a:tr>
            </a:tbl>
          </a:graphicData>
        </a:graphic>
      </p:graphicFrame>
      <p:sp>
        <p:nvSpPr>
          <p:cNvPr id="4" name="Text Placeholder 3">
            <a:extLst>
              <a:ext uri="{FF2B5EF4-FFF2-40B4-BE49-F238E27FC236}">
                <a16:creationId xmlns:a16="http://schemas.microsoft.com/office/drawing/2014/main" id="{656E3F9F-A4D4-4089-97F0-1CE9DE274FF2}"/>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23514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30B46-3A34-43F8-B3D4-A4D98424DF39}"/>
              </a:ext>
            </a:extLst>
          </p:cNvPr>
          <p:cNvSpPr>
            <a:spLocks noGrp="1"/>
          </p:cNvSpPr>
          <p:nvPr>
            <p:ph type="title"/>
          </p:nvPr>
        </p:nvSpPr>
        <p:spPr/>
        <p:txBody>
          <a:bodyPr/>
          <a:lstStyle/>
          <a:p>
            <a:r>
              <a:rPr lang="en-US"/>
              <a:t>Facebook Own Posts Table | TMNAS - 3 of 4</a:t>
            </a:r>
          </a:p>
        </p:txBody>
      </p:sp>
      <p:graphicFrame>
        <p:nvGraphicFramePr>
          <p:cNvPr id="5" name="Table Placeholder 4">
            <a:extLst>
              <a:ext uri="{FF2B5EF4-FFF2-40B4-BE49-F238E27FC236}">
                <a16:creationId xmlns:a16="http://schemas.microsoft.com/office/drawing/2014/main" id="{2937055B-A976-4B18-BAA4-BBE066463091}"/>
              </a:ext>
            </a:extLst>
          </p:cNvPr>
          <p:cNvGraphicFramePr>
            <a:graphicFrameLocks noGrp="1"/>
          </p:cNvGraphicFramePr>
          <p:nvPr>
            <p:ph type="tbl" sz="quarter" idx="13"/>
            <p:extLst>
              <p:ext uri="{D42A27DB-BD31-4B8C-83A1-F6EECF244321}">
                <p14:modId xmlns:p14="http://schemas.microsoft.com/office/powerpoint/2010/main" val="1264650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70252509"/>
                    </a:ext>
                  </a:extLst>
                </a:gridCol>
                <a:gridCol w="1234440">
                  <a:extLst>
                    <a:ext uri="{9D8B030D-6E8A-4147-A177-3AD203B41FA5}">
                      <a16:colId xmlns:a16="http://schemas.microsoft.com/office/drawing/2014/main" val="3199035383"/>
                    </a:ext>
                  </a:extLst>
                </a:gridCol>
                <a:gridCol w="905256">
                  <a:extLst>
                    <a:ext uri="{9D8B030D-6E8A-4147-A177-3AD203B41FA5}">
                      <a16:colId xmlns:a16="http://schemas.microsoft.com/office/drawing/2014/main" val="3003586410"/>
                    </a:ext>
                  </a:extLst>
                </a:gridCol>
                <a:gridCol w="411480">
                  <a:extLst>
                    <a:ext uri="{9D8B030D-6E8A-4147-A177-3AD203B41FA5}">
                      <a16:colId xmlns:a16="http://schemas.microsoft.com/office/drawing/2014/main" val="230320725"/>
                    </a:ext>
                  </a:extLst>
                </a:gridCol>
                <a:gridCol w="411480">
                  <a:extLst>
                    <a:ext uri="{9D8B030D-6E8A-4147-A177-3AD203B41FA5}">
                      <a16:colId xmlns:a16="http://schemas.microsoft.com/office/drawing/2014/main" val="2616301261"/>
                    </a:ext>
                  </a:extLst>
                </a:gridCol>
                <a:gridCol w="411480">
                  <a:extLst>
                    <a:ext uri="{9D8B030D-6E8A-4147-A177-3AD203B41FA5}">
                      <a16:colId xmlns:a16="http://schemas.microsoft.com/office/drawing/2014/main" val="787276920"/>
                    </a:ext>
                  </a:extLst>
                </a:gridCol>
                <a:gridCol w="411480">
                  <a:extLst>
                    <a:ext uri="{9D8B030D-6E8A-4147-A177-3AD203B41FA5}">
                      <a16:colId xmlns:a16="http://schemas.microsoft.com/office/drawing/2014/main" val="3285887832"/>
                    </a:ext>
                  </a:extLst>
                </a:gridCol>
                <a:gridCol w="411480">
                  <a:extLst>
                    <a:ext uri="{9D8B030D-6E8A-4147-A177-3AD203B41FA5}">
                      <a16:colId xmlns:a16="http://schemas.microsoft.com/office/drawing/2014/main" val="2858823701"/>
                    </a:ext>
                  </a:extLst>
                </a:gridCol>
                <a:gridCol w="411480">
                  <a:extLst>
                    <a:ext uri="{9D8B030D-6E8A-4147-A177-3AD203B41FA5}">
                      <a16:colId xmlns:a16="http://schemas.microsoft.com/office/drawing/2014/main" val="3528275364"/>
                    </a:ext>
                  </a:extLst>
                </a:gridCol>
                <a:gridCol w="411480">
                  <a:extLst>
                    <a:ext uri="{9D8B030D-6E8A-4147-A177-3AD203B41FA5}">
                      <a16:colId xmlns:a16="http://schemas.microsoft.com/office/drawing/2014/main" val="912355470"/>
                    </a:ext>
                  </a:extLst>
                </a:gridCol>
                <a:gridCol w="411480">
                  <a:extLst>
                    <a:ext uri="{9D8B030D-6E8A-4147-A177-3AD203B41FA5}">
                      <a16:colId xmlns:a16="http://schemas.microsoft.com/office/drawing/2014/main" val="3107890037"/>
                    </a:ext>
                  </a:extLst>
                </a:gridCol>
                <a:gridCol w="411480">
                  <a:extLst>
                    <a:ext uri="{9D8B030D-6E8A-4147-A177-3AD203B41FA5}">
                      <a16:colId xmlns:a16="http://schemas.microsoft.com/office/drawing/2014/main" val="1067409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022512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- 2023-09-08 14:14:16</a:t>
                      </a:r>
                      <a:r>
                        <a:rPr kumimoji="0" lang="en-US" sz="1000" b="0" i="0" u="none" strike="noStrike" kern="1200" cap="none" spc="0" normalizeH="0" baseline="0" noProof="0">
                          <a:ln>
                            <a:noFill/>
                          </a:ln>
                          <a:solidFill>
                            <a:prstClr val="black"/>
                          </a:solidFill>
                          <a:effectLst/>
                          <a:uLnTx/>
                          <a:uFillTx/>
                          <a:latin typeface="Calibri"/>
                          <a:ea typeface="+mn-ea"/>
                          <a:cs typeface="+mn-cs"/>
                        </a:rPr>
                        <a:t>
 We're thrilled to team up with our sister company Philadelphia Insurance Companies for this year's Parkway Run &amp; Walk on September 24th, supporting Children's Hospital of Philadelphia. At Tokio Marine North America Services, we're running and walking to make a difference because we want to help families and support breakthrough research that can help save more kids' lives. Stand with us as we help patients conquer childhood cancer. Join us on the day or show your support with a donation! https://bit.ly/TMNAS-CHOP2023 #ParkwayWhyIRun #ParkwayRun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https://quintly-image-storage.s3.amazonaws.com/a1eb1edaae3e86ca5d45b34001303599/bdc92c1bafc624b2a64f665ec71e2e3d.jpg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10/05/2023 04:59:52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740315846"/>
                  </a:ext>
                </a:extLst>
              </a:tr>
            </a:tbl>
          </a:graphicData>
        </a:graphic>
      </p:graphicFrame>
      <p:sp>
        <p:nvSpPr>
          <p:cNvPr id="4" name="Text Placeholder 3">
            <a:extLst>
              <a:ext uri="{FF2B5EF4-FFF2-40B4-BE49-F238E27FC236}">
                <a16:creationId xmlns:a16="http://schemas.microsoft.com/office/drawing/2014/main" id="{9DF7A52F-E8B2-4B51-9EA8-7A06C2DAD058}"/>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37652473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B73-7ABF-4994-861B-0C457848DCC9}"/>
              </a:ext>
            </a:extLst>
          </p:cNvPr>
          <p:cNvSpPr>
            <a:spLocks noGrp="1"/>
          </p:cNvSpPr>
          <p:nvPr>
            <p:ph type="title"/>
          </p:nvPr>
        </p:nvSpPr>
        <p:spPr/>
        <p:txBody>
          <a:bodyPr/>
          <a:lstStyle/>
          <a:p>
            <a:r>
              <a:rPr lang="en-US"/>
              <a:t>Facebook Own Posts Table | TMNAS - 4 of 4</a:t>
            </a:r>
          </a:p>
        </p:txBody>
      </p:sp>
      <p:graphicFrame>
        <p:nvGraphicFramePr>
          <p:cNvPr id="5" name="Table Placeholder 4">
            <a:extLst>
              <a:ext uri="{FF2B5EF4-FFF2-40B4-BE49-F238E27FC236}">
                <a16:creationId xmlns:a16="http://schemas.microsoft.com/office/drawing/2014/main" id="{BB8A1265-B6F7-47AD-8643-2FA7B14ED682}"/>
              </a:ext>
            </a:extLst>
          </p:cNvPr>
          <p:cNvGraphicFramePr>
            <a:graphicFrameLocks noGrp="1"/>
          </p:cNvGraphicFramePr>
          <p:nvPr>
            <p:ph type="tbl" sz="quarter" idx="13"/>
            <p:extLst>
              <p:ext uri="{D42A27DB-BD31-4B8C-83A1-F6EECF244321}">
                <p14:modId xmlns:p14="http://schemas.microsoft.com/office/powerpoint/2010/main" val="2068443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05236697"/>
                    </a:ext>
                  </a:extLst>
                </a:gridCol>
                <a:gridCol w="1234440">
                  <a:extLst>
                    <a:ext uri="{9D8B030D-6E8A-4147-A177-3AD203B41FA5}">
                      <a16:colId xmlns:a16="http://schemas.microsoft.com/office/drawing/2014/main" val="3443426741"/>
                    </a:ext>
                  </a:extLst>
                </a:gridCol>
                <a:gridCol w="905256">
                  <a:extLst>
                    <a:ext uri="{9D8B030D-6E8A-4147-A177-3AD203B41FA5}">
                      <a16:colId xmlns:a16="http://schemas.microsoft.com/office/drawing/2014/main" val="1422563565"/>
                    </a:ext>
                  </a:extLst>
                </a:gridCol>
                <a:gridCol w="411480">
                  <a:extLst>
                    <a:ext uri="{9D8B030D-6E8A-4147-A177-3AD203B41FA5}">
                      <a16:colId xmlns:a16="http://schemas.microsoft.com/office/drawing/2014/main" val="153188525"/>
                    </a:ext>
                  </a:extLst>
                </a:gridCol>
                <a:gridCol w="411480">
                  <a:extLst>
                    <a:ext uri="{9D8B030D-6E8A-4147-A177-3AD203B41FA5}">
                      <a16:colId xmlns:a16="http://schemas.microsoft.com/office/drawing/2014/main" val="427115807"/>
                    </a:ext>
                  </a:extLst>
                </a:gridCol>
                <a:gridCol w="411480">
                  <a:extLst>
                    <a:ext uri="{9D8B030D-6E8A-4147-A177-3AD203B41FA5}">
                      <a16:colId xmlns:a16="http://schemas.microsoft.com/office/drawing/2014/main" val="1312193058"/>
                    </a:ext>
                  </a:extLst>
                </a:gridCol>
                <a:gridCol w="411480">
                  <a:extLst>
                    <a:ext uri="{9D8B030D-6E8A-4147-A177-3AD203B41FA5}">
                      <a16:colId xmlns:a16="http://schemas.microsoft.com/office/drawing/2014/main" val="1390245153"/>
                    </a:ext>
                  </a:extLst>
                </a:gridCol>
                <a:gridCol w="411480">
                  <a:extLst>
                    <a:ext uri="{9D8B030D-6E8A-4147-A177-3AD203B41FA5}">
                      <a16:colId xmlns:a16="http://schemas.microsoft.com/office/drawing/2014/main" val="172148675"/>
                    </a:ext>
                  </a:extLst>
                </a:gridCol>
                <a:gridCol w="411480">
                  <a:extLst>
                    <a:ext uri="{9D8B030D-6E8A-4147-A177-3AD203B41FA5}">
                      <a16:colId xmlns:a16="http://schemas.microsoft.com/office/drawing/2014/main" val="4219637107"/>
                    </a:ext>
                  </a:extLst>
                </a:gridCol>
                <a:gridCol w="411480">
                  <a:extLst>
                    <a:ext uri="{9D8B030D-6E8A-4147-A177-3AD203B41FA5}">
                      <a16:colId xmlns:a16="http://schemas.microsoft.com/office/drawing/2014/main" val="617401323"/>
                    </a:ext>
                  </a:extLst>
                </a:gridCol>
                <a:gridCol w="411480">
                  <a:extLst>
                    <a:ext uri="{9D8B030D-6E8A-4147-A177-3AD203B41FA5}">
                      <a16:colId xmlns:a16="http://schemas.microsoft.com/office/drawing/2014/main" val="3225665303"/>
                    </a:ext>
                  </a:extLst>
                </a:gridCol>
                <a:gridCol w="411480">
                  <a:extLst>
                    <a:ext uri="{9D8B030D-6E8A-4147-A177-3AD203B41FA5}">
                      <a16:colId xmlns:a16="http://schemas.microsoft.com/office/drawing/2014/main" val="3248692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48151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- 2023-09-18 11:20:45</a:t>
                      </a:r>
                      <a:r>
                        <a:rPr kumimoji="0" lang="en-US" sz="1000" b="0" i="0" u="none" strike="noStrike" kern="1200" cap="none" spc="0" normalizeH="0" baseline="0" noProof="0">
                          <a:ln>
                            <a:noFill/>
                          </a:ln>
                          <a:solidFill>
                            <a:prstClr val="black"/>
                          </a:solidFill>
                          <a:effectLst/>
                          <a:uLnTx/>
                          <a:uFillTx/>
                          <a:latin typeface="Calibri"/>
                          <a:ea typeface="+mn-ea"/>
                          <a:cs typeface="+mn-cs"/>
                        </a:rPr>
                        <a:t>
 A group of our employees took part in a DIY volunteer event which consisted of creating cuddly stuffed animals for children staying at Ronald McDonald House Charities in the Philadelphia area. 🧸
With help from Impact 4 Good, a company that runs teambuilding community giveback programs, our employees were able to run an engaging and fulfilling teddy bear-building volunteer activity. We hope these furry companions will bring comfort and joy to children facing challenging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https://quintly-image-storage.s3.amazonaws.com/a1eb1edaae3e86ca5d45b34001303599/6ccd37ebcb86fdb4c2539732a33da7d8.jpg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10/05/2023 04:59:52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4008260068"/>
                  </a:ext>
                </a:extLst>
              </a:tr>
            </a:tbl>
          </a:graphicData>
        </a:graphic>
      </p:graphicFrame>
      <p:sp>
        <p:nvSpPr>
          <p:cNvPr id="4" name="Text Placeholder 3">
            <a:extLst>
              <a:ext uri="{FF2B5EF4-FFF2-40B4-BE49-F238E27FC236}">
                <a16:creationId xmlns:a16="http://schemas.microsoft.com/office/drawing/2014/main" id="{0D44D7A7-CDA6-45F7-863D-5B359956C6C8}"/>
              </a:ext>
            </a:extLst>
          </p:cNvPr>
          <p:cNvSpPr>
            <a:spLocks noGrp="1"/>
          </p:cNvSpPr>
          <p:nvPr>
            <p:ph type="body" sz="quarter" idx="14"/>
          </p:nvPr>
        </p:nvSpPr>
        <p:spPr/>
        <p:txBody>
          <a:bodyPr/>
          <a:lstStyle/>
          <a:p>
            <a:r>
              <a:rPr lang="en-US"/>
              <a:t>09/01/2023 - 09/30/2023</a:t>
            </a:r>
          </a:p>
        </p:txBody>
      </p:sp>
    </p:spTree>
    <p:extLst>
      <p:ext uri="{BB962C8B-B14F-4D97-AF65-F5344CB8AC3E}">
        <p14:creationId xmlns:p14="http://schemas.microsoft.com/office/powerpoint/2010/main" val="11834420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D452F-D101-404D-AC6B-AAECD6D3DD83}"/>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A8BA8715-2005-4DD3-BF73-6AD23A334D05}"/>
              </a:ext>
            </a:extLst>
          </p:cNvPr>
          <p:cNvGraphicFramePr>
            <a:graphicFrameLocks noGrp="1"/>
          </p:cNvGraphicFramePr>
          <p:nvPr>
            <p:ph type="chart" sz="quarter" idx="13"/>
            <p:extLst>
              <p:ext uri="{D42A27DB-BD31-4B8C-83A1-F6EECF244321}">
                <p14:modId xmlns:p14="http://schemas.microsoft.com/office/powerpoint/2010/main" val="3086145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68CAEB-0198-46A9-9EAD-E57E9824206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BBB6D21-AF41-4313-AC68-57E4848504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10563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40355-FA44-4D3E-B7C4-FCFF26DCD184}"/>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866F568F-32BB-4C83-A79F-9F9B984C895A}"/>
              </a:ext>
            </a:extLst>
          </p:cNvPr>
          <p:cNvGraphicFramePr>
            <a:graphicFrameLocks noGrp="1"/>
          </p:cNvGraphicFramePr>
          <p:nvPr>
            <p:ph type="chart" sz="quarter" idx="13"/>
            <p:extLst>
              <p:ext uri="{D42A27DB-BD31-4B8C-83A1-F6EECF244321}">
                <p14:modId xmlns:p14="http://schemas.microsoft.com/office/powerpoint/2010/main" val="234047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9AAF67-DBFE-47F6-9974-BDBD602EDE2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EECB2ED-D0C8-4548-90F8-9CD8614714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30595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92896-EF95-4D86-B8C8-AB1658D7D544}"/>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A4A7CAE9-3CCA-4AFC-AF0F-FE9C50A8B1CB}"/>
              </a:ext>
            </a:extLst>
          </p:cNvPr>
          <p:cNvGraphicFramePr>
            <a:graphicFrameLocks noGrp="1"/>
          </p:cNvGraphicFramePr>
          <p:nvPr>
            <p:ph type="chart" sz="quarter" idx="13"/>
            <p:extLst>
              <p:ext uri="{D42A27DB-BD31-4B8C-83A1-F6EECF244321}">
                <p14:modId xmlns:p14="http://schemas.microsoft.com/office/powerpoint/2010/main" val="3958945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C92C07-77F8-47C9-9E66-8EA9ED1BB0D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0501C3C-DFF1-445C-86C5-4BFB0BD6C8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41516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5ECC4-3AFA-4078-B604-FB6D28BF24FF}"/>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035E41EE-232A-4BAF-BA11-911DD3FEA8C8}"/>
              </a:ext>
            </a:extLst>
          </p:cNvPr>
          <p:cNvGraphicFramePr>
            <a:graphicFrameLocks noGrp="1"/>
          </p:cNvGraphicFramePr>
          <p:nvPr>
            <p:ph type="chart" sz="quarter" idx="13"/>
            <p:extLst>
              <p:ext uri="{D42A27DB-BD31-4B8C-83A1-F6EECF244321}">
                <p14:modId xmlns:p14="http://schemas.microsoft.com/office/powerpoint/2010/main" val="1375493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FBF6BF-3BA9-4500-B47A-C675CF59CE8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BA02631-4D9C-4E31-97C1-47D020D54C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34583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2663</Words>
  <Application>Microsoft Office PowerPoint</Application>
  <PresentationFormat>On-screen Show (4:3)</PresentationFormat>
  <Paragraphs>488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4</vt:lpstr>
      <vt:lpstr>LinkedIn Posts Table | TMNAS - 2 of 4</vt:lpstr>
      <vt:lpstr>LinkedIn Posts Table | TMNAS - 3 of 4</vt:lpstr>
      <vt:lpstr>LinkedIn Posts Table | TMNAS - 4 of 4</vt:lpstr>
      <vt:lpstr>Instagram Key Metrics Table | TMNAS</vt:lpstr>
      <vt:lpstr>Instagram Instagram Followers Change | TMNAS</vt:lpstr>
      <vt:lpstr>Instagram Average Interactions Per Instagram Post | TMNAS</vt:lpstr>
      <vt:lpstr>Instagram Total Interactions Per Month | TMNAS</vt:lpstr>
      <vt:lpstr>Instagram Impressions | TMNAS</vt:lpstr>
      <vt:lpstr>Instagram Top Instagram Posts Table | TMNAS - 1 of 4</vt:lpstr>
      <vt:lpstr>Instagram Top Instagram Posts Table | TMNAS - 2 of 4</vt:lpstr>
      <vt:lpstr>Instagram Top Instagram Posts Table | TMNAS - 3 of 4</vt:lpstr>
      <vt:lpstr>Instagram Top Instagram Posts Table | TMNAS - 4 of 4</vt:lpstr>
      <vt:lpstr>Instagram Stories Key Metrics Table | TMNAS</vt:lpstr>
      <vt:lpstr>Instagram Stories Table  | TMNAS</vt:lpstr>
      <vt:lpstr>Facebook Key Metrics Table | TMNAS</vt:lpstr>
      <vt:lpstr>Facebook Own Posts Table | TMNAS - 1 of 4</vt:lpstr>
      <vt:lpstr>Facebook Own Posts Table | TMNAS - 2 of 4</vt:lpstr>
      <vt:lpstr>Facebook Own Posts Table | TMNAS - 3 of 4</vt:lpstr>
      <vt:lpstr>Facebook Own Posts Table | TMNAS - 4 of 4</vt:lpstr>
      <vt:lpstr>Facebook Facebook Fans Change | TMNAS</vt:lpstr>
      <vt:lpstr>Facebook Average Interactions Per Facebook Post | TMNAS</vt:lpstr>
      <vt:lpstr>Facebook Total Interactions Per Month | TMNAS</vt:lpstr>
      <vt:lpstr>Facebook Facebook Impressions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Born</dc:creator>
  <cp:lastModifiedBy>Frederik Born</cp:lastModifiedBy>
  <cp:revision>1</cp:revision>
  <dcterms:created xsi:type="dcterms:W3CDTF">2023-10-05T14:41:30Z</dcterms:created>
  <dcterms:modified xsi:type="dcterms:W3CDTF">2023-10-05T14:42:10Z</dcterms:modified>
</cp:coreProperties>
</file>