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45170</c:v>
                </c:pt>
              </c:numCache>
            </c:numRef>
          </c:cat>
          <c:val>
            <c:numRef>
              <c:f>Sheet1!$B$2</c:f>
              <c:numCache>
                <c:formatCode>General</c:formatCode>
                <c:ptCount val="1"/>
                <c:pt idx="0">
                  <c:v>494</c:v>
                </c:pt>
              </c:numCache>
            </c:numRef>
          </c:val>
          <c:extLst>
            <c:ext xmlns:c16="http://schemas.microsoft.com/office/drawing/2014/chart" uri="{C3380CC4-5D6E-409C-BE32-E72D297353CC}">
              <c16:uniqueId val="{00000000-5204-431B-B0E9-8845FAE52358}"/>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45170</c:v>
                </c:pt>
              </c:numCache>
            </c:numRef>
          </c:cat>
          <c:val>
            <c:numRef>
              <c:f>Sheet1!$C$2</c:f>
              <c:numCache>
                <c:formatCode>General</c:formatCode>
                <c:ptCount val="1"/>
                <c:pt idx="0">
                  <c:v>511</c:v>
                </c:pt>
              </c:numCache>
            </c:numRef>
          </c:val>
          <c:extLst>
            <c:ext xmlns:c16="http://schemas.microsoft.com/office/drawing/2014/chart" uri="{C3380CC4-5D6E-409C-BE32-E72D297353CC}">
              <c16:uniqueId val="{00000001-5204-431B-B0E9-8845FAE52358}"/>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45170</c:v>
                </c:pt>
              </c:numCache>
            </c:numRef>
          </c:cat>
          <c:val>
            <c:numRef>
              <c:f>Sheet1!$D$2</c:f>
              <c:numCache>
                <c:formatCode>General</c:formatCode>
                <c:ptCount val="1"/>
                <c:pt idx="0">
                  <c:v>21426</c:v>
                </c:pt>
              </c:numCache>
            </c:numRef>
          </c:val>
          <c:extLst>
            <c:ext xmlns:c16="http://schemas.microsoft.com/office/drawing/2014/chart" uri="{C3380CC4-5D6E-409C-BE32-E72D297353CC}">
              <c16:uniqueId val="{00000002-5204-431B-B0E9-8845FAE52358}"/>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45170</c:v>
                </c:pt>
              </c:numCache>
            </c:numRef>
          </c:cat>
          <c:val>
            <c:numRef>
              <c:f>Sheet1!$E$2</c:f>
              <c:numCache>
                <c:formatCode>General</c:formatCode>
                <c:ptCount val="1"/>
                <c:pt idx="0">
                  <c:v>270</c:v>
                </c:pt>
              </c:numCache>
            </c:numRef>
          </c:val>
          <c:extLst>
            <c:ext xmlns:c16="http://schemas.microsoft.com/office/drawing/2014/chart" uri="{C3380CC4-5D6E-409C-BE32-E72D297353CC}">
              <c16:uniqueId val="{00000003-5204-431B-B0E9-8845FAE52358}"/>
            </c:ext>
          </c:extLst>
        </c:ser>
        <c:dLbls>
          <c:showLegendKey val="0"/>
          <c:showVal val="0"/>
          <c:showCatName val="0"/>
          <c:showSerName val="0"/>
          <c:showPercent val="0"/>
          <c:showBubbleSize val="0"/>
        </c:dLbls>
        <c:gapWidth val="219"/>
        <c:overlap val="-27"/>
        <c:axId val="362847304"/>
        <c:axId val="362845664"/>
      </c:barChart>
      <c:dateAx>
        <c:axId val="362847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845664"/>
        <c:crosses val="autoZero"/>
        <c:auto val="1"/>
        <c:lblOffset val="100"/>
        <c:baseTimeUnit val="days"/>
      </c:dateAx>
      <c:valAx>
        <c:axId val="362845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847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0</c:v>
                </c:pt>
                <c:pt idx="2">
                  <c:v>1</c:v>
                </c:pt>
                <c:pt idx="3">
                  <c:v>1</c:v>
                </c:pt>
                <c:pt idx="4">
                  <c:v>-2</c:v>
                </c:pt>
                <c:pt idx="5">
                  <c:v>0</c:v>
                </c:pt>
                <c:pt idx="6">
                  <c:v>5</c:v>
                </c:pt>
                <c:pt idx="7">
                  <c:v>3</c:v>
                </c:pt>
                <c:pt idx="8">
                  <c:v>0</c:v>
                </c:pt>
                <c:pt idx="9">
                  <c:v>0</c:v>
                </c:pt>
              </c:numCache>
            </c:numRef>
          </c:val>
          <c:extLst>
            <c:ext xmlns:c16="http://schemas.microsoft.com/office/drawing/2014/chart" uri="{C3380CC4-5D6E-409C-BE32-E72D297353CC}">
              <c16:uniqueId val="{00000000-9826-4C87-AA9A-C57AD8701DDC}"/>
            </c:ext>
          </c:extLst>
        </c:ser>
        <c:dLbls>
          <c:showLegendKey val="0"/>
          <c:showVal val="0"/>
          <c:showCatName val="0"/>
          <c:showSerName val="0"/>
          <c:showPercent val="0"/>
          <c:showBubbleSize val="0"/>
        </c:dLbls>
        <c:gapWidth val="219"/>
        <c:overlap val="-27"/>
        <c:axId val="366502144"/>
        <c:axId val="366503456"/>
      </c:barChart>
      <c:dateAx>
        <c:axId val="366502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503456"/>
        <c:crosses val="autoZero"/>
        <c:auto val="1"/>
        <c:lblOffset val="100"/>
        <c:baseTimeUnit val="months"/>
      </c:dateAx>
      <c:valAx>
        <c:axId val="366503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502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c:v>
                </c:pt>
                <c:pt idx="1">
                  <c:v>3</c:v>
                </c:pt>
                <c:pt idx="2">
                  <c:v>4</c:v>
                </c:pt>
                <c:pt idx="3">
                  <c:v>2</c:v>
                </c:pt>
                <c:pt idx="4">
                  <c:v>7</c:v>
                </c:pt>
                <c:pt idx="5">
                  <c:v>6</c:v>
                </c:pt>
                <c:pt idx="6">
                  <c:v>4</c:v>
                </c:pt>
                <c:pt idx="7">
                  <c:v>6</c:v>
                </c:pt>
                <c:pt idx="8">
                  <c:v>7</c:v>
                </c:pt>
                <c:pt idx="9">
                  <c:v>8</c:v>
                </c:pt>
                <c:pt idx="10">
                  <c:v>0</c:v>
                </c:pt>
                <c:pt idx="11">
                  <c:v>0</c:v>
                </c:pt>
              </c:numCache>
            </c:numRef>
          </c:val>
          <c:extLst>
            <c:ext xmlns:c16="http://schemas.microsoft.com/office/drawing/2014/chart" uri="{C3380CC4-5D6E-409C-BE32-E72D297353CC}">
              <c16:uniqueId val="{00000000-0F3D-48DE-83A6-84AE813FAB98}"/>
            </c:ext>
          </c:extLst>
        </c:ser>
        <c:dLbls>
          <c:showLegendKey val="0"/>
          <c:showVal val="0"/>
          <c:showCatName val="0"/>
          <c:showSerName val="0"/>
          <c:showPercent val="0"/>
          <c:showBubbleSize val="0"/>
        </c:dLbls>
        <c:gapWidth val="219"/>
        <c:overlap val="-27"/>
        <c:axId val="370036232"/>
        <c:axId val="370260344"/>
      </c:barChart>
      <c:dateAx>
        <c:axId val="370036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260344"/>
        <c:crosses val="autoZero"/>
        <c:auto val="1"/>
        <c:lblOffset val="100"/>
        <c:baseTimeUnit val="months"/>
      </c:dateAx>
      <c:valAx>
        <c:axId val="370260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036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27</c:v>
                </c:pt>
                <c:pt idx="1">
                  <c:v>46</c:v>
                </c:pt>
                <c:pt idx="2">
                  <c:v>71</c:v>
                </c:pt>
                <c:pt idx="3">
                  <c:v>42</c:v>
                </c:pt>
                <c:pt idx="4">
                  <c:v>99</c:v>
                </c:pt>
                <c:pt idx="5">
                  <c:v>83</c:v>
                </c:pt>
                <c:pt idx="6">
                  <c:v>64</c:v>
                </c:pt>
                <c:pt idx="7">
                  <c:v>88</c:v>
                </c:pt>
                <c:pt idx="8">
                  <c:v>89</c:v>
                </c:pt>
                <c:pt idx="9">
                  <c:v>22</c:v>
                </c:pt>
                <c:pt idx="10">
                  <c:v>0</c:v>
                </c:pt>
                <c:pt idx="11">
                  <c:v>0</c:v>
                </c:pt>
              </c:numCache>
            </c:numRef>
          </c:val>
          <c:extLst>
            <c:ext xmlns:c16="http://schemas.microsoft.com/office/drawing/2014/chart" uri="{C3380CC4-5D6E-409C-BE32-E72D297353CC}">
              <c16:uniqueId val="{00000000-A30F-411D-9FCC-789B3F53F16B}"/>
            </c:ext>
          </c:extLst>
        </c:ser>
        <c:dLbls>
          <c:showLegendKey val="0"/>
          <c:showVal val="0"/>
          <c:showCatName val="0"/>
          <c:showSerName val="0"/>
          <c:showPercent val="0"/>
          <c:showBubbleSize val="0"/>
        </c:dLbls>
        <c:gapWidth val="219"/>
        <c:overlap val="-27"/>
        <c:axId val="371194024"/>
        <c:axId val="363381856"/>
      </c:barChart>
      <c:catAx>
        <c:axId val="371194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81856"/>
        <c:crosses val="autoZero"/>
        <c:auto val="1"/>
        <c:lblAlgn val="ctr"/>
        <c:lblOffset val="100"/>
        <c:noMultiLvlLbl val="0"/>
      </c:catAx>
      <c:valAx>
        <c:axId val="363381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194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1304</c:v>
                </c:pt>
                <c:pt idx="1">
                  <c:v>1250</c:v>
                </c:pt>
                <c:pt idx="2">
                  <c:v>2398</c:v>
                </c:pt>
                <c:pt idx="3">
                  <c:v>1364</c:v>
                </c:pt>
                <c:pt idx="4">
                  <c:v>1835</c:v>
                </c:pt>
                <c:pt idx="5">
                  <c:v>3076</c:v>
                </c:pt>
                <c:pt idx="6">
                  <c:v>2837</c:v>
                </c:pt>
                <c:pt idx="7">
                  <c:v>2278</c:v>
                </c:pt>
                <c:pt idx="8">
                  <c:v>2431</c:v>
                </c:pt>
                <c:pt idx="9">
                  <c:v>210</c:v>
                </c:pt>
                <c:pt idx="10">
                  <c:v>0</c:v>
                </c:pt>
              </c:numCache>
            </c:numRef>
          </c:val>
          <c:extLst>
            <c:ext xmlns:c16="http://schemas.microsoft.com/office/drawing/2014/chart" uri="{C3380CC4-5D6E-409C-BE32-E72D297353CC}">
              <c16:uniqueId val="{00000000-B2B6-47AD-BC4D-15FEE3810C68}"/>
            </c:ext>
          </c:extLst>
        </c:ser>
        <c:dLbls>
          <c:showLegendKey val="0"/>
          <c:showVal val="0"/>
          <c:showCatName val="0"/>
          <c:showSerName val="0"/>
          <c:showPercent val="0"/>
          <c:showBubbleSize val="0"/>
        </c:dLbls>
        <c:gapWidth val="219"/>
        <c:overlap val="-27"/>
        <c:axId val="363380216"/>
        <c:axId val="371854608"/>
      </c:barChart>
      <c:dateAx>
        <c:axId val="363380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854608"/>
        <c:crosses val="autoZero"/>
        <c:auto val="1"/>
        <c:lblOffset val="100"/>
        <c:baseTimeUnit val="months"/>
      </c:dateAx>
      <c:valAx>
        <c:axId val="37185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80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5</c:v>
                </c:pt>
                <c:pt idx="1">
                  <c:v>1</c:v>
                </c:pt>
                <c:pt idx="2">
                  <c:v>3</c:v>
                </c:pt>
                <c:pt idx="3">
                  <c:v>3</c:v>
                </c:pt>
                <c:pt idx="4">
                  <c:v>3</c:v>
                </c:pt>
                <c:pt idx="5">
                  <c:v>8</c:v>
                </c:pt>
                <c:pt idx="6">
                  <c:v>3</c:v>
                </c:pt>
                <c:pt idx="7">
                  <c:v>2</c:v>
                </c:pt>
                <c:pt idx="8">
                  <c:v>6</c:v>
                </c:pt>
                <c:pt idx="9">
                  <c:v>1</c:v>
                </c:pt>
              </c:numCache>
            </c:numRef>
          </c:val>
          <c:extLst>
            <c:ext xmlns:c16="http://schemas.microsoft.com/office/drawing/2014/chart" uri="{C3380CC4-5D6E-409C-BE32-E72D297353CC}">
              <c16:uniqueId val="{00000000-624F-4F0A-AD60-87729271F2E8}"/>
            </c:ext>
          </c:extLst>
        </c:ser>
        <c:dLbls>
          <c:showLegendKey val="0"/>
          <c:showVal val="0"/>
          <c:showCatName val="0"/>
          <c:showSerName val="0"/>
          <c:showPercent val="0"/>
          <c:showBubbleSize val="0"/>
        </c:dLbls>
        <c:gapWidth val="219"/>
        <c:overlap val="-27"/>
        <c:axId val="468024208"/>
        <c:axId val="468021256"/>
      </c:barChart>
      <c:dateAx>
        <c:axId val="468024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021256"/>
        <c:crosses val="autoZero"/>
        <c:auto val="1"/>
        <c:lblOffset val="100"/>
        <c:baseTimeUnit val="months"/>
      </c:dateAx>
      <c:valAx>
        <c:axId val="468021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024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0</c:v>
                </c:pt>
                <c:pt idx="3">
                  <c:v>0</c:v>
                </c:pt>
                <c:pt idx="4">
                  <c:v>0</c:v>
                </c:pt>
                <c:pt idx="5">
                  <c:v>0</c:v>
                </c:pt>
                <c:pt idx="6">
                  <c:v>0</c:v>
                </c:pt>
                <c:pt idx="7">
                  <c:v>0</c:v>
                </c:pt>
                <c:pt idx="8">
                  <c:v>0</c:v>
                </c:pt>
                <c:pt idx="9">
                  <c:v>1</c:v>
                </c:pt>
                <c:pt idx="10">
                  <c:v>0</c:v>
                </c:pt>
                <c:pt idx="11">
                  <c:v>0</c:v>
                </c:pt>
              </c:numCache>
            </c:numRef>
          </c:val>
          <c:extLst>
            <c:ext xmlns:c16="http://schemas.microsoft.com/office/drawing/2014/chart" uri="{C3380CC4-5D6E-409C-BE32-E72D297353CC}">
              <c16:uniqueId val="{00000000-3A7A-4C56-9330-58472AAA0740}"/>
            </c:ext>
          </c:extLst>
        </c:ser>
        <c:dLbls>
          <c:showLegendKey val="0"/>
          <c:showVal val="0"/>
          <c:showCatName val="0"/>
          <c:showSerName val="0"/>
          <c:showPercent val="0"/>
          <c:showBubbleSize val="0"/>
        </c:dLbls>
        <c:gapWidth val="219"/>
        <c:overlap val="-27"/>
        <c:axId val="459576400"/>
        <c:axId val="459577056"/>
      </c:barChart>
      <c:dateAx>
        <c:axId val="459576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577056"/>
        <c:crosses val="autoZero"/>
        <c:auto val="1"/>
        <c:lblOffset val="100"/>
        <c:baseTimeUnit val="months"/>
      </c:dateAx>
      <c:valAx>
        <c:axId val="459577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576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c:v>
                </c:pt>
                <c:pt idx="1">
                  <c:v>16</c:v>
                </c:pt>
                <c:pt idx="2">
                  <c:v>7</c:v>
                </c:pt>
                <c:pt idx="3">
                  <c:v>3</c:v>
                </c:pt>
                <c:pt idx="4">
                  <c:v>9</c:v>
                </c:pt>
                <c:pt idx="5">
                  <c:v>6</c:v>
                </c:pt>
                <c:pt idx="6">
                  <c:v>6</c:v>
                </c:pt>
                <c:pt idx="7">
                  <c:v>9</c:v>
                </c:pt>
                <c:pt idx="8">
                  <c:v>9</c:v>
                </c:pt>
                <c:pt idx="9">
                  <c:v>3</c:v>
                </c:pt>
                <c:pt idx="10">
                  <c:v>0</c:v>
                </c:pt>
                <c:pt idx="11">
                  <c:v>0</c:v>
                </c:pt>
              </c:numCache>
            </c:numRef>
          </c:val>
          <c:extLst>
            <c:ext xmlns:c16="http://schemas.microsoft.com/office/drawing/2014/chart" uri="{C3380CC4-5D6E-409C-BE32-E72D297353CC}">
              <c16:uniqueId val="{00000000-8FB3-4128-A004-0F9E2EDCFCD4}"/>
            </c:ext>
          </c:extLst>
        </c:ser>
        <c:dLbls>
          <c:showLegendKey val="0"/>
          <c:showVal val="0"/>
          <c:showCatName val="0"/>
          <c:showSerName val="0"/>
          <c:showPercent val="0"/>
          <c:showBubbleSize val="0"/>
        </c:dLbls>
        <c:gapWidth val="219"/>
        <c:overlap val="-27"/>
        <c:axId val="50728920"/>
        <c:axId val="366743000"/>
      </c:barChart>
      <c:catAx>
        <c:axId val="50728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43000"/>
        <c:crosses val="autoZero"/>
        <c:auto val="1"/>
        <c:lblAlgn val="ctr"/>
        <c:lblOffset val="100"/>
        <c:noMultiLvlLbl val="0"/>
      </c:catAx>
      <c:valAx>
        <c:axId val="366743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28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163</c:v>
                </c:pt>
                <c:pt idx="1">
                  <c:v>185</c:v>
                </c:pt>
                <c:pt idx="2">
                  <c:v>208</c:v>
                </c:pt>
                <c:pt idx="3">
                  <c:v>98</c:v>
                </c:pt>
                <c:pt idx="4">
                  <c:v>171</c:v>
                </c:pt>
                <c:pt idx="5">
                  <c:v>144</c:v>
                </c:pt>
                <c:pt idx="6">
                  <c:v>120</c:v>
                </c:pt>
                <c:pt idx="7">
                  <c:v>137</c:v>
                </c:pt>
                <c:pt idx="8">
                  <c:v>135</c:v>
                </c:pt>
                <c:pt idx="9">
                  <c:v>19</c:v>
                </c:pt>
              </c:numCache>
            </c:numRef>
          </c:val>
          <c:extLst>
            <c:ext xmlns:c16="http://schemas.microsoft.com/office/drawing/2014/chart" uri="{C3380CC4-5D6E-409C-BE32-E72D297353CC}">
              <c16:uniqueId val="{00000000-EF2E-4860-A88A-AD6C6B6ADC43}"/>
            </c:ext>
          </c:extLst>
        </c:ser>
        <c:dLbls>
          <c:showLegendKey val="0"/>
          <c:showVal val="0"/>
          <c:showCatName val="0"/>
          <c:showSerName val="0"/>
          <c:showPercent val="0"/>
          <c:showBubbleSize val="0"/>
        </c:dLbls>
        <c:gapWidth val="219"/>
        <c:overlap val="-27"/>
        <c:axId val="364049432"/>
        <c:axId val="364048776"/>
      </c:barChart>
      <c:dateAx>
        <c:axId val="364049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048776"/>
        <c:crosses val="autoZero"/>
        <c:auto val="1"/>
        <c:lblOffset val="100"/>
        <c:baseTimeUnit val="months"/>
      </c:dateAx>
      <c:valAx>
        <c:axId val="364048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049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Sheet1!$A$2:$A$11</c:f>
              <c:strCache>
                <c:ptCount val="10"/>
                <c:pt idx="0">
                  <c:v>2023-01</c:v>
                </c:pt>
                <c:pt idx="1">
                  <c:v>2023-02</c:v>
                </c:pt>
                <c:pt idx="2">
                  <c:v>2023-03</c:v>
                </c:pt>
                <c:pt idx="3">
                  <c:v>2023-04</c:v>
                </c:pt>
                <c:pt idx="4">
                  <c:v>2023-05</c:v>
                </c:pt>
                <c:pt idx="5">
                  <c:v>2023-06</c:v>
                </c:pt>
                <c:pt idx="6">
                  <c:v>2023-07</c:v>
                </c:pt>
                <c:pt idx="7">
                  <c:v>2023-08</c:v>
                </c:pt>
                <c:pt idx="8">
                  <c:v>2023-09</c:v>
                </c:pt>
                <c:pt idx="9">
                  <c:v>2023-10</c:v>
                </c:pt>
              </c:strCache>
            </c:strRef>
          </c:cat>
          <c:val>
            <c:numRef>
              <c:f>Sheet1!$B$2:$B$11</c:f>
              <c:numCache>
                <c:formatCode>General</c:formatCode>
                <c:ptCount val="10"/>
                <c:pt idx="0">
                  <c:v>50</c:v>
                </c:pt>
                <c:pt idx="1">
                  <c:v>50</c:v>
                </c:pt>
                <c:pt idx="2">
                  <c:v>50</c:v>
                </c:pt>
                <c:pt idx="3">
                  <c:v>29</c:v>
                </c:pt>
                <c:pt idx="4">
                  <c:v>52</c:v>
                </c:pt>
                <c:pt idx="5">
                  <c:v>50</c:v>
                </c:pt>
                <c:pt idx="6">
                  <c:v>30</c:v>
                </c:pt>
                <c:pt idx="7">
                  <c:v>40</c:v>
                </c:pt>
                <c:pt idx="8">
                  <c:v>44</c:v>
                </c:pt>
                <c:pt idx="9">
                  <c:v>71</c:v>
                </c:pt>
              </c:numCache>
            </c:numRef>
          </c:val>
          <c:extLst>
            <c:ext xmlns:c16="http://schemas.microsoft.com/office/drawing/2014/chart" uri="{C3380CC4-5D6E-409C-BE32-E72D297353CC}">
              <c16:uniqueId val="{00000000-6D7F-428C-B34A-C30F771D43BB}"/>
            </c:ext>
          </c:extLst>
        </c:ser>
        <c:dLbls>
          <c:showLegendKey val="0"/>
          <c:showVal val="0"/>
          <c:showCatName val="0"/>
          <c:showSerName val="0"/>
          <c:showPercent val="0"/>
          <c:showBubbleSize val="0"/>
        </c:dLbls>
        <c:gapWidth val="219"/>
        <c:overlap val="-27"/>
        <c:axId val="362320664"/>
        <c:axId val="362325584"/>
      </c:barChart>
      <c:catAx>
        <c:axId val="362320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25584"/>
        <c:crosses val="autoZero"/>
        <c:auto val="1"/>
        <c:lblAlgn val="ctr"/>
        <c:lblOffset val="100"/>
        <c:noMultiLvlLbl val="0"/>
      </c:catAx>
      <c:valAx>
        <c:axId val="362325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20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Sheet1!$A$2:$A$11</c:f>
              <c:strCache>
                <c:ptCount val="10"/>
                <c:pt idx="0">
                  <c:v>2023-01</c:v>
                </c:pt>
                <c:pt idx="1">
                  <c:v>2023-02</c:v>
                </c:pt>
                <c:pt idx="2">
                  <c:v>2023-03</c:v>
                </c:pt>
                <c:pt idx="3">
                  <c:v>2023-04</c:v>
                </c:pt>
                <c:pt idx="4">
                  <c:v>2023-05</c:v>
                </c:pt>
                <c:pt idx="5">
                  <c:v>2023-06</c:v>
                </c:pt>
                <c:pt idx="6">
                  <c:v>2023-07</c:v>
                </c:pt>
                <c:pt idx="7">
                  <c:v>2023-08</c:v>
                </c:pt>
                <c:pt idx="8">
                  <c:v>2023-09</c:v>
                </c:pt>
                <c:pt idx="9">
                  <c:v>2023-10</c:v>
                </c:pt>
              </c:strCache>
            </c:strRef>
          </c:cat>
          <c:val>
            <c:numRef>
              <c:f>Sheet1!$B$2:$B$11</c:f>
              <c:numCache>
                <c:formatCode>General</c:formatCode>
                <c:ptCount val="10"/>
                <c:pt idx="0">
                  <c:v>551</c:v>
                </c:pt>
                <c:pt idx="1">
                  <c:v>657</c:v>
                </c:pt>
                <c:pt idx="2">
                  <c:v>711</c:v>
                </c:pt>
                <c:pt idx="3">
                  <c:v>351</c:v>
                </c:pt>
                <c:pt idx="4">
                  <c:v>685</c:v>
                </c:pt>
                <c:pt idx="5">
                  <c:v>602</c:v>
                </c:pt>
                <c:pt idx="6">
                  <c:v>362</c:v>
                </c:pt>
                <c:pt idx="7">
                  <c:v>529</c:v>
                </c:pt>
                <c:pt idx="8">
                  <c:v>579</c:v>
                </c:pt>
                <c:pt idx="9">
                  <c:v>142</c:v>
                </c:pt>
              </c:numCache>
            </c:numRef>
          </c:val>
          <c:extLst>
            <c:ext xmlns:c16="http://schemas.microsoft.com/office/drawing/2014/chart" uri="{C3380CC4-5D6E-409C-BE32-E72D297353CC}">
              <c16:uniqueId val="{00000000-1199-48DB-B3A5-34D6B4C5E80E}"/>
            </c:ext>
          </c:extLst>
        </c:ser>
        <c:dLbls>
          <c:showLegendKey val="0"/>
          <c:showVal val="0"/>
          <c:showCatName val="0"/>
          <c:showSerName val="0"/>
          <c:showPercent val="0"/>
          <c:showBubbleSize val="0"/>
        </c:dLbls>
        <c:gapWidth val="219"/>
        <c:overlap val="-27"/>
        <c:axId val="362320008"/>
        <c:axId val="362310824"/>
      </c:barChart>
      <c:catAx>
        <c:axId val="362320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10824"/>
        <c:crosses val="autoZero"/>
        <c:auto val="1"/>
        <c:lblAlgn val="ctr"/>
        <c:lblOffset val="100"/>
        <c:noMultiLvlLbl val="0"/>
      </c:catAx>
      <c:valAx>
        <c:axId val="362310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2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818</c:v>
                </c:pt>
                <c:pt idx="1">
                  <c:v>28649</c:v>
                </c:pt>
                <c:pt idx="2">
                  <c:v>27454</c:v>
                </c:pt>
                <c:pt idx="3">
                  <c:v>29726</c:v>
                </c:pt>
                <c:pt idx="4">
                  <c:v>24036</c:v>
                </c:pt>
                <c:pt idx="5">
                  <c:v>30279</c:v>
                </c:pt>
                <c:pt idx="6">
                  <c:v>26065</c:v>
                </c:pt>
                <c:pt idx="7">
                  <c:v>21076</c:v>
                </c:pt>
                <c:pt idx="8">
                  <c:v>22916</c:v>
                </c:pt>
                <c:pt idx="9">
                  <c:v>23533</c:v>
                </c:pt>
                <c:pt idx="10">
                  <c:v>4060</c:v>
                </c:pt>
              </c:numCache>
            </c:numRef>
          </c:val>
          <c:extLst>
            <c:ext xmlns:c16="http://schemas.microsoft.com/office/drawing/2014/chart" uri="{C3380CC4-5D6E-409C-BE32-E72D297353CC}">
              <c16:uniqueId val="{00000000-8277-4630-BBC7-C0E32FB986E4}"/>
            </c:ext>
          </c:extLst>
        </c:ser>
        <c:dLbls>
          <c:showLegendKey val="0"/>
          <c:showVal val="0"/>
          <c:showCatName val="0"/>
          <c:showSerName val="0"/>
          <c:showPercent val="0"/>
          <c:showBubbleSize val="0"/>
        </c:dLbls>
        <c:gapWidth val="219"/>
        <c:overlap val="-27"/>
        <c:axId val="362316072"/>
        <c:axId val="362312136"/>
      </c:barChart>
      <c:catAx>
        <c:axId val="362316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12136"/>
        <c:crosses val="autoZero"/>
        <c:auto val="1"/>
        <c:lblAlgn val="ctr"/>
        <c:lblOffset val="100"/>
        <c:noMultiLvlLbl val="0"/>
      </c:catAx>
      <c:valAx>
        <c:axId val="362312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316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c:v>
                </c:pt>
                <c:pt idx="1">
                  <c:v>2</c:v>
                </c:pt>
                <c:pt idx="2">
                  <c:v>6</c:v>
                </c:pt>
                <c:pt idx="3">
                  <c:v>2</c:v>
                </c:pt>
                <c:pt idx="4">
                  <c:v>4</c:v>
                </c:pt>
                <c:pt idx="5">
                  <c:v>-2</c:v>
                </c:pt>
                <c:pt idx="6">
                  <c:v>2</c:v>
                </c:pt>
                <c:pt idx="7">
                  <c:v>5</c:v>
                </c:pt>
                <c:pt idx="8">
                  <c:v>5</c:v>
                </c:pt>
                <c:pt idx="9">
                  <c:v>1</c:v>
                </c:pt>
              </c:numCache>
            </c:numRef>
          </c:val>
          <c:extLst>
            <c:ext xmlns:c16="http://schemas.microsoft.com/office/drawing/2014/chart" uri="{C3380CC4-5D6E-409C-BE32-E72D297353CC}">
              <c16:uniqueId val="{00000000-71F5-4C7A-8906-D28B0EC3C362}"/>
            </c:ext>
          </c:extLst>
        </c:ser>
        <c:dLbls>
          <c:showLegendKey val="0"/>
          <c:showVal val="0"/>
          <c:showCatName val="0"/>
          <c:showSerName val="0"/>
          <c:showPercent val="0"/>
          <c:showBubbleSize val="0"/>
        </c:dLbls>
        <c:gapWidth val="219"/>
        <c:overlap val="-27"/>
        <c:axId val="372701816"/>
        <c:axId val="372702144"/>
      </c:barChart>
      <c:dateAx>
        <c:axId val="372701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702144"/>
        <c:crosses val="autoZero"/>
        <c:auto val="1"/>
        <c:lblOffset val="100"/>
        <c:baseTimeUnit val="months"/>
      </c:dateAx>
      <c:valAx>
        <c:axId val="372702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701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5</c:v>
                </c:pt>
                <c:pt idx="1">
                  <c:v>7</c:v>
                </c:pt>
                <c:pt idx="2">
                  <c:v>8</c:v>
                </c:pt>
                <c:pt idx="3">
                  <c:v>6</c:v>
                </c:pt>
                <c:pt idx="4">
                  <c:v>11</c:v>
                </c:pt>
                <c:pt idx="5">
                  <c:v>7</c:v>
                </c:pt>
                <c:pt idx="6">
                  <c:v>5</c:v>
                </c:pt>
                <c:pt idx="7">
                  <c:v>7</c:v>
                </c:pt>
                <c:pt idx="8">
                  <c:v>9</c:v>
                </c:pt>
                <c:pt idx="9">
                  <c:v>6</c:v>
                </c:pt>
                <c:pt idx="10">
                  <c:v>0</c:v>
                </c:pt>
                <c:pt idx="11">
                  <c:v>0</c:v>
                </c:pt>
              </c:numCache>
            </c:numRef>
          </c:val>
          <c:extLst>
            <c:ext xmlns:c16="http://schemas.microsoft.com/office/drawing/2014/chart" uri="{C3380CC4-5D6E-409C-BE32-E72D297353CC}">
              <c16:uniqueId val="{00000000-B2CD-4328-ABBC-AC11459E4D24}"/>
            </c:ext>
          </c:extLst>
        </c:ser>
        <c:dLbls>
          <c:showLegendKey val="0"/>
          <c:showVal val="0"/>
          <c:showCatName val="0"/>
          <c:showSerName val="0"/>
          <c:showPercent val="0"/>
          <c:showBubbleSize val="0"/>
        </c:dLbls>
        <c:gapWidth val="219"/>
        <c:overlap val="-27"/>
        <c:axId val="372182160"/>
        <c:axId val="372185768"/>
      </c:barChart>
      <c:dateAx>
        <c:axId val="372182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185768"/>
        <c:crosses val="autoZero"/>
        <c:auto val="1"/>
        <c:lblOffset val="100"/>
        <c:baseTimeUnit val="months"/>
      </c:dateAx>
      <c:valAx>
        <c:axId val="372185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182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54</c:v>
                </c:pt>
                <c:pt idx="1">
                  <c:v>93</c:v>
                </c:pt>
                <c:pt idx="2">
                  <c:v>118</c:v>
                </c:pt>
                <c:pt idx="3">
                  <c:v>78</c:v>
                </c:pt>
                <c:pt idx="4">
                  <c:v>151</c:v>
                </c:pt>
                <c:pt idx="5">
                  <c:v>68</c:v>
                </c:pt>
                <c:pt idx="6">
                  <c:v>60</c:v>
                </c:pt>
                <c:pt idx="7">
                  <c:v>88</c:v>
                </c:pt>
                <c:pt idx="8">
                  <c:v>113</c:v>
                </c:pt>
                <c:pt idx="9">
                  <c:v>13</c:v>
                </c:pt>
                <c:pt idx="10">
                  <c:v>0</c:v>
                </c:pt>
                <c:pt idx="11">
                  <c:v>0</c:v>
                </c:pt>
              </c:numCache>
            </c:numRef>
          </c:val>
          <c:extLst>
            <c:ext xmlns:c16="http://schemas.microsoft.com/office/drawing/2014/chart" uri="{C3380CC4-5D6E-409C-BE32-E72D297353CC}">
              <c16:uniqueId val="{00000000-4B52-450C-B5F6-01CCE875E70D}"/>
            </c:ext>
          </c:extLst>
        </c:ser>
        <c:dLbls>
          <c:showLegendKey val="0"/>
          <c:showVal val="0"/>
          <c:showCatName val="0"/>
          <c:showSerName val="0"/>
          <c:showPercent val="0"/>
          <c:showBubbleSize val="0"/>
        </c:dLbls>
        <c:gapWidth val="219"/>
        <c:overlap val="-27"/>
        <c:axId val="372184128"/>
        <c:axId val="372180520"/>
      </c:barChart>
      <c:catAx>
        <c:axId val="372184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180520"/>
        <c:crosses val="autoZero"/>
        <c:auto val="1"/>
        <c:lblAlgn val="ctr"/>
        <c:lblOffset val="100"/>
        <c:noMultiLvlLbl val="0"/>
      </c:catAx>
      <c:valAx>
        <c:axId val="372180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184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1293</c:v>
                </c:pt>
                <c:pt idx="1">
                  <c:v>1324</c:v>
                </c:pt>
                <c:pt idx="2">
                  <c:v>1454</c:v>
                </c:pt>
                <c:pt idx="3">
                  <c:v>1653</c:v>
                </c:pt>
                <c:pt idx="4">
                  <c:v>1370</c:v>
                </c:pt>
                <c:pt idx="5">
                  <c:v>1117</c:v>
                </c:pt>
                <c:pt idx="6">
                  <c:v>1183</c:v>
                </c:pt>
                <c:pt idx="7">
                  <c:v>1791</c:v>
                </c:pt>
                <c:pt idx="8">
                  <c:v>1817</c:v>
                </c:pt>
              </c:numCache>
            </c:numRef>
          </c:val>
          <c:extLst>
            <c:ext xmlns:c16="http://schemas.microsoft.com/office/drawing/2014/chart" uri="{C3380CC4-5D6E-409C-BE32-E72D297353CC}">
              <c16:uniqueId val="{00000000-DC5B-4EA8-9999-AED740400144}"/>
            </c:ext>
          </c:extLst>
        </c:ser>
        <c:dLbls>
          <c:showLegendKey val="0"/>
          <c:showVal val="0"/>
          <c:showCatName val="0"/>
          <c:showSerName val="0"/>
          <c:showPercent val="0"/>
          <c:showBubbleSize val="0"/>
        </c:dLbls>
        <c:gapWidth val="219"/>
        <c:overlap val="-27"/>
        <c:axId val="372936744"/>
        <c:axId val="372935760"/>
      </c:barChart>
      <c:dateAx>
        <c:axId val="372936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35760"/>
        <c:crosses val="autoZero"/>
        <c:auto val="1"/>
        <c:lblOffset val="100"/>
        <c:baseTimeUnit val="months"/>
      </c:dateAx>
      <c:valAx>
        <c:axId val="372935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36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19E6D-5B84-4C7A-B62F-08ACB130E487}"/>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831DFD5C-4F8B-4C65-A46E-BF9C229A9D05}"/>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1915952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54C56-AAC8-45A4-B9F4-1822371A3F30}"/>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878B0510-15E5-4535-929F-D0BE2E4E6147}"/>
              </a:ext>
            </a:extLst>
          </p:cNvPr>
          <p:cNvGraphicFramePr>
            <a:graphicFrameLocks noGrp="1"/>
          </p:cNvGraphicFramePr>
          <p:nvPr>
            <p:ph type="chart" sz="quarter" idx="13"/>
            <p:extLst>
              <p:ext uri="{D42A27DB-BD31-4B8C-83A1-F6EECF244321}">
                <p14:modId xmlns:p14="http://schemas.microsoft.com/office/powerpoint/2010/main" val="18840750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C6B15E-79A0-4E2E-9B33-FEB8CFE0FDF9}"/>
              </a:ext>
            </a:extLst>
          </p:cNvPr>
          <p:cNvSpPr>
            <a:spLocks noGrp="1"/>
          </p:cNvSpPr>
          <p:nvPr>
            <p:ph type="body" sz="quarter" idx="14"/>
          </p:nvPr>
        </p:nvSpPr>
        <p:spPr/>
        <p:txBody>
          <a:bodyPr/>
          <a:lstStyle/>
          <a:p>
            <a:r>
              <a:rPr lang="en-US"/>
              <a:t>09/01/2023 - 09/30/2023</a:t>
            </a:r>
          </a:p>
        </p:txBody>
      </p:sp>
      <p:sp>
        <p:nvSpPr>
          <p:cNvPr id="5" name="Footer Placeholder 4">
            <a:extLst>
              <a:ext uri="{FF2B5EF4-FFF2-40B4-BE49-F238E27FC236}">
                <a16:creationId xmlns:a16="http://schemas.microsoft.com/office/drawing/2014/main" id="{58A1AB2E-3A90-42C3-9FD4-9E49D38CAA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4240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ED2B5-735A-466D-8A37-25957860BDCB}"/>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ABB6D8FF-8C8C-4702-84F2-24191FB29D8E}"/>
              </a:ext>
            </a:extLst>
          </p:cNvPr>
          <p:cNvGraphicFramePr>
            <a:graphicFrameLocks noGrp="1"/>
          </p:cNvGraphicFramePr>
          <p:nvPr>
            <p:ph type="tbl" sz="quarter" idx="13"/>
            <p:extLst>
              <p:ext uri="{D42A27DB-BD31-4B8C-83A1-F6EECF244321}">
                <p14:modId xmlns:p14="http://schemas.microsoft.com/office/powerpoint/2010/main" val="4263814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1861702"/>
                    </a:ext>
                  </a:extLst>
                </a:gridCol>
                <a:gridCol w="905256">
                  <a:extLst>
                    <a:ext uri="{9D8B030D-6E8A-4147-A177-3AD203B41FA5}">
                      <a16:colId xmlns:a16="http://schemas.microsoft.com/office/drawing/2014/main" val="3270345359"/>
                    </a:ext>
                  </a:extLst>
                </a:gridCol>
                <a:gridCol w="905256">
                  <a:extLst>
                    <a:ext uri="{9D8B030D-6E8A-4147-A177-3AD203B41FA5}">
                      <a16:colId xmlns:a16="http://schemas.microsoft.com/office/drawing/2014/main" val="2202323478"/>
                    </a:ext>
                  </a:extLst>
                </a:gridCol>
                <a:gridCol w="905256">
                  <a:extLst>
                    <a:ext uri="{9D8B030D-6E8A-4147-A177-3AD203B41FA5}">
                      <a16:colId xmlns:a16="http://schemas.microsoft.com/office/drawing/2014/main" val="1214339699"/>
                    </a:ext>
                  </a:extLst>
                </a:gridCol>
                <a:gridCol w="905256">
                  <a:extLst>
                    <a:ext uri="{9D8B030D-6E8A-4147-A177-3AD203B41FA5}">
                      <a16:colId xmlns:a16="http://schemas.microsoft.com/office/drawing/2014/main" val="2559043359"/>
                    </a:ext>
                  </a:extLst>
                </a:gridCol>
                <a:gridCol w="905256">
                  <a:extLst>
                    <a:ext uri="{9D8B030D-6E8A-4147-A177-3AD203B41FA5}">
                      <a16:colId xmlns:a16="http://schemas.microsoft.com/office/drawing/2014/main" val="4184285182"/>
                    </a:ext>
                  </a:extLst>
                </a:gridCol>
                <a:gridCol w="905256">
                  <a:extLst>
                    <a:ext uri="{9D8B030D-6E8A-4147-A177-3AD203B41FA5}">
                      <a16:colId xmlns:a16="http://schemas.microsoft.com/office/drawing/2014/main" val="2629012151"/>
                    </a:ext>
                  </a:extLst>
                </a:gridCol>
                <a:gridCol w="905256">
                  <a:extLst>
                    <a:ext uri="{9D8B030D-6E8A-4147-A177-3AD203B41FA5}">
                      <a16:colId xmlns:a16="http://schemas.microsoft.com/office/drawing/2014/main" val="2094323496"/>
                    </a:ext>
                  </a:extLst>
                </a:gridCol>
                <a:gridCol w="905256">
                  <a:extLst>
                    <a:ext uri="{9D8B030D-6E8A-4147-A177-3AD203B41FA5}">
                      <a16:colId xmlns:a16="http://schemas.microsoft.com/office/drawing/2014/main" val="104939181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92407608"/>
                  </a:ext>
                </a:extLst>
              </a:tr>
              <a:tr h="370840">
                <a:tc>
                  <a:txBody>
                    <a:bodyPr/>
                    <a:lstStyle/>
                    <a:p>
                      <a:r>
                        <a:rPr lang="en-US" sz="1000"/>
                        <a:t>494</a:t>
                      </a:r>
                    </a:p>
                  </a:txBody>
                  <a:tcPr/>
                </a:tc>
                <a:tc>
                  <a:txBody>
                    <a:bodyPr/>
                    <a:lstStyle/>
                    <a:p>
                      <a:r>
                        <a:rPr lang="en-US" sz="1000"/>
                        <a:t>0</a:t>
                      </a:r>
                    </a:p>
                  </a:txBody>
                  <a:tcPr/>
                </a:tc>
                <a:tc>
                  <a:txBody>
                    <a:bodyPr/>
                    <a:lstStyle/>
                    <a:p>
                      <a:r>
                        <a:rPr lang="en-US" sz="1000"/>
                        <a:t>12</a:t>
                      </a:r>
                    </a:p>
                  </a:txBody>
                  <a:tcPr/>
                </a:tc>
                <a:tc>
                  <a:txBody>
                    <a:bodyPr/>
                    <a:lstStyle/>
                    <a:p>
                      <a:r>
                        <a:rPr lang="en-US" sz="1000"/>
                        <a:t>81</a:t>
                      </a:r>
                    </a:p>
                  </a:txBody>
                  <a:tcPr/>
                </a:tc>
                <a:tc>
                  <a:txBody>
                    <a:bodyPr/>
                    <a:lstStyle/>
                    <a:p>
                      <a:r>
                        <a:rPr lang="en-US" sz="1000"/>
                        <a:t>5</a:t>
                      </a:r>
                    </a:p>
                  </a:txBody>
                  <a:tcPr/>
                </a:tc>
                <a:tc>
                  <a:txBody>
                    <a:bodyPr/>
                    <a:lstStyle/>
                    <a:p>
                      <a:r>
                        <a:rPr lang="en-US" sz="1000"/>
                        <a:t>3</a:t>
                      </a:r>
                    </a:p>
                  </a:txBody>
                  <a:tcPr/>
                </a:tc>
                <a:tc>
                  <a:txBody>
                    <a:bodyPr/>
                    <a:lstStyle/>
                    <a:p>
                      <a:r>
                        <a:rPr lang="en-US" sz="1000"/>
                        <a:t>0</a:t>
                      </a:r>
                    </a:p>
                  </a:txBody>
                  <a:tcPr/>
                </a:tc>
                <a:tc>
                  <a:txBody>
                    <a:bodyPr/>
                    <a:lstStyle/>
                    <a:p>
                      <a:r>
                        <a:rPr lang="en-US" sz="1000"/>
                        <a:t>1.5013 %</a:t>
                      </a:r>
                    </a:p>
                  </a:txBody>
                  <a:tcPr/>
                </a:tc>
                <a:tc>
                  <a:txBody>
                    <a:bodyPr/>
                    <a:lstStyle/>
                    <a:p>
                      <a:r>
                        <a:rPr lang="en-US" sz="1000"/>
                        <a:t>0.0 %</a:t>
                      </a:r>
                    </a:p>
                  </a:txBody>
                  <a:tcPr/>
                </a:tc>
                <a:extLst>
                  <a:ext uri="{0D108BD9-81ED-4DB2-BD59-A6C34878D82A}">
                    <a16:rowId xmlns:a16="http://schemas.microsoft.com/office/drawing/2014/main" val="909561799"/>
                  </a:ext>
                </a:extLst>
              </a:tr>
            </a:tbl>
          </a:graphicData>
        </a:graphic>
      </p:graphicFrame>
      <p:sp>
        <p:nvSpPr>
          <p:cNvPr id="4" name="Text Placeholder 3">
            <a:extLst>
              <a:ext uri="{FF2B5EF4-FFF2-40B4-BE49-F238E27FC236}">
                <a16:creationId xmlns:a16="http://schemas.microsoft.com/office/drawing/2014/main" id="{5A4F498E-025F-4291-8249-688E5DC3EC32}"/>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761060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A875D-3C1E-41DA-9342-3AE523D9ADD3}"/>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B118E05E-7DF5-413F-934A-52D82708CB98}"/>
              </a:ext>
            </a:extLst>
          </p:cNvPr>
          <p:cNvGraphicFramePr>
            <a:graphicFrameLocks noGrp="1"/>
          </p:cNvGraphicFramePr>
          <p:nvPr>
            <p:ph type="chart" sz="quarter" idx="13"/>
            <p:extLst>
              <p:ext uri="{D42A27DB-BD31-4B8C-83A1-F6EECF244321}">
                <p14:modId xmlns:p14="http://schemas.microsoft.com/office/powerpoint/2010/main" val="31353430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A30962-C2C0-4668-9531-E12BBDA1B93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75EDE2A-AC74-43E7-B5F2-1B16EC9E8F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5801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5AF95-BC83-494E-BA30-48080B61C9EB}"/>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BC15819A-42E1-48DC-999F-93588498C6A9}"/>
              </a:ext>
            </a:extLst>
          </p:cNvPr>
          <p:cNvGraphicFramePr>
            <a:graphicFrameLocks noGrp="1"/>
          </p:cNvGraphicFramePr>
          <p:nvPr>
            <p:ph type="chart" sz="quarter" idx="13"/>
            <p:extLst>
              <p:ext uri="{D42A27DB-BD31-4B8C-83A1-F6EECF244321}">
                <p14:modId xmlns:p14="http://schemas.microsoft.com/office/powerpoint/2010/main" val="182296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276D68-EEC8-4513-8758-916A0477EDE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1EF59BC-1E28-4174-B543-CC9E5E5C2A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5802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76F95-AC3D-45BA-9C18-D55C09BA384A}"/>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08906C15-FDAF-43E5-8ACC-DA31617EA787}"/>
              </a:ext>
            </a:extLst>
          </p:cNvPr>
          <p:cNvGraphicFramePr>
            <a:graphicFrameLocks noGrp="1"/>
          </p:cNvGraphicFramePr>
          <p:nvPr>
            <p:ph type="chart" sz="quarter" idx="13"/>
            <p:extLst>
              <p:ext uri="{D42A27DB-BD31-4B8C-83A1-F6EECF244321}">
                <p14:modId xmlns:p14="http://schemas.microsoft.com/office/powerpoint/2010/main" val="13328986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1DE9F2-D251-469C-BFEB-D08A7359320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794C3B3-1938-4A2D-AF34-E8C3A6580E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3596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5CFAD-4AA6-4B48-8368-19A6098E350C}"/>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F9275FF2-3011-4319-92BF-95060A92A516}"/>
              </a:ext>
            </a:extLst>
          </p:cNvPr>
          <p:cNvGraphicFramePr>
            <a:graphicFrameLocks noGrp="1"/>
          </p:cNvGraphicFramePr>
          <p:nvPr>
            <p:ph type="chart" sz="quarter" idx="13"/>
            <p:extLst>
              <p:ext uri="{D42A27DB-BD31-4B8C-83A1-F6EECF244321}">
                <p14:modId xmlns:p14="http://schemas.microsoft.com/office/powerpoint/2010/main" val="22139032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43DE64-B7A0-4D71-B970-000A4205E6C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CFD02D6-C9DF-40F0-9599-EA863C2D71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84676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224DC-7BB1-4550-BFDB-C8801719D520}"/>
              </a:ext>
            </a:extLst>
          </p:cNvPr>
          <p:cNvSpPr>
            <a:spLocks noGrp="1"/>
          </p:cNvSpPr>
          <p:nvPr>
            <p:ph type="title"/>
          </p:nvPr>
        </p:nvSpPr>
        <p:spPr/>
        <p:txBody>
          <a:bodyPr/>
          <a:lstStyle/>
          <a:p>
            <a:r>
              <a:rPr lang="en-US"/>
              <a:t>Facebook Original Own Posts Table | Tokio Marine America - 1 of 3</a:t>
            </a:r>
          </a:p>
        </p:txBody>
      </p:sp>
      <p:graphicFrame>
        <p:nvGraphicFramePr>
          <p:cNvPr id="5" name="Table Placeholder 4">
            <a:extLst>
              <a:ext uri="{FF2B5EF4-FFF2-40B4-BE49-F238E27FC236}">
                <a16:creationId xmlns:a16="http://schemas.microsoft.com/office/drawing/2014/main" id="{50DA70A0-B667-4E89-A04E-5861DE822E62}"/>
              </a:ext>
            </a:extLst>
          </p:cNvPr>
          <p:cNvGraphicFramePr>
            <a:graphicFrameLocks noGrp="1"/>
          </p:cNvGraphicFramePr>
          <p:nvPr>
            <p:ph type="tbl" sz="quarter" idx="13"/>
            <p:extLst>
              <p:ext uri="{D42A27DB-BD31-4B8C-83A1-F6EECF244321}">
                <p14:modId xmlns:p14="http://schemas.microsoft.com/office/powerpoint/2010/main" val="3193898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24156523"/>
                    </a:ext>
                  </a:extLst>
                </a:gridCol>
                <a:gridCol w="1481328">
                  <a:extLst>
                    <a:ext uri="{9D8B030D-6E8A-4147-A177-3AD203B41FA5}">
                      <a16:colId xmlns:a16="http://schemas.microsoft.com/office/drawing/2014/main" val="4190890374"/>
                    </a:ext>
                  </a:extLst>
                </a:gridCol>
                <a:gridCol w="329184">
                  <a:extLst>
                    <a:ext uri="{9D8B030D-6E8A-4147-A177-3AD203B41FA5}">
                      <a16:colId xmlns:a16="http://schemas.microsoft.com/office/drawing/2014/main" val="1178285454"/>
                    </a:ext>
                  </a:extLst>
                </a:gridCol>
                <a:gridCol w="329184">
                  <a:extLst>
                    <a:ext uri="{9D8B030D-6E8A-4147-A177-3AD203B41FA5}">
                      <a16:colId xmlns:a16="http://schemas.microsoft.com/office/drawing/2014/main" val="3050911704"/>
                    </a:ext>
                  </a:extLst>
                </a:gridCol>
                <a:gridCol w="329184">
                  <a:extLst>
                    <a:ext uri="{9D8B030D-6E8A-4147-A177-3AD203B41FA5}">
                      <a16:colId xmlns:a16="http://schemas.microsoft.com/office/drawing/2014/main" val="922765489"/>
                    </a:ext>
                  </a:extLst>
                </a:gridCol>
                <a:gridCol w="329184">
                  <a:extLst>
                    <a:ext uri="{9D8B030D-6E8A-4147-A177-3AD203B41FA5}">
                      <a16:colId xmlns:a16="http://schemas.microsoft.com/office/drawing/2014/main" val="1893117978"/>
                    </a:ext>
                  </a:extLst>
                </a:gridCol>
                <a:gridCol w="329184">
                  <a:extLst>
                    <a:ext uri="{9D8B030D-6E8A-4147-A177-3AD203B41FA5}">
                      <a16:colId xmlns:a16="http://schemas.microsoft.com/office/drawing/2014/main" val="2470169404"/>
                    </a:ext>
                  </a:extLst>
                </a:gridCol>
                <a:gridCol w="329184">
                  <a:extLst>
                    <a:ext uri="{9D8B030D-6E8A-4147-A177-3AD203B41FA5}">
                      <a16:colId xmlns:a16="http://schemas.microsoft.com/office/drawing/2014/main" val="589808611"/>
                    </a:ext>
                  </a:extLst>
                </a:gridCol>
                <a:gridCol w="329184">
                  <a:extLst>
                    <a:ext uri="{9D8B030D-6E8A-4147-A177-3AD203B41FA5}">
                      <a16:colId xmlns:a16="http://schemas.microsoft.com/office/drawing/2014/main" val="677307269"/>
                    </a:ext>
                  </a:extLst>
                </a:gridCol>
                <a:gridCol w="329184">
                  <a:extLst>
                    <a:ext uri="{9D8B030D-6E8A-4147-A177-3AD203B41FA5}">
                      <a16:colId xmlns:a16="http://schemas.microsoft.com/office/drawing/2014/main" val="424538948"/>
                    </a:ext>
                  </a:extLst>
                </a:gridCol>
                <a:gridCol w="329184">
                  <a:extLst>
                    <a:ext uri="{9D8B030D-6E8A-4147-A177-3AD203B41FA5}">
                      <a16:colId xmlns:a16="http://schemas.microsoft.com/office/drawing/2014/main" val="3037231768"/>
                    </a:ext>
                  </a:extLst>
                </a:gridCol>
                <a:gridCol w="329184">
                  <a:extLst>
                    <a:ext uri="{9D8B030D-6E8A-4147-A177-3AD203B41FA5}">
                      <a16:colId xmlns:a16="http://schemas.microsoft.com/office/drawing/2014/main" val="247483551"/>
                    </a:ext>
                  </a:extLst>
                </a:gridCol>
                <a:gridCol w="329184">
                  <a:extLst>
                    <a:ext uri="{9D8B030D-6E8A-4147-A177-3AD203B41FA5}">
                      <a16:colId xmlns:a16="http://schemas.microsoft.com/office/drawing/2014/main" val="875262222"/>
                    </a:ext>
                  </a:extLst>
                </a:gridCol>
                <a:gridCol w="329184">
                  <a:extLst>
                    <a:ext uri="{9D8B030D-6E8A-4147-A177-3AD203B41FA5}">
                      <a16:colId xmlns:a16="http://schemas.microsoft.com/office/drawing/2014/main" val="2021790283"/>
                    </a:ext>
                  </a:extLst>
                </a:gridCol>
                <a:gridCol w="329184">
                  <a:extLst>
                    <a:ext uri="{9D8B030D-6E8A-4147-A177-3AD203B41FA5}">
                      <a16:colId xmlns:a16="http://schemas.microsoft.com/office/drawing/2014/main" val="3914988590"/>
                    </a:ext>
                  </a:extLst>
                </a:gridCol>
                <a:gridCol w="329184">
                  <a:extLst>
                    <a:ext uri="{9D8B030D-6E8A-4147-A177-3AD203B41FA5}">
                      <a16:colId xmlns:a16="http://schemas.microsoft.com/office/drawing/2014/main" val="3231975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49526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- 2023-09-15 11:45:39</a:t>
                      </a:r>
                      <a:r>
                        <a:rPr kumimoji="0" lang="en-US" sz="1000" b="0" i="0" u="none" strike="noStrike" kern="1200" cap="none" spc="0" normalizeH="0" baseline="0" noProof="0">
                          <a:ln>
                            <a:noFill/>
                          </a:ln>
                          <a:solidFill>
                            <a:prstClr val="black"/>
                          </a:solidFill>
                          <a:effectLst/>
                          <a:uLnTx/>
                          <a:uFillTx/>
                          <a:latin typeface="Calibri"/>
                          <a:ea typeface="+mn-ea"/>
                          <a:cs typeface="+mn-cs"/>
                        </a:rPr>
                        <a:t>
 Our Jersey City employees used the power of teamwork to make a positive impact! 🙌
We set a goal to assemble 125 toiletry bags for the Sierra House and our employees exceeded the goal by assembling 141 bags! It was a successful event and a great display of teamwork.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https://quintly-image-storage.s3.amazonaws.com/e33bbb9956bb05844e7317a82c09a400/e8346368800373b2a3c926202f851d47.jpg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59001895"/>
                  </a:ext>
                </a:extLst>
              </a:tr>
            </a:tbl>
          </a:graphicData>
        </a:graphic>
      </p:graphicFrame>
      <p:sp>
        <p:nvSpPr>
          <p:cNvPr id="4" name="Text Placeholder 3">
            <a:extLst>
              <a:ext uri="{FF2B5EF4-FFF2-40B4-BE49-F238E27FC236}">
                <a16:creationId xmlns:a16="http://schemas.microsoft.com/office/drawing/2014/main" id="{1DD3FF05-9611-4810-99BF-3120C54231FE}"/>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1851497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50A78-D366-4DFE-942D-B9C2795A4A06}"/>
              </a:ext>
            </a:extLst>
          </p:cNvPr>
          <p:cNvSpPr>
            <a:spLocks noGrp="1"/>
          </p:cNvSpPr>
          <p:nvPr>
            <p:ph type="title"/>
          </p:nvPr>
        </p:nvSpPr>
        <p:spPr/>
        <p:txBody>
          <a:bodyPr/>
          <a:lstStyle/>
          <a:p>
            <a:r>
              <a:rPr lang="en-US"/>
              <a:t>Facebook Original Own Posts Table | Tokio Marine America - 2 of 3</a:t>
            </a:r>
          </a:p>
        </p:txBody>
      </p:sp>
      <p:graphicFrame>
        <p:nvGraphicFramePr>
          <p:cNvPr id="5" name="Table Placeholder 4">
            <a:extLst>
              <a:ext uri="{FF2B5EF4-FFF2-40B4-BE49-F238E27FC236}">
                <a16:creationId xmlns:a16="http://schemas.microsoft.com/office/drawing/2014/main" id="{9E41B890-5BC4-42C5-B88D-B66C95BDAA9A}"/>
              </a:ext>
            </a:extLst>
          </p:cNvPr>
          <p:cNvGraphicFramePr>
            <a:graphicFrameLocks noGrp="1"/>
          </p:cNvGraphicFramePr>
          <p:nvPr>
            <p:ph type="tbl" sz="quarter" idx="13"/>
            <p:extLst>
              <p:ext uri="{D42A27DB-BD31-4B8C-83A1-F6EECF244321}">
                <p14:modId xmlns:p14="http://schemas.microsoft.com/office/powerpoint/2010/main" val="3398495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42302272"/>
                    </a:ext>
                  </a:extLst>
                </a:gridCol>
                <a:gridCol w="1481328">
                  <a:extLst>
                    <a:ext uri="{9D8B030D-6E8A-4147-A177-3AD203B41FA5}">
                      <a16:colId xmlns:a16="http://schemas.microsoft.com/office/drawing/2014/main" val="2773913947"/>
                    </a:ext>
                  </a:extLst>
                </a:gridCol>
                <a:gridCol w="329184">
                  <a:extLst>
                    <a:ext uri="{9D8B030D-6E8A-4147-A177-3AD203B41FA5}">
                      <a16:colId xmlns:a16="http://schemas.microsoft.com/office/drawing/2014/main" val="2718300940"/>
                    </a:ext>
                  </a:extLst>
                </a:gridCol>
                <a:gridCol w="329184">
                  <a:extLst>
                    <a:ext uri="{9D8B030D-6E8A-4147-A177-3AD203B41FA5}">
                      <a16:colId xmlns:a16="http://schemas.microsoft.com/office/drawing/2014/main" val="2380617382"/>
                    </a:ext>
                  </a:extLst>
                </a:gridCol>
                <a:gridCol w="329184">
                  <a:extLst>
                    <a:ext uri="{9D8B030D-6E8A-4147-A177-3AD203B41FA5}">
                      <a16:colId xmlns:a16="http://schemas.microsoft.com/office/drawing/2014/main" val="391884530"/>
                    </a:ext>
                  </a:extLst>
                </a:gridCol>
                <a:gridCol w="329184">
                  <a:extLst>
                    <a:ext uri="{9D8B030D-6E8A-4147-A177-3AD203B41FA5}">
                      <a16:colId xmlns:a16="http://schemas.microsoft.com/office/drawing/2014/main" val="2682156500"/>
                    </a:ext>
                  </a:extLst>
                </a:gridCol>
                <a:gridCol w="329184">
                  <a:extLst>
                    <a:ext uri="{9D8B030D-6E8A-4147-A177-3AD203B41FA5}">
                      <a16:colId xmlns:a16="http://schemas.microsoft.com/office/drawing/2014/main" val="1801863888"/>
                    </a:ext>
                  </a:extLst>
                </a:gridCol>
                <a:gridCol w="329184">
                  <a:extLst>
                    <a:ext uri="{9D8B030D-6E8A-4147-A177-3AD203B41FA5}">
                      <a16:colId xmlns:a16="http://schemas.microsoft.com/office/drawing/2014/main" val="4058011773"/>
                    </a:ext>
                  </a:extLst>
                </a:gridCol>
                <a:gridCol w="329184">
                  <a:extLst>
                    <a:ext uri="{9D8B030D-6E8A-4147-A177-3AD203B41FA5}">
                      <a16:colId xmlns:a16="http://schemas.microsoft.com/office/drawing/2014/main" val="2693664309"/>
                    </a:ext>
                  </a:extLst>
                </a:gridCol>
                <a:gridCol w="329184">
                  <a:extLst>
                    <a:ext uri="{9D8B030D-6E8A-4147-A177-3AD203B41FA5}">
                      <a16:colId xmlns:a16="http://schemas.microsoft.com/office/drawing/2014/main" val="2278686344"/>
                    </a:ext>
                  </a:extLst>
                </a:gridCol>
                <a:gridCol w="329184">
                  <a:extLst>
                    <a:ext uri="{9D8B030D-6E8A-4147-A177-3AD203B41FA5}">
                      <a16:colId xmlns:a16="http://schemas.microsoft.com/office/drawing/2014/main" val="2092309703"/>
                    </a:ext>
                  </a:extLst>
                </a:gridCol>
                <a:gridCol w="329184">
                  <a:extLst>
                    <a:ext uri="{9D8B030D-6E8A-4147-A177-3AD203B41FA5}">
                      <a16:colId xmlns:a16="http://schemas.microsoft.com/office/drawing/2014/main" val="4105176605"/>
                    </a:ext>
                  </a:extLst>
                </a:gridCol>
                <a:gridCol w="329184">
                  <a:extLst>
                    <a:ext uri="{9D8B030D-6E8A-4147-A177-3AD203B41FA5}">
                      <a16:colId xmlns:a16="http://schemas.microsoft.com/office/drawing/2014/main" val="1165254976"/>
                    </a:ext>
                  </a:extLst>
                </a:gridCol>
                <a:gridCol w="329184">
                  <a:extLst>
                    <a:ext uri="{9D8B030D-6E8A-4147-A177-3AD203B41FA5}">
                      <a16:colId xmlns:a16="http://schemas.microsoft.com/office/drawing/2014/main" val="1984179694"/>
                    </a:ext>
                  </a:extLst>
                </a:gridCol>
                <a:gridCol w="329184">
                  <a:extLst>
                    <a:ext uri="{9D8B030D-6E8A-4147-A177-3AD203B41FA5}">
                      <a16:colId xmlns:a16="http://schemas.microsoft.com/office/drawing/2014/main" val="2668817575"/>
                    </a:ext>
                  </a:extLst>
                </a:gridCol>
                <a:gridCol w="329184">
                  <a:extLst>
                    <a:ext uri="{9D8B030D-6E8A-4147-A177-3AD203B41FA5}">
                      <a16:colId xmlns:a16="http://schemas.microsoft.com/office/drawing/2014/main" val="1134327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50080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- 2023-09-18 15:46:00</a:t>
                      </a:r>
                      <a:r>
                        <a:rPr kumimoji="0" lang="en-US" sz="1000" b="0" i="0" u="none" strike="noStrike" kern="1200" cap="none" spc="0" normalizeH="0" baseline="0" noProof="0">
                          <a:ln>
                            <a:noFill/>
                          </a:ln>
                          <a:solidFill>
                            <a:prstClr val="black"/>
                          </a:solidFill>
                          <a:effectLst/>
                          <a:uLnTx/>
                          <a:uFillTx/>
                          <a:latin typeface="Calibri"/>
                          <a:ea typeface="+mn-ea"/>
                          <a:cs typeface="+mn-cs"/>
                        </a:rPr>
                        <a:t>
 Our Chicago employees had a chance to experience some mind-bending fun during their visit to the Museum of Illusions - Chicago. 🧠
The team enjoyed a delicious lunch followed by a museum visit in celebration of Employee Appreciation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https://quintly-image-storage.s3.amazonaws.com/e33bbb9956bb05844e7317a82c09a400/488379c161b227aca81e90643593723e.jpg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499635484"/>
                  </a:ext>
                </a:extLst>
              </a:tr>
            </a:tbl>
          </a:graphicData>
        </a:graphic>
      </p:graphicFrame>
      <p:sp>
        <p:nvSpPr>
          <p:cNvPr id="4" name="Text Placeholder 3">
            <a:extLst>
              <a:ext uri="{FF2B5EF4-FFF2-40B4-BE49-F238E27FC236}">
                <a16:creationId xmlns:a16="http://schemas.microsoft.com/office/drawing/2014/main" id="{84A90AFB-D270-4898-A54A-07E6965D798D}"/>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2410706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A59E7-2380-4E28-B59D-D953BB832538}"/>
              </a:ext>
            </a:extLst>
          </p:cNvPr>
          <p:cNvSpPr>
            <a:spLocks noGrp="1"/>
          </p:cNvSpPr>
          <p:nvPr>
            <p:ph type="title"/>
          </p:nvPr>
        </p:nvSpPr>
        <p:spPr/>
        <p:txBody>
          <a:bodyPr/>
          <a:lstStyle/>
          <a:p>
            <a:r>
              <a:rPr lang="en-US"/>
              <a:t>Facebook Original Own Posts Table | Tokio Marine America - 3 of 3</a:t>
            </a:r>
          </a:p>
        </p:txBody>
      </p:sp>
      <p:graphicFrame>
        <p:nvGraphicFramePr>
          <p:cNvPr id="5" name="Table Placeholder 4">
            <a:extLst>
              <a:ext uri="{FF2B5EF4-FFF2-40B4-BE49-F238E27FC236}">
                <a16:creationId xmlns:a16="http://schemas.microsoft.com/office/drawing/2014/main" id="{33F891C4-741C-4703-AAF6-A534972FC050}"/>
              </a:ext>
            </a:extLst>
          </p:cNvPr>
          <p:cNvGraphicFramePr>
            <a:graphicFrameLocks noGrp="1"/>
          </p:cNvGraphicFramePr>
          <p:nvPr>
            <p:ph type="tbl" sz="quarter" idx="13"/>
            <p:extLst>
              <p:ext uri="{D42A27DB-BD31-4B8C-83A1-F6EECF244321}">
                <p14:modId xmlns:p14="http://schemas.microsoft.com/office/powerpoint/2010/main" val="514613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12741375"/>
                    </a:ext>
                  </a:extLst>
                </a:gridCol>
                <a:gridCol w="1481328">
                  <a:extLst>
                    <a:ext uri="{9D8B030D-6E8A-4147-A177-3AD203B41FA5}">
                      <a16:colId xmlns:a16="http://schemas.microsoft.com/office/drawing/2014/main" val="4213135935"/>
                    </a:ext>
                  </a:extLst>
                </a:gridCol>
                <a:gridCol w="329184">
                  <a:extLst>
                    <a:ext uri="{9D8B030D-6E8A-4147-A177-3AD203B41FA5}">
                      <a16:colId xmlns:a16="http://schemas.microsoft.com/office/drawing/2014/main" val="609332194"/>
                    </a:ext>
                  </a:extLst>
                </a:gridCol>
                <a:gridCol w="329184">
                  <a:extLst>
                    <a:ext uri="{9D8B030D-6E8A-4147-A177-3AD203B41FA5}">
                      <a16:colId xmlns:a16="http://schemas.microsoft.com/office/drawing/2014/main" val="2487077476"/>
                    </a:ext>
                  </a:extLst>
                </a:gridCol>
                <a:gridCol w="329184">
                  <a:extLst>
                    <a:ext uri="{9D8B030D-6E8A-4147-A177-3AD203B41FA5}">
                      <a16:colId xmlns:a16="http://schemas.microsoft.com/office/drawing/2014/main" val="1945445689"/>
                    </a:ext>
                  </a:extLst>
                </a:gridCol>
                <a:gridCol w="329184">
                  <a:extLst>
                    <a:ext uri="{9D8B030D-6E8A-4147-A177-3AD203B41FA5}">
                      <a16:colId xmlns:a16="http://schemas.microsoft.com/office/drawing/2014/main" val="958182211"/>
                    </a:ext>
                  </a:extLst>
                </a:gridCol>
                <a:gridCol w="329184">
                  <a:extLst>
                    <a:ext uri="{9D8B030D-6E8A-4147-A177-3AD203B41FA5}">
                      <a16:colId xmlns:a16="http://schemas.microsoft.com/office/drawing/2014/main" val="4074425882"/>
                    </a:ext>
                  </a:extLst>
                </a:gridCol>
                <a:gridCol w="329184">
                  <a:extLst>
                    <a:ext uri="{9D8B030D-6E8A-4147-A177-3AD203B41FA5}">
                      <a16:colId xmlns:a16="http://schemas.microsoft.com/office/drawing/2014/main" val="1299706193"/>
                    </a:ext>
                  </a:extLst>
                </a:gridCol>
                <a:gridCol w="329184">
                  <a:extLst>
                    <a:ext uri="{9D8B030D-6E8A-4147-A177-3AD203B41FA5}">
                      <a16:colId xmlns:a16="http://schemas.microsoft.com/office/drawing/2014/main" val="4059492044"/>
                    </a:ext>
                  </a:extLst>
                </a:gridCol>
                <a:gridCol w="329184">
                  <a:extLst>
                    <a:ext uri="{9D8B030D-6E8A-4147-A177-3AD203B41FA5}">
                      <a16:colId xmlns:a16="http://schemas.microsoft.com/office/drawing/2014/main" val="3747381197"/>
                    </a:ext>
                  </a:extLst>
                </a:gridCol>
                <a:gridCol w="329184">
                  <a:extLst>
                    <a:ext uri="{9D8B030D-6E8A-4147-A177-3AD203B41FA5}">
                      <a16:colId xmlns:a16="http://schemas.microsoft.com/office/drawing/2014/main" val="3447494972"/>
                    </a:ext>
                  </a:extLst>
                </a:gridCol>
                <a:gridCol w="329184">
                  <a:extLst>
                    <a:ext uri="{9D8B030D-6E8A-4147-A177-3AD203B41FA5}">
                      <a16:colId xmlns:a16="http://schemas.microsoft.com/office/drawing/2014/main" val="1723105855"/>
                    </a:ext>
                  </a:extLst>
                </a:gridCol>
                <a:gridCol w="329184">
                  <a:extLst>
                    <a:ext uri="{9D8B030D-6E8A-4147-A177-3AD203B41FA5}">
                      <a16:colId xmlns:a16="http://schemas.microsoft.com/office/drawing/2014/main" val="2936605822"/>
                    </a:ext>
                  </a:extLst>
                </a:gridCol>
                <a:gridCol w="329184">
                  <a:extLst>
                    <a:ext uri="{9D8B030D-6E8A-4147-A177-3AD203B41FA5}">
                      <a16:colId xmlns:a16="http://schemas.microsoft.com/office/drawing/2014/main" val="1595666550"/>
                    </a:ext>
                  </a:extLst>
                </a:gridCol>
                <a:gridCol w="329184">
                  <a:extLst>
                    <a:ext uri="{9D8B030D-6E8A-4147-A177-3AD203B41FA5}">
                      <a16:colId xmlns:a16="http://schemas.microsoft.com/office/drawing/2014/main" val="4017026303"/>
                    </a:ext>
                  </a:extLst>
                </a:gridCol>
                <a:gridCol w="329184">
                  <a:extLst>
                    <a:ext uri="{9D8B030D-6E8A-4147-A177-3AD203B41FA5}">
                      <a16:colId xmlns:a16="http://schemas.microsoft.com/office/drawing/2014/main" val="1440432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98211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- 2023-09-20 15:18:18</a:t>
                      </a:r>
                      <a:r>
                        <a:rPr kumimoji="0" lang="en-US" sz="1000" b="0" i="0" u="none" strike="noStrike" kern="1200" cap="none" spc="0" normalizeH="0" baseline="0" noProof="0">
                          <a:ln>
                            <a:noFill/>
                          </a:ln>
                          <a:solidFill>
                            <a:prstClr val="black"/>
                          </a:solidFill>
                          <a:effectLst/>
                          <a:uLnTx/>
                          <a:uFillTx/>
                          <a:latin typeface="Calibri"/>
                          <a:ea typeface="+mn-ea"/>
                          <a:cs typeface="+mn-cs"/>
                        </a:rPr>
                        <a:t>
 We're hiring a Marketing Assistant/Administrative Coordinator (Bilingual Japanese) in Plano, TX. This is a great opportunity for someone who shares our commitment to making a positive impact in the community! 
Check out these photos of our Plano team in action and learn more about this role here: https://bit.ly/3Lwfn0J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https://quintly-image-storage.s3.amazonaws.com/e33bbb9956bb05844e7317a82c09a400/fe95f195df0104d2a69c3feaa7d85341.jpg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83818139"/>
                  </a:ext>
                </a:extLst>
              </a:tr>
            </a:tbl>
          </a:graphicData>
        </a:graphic>
      </p:graphicFrame>
      <p:sp>
        <p:nvSpPr>
          <p:cNvPr id="4" name="Text Placeholder 3">
            <a:extLst>
              <a:ext uri="{FF2B5EF4-FFF2-40B4-BE49-F238E27FC236}">
                <a16:creationId xmlns:a16="http://schemas.microsoft.com/office/drawing/2014/main" id="{2F864A18-D6FC-439C-A2CA-EFA4AF7B9511}"/>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3241600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F62A3-9E45-4C43-96A2-CD841CAC3B3D}"/>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B0ED3420-C57F-4253-BA79-381465F715C9}"/>
              </a:ext>
            </a:extLst>
          </p:cNvPr>
          <p:cNvGraphicFramePr>
            <a:graphicFrameLocks noGrp="1"/>
          </p:cNvGraphicFramePr>
          <p:nvPr>
            <p:ph type="tbl" sz="quarter" idx="13"/>
            <p:extLst>
              <p:ext uri="{D42A27DB-BD31-4B8C-83A1-F6EECF244321}">
                <p14:modId xmlns:p14="http://schemas.microsoft.com/office/powerpoint/2010/main" val="1913713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070650603"/>
                    </a:ext>
                  </a:extLst>
                </a:gridCol>
                <a:gridCol w="576072">
                  <a:extLst>
                    <a:ext uri="{9D8B030D-6E8A-4147-A177-3AD203B41FA5}">
                      <a16:colId xmlns:a16="http://schemas.microsoft.com/office/drawing/2014/main" val="1339956211"/>
                    </a:ext>
                  </a:extLst>
                </a:gridCol>
                <a:gridCol w="576072">
                  <a:extLst>
                    <a:ext uri="{9D8B030D-6E8A-4147-A177-3AD203B41FA5}">
                      <a16:colId xmlns:a16="http://schemas.microsoft.com/office/drawing/2014/main" val="384995461"/>
                    </a:ext>
                  </a:extLst>
                </a:gridCol>
                <a:gridCol w="576072">
                  <a:extLst>
                    <a:ext uri="{9D8B030D-6E8A-4147-A177-3AD203B41FA5}">
                      <a16:colId xmlns:a16="http://schemas.microsoft.com/office/drawing/2014/main" val="3167380915"/>
                    </a:ext>
                  </a:extLst>
                </a:gridCol>
                <a:gridCol w="576072">
                  <a:extLst>
                    <a:ext uri="{9D8B030D-6E8A-4147-A177-3AD203B41FA5}">
                      <a16:colId xmlns:a16="http://schemas.microsoft.com/office/drawing/2014/main" val="2589442577"/>
                    </a:ext>
                  </a:extLst>
                </a:gridCol>
                <a:gridCol w="576072">
                  <a:extLst>
                    <a:ext uri="{9D8B030D-6E8A-4147-A177-3AD203B41FA5}">
                      <a16:colId xmlns:a16="http://schemas.microsoft.com/office/drawing/2014/main" val="4002702662"/>
                    </a:ext>
                  </a:extLst>
                </a:gridCol>
                <a:gridCol w="576072">
                  <a:extLst>
                    <a:ext uri="{9D8B030D-6E8A-4147-A177-3AD203B41FA5}">
                      <a16:colId xmlns:a16="http://schemas.microsoft.com/office/drawing/2014/main" val="1087349598"/>
                    </a:ext>
                  </a:extLst>
                </a:gridCol>
                <a:gridCol w="576072">
                  <a:extLst>
                    <a:ext uri="{9D8B030D-6E8A-4147-A177-3AD203B41FA5}">
                      <a16:colId xmlns:a16="http://schemas.microsoft.com/office/drawing/2014/main" val="1835472404"/>
                    </a:ext>
                  </a:extLst>
                </a:gridCol>
                <a:gridCol w="576072">
                  <a:extLst>
                    <a:ext uri="{9D8B030D-6E8A-4147-A177-3AD203B41FA5}">
                      <a16:colId xmlns:a16="http://schemas.microsoft.com/office/drawing/2014/main" val="2217337668"/>
                    </a:ext>
                  </a:extLst>
                </a:gridCol>
                <a:gridCol w="576072">
                  <a:extLst>
                    <a:ext uri="{9D8B030D-6E8A-4147-A177-3AD203B41FA5}">
                      <a16:colId xmlns:a16="http://schemas.microsoft.com/office/drawing/2014/main" val="2047655231"/>
                    </a:ext>
                  </a:extLst>
                </a:gridCol>
                <a:gridCol w="576072">
                  <a:extLst>
                    <a:ext uri="{9D8B030D-6E8A-4147-A177-3AD203B41FA5}">
                      <a16:colId xmlns:a16="http://schemas.microsoft.com/office/drawing/2014/main" val="2696651891"/>
                    </a:ext>
                  </a:extLst>
                </a:gridCol>
                <a:gridCol w="576072">
                  <a:extLst>
                    <a:ext uri="{9D8B030D-6E8A-4147-A177-3AD203B41FA5}">
                      <a16:colId xmlns:a16="http://schemas.microsoft.com/office/drawing/2014/main" val="2670261209"/>
                    </a:ext>
                  </a:extLst>
                </a:gridCol>
                <a:gridCol w="576072">
                  <a:extLst>
                    <a:ext uri="{9D8B030D-6E8A-4147-A177-3AD203B41FA5}">
                      <a16:colId xmlns:a16="http://schemas.microsoft.com/office/drawing/2014/main" val="187567692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59594058"/>
                  </a:ext>
                </a:extLst>
              </a:tr>
              <a:tr h="370840">
                <a:tc>
                  <a:txBody>
                    <a:bodyPr/>
                    <a:lstStyle/>
                    <a:p>
                      <a:r>
                        <a:rPr lang="en-US" sz="1000"/>
                        <a:t>270</a:t>
                      </a:r>
                    </a:p>
                  </a:txBody>
                  <a:tcPr/>
                </a:tc>
                <a:tc>
                  <a:txBody>
                    <a:bodyPr/>
                    <a:lstStyle/>
                    <a:p>
                      <a:r>
                        <a:rPr lang="en-US" sz="1000"/>
                        <a:t>6</a:t>
                      </a:r>
                    </a:p>
                  </a:txBody>
                  <a:tcPr/>
                </a:tc>
                <a:tc>
                  <a:txBody>
                    <a:bodyPr/>
                    <a:lstStyle/>
                    <a:p>
                      <a:r>
                        <a:rPr lang="en-US" sz="1000"/>
                        <a:t>13</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0.2593 %</a:t>
                      </a:r>
                    </a:p>
                  </a:txBody>
                  <a:tcPr/>
                </a:tc>
                <a:tc>
                  <a:txBody>
                    <a:bodyPr/>
                    <a:lstStyle/>
                    <a:p>
                      <a:r>
                        <a:rPr lang="en-US" sz="1000"/>
                        <a:t>0.0 %</a:t>
                      </a:r>
                    </a:p>
                  </a:txBody>
                  <a:tcPr/>
                </a:tc>
                <a:extLst>
                  <a:ext uri="{0D108BD9-81ED-4DB2-BD59-A6C34878D82A}">
                    <a16:rowId xmlns:a16="http://schemas.microsoft.com/office/drawing/2014/main" val="2902337684"/>
                  </a:ext>
                </a:extLst>
              </a:tr>
            </a:tbl>
          </a:graphicData>
        </a:graphic>
      </p:graphicFrame>
      <p:sp>
        <p:nvSpPr>
          <p:cNvPr id="4" name="Text Placeholder 3">
            <a:extLst>
              <a:ext uri="{FF2B5EF4-FFF2-40B4-BE49-F238E27FC236}">
                <a16:creationId xmlns:a16="http://schemas.microsoft.com/office/drawing/2014/main" id="{71003E5E-C7D8-4897-964A-8442A35049B3}"/>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3949061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0E805-76CC-48F5-9198-339920E83E13}"/>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5A06D745-A88E-49BE-9087-1092B45C5B6D}"/>
              </a:ext>
            </a:extLst>
          </p:cNvPr>
          <p:cNvGraphicFramePr>
            <a:graphicFrameLocks noGrp="1"/>
          </p:cNvGraphicFramePr>
          <p:nvPr>
            <p:ph type="chart" sz="quarter" idx="13"/>
            <p:extLst>
              <p:ext uri="{D42A27DB-BD31-4B8C-83A1-F6EECF244321}">
                <p14:modId xmlns:p14="http://schemas.microsoft.com/office/powerpoint/2010/main" val="4418730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83625D-C652-4A1B-BAA1-59725C7F880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77C7E79-2595-495C-9D07-B062072645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5218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10C71-0BAA-4832-A392-8195B993EAD1}"/>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524B04B3-B919-4740-894A-F0A647D77362}"/>
              </a:ext>
            </a:extLst>
          </p:cNvPr>
          <p:cNvGraphicFramePr>
            <a:graphicFrameLocks noGrp="1"/>
          </p:cNvGraphicFramePr>
          <p:nvPr>
            <p:ph type="chart" sz="quarter" idx="13"/>
            <p:extLst>
              <p:ext uri="{D42A27DB-BD31-4B8C-83A1-F6EECF244321}">
                <p14:modId xmlns:p14="http://schemas.microsoft.com/office/powerpoint/2010/main" val="1881515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814DAF-2739-47E5-85DF-9D2EA5FB628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9CF982C-ABE7-4E49-9A6A-BD09200E7C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9207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5889F-E3BB-4DB5-9DE5-1C67D212793A}"/>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C216D89A-966F-47C7-9867-3C9A2075DCFD}"/>
              </a:ext>
            </a:extLst>
          </p:cNvPr>
          <p:cNvGraphicFramePr>
            <a:graphicFrameLocks noGrp="1"/>
          </p:cNvGraphicFramePr>
          <p:nvPr>
            <p:ph type="chart" sz="quarter" idx="13"/>
            <p:extLst>
              <p:ext uri="{D42A27DB-BD31-4B8C-83A1-F6EECF244321}">
                <p14:modId xmlns:p14="http://schemas.microsoft.com/office/powerpoint/2010/main" val="34082704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4DCD72-B056-43BD-996F-9A894A20461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6216E5D-2FDB-4E8E-928E-775BB450DC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35645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7C62D-6ECE-41BA-9E06-837FB8029E27}"/>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1AE79775-C1D3-41EC-AC46-45E0480D12B8}"/>
              </a:ext>
            </a:extLst>
          </p:cNvPr>
          <p:cNvGraphicFramePr>
            <a:graphicFrameLocks noGrp="1"/>
          </p:cNvGraphicFramePr>
          <p:nvPr>
            <p:ph type="tbl" sz="quarter" idx="13"/>
            <p:extLst>
              <p:ext uri="{D42A27DB-BD31-4B8C-83A1-F6EECF244321}">
                <p14:modId xmlns:p14="http://schemas.microsoft.com/office/powerpoint/2010/main" val="2320703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19812836"/>
                    </a:ext>
                  </a:extLst>
                </a:gridCol>
                <a:gridCol w="1152144">
                  <a:extLst>
                    <a:ext uri="{9D8B030D-6E8A-4147-A177-3AD203B41FA5}">
                      <a16:colId xmlns:a16="http://schemas.microsoft.com/office/drawing/2014/main" val="1804479362"/>
                    </a:ext>
                  </a:extLst>
                </a:gridCol>
                <a:gridCol w="1152144">
                  <a:extLst>
                    <a:ext uri="{9D8B030D-6E8A-4147-A177-3AD203B41FA5}">
                      <a16:colId xmlns:a16="http://schemas.microsoft.com/office/drawing/2014/main" val="79764438"/>
                    </a:ext>
                  </a:extLst>
                </a:gridCol>
                <a:gridCol w="1152144">
                  <a:extLst>
                    <a:ext uri="{9D8B030D-6E8A-4147-A177-3AD203B41FA5}">
                      <a16:colId xmlns:a16="http://schemas.microsoft.com/office/drawing/2014/main" val="2497011144"/>
                    </a:ext>
                  </a:extLst>
                </a:gridCol>
                <a:gridCol w="1152144">
                  <a:extLst>
                    <a:ext uri="{9D8B030D-6E8A-4147-A177-3AD203B41FA5}">
                      <a16:colId xmlns:a16="http://schemas.microsoft.com/office/drawing/2014/main" val="1942375063"/>
                    </a:ext>
                  </a:extLst>
                </a:gridCol>
                <a:gridCol w="1152144">
                  <a:extLst>
                    <a:ext uri="{9D8B030D-6E8A-4147-A177-3AD203B41FA5}">
                      <a16:colId xmlns:a16="http://schemas.microsoft.com/office/drawing/2014/main" val="3878906190"/>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90968450"/>
                  </a:ext>
                </a:extLst>
              </a:tr>
              <a:tr h="370840">
                <a:tc>
                  <a:txBody>
                    <a:bodyPr/>
                    <a:lstStyle/>
                    <a:p>
                      <a:r>
                        <a:rPr lang="en-US" sz="1000" b="1"/>
                        <a:t>@TokioMAmerica - 2023-09-29 14:33:49</a:t>
                      </a:r>
                      <a:r>
                        <a:rPr lang="en-US" sz="1000"/>
                        <a:t>
 Employees from our #Pasadena, CA office joined thousands of volunteers across their state for the annual California #CoastalCleanupDay! 🌊
This event is part of a state-wide mission to prevent trash from reaching CA's waterways. Thank you to @TheCACoast &amp;amp; all the volunteers! 👏 https://t.co/3xCOFp6cK9</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0.7407 %</a:t>
                      </a:r>
                    </a:p>
                  </a:txBody>
                  <a:tcPr/>
                </a:tc>
                <a:extLst>
                  <a:ext uri="{0D108BD9-81ED-4DB2-BD59-A6C34878D82A}">
                    <a16:rowId xmlns:a16="http://schemas.microsoft.com/office/drawing/2014/main" val="34603271"/>
                  </a:ext>
                </a:extLst>
              </a:tr>
              <a:tr h="370840">
                <a:tc>
                  <a:txBody>
                    <a:bodyPr/>
                    <a:lstStyle/>
                    <a:p>
                      <a:r>
                        <a:rPr lang="en-US" sz="1000" b="1"/>
                        <a:t>@TokioMAmerica - 2023-09-06 15:41:44</a:t>
                      </a:r>
                      <a:r>
                        <a:rPr lang="en-US" sz="1000"/>
                        <a:t>
 School is back in session &amp;amp; TMA employees across the country helped students get ready to learn by contributing to our annual #BackToSchool supply drives! 🎒📓
We were pleased to support @Pencils4Success, @Hillsides, @BGCChi, @mptxorg &amp;amp; Park East High School. https://t.co/pQdtLBLh49</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0.3774 %</a:t>
                      </a:r>
                    </a:p>
                  </a:txBody>
                  <a:tcPr/>
                </a:tc>
                <a:extLst>
                  <a:ext uri="{0D108BD9-81ED-4DB2-BD59-A6C34878D82A}">
                    <a16:rowId xmlns:a16="http://schemas.microsoft.com/office/drawing/2014/main" val="3833626114"/>
                  </a:ext>
                </a:extLst>
              </a:tr>
              <a:tr h="370840">
                <a:tc>
                  <a:txBody>
                    <a:bodyPr/>
                    <a:lstStyle/>
                    <a:p>
                      <a:r>
                        <a:rPr lang="en-US" sz="1000" b="1"/>
                        <a:t>@TokioMAmerica - 2023-09-07 15:22:57</a:t>
                      </a:r>
                      <a:r>
                        <a:rPr lang="en-US" sz="1000"/>
                        <a:t>
 Tokio Marine Group’s #ToBeAGoodCompany philosophy means stepping up in times of need. We’re pleased to be able to support our sister company, @FirstInsHI, in helping their customers affected by the Maui wildfires. https://t.co/sed5xz4Mz7</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0.3774 %</a:t>
                      </a:r>
                    </a:p>
                  </a:txBody>
                  <a:tcPr/>
                </a:tc>
                <a:extLst>
                  <a:ext uri="{0D108BD9-81ED-4DB2-BD59-A6C34878D82A}">
                    <a16:rowId xmlns:a16="http://schemas.microsoft.com/office/drawing/2014/main" val="792583122"/>
                  </a:ext>
                </a:extLst>
              </a:tr>
            </a:tbl>
          </a:graphicData>
        </a:graphic>
      </p:graphicFrame>
      <p:sp>
        <p:nvSpPr>
          <p:cNvPr id="4" name="Text Placeholder 3">
            <a:extLst>
              <a:ext uri="{FF2B5EF4-FFF2-40B4-BE49-F238E27FC236}">
                <a16:creationId xmlns:a16="http://schemas.microsoft.com/office/drawing/2014/main" id="{32401C69-0B85-4486-AC36-FBBF37355F4F}"/>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2152594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F303C-6BE4-429F-8E6F-822B5515F052}"/>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26431F22-4D54-4CAA-81CE-2F17EAF36955}"/>
              </a:ext>
            </a:extLst>
          </p:cNvPr>
          <p:cNvGraphicFramePr>
            <a:graphicFrameLocks noGrp="1"/>
          </p:cNvGraphicFramePr>
          <p:nvPr>
            <p:ph type="tbl" sz="quarter" idx="13"/>
            <p:extLst>
              <p:ext uri="{D42A27DB-BD31-4B8C-83A1-F6EECF244321}">
                <p14:modId xmlns:p14="http://schemas.microsoft.com/office/powerpoint/2010/main" val="866398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120741984"/>
                    </a:ext>
                  </a:extLst>
                </a:gridCol>
                <a:gridCol w="658368">
                  <a:extLst>
                    <a:ext uri="{9D8B030D-6E8A-4147-A177-3AD203B41FA5}">
                      <a16:colId xmlns:a16="http://schemas.microsoft.com/office/drawing/2014/main" val="1944056131"/>
                    </a:ext>
                  </a:extLst>
                </a:gridCol>
                <a:gridCol w="658368">
                  <a:extLst>
                    <a:ext uri="{9D8B030D-6E8A-4147-A177-3AD203B41FA5}">
                      <a16:colId xmlns:a16="http://schemas.microsoft.com/office/drawing/2014/main" val="1581461419"/>
                    </a:ext>
                  </a:extLst>
                </a:gridCol>
                <a:gridCol w="658368">
                  <a:extLst>
                    <a:ext uri="{9D8B030D-6E8A-4147-A177-3AD203B41FA5}">
                      <a16:colId xmlns:a16="http://schemas.microsoft.com/office/drawing/2014/main" val="722801836"/>
                    </a:ext>
                  </a:extLst>
                </a:gridCol>
                <a:gridCol w="658368">
                  <a:extLst>
                    <a:ext uri="{9D8B030D-6E8A-4147-A177-3AD203B41FA5}">
                      <a16:colId xmlns:a16="http://schemas.microsoft.com/office/drawing/2014/main" val="1667159206"/>
                    </a:ext>
                  </a:extLst>
                </a:gridCol>
                <a:gridCol w="658368">
                  <a:extLst>
                    <a:ext uri="{9D8B030D-6E8A-4147-A177-3AD203B41FA5}">
                      <a16:colId xmlns:a16="http://schemas.microsoft.com/office/drawing/2014/main" val="299801608"/>
                    </a:ext>
                  </a:extLst>
                </a:gridCol>
                <a:gridCol w="658368">
                  <a:extLst>
                    <a:ext uri="{9D8B030D-6E8A-4147-A177-3AD203B41FA5}">
                      <a16:colId xmlns:a16="http://schemas.microsoft.com/office/drawing/2014/main" val="2172853658"/>
                    </a:ext>
                  </a:extLst>
                </a:gridCol>
                <a:gridCol w="658368">
                  <a:extLst>
                    <a:ext uri="{9D8B030D-6E8A-4147-A177-3AD203B41FA5}">
                      <a16:colId xmlns:a16="http://schemas.microsoft.com/office/drawing/2014/main" val="1306896279"/>
                    </a:ext>
                  </a:extLst>
                </a:gridCol>
                <a:gridCol w="658368">
                  <a:extLst>
                    <a:ext uri="{9D8B030D-6E8A-4147-A177-3AD203B41FA5}">
                      <a16:colId xmlns:a16="http://schemas.microsoft.com/office/drawing/2014/main" val="2197733773"/>
                    </a:ext>
                  </a:extLst>
                </a:gridCol>
                <a:gridCol w="658368">
                  <a:extLst>
                    <a:ext uri="{9D8B030D-6E8A-4147-A177-3AD203B41FA5}">
                      <a16:colId xmlns:a16="http://schemas.microsoft.com/office/drawing/2014/main" val="4055648837"/>
                    </a:ext>
                  </a:extLst>
                </a:gridCol>
                <a:gridCol w="658368">
                  <a:extLst>
                    <a:ext uri="{9D8B030D-6E8A-4147-A177-3AD203B41FA5}">
                      <a16:colId xmlns:a16="http://schemas.microsoft.com/office/drawing/2014/main" val="786050199"/>
                    </a:ext>
                  </a:extLst>
                </a:gridCol>
                <a:gridCol w="658368">
                  <a:extLst>
                    <a:ext uri="{9D8B030D-6E8A-4147-A177-3AD203B41FA5}">
                      <a16:colId xmlns:a16="http://schemas.microsoft.com/office/drawing/2014/main" val="350083670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924297807"/>
                  </a:ext>
                </a:extLst>
              </a:tr>
              <a:tr h="370840">
                <a:tc>
                  <a:txBody>
                    <a:bodyPr/>
                    <a:lstStyle/>
                    <a:p>
                      <a:r>
                        <a:rPr lang="en-US" sz="1000"/>
                        <a:t>21426</a:t>
                      </a:r>
                    </a:p>
                  </a:txBody>
                  <a:tcPr/>
                </a:tc>
                <a:tc>
                  <a:txBody>
                    <a:bodyPr/>
                    <a:lstStyle/>
                    <a:p>
                      <a:r>
                        <a:rPr lang="en-US" sz="1000"/>
                        <a:t>135</a:t>
                      </a:r>
                    </a:p>
                  </a:txBody>
                  <a:tcPr/>
                </a:tc>
                <a:tc>
                  <a:txBody>
                    <a:bodyPr/>
                    <a:lstStyle/>
                    <a:p>
                      <a:r>
                        <a:rPr lang="en-US" sz="1000"/>
                        <a:t>13</a:t>
                      </a:r>
                    </a:p>
                  </a:txBody>
                  <a:tcPr/>
                </a:tc>
                <a:tc>
                  <a:txBody>
                    <a:bodyPr/>
                    <a:lstStyle/>
                    <a:p>
                      <a:r>
                        <a:rPr lang="en-US" sz="1000"/>
                        <a:t>568</a:t>
                      </a:r>
                    </a:p>
                  </a:txBody>
                  <a:tcPr/>
                </a:tc>
                <a:tc>
                  <a:txBody>
                    <a:bodyPr/>
                    <a:lstStyle/>
                    <a:p>
                      <a:r>
                        <a:rPr lang="en-US" sz="1000"/>
                        <a:t>43.692307692308</a:t>
                      </a:r>
                    </a:p>
                  </a:txBody>
                  <a:tcPr/>
                </a:tc>
                <a:tc>
                  <a:txBody>
                    <a:bodyPr/>
                    <a:lstStyle/>
                    <a:p>
                      <a:r>
                        <a:rPr lang="en-US" sz="1000"/>
                        <a:t>10</a:t>
                      </a:r>
                    </a:p>
                  </a:txBody>
                  <a:tcPr/>
                </a:tc>
                <a:tc>
                  <a:txBody>
                    <a:bodyPr/>
                    <a:lstStyle/>
                    <a:p>
                      <a:r>
                        <a:rPr lang="en-US" sz="1000"/>
                        <a:t>1</a:t>
                      </a:r>
                    </a:p>
                  </a:txBody>
                  <a:tcPr/>
                </a:tc>
                <a:tc>
                  <a:txBody>
                    <a:bodyPr/>
                    <a:lstStyle/>
                    <a:p>
                      <a:r>
                        <a:rPr lang="en-US" sz="1000"/>
                        <a:t>2735</a:t>
                      </a:r>
                    </a:p>
                  </a:txBody>
                  <a:tcPr/>
                </a:tc>
                <a:tc>
                  <a:txBody>
                    <a:bodyPr/>
                    <a:lstStyle/>
                    <a:p>
                      <a:r>
                        <a:rPr lang="en-US" sz="1000"/>
                        <a:t>23439</a:t>
                      </a:r>
                    </a:p>
                  </a:txBody>
                  <a:tcPr/>
                </a:tc>
                <a:tc>
                  <a:txBody>
                    <a:bodyPr/>
                    <a:lstStyle/>
                    <a:p>
                      <a:r>
                        <a:rPr lang="en-US" sz="1000"/>
                        <a:t>1803</a:t>
                      </a:r>
                    </a:p>
                  </a:txBody>
                  <a:tcPr/>
                </a:tc>
                <a:tc>
                  <a:txBody>
                    <a:bodyPr/>
                    <a:lstStyle/>
                    <a:p>
                      <a:r>
                        <a:rPr lang="en-US" sz="1000"/>
                        <a:t>10.850584545784 %</a:t>
                      </a:r>
                    </a:p>
                  </a:txBody>
                  <a:tcPr/>
                </a:tc>
                <a:tc>
                  <a:txBody>
                    <a:bodyPr/>
                    <a:lstStyle/>
                    <a:p>
                      <a:r>
                        <a:rPr lang="en-US" sz="1000"/>
                        <a:t>0</a:t>
                      </a:r>
                    </a:p>
                  </a:txBody>
                  <a:tcPr/>
                </a:tc>
                <a:extLst>
                  <a:ext uri="{0D108BD9-81ED-4DB2-BD59-A6C34878D82A}">
                    <a16:rowId xmlns:a16="http://schemas.microsoft.com/office/drawing/2014/main" val="1814469971"/>
                  </a:ext>
                </a:extLst>
              </a:tr>
            </a:tbl>
          </a:graphicData>
        </a:graphic>
      </p:graphicFrame>
      <p:sp>
        <p:nvSpPr>
          <p:cNvPr id="4" name="Text Placeholder 3">
            <a:extLst>
              <a:ext uri="{FF2B5EF4-FFF2-40B4-BE49-F238E27FC236}">
                <a16:creationId xmlns:a16="http://schemas.microsoft.com/office/drawing/2014/main" id="{2B119B43-CEF2-4A12-998B-BE0DB6F854DA}"/>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36646322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AEB11-C3D2-4B8C-8A71-0D941B3F7A0A}"/>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49066C6B-BE70-4816-BA22-D8074A70B07D}"/>
              </a:ext>
            </a:extLst>
          </p:cNvPr>
          <p:cNvGraphicFramePr>
            <a:graphicFrameLocks noGrp="1"/>
          </p:cNvGraphicFramePr>
          <p:nvPr>
            <p:ph type="chart" sz="quarter" idx="13"/>
            <p:extLst>
              <p:ext uri="{D42A27DB-BD31-4B8C-83A1-F6EECF244321}">
                <p14:modId xmlns:p14="http://schemas.microsoft.com/office/powerpoint/2010/main" val="2824025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BF70EF-9925-4217-9170-3F362636C70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913352A-A12A-431F-AE25-2BF112FA5D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12789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A5F2B-3D64-41AF-9430-78D7BBDA2BAA}"/>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543E6300-4E90-4F3C-BD1F-63A1C1B619E6}"/>
              </a:ext>
            </a:extLst>
          </p:cNvPr>
          <p:cNvGraphicFramePr>
            <a:graphicFrameLocks noGrp="1"/>
          </p:cNvGraphicFramePr>
          <p:nvPr>
            <p:ph type="chart" sz="quarter" idx="13"/>
            <p:extLst>
              <p:ext uri="{D42A27DB-BD31-4B8C-83A1-F6EECF244321}">
                <p14:modId xmlns:p14="http://schemas.microsoft.com/office/powerpoint/2010/main" val="1305962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E9C4DE-00C9-4044-A1D8-C749FAC68A3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737C397-225F-4682-AEFF-C93A19FA6A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0335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F2AC1-3D7A-4FEC-A5C1-C47C457B6C45}"/>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2B38B2F8-0CDD-4266-AC4A-7B5D78E3651C}"/>
              </a:ext>
            </a:extLst>
          </p:cNvPr>
          <p:cNvGraphicFramePr>
            <a:graphicFrameLocks noGrp="1"/>
          </p:cNvGraphicFramePr>
          <p:nvPr>
            <p:ph type="chart" sz="quarter" idx="13"/>
            <p:extLst>
              <p:ext uri="{D42A27DB-BD31-4B8C-83A1-F6EECF244321}">
                <p14:modId xmlns:p14="http://schemas.microsoft.com/office/powerpoint/2010/main" val="4151986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9CE2F6-3CE3-41E2-8C70-EC1A406F65F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36693EB-A3A3-48D9-93E6-D4B004297A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6195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C871A-DE59-4D52-AD94-70BB5D883F33}"/>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1248C831-5BF8-4CAA-8869-348AB7FFB63E}"/>
              </a:ext>
            </a:extLst>
          </p:cNvPr>
          <p:cNvGraphicFramePr>
            <a:graphicFrameLocks noGrp="1"/>
          </p:cNvGraphicFramePr>
          <p:nvPr>
            <p:ph type="chart" sz="quarter" idx="13"/>
            <p:extLst>
              <p:ext uri="{D42A27DB-BD31-4B8C-83A1-F6EECF244321}">
                <p14:modId xmlns:p14="http://schemas.microsoft.com/office/powerpoint/2010/main" val="39623628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14F49D-4894-4C08-A5BF-AA1A5382013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B1AA558-2B16-4508-B8BA-43D61899B7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41208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2260C-E4B7-4208-A827-9ADC916368C3}"/>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02D145DA-AFDF-49EA-8128-12CD8C667A5F}"/>
              </a:ext>
            </a:extLst>
          </p:cNvPr>
          <p:cNvGraphicFramePr>
            <a:graphicFrameLocks noGrp="1"/>
          </p:cNvGraphicFramePr>
          <p:nvPr>
            <p:ph type="tbl" sz="quarter" idx="13"/>
            <p:extLst>
              <p:ext uri="{D42A27DB-BD31-4B8C-83A1-F6EECF244321}">
                <p14:modId xmlns:p14="http://schemas.microsoft.com/office/powerpoint/2010/main" val="89668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04352592"/>
                    </a:ext>
                  </a:extLst>
                </a:gridCol>
                <a:gridCol w="740664">
                  <a:extLst>
                    <a:ext uri="{9D8B030D-6E8A-4147-A177-3AD203B41FA5}">
                      <a16:colId xmlns:a16="http://schemas.microsoft.com/office/drawing/2014/main" val="3063619113"/>
                    </a:ext>
                  </a:extLst>
                </a:gridCol>
                <a:gridCol w="740664">
                  <a:extLst>
                    <a:ext uri="{9D8B030D-6E8A-4147-A177-3AD203B41FA5}">
                      <a16:colId xmlns:a16="http://schemas.microsoft.com/office/drawing/2014/main" val="1217796151"/>
                    </a:ext>
                  </a:extLst>
                </a:gridCol>
                <a:gridCol w="740664">
                  <a:extLst>
                    <a:ext uri="{9D8B030D-6E8A-4147-A177-3AD203B41FA5}">
                      <a16:colId xmlns:a16="http://schemas.microsoft.com/office/drawing/2014/main" val="1966395520"/>
                    </a:ext>
                  </a:extLst>
                </a:gridCol>
                <a:gridCol w="740664">
                  <a:extLst>
                    <a:ext uri="{9D8B030D-6E8A-4147-A177-3AD203B41FA5}">
                      <a16:colId xmlns:a16="http://schemas.microsoft.com/office/drawing/2014/main" val="2021798650"/>
                    </a:ext>
                  </a:extLst>
                </a:gridCol>
                <a:gridCol w="740664">
                  <a:extLst>
                    <a:ext uri="{9D8B030D-6E8A-4147-A177-3AD203B41FA5}">
                      <a16:colId xmlns:a16="http://schemas.microsoft.com/office/drawing/2014/main" val="466832490"/>
                    </a:ext>
                  </a:extLst>
                </a:gridCol>
                <a:gridCol w="740664">
                  <a:extLst>
                    <a:ext uri="{9D8B030D-6E8A-4147-A177-3AD203B41FA5}">
                      <a16:colId xmlns:a16="http://schemas.microsoft.com/office/drawing/2014/main" val="2599936188"/>
                    </a:ext>
                  </a:extLst>
                </a:gridCol>
                <a:gridCol w="740664">
                  <a:extLst>
                    <a:ext uri="{9D8B030D-6E8A-4147-A177-3AD203B41FA5}">
                      <a16:colId xmlns:a16="http://schemas.microsoft.com/office/drawing/2014/main" val="20127683"/>
                    </a:ext>
                  </a:extLst>
                </a:gridCol>
                <a:gridCol w="740664">
                  <a:extLst>
                    <a:ext uri="{9D8B030D-6E8A-4147-A177-3AD203B41FA5}">
                      <a16:colId xmlns:a16="http://schemas.microsoft.com/office/drawing/2014/main" val="2976531661"/>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1605421283"/>
                  </a:ext>
                </a:extLst>
              </a:tr>
              <a:tr h="370840">
                <a:tc>
                  <a:txBody>
                    <a:bodyPr/>
                    <a:lstStyle/>
                    <a:p>
                      <a:r>
                        <a:rPr lang="en-US" sz="1000" b="1"/>
                        <a:t>Tokio Marine America - 2023-09-15 11:32:48</a:t>
                      </a:r>
                      <a:r>
                        <a:rPr lang="en-US" sz="1000"/>
                        <a:t>
 Our Jersey City employees used the power of teamwork to make a positive impact! 🙌
We set a goal to assemble 125 toiletry bags for the Sierra House and our employees exceeded the goal by assembling 141 bags! It was a successful event and a great display of teamwork. 👏</a:t>
                      </a:r>
                    </a:p>
                  </a:txBody>
                  <a:tcPr/>
                </a:tc>
                <a:tc>
                  <a:txBody>
                    <a:bodyPr/>
                    <a:lstStyle/>
                    <a:p>
                      <a:r>
                        <a:rPr lang="en-US" sz="1000"/>
                        <a:t>Image</a:t>
                      </a:r>
                    </a:p>
                  </a:txBody>
                  <a:tcPr/>
                </a:tc>
                <a:tc>
                  <a:txBody>
                    <a:bodyPr/>
                    <a:lstStyle/>
                    <a:p>
                      <a:r>
                        <a:rPr lang="en-US" sz="1000"/>
                        <a:t>83</a:t>
                      </a:r>
                    </a:p>
                  </a:txBody>
                  <a:tcPr/>
                </a:tc>
                <a:tc>
                  <a:txBody>
                    <a:bodyPr/>
                    <a:lstStyle/>
                    <a:p>
                      <a:r>
                        <a:rPr lang="en-US" sz="1000"/>
                        <a:t>2</a:t>
                      </a:r>
                    </a:p>
                  </a:txBody>
                  <a:tcPr/>
                </a:tc>
                <a:tc>
                  <a:txBody>
                    <a:bodyPr/>
                    <a:lstStyle/>
                    <a:p>
                      <a:r>
                        <a:rPr lang="en-US" sz="1000"/>
                        <a:t>0</a:t>
                      </a:r>
                    </a:p>
                  </a:txBody>
                  <a:tcPr/>
                </a:tc>
                <a:tc>
                  <a:txBody>
                    <a:bodyPr/>
                    <a:lstStyle/>
                    <a:p>
                      <a:r>
                        <a:rPr lang="en-US" sz="1000"/>
                        <a:t>163</a:t>
                      </a:r>
                    </a:p>
                  </a:txBody>
                  <a:tcPr/>
                </a:tc>
                <a:tc>
                  <a:txBody>
                    <a:bodyPr/>
                    <a:lstStyle/>
                    <a:p>
                      <a:r>
                        <a:rPr lang="en-US" sz="1000"/>
                        <a:t>9.8726114649682</a:t>
                      </a:r>
                    </a:p>
                  </a:txBody>
                  <a:tcPr/>
                </a:tc>
                <a:tc>
                  <a:txBody>
                    <a:bodyPr/>
                    <a:lstStyle/>
                    <a:p>
                      <a:r>
                        <a:rPr lang="en-US" sz="1000"/>
                        <a:t>2512</a:t>
                      </a:r>
                    </a:p>
                  </a:txBody>
                  <a:tcPr/>
                </a:tc>
                <a:tc>
                  <a:txBody>
                    <a:bodyPr/>
                    <a:lstStyle/>
                    <a:p>
                      <a:r>
                        <a:rPr lang="en-US" sz="1000"/>
                        <a:t>n/a</a:t>
                      </a:r>
                    </a:p>
                  </a:txBody>
                  <a:tcPr/>
                </a:tc>
                <a:extLst>
                  <a:ext uri="{0D108BD9-81ED-4DB2-BD59-A6C34878D82A}">
                    <a16:rowId xmlns:a16="http://schemas.microsoft.com/office/drawing/2014/main" val="1561852156"/>
                  </a:ext>
                </a:extLst>
              </a:tr>
              <a:tr h="370840">
                <a:tc>
                  <a:txBody>
                    <a:bodyPr/>
                    <a:lstStyle/>
                    <a:p>
                      <a:r>
                        <a:rPr lang="en-US" sz="1000" b="1"/>
                        <a:t>Tokio Marine America - 2023-09-08 13:40:10</a:t>
                      </a:r>
                      <a:r>
                        <a:rPr lang="en-US" sz="1000"/>
                        <a:t>
 What do Hawaii, Las Vegas, Greece, and Ireland all have in common? They are all places TMA employees visited this summer! ✈️🌍 
Take a look at some of the stunning photos our employees shared with us from their travels. #FlashbackFriday</a:t>
                      </a:r>
                    </a:p>
                  </a:txBody>
                  <a:tcPr/>
                </a:tc>
                <a:tc>
                  <a:txBody>
                    <a:bodyPr/>
                    <a:lstStyle/>
                    <a:p>
                      <a:r>
                        <a:rPr lang="en-US" sz="1000"/>
                        <a:t>Gallery</a:t>
                      </a:r>
                    </a:p>
                  </a:txBody>
                  <a:tcPr/>
                </a:tc>
                <a:tc>
                  <a:txBody>
                    <a:bodyPr/>
                    <a:lstStyle/>
                    <a:p>
                      <a:r>
                        <a:rPr lang="en-US" sz="1000"/>
                        <a:t>73</a:t>
                      </a:r>
                    </a:p>
                  </a:txBody>
                  <a:tcPr/>
                </a:tc>
                <a:tc>
                  <a:txBody>
                    <a:bodyPr/>
                    <a:lstStyle/>
                    <a:p>
                      <a:r>
                        <a:rPr lang="en-US" sz="1000"/>
                        <a:t>0</a:t>
                      </a:r>
                    </a:p>
                  </a:txBody>
                  <a:tcPr/>
                </a:tc>
                <a:tc>
                  <a:txBody>
                    <a:bodyPr/>
                    <a:lstStyle/>
                    <a:p>
                      <a:r>
                        <a:rPr lang="en-US" sz="1000"/>
                        <a:t>0</a:t>
                      </a:r>
                    </a:p>
                  </a:txBody>
                  <a:tcPr/>
                </a:tc>
                <a:tc>
                  <a:txBody>
                    <a:bodyPr/>
                    <a:lstStyle/>
                    <a:p>
                      <a:r>
                        <a:rPr lang="en-US" sz="1000"/>
                        <a:t>1487</a:t>
                      </a:r>
                    </a:p>
                  </a:txBody>
                  <a:tcPr/>
                </a:tc>
                <a:tc>
                  <a:txBody>
                    <a:bodyPr/>
                    <a:lstStyle/>
                    <a:p>
                      <a:r>
                        <a:rPr lang="en-US" sz="1000"/>
                        <a:t>45.178105994787</a:t>
                      </a:r>
                    </a:p>
                  </a:txBody>
                  <a:tcPr/>
                </a:tc>
                <a:tc>
                  <a:txBody>
                    <a:bodyPr/>
                    <a:lstStyle/>
                    <a:p>
                      <a:r>
                        <a:rPr lang="en-US" sz="1000"/>
                        <a:t>3453</a:t>
                      </a:r>
                    </a:p>
                  </a:txBody>
                  <a:tcPr/>
                </a:tc>
                <a:tc>
                  <a:txBody>
                    <a:bodyPr/>
                    <a:lstStyle/>
                    <a:p>
                      <a:r>
                        <a:rPr lang="en-US" sz="1000"/>
                        <a:t>n/a</a:t>
                      </a:r>
                    </a:p>
                  </a:txBody>
                  <a:tcPr/>
                </a:tc>
                <a:extLst>
                  <a:ext uri="{0D108BD9-81ED-4DB2-BD59-A6C34878D82A}">
                    <a16:rowId xmlns:a16="http://schemas.microsoft.com/office/drawing/2014/main" val="2367586226"/>
                  </a:ext>
                </a:extLst>
              </a:tr>
              <a:tr h="370840">
                <a:tc>
                  <a:txBody>
                    <a:bodyPr/>
                    <a:lstStyle/>
                    <a:p>
                      <a:r>
                        <a:rPr lang="en-US" sz="1000" b="1"/>
                        <a:t>Tokio Marine America - 2023-09-29 14:42:52</a:t>
                      </a:r>
                      <a:r>
                        <a:rPr lang="en-US" sz="1000"/>
                        <a:t>
 Employees from our Pasadena, CA office joined thousands of volunteers across their state for the annual California #CoastalCleanupDay! 🌊
This event is part of a state-wide mission to prevent trash from reaching California's beautiful beaches and inland waterways. Thank you to the California Coastal Commission and all the volunteers, including our passionate TMA employees, for your efforts! 👏</a:t>
                      </a:r>
                    </a:p>
                  </a:txBody>
                  <a:tcPr/>
                </a:tc>
                <a:tc>
                  <a:txBody>
                    <a:bodyPr/>
                    <a:lstStyle/>
                    <a:p>
                      <a:r>
                        <a:rPr lang="en-US" sz="1000"/>
                        <a:t>Gallery</a:t>
                      </a:r>
                    </a:p>
                  </a:txBody>
                  <a:tcPr/>
                </a:tc>
                <a:tc>
                  <a:txBody>
                    <a:bodyPr/>
                    <a:lstStyle/>
                    <a:p>
                      <a:r>
                        <a:rPr lang="en-US" sz="1000"/>
                        <a:t>71</a:t>
                      </a:r>
                    </a:p>
                  </a:txBody>
                  <a:tcPr/>
                </a:tc>
                <a:tc>
                  <a:txBody>
                    <a:bodyPr/>
                    <a:lstStyle/>
                    <a:p>
                      <a:r>
                        <a:rPr lang="en-US" sz="1000"/>
                        <a:t>1</a:t>
                      </a:r>
                    </a:p>
                  </a:txBody>
                  <a:tcPr/>
                </a:tc>
                <a:tc>
                  <a:txBody>
                    <a:bodyPr/>
                    <a:lstStyle/>
                    <a:p>
                      <a:r>
                        <a:rPr lang="en-US" sz="1000"/>
                        <a:t>0</a:t>
                      </a:r>
                    </a:p>
                  </a:txBody>
                  <a:tcPr/>
                </a:tc>
                <a:tc>
                  <a:txBody>
                    <a:bodyPr/>
                    <a:lstStyle/>
                    <a:p>
                      <a:r>
                        <a:rPr lang="en-US" sz="1000"/>
                        <a:t>237</a:t>
                      </a:r>
                    </a:p>
                  </a:txBody>
                  <a:tcPr/>
                </a:tc>
                <a:tc>
                  <a:txBody>
                    <a:bodyPr/>
                    <a:lstStyle/>
                    <a:p>
                      <a:r>
                        <a:rPr lang="en-US" sz="1000"/>
                        <a:t>13.70288248337</a:t>
                      </a:r>
                    </a:p>
                  </a:txBody>
                  <a:tcPr/>
                </a:tc>
                <a:tc>
                  <a:txBody>
                    <a:bodyPr/>
                    <a:lstStyle/>
                    <a:p>
                      <a:r>
                        <a:rPr lang="en-US" sz="1000"/>
                        <a:t>2255</a:t>
                      </a:r>
                    </a:p>
                  </a:txBody>
                  <a:tcPr/>
                </a:tc>
                <a:tc>
                  <a:txBody>
                    <a:bodyPr/>
                    <a:lstStyle/>
                    <a:p>
                      <a:r>
                        <a:rPr lang="en-US" sz="1000"/>
                        <a:t>n/a</a:t>
                      </a:r>
                    </a:p>
                  </a:txBody>
                  <a:tcPr/>
                </a:tc>
                <a:extLst>
                  <a:ext uri="{0D108BD9-81ED-4DB2-BD59-A6C34878D82A}">
                    <a16:rowId xmlns:a16="http://schemas.microsoft.com/office/drawing/2014/main" val="1896996433"/>
                  </a:ext>
                </a:extLst>
              </a:tr>
            </a:tbl>
          </a:graphicData>
        </a:graphic>
      </p:graphicFrame>
      <p:sp>
        <p:nvSpPr>
          <p:cNvPr id="4" name="Text Placeholder 3">
            <a:extLst>
              <a:ext uri="{FF2B5EF4-FFF2-40B4-BE49-F238E27FC236}">
                <a16:creationId xmlns:a16="http://schemas.microsoft.com/office/drawing/2014/main" id="{9A97F12B-6573-4FE7-8065-5DD4B705497A}"/>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36225413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9CD2E-5E7F-43C3-B2E3-A3F8793057D3}"/>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1F4F3D5F-5914-40B0-98A8-2ADA2EFDE2F3}"/>
              </a:ext>
            </a:extLst>
          </p:cNvPr>
          <p:cNvGraphicFramePr>
            <a:graphicFrameLocks noGrp="1"/>
          </p:cNvGraphicFramePr>
          <p:nvPr>
            <p:ph type="tbl" sz="quarter" idx="13"/>
            <p:extLst>
              <p:ext uri="{D42A27DB-BD31-4B8C-83A1-F6EECF244321}">
                <p14:modId xmlns:p14="http://schemas.microsoft.com/office/powerpoint/2010/main" val="687043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123447113"/>
                    </a:ext>
                  </a:extLst>
                </a:gridCol>
                <a:gridCol w="576072">
                  <a:extLst>
                    <a:ext uri="{9D8B030D-6E8A-4147-A177-3AD203B41FA5}">
                      <a16:colId xmlns:a16="http://schemas.microsoft.com/office/drawing/2014/main" val="2748754206"/>
                    </a:ext>
                  </a:extLst>
                </a:gridCol>
                <a:gridCol w="576072">
                  <a:extLst>
                    <a:ext uri="{9D8B030D-6E8A-4147-A177-3AD203B41FA5}">
                      <a16:colId xmlns:a16="http://schemas.microsoft.com/office/drawing/2014/main" val="1903474988"/>
                    </a:ext>
                  </a:extLst>
                </a:gridCol>
                <a:gridCol w="576072">
                  <a:extLst>
                    <a:ext uri="{9D8B030D-6E8A-4147-A177-3AD203B41FA5}">
                      <a16:colId xmlns:a16="http://schemas.microsoft.com/office/drawing/2014/main" val="3221679971"/>
                    </a:ext>
                  </a:extLst>
                </a:gridCol>
                <a:gridCol w="576072">
                  <a:extLst>
                    <a:ext uri="{9D8B030D-6E8A-4147-A177-3AD203B41FA5}">
                      <a16:colId xmlns:a16="http://schemas.microsoft.com/office/drawing/2014/main" val="4076503501"/>
                    </a:ext>
                  </a:extLst>
                </a:gridCol>
                <a:gridCol w="576072">
                  <a:extLst>
                    <a:ext uri="{9D8B030D-6E8A-4147-A177-3AD203B41FA5}">
                      <a16:colId xmlns:a16="http://schemas.microsoft.com/office/drawing/2014/main" val="1849831216"/>
                    </a:ext>
                  </a:extLst>
                </a:gridCol>
                <a:gridCol w="576072">
                  <a:extLst>
                    <a:ext uri="{9D8B030D-6E8A-4147-A177-3AD203B41FA5}">
                      <a16:colId xmlns:a16="http://schemas.microsoft.com/office/drawing/2014/main" val="2723242163"/>
                    </a:ext>
                  </a:extLst>
                </a:gridCol>
                <a:gridCol w="576072">
                  <a:extLst>
                    <a:ext uri="{9D8B030D-6E8A-4147-A177-3AD203B41FA5}">
                      <a16:colId xmlns:a16="http://schemas.microsoft.com/office/drawing/2014/main" val="1862956464"/>
                    </a:ext>
                  </a:extLst>
                </a:gridCol>
                <a:gridCol w="576072">
                  <a:extLst>
                    <a:ext uri="{9D8B030D-6E8A-4147-A177-3AD203B41FA5}">
                      <a16:colId xmlns:a16="http://schemas.microsoft.com/office/drawing/2014/main" val="2898122139"/>
                    </a:ext>
                  </a:extLst>
                </a:gridCol>
                <a:gridCol w="576072">
                  <a:extLst>
                    <a:ext uri="{9D8B030D-6E8A-4147-A177-3AD203B41FA5}">
                      <a16:colId xmlns:a16="http://schemas.microsoft.com/office/drawing/2014/main" val="744138209"/>
                    </a:ext>
                  </a:extLst>
                </a:gridCol>
                <a:gridCol w="576072">
                  <a:extLst>
                    <a:ext uri="{9D8B030D-6E8A-4147-A177-3AD203B41FA5}">
                      <a16:colId xmlns:a16="http://schemas.microsoft.com/office/drawing/2014/main" val="310044534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776173734"/>
                  </a:ext>
                </a:extLst>
              </a:tr>
              <a:tr h="370840">
                <a:tc>
                  <a:txBody>
                    <a:bodyPr/>
                    <a:lstStyle/>
                    <a:p>
                      <a:r>
                        <a:rPr lang="en-US" sz="1000"/>
                        <a:t>tmamerica</a:t>
                      </a:r>
                    </a:p>
                  </a:txBody>
                  <a:tcPr/>
                </a:tc>
                <a:tc>
                  <a:txBody>
                    <a:bodyPr/>
                    <a:lstStyle/>
                    <a:p>
                      <a:r>
                        <a:rPr lang="en-US" sz="1000"/>
                        <a:t>511</a:t>
                      </a:r>
                    </a:p>
                  </a:txBody>
                  <a:tcPr/>
                </a:tc>
                <a:tc>
                  <a:txBody>
                    <a:bodyPr/>
                    <a:lstStyle/>
                    <a:p>
                      <a:r>
                        <a:rPr lang="en-US" sz="1000"/>
                        <a:t>5</a:t>
                      </a:r>
                    </a:p>
                  </a:txBody>
                  <a:tcPr/>
                </a:tc>
                <a:tc>
                  <a:txBody>
                    <a:bodyPr/>
                    <a:lstStyle/>
                    <a:p>
                      <a:r>
                        <a:rPr lang="en-US" sz="1000"/>
                        <a:t>4</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108</a:t>
                      </a:r>
                    </a:p>
                  </a:txBody>
                  <a:tcPr/>
                </a:tc>
                <a:tc>
                  <a:txBody>
                    <a:bodyPr/>
                    <a:lstStyle/>
                    <a:p>
                      <a:r>
                        <a:rPr lang="en-US" sz="1000"/>
                        <a:t>5</a:t>
                      </a:r>
                    </a:p>
                  </a:txBody>
                  <a:tcPr/>
                </a:tc>
                <a:tc>
                  <a:txBody>
                    <a:bodyPr/>
                    <a:lstStyle/>
                    <a:p>
                      <a:r>
                        <a:rPr lang="en-US" sz="1000"/>
                        <a:t>1.8537 %</a:t>
                      </a:r>
                    </a:p>
                  </a:txBody>
                  <a:tcPr/>
                </a:tc>
                <a:extLst>
                  <a:ext uri="{0D108BD9-81ED-4DB2-BD59-A6C34878D82A}">
                    <a16:rowId xmlns:a16="http://schemas.microsoft.com/office/drawing/2014/main" val="3635934279"/>
                  </a:ext>
                </a:extLst>
              </a:tr>
            </a:tbl>
          </a:graphicData>
        </a:graphic>
      </p:graphicFrame>
      <p:sp>
        <p:nvSpPr>
          <p:cNvPr id="4" name="Text Placeholder 3">
            <a:extLst>
              <a:ext uri="{FF2B5EF4-FFF2-40B4-BE49-F238E27FC236}">
                <a16:creationId xmlns:a16="http://schemas.microsoft.com/office/drawing/2014/main" id="{5C7C0814-0AFA-4413-9468-6A2E481A88BA}"/>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33797764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FA3A2-E4B2-4227-B967-075A93183178}"/>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21CC8376-55FE-4A4D-8326-BA509E59B8A3}"/>
              </a:ext>
            </a:extLst>
          </p:cNvPr>
          <p:cNvGraphicFramePr>
            <a:graphicFrameLocks noGrp="1"/>
          </p:cNvGraphicFramePr>
          <p:nvPr>
            <p:ph type="chart" sz="quarter" idx="13"/>
            <p:extLst>
              <p:ext uri="{D42A27DB-BD31-4B8C-83A1-F6EECF244321}">
                <p14:modId xmlns:p14="http://schemas.microsoft.com/office/powerpoint/2010/main" val="2332981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7A305E-55E7-4195-9D44-C26BDB9C9FA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D935E60-884E-4241-A9B7-0477D8C447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09830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9BD67-4EED-40AE-A475-3705C1738929}"/>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6F5B643B-C261-4AAF-9B73-E87381CFC307}"/>
              </a:ext>
            </a:extLst>
          </p:cNvPr>
          <p:cNvGraphicFramePr>
            <a:graphicFrameLocks noGrp="1"/>
          </p:cNvGraphicFramePr>
          <p:nvPr>
            <p:ph type="chart" sz="quarter" idx="13"/>
            <p:extLst>
              <p:ext uri="{D42A27DB-BD31-4B8C-83A1-F6EECF244321}">
                <p14:modId xmlns:p14="http://schemas.microsoft.com/office/powerpoint/2010/main" val="7953467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1D0B40-2845-434A-B3F8-637E9391892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2BEF9AC-C1D8-46E8-934B-34C2C4DFE7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24252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BDEC3-F37F-413A-8F2C-B6FB01AFD095}"/>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C8EFC4CB-BC08-42E1-A757-3666091FA150}"/>
              </a:ext>
            </a:extLst>
          </p:cNvPr>
          <p:cNvGraphicFramePr>
            <a:graphicFrameLocks noGrp="1"/>
          </p:cNvGraphicFramePr>
          <p:nvPr>
            <p:ph type="chart" sz="quarter" idx="13"/>
            <p:extLst>
              <p:ext uri="{D42A27DB-BD31-4B8C-83A1-F6EECF244321}">
                <p14:modId xmlns:p14="http://schemas.microsoft.com/office/powerpoint/2010/main" val="75052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3EE4E2-CB88-4A9E-82A2-788AC5549EC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9947136-9216-46F2-B7D2-41EDD19BAD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26188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B72C4-40EF-4517-8AA6-781A4E9CC5D6}"/>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3EA611D8-4FCE-4CC2-97F6-513EB8C24F9F}"/>
              </a:ext>
            </a:extLst>
          </p:cNvPr>
          <p:cNvGraphicFramePr>
            <a:graphicFrameLocks noGrp="1"/>
          </p:cNvGraphicFramePr>
          <p:nvPr>
            <p:ph type="chart" sz="quarter" idx="13"/>
            <p:extLst>
              <p:ext uri="{D42A27DB-BD31-4B8C-83A1-F6EECF244321}">
                <p14:modId xmlns:p14="http://schemas.microsoft.com/office/powerpoint/2010/main" val="3511373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7B3890-A242-4EC2-B287-5D103C08D4F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BAA3869-C21B-4766-9AF5-F9DEEE6113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16251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BD47A-6E72-4A8B-ACEC-CB5AE398B1B7}"/>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CFD4338C-2675-43A7-B012-9FC0D69EF626}"/>
              </a:ext>
            </a:extLst>
          </p:cNvPr>
          <p:cNvGraphicFramePr>
            <a:graphicFrameLocks noGrp="1"/>
          </p:cNvGraphicFramePr>
          <p:nvPr>
            <p:ph type="tbl" sz="quarter" idx="13"/>
            <p:extLst>
              <p:ext uri="{D42A27DB-BD31-4B8C-83A1-F6EECF244321}">
                <p14:modId xmlns:p14="http://schemas.microsoft.com/office/powerpoint/2010/main" val="3596093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65050298"/>
                    </a:ext>
                  </a:extLst>
                </a:gridCol>
                <a:gridCol w="1975104">
                  <a:extLst>
                    <a:ext uri="{9D8B030D-6E8A-4147-A177-3AD203B41FA5}">
                      <a16:colId xmlns:a16="http://schemas.microsoft.com/office/drawing/2014/main" val="1311489092"/>
                    </a:ext>
                  </a:extLst>
                </a:gridCol>
                <a:gridCol w="905256">
                  <a:extLst>
                    <a:ext uri="{9D8B030D-6E8A-4147-A177-3AD203B41FA5}">
                      <a16:colId xmlns:a16="http://schemas.microsoft.com/office/drawing/2014/main" val="1765687077"/>
                    </a:ext>
                  </a:extLst>
                </a:gridCol>
                <a:gridCol w="905256">
                  <a:extLst>
                    <a:ext uri="{9D8B030D-6E8A-4147-A177-3AD203B41FA5}">
                      <a16:colId xmlns:a16="http://schemas.microsoft.com/office/drawing/2014/main" val="3247576760"/>
                    </a:ext>
                  </a:extLst>
                </a:gridCol>
                <a:gridCol w="905256">
                  <a:extLst>
                    <a:ext uri="{9D8B030D-6E8A-4147-A177-3AD203B41FA5}">
                      <a16:colId xmlns:a16="http://schemas.microsoft.com/office/drawing/2014/main" val="612602679"/>
                    </a:ext>
                  </a:extLst>
                </a:gridCol>
                <a:gridCol w="905256">
                  <a:extLst>
                    <a:ext uri="{9D8B030D-6E8A-4147-A177-3AD203B41FA5}">
                      <a16:colId xmlns:a16="http://schemas.microsoft.com/office/drawing/2014/main" val="424080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69046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- 2023-09-06 14:58:27</a:t>
                      </a:r>
                      <a:r>
                        <a:rPr kumimoji="0" lang="en-US" sz="1000" b="0" i="0" u="none" strike="noStrike" kern="1200" cap="none" spc="0" normalizeH="0" baseline="0" noProof="0">
                          <a:ln>
                            <a:noFill/>
                          </a:ln>
                          <a:solidFill>
                            <a:prstClr val="black"/>
                          </a:solidFill>
                          <a:effectLst/>
                          <a:uLnTx/>
                          <a:uFillTx/>
                          <a:latin typeface="Calibri"/>
                          <a:ea typeface="+mn-ea"/>
                          <a:cs typeface="+mn-cs"/>
                        </a:rPr>
                        <a:t>
 School is back in session and TMA employees across the country helped students get ready to learn by contributing to our annual back-to-school supply drives! 🎒📓
We were pleased to support pencilsforsuccess (Atlanta), hillsidesheals (California), Boys &amp; Girls Clubs of Chicago (Chicago), parkeasths (Jersey City/New York), and mptxorg (Texas). 
Thank you to all of our employees who participated by purchasing supplies or making donations!
#communitysupport #charitable #charitablegiving #communitymatters #supportnonprofits #helpingourcommunity #socialimpact #insurancegivesback #insurancework #insuranceindustry #propertyandcasualty #commercialinsurance #insurancecompany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https://quintly-image-storage.s3.amazonaws.com/a8463497d6ac59d9f9b31e3831c67b7f/9475d13442919b4b203fa9b4cc5432d7.jpg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224247249"/>
                  </a:ext>
                </a:extLst>
              </a:tr>
            </a:tbl>
          </a:graphicData>
        </a:graphic>
      </p:graphicFrame>
      <p:sp>
        <p:nvSpPr>
          <p:cNvPr id="4" name="Text Placeholder 3">
            <a:extLst>
              <a:ext uri="{FF2B5EF4-FFF2-40B4-BE49-F238E27FC236}">
                <a16:creationId xmlns:a16="http://schemas.microsoft.com/office/drawing/2014/main" id="{10BFC43D-60D3-4D42-B6DF-6C2F82A0CFCC}"/>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530179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7196D-816E-454B-8834-ABF457A33A3F}"/>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6CE01B76-D272-472D-B5D8-71792A55F6AE}"/>
              </a:ext>
            </a:extLst>
          </p:cNvPr>
          <p:cNvGraphicFramePr>
            <a:graphicFrameLocks noGrp="1"/>
          </p:cNvGraphicFramePr>
          <p:nvPr>
            <p:ph type="tbl" sz="quarter" idx="13"/>
            <p:extLst>
              <p:ext uri="{D42A27DB-BD31-4B8C-83A1-F6EECF244321}">
                <p14:modId xmlns:p14="http://schemas.microsoft.com/office/powerpoint/2010/main" val="2705521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12880632"/>
                    </a:ext>
                  </a:extLst>
                </a:gridCol>
                <a:gridCol w="1975104">
                  <a:extLst>
                    <a:ext uri="{9D8B030D-6E8A-4147-A177-3AD203B41FA5}">
                      <a16:colId xmlns:a16="http://schemas.microsoft.com/office/drawing/2014/main" val="3790315799"/>
                    </a:ext>
                  </a:extLst>
                </a:gridCol>
                <a:gridCol w="905256">
                  <a:extLst>
                    <a:ext uri="{9D8B030D-6E8A-4147-A177-3AD203B41FA5}">
                      <a16:colId xmlns:a16="http://schemas.microsoft.com/office/drawing/2014/main" val="2385214919"/>
                    </a:ext>
                  </a:extLst>
                </a:gridCol>
                <a:gridCol w="905256">
                  <a:extLst>
                    <a:ext uri="{9D8B030D-6E8A-4147-A177-3AD203B41FA5}">
                      <a16:colId xmlns:a16="http://schemas.microsoft.com/office/drawing/2014/main" val="2449372175"/>
                    </a:ext>
                  </a:extLst>
                </a:gridCol>
                <a:gridCol w="905256">
                  <a:extLst>
                    <a:ext uri="{9D8B030D-6E8A-4147-A177-3AD203B41FA5}">
                      <a16:colId xmlns:a16="http://schemas.microsoft.com/office/drawing/2014/main" val="4157567128"/>
                    </a:ext>
                  </a:extLst>
                </a:gridCol>
                <a:gridCol w="905256">
                  <a:extLst>
                    <a:ext uri="{9D8B030D-6E8A-4147-A177-3AD203B41FA5}">
                      <a16:colId xmlns:a16="http://schemas.microsoft.com/office/drawing/2014/main" val="4244025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12929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- 2023-09-29 14:57:04</a:t>
                      </a:r>
                      <a:r>
                        <a:rPr kumimoji="0" lang="en-US" sz="1000" b="0" i="0" u="none" strike="noStrike" kern="1200" cap="none" spc="0" normalizeH="0" baseline="0" noProof="0">
                          <a:ln>
                            <a:noFill/>
                          </a:ln>
                          <a:solidFill>
                            <a:prstClr val="black"/>
                          </a:solidFill>
                          <a:effectLst/>
                          <a:uLnTx/>
                          <a:uFillTx/>
                          <a:latin typeface="Calibri"/>
                          <a:ea typeface="+mn-ea"/>
                          <a:cs typeface="+mn-cs"/>
                        </a:rPr>
                        <a:t>
 Employees from our Pasadena, CA office joined thousands of volunteers across their state for the annual California #CoastalCleanupDay! 🌊
This event is part of a state-wide mission to prevent trash from reaching California's beautiful beaches and inland waterways. 
Thank you to thecaliforniacoast and all the volunteers, including our passionate TMA employees, for your efforts! 👏
#CoastalCleanupDay2023 #BeachCleanUp #InsuranceCareers #InsuranceCareer #InsuranceCompany #InsuranceIndustry #BestPlacestoWork #TopWorkplace #CommunitySupport #Volunteering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https://quintly-image-storage.s3.amazonaws.com/a8463497d6ac59d9f9b31e3831c67b7f/a09230f11fac7017d89c5399d535e158.jpg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68988786"/>
                  </a:ext>
                </a:extLst>
              </a:tr>
            </a:tbl>
          </a:graphicData>
        </a:graphic>
      </p:graphicFrame>
      <p:sp>
        <p:nvSpPr>
          <p:cNvPr id="4" name="Text Placeholder 3">
            <a:extLst>
              <a:ext uri="{FF2B5EF4-FFF2-40B4-BE49-F238E27FC236}">
                <a16:creationId xmlns:a16="http://schemas.microsoft.com/office/drawing/2014/main" id="{71BCF80D-B27E-4B43-A35C-BE262D2ABED5}"/>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25204893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EAD34-8EFA-40D9-BE65-01D5E4010123}"/>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523CBA5B-2B9E-47D5-BC1A-FB59558EB353}"/>
              </a:ext>
            </a:extLst>
          </p:cNvPr>
          <p:cNvGraphicFramePr>
            <a:graphicFrameLocks noGrp="1"/>
          </p:cNvGraphicFramePr>
          <p:nvPr>
            <p:ph type="tbl" sz="quarter" idx="13"/>
            <p:extLst>
              <p:ext uri="{D42A27DB-BD31-4B8C-83A1-F6EECF244321}">
                <p14:modId xmlns:p14="http://schemas.microsoft.com/office/powerpoint/2010/main" val="462900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38296889"/>
                    </a:ext>
                  </a:extLst>
                </a:gridCol>
                <a:gridCol w="1975104">
                  <a:extLst>
                    <a:ext uri="{9D8B030D-6E8A-4147-A177-3AD203B41FA5}">
                      <a16:colId xmlns:a16="http://schemas.microsoft.com/office/drawing/2014/main" val="3954717456"/>
                    </a:ext>
                  </a:extLst>
                </a:gridCol>
                <a:gridCol w="905256">
                  <a:extLst>
                    <a:ext uri="{9D8B030D-6E8A-4147-A177-3AD203B41FA5}">
                      <a16:colId xmlns:a16="http://schemas.microsoft.com/office/drawing/2014/main" val="830791879"/>
                    </a:ext>
                  </a:extLst>
                </a:gridCol>
                <a:gridCol w="905256">
                  <a:extLst>
                    <a:ext uri="{9D8B030D-6E8A-4147-A177-3AD203B41FA5}">
                      <a16:colId xmlns:a16="http://schemas.microsoft.com/office/drawing/2014/main" val="2605178433"/>
                    </a:ext>
                  </a:extLst>
                </a:gridCol>
                <a:gridCol w="905256">
                  <a:extLst>
                    <a:ext uri="{9D8B030D-6E8A-4147-A177-3AD203B41FA5}">
                      <a16:colId xmlns:a16="http://schemas.microsoft.com/office/drawing/2014/main" val="42590834"/>
                    </a:ext>
                  </a:extLst>
                </a:gridCol>
                <a:gridCol w="905256">
                  <a:extLst>
                    <a:ext uri="{9D8B030D-6E8A-4147-A177-3AD203B41FA5}">
                      <a16:colId xmlns:a16="http://schemas.microsoft.com/office/drawing/2014/main" val="691886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81892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- 2023-09-13 15:50:15</a:t>
                      </a:r>
                      <a:r>
                        <a:rPr kumimoji="0" lang="en-US" sz="1000" b="0" i="0" u="none" strike="noStrike" kern="1200" cap="none" spc="0" normalizeH="0" baseline="0" noProof="0">
                          <a:ln>
                            <a:noFill/>
                          </a:ln>
                          <a:solidFill>
                            <a:prstClr val="black"/>
                          </a:solidFill>
                          <a:effectLst/>
                          <a:uLnTx/>
                          <a:uFillTx/>
                          <a:latin typeface="Calibri"/>
                          <a:ea typeface="+mn-ea"/>
                          <a:cs typeface="+mn-cs"/>
                        </a:rPr>
                        <a:t>
 Supporting our local communities is important to our company and our employees. Our Plano, TX office supported our August charity of the month, mealsonwheelsamerica, by raising additional money and putting together care kits to be delivered to seniors in Collins County.
Looking to join a team that cares? View our open positions ➡️ bit.ly/TMAcareers
#communitysupport #charitable #charitablegiving #communitymatters #supportnonprofits #helpingourcommunity #socialimpact #insurancegivesback #insurancework #insuranceindustry #propertyandcasualty #commercialinsurance #insurancecompany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https://quintly-image-storage.s3.amazonaws.com/a8463497d6ac59d9f9b31e3831c67b7f/9d076f7b06dc60ce96561a76777be9ca.jpg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165498441"/>
                  </a:ext>
                </a:extLst>
              </a:tr>
            </a:tbl>
          </a:graphicData>
        </a:graphic>
      </p:graphicFrame>
      <p:sp>
        <p:nvSpPr>
          <p:cNvPr id="4" name="Text Placeholder 3">
            <a:extLst>
              <a:ext uri="{FF2B5EF4-FFF2-40B4-BE49-F238E27FC236}">
                <a16:creationId xmlns:a16="http://schemas.microsoft.com/office/drawing/2014/main" id="{97F662B5-6B62-4218-9EDA-61E912B1FF48}"/>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22981167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304A7-033E-4B5A-B732-1D7B418579DD}"/>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4585DADD-B996-46D8-BB63-B952F44215DF}"/>
              </a:ext>
            </a:extLst>
          </p:cNvPr>
          <p:cNvGraphicFramePr>
            <a:graphicFrameLocks noGrp="1"/>
          </p:cNvGraphicFramePr>
          <p:nvPr>
            <p:ph type="tbl" sz="quarter" idx="13"/>
            <p:extLst>
              <p:ext uri="{D42A27DB-BD31-4B8C-83A1-F6EECF244321}">
                <p14:modId xmlns:p14="http://schemas.microsoft.com/office/powerpoint/2010/main" val="416271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414252403"/>
                    </a:ext>
                  </a:extLst>
                </a:gridCol>
                <a:gridCol w="658368">
                  <a:extLst>
                    <a:ext uri="{9D8B030D-6E8A-4147-A177-3AD203B41FA5}">
                      <a16:colId xmlns:a16="http://schemas.microsoft.com/office/drawing/2014/main" val="3440653141"/>
                    </a:ext>
                  </a:extLst>
                </a:gridCol>
                <a:gridCol w="658368">
                  <a:extLst>
                    <a:ext uri="{9D8B030D-6E8A-4147-A177-3AD203B41FA5}">
                      <a16:colId xmlns:a16="http://schemas.microsoft.com/office/drawing/2014/main" val="3097834149"/>
                    </a:ext>
                  </a:extLst>
                </a:gridCol>
                <a:gridCol w="329184">
                  <a:extLst>
                    <a:ext uri="{9D8B030D-6E8A-4147-A177-3AD203B41FA5}">
                      <a16:colId xmlns:a16="http://schemas.microsoft.com/office/drawing/2014/main" val="3895035382"/>
                    </a:ext>
                  </a:extLst>
                </a:gridCol>
                <a:gridCol w="329184">
                  <a:extLst>
                    <a:ext uri="{9D8B030D-6E8A-4147-A177-3AD203B41FA5}">
                      <a16:colId xmlns:a16="http://schemas.microsoft.com/office/drawing/2014/main" val="3976387904"/>
                    </a:ext>
                  </a:extLst>
                </a:gridCol>
                <a:gridCol w="658368">
                  <a:extLst>
                    <a:ext uri="{9D8B030D-6E8A-4147-A177-3AD203B41FA5}">
                      <a16:colId xmlns:a16="http://schemas.microsoft.com/office/drawing/2014/main" val="2918916968"/>
                    </a:ext>
                  </a:extLst>
                </a:gridCol>
                <a:gridCol w="658368">
                  <a:extLst>
                    <a:ext uri="{9D8B030D-6E8A-4147-A177-3AD203B41FA5}">
                      <a16:colId xmlns:a16="http://schemas.microsoft.com/office/drawing/2014/main" val="2658540395"/>
                    </a:ext>
                  </a:extLst>
                </a:gridCol>
                <a:gridCol w="658368">
                  <a:extLst>
                    <a:ext uri="{9D8B030D-6E8A-4147-A177-3AD203B41FA5}">
                      <a16:colId xmlns:a16="http://schemas.microsoft.com/office/drawing/2014/main" val="757528358"/>
                    </a:ext>
                  </a:extLst>
                </a:gridCol>
                <a:gridCol w="658368">
                  <a:extLst>
                    <a:ext uri="{9D8B030D-6E8A-4147-A177-3AD203B41FA5}">
                      <a16:colId xmlns:a16="http://schemas.microsoft.com/office/drawing/2014/main" val="2060063085"/>
                    </a:ext>
                  </a:extLst>
                </a:gridCol>
                <a:gridCol w="658368">
                  <a:extLst>
                    <a:ext uri="{9D8B030D-6E8A-4147-A177-3AD203B41FA5}">
                      <a16:colId xmlns:a16="http://schemas.microsoft.com/office/drawing/2014/main" val="3469293150"/>
                    </a:ext>
                  </a:extLst>
                </a:gridCol>
                <a:gridCol w="658368">
                  <a:extLst>
                    <a:ext uri="{9D8B030D-6E8A-4147-A177-3AD203B41FA5}">
                      <a16:colId xmlns:a16="http://schemas.microsoft.com/office/drawing/2014/main" val="2319934392"/>
                    </a:ext>
                  </a:extLst>
                </a:gridCol>
                <a:gridCol w="658368">
                  <a:extLst>
                    <a:ext uri="{9D8B030D-6E8A-4147-A177-3AD203B41FA5}">
                      <a16:colId xmlns:a16="http://schemas.microsoft.com/office/drawing/2014/main" val="1573357684"/>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589457836"/>
                  </a:ext>
                </a:extLst>
              </a:tr>
              <a:tr h="370840">
                <a:tc>
                  <a:txBody>
                    <a:bodyPr/>
                    <a:lstStyle/>
                    <a:p>
                      <a:r>
                        <a:rPr lang="en-US" sz="1000"/>
                        <a:t>tmamerica</a:t>
                      </a:r>
                    </a:p>
                  </a:txBody>
                  <a:tcPr/>
                </a:tc>
                <a:tc>
                  <a:txBody>
                    <a:bodyPr/>
                    <a:lstStyle/>
                    <a:p>
                      <a:r>
                        <a:rPr lang="en-US" sz="1000"/>
                        <a:t>4</a:t>
                      </a:r>
                    </a:p>
                  </a:txBody>
                  <a:tcPr/>
                </a:tc>
                <a:tc>
                  <a:txBody>
                    <a:bodyPr/>
                    <a:lstStyle/>
                    <a:p>
                      <a:r>
                        <a:rPr lang="en-US" sz="1000"/>
                        <a:t>0.5190 %</a:t>
                      </a:r>
                    </a:p>
                  </a:txBody>
                  <a:tcPr/>
                </a:tc>
                <a:tc>
                  <a:txBody>
                    <a:bodyPr/>
                    <a:lstStyle/>
                    <a:p>
                      <a:r>
                        <a:rPr lang="en-US" sz="1000"/>
                        <a:t>13.00</a:t>
                      </a:r>
                    </a:p>
                  </a:txBody>
                  <a:tcPr/>
                </a:tc>
                <a:tc>
                  <a:txBody>
                    <a:bodyPr/>
                    <a:lstStyle/>
                    <a:p>
                      <a:r>
                        <a:rPr lang="en-US" sz="1000"/>
                        <a:t>0.00</a:t>
                      </a:r>
                    </a:p>
                  </a:txBody>
                  <a:tcPr/>
                </a:tc>
                <a:tc>
                  <a:txBody>
                    <a:bodyPr/>
                    <a:lstStyle/>
                    <a:p>
                      <a:r>
                        <a:rPr lang="en-US" sz="1000"/>
                        <a:t>80.75</a:t>
                      </a:r>
                    </a:p>
                  </a:txBody>
                  <a:tcPr/>
                </a:tc>
                <a:tc>
                  <a:txBody>
                    <a:bodyPr/>
                    <a:lstStyle/>
                    <a:p>
                      <a:r>
                        <a:rPr lang="en-US" sz="1000"/>
                        <a:t>80.25</a:t>
                      </a:r>
                    </a:p>
                  </a:txBody>
                  <a:tcPr/>
                </a:tc>
                <a:tc>
                  <a:txBody>
                    <a:bodyPr/>
                    <a:lstStyle/>
                    <a:p>
                      <a:r>
                        <a:rPr lang="en-US" sz="1000"/>
                        <a:t>41.50</a:t>
                      </a:r>
                    </a:p>
                  </a:txBody>
                  <a:tcPr/>
                </a:tc>
                <a:tc>
                  <a:txBody>
                    <a:bodyPr/>
                    <a:lstStyle/>
                    <a:p>
                      <a:r>
                        <a:rPr lang="en-US" sz="1000"/>
                        <a:t>41.50</a:t>
                      </a:r>
                    </a:p>
                  </a:txBody>
                  <a:tcPr/>
                </a:tc>
                <a:tc>
                  <a:txBody>
                    <a:bodyPr/>
                    <a:lstStyle/>
                    <a:p>
                      <a:r>
                        <a:rPr lang="en-US" sz="1000"/>
                        <a:t>323</a:t>
                      </a:r>
                    </a:p>
                  </a:txBody>
                  <a:tcPr/>
                </a:tc>
                <a:tc>
                  <a:txBody>
                    <a:bodyPr/>
                    <a:lstStyle/>
                    <a:p>
                      <a:r>
                        <a:rPr lang="en-US" sz="1000"/>
                        <a:t>52</a:t>
                      </a:r>
                    </a:p>
                  </a:txBody>
                  <a:tcPr/>
                </a:tc>
                <a:tc>
                  <a:txBody>
                    <a:bodyPr/>
                    <a:lstStyle/>
                    <a:p>
                      <a:r>
                        <a:rPr lang="en-US" sz="1000"/>
                        <a:t>166</a:t>
                      </a:r>
                    </a:p>
                  </a:txBody>
                  <a:tcPr/>
                </a:tc>
                <a:extLst>
                  <a:ext uri="{0D108BD9-81ED-4DB2-BD59-A6C34878D82A}">
                    <a16:rowId xmlns:a16="http://schemas.microsoft.com/office/drawing/2014/main" val="1952763356"/>
                  </a:ext>
                </a:extLst>
              </a:tr>
            </a:tbl>
          </a:graphicData>
        </a:graphic>
      </p:graphicFrame>
      <p:sp>
        <p:nvSpPr>
          <p:cNvPr id="4" name="Text Placeholder 3">
            <a:extLst>
              <a:ext uri="{FF2B5EF4-FFF2-40B4-BE49-F238E27FC236}">
                <a16:creationId xmlns:a16="http://schemas.microsoft.com/office/drawing/2014/main" id="{907BFBF3-510A-4017-9568-E9939486EFA2}"/>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30693915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8A1F8-9152-41EA-B3F2-4655B3EF49E3}"/>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D184FCE9-1BC9-49C2-A868-890B173541C4}"/>
              </a:ext>
            </a:extLst>
          </p:cNvPr>
          <p:cNvGraphicFramePr>
            <a:graphicFrameLocks noGrp="1"/>
          </p:cNvGraphicFramePr>
          <p:nvPr>
            <p:ph type="tbl" sz="quarter" idx="13"/>
            <p:extLst>
              <p:ext uri="{D42A27DB-BD31-4B8C-83A1-F6EECF244321}">
                <p14:modId xmlns:p14="http://schemas.microsoft.com/office/powerpoint/2010/main" val="151772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23648520"/>
                    </a:ext>
                  </a:extLst>
                </a:gridCol>
                <a:gridCol w="1316736">
                  <a:extLst>
                    <a:ext uri="{9D8B030D-6E8A-4147-A177-3AD203B41FA5}">
                      <a16:colId xmlns:a16="http://schemas.microsoft.com/office/drawing/2014/main" val="3683095163"/>
                    </a:ext>
                  </a:extLst>
                </a:gridCol>
                <a:gridCol w="658368">
                  <a:extLst>
                    <a:ext uri="{9D8B030D-6E8A-4147-A177-3AD203B41FA5}">
                      <a16:colId xmlns:a16="http://schemas.microsoft.com/office/drawing/2014/main" val="3065805398"/>
                    </a:ext>
                  </a:extLst>
                </a:gridCol>
                <a:gridCol w="658368">
                  <a:extLst>
                    <a:ext uri="{9D8B030D-6E8A-4147-A177-3AD203B41FA5}">
                      <a16:colId xmlns:a16="http://schemas.microsoft.com/office/drawing/2014/main" val="1915440825"/>
                    </a:ext>
                  </a:extLst>
                </a:gridCol>
                <a:gridCol w="658368">
                  <a:extLst>
                    <a:ext uri="{9D8B030D-6E8A-4147-A177-3AD203B41FA5}">
                      <a16:colId xmlns:a16="http://schemas.microsoft.com/office/drawing/2014/main" val="1330058274"/>
                    </a:ext>
                  </a:extLst>
                </a:gridCol>
                <a:gridCol w="658368">
                  <a:extLst>
                    <a:ext uri="{9D8B030D-6E8A-4147-A177-3AD203B41FA5}">
                      <a16:colId xmlns:a16="http://schemas.microsoft.com/office/drawing/2014/main" val="3328789450"/>
                    </a:ext>
                  </a:extLst>
                </a:gridCol>
                <a:gridCol w="658368">
                  <a:extLst>
                    <a:ext uri="{9D8B030D-6E8A-4147-A177-3AD203B41FA5}">
                      <a16:colId xmlns:a16="http://schemas.microsoft.com/office/drawing/2014/main" val="1151818609"/>
                    </a:ext>
                  </a:extLst>
                </a:gridCol>
                <a:gridCol w="658368">
                  <a:extLst>
                    <a:ext uri="{9D8B030D-6E8A-4147-A177-3AD203B41FA5}">
                      <a16:colId xmlns:a16="http://schemas.microsoft.com/office/drawing/2014/main" val="4078485713"/>
                    </a:ext>
                  </a:extLst>
                </a:gridCol>
                <a:gridCol w="658368">
                  <a:extLst>
                    <a:ext uri="{9D8B030D-6E8A-4147-A177-3AD203B41FA5}">
                      <a16:colId xmlns:a16="http://schemas.microsoft.com/office/drawing/2014/main" val="2993107794"/>
                    </a:ext>
                  </a:extLst>
                </a:gridCol>
                <a:gridCol w="658368">
                  <a:extLst>
                    <a:ext uri="{9D8B030D-6E8A-4147-A177-3AD203B41FA5}">
                      <a16:colId xmlns:a16="http://schemas.microsoft.com/office/drawing/2014/main" val="4206285762"/>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464571206"/>
                  </a:ext>
                </a:extLst>
              </a:tr>
              <a:tr h="370840">
                <a:tc>
                  <a:txBody>
                    <a:bodyPr/>
                    <a:lstStyle/>
                    <a:p>
                      <a:r>
                        <a:rPr lang="en-US" sz="1000" b="1"/>
                        <a:t>tmamerica - 2023-09-13 20:10:03</a:t>
                      </a:r>
                      <a:r>
                        <a:rPr lang="en-US" sz="1000"/>
                        <a:t>
 Our employees assembled care kits for @mealsonwheelsamerica 👏</a:t>
                      </a:r>
                    </a:p>
                  </a:txBody>
                  <a:tcPr/>
                </a:tc>
                <a:tc>
                  <a:txBody>
                    <a:bodyPr/>
                    <a:lstStyle/>
                    <a:p>
                      <a:r>
                        <a:rPr lang="en-US" sz="1000"/>
                        <a:t>https://quintly-image-storage.s3.amazonaws.com/ea0e6a3ca65b01a392bf1b0a36d01601/fe21f08565c37d1b51eb5380c330f18e.jpg</a:t>
                      </a:r>
                    </a:p>
                  </a:txBody>
                  <a:tcPr/>
                </a:tc>
                <a:tc>
                  <a:txBody>
                    <a:bodyPr/>
                    <a:lstStyle/>
                    <a:p>
                      <a:r>
                        <a:rPr lang="en-US" sz="1000"/>
                        <a:t>09/14/2023 19:36:36</a:t>
                      </a:r>
                    </a:p>
                  </a:txBody>
                  <a:tcPr/>
                </a:tc>
                <a:tc>
                  <a:txBody>
                    <a:bodyPr/>
                    <a:lstStyle/>
                    <a:p>
                      <a:r>
                        <a:rPr lang="en-US" sz="1000"/>
                        <a:t>Image</a:t>
                      </a:r>
                    </a:p>
                  </a:txBody>
                  <a:tcPr/>
                </a:tc>
                <a:tc>
                  <a:txBody>
                    <a:bodyPr/>
                    <a:lstStyle/>
                    <a:p>
                      <a:r>
                        <a:rPr lang="en-US" sz="1000"/>
                        <a:t>93</a:t>
                      </a:r>
                    </a:p>
                  </a:txBody>
                  <a:tcPr/>
                </a:tc>
                <a:tc>
                  <a:txBody>
                    <a:bodyPr/>
                    <a:lstStyle/>
                    <a:p>
                      <a:r>
                        <a:rPr lang="en-US" sz="1000"/>
                        <a:t>92</a:t>
                      </a:r>
                    </a:p>
                  </a:txBody>
                  <a:tcPr/>
                </a:tc>
                <a:tc>
                  <a:txBody>
                    <a:bodyPr/>
                    <a:lstStyle/>
                    <a:p>
                      <a:r>
                        <a:rPr lang="en-US" sz="1000"/>
                        <a:t>0</a:t>
                      </a:r>
                    </a:p>
                  </a:txBody>
                  <a:tcPr/>
                </a:tc>
                <a:tc>
                  <a:txBody>
                    <a:bodyPr/>
                    <a:lstStyle/>
                    <a:p>
                      <a:r>
                        <a:rPr lang="en-US" sz="1000"/>
                        <a:t>20</a:t>
                      </a:r>
                    </a:p>
                  </a:txBody>
                  <a:tcPr/>
                </a:tc>
                <a:tc>
                  <a:txBody>
                    <a:bodyPr/>
                    <a:lstStyle/>
                    <a:p>
                      <a:r>
                        <a:rPr lang="en-US" sz="1000"/>
                        <a:t>44</a:t>
                      </a:r>
                    </a:p>
                  </a:txBody>
                  <a:tcPr/>
                </a:tc>
                <a:tc>
                  <a:txBody>
                    <a:bodyPr/>
                    <a:lstStyle/>
                    <a:p>
                      <a:r>
                        <a:rPr lang="en-US" sz="1000"/>
                        <a:t>2</a:t>
                      </a:r>
                    </a:p>
                  </a:txBody>
                  <a:tcPr/>
                </a:tc>
                <a:extLst>
                  <a:ext uri="{0D108BD9-81ED-4DB2-BD59-A6C34878D82A}">
                    <a16:rowId xmlns:a16="http://schemas.microsoft.com/office/drawing/2014/main" val="2223718564"/>
                  </a:ext>
                </a:extLst>
              </a:tr>
              <a:tr h="370840">
                <a:tc>
                  <a:txBody>
                    <a:bodyPr/>
                    <a:lstStyle/>
                    <a:p>
                      <a:r>
                        <a:rPr lang="en-US" sz="1000" b="1"/>
                        <a:t>tmamerica - 2023-09-18 16:16:54</a:t>
                      </a:r>
                      <a:r>
                        <a:rPr lang="en-US" sz="1000"/>
                        <a:t>
 Our Chicago team had fun at the @museumofillusions_chicago!</a:t>
                      </a:r>
                    </a:p>
                  </a:txBody>
                  <a:tcPr/>
                </a:tc>
                <a:tc>
                  <a:txBody>
                    <a:bodyPr/>
                    <a:lstStyle/>
                    <a:p>
                      <a:r>
                        <a:rPr lang="en-US" sz="1000"/>
                        <a:t>https://quintly-image-storage.s3.amazonaws.com/ea0e6a3ca65b01a392bf1b0a36d01601/e1ccd7b815ebff7d29c0f6e35c180a12.jpg</a:t>
                      </a:r>
                    </a:p>
                  </a:txBody>
                  <a:tcPr/>
                </a:tc>
                <a:tc>
                  <a:txBody>
                    <a:bodyPr/>
                    <a:lstStyle/>
                    <a:p>
                      <a:r>
                        <a:rPr lang="en-US" sz="1000"/>
                        <a:t>09/19/2023 16:06:52</a:t>
                      </a:r>
                    </a:p>
                  </a:txBody>
                  <a:tcPr/>
                </a:tc>
                <a:tc>
                  <a:txBody>
                    <a:bodyPr/>
                    <a:lstStyle/>
                    <a:p>
                      <a:r>
                        <a:rPr lang="en-US" sz="1000"/>
                        <a:t>Video</a:t>
                      </a:r>
                    </a:p>
                  </a:txBody>
                  <a:tcPr/>
                </a:tc>
                <a:tc>
                  <a:txBody>
                    <a:bodyPr/>
                    <a:lstStyle/>
                    <a:p>
                      <a:r>
                        <a:rPr lang="en-US" sz="1000"/>
                        <a:t>82</a:t>
                      </a:r>
                    </a:p>
                  </a:txBody>
                  <a:tcPr/>
                </a:tc>
                <a:tc>
                  <a:txBody>
                    <a:bodyPr/>
                    <a:lstStyle/>
                    <a:p>
                      <a:r>
                        <a:rPr lang="en-US" sz="1000"/>
                        <a:t>82</a:t>
                      </a:r>
                    </a:p>
                  </a:txBody>
                  <a:tcPr/>
                </a:tc>
                <a:tc>
                  <a:txBody>
                    <a:bodyPr/>
                    <a:lstStyle/>
                    <a:p>
                      <a:r>
                        <a:rPr lang="en-US" sz="1000"/>
                        <a:t>0</a:t>
                      </a:r>
                    </a:p>
                  </a:txBody>
                  <a:tcPr/>
                </a:tc>
                <a:tc>
                  <a:txBody>
                    <a:bodyPr/>
                    <a:lstStyle/>
                    <a:p>
                      <a:r>
                        <a:rPr lang="en-US" sz="1000"/>
                        <a:t>12</a:t>
                      </a:r>
                    </a:p>
                  </a:txBody>
                  <a:tcPr/>
                </a:tc>
                <a:tc>
                  <a:txBody>
                    <a:bodyPr/>
                    <a:lstStyle/>
                    <a:p>
                      <a:r>
                        <a:rPr lang="en-US" sz="1000"/>
                        <a:t>40</a:t>
                      </a:r>
                    </a:p>
                  </a:txBody>
                  <a:tcPr/>
                </a:tc>
                <a:tc>
                  <a:txBody>
                    <a:bodyPr/>
                    <a:lstStyle/>
                    <a:p>
                      <a:r>
                        <a:rPr lang="en-US" sz="1000"/>
                        <a:t>3</a:t>
                      </a:r>
                    </a:p>
                  </a:txBody>
                  <a:tcPr/>
                </a:tc>
                <a:extLst>
                  <a:ext uri="{0D108BD9-81ED-4DB2-BD59-A6C34878D82A}">
                    <a16:rowId xmlns:a16="http://schemas.microsoft.com/office/drawing/2014/main" val="985490009"/>
                  </a:ext>
                </a:extLst>
              </a:tr>
              <a:tr h="370840">
                <a:tc>
                  <a:txBody>
                    <a:bodyPr/>
                    <a:lstStyle/>
                    <a:p>
                      <a:r>
                        <a:rPr lang="en-US" sz="1000" b="1"/>
                        <a:t>tmamerica - 2023-09-06 18:09:52</a:t>
                      </a:r>
                      <a:r>
                        <a:rPr lang="en-US" sz="1000"/>
                        <a:t>
 Supply Drive</a:t>
                      </a:r>
                    </a:p>
                  </a:txBody>
                  <a:tcPr/>
                </a:tc>
                <a:tc>
                  <a:txBody>
                    <a:bodyPr/>
                    <a:lstStyle/>
                    <a:p>
                      <a:r>
                        <a:rPr lang="en-US" sz="1000"/>
                        <a:t>https://quintly-image-storage.s3.amazonaws.com/ea0e6a3ca65b01a392bf1b0a36d01601/7e9f2d7e07aeadd3c49c0e1d3e302e2c.jpg</a:t>
                      </a:r>
                    </a:p>
                  </a:txBody>
                  <a:tcPr/>
                </a:tc>
                <a:tc>
                  <a:txBody>
                    <a:bodyPr/>
                    <a:lstStyle/>
                    <a:p>
                      <a:r>
                        <a:rPr lang="en-US" sz="1000"/>
                        <a:t>09/07/2023 18:07:02</a:t>
                      </a:r>
                    </a:p>
                  </a:txBody>
                  <a:tcPr/>
                </a:tc>
                <a:tc>
                  <a:txBody>
                    <a:bodyPr/>
                    <a:lstStyle/>
                    <a:p>
                      <a:r>
                        <a:rPr lang="en-US" sz="1000"/>
                        <a:t>Video</a:t>
                      </a:r>
                    </a:p>
                  </a:txBody>
                  <a:tcPr/>
                </a:tc>
                <a:tc>
                  <a:txBody>
                    <a:bodyPr/>
                    <a:lstStyle/>
                    <a:p>
                      <a:r>
                        <a:rPr lang="en-US" sz="1000"/>
                        <a:t>81</a:t>
                      </a:r>
                    </a:p>
                  </a:txBody>
                  <a:tcPr/>
                </a:tc>
                <a:tc>
                  <a:txBody>
                    <a:bodyPr/>
                    <a:lstStyle/>
                    <a:p>
                      <a:r>
                        <a:rPr lang="en-US" sz="1000"/>
                        <a:t>81</a:t>
                      </a:r>
                    </a:p>
                  </a:txBody>
                  <a:tcPr/>
                </a:tc>
                <a:tc>
                  <a:txBody>
                    <a:bodyPr/>
                    <a:lstStyle/>
                    <a:p>
                      <a:r>
                        <a:rPr lang="en-US" sz="1000"/>
                        <a:t>0</a:t>
                      </a:r>
                    </a:p>
                  </a:txBody>
                  <a:tcPr/>
                </a:tc>
                <a:tc>
                  <a:txBody>
                    <a:bodyPr/>
                    <a:lstStyle/>
                    <a:p>
                      <a:r>
                        <a:rPr lang="en-US" sz="1000"/>
                        <a:t>11</a:t>
                      </a:r>
                    </a:p>
                  </a:txBody>
                  <a:tcPr/>
                </a:tc>
                <a:tc>
                  <a:txBody>
                    <a:bodyPr/>
                    <a:lstStyle/>
                    <a:p>
                      <a:r>
                        <a:rPr lang="en-US" sz="1000"/>
                        <a:t>40</a:t>
                      </a:r>
                    </a:p>
                  </a:txBody>
                  <a:tcPr/>
                </a:tc>
                <a:tc>
                  <a:txBody>
                    <a:bodyPr/>
                    <a:lstStyle/>
                    <a:p>
                      <a:r>
                        <a:rPr lang="en-US" sz="1000"/>
                        <a:t>1</a:t>
                      </a:r>
                    </a:p>
                  </a:txBody>
                  <a:tcPr/>
                </a:tc>
                <a:extLst>
                  <a:ext uri="{0D108BD9-81ED-4DB2-BD59-A6C34878D82A}">
                    <a16:rowId xmlns:a16="http://schemas.microsoft.com/office/drawing/2014/main" val="2344763594"/>
                  </a:ext>
                </a:extLst>
              </a:tr>
            </a:tbl>
          </a:graphicData>
        </a:graphic>
      </p:graphicFrame>
      <p:sp>
        <p:nvSpPr>
          <p:cNvPr id="4" name="Text Placeholder 3">
            <a:extLst>
              <a:ext uri="{FF2B5EF4-FFF2-40B4-BE49-F238E27FC236}">
                <a16:creationId xmlns:a16="http://schemas.microsoft.com/office/drawing/2014/main" id="{41E28D09-D849-4C0D-BDE8-C100702D295D}"/>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17159800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1941</Words>
  <Application>Microsoft Office PowerPoint</Application>
  <PresentationFormat>On-screen Show (4:3)</PresentationFormat>
  <Paragraphs>424</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3</vt:lpstr>
      <vt:lpstr>Facebook Original Own Posts Table | Tokio Marine America - 2 of 3</vt:lpstr>
      <vt:lpstr>Facebook Original Own Posts Table | Tokio Marine America - 3 of 3</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2023-10-05T14:34:49Z</dcterms:created>
  <dcterms:modified xsi:type="dcterms:W3CDTF">2023-10-05T14:35:36Z</dcterms:modified>
</cp:coreProperties>
</file>