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45170</c:v>
                </c:pt>
              </c:numCache>
            </c:numRef>
          </c:cat>
          <c:val>
            <c:numRef>
              <c:f>Sheet1!$B$2</c:f>
              <c:numCache>
                <c:formatCode>General</c:formatCode>
                <c:ptCount val="1"/>
                <c:pt idx="0">
                  <c:v>494</c:v>
                </c:pt>
              </c:numCache>
            </c:numRef>
          </c:val>
          <c:extLst>
            <c:ext xmlns:c16="http://schemas.microsoft.com/office/drawing/2014/chart" uri="{C3380CC4-5D6E-409C-BE32-E72D297353CC}">
              <c16:uniqueId val="{00000000-A198-4966-8A99-4A069C61A45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45170</c:v>
                </c:pt>
              </c:numCache>
            </c:numRef>
          </c:cat>
          <c:val>
            <c:numRef>
              <c:f>Sheet1!$C$2</c:f>
              <c:numCache>
                <c:formatCode>General</c:formatCode>
                <c:ptCount val="1"/>
                <c:pt idx="0">
                  <c:v>511</c:v>
                </c:pt>
              </c:numCache>
            </c:numRef>
          </c:val>
          <c:extLst>
            <c:ext xmlns:c16="http://schemas.microsoft.com/office/drawing/2014/chart" uri="{C3380CC4-5D6E-409C-BE32-E72D297353CC}">
              <c16:uniqueId val="{00000001-A198-4966-8A99-4A069C61A45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45170</c:v>
                </c:pt>
              </c:numCache>
            </c:numRef>
          </c:cat>
          <c:val>
            <c:numRef>
              <c:f>Sheet1!$D$2</c:f>
              <c:numCache>
                <c:formatCode>General</c:formatCode>
                <c:ptCount val="1"/>
                <c:pt idx="0">
                  <c:v>21426</c:v>
                </c:pt>
              </c:numCache>
            </c:numRef>
          </c:val>
          <c:extLst>
            <c:ext xmlns:c16="http://schemas.microsoft.com/office/drawing/2014/chart" uri="{C3380CC4-5D6E-409C-BE32-E72D297353CC}">
              <c16:uniqueId val="{00000002-A198-4966-8A99-4A069C61A45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45170</c:v>
                </c:pt>
              </c:numCache>
            </c:numRef>
          </c:cat>
          <c:val>
            <c:numRef>
              <c:f>Sheet1!$E$2</c:f>
              <c:numCache>
                <c:formatCode>General</c:formatCode>
                <c:ptCount val="1"/>
                <c:pt idx="0">
                  <c:v>270</c:v>
                </c:pt>
              </c:numCache>
            </c:numRef>
          </c:val>
          <c:extLst>
            <c:ext xmlns:c16="http://schemas.microsoft.com/office/drawing/2014/chart" uri="{C3380CC4-5D6E-409C-BE32-E72D297353CC}">
              <c16:uniqueId val="{00000003-A198-4966-8A99-4A069C61A45F}"/>
            </c:ext>
          </c:extLst>
        </c:ser>
        <c:dLbls>
          <c:showLegendKey val="0"/>
          <c:showVal val="0"/>
          <c:showCatName val="0"/>
          <c:showSerName val="0"/>
          <c:showPercent val="0"/>
          <c:showBubbleSize val="0"/>
        </c:dLbls>
        <c:gapWidth val="219"/>
        <c:overlap val="-27"/>
        <c:axId val="60408000"/>
        <c:axId val="369093584"/>
      </c:barChart>
      <c:dateAx>
        <c:axId val="6040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093584"/>
        <c:crosses val="autoZero"/>
        <c:auto val="1"/>
        <c:lblOffset val="100"/>
        <c:baseTimeUnit val="days"/>
      </c:dateAx>
      <c:valAx>
        <c:axId val="36909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40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pt idx="3">
                  <c:v>1</c:v>
                </c:pt>
                <c:pt idx="4">
                  <c:v>-2</c:v>
                </c:pt>
                <c:pt idx="5">
                  <c:v>0</c:v>
                </c:pt>
                <c:pt idx="6">
                  <c:v>5</c:v>
                </c:pt>
                <c:pt idx="7">
                  <c:v>3</c:v>
                </c:pt>
                <c:pt idx="8">
                  <c:v>0</c:v>
                </c:pt>
                <c:pt idx="9">
                  <c:v>0</c:v>
                </c:pt>
              </c:numCache>
            </c:numRef>
          </c:val>
          <c:extLst>
            <c:ext xmlns:c16="http://schemas.microsoft.com/office/drawing/2014/chart" uri="{C3380CC4-5D6E-409C-BE32-E72D297353CC}">
              <c16:uniqueId val="{00000000-BBBB-4646-A4A1-59A134D0DC08}"/>
            </c:ext>
          </c:extLst>
        </c:ser>
        <c:dLbls>
          <c:showLegendKey val="0"/>
          <c:showVal val="0"/>
          <c:showCatName val="0"/>
          <c:showSerName val="0"/>
          <c:showPercent val="0"/>
          <c:showBubbleSize val="0"/>
        </c:dLbls>
        <c:gapWidth val="219"/>
        <c:overlap val="-27"/>
        <c:axId val="368466064"/>
        <c:axId val="376282040"/>
      </c:barChart>
      <c:dateAx>
        <c:axId val="36846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82040"/>
        <c:crosses val="autoZero"/>
        <c:auto val="1"/>
        <c:lblOffset val="100"/>
        <c:baseTimeUnit val="months"/>
      </c:dateAx>
      <c:valAx>
        <c:axId val="37628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6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4</c:v>
                </c:pt>
                <c:pt idx="3">
                  <c:v>2</c:v>
                </c:pt>
                <c:pt idx="4">
                  <c:v>7</c:v>
                </c:pt>
                <c:pt idx="5">
                  <c:v>6</c:v>
                </c:pt>
                <c:pt idx="6">
                  <c:v>4</c:v>
                </c:pt>
                <c:pt idx="7">
                  <c:v>6</c:v>
                </c:pt>
                <c:pt idx="8">
                  <c:v>7</c:v>
                </c:pt>
                <c:pt idx="9">
                  <c:v>8</c:v>
                </c:pt>
                <c:pt idx="10">
                  <c:v>0</c:v>
                </c:pt>
                <c:pt idx="11">
                  <c:v>0</c:v>
                </c:pt>
              </c:numCache>
            </c:numRef>
          </c:val>
          <c:extLst>
            <c:ext xmlns:c16="http://schemas.microsoft.com/office/drawing/2014/chart" uri="{C3380CC4-5D6E-409C-BE32-E72D297353CC}">
              <c16:uniqueId val="{00000000-E9CF-45F6-BB1D-F908DE8BCA00}"/>
            </c:ext>
          </c:extLst>
        </c:ser>
        <c:dLbls>
          <c:showLegendKey val="0"/>
          <c:showVal val="0"/>
          <c:showCatName val="0"/>
          <c:showSerName val="0"/>
          <c:showPercent val="0"/>
          <c:showBubbleSize val="0"/>
        </c:dLbls>
        <c:gapWidth val="219"/>
        <c:overlap val="-27"/>
        <c:axId val="377327664"/>
        <c:axId val="377334880"/>
      </c:barChart>
      <c:dateAx>
        <c:axId val="37732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34880"/>
        <c:crosses val="autoZero"/>
        <c:auto val="1"/>
        <c:lblOffset val="100"/>
        <c:baseTimeUnit val="months"/>
      </c:dateAx>
      <c:valAx>
        <c:axId val="37733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2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71</c:v>
                </c:pt>
                <c:pt idx="3">
                  <c:v>42</c:v>
                </c:pt>
                <c:pt idx="4">
                  <c:v>99</c:v>
                </c:pt>
                <c:pt idx="5">
                  <c:v>83</c:v>
                </c:pt>
                <c:pt idx="6">
                  <c:v>64</c:v>
                </c:pt>
                <c:pt idx="7">
                  <c:v>88</c:v>
                </c:pt>
                <c:pt idx="8">
                  <c:v>89</c:v>
                </c:pt>
                <c:pt idx="9">
                  <c:v>22</c:v>
                </c:pt>
                <c:pt idx="10">
                  <c:v>0</c:v>
                </c:pt>
                <c:pt idx="11">
                  <c:v>0</c:v>
                </c:pt>
              </c:numCache>
            </c:numRef>
          </c:val>
          <c:extLst>
            <c:ext xmlns:c16="http://schemas.microsoft.com/office/drawing/2014/chart" uri="{C3380CC4-5D6E-409C-BE32-E72D297353CC}">
              <c16:uniqueId val="{00000000-DA31-4148-AFE5-97D3E6B35687}"/>
            </c:ext>
          </c:extLst>
        </c:ser>
        <c:dLbls>
          <c:showLegendKey val="0"/>
          <c:showVal val="0"/>
          <c:showCatName val="0"/>
          <c:showSerName val="0"/>
          <c:showPercent val="0"/>
          <c:showBubbleSize val="0"/>
        </c:dLbls>
        <c:gapWidth val="219"/>
        <c:overlap val="-27"/>
        <c:axId val="377328320"/>
        <c:axId val="377328648"/>
      </c:barChart>
      <c:catAx>
        <c:axId val="377328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28648"/>
        <c:crosses val="autoZero"/>
        <c:auto val="1"/>
        <c:lblAlgn val="ctr"/>
        <c:lblOffset val="100"/>
        <c:noMultiLvlLbl val="0"/>
      </c:catAx>
      <c:valAx>
        <c:axId val="37732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2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2398</c:v>
                </c:pt>
                <c:pt idx="3">
                  <c:v>1364</c:v>
                </c:pt>
                <c:pt idx="4">
                  <c:v>1835</c:v>
                </c:pt>
                <c:pt idx="5">
                  <c:v>3076</c:v>
                </c:pt>
                <c:pt idx="6">
                  <c:v>2837</c:v>
                </c:pt>
                <c:pt idx="7">
                  <c:v>2278</c:v>
                </c:pt>
                <c:pt idx="8">
                  <c:v>2431</c:v>
                </c:pt>
                <c:pt idx="9">
                  <c:v>210</c:v>
                </c:pt>
                <c:pt idx="10">
                  <c:v>0</c:v>
                </c:pt>
              </c:numCache>
            </c:numRef>
          </c:val>
          <c:extLst>
            <c:ext xmlns:c16="http://schemas.microsoft.com/office/drawing/2014/chart" uri="{C3380CC4-5D6E-409C-BE32-E72D297353CC}">
              <c16:uniqueId val="{00000000-62B1-44D6-BC3C-0CB0DD9638BE}"/>
            </c:ext>
          </c:extLst>
        </c:ser>
        <c:dLbls>
          <c:showLegendKey val="0"/>
          <c:showVal val="0"/>
          <c:showCatName val="0"/>
          <c:showSerName val="0"/>
          <c:showPercent val="0"/>
          <c:showBubbleSize val="0"/>
        </c:dLbls>
        <c:gapWidth val="219"/>
        <c:overlap val="-27"/>
        <c:axId val="374258928"/>
        <c:axId val="374259256"/>
      </c:barChart>
      <c:dateAx>
        <c:axId val="374258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59256"/>
        <c:crosses val="autoZero"/>
        <c:auto val="1"/>
        <c:lblOffset val="100"/>
        <c:baseTimeUnit val="months"/>
      </c:dateAx>
      <c:valAx>
        <c:axId val="37425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5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3</c:v>
                </c:pt>
                <c:pt idx="3">
                  <c:v>3</c:v>
                </c:pt>
                <c:pt idx="4">
                  <c:v>3</c:v>
                </c:pt>
                <c:pt idx="5">
                  <c:v>8</c:v>
                </c:pt>
                <c:pt idx="6">
                  <c:v>3</c:v>
                </c:pt>
                <c:pt idx="7">
                  <c:v>2</c:v>
                </c:pt>
                <c:pt idx="8">
                  <c:v>6</c:v>
                </c:pt>
                <c:pt idx="9">
                  <c:v>1</c:v>
                </c:pt>
              </c:numCache>
            </c:numRef>
          </c:val>
          <c:extLst>
            <c:ext xmlns:c16="http://schemas.microsoft.com/office/drawing/2014/chart" uri="{C3380CC4-5D6E-409C-BE32-E72D297353CC}">
              <c16:uniqueId val="{00000000-7B62-4E4C-93B2-FE59D855D5F1}"/>
            </c:ext>
          </c:extLst>
        </c:ser>
        <c:dLbls>
          <c:showLegendKey val="0"/>
          <c:showVal val="0"/>
          <c:showCatName val="0"/>
          <c:showSerName val="0"/>
          <c:showPercent val="0"/>
          <c:showBubbleSize val="0"/>
        </c:dLbls>
        <c:gapWidth val="219"/>
        <c:overlap val="-27"/>
        <c:axId val="477798464"/>
        <c:axId val="477800104"/>
      </c:barChart>
      <c:dateAx>
        <c:axId val="47779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00104"/>
        <c:crosses val="autoZero"/>
        <c:auto val="1"/>
        <c:lblOffset val="100"/>
        <c:baseTimeUnit val="months"/>
      </c:dateAx>
      <c:valAx>
        <c:axId val="47780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79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1</c:v>
                </c:pt>
                <c:pt idx="10">
                  <c:v>0</c:v>
                </c:pt>
                <c:pt idx="11">
                  <c:v>0</c:v>
                </c:pt>
              </c:numCache>
            </c:numRef>
          </c:val>
          <c:extLst>
            <c:ext xmlns:c16="http://schemas.microsoft.com/office/drawing/2014/chart" uri="{C3380CC4-5D6E-409C-BE32-E72D297353CC}">
              <c16:uniqueId val="{00000000-B371-4176-ADDD-86BDF90AC583}"/>
            </c:ext>
          </c:extLst>
        </c:ser>
        <c:dLbls>
          <c:showLegendKey val="0"/>
          <c:showVal val="0"/>
          <c:showCatName val="0"/>
          <c:showSerName val="0"/>
          <c:showPercent val="0"/>
          <c:showBubbleSize val="0"/>
        </c:dLbls>
        <c:gapWidth val="219"/>
        <c:overlap val="-27"/>
        <c:axId val="477811584"/>
        <c:axId val="477813552"/>
      </c:barChart>
      <c:dateAx>
        <c:axId val="47781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13552"/>
        <c:crosses val="autoZero"/>
        <c:auto val="1"/>
        <c:lblOffset val="100"/>
        <c:baseTimeUnit val="months"/>
      </c:dateAx>
      <c:valAx>
        <c:axId val="47781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1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16</c:v>
                </c:pt>
                <c:pt idx="2">
                  <c:v>7</c:v>
                </c:pt>
                <c:pt idx="3">
                  <c:v>3</c:v>
                </c:pt>
                <c:pt idx="4">
                  <c:v>9</c:v>
                </c:pt>
                <c:pt idx="5">
                  <c:v>6</c:v>
                </c:pt>
                <c:pt idx="6">
                  <c:v>6</c:v>
                </c:pt>
                <c:pt idx="7">
                  <c:v>9</c:v>
                </c:pt>
                <c:pt idx="8">
                  <c:v>9</c:v>
                </c:pt>
                <c:pt idx="9">
                  <c:v>3</c:v>
                </c:pt>
                <c:pt idx="10">
                  <c:v>0</c:v>
                </c:pt>
                <c:pt idx="11">
                  <c:v>0</c:v>
                </c:pt>
              </c:numCache>
            </c:numRef>
          </c:val>
          <c:extLst>
            <c:ext xmlns:c16="http://schemas.microsoft.com/office/drawing/2014/chart" uri="{C3380CC4-5D6E-409C-BE32-E72D297353CC}">
              <c16:uniqueId val="{00000000-C57A-4D20-BA54-8B5FE8857FC0}"/>
            </c:ext>
          </c:extLst>
        </c:ser>
        <c:dLbls>
          <c:showLegendKey val="0"/>
          <c:showVal val="0"/>
          <c:showCatName val="0"/>
          <c:showSerName val="0"/>
          <c:showPercent val="0"/>
          <c:showBubbleSize val="0"/>
        </c:dLbls>
        <c:gapWidth val="219"/>
        <c:overlap val="-27"/>
        <c:axId val="477808960"/>
        <c:axId val="477812240"/>
      </c:barChart>
      <c:catAx>
        <c:axId val="47780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12240"/>
        <c:crosses val="autoZero"/>
        <c:auto val="1"/>
        <c:lblAlgn val="ctr"/>
        <c:lblOffset val="100"/>
        <c:noMultiLvlLbl val="0"/>
      </c:catAx>
      <c:valAx>
        <c:axId val="47781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0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208</c:v>
                </c:pt>
                <c:pt idx="3">
                  <c:v>98</c:v>
                </c:pt>
                <c:pt idx="4">
                  <c:v>171</c:v>
                </c:pt>
                <c:pt idx="5">
                  <c:v>144</c:v>
                </c:pt>
                <c:pt idx="6">
                  <c:v>120</c:v>
                </c:pt>
                <c:pt idx="7">
                  <c:v>137</c:v>
                </c:pt>
                <c:pt idx="8">
                  <c:v>135</c:v>
                </c:pt>
                <c:pt idx="9">
                  <c:v>19</c:v>
                </c:pt>
              </c:numCache>
            </c:numRef>
          </c:val>
          <c:extLst>
            <c:ext xmlns:c16="http://schemas.microsoft.com/office/drawing/2014/chart" uri="{C3380CC4-5D6E-409C-BE32-E72D297353CC}">
              <c16:uniqueId val="{00000000-EADD-41E1-86D9-41F03558E81E}"/>
            </c:ext>
          </c:extLst>
        </c:ser>
        <c:dLbls>
          <c:showLegendKey val="0"/>
          <c:showVal val="0"/>
          <c:showCatName val="0"/>
          <c:showSerName val="0"/>
          <c:showPercent val="0"/>
          <c:showBubbleSize val="0"/>
        </c:dLbls>
        <c:gapWidth val="219"/>
        <c:overlap val="-27"/>
        <c:axId val="480243496"/>
        <c:axId val="480247104"/>
      </c:barChart>
      <c:dateAx>
        <c:axId val="48024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47104"/>
        <c:crosses val="autoZero"/>
        <c:auto val="1"/>
        <c:lblOffset val="100"/>
        <c:baseTimeUnit val="months"/>
      </c:dateAx>
      <c:valAx>
        <c:axId val="48024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4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2023-01</c:v>
                </c:pt>
                <c:pt idx="1">
                  <c:v>2023-02</c:v>
                </c:pt>
                <c:pt idx="2">
                  <c:v>2023-03</c:v>
                </c:pt>
                <c:pt idx="3">
                  <c:v>2023-04</c:v>
                </c:pt>
                <c:pt idx="4">
                  <c:v>2023-05</c:v>
                </c:pt>
                <c:pt idx="5">
                  <c:v>2023-06</c:v>
                </c:pt>
                <c:pt idx="6">
                  <c:v>2023-07</c:v>
                </c:pt>
                <c:pt idx="7">
                  <c:v>2023-08</c:v>
                </c:pt>
                <c:pt idx="8">
                  <c:v>2023-09</c:v>
                </c:pt>
                <c:pt idx="9">
                  <c:v>2023-10</c:v>
                </c:pt>
              </c:strCache>
            </c:strRef>
          </c:cat>
          <c:val>
            <c:numRef>
              <c:f>Sheet1!$B$2:$B$11</c:f>
              <c:numCache>
                <c:formatCode>General</c:formatCode>
                <c:ptCount val="10"/>
                <c:pt idx="0">
                  <c:v>50</c:v>
                </c:pt>
                <c:pt idx="1">
                  <c:v>50</c:v>
                </c:pt>
                <c:pt idx="2">
                  <c:v>50</c:v>
                </c:pt>
                <c:pt idx="3">
                  <c:v>29</c:v>
                </c:pt>
                <c:pt idx="4">
                  <c:v>52</c:v>
                </c:pt>
                <c:pt idx="5">
                  <c:v>50</c:v>
                </c:pt>
                <c:pt idx="6">
                  <c:v>30</c:v>
                </c:pt>
                <c:pt idx="7">
                  <c:v>40</c:v>
                </c:pt>
                <c:pt idx="8">
                  <c:v>44</c:v>
                </c:pt>
                <c:pt idx="9">
                  <c:v>71</c:v>
                </c:pt>
              </c:numCache>
            </c:numRef>
          </c:val>
          <c:extLst>
            <c:ext xmlns:c16="http://schemas.microsoft.com/office/drawing/2014/chart" uri="{C3380CC4-5D6E-409C-BE32-E72D297353CC}">
              <c16:uniqueId val="{00000000-E20C-44D5-B81C-B8121F4D26C5}"/>
            </c:ext>
          </c:extLst>
        </c:ser>
        <c:dLbls>
          <c:showLegendKey val="0"/>
          <c:showVal val="0"/>
          <c:showCatName val="0"/>
          <c:showSerName val="0"/>
          <c:showPercent val="0"/>
          <c:showBubbleSize val="0"/>
        </c:dLbls>
        <c:gapWidth val="219"/>
        <c:overlap val="-27"/>
        <c:axId val="480257272"/>
        <c:axId val="480262848"/>
      </c:barChart>
      <c:catAx>
        <c:axId val="48025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62848"/>
        <c:crosses val="autoZero"/>
        <c:auto val="1"/>
        <c:lblAlgn val="ctr"/>
        <c:lblOffset val="100"/>
        <c:noMultiLvlLbl val="0"/>
      </c:catAx>
      <c:valAx>
        <c:axId val="48026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2023-01</c:v>
                </c:pt>
                <c:pt idx="1">
                  <c:v>2023-02</c:v>
                </c:pt>
                <c:pt idx="2">
                  <c:v>2023-03</c:v>
                </c:pt>
                <c:pt idx="3">
                  <c:v>2023-04</c:v>
                </c:pt>
                <c:pt idx="4">
                  <c:v>2023-05</c:v>
                </c:pt>
                <c:pt idx="5">
                  <c:v>2023-06</c:v>
                </c:pt>
                <c:pt idx="6">
                  <c:v>2023-07</c:v>
                </c:pt>
                <c:pt idx="7">
                  <c:v>2023-08</c:v>
                </c:pt>
                <c:pt idx="8">
                  <c:v>2023-09</c:v>
                </c:pt>
                <c:pt idx="9">
                  <c:v>2023-10</c:v>
                </c:pt>
              </c:strCache>
            </c:strRef>
          </c:cat>
          <c:val>
            <c:numRef>
              <c:f>Sheet1!$B$2:$B$11</c:f>
              <c:numCache>
                <c:formatCode>General</c:formatCode>
                <c:ptCount val="10"/>
                <c:pt idx="0">
                  <c:v>551</c:v>
                </c:pt>
                <c:pt idx="1">
                  <c:v>657</c:v>
                </c:pt>
                <c:pt idx="2">
                  <c:v>711</c:v>
                </c:pt>
                <c:pt idx="3">
                  <c:v>351</c:v>
                </c:pt>
                <c:pt idx="4">
                  <c:v>685</c:v>
                </c:pt>
                <c:pt idx="5">
                  <c:v>602</c:v>
                </c:pt>
                <c:pt idx="6">
                  <c:v>362</c:v>
                </c:pt>
                <c:pt idx="7">
                  <c:v>529</c:v>
                </c:pt>
                <c:pt idx="8">
                  <c:v>579</c:v>
                </c:pt>
                <c:pt idx="9">
                  <c:v>142</c:v>
                </c:pt>
              </c:numCache>
            </c:numRef>
          </c:val>
          <c:extLst>
            <c:ext xmlns:c16="http://schemas.microsoft.com/office/drawing/2014/chart" uri="{C3380CC4-5D6E-409C-BE32-E72D297353CC}">
              <c16:uniqueId val="{00000000-31BB-4512-9BCA-F6BC2DECD440}"/>
            </c:ext>
          </c:extLst>
        </c:ser>
        <c:dLbls>
          <c:showLegendKey val="0"/>
          <c:showVal val="0"/>
          <c:showCatName val="0"/>
          <c:showSerName val="0"/>
          <c:showPercent val="0"/>
          <c:showBubbleSize val="0"/>
        </c:dLbls>
        <c:gapWidth val="219"/>
        <c:overlap val="-27"/>
        <c:axId val="480255304"/>
        <c:axId val="480255632"/>
      </c:barChart>
      <c:catAx>
        <c:axId val="48025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5632"/>
        <c:crosses val="autoZero"/>
        <c:auto val="1"/>
        <c:lblAlgn val="ctr"/>
        <c:lblOffset val="100"/>
        <c:noMultiLvlLbl val="0"/>
      </c:catAx>
      <c:valAx>
        <c:axId val="48025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29726</c:v>
                </c:pt>
                <c:pt idx="4">
                  <c:v>24036</c:v>
                </c:pt>
                <c:pt idx="5">
                  <c:v>30279</c:v>
                </c:pt>
                <c:pt idx="6">
                  <c:v>26065</c:v>
                </c:pt>
                <c:pt idx="7">
                  <c:v>21076</c:v>
                </c:pt>
                <c:pt idx="8">
                  <c:v>22916</c:v>
                </c:pt>
                <c:pt idx="9">
                  <c:v>23533</c:v>
                </c:pt>
                <c:pt idx="10">
                  <c:v>4060</c:v>
                </c:pt>
              </c:numCache>
            </c:numRef>
          </c:val>
          <c:extLst>
            <c:ext xmlns:c16="http://schemas.microsoft.com/office/drawing/2014/chart" uri="{C3380CC4-5D6E-409C-BE32-E72D297353CC}">
              <c16:uniqueId val="{00000000-5329-400C-9672-3FC80D07BAD3}"/>
            </c:ext>
          </c:extLst>
        </c:ser>
        <c:dLbls>
          <c:showLegendKey val="0"/>
          <c:showVal val="0"/>
          <c:showCatName val="0"/>
          <c:showSerName val="0"/>
          <c:showPercent val="0"/>
          <c:showBubbleSize val="0"/>
        </c:dLbls>
        <c:gapWidth val="219"/>
        <c:overlap val="-27"/>
        <c:axId val="480259240"/>
        <c:axId val="480253664"/>
      </c:barChart>
      <c:catAx>
        <c:axId val="48025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3664"/>
        <c:crosses val="autoZero"/>
        <c:auto val="1"/>
        <c:lblAlgn val="ctr"/>
        <c:lblOffset val="100"/>
        <c:noMultiLvlLbl val="0"/>
      </c:catAx>
      <c:valAx>
        <c:axId val="48025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6</c:v>
                </c:pt>
                <c:pt idx="3">
                  <c:v>2</c:v>
                </c:pt>
                <c:pt idx="4">
                  <c:v>4</c:v>
                </c:pt>
                <c:pt idx="5">
                  <c:v>-2</c:v>
                </c:pt>
                <c:pt idx="6">
                  <c:v>2</c:v>
                </c:pt>
                <c:pt idx="7">
                  <c:v>5</c:v>
                </c:pt>
                <c:pt idx="8">
                  <c:v>5</c:v>
                </c:pt>
                <c:pt idx="9">
                  <c:v>1</c:v>
                </c:pt>
              </c:numCache>
            </c:numRef>
          </c:val>
          <c:extLst>
            <c:ext xmlns:c16="http://schemas.microsoft.com/office/drawing/2014/chart" uri="{C3380CC4-5D6E-409C-BE32-E72D297353CC}">
              <c16:uniqueId val="{00000000-A5D9-4379-BD0F-690D9CDC02CF}"/>
            </c:ext>
          </c:extLst>
        </c:ser>
        <c:dLbls>
          <c:showLegendKey val="0"/>
          <c:showVal val="0"/>
          <c:showCatName val="0"/>
          <c:showSerName val="0"/>
          <c:showPercent val="0"/>
          <c:showBubbleSize val="0"/>
        </c:dLbls>
        <c:gapWidth val="219"/>
        <c:overlap val="-27"/>
        <c:axId val="374260568"/>
        <c:axId val="369093256"/>
      </c:barChart>
      <c:dateAx>
        <c:axId val="374260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093256"/>
        <c:crosses val="autoZero"/>
        <c:auto val="1"/>
        <c:lblOffset val="100"/>
        <c:baseTimeUnit val="months"/>
      </c:dateAx>
      <c:valAx>
        <c:axId val="36909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6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8</c:v>
                </c:pt>
                <c:pt idx="3">
                  <c:v>6</c:v>
                </c:pt>
                <c:pt idx="4">
                  <c:v>11</c:v>
                </c:pt>
                <c:pt idx="5">
                  <c:v>7</c:v>
                </c:pt>
                <c:pt idx="6">
                  <c:v>5</c:v>
                </c:pt>
                <c:pt idx="7">
                  <c:v>7</c:v>
                </c:pt>
                <c:pt idx="8">
                  <c:v>9</c:v>
                </c:pt>
                <c:pt idx="9">
                  <c:v>6</c:v>
                </c:pt>
                <c:pt idx="10">
                  <c:v>0</c:v>
                </c:pt>
                <c:pt idx="11">
                  <c:v>0</c:v>
                </c:pt>
              </c:numCache>
            </c:numRef>
          </c:val>
          <c:extLst>
            <c:ext xmlns:c16="http://schemas.microsoft.com/office/drawing/2014/chart" uri="{C3380CC4-5D6E-409C-BE32-E72D297353CC}">
              <c16:uniqueId val="{00000000-8E77-4C46-A5CA-9EB4FBF4A3F1}"/>
            </c:ext>
          </c:extLst>
        </c:ser>
        <c:dLbls>
          <c:showLegendKey val="0"/>
          <c:showVal val="0"/>
          <c:showCatName val="0"/>
          <c:showSerName val="0"/>
          <c:showPercent val="0"/>
          <c:showBubbleSize val="0"/>
        </c:dLbls>
        <c:gapWidth val="219"/>
        <c:overlap val="-27"/>
        <c:axId val="465339704"/>
        <c:axId val="465335112"/>
      </c:barChart>
      <c:dateAx>
        <c:axId val="465339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35112"/>
        <c:crosses val="autoZero"/>
        <c:auto val="1"/>
        <c:lblOffset val="100"/>
        <c:baseTimeUnit val="months"/>
      </c:dateAx>
      <c:valAx>
        <c:axId val="46533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3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93</c:v>
                </c:pt>
                <c:pt idx="2">
                  <c:v>118</c:v>
                </c:pt>
                <c:pt idx="3">
                  <c:v>78</c:v>
                </c:pt>
                <c:pt idx="4">
                  <c:v>151</c:v>
                </c:pt>
                <c:pt idx="5">
                  <c:v>68</c:v>
                </c:pt>
                <c:pt idx="6">
                  <c:v>60</c:v>
                </c:pt>
                <c:pt idx="7">
                  <c:v>88</c:v>
                </c:pt>
                <c:pt idx="8">
                  <c:v>113</c:v>
                </c:pt>
                <c:pt idx="9">
                  <c:v>13</c:v>
                </c:pt>
                <c:pt idx="10">
                  <c:v>0</c:v>
                </c:pt>
                <c:pt idx="11">
                  <c:v>0</c:v>
                </c:pt>
              </c:numCache>
            </c:numRef>
          </c:val>
          <c:extLst>
            <c:ext xmlns:c16="http://schemas.microsoft.com/office/drawing/2014/chart" uri="{C3380CC4-5D6E-409C-BE32-E72D297353CC}">
              <c16:uniqueId val="{00000000-04C5-427C-B544-6402F856BBEE}"/>
            </c:ext>
          </c:extLst>
        </c:ser>
        <c:dLbls>
          <c:showLegendKey val="0"/>
          <c:showVal val="0"/>
          <c:showCatName val="0"/>
          <c:showSerName val="0"/>
          <c:showPercent val="0"/>
          <c:showBubbleSize val="0"/>
        </c:dLbls>
        <c:gapWidth val="219"/>
        <c:overlap val="-27"/>
        <c:axId val="465331504"/>
        <c:axId val="465332816"/>
      </c:barChart>
      <c:catAx>
        <c:axId val="46533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32816"/>
        <c:crosses val="autoZero"/>
        <c:auto val="1"/>
        <c:lblAlgn val="ctr"/>
        <c:lblOffset val="100"/>
        <c:noMultiLvlLbl val="0"/>
      </c:catAx>
      <c:valAx>
        <c:axId val="46533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3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pt idx="2">
                  <c:v>1454</c:v>
                </c:pt>
                <c:pt idx="3">
                  <c:v>1653</c:v>
                </c:pt>
                <c:pt idx="4">
                  <c:v>1370</c:v>
                </c:pt>
                <c:pt idx="5">
                  <c:v>1117</c:v>
                </c:pt>
                <c:pt idx="6">
                  <c:v>1183</c:v>
                </c:pt>
                <c:pt idx="7">
                  <c:v>1791</c:v>
                </c:pt>
                <c:pt idx="8">
                  <c:v>1817</c:v>
                </c:pt>
              </c:numCache>
            </c:numRef>
          </c:val>
          <c:extLst>
            <c:ext xmlns:c16="http://schemas.microsoft.com/office/drawing/2014/chart" uri="{C3380CC4-5D6E-409C-BE32-E72D297353CC}">
              <c16:uniqueId val="{00000000-DC52-47D8-9697-536D8D87D5E8}"/>
            </c:ext>
          </c:extLst>
        </c:ser>
        <c:dLbls>
          <c:showLegendKey val="0"/>
          <c:showVal val="0"/>
          <c:showCatName val="0"/>
          <c:showSerName val="0"/>
          <c:showPercent val="0"/>
          <c:showBubbleSize val="0"/>
        </c:dLbls>
        <c:gapWidth val="219"/>
        <c:overlap val="-27"/>
        <c:axId val="465337408"/>
        <c:axId val="465338064"/>
      </c:barChart>
      <c:dateAx>
        <c:axId val="46533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38064"/>
        <c:crosses val="autoZero"/>
        <c:auto val="1"/>
        <c:lblOffset val="100"/>
        <c:baseTimeUnit val="months"/>
      </c:dateAx>
      <c:valAx>
        <c:axId val="46533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3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4ACD-6D5D-4524-889E-76FF47B93019}"/>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7DAF10F9-7A80-4F67-A076-94DF62E599F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38741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551C9-93F8-4410-9306-0FD026930F97}"/>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49DC321D-71E4-4C38-8504-597157B81BE0}"/>
              </a:ext>
            </a:extLst>
          </p:cNvPr>
          <p:cNvGraphicFramePr>
            <a:graphicFrameLocks noGrp="1"/>
          </p:cNvGraphicFramePr>
          <p:nvPr>
            <p:ph type="chart" sz="quarter" idx="13"/>
            <p:extLst>
              <p:ext uri="{D42A27DB-BD31-4B8C-83A1-F6EECF244321}">
                <p14:modId xmlns:p14="http://schemas.microsoft.com/office/powerpoint/2010/main" val="3007355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5205B6-91F6-4599-8086-3E77297AE85C}"/>
              </a:ext>
            </a:extLst>
          </p:cNvPr>
          <p:cNvSpPr>
            <a:spLocks noGrp="1"/>
          </p:cNvSpPr>
          <p:nvPr>
            <p:ph type="body" sz="quarter" idx="14"/>
          </p:nvPr>
        </p:nvSpPr>
        <p:spPr/>
        <p:txBody>
          <a:bodyPr/>
          <a:lstStyle/>
          <a:p>
            <a:r>
              <a:rPr lang="en-US"/>
              <a:t>09/01/2023 - 09/30/2023</a:t>
            </a:r>
          </a:p>
        </p:txBody>
      </p:sp>
      <p:sp>
        <p:nvSpPr>
          <p:cNvPr id="5" name="Footer Placeholder 4">
            <a:extLst>
              <a:ext uri="{FF2B5EF4-FFF2-40B4-BE49-F238E27FC236}">
                <a16:creationId xmlns:a16="http://schemas.microsoft.com/office/drawing/2014/main" id="{A787F23A-C15D-4752-8FD2-C8D1B8066C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8829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D229-9B02-47E2-A73B-24243D5D9C4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BCB6B28-0F4E-4F4F-8CD7-7E4165ADBC11}"/>
              </a:ext>
            </a:extLst>
          </p:cNvPr>
          <p:cNvGraphicFramePr>
            <a:graphicFrameLocks noGrp="1"/>
          </p:cNvGraphicFramePr>
          <p:nvPr>
            <p:ph type="tbl" sz="quarter" idx="13"/>
            <p:extLst>
              <p:ext uri="{D42A27DB-BD31-4B8C-83A1-F6EECF244321}">
                <p14:modId xmlns:p14="http://schemas.microsoft.com/office/powerpoint/2010/main" val="625103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52942117"/>
                    </a:ext>
                  </a:extLst>
                </a:gridCol>
                <a:gridCol w="905256">
                  <a:extLst>
                    <a:ext uri="{9D8B030D-6E8A-4147-A177-3AD203B41FA5}">
                      <a16:colId xmlns:a16="http://schemas.microsoft.com/office/drawing/2014/main" val="739944466"/>
                    </a:ext>
                  </a:extLst>
                </a:gridCol>
                <a:gridCol w="905256">
                  <a:extLst>
                    <a:ext uri="{9D8B030D-6E8A-4147-A177-3AD203B41FA5}">
                      <a16:colId xmlns:a16="http://schemas.microsoft.com/office/drawing/2014/main" val="2896236294"/>
                    </a:ext>
                  </a:extLst>
                </a:gridCol>
                <a:gridCol w="905256">
                  <a:extLst>
                    <a:ext uri="{9D8B030D-6E8A-4147-A177-3AD203B41FA5}">
                      <a16:colId xmlns:a16="http://schemas.microsoft.com/office/drawing/2014/main" val="4035334627"/>
                    </a:ext>
                  </a:extLst>
                </a:gridCol>
                <a:gridCol w="905256">
                  <a:extLst>
                    <a:ext uri="{9D8B030D-6E8A-4147-A177-3AD203B41FA5}">
                      <a16:colId xmlns:a16="http://schemas.microsoft.com/office/drawing/2014/main" val="920888486"/>
                    </a:ext>
                  </a:extLst>
                </a:gridCol>
                <a:gridCol w="905256">
                  <a:extLst>
                    <a:ext uri="{9D8B030D-6E8A-4147-A177-3AD203B41FA5}">
                      <a16:colId xmlns:a16="http://schemas.microsoft.com/office/drawing/2014/main" val="1595245033"/>
                    </a:ext>
                  </a:extLst>
                </a:gridCol>
                <a:gridCol w="905256">
                  <a:extLst>
                    <a:ext uri="{9D8B030D-6E8A-4147-A177-3AD203B41FA5}">
                      <a16:colId xmlns:a16="http://schemas.microsoft.com/office/drawing/2014/main" val="2356560598"/>
                    </a:ext>
                  </a:extLst>
                </a:gridCol>
                <a:gridCol w="905256">
                  <a:extLst>
                    <a:ext uri="{9D8B030D-6E8A-4147-A177-3AD203B41FA5}">
                      <a16:colId xmlns:a16="http://schemas.microsoft.com/office/drawing/2014/main" val="554264289"/>
                    </a:ext>
                  </a:extLst>
                </a:gridCol>
                <a:gridCol w="905256">
                  <a:extLst>
                    <a:ext uri="{9D8B030D-6E8A-4147-A177-3AD203B41FA5}">
                      <a16:colId xmlns:a16="http://schemas.microsoft.com/office/drawing/2014/main" val="264833226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01135298"/>
                  </a:ext>
                </a:extLst>
              </a:tr>
              <a:tr h="370840">
                <a:tc>
                  <a:txBody>
                    <a:bodyPr/>
                    <a:lstStyle/>
                    <a:p>
                      <a:r>
                        <a:rPr lang="en-US" sz="1000"/>
                        <a:t>494</a:t>
                      </a:r>
                    </a:p>
                  </a:txBody>
                  <a:tcPr/>
                </a:tc>
                <a:tc>
                  <a:txBody>
                    <a:bodyPr/>
                    <a:lstStyle/>
                    <a:p>
                      <a:r>
                        <a:rPr lang="en-US" sz="1000"/>
                        <a:t>0</a:t>
                      </a:r>
                    </a:p>
                  </a:txBody>
                  <a:tcPr/>
                </a:tc>
                <a:tc>
                  <a:txBody>
                    <a:bodyPr/>
                    <a:lstStyle/>
                    <a:p>
                      <a:r>
                        <a:rPr lang="en-US" sz="1000"/>
                        <a:t>12</a:t>
                      </a:r>
                    </a:p>
                  </a:txBody>
                  <a:tcPr/>
                </a:tc>
                <a:tc>
                  <a:txBody>
                    <a:bodyPr/>
                    <a:lstStyle/>
                    <a:p>
                      <a:r>
                        <a:rPr lang="en-US" sz="1000"/>
                        <a:t>81</a:t>
                      </a:r>
                    </a:p>
                  </a:txBody>
                  <a:tcPr/>
                </a:tc>
                <a:tc>
                  <a:txBody>
                    <a:bodyPr/>
                    <a:lstStyle/>
                    <a:p>
                      <a:r>
                        <a:rPr lang="en-US" sz="1000"/>
                        <a:t>5</a:t>
                      </a:r>
                    </a:p>
                  </a:txBody>
                  <a:tcPr/>
                </a:tc>
                <a:tc>
                  <a:txBody>
                    <a:bodyPr/>
                    <a:lstStyle/>
                    <a:p>
                      <a:r>
                        <a:rPr lang="en-US" sz="1000"/>
                        <a:t>3</a:t>
                      </a:r>
                    </a:p>
                  </a:txBody>
                  <a:tcPr/>
                </a:tc>
                <a:tc>
                  <a:txBody>
                    <a:bodyPr/>
                    <a:lstStyle/>
                    <a:p>
                      <a:r>
                        <a:rPr lang="en-US" sz="1000"/>
                        <a:t>0</a:t>
                      </a:r>
                    </a:p>
                  </a:txBody>
                  <a:tcPr/>
                </a:tc>
                <a:tc>
                  <a:txBody>
                    <a:bodyPr/>
                    <a:lstStyle/>
                    <a:p>
                      <a:r>
                        <a:rPr lang="en-US" sz="1000"/>
                        <a:t>1.5013 %</a:t>
                      </a:r>
                    </a:p>
                  </a:txBody>
                  <a:tcPr/>
                </a:tc>
                <a:tc>
                  <a:txBody>
                    <a:bodyPr/>
                    <a:lstStyle/>
                    <a:p>
                      <a:r>
                        <a:rPr lang="en-US" sz="1000"/>
                        <a:t>0.0 %</a:t>
                      </a:r>
                    </a:p>
                  </a:txBody>
                  <a:tcPr/>
                </a:tc>
                <a:extLst>
                  <a:ext uri="{0D108BD9-81ED-4DB2-BD59-A6C34878D82A}">
                    <a16:rowId xmlns:a16="http://schemas.microsoft.com/office/drawing/2014/main" val="461217113"/>
                  </a:ext>
                </a:extLst>
              </a:tr>
            </a:tbl>
          </a:graphicData>
        </a:graphic>
      </p:graphicFrame>
      <p:sp>
        <p:nvSpPr>
          <p:cNvPr id="4" name="Text Placeholder 3">
            <a:extLst>
              <a:ext uri="{FF2B5EF4-FFF2-40B4-BE49-F238E27FC236}">
                <a16:creationId xmlns:a16="http://schemas.microsoft.com/office/drawing/2014/main" id="{3F92B398-3E3D-4C4B-B04B-E1D827126F3D}"/>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230158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A6806-BFAB-46BC-832F-CC962067BD26}"/>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D4E82485-57BF-4033-8711-B5BE997DB093}"/>
              </a:ext>
            </a:extLst>
          </p:cNvPr>
          <p:cNvGraphicFramePr>
            <a:graphicFrameLocks noGrp="1"/>
          </p:cNvGraphicFramePr>
          <p:nvPr>
            <p:ph type="chart" sz="quarter" idx="13"/>
            <p:extLst>
              <p:ext uri="{D42A27DB-BD31-4B8C-83A1-F6EECF244321}">
                <p14:modId xmlns:p14="http://schemas.microsoft.com/office/powerpoint/2010/main" val="540472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493C85-4E4E-4F79-9625-1A091A847C2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406AC37-AD53-4951-AF88-ECCD13F88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9744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AB80A-4B5A-418E-9106-A8CAF91B7C2B}"/>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1376D378-2D76-4A1E-A00F-78C1C4653424}"/>
              </a:ext>
            </a:extLst>
          </p:cNvPr>
          <p:cNvGraphicFramePr>
            <a:graphicFrameLocks noGrp="1"/>
          </p:cNvGraphicFramePr>
          <p:nvPr>
            <p:ph type="chart" sz="quarter" idx="13"/>
            <p:extLst>
              <p:ext uri="{D42A27DB-BD31-4B8C-83A1-F6EECF244321}">
                <p14:modId xmlns:p14="http://schemas.microsoft.com/office/powerpoint/2010/main" val="2229105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35931-9CBF-411D-AAC5-A1F0F9699BC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464DFA3-E5CC-4451-94AC-934730C96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8853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86CD-E878-4948-9B46-D2E9DFBCFCC5}"/>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75B2659B-C3E1-4CFF-8D8D-6BA63DF2CF14}"/>
              </a:ext>
            </a:extLst>
          </p:cNvPr>
          <p:cNvGraphicFramePr>
            <a:graphicFrameLocks noGrp="1"/>
          </p:cNvGraphicFramePr>
          <p:nvPr>
            <p:ph type="chart" sz="quarter" idx="13"/>
            <p:extLst>
              <p:ext uri="{D42A27DB-BD31-4B8C-83A1-F6EECF244321}">
                <p14:modId xmlns:p14="http://schemas.microsoft.com/office/powerpoint/2010/main" val="4197899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2935F5-4A1F-40B2-A403-3B5683C6A2B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25D5302-E9E2-44D6-B530-850DA04FC9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552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93C97-1440-4F64-A3F8-50F61EF7E54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AD7AF76F-F710-48F8-8D3E-FB268FFA4BE4}"/>
              </a:ext>
            </a:extLst>
          </p:cNvPr>
          <p:cNvGraphicFramePr>
            <a:graphicFrameLocks noGrp="1"/>
          </p:cNvGraphicFramePr>
          <p:nvPr>
            <p:ph type="chart" sz="quarter" idx="13"/>
            <p:extLst>
              <p:ext uri="{D42A27DB-BD31-4B8C-83A1-F6EECF244321}">
                <p14:modId xmlns:p14="http://schemas.microsoft.com/office/powerpoint/2010/main" val="2610645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B4A11C-0532-48B1-9236-F70F9D8B90E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565ACA1-8DF3-4027-8E21-65E182A727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6528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CBAD3-07B7-4DB2-9F48-DD0C19B409E5}"/>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BB7293B8-F9D9-4309-B42B-C42F72E6A447}"/>
              </a:ext>
            </a:extLst>
          </p:cNvPr>
          <p:cNvGraphicFramePr>
            <a:graphicFrameLocks noGrp="1"/>
          </p:cNvGraphicFramePr>
          <p:nvPr>
            <p:ph type="tbl" sz="quarter" idx="13"/>
            <p:extLst>
              <p:ext uri="{D42A27DB-BD31-4B8C-83A1-F6EECF244321}">
                <p14:modId xmlns:p14="http://schemas.microsoft.com/office/powerpoint/2010/main" val="394591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71872817"/>
                    </a:ext>
                  </a:extLst>
                </a:gridCol>
                <a:gridCol w="1481328">
                  <a:extLst>
                    <a:ext uri="{9D8B030D-6E8A-4147-A177-3AD203B41FA5}">
                      <a16:colId xmlns:a16="http://schemas.microsoft.com/office/drawing/2014/main" val="1066069214"/>
                    </a:ext>
                  </a:extLst>
                </a:gridCol>
                <a:gridCol w="329184">
                  <a:extLst>
                    <a:ext uri="{9D8B030D-6E8A-4147-A177-3AD203B41FA5}">
                      <a16:colId xmlns:a16="http://schemas.microsoft.com/office/drawing/2014/main" val="734218047"/>
                    </a:ext>
                  </a:extLst>
                </a:gridCol>
                <a:gridCol w="329184">
                  <a:extLst>
                    <a:ext uri="{9D8B030D-6E8A-4147-A177-3AD203B41FA5}">
                      <a16:colId xmlns:a16="http://schemas.microsoft.com/office/drawing/2014/main" val="4050456496"/>
                    </a:ext>
                  </a:extLst>
                </a:gridCol>
                <a:gridCol w="329184">
                  <a:extLst>
                    <a:ext uri="{9D8B030D-6E8A-4147-A177-3AD203B41FA5}">
                      <a16:colId xmlns:a16="http://schemas.microsoft.com/office/drawing/2014/main" val="3676127594"/>
                    </a:ext>
                  </a:extLst>
                </a:gridCol>
                <a:gridCol w="329184">
                  <a:extLst>
                    <a:ext uri="{9D8B030D-6E8A-4147-A177-3AD203B41FA5}">
                      <a16:colId xmlns:a16="http://schemas.microsoft.com/office/drawing/2014/main" val="3759054452"/>
                    </a:ext>
                  </a:extLst>
                </a:gridCol>
                <a:gridCol w="329184">
                  <a:extLst>
                    <a:ext uri="{9D8B030D-6E8A-4147-A177-3AD203B41FA5}">
                      <a16:colId xmlns:a16="http://schemas.microsoft.com/office/drawing/2014/main" val="2032334081"/>
                    </a:ext>
                  </a:extLst>
                </a:gridCol>
                <a:gridCol w="329184">
                  <a:extLst>
                    <a:ext uri="{9D8B030D-6E8A-4147-A177-3AD203B41FA5}">
                      <a16:colId xmlns:a16="http://schemas.microsoft.com/office/drawing/2014/main" val="886411265"/>
                    </a:ext>
                  </a:extLst>
                </a:gridCol>
                <a:gridCol w="329184">
                  <a:extLst>
                    <a:ext uri="{9D8B030D-6E8A-4147-A177-3AD203B41FA5}">
                      <a16:colId xmlns:a16="http://schemas.microsoft.com/office/drawing/2014/main" val="1520345852"/>
                    </a:ext>
                  </a:extLst>
                </a:gridCol>
                <a:gridCol w="329184">
                  <a:extLst>
                    <a:ext uri="{9D8B030D-6E8A-4147-A177-3AD203B41FA5}">
                      <a16:colId xmlns:a16="http://schemas.microsoft.com/office/drawing/2014/main" val="3358439941"/>
                    </a:ext>
                  </a:extLst>
                </a:gridCol>
                <a:gridCol w="329184">
                  <a:extLst>
                    <a:ext uri="{9D8B030D-6E8A-4147-A177-3AD203B41FA5}">
                      <a16:colId xmlns:a16="http://schemas.microsoft.com/office/drawing/2014/main" val="3653318042"/>
                    </a:ext>
                  </a:extLst>
                </a:gridCol>
                <a:gridCol w="329184">
                  <a:extLst>
                    <a:ext uri="{9D8B030D-6E8A-4147-A177-3AD203B41FA5}">
                      <a16:colId xmlns:a16="http://schemas.microsoft.com/office/drawing/2014/main" val="3348787843"/>
                    </a:ext>
                  </a:extLst>
                </a:gridCol>
                <a:gridCol w="329184">
                  <a:extLst>
                    <a:ext uri="{9D8B030D-6E8A-4147-A177-3AD203B41FA5}">
                      <a16:colId xmlns:a16="http://schemas.microsoft.com/office/drawing/2014/main" val="1501880355"/>
                    </a:ext>
                  </a:extLst>
                </a:gridCol>
                <a:gridCol w="329184">
                  <a:extLst>
                    <a:ext uri="{9D8B030D-6E8A-4147-A177-3AD203B41FA5}">
                      <a16:colId xmlns:a16="http://schemas.microsoft.com/office/drawing/2014/main" val="4246736348"/>
                    </a:ext>
                  </a:extLst>
                </a:gridCol>
                <a:gridCol w="329184">
                  <a:extLst>
                    <a:ext uri="{9D8B030D-6E8A-4147-A177-3AD203B41FA5}">
                      <a16:colId xmlns:a16="http://schemas.microsoft.com/office/drawing/2014/main" val="749460481"/>
                    </a:ext>
                  </a:extLst>
                </a:gridCol>
                <a:gridCol w="329184">
                  <a:extLst>
                    <a:ext uri="{9D8B030D-6E8A-4147-A177-3AD203B41FA5}">
                      <a16:colId xmlns:a16="http://schemas.microsoft.com/office/drawing/2014/main" val="3738618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5583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- 2023-09-15 11:45:39</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employees used the power of teamwork to make a positive impact! 🙌
We set a goal to assemble 125 toiletry bags for the Sierra House and our employees exceeded the goal by assembling 141 bags! It was a successful event and a great display of teamwork.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https://quintly-image-storage.s3.amazonaws.com/e33bbb9956bb05844e7317a82c09a400/e8346368800373b2a3c926202f851d47.jpg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7474564"/>
                  </a:ext>
                </a:extLst>
              </a:tr>
            </a:tbl>
          </a:graphicData>
        </a:graphic>
      </p:graphicFrame>
      <p:sp>
        <p:nvSpPr>
          <p:cNvPr id="4" name="Text Placeholder 3">
            <a:extLst>
              <a:ext uri="{FF2B5EF4-FFF2-40B4-BE49-F238E27FC236}">
                <a16:creationId xmlns:a16="http://schemas.microsoft.com/office/drawing/2014/main" id="{FA3E514B-4A91-487A-AEA3-EAA2EA8D101F}"/>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22414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69FD-3274-42DA-A92F-3F892CECE593}"/>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01CD6D7B-3B8D-49C1-8DC7-D5B4BBD63CF2}"/>
              </a:ext>
            </a:extLst>
          </p:cNvPr>
          <p:cNvGraphicFramePr>
            <a:graphicFrameLocks noGrp="1"/>
          </p:cNvGraphicFramePr>
          <p:nvPr>
            <p:ph type="tbl" sz="quarter" idx="13"/>
            <p:extLst>
              <p:ext uri="{D42A27DB-BD31-4B8C-83A1-F6EECF244321}">
                <p14:modId xmlns:p14="http://schemas.microsoft.com/office/powerpoint/2010/main" val="272697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72515359"/>
                    </a:ext>
                  </a:extLst>
                </a:gridCol>
                <a:gridCol w="1481328">
                  <a:extLst>
                    <a:ext uri="{9D8B030D-6E8A-4147-A177-3AD203B41FA5}">
                      <a16:colId xmlns:a16="http://schemas.microsoft.com/office/drawing/2014/main" val="3437842435"/>
                    </a:ext>
                  </a:extLst>
                </a:gridCol>
                <a:gridCol w="329184">
                  <a:extLst>
                    <a:ext uri="{9D8B030D-6E8A-4147-A177-3AD203B41FA5}">
                      <a16:colId xmlns:a16="http://schemas.microsoft.com/office/drawing/2014/main" val="551590569"/>
                    </a:ext>
                  </a:extLst>
                </a:gridCol>
                <a:gridCol w="329184">
                  <a:extLst>
                    <a:ext uri="{9D8B030D-6E8A-4147-A177-3AD203B41FA5}">
                      <a16:colId xmlns:a16="http://schemas.microsoft.com/office/drawing/2014/main" val="1902796197"/>
                    </a:ext>
                  </a:extLst>
                </a:gridCol>
                <a:gridCol w="329184">
                  <a:extLst>
                    <a:ext uri="{9D8B030D-6E8A-4147-A177-3AD203B41FA5}">
                      <a16:colId xmlns:a16="http://schemas.microsoft.com/office/drawing/2014/main" val="1220513058"/>
                    </a:ext>
                  </a:extLst>
                </a:gridCol>
                <a:gridCol w="329184">
                  <a:extLst>
                    <a:ext uri="{9D8B030D-6E8A-4147-A177-3AD203B41FA5}">
                      <a16:colId xmlns:a16="http://schemas.microsoft.com/office/drawing/2014/main" val="4105532104"/>
                    </a:ext>
                  </a:extLst>
                </a:gridCol>
                <a:gridCol w="329184">
                  <a:extLst>
                    <a:ext uri="{9D8B030D-6E8A-4147-A177-3AD203B41FA5}">
                      <a16:colId xmlns:a16="http://schemas.microsoft.com/office/drawing/2014/main" val="1777543328"/>
                    </a:ext>
                  </a:extLst>
                </a:gridCol>
                <a:gridCol w="329184">
                  <a:extLst>
                    <a:ext uri="{9D8B030D-6E8A-4147-A177-3AD203B41FA5}">
                      <a16:colId xmlns:a16="http://schemas.microsoft.com/office/drawing/2014/main" val="2498466698"/>
                    </a:ext>
                  </a:extLst>
                </a:gridCol>
                <a:gridCol w="329184">
                  <a:extLst>
                    <a:ext uri="{9D8B030D-6E8A-4147-A177-3AD203B41FA5}">
                      <a16:colId xmlns:a16="http://schemas.microsoft.com/office/drawing/2014/main" val="378128033"/>
                    </a:ext>
                  </a:extLst>
                </a:gridCol>
                <a:gridCol w="329184">
                  <a:extLst>
                    <a:ext uri="{9D8B030D-6E8A-4147-A177-3AD203B41FA5}">
                      <a16:colId xmlns:a16="http://schemas.microsoft.com/office/drawing/2014/main" val="1339077370"/>
                    </a:ext>
                  </a:extLst>
                </a:gridCol>
                <a:gridCol w="329184">
                  <a:extLst>
                    <a:ext uri="{9D8B030D-6E8A-4147-A177-3AD203B41FA5}">
                      <a16:colId xmlns:a16="http://schemas.microsoft.com/office/drawing/2014/main" val="2170992834"/>
                    </a:ext>
                  </a:extLst>
                </a:gridCol>
                <a:gridCol w="329184">
                  <a:extLst>
                    <a:ext uri="{9D8B030D-6E8A-4147-A177-3AD203B41FA5}">
                      <a16:colId xmlns:a16="http://schemas.microsoft.com/office/drawing/2014/main" val="1461604499"/>
                    </a:ext>
                  </a:extLst>
                </a:gridCol>
                <a:gridCol w="329184">
                  <a:extLst>
                    <a:ext uri="{9D8B030D-6E8A-4147-A177-3AD203B41FA5}">
                      <a16:colId xmlns:a16="http://schemas.microsoft.com/office/drawing/2014/main" val="3072278739"/>
                    </a:ext>
                  </a:extLst>
                </a:gridCol>
                <a:gridCol w="329184">
                  <a:extLst>
                    <a:ext uri="{9D8B030D-6E8A-4147-A177-3AD203B41FA5}">
                      <a16:colId xmlns:a16="http://schemas.microsoft.com/office/drawing/2014/main" val="730067534"/>
                    </a:ext>
                  </a:extLst>
                </a:gridCol>
                <a:gridCol w="329184">
                  <a:extLst>
                    <a:ext uri="{9D8B030D-6E8A-4147-A177-3AD203B41FA5}">
                      <a16:colId xmlns:a16="http://schemas.microsoft.com/office/drawing/2014/main" val="4017573246"/>
                    </a:ext>
                  </a:extLst>
                </a:gridCol>
                <a:gridCol w="329184">
                  <a:extLst>
                    <a:ext uri="{9D8B030D-6E8A-4147-A177-3AD203B41FA5}">
                      <a16:colId xmlns:a16="http://schemas.microsoft.com/office/drawing/2014/main" val="3110528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073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- 2023-09-18 15:46:00</a:t>
                      </a:r>
                      <a:r>
                        <a:rPr kumimoji="0" lang="en-US" sz="1000" b="0" i="0" u="none" strike="noStrike" kern="1200" cap="none" spc="0" normalizeH="0" baseline="0" noProof="0">
                          <a:ln>
                            <a:noFill/>
                          </a:ln>
                          <a:solidFill>
                            <a:prstClr val="black"/>
                          </a:solidFill>
                          <a:effectLst/>
                          <a:uLnTx/>
                          <a:uFillTx/>
                          <a:latin typeface="Calibri"/>
                          <a:ea typeface="+mn-ea"/>
                          <a:cs typeface="+mn-cs"/>
                        </a:rPr>
                        <a:t>
 Our Chicago employees had a chance to experience some mind-bending fun during their visit to the Museum of Illusions - Chicago. 🧠
The team enjoyed a delicious lunch followed by a museum visit in celebration of Employee Appreciation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https://quintly-image-storage.s3.amazonaws.com/e33bbb9956bb05844e7317a82c09a400/488379c161b227aca81e90643593723e.jpg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02978909"/>
                  </a:ext>
                </a:extLst>
              </a:tr>
            </a:tbl>
          </a:graphicData>
        </a:graphic>
      </p:graphicFrame>
      <p:sp>
        <p:nvSpPr>
          <p:cNvPr id="4" name="Text Placeholder 3">
            <a:extLst>
              <a:ext uri="{FF2B5EF4-FFF2-40B4-BE49-F238E27FC236}">
                <a16:creationId xmlns:a16="http://schemas.microsoft.com/office/drawing/2014/main" id="{1CB8CEF3-87AE-48E7-B056-F22714DFEC3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950111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8169B-3FC4-43EE-A8DA-9AB2402E887B}"/>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3EAE9DA9-696A-4B6F-9182-19F5A72A6969}"/>
              </a:ext>
            </a:extLst>
          </p:cNvPr>
          <p:cNvGraphicFramePr>
            <a:graphicFrameLocks noGrp="1"/>
          </p:cNvGraphicFramePr>
          <p:nvPr>
            <p:ph type="tbl" sz="quarter" idx="13"/>
            <p:extLst>
              <p:ext uri="{D42A27DB-BD31-4B8C-83A1-F6EECF244321}">
                <p14:modId xmlns:p14="http://schemas.microsoft.com/office/powerpoint/2010/main" val="2347982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14124320"/>
                    </a:ext>
                  </a:extLst>
                </a:gridCol>
                <a:gridCol w="1481328">
                  <a:extLst>
                    <a:ext uri="{9D8B030D-6E8A-4147-A177-3AD203B41FA5}">
                      <a16:colId xmlns:a16="http://schemas.microsoft.com/office/drawing/2014/main" val="428736536"/>
                    </a:ext>
                  </a:extLst>
                </a:gridCol>
                <a:gridCol w="329184">
                  <a:extLst>
                    <a:ext uri="{9D8B030D-6E8A-4147-A177-3AD203B41FA5}">
                      <a16:colId xmlns:a16="http://schemas.microsoft.com/office/drawing/2014/main" val="4121354414"/>
                    </a:ext>
                  </a:extLst>
                </a:gridCol>
                <a:gridCol w="329184">
                  <a:extLst>
                    <a:ext uri="{9D8B030D-6E8A-4147-A177-3AD203B41FA5}">
                      <a16:colId xmlns:a16="http://schemas.microsoft.com/office/drawing/2014/main" val="1184585900"/>
                    </a:ext>
                  </a:extLst>
                </a:gridCol>
                <a:gridCol w="329184">
                  <a:extLst>
                    <a:ext uri="{9D8B030D-6E8A-4147-A177-3AD203B41FA5}">
                      <a16:colId xmlns:a16="http://schemas.microsoft.com/office/drawing/2014/main" val="3633889328"/>
                    </a:ext>
                  </a:extLst>
                </a:gridCol>
                <a:gridCol w="329184">
                  <a:extLst>
                    <a:ext uri="{9D8B030D-6E8A-4147-A177-3AD203B41FA5}">
                      <a16:colId xmlns:a16="http://schemas.microsoft.com/office/drawing/2014/main" val="2722189765"/>
                    </a:ext>
                  </a:extLst>
                </a:gridCol>
                <a:gridCol w="329184">
                  <a:extLst>
                    <a:ext uri="{9D8B030D-6E8A-4147-A177-3AD203B41FA5}">
                      <a16:colId xmlns:a16="http://schemas.microsoft.com/office/drawing/2014/main" val="1856987661"/>
                    </a:ext>
                  </a:extLst>
                </a:gridCol>
                <a:gridCol w="329184">
                  <a:extLst>
                    <a:ext uri="{9D8B030D-6E8A-4147-A177-3AD203B41FA5}">
                      <a16:colId xmlns:a16="http://schemas.microsoft.com/office/drawing/2014/main" val="3857104680"/>
                    </a:ext>
                  </a:extLst>
                </a:gridCol>
                <a:gridCol w="329184">
                  <a:extLst>
                    <a:ext uri="{9D8B030D-6E8A-4147-A177-3AD203B41FA5}">
                      <a16:colId xmlns:a16="http://schemas.microsoft.com/office/drawing/2014/main" val="1916096412"/>
                    </a:ext>
                  </a:extLst>
                </a:gridCol>
                <a:gridCol w="329184">
                  <a:extLst>
                    <a:ext uri="{9D8B030D-6E8A-4147-A177-3AD203B41FA5}">
                      <a16:colId xmlns:a16="http://schemas.microsoft.com/office/drawing/2014/main" val="2818157794"/>
                    </a:ext>
                  </a:extLst>
                </a:gridCol>
                <a:gridCol w="329184">
                  <a:extLst>
                    <a:ext uri="{9D8B030D-6E8A-4147-A177-3AD203B41FA5}">
                      <a16:colId xmlns:a16="http://schemas.microsoft.com/office/drawing/2014/main" val="3166948031"/>
                    </a:ext>
                  </a:extLst>
                </a:gridCol>
                <a:gridCol w="329184">
                  <a:extLst>
                    <a:ext uri="{9D8B030D-6E8A-4147-A177-3AD203B41FA5}">
                      <a16:colId xmlns:a16="http://schemas.microsoft.com/office/drawing/2014/main" val="3905168989"/>
                    </a:ext>
                  </a:extLst>
                </a:gridCol>
                <a:gridCol w="329184">
                  <a:extLst>
                    <a:ext uri="{9D8B030D-6E8A-4147-A177-3AD203B41FA5}">
                      <a16:colId xmlns:a16="http://schemas.microsoft.com/office/drawing/2014/main" val="1168874739"/>
                    </a:ext>
                  </a:extLst>
                </a:gridCol>
                <a:gridCol w="329184">
                  <a:extLst>
                    <a:ext uri="{9D8B030D-6E8A-4147-A177-3AD203B41FA5}">
                      <a16:colId xmlns:a16="http://schemas.microsoft.com/office/drawing/2014/main" val="2850975924"/>
                    </a:ext>
                  </a:extLst>
                </a:gridCol>
                <a:gridCol w="329184">
                  <a:extLst>
                    <a:ext uri="{9D8B030D-6E8A-4147-A177-3AD203B41FA5}">
                      <a16:colId xmlns:a16="http://schemas.microsoft.com/office/drawing/2014/main" val="2453542691"/>
                    </a:ext>
                  </a:extLst>
                </a:gridCol>
                <a:gridCol w="329184">
                  <a:extLst>
                    <a:ext uri="{9D8B030D-6E8A-4147-A177-3AD203B41FA5}">
                      <a16:colId xmlns:a16="http://schemas.microsoft.com/office/drawing/2014/main" val="46688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2917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- 2023-09-20 15:18:18</a:t>
                      </a:r>
                      <a:r>
                        <a:rPr kumimoji="0" lang="en-US" sz="1000" b="0" i="0" u="none" strike="noStrike" kern="1200" cap="none" spc="0" normalizeH="0" baseline="0" noProof="0">
                          <a:ln>
                            <a:noFill/>
                          </a:ln>
                          <a:solidFill>
                            <a:prstClr val="black"/>
                          </a:solidFill>
                          <a:effectLst/>
                          <a:uLnTx/>
                          <a:uFillTx/>
                          <a:latin typeface="Calibri"/>
                          <a:ea typeface="+mn-ea"/>
                          <a:cs typeface="+mn-cs"/>
                        </a:rPr>
                        <a:t>
 We're hiring a Marketing Assistant/Administrative Coordinator (Bilingual Japanese) in Plano, TX. This is a great opportunity for someone who shares our commitment to making a positive impact in the community! 
Check out these photos of our Plano team in action and learn more about this role here: https://bit.ly/3Lwfn0J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https://quintly-image-storage.s3.amazonaws.com/e33bbb9956bb05844e7317a82c09a400/fe95f195df0104d2a69c3feaa7d85341.jpg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34301641"/>
                  </a:ext>
                </a:extLst>
              </a:tr>
            </a:tbl>
          </a:graphicData>
        </a:graphic>
      </p:graphicFrame>
      <p:sp>
        <p:nvSpPr>
          <p:cNvPr id="4" name="Text Placeholder 3">
            <a:extLst>
              <a:ext uri="{FF2B5EF4-FFF2-40B4-BE49-F238E27FC236}">
                <a16:creationId xmlns:a16="http://schemas.microsoft.com/office/drawing/2014/main" id="{FE4449F1-58EC-445C-9A20-35BE86B3FB9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301747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516A0-F522-42E6-9978-667EF3DFE51A}"/>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9C383797-5834-4188-946C-2E335A04B8FC}"/>
              </a:ext>
            </a:extLst>
          </p:cNvPr>
          <p:cNvGraphicFramePr>
            <a:graphicFrameLocks noGrp="1"/>
          </p:cNvGraphicFramePr>
          <p:nvPr>
            <p:ph type="tbl" sz="quarter" idx="13"/>
            <p:extLst>
              <p:ext uri="{D42A27DB-BD31-4B8C-83A1-F6EECF244321}">
                <p14:modId xmlns:p14="http://schemas.microsoft.com/office/powerpoint/2010/main" val="3514092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40786277"/>
                    </a:ext>
                  </a:extLst>
                </a:gridCol>
                <a:gridCol w="576072">
                  <a:extLst>
                    <a:ext uri="{9D8B030D-6E8A-4147-A177-3AD203B41FA5}">
                      <a16:colId xmlns:a16="http://schemas.microsoft.com/office/drawing/2014/main" val="3324433843"/>
                    </a:ext>
                  </a:extLst>
                </a:gridCol>
                <a:gridCol w="576072">
                  <a:extLst>
                    <a:ext uri="{9D8B030D-6E8A-4147-A177-3AD203B41FA5}">
                      <a16:colId xmlns:a16="http://schemas.microsoft.com/office/drawing/2014/main" val="2488022866"/>
                    </a:ext>
                  </a:extLst>
                </a:gridCol>
                <a:gridCol w="576072">
                  <a:extLst>
                    <a:ext uri="{9D8B030D-6E8A-4147-A177-3AD203B41FA5}">
                      <a16:colId xmlns:a16="http://schemas.microsoft.com/office/drawing/2014/main" val="1333693761"/>
                    </a:ext>
                  </a:extLst>
                </a:gridCol>
                <a:gridCol w="576072">
                  <a:extLst>
                    <a:ext uri="{9D8B030D-6E8A-4147-A177-3AD203B41FA5}">
                      <a16:colId xmlns:a16="http://schemas.microsoft.com/office/drawing/2014/main" val="128280914"/>
                    </a:ext>
                  </a:extLst>
                </a:gridCol>
                <a:gridCol w="576072">
                  <a:extLst>
                    <a:ext uri="{9D8B030D-6E8A-4147-A177-3AD203B41FA5}">
                      <a16:colId xmlns:a16="http://schemas.microsoft.com/office/drawing/2014/main" val="2378838848"/>
                    </a:ext>
                  </a:extLst>
                </a:gridCol>
                <a:gridCol w="576072">
                  <a:extLst>
                    <a:ext uri="{9D8B030D-6E8A-4147-A177-3AD203B41FA5}">
                      <a16:colId xmlns:a16="http://schemas.microsoft.com/office/drawing/2014/main" val="1673502845"/>
                    </a:ext>
                  </a:extLst>
                </a:gridCol>
                <a:gridCol w="576072">
                  <a:extLst>
                    <a:ext uri="{9D8B030D-6E8A-4147-A177-3AD203B41FA5}">
                      <a16:colId xmlns:a16="http://schemas.microsoft.com/office/drawing/2014/main" val="323812059"/>
                    </a:ext>
                  </a:extLst>
                </a:gridCol>
                <a:gridCol w="576072">
                  <a:extLst>
                    <a:ext uri="{9D8B030D-6E8A-4147-A177-3AD203B41FA5}">
                      <a16:colId xmlns:a16="http://schemas.microsoft.com/office/drawing/2014/main" val="129049350"/>
                    </a:ext>
                  </a:extLst>
                </a:gridCol>
                <a:gridCol w="576072">
                  <a:extLst>
                    <a:ext uri="{9D8B030D-6E8A-4147-A177-3AD203B41FA5}">
                      <a16:colId xmlns:a16="http://schemas.microsoft.com/office/drawing/2014/main" val="3878973573"/>
                    </a:ext>
                  </a:extLst>
                </a:gridCol>
                <a:gridCol w="576072">
                  <a:extLst>
                    <a:ext uri="{9D8B030D-6E8A-4147-A177-3AD203B41FA5}">
                      <a16:colId xmlns:a16="http://schemas.microsoft.com/office/drawing/2014/main" val="3446890484"/>
                    </a:ext>
                  </a:extLst>
                </a:gridCol>
                <a:gridCol w="576072">
                  <a:extLst>
                    <a:ext uri="{9D8B030D-6E8A-4147-A177-3AD203B41FA5}">
                      <a16:colId xmlns:a16="http://schemas.microsoft.com/office/drawing/2014/main" val="3568205722"/>
                    </a:ext>
                  </a:extLst>
                </a:gridCol>
                <a:gridCol w="576072">
                  <a:extLst>
                    <a:ext uri="{9D8B030D-6E8A-4147-A177-3AD203B41FA5}">
                      <a16:colId xmlns:a16="http://schemas.microsoft.com/office/drawing/2014/main" val="349541703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6773802"/>
                  </a:ext>
                </a:extLst>
              </a:tr>
              <a:tr h="370840">
                <a:tc>
                  <a:txBody>
                    <a:bodyPr/>
                    <a:lstStyle/>
                    <a:p>
                      <a:r>
                        <a:rPr lang="en-US" sz="1000"/>
                        <a:t>270</a:t>
                      </a:r>
                    </a:p>
                  </a:txBody>
                  <a:tcPr/>
                </a:tc>
                <a:tc>
                  <a:txBody>
                    <a:bodyPr/>
                    <a:lstStyle/>
                    <a:p>
                      <a:r>
                        <a:rPr lang="en-US" sz="1000"/>
                        <a:t>6</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0.2593 %</a:t>
                      </a:r>
                    </a:p>
                  </a:txBody>
                  <a:tcPr/>
                </a:tc>
                <a:tc>
                  <a:txBody>
                    <a:bodyPr/>
                    <a:lstStyle/>
                    <a:p>
                      <a:r>
                        <a:rPr lang="en-US" sz="1000"/>
                        <a:t>0.0 %</a:t>
                      </a:r>
                    </a:p>
                  </a:txBody>
                  <a:tcPr/>
                </a:tc>
                <a:extLst>
                  <a:ext uri="{0D108BD9-81ED-4DB2-BD59-A6C34878D82A}">
                    <a16:rowId xmlns:a16="http://schemas.microsoft.com/office/drawing/2014/main" val="553000691"/>
                  </a:ext>
                </a:extLst>
              </a:tr>
            </a:tbl>
          </a:graphicData>
        </a:graphic>
      </p:graphicFrame>
      <p:sp>
        <p:nvSpPr>
          <p:cNvPr id="4" name="Text Placeholder 3">
            <a:extLst>
              <a:ext uri="{FF2B5EF4-FFF2-40B4-BE49-F238E27FC236}">
                <a16:creationId xmlns:a16="http://schemas.microsoft.com/office/drawing/2014/main" id="{96761580-F63A-44D7-B375-2589F233469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416302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8823B-A19E-4AA5-9D31-1DE5E912871C}"/>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CA632450-11C2-4FE1-8E5D-AAEB540E0A80}"/>
              </a:ext>
            </a:extLst>
          </p:cNvPr>
          <p:cNvGraphicFramePr>
            <a:graphicFrameLocks noGrp="1"/>
          </p:cNvGraphicFramePr>
          <p:nvPr>
            <p:ph type="chart" sz="quarter" idx="13"/>
            <p:extLst>
              <p:ext uri="{D42A27DB-BD31-4B8C-83A1-F6EECF244321}">
                <p14:modId xmlns:p14="http://schemas.microsoft.com/office/powerpoint/2010/main" val="2419680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F3F541-542D-440D-B500-5A338FC2026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98A5125-26EA-4A88-8693-390E31E48E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110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FE5DE-FFDC-4948-A510-5DD30266D0D1}"/>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ED325895-723A-4907-94D4-154AD0DBA907}"/>
              </a:ext>
            </a:extLst>
          </p:cNvPr>
          <p:cNvGraphicFramePr>
            <a:graphicFrameLocks noGrp="1"/>
          </p:cNvGraphicFramePr>
          <p:nvPr>
            <p:ph type="chart" sz="quarter" idx="13"/>
            <p:extLst>
              <p:ext uri="{D42A27DB-BD31-4B8C-83A1-F6EECF244321}">
                <p14:modId xmlns:p14="http://schemas.microsoft.com/office/powerpoint/2010/main" val="2418981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07FFA9-8038-4394-A789-ED9299CD524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B643D3B-0942-42EF-8590-B1CA0ED293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760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8890-69C8-407E-89BB-36D5D2D9ACE4}"/>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A5C22B82-7454-4827-8CC4-340B08AD4EDA}"/>
              </a:ext>
            </a:extLst>
          </p:cNvPr>
          <p:cNvGraphicFramePr>
            <a:graphicFrameLocks noGrp="1"/>
          </p:cNvGraphicFramePr>
          <p:nvPr>
            <p:ph type="chart" sz="quarter" idx="13"/>
            <p:extLst>
              <p:ext uri="{D42A27DB-BD31-4B8C-83A1-F6EECF244321}">
                <p14:modId xmlns:p14="http://schemas.microsoft.com/office/powerpoint/2010/main" val="619483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858279-D43A-4369-B511-F0D705F8767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1C0BC45-A38E-4687-B60D-FA7879D898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00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10FA3-2407-4D63-8DE8-42E4BD90CD84}"/>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A6B5996F-E31D-489D-8B4F-B68C1B0B1048}"/>
              </a:ext>
            </a:extLst>
          </p:cNvPr>
          <p:cNvGraphicFramePr>
            <a:graphicFrameLocks noGrp="1"/>
          </p:cNvGraphicFramePr>
          <p:nvPr>
            <p:ph type="tbl" sz="quarter" idx="13"/>
            <p:extLst>
              <p:ext uri="{D42A27DB-BD31-4B8C-83A1-F6EECF244321}">
                <p14:modId xmlns:p14="http://schemas.microsoft.com/office/powerpoint/2010/main" val="393089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5188147"/>
                    </a:ext>
                  </a:extLst>
                </a:gridCol>
                <a:gridCol w="1152144">
                  <a:extLst>
                    <a:ext uri="{9D8B030D-6E8A-4147-A177-3AD203B41FA5}">
                      <a16:colId xmlns:a16="http://schemas.microsoft.com/office/drawing/2014/main" val="2435603515"/>
                    </a:ext>
                  </a:extLst>
                </a:gridCol>
                <a:gridCol w="1152144">
                  <a:extLst>
                    <a:ext uri="{9D8B030D-6E8A-4147-A177-3AD203B41FA5}">
                      <a16:colId xmlns:a16="http://schemas.microsoft.com/office/drawing/2014/main" val="3565753391"/>
                    </a:ext>
                  </a:extLst>
                </a:gridCol>
                <a:gridCol w="1152144">
                  <a:extLst>
                    <a:ext uri="{9D8B030D-6E8A-4147-A177-3AD203B41FA5}">
                      <a16:colId xmlns:a16="http://schemas.microsoft.com/office/drawing/2014/main" val="732665964"/>
                    </a:ext>
                  </a:extLst>
                </a:gridCol>
                <a:gridCol w="1152144">
                  <a:extLst>
                    <a:ext uri="{9D8B030D-6E8A-4147-A177-3AD203B41FA5}">
                      <a16:colId xmlns:a16="http://schemas.microsoft.com/office/drawing/2014/main" val="3545082010"/>
                    </a:ext>
                  </a:extLst>
                </a:gridCol>
                <a:gridCol w="1152144">
                  <a:extLst>
                    <a:ext uri="{9D8B030D-6E8A-4147-A177-3AD203B41FA5}">
                      <a16:colId xmlns:a16="http://schemas.microsoft.com/office/drawing/2014/main" val="317914342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767242920"/>
                  </a:ext>
                </a:extLst>
              </a:tr>
              <a:tr h="370840">
                <a:tc>
                  <a:txBody>
                    <a:bodyPr/>
                    <a:lstStyle/>
                    <a:p>
                      <a:r>
                        <a:rPr lang="en-US" sz="1000" b="1"/>
                        <a:t>@TokioMAmerica - 2023-09-29 14:33:49</a:t>
                      </a:r>
                      <a:r>
                        <a:rPr lang="en-US" sz="1000"/>
                        <a:t>
 Employees from our #Pasadena, CA office joined thousands of volunteers across their state for the annual California #CoastalCleanupDay! 🌊
This event is part of a state-wide mission to prevent trash from reaching CA's waterways. Thank you to @TheCACoast &amp;amp; all the volunteers! 👏 https://t.co/3xCOFp6cK9</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0.7407 %</a:t>
                      </a:r>
                    </a:p>
                  </a:txBody>
                  <a:tcPr/>
                </a:tc>
                <a:extLst>
                  <a:ext uri="{0D108BD9-81ED-4DB2-BD59-A6C34878D82A}">
                    <a16:rowId xmlns:a16="http://schemas.microsoft.com/office/drawing/2014/main" val="3391101726"/>
                  </a:ext>
                </a:extLst>
              </a:tr>
              <a:tr h="370840">
                <a:tc>
                  <a:txBody>
                    <a:bodyPr/>
                    <a:lstStyle/>
                    <a:p>
                      <a:r>
                        <a:rPr lang="en-US" sz="1000" b="1"/>
                        <a:t>@TokioMAmerica - 2023-09-06 15:41:44</a:t>
                      </a:r>
                      <a:r>
                        <a:rPr lang="en-US" sz="1000"/>
                        <a:t>
 School is back in session &amp;amp; TMA employees across the country helped students get ready to learn by contributing to our annual #BackToSchool supply drives! 🎒📓
We were pleased to support @Pencils4Success, @Hillsides, @BGCChi, @mptxorg &amp;amp; Park East High School. https://t.co/pQdtLBLh49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0.3774 %</a:t>
                      </a:r>
                    </a:p>
                  </a:txBody>
                  <a:tcPr/>
                </a:tc>
                <a:extLst>
                  <a:ext uri="{0D108BD9-81ED-4DB2-BD59-A6C34878D82A}">
                    <a16:rowId xmlns:a16="http://schemas.microsoft.com/office/drawing/2014/main" val="2138877493"/>
                  </a:ext>
                </a:extLst>
              </a:tr>
              <a:tr h="370840">
                <a:tc>
                  <a:txBody>
                    <a:bodyPr/>
                    <a:lstStyle/>
                    <a:p>
                      <a:r>
                        <a:rPr lang="en-US" sz="1000" b="1"/>
                        <a:t>@TokioMAmerica - 2023-09-07 15:22:57</a:t>
                      </a:r>
                      <a:r>
                        <a:rPr lang="en-US" sz="1000"/>
                        <a:t>
 Tokio Marine Group’s #ToBeAGoodCompany philosophy means stepping up in times of need. We’re pleased to be able to support our sister company, @FirstInsHI, in helping their customers affected by the Maui wildfires. https://t.co/sed5xz4Mz7</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0.3774 %</a:t>
                      </a:r>
                    </a:p>
                  </a:txBody>
                  <a:tcPr/>
                </a:tc>
                <a:extLst>
                  <a:ext uri="{0D108BD9-81ED-4DB2-BD59-A6C34878D82A}">
                    <a16:rowId xmlns:a16="http://schemas.microsoft.com/office/drawing/2014/main" val="1881619055"/>
                  </a:ext>
                </a:extLst>
              </a:tr>
            </a:tbl>
          </a:graphicData>
        </a:graphic>
      </p:graphicFrame>
      <p:sp>
        <p:nvSpPr>
          <p:cNvPr id="4" name="Text Placeholder 3">
            <a:extLst>
              <a:ext uri="{FF2B5EF4-FFF2-40B4-BE49-F238E27FC236}">
                <a16:creationId xmlns:a16="http://schemas.microsoft.com/office/drawing/2014/main" id="{7F286BD9-E977-498F-BCF3-1120C704B2B9}"/>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4074211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A126A-AB79-45D6-94FB-0C7AA9FBEEF7}"/>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2B73FE27-6B8F-490E-9B9F-4DC077BD29E8}"/>
              </a:ext>
            </a:extLst>
          </p:cNvPr>
          <p:cNvGraphicFramePr>
            <a:graphicFrameLocks noGrp="1"/>
          </p:cNvGraphicFramePr>
          <p:nvPr>
            <p:ph type="tbl" sz="quarter" idx="13"/>
            <p:extLst>
              <p:ext uri="{D42A27DB-BD31-4B8C-83A1-F6EECF244321}">
                <p14:modId xmlns:p14="http://schemas.microsoft.com/office/powerpoint/2010/main" val="2641481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258309"/>
                    </a:ext>
                  </a:extLst>
                </a:gridCol>
                <a:gridCol w="658368">
                  <a:extLst>
                    <a:ext uri="{9D8B030D-6E8A-4147-A177-3AD203B41FA5}">
                      <a16:colId xmlns:a16="http://schemas.microsoft.com/office/drawing/2014/main" val="2390909543"/>
                    </a:ext>
                  </a:extLst>
                </a:gridCol>
                <a:gridCol w="658368">
                  <a:extLst>
                    <a:ext uri="{9D8B030D-6E8A-4147-A177-3AD203B41FA5}">
                      <a16:colId xmlns:a16="http://schemas.microsoft.com/office/drawing/2014/main" val="2988760571"/>
                    </a:ext>
                  </a:extLst>
                </a:gridCol>
                <a:gridCol w="658368">
                  <a:extLst>
                    <a:ext uri="{9D8B030D-6E8A-4147-A177-3AD203B41FA5}">
                      <a16:colId xmlns:a16="http://schemas.microsoft.com/office/drawing/2014/main" val="2887664340"/>
                    </a:ext>
                  </a:extLst>
                </a:gridCol>
                <a:gridCol w="658368">
                  <a:extLst>
                    <a:ext uri="{9D8B030D-6E8A-4147-A177-3AD203B41FA5}">
                      <a16:colId xmlns:a16="http://schemas.microsoft.com/office/drawing/2014/main" val="2560188286"/>
                    </a:ext>
                  </a:extLst>
                </a:gridCol>
                <a:gridCol w="658368">
                  <a:extLst>
                    <a:ext uri="{9D8B030D-6E8A-4147-A177-3AD203B41FA5}">
                      <a16:colId xmlns:a16="http://schemas.microsoft.com/office/drawing/2014/main" val="3682258540"/>
                    </a:ext>
                  </a:extLst>
                </a:gridCol>
                <a:gridCol w="658368">
                  <a:extLst>
                    <a:ext uri="{9D8B030D-6E8A-4147-A177-3AD203B41FA5}">
                      <a16:colId xmlns:a16="http://schemas.microsoft.com/office/drawing/2014/main" val="2164819051"/>
                    </a:ext>
                  </a:extLst>
                </a:gridCol>
                <a:gridCol w="658368">
                  <a:extLst>
                    <a:ext uri="{9D8B030D-6E8A-4147-A177-3AD203B41FA5}">
                      <a16:colId xmlns:a16="http://schemas.microsoft.com/office/drawing/2014/main" val="2792585467"/>
                    </a:ext>
                  </a:extLst>
                </a:gridCol>
                <a:gridCol w="658368">
                  <a:extLst>
                    <a:ext uri="{9D8B030D-6E8A-4147-A177-3AD203B41FA5}">
                      <a16:colId xmlns:a16="http://schemas.microsoft.com/office/drawing/2014/main" val="1907709244"/>
                    </a:ext>
                  </a:extLst>
                </a:gridCol>
                <a:gridCol w="658368">
                  <a:extLst>
                    <a:ext uri="{9D8B030D-6E8A-4147-A177-3AD203B41FA5}">
                      <a16:colId xmlns:a16="http://schemas.microsoft.com/office/drawing/2014/main" val="3819029975"/>
                    </a:ext>
                  </a:extLst>
                </a:gridCol>
                <a:gridCol w="658368">
                  <a:extLst>
                    <a:ext uri="{9D8B030D-6E8A-4147-A177-3AD203B41FA5}">
                      <a16:colId xmlns:a16="http://schemas.microsoft.com/office/drawing/2014/main" val="4268696449"/>
                    </a:ext>
                  </a:extLst>
                </a:gridCol>
                <a:gridCol w="658368">
                  <a:extLst>
                    <a:ext uri="{9D8B030D-6E8A-4147-A177-3AD203B41FA5}">
                      <a16:colId xmlns:a16="http://schemas.microsoft.com/office/drawing/2014/main" val="163694212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27858998"/>
                  </a:ext>
                </a:extLst>
              </a:tr>
              <a:tr h="370840">
                <a:tc>
                  <a:txBody>
                    <a:bodyPr/>
                    <a:lstStyle/>
                    <a:p>
                      <a:r>
                        <a:rPr lang="en-US" sz="1000"/>
                        <a:t>21426</a:t>
                      </a:r>
                    </a:p>
                  </a:txBody>
                  <a:tcPr/>
                </a:tc>
                <a:tc>
                  <a:txBody>
                    <a:bodyPr/>
                    <a:lstStyle/>
                    <a:p>
                      <a:r>
                        <a:rPr lang="en-US" sz="1000"/>
                        <a:t>135</a:t>
                      </a:r>
                    </a:p>
                  </a:txBody>
                  <a:tcPr/>
                </a:tc>
                <a:tc>
                  <a:txBody>
                    <a:bodyPr/>
                    <a:lstStyle/>
                    <a:p>
                      <a:r>
                        <a:rPr lang="en-US" sz="1000"/>
                        <a:t>13</a:t>
                      </a:r>
                    </a:p>
                  </a:txBody>
                  <a:tcPr/>
                </a:tc>
                <a:tc>
                  <a:txBody>
                    <a:bodyPr/>
                    <a:lstStyle/>
                    <a:p>
                      <a:r>
                        <a:rPr lang="en-US" sz="1000"/>
                        <a:t>568</a:t>
                      </a:r>
                    </a:p>
                  </a:txBody>
                  <a:tcPr/>
                </a:tc>
                <a:tc>
                  <a:txBody>
                    <a:bodyPr/>
                    <a:lstStyle/>
                    <a:p>
                      <a:r>
                        <a:rPr lang="en-US" sz="1000"/>
                        <a:t>43.692307692308</a:t>
                      </a:r>
                    </a:p>
                  </a:txBody>
                  <a:tcPr/>
                </a:tc>
                <a:tc>
                  <a:txBody>
                    <a:bodyPr/>
                    <a:lstStyle/>
                    <a:p>
                      <a:r>
                        <a:rPr lang="en-US" sz="1000"/>
                        <a:t>10</a:t>
                      </a:r>
                    </a:p>
                  </a:txBody>
                  <a:tcPr/>
                </a:tc>
                <a:tc>
                  <a:txBody>
                    <a:bodyPr/>
                    <a:lstStyle/>
                    <a:p>
                      <a:r>
                        <a:rPr lang="en-US" sz="1000"/>
                        <a:t>1</a:t>
                      </a:r>
                    </a:p>
                  </a:txBody>
                  <a:tcPr/>
                </a:tc>
                <a:tc>
                  <a:txBody>
                    <a:bodyPr/>
                    <a:lstStyle/>
                    <a:p>
                      <a:r>
                        <a:rPr lang="en-US" sz="1000"/>
                        <a:t>2735</a:t>
                      </a:r>
                    </a:p>
                  </a:txBody>
                  <a:tcPr/>
                </a:tc>
                <a:tc>
                  <a:txBody>
                    <a:bodyPr/>
                    <a:lstStyle/>
                    <a:p>
                      <a:r>
                        <a:rPr lang="en-US" sz="1000"/>
                        <a:t>23439</a:t>
                      </a:r>
                    </a:p>
                  </a:txBody>
                  <a:tcPr/>
                </a:tc>
                <a:tc>
                  <a:txBody>
                    <a:bodyPr/>
                    <a:lstStyle/>
                    <a:p>
                      <a:r>
                        <a:rPr lang="en-US" sz="1000"/>
                        <a:t>1803</a:t>
                      </a:r>
                    </a:p>
                  </a:txBody>
                  <a:tcPr/>
                </a:tc>
                <a:tc>
                  <a:txBody>
                    <a:bodyPr/>
                    <a:lstStyle/>
                    <a:p>
                      <a:r>
                        <a:rPr lang="en-US" sz="1000"/>
                        <a:t>10.850584545784 %</a:t>
                      </a:r>
                    </a:p>
                  </a:txBody>
                  <a:tcPr/>
                </a:tc>
                <a:tc>
                  <a:txBody>
                    <a:bodyPr/>
                    <a:lstStyle/>
                    <a:p>
                      <a:r>
                        <a:rPr lang="en-US" sz="1000"/>
                        <a:t>0</a:t>
                      </a:r>
                    </a:p>
                  </a:txBody>
                  <a:tcPr/>
                </a:tc>
                <a:extLst>
                  <a:ext uri="{0D108BD9-81ED-4DB2-BD59-A6C34878D82A}">
                    <a16:rowId xmlns:a16="http://schemas.microsoft.com/office/drawing/2014/main" val="3522609304"/>
                  </a:ext>
                </a:extLst>
              </a:tr>
            </a:tbl>
          </a:graphicData>
        </a:graphic>
      </p:graphicFrame>
      <p:sp>
        <p:nvSpPr>
          <p:cNvPr id="4" name="Text Placeholder 3">
            <a:extLst>
              <a:ext uri="{FF2B5EF4-FFF2-40B4-BE49-F238E27FC236}">
                <a16:creationId xmlns:a16="http://schemas.microsoft.com/office/drawing/2014/main" id="{8F61C216-E5FE-451C-9152-D57E88F4844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190258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1D60A-313C-4C71-BAA7-C60110DE85A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409A192D-59FF-4CA0-BC82-FDF480F9FFCD}"/>
              </a:ext>
            </a:extLst>
          </p:cNvPr>
          <p:cNvGraphicFramePr>
            <a:graphicFrameLocks noGrp="1"/>
          </p:cNvGraphicFramePr>
          <p:nvPr>
            <p:ph type="chart" sz="quarter" idx="13"/>
            <p:extLst>
              <p:ext uri="{D42A27DB-BD31-4B8C-83A1-F6EECF244321}">
                <p14:modId xmlns:p14="http://schemas.microsoft.com/office/powerpoint/2010/main" val="1738257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1EE5DD-76DC-4615-A7EE-FBE0EA71C7C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B949EE6-D37B-493C-9A5A-F7D5F3B4B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4947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2310F-BFE6-4284-8007-D7979149C9CE}"/>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F0A12D56-2BE3-4EB6-A29B-7954FAAF097C}"/>
              </a:ext>
            </a:extLst>
          </p:cNvPr>
          <p:cNvGraphicFramePr>
            <a:graphicFrameLocks noGrp="1"/>
          </p:cNvGraphicFramePr>
          <p:nvPr>
            <p:ph type="chart" sz="quarter" idx="13"/>
            <p:extLst>
              <p:ext uri="{D42A27DB-BD31-4B8C-83A1-F6EECF244321}">
                <p14:modId xmlns:p14="http://schemas.microsoft.com/office/powerpoint/2010/main" val="3682699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FF83D4-1F4C-433C-83D2-CDB364CD963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338F1A4-232E-43ED-B712-F6951BBBBE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0868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E1834-4BE2-4A29-A215-5F8599361378}"/>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824772F8-0A81-42B1-9313-490389CA5E63}"/>
              </a:ext>
            </a:extLst>
          </p:cNvPr>
          <p:cNvGraphicFramePr>
            <a:graphicFrameLocks noGrp="1"/>
          </p:cNvGraphicFramePr>
          <p:nvPr>
            <p:ph type="chart" sz="quarter" idx="13"/>
            <p:extLst>
              <p:ext uri="{D42A27DB-BD31-4B8C-83A1-F6EECF244321}">
                <p14:modId xmlns:p14="http://schemas.microsoft.com/office/powerpoint/2010/main" val="2897965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B5F235-14A5-4B16-861A-C773ED4C7F6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A005E27-225E-4211-B31D-4CED676199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4624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3885D-00BA-48DC-9716-BE24270EF428}"/>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412937EB-E276-4034-AA95-F2A54920339E}"/>
              </a:ext>
            </a:extLst>
          </p:cNvPr>
          <p:cNvGraphicFramePr>
            <a:graphicFrameLocks noGrp="1"/>
          </p:cNvGraphicFramePr>
          <p:nvPr>
            <p:ph type="chart" sz="quarter" idx="13"/>
            <p:extLst>
              <p:ext uri="{D42A27DB-BD31-4B8C-83A1-F6EECF244321}">
                <p14:modId xmlns:p14="http://schemas.microsoft.com/office/powerpoint/2010/main" val="1768656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00FB80-1FFB-4CD3-9CEA-46AEED98755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2163CD2-4401-4C44-B7EE-D36AE83439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8552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093F5-832C-4E4F-96A7-9A6E89262B60}"/>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47106886-D9F1-4A83-AF38-E2D1C48FE112}"/>
              </a:ext>
            </a:extLst>
          </p:cNvPr>
          <p:cNvGraphicFramePr>
            <a:graphicFrameLocks noGrp="1"/>
          </p:cNvGraphicFramePr>
          <p:nvPr>
            <p:ph type="tbl" sz="quarter" idx="13"/>
            <p:extLst>
              <p:ext uri="{D42A27DB-BD31-4B8C-83A1-F6EECF244321}">
                <p14:modId xmlns:p14="http://schemas.microsoft.com/office/powerpoint/2010/main" val="274071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57538381"/>
                    </a:ext>
                  </a:extLst>
                </a:gridCol>
                <a:gridCol w="740664">
                  <a:extLst>
                    <a:ext uri="{9D8B030D-6E8A-4147-A177-3AD203B41FA5}">
                      <a16:colId xmlns:a16="http://schemas.microsoft.com/office/drawing/2014/main" val="4247632139"/>
                    </a:ext>
                  </a:extLst>
                </a:gridCol>
                <a:gridCol w="740664">
                  <a:extLst>
                    <a:ext uri="{9D8B030D-6E8A-4147-A177-3AD203B41FA5}">
                      <a16:colId xmlns:a16="http://schemas.microsoft.com/office/drawing/2014/main" val="24596993"/>
                    </a:ext>
                  </a:extLst>
                </a:gridCol>
                <a:gridCol w="740664">
                  <a:extLst>
                    <a:ext uri="{9D8B030D-6E8A-4147-A177-3AD203B41FA5}">
                      <a16:colId xmlns:a16="http://schemas.microsoft.com/office/drawing/2014/main" val="2506544504"/>
                    </a:ext>
                  </a:extLst>
                </a:gridCol>
                <a:gridCol w="740664">
                  <a:extLst>
                    <a:ext uri="{9D8B030D-6E8A-4147-A177-3AD203B41FA5}">
                      <a16:colId xmlns:a16="http://schemas.microsoft.com/office/drawing/2014/main" val="2309133431"/>
                    </a:ext>
                  </a:extLst>
                </a:gridCol>
                <a:gridCol w="740664">
                  <a:extLst>
                    <a:ext uri="{9D8B030D-6E8A-4147-A177-3AD203B41FA5}">
                      <a16:colId xmlns:a16="http://schemas.microsoft.com/office/drawing/2014/main" val="435734676"/>
                    </a:ext>
                  </a:extLst>
                </a:gridCol>
                <a:gridCol w="740664">
                  <a:extLst>
                    <a:ext uri="{9D8B030D-6E8A-4147-A177-3AD203B41FA5}">
                      <a16:colId xmlns:a16="http://schemas.microsoft.com/office/drawing/2014/main" val="3699942548"/>
                    </a:ext>
                  </a:extLst>
                </a:gridCol>
                <a:gridCol w="740664">
                  <a:extLst>
                    <a:ext uri="{9D8B030D-6E8A-4147-A177-3AD203B41FA5}">
                      <a16:colId xmlns:a16="http://schemas.microsoft.com/office/drawing/2014/main" val="2549291956"/>
                    </a:ext>
                  </a:extLst>
                </a:gridCol>
                <a:gridCol w="740664">
                  <a:extLst>
                    <a:ext uri="{9D8B030D-6E8A-4147-A177-3AD203B41FA5}">
                      <a16:colId xmlns:a16="http://schemas.microsoft.com/office/drawing/2014/main" val="487483473"/>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398872968"/>
                  </a:ext>
                </a:extLst>
              </a:tr>
              <a:tr h="370840">
                <a:tc>
                  <a:txBody>
                    <a:bodyPr/>
                    <a:lstStyle/>
                    <a:p>
                      <a:r>
                        <a:rPr lang="en-US" sz="1000" b="1"/>
                        <a:t>Tokio Marine America - 2023-09-15 11:32:48</a:t>
                      </a:r>
                      <a:r>
                        <a:rPr lang="en-US" sz="1000"/>
                        <a:t>
 Our Jersey City employees used the power of teamwork to make a positive impact! 🙌
We set a goal to assemble 125 toiletry bags for the Sierra House and our employees exceeded the goal by assembling 141 bags! It was a successful event and a great display of teamwork. 👏</a:t>
                      </a:r>
                    </a:p>
                  </a:txBody>
                  <a:tcPr/>
                </a:tc>
                <a:tc>
                  <a:txBody>
                    <a:bodyPr/>
                    <a:lstStyle/>
                    <a:p>
                      <a:r>
                        <a:rPr lang="en-US" sz="1000"/>
                        <a:t>Image</a:t>
                      </a:r>
                    </a:p>
                  </a:txBody>
                  <a:tcPr/>
                </a:tc>
                <a:tc>
                  <a:txBody>
                    <a:bodyPr/>
                    <a:lstStyle/>
                    <a:p>
                      <a:r>
                        <a:rPr lang="en-US" sz="1000"/>
                        <a:t>83</a:t>
                      </a:r>
                    </a:p>
                  </a:txBody>
                  <a:tcPr/>
                </a:tc>
                <a:tc>
                  <a:txBody>
                    <a:bodyPr/>
                    <a:lstStyle/>
                    <a:p>
                      <a:r>
                        <a:rPr lang="en-US" sz="1000"/>
                        <a:t>2</a:t>
                      </a:r>
                    </a:p>
                  </a:txBody>
                  <a:tcPr/>
                </a:tc>
                <a:tc>
                  <a:txBody>
                    <a:bodyPr/>
                    <a:lstStyle/>
                    <a:p>
                      <a:r>
                        <a:rPr lang="en-US" sz="1000"/>
                        <a:t>0</a:t>
                      </a:r>
                    </a:p>
                  </a:txBody>
                  <a:tcPr/>
                </a:tc>
                <a:tc>
                  <a:txBody>
                    <a:bodyPr/>
                    <a:lstStyle/>
                    <a:p>
                      <a:r>
                        <a:rPr lang="en-US" sz="1000"/>
                        <a:t>163</a:t>
                      </a:r>
                    </a:p>
                  </a:txBody>
                  <a:tcPr/>
                </a:tc>
                <a:tc>
                  <a:txBody>
                    <a:bodyPr/>
                    <a:lstStyle/>
                    <a:p>
                      <a:r>
                        <a:rPr lang="en-US" sz="1000"/>
                        <a:t>9.8726114649682</a:t>
                      </a:r>
                    </a:p>
                  </a:txBody>
                  <a:tcPr/>
                </a:tc>
                <a:tc>
                  <a:txBody>
                    <a:bodyPr/>
                    <a:lstStyle/>
                    <a:p>
                      <a:r>
                        <a:rPr lang="en-US" sz="1000"/>
                        <a:t>2512</a:t>
                      </a:r>
                    </a:p>
                  </a:txBody>
                  <a:tcPr/>
                </a:tc>
                <a:tc>
                  <a:txBody>
                    <a:bodyPr/>
                    <a:lstStyle/>
                    <a:p>
                      <a:r>
                        <a:rPr lang="en-US" sz="1000"/>
                        <a:t>n/a</a:t>
                      </a:r>
                    </a:p>
                  </a:txBody>
                  <a:tcPr/>
                </a:tc>
                <a:extLst>
                  <a:ext uri="{0D108BD9-81ED-4DB2-BD59-A6C34878D82A}">
                    <a16:rowId xmlns:a16="http://schemas.microsoft.com/office/drawing/2014/main" val="1306441241"/>
                  </a:ext>
                </a:extLst>
              </a:tr>
              <a:tr h="370840">
                <a:tc>
                  <a:txBody>
                    <a:bodyPr/>
                    <a:lstStyle/>
                    <a:p>
                      <a:r>
                        <a:rPr lang="en-US" sz="1000" b="1"/>
                        <a:t>Tokio Marine America - 2023-09-08 13:40:10</a:t>
                      </a:r>
                      <a:r>
                        <a:rPr lang="en-US" sz="1000"/>
                        <a:t>
 What do Hawaii, Las Vegas, Greece, and Ireland all have in common? They are all places TMA employees visited this summer! ✈️🌍 
Take a look at some of the stunning photos our employees shared with us from their travels. #FlashbackFriday</a:t>
                      </a:r>
                    </a:p>
                  </a:txBody>
                  <a:tcPr/>
                </a:tc>
                <a:tc>
                  <a:txBody>
                    <a:bodyPr/>
                    <a:lstStyle/>
                    <a:p>
                      <a:r>
                        <a:rPr lang="en-US" sz="1000"/>
                        <a:t>Gallery</a:t>
                      </a:r>
                    </a:p>
                  </a:txBody>
                  <a:tcPr/>
                </a:tc>
                <a:tc>
                  <a:txBody>
                    <a:bodyPr/>
                    <a:lstStyle/>
                    <a:p>
                      <a:r>
                        <a:rPr lang="en-US" sz="1000"/>
                        <a:t>73</a:t>
                      </a:r>
                    </a:p>
                  </a:txBody>
                  <a:tcPr/>
                </a:tc>
                <a:tc>
                  <a:txBody>
                    <a:bodyPr/>
                    <a:lstStyle/>
                    <a:p>
                      <a:r>
                        <a:rPr lang="en-US" sz="1000"/>
                        <a:t>0</a:t>
                      </a:r>
                    </a:p>
                  </a:txBody>
                  <a:tcPr/>
                </a:tc>
                <a:tc>
                  <a:txBody>
                    <a:bodyPr/>
                    <a:lstStyle/>
                    <a:p>
                      <a:r>
                        <a:rPr lang="en-US" sz="1000"/>
                        <a:t>0</a:t>
                      </a:r>
                    </a:p>
                  </a:txBody>
                  <a:tcPr/>
                </a:tc>
                <a:tc>
                  <a:txBody>
                    <a:bodyPr/>
                    <a:lstStyle/>
                    <a:p>
                      <a:r>
                        <a:rPr lang="en-US" sz="1000"/>
                        <a:t>1487</a:t>
                      </a:r>
                    </a:p>
                  </a:txBody>
                  <a:tcPr/>
                </a:tc>
                <a:tc>
                  <a:txBody>
                    <a:bodyPr/>
                    <a:lstStyle/>
                    <a:p>
                      <a:r>
                        <a:rPr lang="en-US" sz="1000"/>
                        <a:t>45.178105994787</a:t>
                      </a:r>
                    </a:p>
                  </a:txBody>
                  <a:tcPr/>
                </a:tc>
                <a:tc>
                  <a:txBody>
                    <a:bodyPr/>
                    <a:lstStyle/>
                    <a:p>
                      <a:r>
                        <a:rPr lang="en-US" sz="1000"/>
                        <a:t>3453</a:t>
                      </a:r>
                    </a:p>
                  </a:txBody>
                  <a:tcPr/>
                </a:tc>
                <a:tc>
                  <a:txBody>
                    <a:bodyPr/>
                    <a:lstStyle/>
                    <a:p>
                      <a:r>
                        <a:rPr lang="en-US" sz="1000"/>
                        <a:t>n/a</a:t>
                      </a:r>
                    </a:p>
                  </a:txBody>
                  <a:tcPr/>
                </a:tc>
                <a:extLst>
                  <a:ext uri="{0D108BD9-81ED-4DB2-BD59-A6C34878D82A}">
                    <a16:rowId xmlns:a16="http://schemas.microsoft.com/office/drawing/2014/main" val="2826292320"/>
                  </a:ext>
                </a:extLst>
              </a:tr>
              <a:tr h="370840">
                <a:tc>
                  <a:txBody>
                    <a:bodyPr/>
                    <a:lstStyle/>
                    <a:p>
                      <a:r>
                        <a:rPr lang="en-US" sz="1000" b="1"/>
                        <a:t>Tokio Marine America - 2023-09-29 14:42:52</a:t>
                      </a:r>
                      <a:r>
                        <a:rPr lang="en-US" sz="1000"/>
                        <a:t>
 Employees from our Pasadena, CA office joined thousands of volunteers across their state for the annual California #CoastalCleanupDay! 🌊
This event is part of a state-wide mission to prevent trash from reaching California's beautiful beaches and inland waterways. Thank you to the California Coastal Commission and all the volunteers, including our passionate TMA employees, for your efforts! 👏</a:t>
                      </a:r>
                    </a:p>
                  </a:txBody>
                  <a:tcPr/>
                </a:tc>
                <a:tc>
                  <a:txBody>
                    <a:bodyPr/>
                    <a:lstStyle/>
                    <a:p>
                      <a:r>
                        <a:rPr lang="en-US" sz="1000"/>
                        <a:t>Gallery</a:t>
                      </a:r>
                    </a:p>
                  </a:txBody>
                  <a:tcPr/>
                </a:tc>
                <a:tc>
                  <a:txBody>
                    <a:bodyPr/>
                    <a:lstStyle/>
                    <a:p>
                      <a:r>
                        <a:rPr lang="en-US" sz="1000"/>
                        <a:t>71</a:t>
                      </a:r>
                    </a:p>
                  </a:txBody>
                  <a:tcPr/>
                </a:tc>
                <a:tc>
                  <a:txBody>
                    <a:bodyPr/>
                    <a:lstStyle/>
                    <a:p>
                      <a:r>
                        <a:rPr lang="en-US" sz="1000"/>
                        <a:t>1</a:t>
                      </a:r>
                    </a:p>
                  </a:txBody>
                  <a:tcPr/>
                </a:tc>
                <a:tc>
                  <a:txBody>
                    <a:bodyPr/>
                    <a:lstStyle/>
                    <a:p>
                      <a:r>
                        <a:rPr lang="en-US" sz="1000"/>
                        <a:t>0</a:t>
                      </a:r>
                    </a:p>
                  </a:txBody>
                  <a:tcPr/>
                </a:tc>
                <a:tc>
                  <a:txBody>
                    <a:bodyPr/>
                    <a:lstStyle/>
                    <a:p>
                      <a:r>
                        <a:rPr lang="en-US" sz="1000"/>
                        <a:t>237</a:t>
                      </a:r>
                    </a:p>
                  </a:txBody>
                  <a:tcPr/>
                </a:tc>
                <a:tc>
                  <a:txBody>
                    <a:bodyPr/>
                    <a:lstStyle/>
                    <a:p>
                      <a:r>
                        <a:rPr lang="en-US" sz="1000"/>
                        <a:t>13.70288248337</a:t>
                      </a:r>
                    </a:p>
                  </a:txBody>
                  <a:tcPr/>
                </a:tc>
                <a:tc>
                  <a:txBody>
                    <a:bodyPr/>
                    <a:lstStyle/>
                    <a:p>
                      <a:r>
                        <a:rPr lang="en-US" sz="1000"/>
                        <a:t>2255</a:t>
                      </a:r>
                    </a:p>
                  </a:txBody>
                  <a:tcPr/>
                </a:tc>
                <a:tc>
                  <a:txBody>
                    <a:bodyPr/>
                    <a:lstStyle/>
                    <a:p>
                      <a:r>
                        <a:rPr lang="en-US" sz="1000"/>
                        <a:t>n/a</a:t>
                      </a:r>
                    </a:p>
                  </a:txBody>
                  <a:tcPr/>
                </a:tc>
                <a:extLst>
                  <a:ext uri="{0D108BD9-81ED-4DB2-BD59-A6C34878D82A}">
                    <a16:rowId xmlns:a16="http://schemas.microsoft.com/office/drawing/2014/main" val="2250064012"/>
                  </a:ext>
                </a:extLst>
              </a:tr>
            </a:tbl>
          </a:graphicData>
        </a:graphic>
      </p:graphicFrame>
      <p:sp>
        <p:nvSpPr>
          <p:cNvPr id="4" name="Text Placeholder 3">
            <a:extLst>
              <a:ext uri="{FF2B5EF4-FFF2-40B4-BE49-F238E27FC236}">
                <a16:creationId xmlns:a16="http://schemas.microsoft.com/office/drawing/2014/main" id="{8AA44580-67C8-4310-9C6E-78638704EC5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897598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E2E7C-30EA-4418-9DC9-28B024D5347C}"/>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5F828CAC-0D38-4C35-B707-A6FE641E5689}"/>
              </a:ext>
            </a:extLst>
          </p:cNvPr>
          <p:cNvGraphicFramePr>
            <a:graphicFrameLocks noGrp="1"/>
          </p:cNvGraphicFramePr>
          <p:nvPr>
            <p:ph type="tbl" sz="quarter" idx="13"/>
            <p:extLst>
              <p:ext uri="{D42A27DB-BD31-4B8C-83A1-F6EECF244321}">
                <p14:modId xmlns:p14="http://schemas.microsoft.com/office/powerpoint/2010/main" val="1721711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39363515"/>
                    </a:ext>
                  </a:extLst>
                </a:gridCol>
                <a:gridCol w="576072">
                  <a:extLst>
                    <a:ext uri="{9D8B030D-6E8A-4147-A177-3AD203B41FA5}">
                      <a16:colId xmlns:a16="http://schemas.microsoft.com/office/drawing/2014/main" val="1629094337"/>
                    </a:ext>
                  </a:extLst>
                </a:gridCol>
                <a:gridCol w="576072">
                  <a:extLst>
                    <a:ext uri="{9D8B030D-6E8A-4147-A177-3AD203B41FA5}">
                      <a16:colId xmlns:a16="http://schemas.microsoft.com/office/drawing/2014/main" val="3683147549"/>
                    </a:ext>
                  </a:extLst>
                </a:gridCol>
                <a:gridCol w="576072">
                  <a:extLst>
                    <a:ext uri="{9D8B030D-6E8A-4147-A177-3AD203B41FA5}">
                      <a16:colId xmlns:a16="http://schemas.microsoft.com/office/drawing/2014/main" val="95477672"/>
                    </a:ext>
                  </a:extLst>
                </a:gridCol>
                <a:gridCol w="576072">
                  <a:extLst>
                    <a:ext uri="{9D8B030D-6E8A-4147-A177-3AD203B41FA5}">
                      <a16:colId xmlns:a16="http://schemas.microsoft.com/office/drawing/2014/main" val="1061485773"/>
                    </a:ext>
                  </a:extLst>
                </a:gridCol>
                <a:gridCol w="576072">
                  <a:extLst>
                    <a:ext uri="{9D8B030D-6E8A-4147-A177-3AD203B41FA5}">
                      <a16:colId xmlns:a16="http://schemas.microsoft.com/office/drawing/2014/main" val="2695274884"/>
                    </a:ext>
                  </a:extLst>
                </a:gridCol>
                <a:gridCol w="576072">
                  <a:extLst>
                    <a:ext uri="{9D8B030D-6E8A-4147-A177-3AD203B41FA5}">
                      <a16:colId xmlns:a16="http://schemas.microsoft.com/office/drawing/2014/main" val="700258372"/>
                    </a:ext>
                  </a:extLst>
                </a:gridCol>
                <a:gridCol w="576072">
                  <a:extLst>
                    <a:ext uri="{9D8B030D-6E8A-4147-A177-3AD203B41FA5}">
                      <a16:colId xmlns:a16="http://schemas.microsoft.com/office/drawing/2014/main" val="2435873970"/>
                    </a:ext>
                  </a:extLst>
                </a:gridCol>
                <a:gridCol w="576072">
                  <a:extLst>
                    <a:ext uri="{9D8B030D-6E8A-4147-A177-3AD203B41FA5}">
                      <a16:colId xmlns:a16="http://schemas.microsoft.com/office/drawing/2014/main" val="863597542"/>
                    </a:ext>
                  </a:extLst>
                </a:gridCol>
                <a:gridCol w="576072">
                  <a:extLst>
                    <a:ext uri="{9D8B030D-6E8A-4147-A177-3AD203B41FA5}">
                      <a16:colId xmlns:a16="http://schemas.microsoft.com/office/drawing/2014/main" val="1782919698"/>
                    </a:ext>
                  </a:extLst>
                </a:gridCol>
                <a:gridCol w="576072">
                  <a:extLst>
                    <a:ext uri="{9D8B030D-6E8A-4147-A177-3AD203B41FA5}">
                      <a16:colId xmlns:a16="http://schemas.microsoft.com/office/drawing/2014/main" val="13437242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302309554"/>
                  </a:ext>
                </a:extLst>
              </a:tr>
              <a:tr h="370840">
                <a:tc>
                  <a:txBody>
                    <a:bodyPr/>
                    <a:lstStyle/>
                    <a:p>
                      <a:r>
                        <a:rPr lang="en-US" sz="1000"/>
                        <a:t>tmamerica</a:t>
                      </a:r>
                    </a:p>
                  </a:txBody>
                  <a:tcPr/>
                </a:tc>
                <a:tc>
                  <a:txBody>
                    <a:bodyPr/>
                    <a:lstStyle/>
                    <a:p>
                      <a:r>
                        <a:rPr lang="en-US" sz="1000"/>
                        <a:t>511</a:t>
                      </a:r>
                    </a:p>
                  </a:txBody>
                  <a:tcPr/>
                </a:tc>
                <a:tc>
                  <a:txBody>
                    <a:bodyPr/>
                    <a:lstStyle/>
                    <a:p>
                      <a:r>
                        <a:rPr lang="en-US" sz="1000"/>
                        <a:t>5</a:t>
                      </a:r>
                    </a:p>
                  </a:txBody>
                  <a:tcPr/>
                </a:tc>
                <a:tc>
                  <a:txBody>
                    <a:bodyPr/>
                    <a:lstStyle/>
                    <a:p>
                      <a:r>
                        <a:rPr lang="en-US" sz="1000"/>
                        <a:t>4</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108</a:t>
                      </a:r>
                    </a:p>
                  </a:txBody>
                  <a:tcPr/>
                </a:tc>
                <a:tc>
                  <a:txBody>
                    <a:bodyPr/>
                    <a:lstStyle/>
                    <a:p>
                      <a:r>
                        <a:rPr lang="en-US" sz="1000"/>
                        <a:t>5</a:t>
                      </a:r>
                    </a:p>
                  </a:txBody>
                  <a:tcPr/>
                </a:tc>
                <a:tc>
                  <a:txBody>
                    <a:bodyPr/>
                    <a:lstStyle/>
                    <a:p>
                      <a:r>
                        <a:rPr lang="en-US" sz="1000"/>
                        <a:t>1.8537 %</a:t>
                      </a:r>
                    </a:p>
                  </a:txBody>
                  <a:tcPr/>
                </a:tc>
                <a:extLst>
                  <a:ext uri="{0D108BD9-81ED-4DB2-BD59-A6C34878D82A}">
                    <a16:rowId xmlns:a16="http://schemas.microsoft.com/office/drawing/2014/main" val="1346444711"/>
                  </a:ext>
                </a:extLst>
              </a:tr>
            </a:tbl>
          </a:graphicData>
        </a:graphic>
      </p:graphicFrame>
      <p:sp>
        <p:nvSpPr>
          <p:cNvPr id="4" name="Text Placeholder 3">
            <a:extLst>
              <a:ext uri="{FF2B5EF4-FFF2-40B4-BE49-F238E27FC236}">
                <a16:creationId xmlns:a16="http://schemas.microsoft.com/office/drawing/2014/main" id="{C2BCE39E-9325-45B4-907F-3DFB783FD21C}"/>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850976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4D696-AADE-49C9-9F58-1BA08D7FACA8}"/>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60DF7276-5404-49D2-BAE7-D80FDDD033A4}"/>
              </a:ext>
            </a:extLst>
          </p:cNvPr>
          <p:cNvGraphicFramePr>
            <a:graphicFrameLocks noGrp="1"/>
          </p:cNvGraphicFramePr>
          <p:nvPr>
            <p:ph type="chart" sz="quarter" idx="13"/>
            <p:extLst>
              <p:ext uri="{D42A27DB-BD31-4B8C-83A1-F6EECF244321}">
                <p14:modId xmlns:p14="http://schemas.microsoft.com/office/powerpoint/2010/main" val="1726617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4441A3-F111-4666-A16A-434B2512B18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C91ED50-40A7-40C9-B90B-93FBD04B6C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9103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66119-0ACA-4EF7-8F08-4061AE75D360}"/>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D3618C6-02A1-402A-BD79-47C047352B44}"/>
              </a:ext>
            </a:extLst>
          </p:cNvPr>
          <p:cNvGraphicFramePr>
            <a:graphicFrameLocks noGrp="1"/>
          </p:cNvGraphicFramePr>
          <p:nvPr>
            <p:ph type="chart" sz="quarter" idx="13"/>
            <p:extLst>
              <p:ext uri="{D42A27DB-BD31-4B8C-83A1-F6EECF244321}">
                <p14:modId xmlns:p14="http://schemas.microsoft.com/office/powerpoint/2010/main" val="329612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8F8E1C-2978-47A8-963D-6A83850CBBF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94ABE68-77A9-4385-BDCD-64DF57FA73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8401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D4492-6CC9-4D09-A3FE-9DBC7D4568A1}"/>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EC9BC02F-6B0D-4480-A617-A77B40AC81FF}"/>
              </a:ext>
            </a:extLst>
          </p:cNvPr>
          <p:cNvGraphicFramePr>
            <a:graphicFrameLocks noGrp="1"/>
          </p:cNvGraphicFramePr>
          <p:nvPr>
            <p:ph type="chart" sz="quarter" idx="13"/>
            <p:extLst>
              <p:ext uri="{D42A27DB-BD31-4B8C-83A1-F6EECF244321}">
                <p14:modId xmlns:p14="http://schemas.microsoft.com/office/powerpoint/2010/main" val="863453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3B6696-ABA9-47B7-9236-C9397AB6D15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EBE020D-89CB-410A-8BA3-78EF69BBB6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0341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F5E95-4B82-466F-B5CD-25555809BE26}"/>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0867FF4F-1679-4165-A3E1-70A7B5F1D3C3}"/>
              </a:ext>
            </a:extLst>
          </p:cNvPr>
          <p:cNvGraphicFramePr>
            <a:graphicFrameLocks noGrp="1"/>
          </p:cNvGraphicFramePr>
          <p:nvPr>
            <p:ph type="chart" sz="quarter" idx="13"/>
            <p:extLst>
              <p:ext uri="{D42A27DB-BD31-4B8C-83A1-F6EECF244321}">
                <p14:modId xmlns:p14="http://schemas.microsoft.com/office/powerpoint/2010/main" val="78584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D234EB-1AF7-4A8F-85A0-C4329392616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8501950-D019-440E-906E-96F1E96E42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0350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B832A-719B-4058-AFF8-B711F4FE8307}"/>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334111FB-FD09-44A2-86C9-0CFABAE0DEEC}"/>
              </a:ext>
            </a:extLst>
          </p:cNvPr>
          <p:cNvGraphicFramePr>
            <a:graphicFrameLocks noGrp="1"/>
          </p:cNvGraphicFramePr>
          <p:nvPr>
            <p:ph type="tbl" sz="quarter" idx="13"/>
            <p:extLst>
              <p:ext uri="{D42A27DB-BD31-4B8C-83A1-F6EECF244321}">
                <p14:modId xmlns:p14="http://schemas.microsoft.com/office/powerpoint/2010/main" val="1893232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67533679"/>
                    </a:ext>
                  </a:extLst>
                </a:gridCol>
                <a:gridCol w="1975104">
                  <a:extLst>
                    <a:ext uri="{9D8B030D-6E8A-4147-A177-3AD203B41FA5}">
                      <a16:colId xmlns:a16="http://schemas.microsoft.com/office/drawing/2014/main" val="3817508291"/>
                    </a:ext>
                  </a:extLst>
                </a:gridCol>
                <a:gridCol w="905256">
                  <a:extLst>
                    <a:ext uri="{9D8B030D-6E8A-4147-A177-3AD203B41FA5}">
                      <a16:colId xmlns:a16="http://schemas.microsoft.com/office/drawing/2014/main" val="3365893275"/>
                    </a:ext>
                  </a:extLst>
                </a:gridCol>
                <a:gridCol w="905256">
                  <a:extLst>
                    <a:ext uri="{9D8B030D-6E8A-4147-A177-3AD203B41FA5}">
                      <a16:colId xmlns:a16="http://schemas.microsoft.com/office/drawing/2014/main" val="2159143559"/>
                    </a:ext>
                  </a:extLst>
                </a:gridCol>
                <a:gridCol w="905256">
                  <a:extLst>
                    <a:ext uri="{9D8B030D-6E8A-4147-A177-3AD203B41FA5}">
                      <a16:colId xmlns:a16="http://schemas.microsoft.com/office/drawing/2014/main" val="2276151949"/>
                    </a:ext>
                  </a:extLst>
                </a:gridCol>
                <a:gridCol w="905256">
                  <a:extLst>
                    <a:ext uri="{9D8B030D-6E8A-4147-A177-3AD203B41FA5}">
                      <a16:colId xmlns:a16="http://schemas.microsoft.com/office/drawing/2014/main" val="289551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23661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- 2023-09-06 14:58:27</a:t>
                      </a:r>
                      <a:r>
                        <a:rPr kumimoji="0" lang="en-US" sz="1000" b="0" i="0" u="none" strike="noStrike" kern="1200" cap="none" spc="0" normalizeH="0" baseline="0" noProof="0">
                          <a:ln>
                            <a:noFill/>
                          </a:ln>
                          <a:solidFill>
                            <a:prstClr val="black"/>
                          </a:solidFill>
                          <a:effectLst/>
                          <a:uLnTx/>
                          <a:uFillTx/>
                          <a:latin typeface="Calibri"/>
                          <a:ea typeface="+mn-ea"/>
                          <a:cs typeface="+mn-cs"/>
                        </a:rPr>
                        <a:t>
 School is back in session and TMA employees across the country helped students get ready to learn by contributing to our annual back-to-school supply drives! 🎒📓
We were pleased to support pencilsforsuccess (Atlanta), hillsidesheals (California), Boys &amp; Girls Clubs of Chicago (Chicago), parkeasths (Jersey City/New York), and mptxorg (Texas). 
Thank you to all of our employees who participated by purchasing supplies or making donations!
#communitysupport #charitable #charitablegiving #communitymatters #supportnonprofits #helpingourcommunity #socialimpact #insurancegivesback #insurancework #insuranceindustry #propertyandcasualty #commercialinsurance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https://quintly-image-storage.s3.amazonaws.com/a8463497d6ac59d9f9b31e3831c67b7f/9475d13442919b4b203fa9b4cc5432d7.jpg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12774138"/>
                  </a:ext>
                </a:extLst>
              </a:tr>
            </a:tbl>
          </a:graphicData>
        </a:graphic>
      </p:graphicFrame>
      <p:sp>
        <p:nvSpPr>
          <p:cNvPr id="4" name="Text Placeholder 3">
            <a:extLst>
              <a:ext uri="{FF2B5EF4-FFF2-40B4-BE49-F238E27FC236}">
                <a16:creationId xmlns:a16="http://schemas.microsoft.com/office/drawing/2014/main" id="{1B44410B-1331-4189-B27E-BBAED5B8518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120182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75706-445D-4716-820C-257E7968C404}"/>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6137321C-30D4-44E2-B70C-8EBD13BB953C}"/>
              </a:ext>
            </a:extLst>
          </p:cNvPr>
          <p:cNvGraphicFramePr>
            <a:graphicFrameLocks noGrp="1"/>
          </p:cNvGraphicFramePr>
          <p:nvPr>
            <p:ph type="tbl" sz="quarter" idx="13"/>
            <p:extLst>
              <p:ext uri="{D42A27DB-BD31-4B8C-83A1-F6EECF244321}">
                <p14:modId xmlns:p14="http://schemas.microsoft.com/office/powerpoint/2010/main" val="1972152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2872868"/>
                    </a:ext>
                  </a:extLst>
                </a:gridCol>
                <a:gridCol w="1975104">
                  <a:extLst>
                    <a:ext uri="{9D8B030D-6E8A-4147-A177-3AD203B41FA5}">
                      <a16:colId xmlns:a16="http://schemas.microsoft.com/office/drawing/2014/main" val="2768001675"/>
                    </a:ext>
                  </a:extLst>
                </a:gridCol>
                <a:gridCol w="905256">
                  <a:extLst>
                    <a:ext uri="{9D8B030D-6E8A-4147-A177-3AD203B41FA5}">
                      <a16:colId xmlns:a16="http://schemas.microsoft.com/office/drawing/2014/main" val="2316558271"/>
                    </a:ext>
                  </a:extLst>
                </a:gridCol>
                <a:gridCol w="905256">
                  <a:extLst>
                    <a:ext uri="{9D8B030D-6E8A-4147-A177-3AD203B41FA5}">
                      <a16:colId xmlns:a16="http://schemas.microsoft.com/office/drawing/2014/main" val="2636088359"/>
                    </a:ext>
                  </a:extLst>
                </a:gridCol>
                <a:gridCol w="905256">
                  <a:extLst>
                    <a:ext uri="{9D8B030D-6E8A-4147-A177-3AD203B41FA5}">
                      <a16:colId xmlns:a16="http://schemas.microsoft.com/office/drawing/2014/main" val="589543492"/>
                    </a:ext>
                  </a:extLst>
                </a:gridCol>
                <a:gridCol w="905256">
                  <a:extLst>
                    <a:ext uri="{9D8B030D-6E8A-4147-A177-3AD203B41FA5}">
                      <a16:colId xmlns:a16="http://schemas.microsoft.com/office/drawing/2014/main" val="1795701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556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- 2023-09-29 14:57:04</a:t>
                      </a:r>
                      <a:r>
                        <a:rPr kumimoji="0" lang="en-US" sz="1000" b="0" i="0" u="none" strike="noStrike" kern="1200" cap="none" spc="0" normalizeH="0" baseline="0" noProof="0">
                          <a:ln>
                            <a:noFill/>
                          </a:ln>
                          <a:solidFill>
                            <a:prstClr val="black"/>
                          </a:solidFill>
                          <a:effectLst/>
                          <a:uLnTx/>
                          <a:uFillTx/>
                          <a:latin typeface="Calibri"/>
                          <a:ea typeface="+mn-ea"/>
                          <a:cs typeface="+mn-cs"/>
                        </a:rPr>
                        <a:t>
 Employees from our Pasadena, CA office joined thousands of volunteers across their state for the annual California #CoastalCleanupDay! 🌊
This event is part of a state-wide mission to prevent trash from reaching California's beautiful beaches and inland waterways. 
Thank you to thecaliforniacoast and all the volunteers, including our passionate TMA employees, for your efforts! 👏
#CoastalCleanupDay2023 #BeachCleanUp #InsuranceCareers #InsuranceCareer #InsuranceCompany #InsuranceIndustry #BestPlacestoWork #TopWorkplace #CommunitySupport #Volunteering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https://quintly-image-storage.s3.amazonaws.com/a8463497d6ac59d9f9b31e3831c67b7f/a09230f11fac7017d89c5399d535e158.jpg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18179852"/>
                  </a:ext>
                </a:extLst>
              </a:tr>
            </a:tbl>
          </a:graphicData>
        </a:graphic>
      </p:graphicFrame>
      <p:sp>
        <p:nvSpPr>
          <p:cNvPr id="4" name="Text Placeholder 3">
            <a:extLst>
              <a:ext uri="{FF2B5EF4-FFF2-40B4-BE49-F238E27FC236}">
                <a16:creationId xmlns:a16="http://schemas.microsoft.com/office/drawing/2014/main" id="{27C15E18-9DEA-48A8-87D1-324FE4AA9C7D}"/>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28763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9E09A-6B15-49CB-BB32-A28325282691}"/>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A1A87130-440F-4674-A7F3-139409F957DD}"/>
              </a:ext>
            </a:extLst>
          </p:cNvPr>
          <p:cNvGraphicFramePr>
            <a:graphicFrameLocks noGrp="1"/>
          </p:cNvGraphicFramePr>
          <p:nvPr>
            <p:ph type="tbl" sz="quarter" idx="13"/>
            <p:extLst>
              <p:ext uri="{D42A27DB-BD31-4B8C-83A1-F6EECF244321}">
                <p14:modId xmlns:p14="http://schemas.microsoft.com/office/powerpoint/2010/main" val="2982036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66434492"/>
                    </a:ext>
                  </a:extLst>
                </a:gridCol>
                <a:gridCol w="1975104">
                  <a:extLst>
                    <a:ext uri="{9D8B030D-6E8A-4147-A177-3AD203B41FA5}">
                      <a16:colId xmlns:a16="http://schemas.microsoft.com/office/drawing/2014/main" val="2718116135"/>
                    </a:ext>
                  </a:extLst>
                </a:gridCol>
                <a:gridCol w="905256">
                  <a:extLst>
                    <a:ext uri="{9D8B030D-6E8A-4147-A177-3AD203B41FA5}">
                      <a16:colId xmlns:a16="http://schemas.microsoft.com/office/drawing/2014/main" val="3619772863"/>
                    </a:ext>
                  </a:extLst>
                </a:gridCol>
                <a:gridCol w="905256">
                  <a:extLst>
                    <a:ext uri="{9D8B030D-6E8A-4147-A177-3AD203B41FA5}">
                      <a16:colId xmlns:a16="http://schemas.microsoft.com/office/drawing/2014/main" val="4096741350"/>
                    </a:ext>
                  </a:extLst>
                </a:gridCol>
                <a:gridCol w="905256">
                  <a:extLst>
                    <a:ext uri="{9D8B030D-6E8A-4147-A177-3AD203B41FA5}">
                      <a16:colId xmlns:a16="http://schemas.microsoft.com/office/drawing/2014/main" val="1370137606"/>
                    </a:ext>
                  </a:extLst>
                </a:gridCol>
                <a:gridCol w="905256">
                  <a:extLst>
                    <a:ext uri="{9D8B030D-6E8A-4147-A177-3AD203B41FA5}">
                      <a16:colId xmlns:a16="http://schemas.microsoft.com/office/drawing/2014/main" val="211255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6101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- 2023-09-13 15:50:15</a:t>
                      </a:r>
                      <a:r>
                        <a:rPr kumimoji="0" lang="en-US" sz="1000" b="0" i="0" u="none" strike="noStrike" kern="1200" cap="none" spc="0" normalizeH="0" baseline="0" noProof="0">
                          <a:ln>
                            <a:noFill/>
                          </a:ln>
                          <a:solidFill>
                            <a:prstClr val="black"/>
                          </a:solidFill>
                          <a:effectLst/>
                          <a:uLnTx/>
                          <a:uFillTx/>
                          <a:latin typeface="Calibri"/>
                          <a:ea typeface="+mn-ea"/>
                          <a:cs typeface="+mn-cs"/>
                        </a:rPr>
                        <a:t>
 Supporting our local communities is important to our company and our employees. Our Plano, TX office supported our August charity of the month, mealsonwheelsamerica, by raising additional money and putting together care kits to be delivered to seniors in Collins County.
Looking to join a team that cares? View our open positions ➡️ bit.ly/TMAcareers
#communitysupport #charitable #charitablegiving #communitymatters #supportnonprofits #helpingourcommunity #socialimpact #insurancegivesback #insurancework #insuranceindustry #propertyandcasualty #commercialinsurance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https://quintly-image-storage.s3.amazonaws.com/a8463497d6ac59d9f9b31e3831c67b7f/9d076f7b06dc60ce96561a76777be9ca.jpg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20753669"/>
                  </a:ext>
                </a:extLst>
              </a:tr>
            </a:tbl>
          </a:graphicData>
        </a:graphic>
      </p:graphicFrame>
      <p:sp>
        <p:nvSpPr>
          <p:cNvPr id="4" name="Text Placeholder 3">
            <a:extLst>
              <a:ext uri="{FF2B5EF4-FFF2-40B4-BE49-F238E27FC236}">
                <a16:creationId xmlns:a16="http://schemas.microsoft.com/office/drawing/2014/main" id="{5A986FC2-83E6-4BE6-87FC-A1D7078F94FB}"/>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470671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16CB6-A1A6-4F9D-A6C2-12A9ADC57B62}"/>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784A9A30-FA99-489A-A588-E2490EB94B8E}"/>
              </a:ext>
            </a:extLst>
          </p:cNvPr>
          <p:cNvGraphicFramePr>
            <a:graphicFrameLocks noGrp="1"/>
          </p:cNvGraphicFramePr>
          <p:nvPr>
            <p:ph type="tbl" sz="quarter" idx="13"/>
            <p:extLst>
              <p:ext uri="{D42A27DB-BD31-4B8C-83A1-F6EECF244321}">
                <p14:modId xmlns:p14="http://schemas.microsoft.com/office/powerpoint/2010/main" val="243555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83572471"/>
                    </a:ext>
                  </a:extLst>
                </a:gridCol>
                <a:gridCol w="658368">
                  <a:extLst>
                    <a:ext uri="{9D8B030D-6E8A-4147-A177-3AD203B41FA5}">
                      <a16:colId xmlns:a16="http://schemas.microsoft.com/office/drawing/2014/main" val="1037494689"/>
                    </a:ext>
                  </a:extLst>
                </a:gridCol>
                <a:gridCol w="658368">
                  <a:extLst>
                    <a:ext uri="{9D8B030D-6E8A-4147-A177-3AD203B41FA5}">
                      <a16:colId xmlns:a16="http://schemas.microsoft.com/office/drawing/2014/main" val="1193368561"/>
                    </a:ext>
                  </a:extLst>
                </a:gridCol>
                <a:gridCol w="329184">
                  <a:extLst>
                    <a:ext uri="{9D8B030D-6E8A-4147-A177-3AD203B41FA5}">
                      <a16:colId xmlns:a16="http://schemas.microsoft.com/office/drawing/2014/main" val="3518828582"/>
                    </a:ext>
                  </a:extLst>
                </a:gridCol>
                <a:gridCol w="329184">
                  <a:extLst>
                    <a:ext uri="{9D8B030D-6E8A-4147-A177-3AD203B41FA5}">
                      <a16:colId xmlns:a16="http://schemas.microsoft.com/office/drawing/2014/main" val="3752081365"/>
                    </a:ext>
                  </a:extLst>
                </a:gridCol>
                <a:gridCol w="658368">
                  <a:extLst>
                    <a:ext uri="{9D8B030D-6E8A-4147-A177-3AD203B41FA5}">
                      <a16:colId xmlns:a16="http://schemas.microsoft.com/office/drawing/2014/main" val="2876409427"/>
                    </a:ext>
                  </a:extLst>
                </a:gridCol>
                <a:gridCol w="658368">
                  <a:extLst>
                    <a:ext uri="{9D8B030D-6E8A-4147-A177-3AD203B41FA5}">
                      <a16:colId xmlns:a16="http://schemas.microsoft.com/office/drawing/2014/main" val="721632648"/>
                    </a:ext>
                  </a:extLst>
                </a:gridCol>
                <a:gridCol w="658368">
                  <a:extLst>
                    <a:ext uri="{9D8B030D-6E8A-4147-A177-3AD203B41FA5}">
                      <a16:colId xmlns:a16="http://schemas.microsoft.com/office/drawing/2014/main" val="2426573647"/>
                    </a:ext>
                  </a:extLst>
                </a:gridCol>
                <a:gridCol w="658368">
                  <a:extLst>
                    <a:ext uri="{9D8B030D-6E8A-4147-A177-3AD203B41FA5}">
                      <a16:colId xmlns:a16="http://schemas.microsoft.com/office/drawing/2014/main" val="1313924817"/>
                    </a:ext>
                  </a:extLst>
                </a:gridCol>
                <a:gridCol w="658368">
                  <a:extLst>
                    <a:ext uri="{9D8B030D-6E8A-4147-A177-3AD203B41FA5}">
                      <a16:colId xmlns:a16="http://schemas.microsoft.com/office/drawing/2014/main" val="863210401"/>
                    </a:ext>
                  </a:extLst>
                </a:gridCol>
                <a:gridCol w="658368">
                  <a:extLst>
                    <a:ext uri="{9D8B030D-6E8A-4147-A177-3AD203B41FA5}">
                      <a16:colId xmlns:a16="http://schemas.microsoft.com/office/drawing/2014/main" val="1827553430"/>
                    </a:ext>
                  </a:extLst>
                </a:gridCol>
                <a:gridCol w="658368">
                  <a:extLst>
                    <a:ext uri="{9D8B030D-6E8A-4147-A177-3AD203B41FA5}">
                      <a16:colId xmlns:a16="http://schemas.microsoft.com/office/drawing/2014/main" val="143786201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593372970"/>
                  </a:ext>
                </a:extLst>
              </a:tr>
              <a:tr h="370840">
                <a:tc>
                  <a:txBody>
                    <a:bodyPr/>
                    <a:lstStyle/>
                    <a:p>
                      <a:r>
                        <a:rPr lang="en-US" sz="1000"/>
                        <a:t>tmamerica</a:t>
                      </a:r>
                    </a:p>
                  </a:txBody>
                  <a:tcPr/>
                </a:tc>
                <a:tc>
                  <a:txBody>
                    <a:bodyPr/>
                    <a:lstStyle/>
                    <a:p>
                      <a:r>
                        <a:rPr lang="en-US" sz="1000"/>
                        <a:t>4</a:t>
                      </a:r>
                    </a:p>
                  </a:txBody>
                  <a:tcPr/>
                </a:tc>
                <a:tc>
                  <a:txBody>
                    <a:bodyPr/>
                    <a:lstStyle/>
                    <a:p>
                      <a:r>
                        <a:rPr lang="en-US" sz="1000"/>
                        <a:t>0.5190 %</a:t>
                      </a:r>
                    </a:p>
                  </a:txBody>
                  <a:tcPr/>
                </a:tc>
                <a:tc>
                  <a:txBody>
                    <a:bodyPr/>
                    <a:lstStyle/>
                    <a:p>
                      <a:r>
                        <a:rPr lang="en-US" sz="1000"/>
                        <a:t>13.00</a:t>
                      </a:r>
                    </a:p>
                  </a:txBody>
                  <a:tcPr/>
                </a:tc>
                <a:tc>
                  <a:txBody>
                    <a:bodyPr/>
                    <a:lstStyle/>
                    <a:p>
                      <a:r>
                        <a:rPr lang="en-US" sz="1000"/>
                        <a:t>0.00</a:t>
                      </a:r>
                    </a:p>
                  </a:txBody>
                  <a:tcPr/>
                </a:tc>
                <a:tc>
                  <a:txBody>
                    <a:bodyPr/>
                    <a:lstStyle/>
                    <a:p>
                      <a:r>
                        <a:rPr lang="en-US" sz="1000"/>
                        <a:t>80.75</a:t>
                      </a:r>
                    </a:p>
                  </a:txBody>
                  <a:tcPr/>
                </a:tc>
                <a:tc>
                  <a:txBody>
                    <a:bodyPr/>
                    <a:lstStyle/>
                    <a:p>
                      <a:r>
                        <a:rPr lang="en-US" sz="1000"/>
                        <a:t>80.25</a:t>
                      </a:r>
                    </a:p>
                  </a:txBody>
                  <a:tcPr/>
                </a:tc>
                <a:tc>
                  <a:txBody>
                    <a:bodyPr/>
                    <a:lstStyle/>
                    <a:p>
                      <a:r>
                        <a:rPr lang="en-US" sz="1000"/>
                        <a:t>41.50</a:t>
                      </a:r>
                    </a:p>
                  </a:txBody>
                  <a:tcPr/>
                </a:tc>
                <a:tc>
                  <a:txBody>
                    <a:bodyPr/>
                    <a:lstStyle/>
                    <a:p>
                      <a:r>
                        <a:rPr lang="en-US" sz="1000"/>
                        <a:t>41.50</a:t>
                      </a:r>
                    </a:p>
                  </a:txBody>
                  <a:tcPr/>
                </a:tc>
                <a:tc>
                  <a:txBody>
                    <a:bodyPr/>
                    <a:lstStyle/>
                    <a:p>
                      <a:r>
                        <a:rPr lang="en-US" sz="1000"/>
                        <a:t>323</a:t>
                      </a:r>
                    </a:p>
                  </a:txBody>
                  <a:tcPr/>
                </a:tc>
                <a:tc>
                  <a:txBody>
                    <a:bodyPr/>
                    <a:lstStyle/>
                    <a:p>
                      <a:r>
                        <a:rPr lang="en-US" sz="1000"/>
                        <a:t>52</a:t>
                      </a:r>
                    </a:p>
                  </a:txBody>
                  <a:tcPr/>
                </a:tc>
                <a:tc>
                  <a:txBody>
                    <a:bodyPr/>
                    <a:lstStyle/>
                    <a:p>
                      <a:r>
                        <a:rPr lang="en-US" sz="1000"/>
                        <a:t>166</a:t>
                      </a:r>
                    </a:p>
                  </a:txBody>
                  <a:tcPr/>
                </a:tc>
                <a:extLst>
                  <a:ext uri="{0D108BD9-81ED-4DB2-BD59-A6C34878D82A}">
                    <a16:rowId xmlns:a16="http://schemas.microsoft.com/office/drawing/2014/main" val="1871057483"/>
                  </a:ext>
                </a:extLst>
              </a:tr>
            </a:tbl>
          </a:graphicData>
        </a:graphic>
      </p:graphicFrame>
      <p:sp>
        <p:nvSpPr>
          <p:cNvPr id="4" name="Text Placeholder 3">
            <a:extLst>
              <a:ext uri="{FF2B5EF4-FFF2-40B4-BE49-F238E27FC236}">
                <a16:creationId xmlns:a16="http://schemas.microsoft.com/office/drawing/2014/main" id="{B54BA078-0DEC-4C09-967F-E5384187CAAF}"/>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16355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6E741-12EB-4A6E-A253-6FB5E8F4A6FE}"/>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D4554188-B112-44EA-BCDB-2132889D49D0}"/>
              </a:ext>
            </a:extLst>
          </p:cNvPr>
          <p:cNvGraphicFramePr>
            <a:graphicFrameLocks noGrp="1"/>
          </p:cNvGraphicFramePr>
          <p:nvPr>
            <p:ph type="tbl" sz="quarter" idx="13"/>
            <p:extLst>
              <p:ext uri="{D42A27DB-BD31-4B8C-83A1-F6EECF244321}">
                <p14:modId xmlns:p14="http://schemas.microsoft.com/office/powerpoint/2010/main" val="2008424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72677787"/>
                    </a:ext>
                  </a:extLst>
                </a:gridCol>
                <a:gridCol w="1316736">
                  <a:extLst>
                    <a:ext uri="{9D8B030D-6E8A-4147-A177-3AD203B41FA5}">
                      <a16:colId xmlns:a16="http://schemas.microsoft.com/office/drawing/2014/main" val="1559470435"/>
                    </a:ext>
                  </a:extLst>
                </a:gridCol>
                <a:gridCol w="658368">
                  <a:extLst>
                    <a:ext uri="{9D8B030D-6E8A-4147-A177-3AD203B41FA5}">
                      <a16:colId xmlns:a16="http://schemas.microsoft.com/office/drawing/2014/main" val="4167218019"/>
                    </a:ext>
                  </a:extLst>
                </a:gridCol>
                <a:gridCol w="658368">
                  <a:extLst>
                    <a:ext uri="{9D8B030D-6E8A-4147-A177-3AD203B41FA5}">
                      <a16:colId xmlns:a16="http://schemas.microsoft.com/office/drawing/2014/main" val="1375135421"/>
                    </a:ext>
                  </a:extLst>
                </a:gridCol>
                <a:gridCol w="658368">
                  <a:extLst>
                    <a:ext uri="{9D8B030D-6E8A-4147-A177-3AD203B41FA5}">
                      <a16:colId xmlns:a16="http://schemas.microsoft.com/office/drawing/2014/main" val="2407594260"/>
                    </a:ext>
                  </a:extLst>
                </a:gridCol>
                <a:gridCol w="658368">
                  <a:extLst>
                    <a:ext uri="{9D8B030D-6E8A-4147-A177-3AD203B41FA5}">
                      <a16:colId xmlns:a16="http://schemas.microsoft.com/office/drawing/2014/main" val="3850544379"/>
                    </a:ext>
                  </a:extLst>
                </a:gridCol>
                <a:gridCol w="658368">
                  <a:extLst>
                    <a:ext uri="{9D8B030D-6E8A-4147-A177-3AD203B41FA5}">
                      <a16:colId xmlns:a16="http://schemas.microsoft.com/office/drawing/2014/main" val="2308477940"/>
                    </a:ext>
                  </a:extLst>
                </a:gridCol>
                <a:gridCol w="658368">
                  <a:extLst>
                    <a:ext uri="{9D8B030D-6E8A-4147-A177-3AD203B41FA5}">
                      <a16:colId xmlns:a16="http://schemas.microsoft.com/office/drawing/2014/main" val="895715427"/>
                    </a:ext>
                  </a:extLst>
                </a:gridCol>
                <a:gridCol w="658368">
                  <a:extLst>
                    <a:ext uri="{9D8B030D-6E8A-4147-A177-3AD203B41FA5}">
                      <a16:colId xmlns:a16="http://schemas.microsoft.com/office/drawing/2014/main" val="2601158562"/>
                    </a:ext>
                  </a:extLst>
                </a:gridCol>
                <a:gridCol w="658368">
                  <a:extLst>
                    <a:ext uri="{9D8B030D-6E8A-4147-A177-3AD203B41FA5}">
                      <a16:colId xmlns:a16="http://schemas.microsoft.com/office/drawing/2014/main" val="303684453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087233435"/>
                  </a:ext>
                </a:extLst>
              </a:tr>
              <a:tr h="370840">
                <a:tc>
                  <a:txBody>
                    <a:bodyPr/>
                    <a:lstStyle/>
                    <a:p>
                      <a:r>
                        <a:rPr lang="en-US" sz="1000" b="1"/>
                        <a:t>tmamerica - 2023-09-13 20:10:03</a:t>
                      </a:r>
                      <a:r>
                        <a:rPr lang="en-US" sz="1000"/>
                        <a:t>
 Our employees assembled care kits for @mealsonwheelsamerica 👏</a:t>
                      </a:r>
                    </a:p>
                  </a:txBody>
                  <a:tcPr/>
                </a:tc>
                <a:tc>
                  <a:txBody>
                    <a:bodyPr/>
                    <a:lstStyle/>
                    <a:p>
                      <a:r>
                        <a:rPr lang="en-US" sz="1000"/>
                        <a:t>https://quintly-image-storage.s3.amazonaws.com/ea0e6a3ca65b01a392bf1b0a36d01601/fe21f08565c37d1b51eb5380c330f18e.jpg</a:t>
                      </a:r>
                    </a:p>
                  </a:txBody>
                  <a:tcPr/>
                </a:tc>
                <a:tc>
                  <a:txBody>
                    <a:bodyPr/>
                    <a:lstStyle/>
                    <a:p>
                      <a:r>
                        <a:rPr lang="en-US" sz="1000"/>
                        <a:t>09/14/2023 19:36:36</a:t>
                      </a:r>
                    </a:p>
                  </a:txBody>
                  <a:tcPr/>
                </a:tc>
                <a:tc>
                  <a:txBody>
                    <a:bodyPr/>
                    <a:lstStyle/>
                    <a:p>
                      <a:r>
                        <a:rPr lang="en-US" sz="1000"/>
                        <a:t>Image</a:t>
                      </a:r>
                    </a:p>
                  </a:txBody>
                  <a:tcPr/>
                </a:tc>
                <a:tc>
                  <a:txBody>
                    <a:bodyPr/>
                    <a:lstStyle/>
                    <a:p>
                      <a:r>
                        <a:rPr lang="en-US" sz="1000"/>
                        <a:t>93</a:t>
                      </a:r>
                    </a:p>
                  </a:txBody>
                  <a:tcPr/>
                </a:tc>
                <a:tc>
                  <a:txBody>
                    <a:bodyPr/>
                    <a:lstStyle/>
                    <a:p>
                      <a:r>
                        <a:rPr lang="en-US" sz="1000"/>
                        <a:t>92</a:t>
                      </a:r>
                    </a:p>
                  </a:txBody>
                  <a:tcPr/>
                </a:tc>
                <a:tc>
                  <a:txBody>
                    <a:bodyPr/>
                    <a:lstStyle/>
                    <a:p>
                      <a:r>
                        <a:rPr lang="en-US" sz="1000"/>
                        <a:t>0</a:t>
                      </a:r>
                    </a:p>
                  </a:txBody>
                  <a:tcPr/>
                </a:tc>
                <a:tc>
                  <a:txBody>
                    <a:bodyPr/>
                    <a:lstStyle/>
                    <a:p>
                      <a:r>
                        <a:rPr lang="en-US" sz="1000"/>
                        <a:t>20</a:t>
                      </a:r>
                    </a:p>
                  </a:txBody>
                  <a:tcPr/>
                </a:tc>
                <a:tc>
                  <a:txBody>
                    <a:bodyPr/>
                    <a:lstStyle/>
                    <a:p>
                      <a:r>
                        <a:rPr lang="en-US" sz="1000"/>
                        <a:t>44</a:t>
                      </a:r>
                    </a:p>
                  </a:txBody>
                  <a:tcPr/>
                </a:tc>
                <a:tc>
                  <a:txBody>
                    <a:bodyPr/>
                    <a:lstStyle/>
                    <a:p>
                      <a:r>
                        <a:rPr lang="en-US" sz="1000"/>
                        <a:t>2</a:t>
                      </a:r>
                    </a:p>
                  </a:txBody>
                  <a:tcPr/>
                </a:tc>
                <a:extLst>
                  <a:ext uri="{0D108BD9-81ED-4DB2-BD59-A6C34878D82A}">
                    <a16:rowId xmlns:a16="http://schemas.microsoft.com/office/drawing/2014/main" val="1682359464"/>
                  </a:ext>
                </a:extLst>
              </a:tr>
              <a:tr h="370840">
                <a:tc>
                  <a:txBody>
                    <a:bodyPr/>
                    <a:lstStyle/>
                    <a:p>
                      <a:r>
                        <a:rPr lang="en-US" sz="1000" b="1"/>
                        <a:t>tmamerica - 2023-09-18 16:16:54</a:t>
                      </a:r>
                      <a:r>
                        <a:rPr lang="en-US" sz="1000"/>
                        <a:t>
 Our Chicago team had fun at the @museumofillusions_chicago!</a:t>
                      </a:r>
                    </a:p>
                  </a:txBody>
                  <a:tcPr/>
                </a:tc>
                <a:tc>
                  <a:txBody>
                    <a:bodyPr/>
                    <a:lstStyle/>
                    <a:p>
                      <a:r>
                        <a:rPr lang="en-US" sz="1000"/>
                        <a:t>https://quintly-image-storage.s3.amazonaws.com/ea0e6a3ca65b01a392bf1b0a36d01601/e1ccd7b815ebff7d29c0f6e35c180a12.jpg</a:t>
                      </a:r>
                    </a:p>
                  </a:txBody>
                  <a:tcPr/>
                </a:tc>
                <a:tc>
                  <a:txBody>
                    <a:bodyPr/>
                    <a:lstStyle/>
                    <a:p>
                      <a:r>
                        <a:rPr lang="en-US" sz="1000"/>
                        <a:t>09/19/2023 16:06:52</a:t>
                      </a:r>
                    </a:p>
                  </a:txBody>
                  <a:tcPr/>
                </a:tc>
                <a:tc>
                  <a:txBody>
                    <a:bodyPr/>
                    <a:lstStyle/>
                    <a:p>
                      <a:r>
                        <a:rPr lang="en-US" sz="1000"/>
                        <a:t>Video</a:t>
                      </a:r>
                    </a:p>
                  </a:txBody>
                  <a:tcPr/>
                </a:tc>
                <a:tc>
                  <a:txBody>
                    <a:bodyPr/>
                    <a:lstStyle/>
                    <a:p>
                      <a:r>
                        <a:rPr lang="en-US" sz="1000"/>
                        <a:t>82</a:t>
                      </a:r>
                    </a:p>
                  </a:txBody>
                  <a:tcPr/>
                </a:tc>
                <a:tc>
                  <a:txBody>
                    <a:bodyPr/>
                    <a:lstStyle/>
                    <a:p>
                      <a:r>
                        <a:rPr lang="en-US" sz="1000"/>
                        <a:t>82</a:t>
                      </a:r>
                    </a:p>
                  </a:txBody>
                  <a:tcPr/>
                </a:tc>
                <a:tc>
                  <a:txBody>
                    <a:bodyPr/>
                    <a:lstStyle/>
                    <a:p>
                      <a:r>
                        <a:rPr lang="en-US" sz="1000"/>
                        <a:t>0</a:t>
                      </a:r>
                    </a:p>
                  </a:txBody>
                  <a:tcPr/>
                </a:tc>
                <a:tc>
                  <a:txBody>
                    <a:bodyPr/>
                    <a:lstStyle/>
                    <a:p>
                      <a:r>
                        <a:rPr lang="en-US" sz="1000"/>
                        <a:t>12</a:t>
                      </a:r>
                    </a:p>
                  </a:txBody>
                  <a:tcPr/>
                </a:tc>
                <a:tc>
                  <a:txBody>
                    <a:bodyPr/>
                    <a:lstStyle/>
                    <a:p>
                      <a:r>
                        <a:rPr lang="en-US" sz="1000"/>
                        <a:t>40</a:t>
                      </a:r>
                    </a:p>
                  </a:txBody>
                  <a:tcPr/>
                </a:tc>
                <a:tc>
                  <a:txBody>
                    <a:bodyPr/>
                    <a:lstStyle/>
                    <a:p>
                      <a:r>
                        <a:rPr lang="en-US" sz="1000"/>
                        <a:t>3</a:t>
                      </a:r>
                    </a:p>
                  </a:txBody>
                  <a:tcPr/>
                </a:tc>
                <a:extLst>
                  <a:ext uri="{0D108BD9-81ED-4DB2-BD59-A6C34878D82A}">
                    <a16:rowId xmlns:a16="http://schemas.microsoft.com/office/drawing/2014/main" val="2604130224"/>
                  </a:ext>
                </a:extLst>
              </a:tr>
              <a:tr h="370840">
                <a:tc>
                  <a:txBody>
                    <a:bodyPr/>
                    <a:lstStyle/>
                    <a:p>
                      <a:r>
                        <a:rPr lang="en-US" sz="1000" b="1"/>
                        <a:t>tmamerica - 2023-09-06 18:09:52</a:t>
                      </a:r>
                      <a:r>
                        <a:rPr lang="en-US" sz="1000"/>
                        <a:t>
 Supply Drive</a:t>
                      </a:r>
                    </a:p>
                  </a:txBody>
                  <a:tcPr/>
                </a:tc>
                <a:tc>
                  <a:txBody>
                    <a:bodyPr/>
                    <a:lstStyle/>
                    <a:p>
                      <a:r>
                        <a:rPr lang="en-US" sz="1000"/>
                        <a:t>https://quintly-image-storage.s3.amazonaws.com/ea0e6a3ca65b01a392bf1b0a36d01601/7e9f2d7e07aeadd3c49c0e1d3e302e2c.jpg</a:t>
                      </a:r>
                    </a:p>
                  </a:txBody>
                  <a:tcPr/>
                </a:tc>
                <a:tc>
                  <a:txBody>
                    <a:bodyPr/>
                    <a:lstStyle/>
                    <a:p>
                      <a:r>
                        <a:rPr lang="en-US" sz="1000"/>
                        <a:t>09/07/2023 18:07:02</a:t>
                      </a:r>
                    </a:p>
                  </a:txBody>
                  <a:tcPr/>
                </a:tc>
                <a:tc>
                  <a:txBody>
                    <a:bodyPr/>
                    <a:lstStyle/>
                    <a:p>
                      <a:r>
                        <a:rPr lang="en-US" sz="1000"/>
                        <a:t>Video</a:t>
                      </a:r>
                    </a:p>
                  </a:txBody>
                  <a:tcPr/>
                </a:tc>
                <a:tc>
                  <a:txBody>
                    <a:bodyPr/>
                    <a:lstStyle/>
                    <a:p>
                      <a:r>
                        <a:rPr lang="en-US" sz="1000"/>
                        <a:t>81</a:t>
                      </a:r>
                    </a:p>
                  </a:txBody>
                  <a:tcPr/>
                </a:tc>
                <a:tc>
                  <a:txBody>
                    <a:bodyPr/>
                    <a:lstStyle/>
                    <a:p>
                      <a:r>
                        <a:rPr lang="en-US" sz="1000"/>
                        <a:t>81</a:t>
                      </a:r>
                    </a:p>
                  </a:txBody>
                  <a:tcPr/>
                </a:tc>
                <a:tc>
                  <a:txBody>
                    <a:bodyPr/>
                    <a:lstStyle/>
                    <a:p>
                      <a:r>
                        <a:rPr lang="en-US" sz="1000"/>
                        <a:t>0</a:t>
                      </a:r>
                    </a:p>
                  </a:txBody>
                  <a:tcPr/>
                </a:tc>
                <a:tc>
                  <a:txBody>
                    <a:bodyPr/>
                    <a:lstStyle/>
                    <a:p>
                      <a:r>
                        <a:rPr lang="en-US" sz="1000"/>
                        <a:t>11</a:t>
                      </a:r>
                    </a:p>
                  </a:txBody>
                  <a:tcPr/>
                </a:tc>
                <a:tc>
                  <a:txBody>
                    <a:bodyPr/>
                    <a:lstStyle/>
                    <a:p>
                      <a:r>
                        <a:rPr lang="en-US" sz="1000"/>
                        <a:t>40</a:t>
                      </a:r>
                    </a:p>
                  </a:txBody>
                  <a:tcPr/>
                </a:tc>
                <a:tc>
                  <a:txBody>
                    <a:bodyPr/>
                    <a:lstStyle/>
                    <a:p>
                      <a:r>
                        <a:rPr lang="en-US" sz="1000"/>
                        <a:t>1</a:t>
                      </a:r>
                    </a:p>
                  </a:txBody>
                  <a:tcPr/>
                </a:tc>
                <a:extLst>
                  <a:ext uri="{0D108BD9-81ED-4DB2-BD59-A6C34878D82A}">
                    <a16:rowId xmlns:a16="http://schemas.microsoft.com/office/drawing/2014/main" val="2269541687"/>
                  </a:ext>
                </a:extLst>
              </a:tr>
            </a:tbl>
          </a:graphicData>
        </a:graphic>
      </p:graphicFrame>
      <p:sp>
        <p:nvSpPr>
          <p:cNvPr id="4" name="Text Placeholder 3">
            <a:extLst>
              <a:ext uri="{FF2B5EF4-FFF2-40B4-BE49-F238E27FC236}">
                <a16:creationId xmlns:a16="http://schemas.microsoft.com/office/drawing/2014/main" id="{2B64F73B-13B9-4BFB-9F44-F71B6F33E30B}"/>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3705310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1941</Words>
  <Application>Microsoft Office PowerPoint</Application>
  <PresentationFormat>On-screen Show (4:3)</PresentationFormat>
  <Paragraphs>424</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2023-10-05T14:33:31Z</dcterms:created>
  <dcterms:modified xsi:type="dcterms:W3CDTF">2023-10-05T14:34:17Z</dcterms:modified>
</cp:coreProperties>
</file>