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7414</c:v>
                </c:pt>
                <c:pt idx="44">
                  <c:v>7437</c:v>
                </c:pt>
                <c:pt idx="45">
                  <c:v>7447</c:v>
                </c:pt>
              </c:numCache>
            </c:numRef>
          </c:val>
          <c:smooth val="0"/>
          <c:extLst>
            <c:ext xmlns:c16="http://schemas.microsoft.com/office/drawing/2014/chart" uri="{C3380CC4-5D6E-409C-BE32-E72D297353CC}">
              <c16:uniqueId val="{00000000-4255-4631-B23C-6E51A3DA66E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3906</c:v>
                </c:pt>
                <c:pt idx="44">
                  <c:v>3913</c:v>
                </c:pt>
                <c:pt idx="45">
                  <c:v>3914</c:v>
                </c:pt>
              </c:numCache>
            </c:numRef>
          </c:val>
          <c:smooth val="0"/>
          <c:extLst>
            <c:ext xmlns:c16="http://schemas.microsoft.com/office/drawing/2014/chart" uri="{C3380CC4-5D6E-409C-BE32-E72D297353CC}">
              <c16:uniqueId val="{00000001-4255-4631-B23C-6E51A3DA66E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4255-4631-B23C-6E51A3DA66E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38617</c:v>
                </c:pt>
                <c:pt idx="44">
                  <c:v>39278</c:v>
                </c:pt>
                <c:pt idx="45">
                  <c:v>39366</c:v>
                </c:pt>
              </c:numCache>
            </c:numRef>
          </c:val>
          <c:smooth val="0"/>
          <c:extLst>
            <c:ext xmlns:c16="http://schemas.microsoft.com/office/drawing/2014/chart" uri="{C3380CC4-5D6E-409C-BE32-E72D297353CC}">
              <c16:uniqueId val="{00000003-4255-4631-B23C-6E51A3DA66E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3167</c:v>
                </c:pt>
                <c:pt idx="44">
                  <c:v>3193</c:v>
                </c:pt>
                <c:pt idx="45">
                  <c:v>3195</c:v>
                </c:pt>
              </c:numCache>
            </c:numRef>
          </c:val>
          <c:smooth val="0"/>
          <c:extLst>
            <c:ext xmlns:c16="http://schemas.microsoft.com/office/drawing/2014/chart" uri="{C3380CC4-5D6E-409C-BE32-E72D297353CC}">
              <c16:uniqueId val="{00000004-4255-4631-B23C-6E51A3DA66E2}"/>
            </c:ext>
          </c:extLst>
        </c:ser>
        <c:dLbls>
          <c:showLegendKey val="0"/>
          <c:showVal val="0"/>
          <c:showCatName val="0"/>
          <c:showSerName val="0"/>
          <c:showPercent val="0"/>
          <c:showBubbleSize val="0"/>
        </c:dLbls>
        <c:smooth val="0"/>
        <c:axId val="305624456"/>
        <c:axId val="305619536"/>
      </c:lineChart>
      <c:dateAx>
        <c:axId val="30562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19536"/>
        <c:crosses val="autoZero"/>
        <c:auto val="1"/>
        <c:lblOffset val="100"/>
        <c:baseTimeUnit val="months"/>
      </c:dateAx>
      <c:valAx>
        <c:axId val="30561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2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11</c:v>
                </c:pt>
                <c:pt idx="8">
                  <c:v>28</c:v>
                </c:pt>
                <c:pt idx="9">
                  <c:v>2</c:v>
                </c:pt>
                <c:pt idx="10">
                  <c:v>0</c:v>
                </c:pt>
              </c:numCache>
            </c:numRef>
          </c:val>
          <c:extLst>
            <c:ext xmlns:c16="http://schemas.microsoft.com/office/drawing/2014/chart" uri="{C3380CC4-5D6E-409C-BE32-E72D297353CC}">
              <c16:uniqueId val="{00000000-163A-4D84-9DFD-8B99710EDF00}"/>
            </c:ext>
          </c:extLst>
        </c:ser>
        <c:dLbls>
          <c:showLegendKey val="0"/>
          <c:showVal val="0"/>
          <c:showCatName val="0"/>
          <c:showSerName val="0"/>
          <c:showPercent val="0"/>
          <c:showBubbleSize val="0"/>
        </c:dLbls>
        <c:gapWidth val="219"/>
        <c:overlap val="-27"/>
        <c:axId val="60084160"/>
        <c:axId val="60080224"/>
      </c:barChart>
      <c:dateAx>
        <c:axId val="6008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80224"/>
        <c:crosses val="autoZero"/>
        <c:auto val="1"/>
        <c:lblOffset val="100"/>
        <c:baseTimeUnit val="months"/>
      </c:dateAx>
      <c:valAx>
        <c:axId val="6008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08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26</c:v>
                </c:pt>
                <c:pt idx="8">
                  <c:v>18</c:v>
                </c:pt>
                <c:pt idx="9">
                  <c:v>18</c:v>
                </c:pt>
                <c:pt idx="10">
                  <c:v>0</c:v>
                </c:pt>
                <c:pt idx="11">
                  <c:v>0</c:v>
                </c:pt>
              </c:numCache>
            </c:numRef>
          </c:val>
          <c:extLst>
            <c:ext xmlns:c16="http://schemas.microsoft.com/office/drawing/2014/chart" uri="{C3380CC4-5D6E-409C-BE32-E72D297353CC}">
              <c16:uniqueId val="{00000000-A982-4396-A817-4E4C8AB61FD4}"/>
            </c:ext>
          </c:extLst>
        </c:ser>
        <c:dLbls>
          <c:showLegendKey val="0"/>
          <c:showVal val="0"/>
          <c:showCatName val="0"/>
          <c:showSerName val="0"/>
          <c:showPercent val="0"/>
          <c:showBubbleSize val="0"/>
        </c:dLbls>
        <c:gapWidth val="219"/>
        <c:overlap val="-27"/>
        <c:axId val="379373296"/>
        <c:axId val="379374280"/>
      </c:barChart>
      <c:dateAx>
        <c:axId val="37937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74280"/>
        <c:crosses val="autoZero"/>
        <c:auto val="1"/>
        <c:lblOffset val="100"/>
        <c:baseTimeUnit val="months"/>
      </c:dateAx>
      <c:valAx>
        <c:axId val="37937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7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502</c:v>
                </c:pt>
                <c:pt idx="7">
                  <c:v>741</c:v>
                </c:pt>
                <c:pt idx="8">
                  <c:v>421</c:v>
                </c:pt>
                <c:pt idx="9">
                  <c:v>57</c:v>
                </c:pt>
                <c:pt idx="10">
                  <c:v>0</c:v>
                </c:pt>
                <c:pt idx="11">
                  <c:v>0</c:v>
                </c:pt>
              </c:numCache>
            </c:numRef>
          </c:val>
          <c:extLst>
            <c:ext xmlns:c16="http://schemas.microsoft.com/office/drawing/2014/chart" uri="{C3380CC4-5D6E-409C-BE32-E72D297353CC}">
              <c16:uniqueId val="{00000000-8522-4DA7-A083-E16F9D247BFA}"/>
            </c:ext>
          </c:extLst>
        </c:ser>
        <c:dLbls>
          <c:showLegendKey val="0"/>
          <c:showVal val="0"/>
          <c:showCatName val="0"/>
          <c:showSerName val="0"/>
          <c:showPercent val="0"/>
          <c:showBubbleSize val="0"/>
        </c:dLbls>
        <c:gapWidth val="219"/>
        <c:overlap val="-27"/>
        <c:axId val="379369032"/>
        <c:axId val="379369360"/>
      </c:barChart>
      <c:catAx>
        <c:axId val="37936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9360"/>
        <c:crosses val="autoZero"/>
        <c:auto val="1"/>
        <c:lblAlgn val="ctr"/>
        <c:lblOffset val="100"/>
        <c:noMultiLvlLbl val="0"/>
      </c:catAx>
      <c:valAx>
        <c:axId val="37936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6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21584</c:v>
                </c:pt>
                <c:pt idx="8">
                  <c:v>13577</c:v>
                </c:pt>
                <c:pt idx="9">
                  <c:v>1137</c:v>
                </c:pt>
                <c:pt idx="10">
                  <c:v>0</c:v>
                </c:pt>
              </c:numCache>
            </c:numRef>
          </c:val>
          <c:extLst>
            <c:ext xmlns:c16="http://schemas.microsoft.com/office/drawing/2014/chart" uri="{C3380CC4-5D6E-409C-BE32-E72D297353CC}">
              <c16:uniqueId val="{00000000-9D1E-4965-9169-B69C08673804}"/>
            </c:ext>
          </c:extLst>
        </c:ser>
        <c:dLbls>
          <c:showLegendKey val="0"/>
          <c:showVal val="0"/>
          <c:showCatName val="0"/>
          <c:showSerName val="0"/>
          <c:showPercent val="0"/>
          <c:showBubbleSize val="0"/>
        </c:dLbls>
        <c:gapWidth val="219"/>
        <c:overlap val="-27"/>
        <c:axId val="374295392"/>
        <c:axId val="374289488"/>
      </c:barChart>
      <c:dateAx>
        <c:axId val="37429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9488"/>
        <c:crosses val="autoZero"/>
        <c:auto val="1"/>
        <c:lblOffset val="100"/>
        <c:baseTimeUnit val="months"/>
      </c:dateAx>
      <c:valAx>
        <c:axId val="37428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9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22</c:v>
                </c:pt>
                <c:pt idx="1">
                  <c:v>268</c:v>
                </c:pt>
                <c:pt idx="2">
                  <c:v>470</c:v>
                </c:pt>
                <c:pt idx="3">
                  <c:v>425</c:v>
                </c:pt>
                <c:pt idx="4">
                  <c:v>381</c:v>
                </c:pt>
                <c:pt idx="5">
                  <c:v>346</c:v>
                </c:pt>
                <c:pt idx="6">
                  <c:v>0</c:v>
                </c:pt>
              </c:numCache>
            </c:numRef>
          </c:val>
          <c:extLst>
            <c:ext xmlns:c16="http://schemas.microsoft.com/office/drawing/2014/chart" uri="{C3380CC4-5D6E-409C-BE32-E72D297353CC}">
              <c16:uniqueId val="{00000000-501C-4D73-A3AD-7247CFED05D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23</c:v>
                </c:pt>
                <c:pt idx="1">
                  <c:v>322</c:v>
                </c:pt>
                <c:pt idx="2">
                  <c:v>626</c:v>
                </c:pt>
                <c:pt idx="3">
                  <c:v>722</c:v>
                </c:pt>
                <c:pt idx="4">
                  <c:v>639</c:v>
                </c:pt>
                <c:pt idx="5">
                  <c:v>496</c:v>
                </c:pt>
                <c:pt idx="6">
                  <c:v>1</c:v>
                </c:pt>
              </c:numCache>
            </c:numRef>
          </c:val>
          <c:extLst>
            <c:ext xmlns:c16="http://schemas.microsoft.com/office/drawing/2014/chart" uri="{C3380CC4-5D6E-409C-BE32-E72D297353CC}">
              <c16:uniqueId val="{00000001-501C-4D73-A3AD-7247CFED05D4}"/>
            </c:ext>
          </c:extLst>
        </c:ser>
        <c:dLbls>
          <c:showLegendKey val="0"/>
          <c:showVal val="0"/>
          <c:showCatName val="0"/>
          <c:showSerName val="0"/>
          <c:showPercent val="0"/>
          <c:showBubbleSize val="0"/>
        </c:dLbls>
        <c:gapWidth val="219"/>
        <c:overlap val="-27"/>
        <c:axId val="483659400"/>
        <c:axId val="483661696"/>
      </c:barChart>
      <c:catAx>
        <c:axId val="48365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61696"/>
        <c:crosses val="autoZero"/>
        <c:auto val="1"/>
        <c:lblAlgn val="ctr"/>
        <c:lblOffset val="100"/>
        <c:noMultiLvlLbl val="0"/>
      </c:catAx>
      <c:valAx>
        <c:axId val="48366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5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18</c:v>
                </c:pt>
                <c:pt idx="8">
                  <c:v>7</c:v>
                </c:pt>
                <c:pt idx="9">
                  <c:v>1</c:v>
                </c:pt>
              </c:numCache>
            </c:numRef>
          </c:val>
          <c:extLst>
            <c:ext xmlns:c16="http://schemas.microsoft.com/office/drawing/2014/chart" uri="{C3380CC4-5D6E-409C-BE32-E72D297353CC}">
              <c16:uniqueId val="{00000000-4A07-4D58-A806-ED8582ECCD03}"/>
            </c:ext>
          </c:extLst>
        </c:ser>
        <c:dLbls>
          <c:showLegendKey val="0"/>
          <c:showVal val="0"/>
          <c:showCatName val="0"/>
          <c:showSerName val="0"/>
          <c:showPercent val="0"/>
          <c:showBubbleSize val="0"/>
        </c:dLbls>
        <c:gapWidth val="219"/>
        <c:overlap val="-27"/>
        <c:axId val="483675144"/>
        <c:axId val="483667272"/>
      </c:barChart>
      <c:dateAx>
        <c:axId val="48367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67272"/>
        <c:crosses val="autoZero"/>
        <c:auto val="1"/>
        <c:lblOffset val="100"/>
        <c:baseTimeUnit val="months"/>
      </c:dateAx>
      <c:valAx>
        <c:axId val="48366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7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2</c:v>
                </c:pt>
                <c:pt idx="9">
                  <c:v>3</c:v>
                </c:pt>
                <c:pt idx="10">
                  <c:v>0</c:v>
                </c:pt>
                <c:pt idx="11">
                  <c:v>0</c:v>
                </c:pt>
              </c:numCache>
            </c:numRef>
          </c:val>
          <c:extLst>
            <c:ext xmlns:c16="http://schemas.microsoft.com/office/drawing/2014/chart" uri="{C3380CC4-5D6E-409C-BE32-E72D297353CC}">
              <c16:uniqueId val="{00000000-BEA0-4F41-9F16-A173B672AC4C}"/>
            </c:ext>
          </c:extLst>
        </c:ser>
        <c:dLbls>
          <c:showLegendKey val="0"/>
          <c:showVal val="0"/>
          <c:showCatName val="0"/>
          <c:showSerName val="0"/>
          <c:showPercent val="0"/>
          <c:showBubbleSize val="0"/>
        </c:dLbls>
        <c:gapWidth val="219"/>
        <c:overlap val="-27"/>
        <c:axId val="483669896"/>
        <c:axId val="483670224"/>
      </c:barChart>
      <c:dateAx>
        <c:axId val="48366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70224"/>
        <c:crosses val="autoZero"/>
        <c:auto val="1"/>
        <c:lblOffset val="100"/>
        <c:baseTimeUnit val="months"/>
      </c:dateAx>
      <c:valAx>
        <c:axId val="48367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6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59</c:v>
                </c:pt>
                <c:pt idx="6">
                  <c:v>36</c:v>
                </c:pt>
                <c:pt idx="7">
                  <c:v>61</c:v>
                </c:pt>
                <c:pt idx="8">
                  <c:v>61</c:v>
                </c:pt>
                <c:pt idx="9">
                  <c:v>9</c:v>
                </c:pt>
                <c:pt idx="10">
                  <c:v>0</c:v>
                </c:pt>
                <c:pt idx="11">
                  <c:v>0</c:v>
                </c:pt>
              </c:numCache>
            </c:numRef>
          </c:val>
          <c:extLst>
            <c:ext xmlns:c16="http://schemas.microsoft.com/office/drawing/2014/chart" uri="{C3380CC4-5D6E-409C-BE32-E72D297353CC}">
              <c16:uniqueId val="{00000000-AF4A-47C7-AD97-8EF067FF7215}"/>
            </c:ext>
          </c:extLst>
        </c:ser>
        <c:dLbls>
          <c:showLegendKey val="0"/>
          <c:showVal val="0"/>
          <c:showCatName val="0"/>
          <c:showSerName val="0"/>
          <c:showPercent val="0"/>
          <c:showBubbleSize val="0"/>
        </c:dLbls>
        <c:gapWidth val="219"/>
        <c:overlap val="-27"/>
        <c:axId val="483684656"/>
        <c:axId val="483677440"/>
      </c:barChart>
      <c:catAx>
        <c:axId val="48368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77440"/>
        <c:crosses val="autoZero"/>
        <c:auto val="1"/>
        <c:lblAlgn val="ctr"/>
        <c:lblOffset val="100"/>
        <c:noMultiLvlLbl val="0"/>
      </c:catAx>
      <c:valAx>
        <c:axId val="48367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8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17</c:v>
                </c:pt>
                <c:pt idx="8">
                  <c:v>25</c:v>
                </c:pt>
                <c:pt idx="9">
                  <c:v>0</c:v>
                </c:pt>
                <c:pt idx="10">
                  <c:v>0</c:v>
                </c:pt>
                <c:pt idx="11">
                  <c:v>0</c:v>
                </c:pt>
              </c:numCache>
            </c:numRef>
          </c:val>
          <c:extLst>
            <c:ext xmlns:c16="http://schemas.microsoft.com/office/drawing/2014/chart" uri="{C3380CC4-5D6E-409C-BE32-E72D297353CC}">
              <c16:uniqueId val="{00000000-D9CD-4047-B3D8-67218720A890}"/>
            </c:ext>
          </c:extLst>
        </c:ser>
        <c:dLbls>
          <c:showLegendKey val="0"/>
          <c:showVal val="0"/>
          <c:showCatName val="0"/>
          <c:showSerName val="0"/>
          <c:showPercent val="0"/>
          <c:showBubbleSize val="0"/>
        </c:dLbls>
        <c:gapWidth val="219"/>
        <c:overlap val="-27"/>
        <c:axId val="483678096"/>
        <c:axId val="483685640"/>
      </c:barChart>
      <c:dateAx>
        <c:axId val="48367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85640"/>
        <c:crosses val="autoZero"/>
        <c:auto val="1"/>
        <c:lblOffset val="100"/>
        <c:baseTimeUnit val="months"/>
      </c:dateAx>
      <c:valAx>
        <c:axId val="48368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7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740</c:v>
                </c:pt>
                <c:pt idx="8">
                  <c:v>661</c:v>
                </c:pt>
                <c:pt idx="9">
                  <c:v>88</c:v>
                </c:pt>
              </c:numCache>
            </c:numRef>
          </c:val>
          <c:extLst>
            <c:ext xmlns:c16="http://schemas.microsoft.com/office/drawing/2014/chart" uri="{C3380CC4-5D6E-409C-BE32-E72D297353CC}">
              <c16:uniqueId val="{00000000-A4C7-4184-AF21-7BD6FBE22C7F}"/>
            </c:ext>
          </c:extLst>
        </c:ser>
        <c:dLbls>
          <c:showLegendKey val="0"/>
          <c:showVal val="0"/>
          <c:showCatName val="0"/>
          <c:showSerName val="0"/>
          <c:showPercent val="0"/>
          <c:showBubbleSize val="0"/>
        </c:dLbls>
        <c:gapWidth val="219"/>
        <c:overlap val="-27"/>
        <c:axId val="493042008"/>
        <c:axId val="493042336"/>
      </c:barChart>
      <c:dateAx>
        <c:axId val="49304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42336"/>
        <c:crosses val="autoZero"/>
        <c:auto val="1"/>
        <c:lblOffset val="100"/>
        <c:baseTimeUnit val="months"/>
      </c:dateAx>
      <c:valAx>
        <c:axId val="49304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4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118</c:v>
                </c:pt>
                <c:pt idx="1">
                  <c:v>123</c:v>
                </c:pt>
                <c:pt idx="2">
                  <c:v>117</c:v>
                </c:pt>
                <c:pt idx="3">
                  <c:v>87</c:v>
                </c:pt>
                <c:pt idx="4">
                  <c:v>114</c:v>
                </c:pt>
                <c:pt idx="5">
                  <c:v>94</c:v>
                </c:pt>
                <c:pt idx="6">
                  <c:v>121</c:v>
                </c:pt>
                <c:pt idx="7">
                  <c:v>125</c:v>
                </c:pt>
                <c:pt idx="8">
                  <c:v>99</c:v>
                </c:pt>
                <c:pt idx="9">
                  <c:v>44</c:v>
                </c:pt>
              </c:numCache>
            </c:numRef>
          </c:val>
          <c:extLst>
            <c:ext xmlns:c16="http://schemas.microsoft.com/office/drawing/2014/chart" uri="{C3380CC4-5D6E-409C-BE32-E72D297353CC}">
              <c16:uniqueId val="{00000000-B727-4C42-B82C-9FB41BA2CE15}"/>
            </c:ext>
          </c:extLst>
        </c:ser>
        <c:dLbls>
          <c:showLegendKey val="0"/>
          <c:showVal val="0"/>
          <c:showCatName val="0"/>
          <c:showSerName val="0"/>
          <c:showPercent val="0"/>
          <c:showBubbleSize val="0"/>
        </c:dLbls>
        <c:gapWidth val="219"/>
        <c:overlap val="-27"/>
        <c:axId val="493046928"/>
        <c:axId val="493047256"/>
      </c:barChart>
      <c:catAx>
        <c:axId val="49304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47256"/>
        <c:crosses val="autoZero"/>
        <c:auto val="1"/>
        <c:lblAlgn val="ctr"/>
        <c:lblOffset val="100"/>
        <c:noMultiLvlLbl val="0"/>
      </c:catAx>
      <c:valAx>
        <c:axId val="49304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4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2371</c:v>
                </c:pt>
                <c:pt idx="1">
                  <c:v>3084</c:v>
                </c:pt>
                <c:pt idx="2">
                  <c:v>3054</c:v>
                </c:pt>
                <c:pt idx="3">
                  <c:v>2091</c:v>
                </c:pt>
                <c:pt idx="4">
                  <c:v>2981</c:v>
                </c:pt>
                <c:pt idx="5">
                  <c:v>2454</c:v>
                </c:pt>
                <c:pt idx="6">
                  <c:v>2303</c:v>
                </c:pt>
                <c:pt idx="7">
                  <c:v>3388</c:v>
                </c:pt>
                <c:pt idx="8">
                  <c:v>1881</c:v>
                </c:pt>
                <c:pt idx="9">
                  <c:v>134</c:v>
                </c:pt>
              </c:numCache>
            </c:numRef>
          </c:val>
          <c:extLst>
            <c:ext xmlns:c16="http://schemas.microsoft.com/office/drawing/2014/chart" uri="{C3380CC4-5D6E-409C-BE32-E72D297353CC}">
              <c16:uniqueId val="{00000000-F711-4700-88E8-26D9CD007E62}"/>
            </c:ext>
          </c:extLst>
        </c:ser>
        <c:dLbls>
          <c:showLegendKey val="0"/>
          <c:showVal val="0"/>
          <c:showCatName val="0"/>
          <c:showSerName val="0"/>
          <c:showPercent val="0"/>
          <c:showBubbleSize val="0"/>
        </c:dLbls>
        <c:gapWidth val="219"/>
        <c:overlap val="-27"/>
        <c:axId val="374870176"/>
        <c:axId val="374870504"/>
      </c:barChart>
      <c:catAx>
        <c:axId val="37487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70504"/>
        <c:crosses val="autoZero"/>
        <c:auto val="1"/>
        <c:lblAlgn val="ctr"/>
        <c:lblOffset val="100"/>
        <c:noMultiLvlLbl val="0"/>
      </c:catAx>
      <c:valAx>
        <c:axId val="37487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7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96044</c:v>
                </c:pt>
                <c:pt idx="9">
                  <c:v>65934</c:v>
                </c:pt>
                <c:pt idx="10">
                  <c:v>8854</c:v>
                </c:pt>
              </c:numCache>
            </c:numRef>
          </c:val>
          <c:extLst>
            <c:ext xmlns:c16="http://schemas.microsoft.com/office/drawing/2014/chart" uri="{C3380CC4-5D6E-409C-BE32-E72D297353CC}">
              <c16:uniqueId val="{00000000-556F-49A9-B651-F639F1C3EE30}"/>
            </c:ext>
          </c:extLst>
        </c:ser>
        <c:dLbls>
          <c:showLegendKey val="0"/>
          <c:showVal val="0"/>
          <c:showCatName val="0"/>
          <c:showSerName val="0"/>
          <c:showPercent val="0"/>
          <c:showBubbleSize val="0"/>
        </c:dLbls>
        <c:gapWidth val="219"/>
        <c:overlap val="-27"/>
        <c:axId val="374861976"/>
        <c:axId val="374859680"/>
      </c:barChart>
      <c:catAx>
        <c:axId val="37486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59680"/>
        <c:crosses val="autoZero"/>
        <c:auto val="1"/>
        <c:lblAlgn val="ctr"/>
        <c:lblOffset val="100"/>
        <c:noMultiLvlLbl val="0"/>
      </c:catAx>
      <c:valAx>
        <c:axId val="37485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6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67</c:v>
                </c:pt>
                <c:pt idx="8">
                  <c:v>26</c:v>
                </c:pt>
                <c:pt idx="9">
                  <c:v>2</c:v>
                </c:pt>
              </c:numCache>
            </c:numRef>
          </c:val>
          <c:extLst>
            <c:ext xmlns:c16="http://schemas.microsoft.com/office/drawing/2014/chart" uri="{C3380CC4-5D6E-409C-BE32-E72D297353CC}">
              <c16:uniqueId val="{00000000-3344-4BBE-BC7A-2F0445ECC7C0}"/>
            </c:ext>
          </c:extLst>
        </c:ser>
        <c:dLbls>
          <c:showLegendKey val="0"/>
          <c:showVal val="0"/>
          <c:showCatName val="0"/>
          <c:showSerName val="0"/>
          <c:showPercent val="0"/>
          <c:showBubbleSize val="0"/>
        </c:dLbls>
        <c:gapWidth val="219"/>
        <c:overlap val="-27"/>
        <c:axId val="259994712"/>
        <c:axId val="259988152"/>
      </c:barChart>
      <c:dateAx>
        <c:axId val="25999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88152"/>
        <c:crosses val="autoZero"/>
        <c:auto val="1"/>
        <c:lblOffset val="100"/>
        <c:baseTimeUnit val="months"/>
      </c:dateAx>
      <c:valAx>
        <c:axId val="25998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9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47</c:v>
                </c:pt>
                <c:pt idx="8">
                  <c:v>36</c:v>
                </c:pt>
                <c:pt idx="9">
                  <c:v>29</c:v>
                </c:pt>
                <c:pt idx="10">
                  <c:v>0</c:v>
                </c:pt>
                <c:pt idx="11">
                  <c:v>0</c:v>
                </c:pt>
              </c:numCache>
            </c:numRef>
          </c:val>
          <c:extLst>
            <c:ext xmlns:c16="http://schemas.microsoft.com/office/drawing/2014/chart" uri="{C3380CC4-5D6E-409C-BE32-E72D297353CC}">
              <c16:uniqueId val="{00000000-5460-493B-9120-15D1ADC2C996}"/>
            </c:ext>
          </c:extLst>
        </c:ser>
        <c:dLbls>
          <c:showLegendKey val="0"/>
          <c:showVal val="0"/>
          <c:showCatName val="0"/>
          <c:showSerName val="0"/>
          <c:showPercent val="0"/>
          <c:showBubbleSize val="0"/>
        </c:dLbls>
        <c:gapWidth val="219"/>
        <c:overlap val="-27"/>
        <c:axId val="260006520"/>
        <c:axId val="259998320"/>
      </c:barChart>
      <c:dateAx>
        <c:axId val="26000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98320"/>
        <c:crosses val="autoZero"/>
        <c:auto val="1"/>
        <c:lblOffset val="100"/>
        <c:baseTimeUnit val="months"/>
      </c:dateAx>
      <c:valAx>
        <c:axId val="25999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0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691</c:v>
                </c:pt>
                <c:pt idx="6">
                  <c:v>732</c:v>
                </c:pt>
                <c:pt idx="7">
                  <c:v>812</c:v>
                </c:pt>
                <c:pt idx="8">
                  <c:v>581</c:v>
                </c:pt>
                <c:pt idx="9">
                  <c:v>87</c:v>
                </c:pt>
                <c:pt idx="10">
                  <c:v>0</c:v>
                </c:pt>
                <c:pt idx="11">
                  <c:v>0</c:v>
                </c:pt>
              </c:numCache>
            </c:numRef>
          </c:val>
          <c:extLst>
            <c:ext xmlns:c16="http://schemas.microsoft.com/office/drawing/2014/chart" uri="{C3380CC4-5D6E-409C-BE32-E72D297353CC}">
              <c16:uniqueId val="{00000000-E9CB-4484-AC60-6291D3B6F443}"/>
            </c:ext>
          </c:extLst>
        </c:ser>
        <c:dLbls>
          <c:showLegendKey val="0"/>
          <c:showVal val="0"/>
          <c:showCatName val="0"/>
          <c:showSerName val="0"/>
          <c:showPercent val="0"/>
          <c:showBubbleSize val="0"/>
        </c:dLbls>
        <c:gapWidth val="219"/>
        <c:overlap val="-27"/>
        <c:axId val="260002912"/>
        <c:axId val="259997664"/>
      </c:barChart>
      <c:catAx>
        <c:axId val="26000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997664"/>
        <c:crosses val="autoZero"/>
        <c:auto val="1"/>
        <c:lblAlgn val="ctr"/>
        <c:lblOffset val="100"/>
        <c:noMultiLvlLbl val="0"/>
      </c:catAx>
      <c:valAx>
        <c:axId val="25999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0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pt idx="7">
                  <c:v>127721</c:v>
                </c:pt>
                <c:pt idx="8">
                  <c:v>16663</c:v>
                </c:pt>
              </c:numCache>
            </c:numRef>
          </c:val>
          <c:extLst>
            <c:ext xmlns:c16="http://schemas.microsoft.com/office/drawing/2014/chart" uri="{C3380CC4-5D6E-409C-BE32-E72D297353CC}">
              <c16:uniqueId val="{00000000-911C-419E-9CD7-73BD03595258}"/>
            </c:ext>
          </c:extLst>
        </c:ser>
        <c:dLbls>
          <c:showLegendKey val="0"/>
          <c:showVal val="0"/>
          <c:showCatName val="0"/>
          <c:showSerName val="0"/>
          <c:showPercent val="0"/>
          <c:showBubbleSize val="0"/>
        </c:dLbls>
        <c:gapWidth val="219"/>
        <c:overlap val="-27"/>
        <c:axId val="260004224"/>
        <c:axId val="260004552"/>
      </c:barChart>
      <c:dateAx>
        <c:axId val="26000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04552"/>
        <c:crosses val="autoZero"/>
        <c:auto val="1"/>
        <c:lblOffset val="100"/>
        <c:baseTimeUnit val="months"/>
      </c:dateAx>
      <c:valAx>
        <c:axId val="26000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0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623F5-9DB4-4C24-89C0-399FBD0D69E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7B3C458-A840-4B83-A4C3-CB7CF94FE78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56382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755E-971A-46B6-A3BF-0F0B90FBE25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14F8B7A-C48D-40BB-A09C-5D230621BCAE}"/>
              </a:ext>
            </a:extLst>
          </p:cNvPr>
          <p:cNvGraphicFramePr>
            <a:graphicFrameLocks noGrp="1"/>
          </p:cNvGraphicFramePr>
          <p:nvPr>
            <p:ph type="chart" sz="quarter" idx="13"/>
            <p:extLst>
              <p:ext uri="{D42A27DB-BD31-4B8C-83A1-F6EECF244321}">
                <p14:modId xmlns:p14="http://schemas.microsoft.com/office/powerpoint/2010/main" val="3760960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28271-075E-49FE-A7E8-8A45FE543422}"/>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DDE5FA1D-D076-4932-A57C-70528BA12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428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2205-B393-466D-8387-E401D41DDD2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3CABEAB-935A-46E5-A170-5FBE234BDFAF}"/>
              </a:ext>
            </a:extLst>
          </p:cNvPr>
          <p:cNvGraphicFramePr>
            <a:graphicFrameLocks noGrp="1"/>
          </p:cNvGraphicFramePr>
          <p:nvPr>
            <p:ph type="tbl" sz="quarter" idx="13"/>
            <p:extLst>
              <p:ext uri="{D42A27DB-BD31-4B8C-83A1-F6EECF244321}">
                <p14:modId xmlns:p14="http://schemas.microsoft.com/office/powerpoint/2010/main" val="152763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09867156"/>
                    </a:ext>
                  </a:extLst>
                </a:gridCol>
                <a:gridCol w="905256">
                  <a:extLst>
                    <a:ext uri="{9D8B030D-6E8A-4147-A177-3AD203B41FA5}">
                      <a16:colId xmlns:a16="http://schemas.microsoft.com/office/drawing/2014/main" val="1151722749"/>
                    </a:ext>
                  </a:extLst>
                </a:gridCol>
                <a:gridCol w="905256">
                  <a:extLst>
                    <a:ext uri="{9D8B030D-6E8A-4147-A177-3AD203B41FA5}">
                      <a16:colId xmlns:a16="http://schemas.microsoft.com/office/drawing/2014/main" val="2470237146"/>
                    </a:ext>
                  </a:extLst>
                </a:gridCol>
                <a:gridCol w="905256">
                  <a:extLst>
                    <a:ext uri="{9D8B030D-6E8A-4147-A177-3AD203B41FA5}">
                      <a16:colId xmlns:a16="http://schemas.microsoft.com/office/drawing/2014/main" val="747325446"/>
                    </a:ext>
                  </a:extLst>
                </a:gridCol>
                <a:gridCol w="905256">
                  <a:extLst>
                    <a:ext uri="{9D8B030D-6E8A-4147-A177-3AD203B41FA5}">
                      <a16:colId xmlns:a16="http://schemas.microsoft.com/office/drawing/2014/main" val="1750652014"/>
                    </a:ext>
                  </a:extLst>
                </a:gridCol>
                <a:gridCol w="905256">
                  <a:extLst>
                    <a:ext uri="{9D8B030D-6E8A-4147-A177-3AD203B41FA5}">
                      <a16:colId xmlns:a16="http://schemas.microsoft.com/office/drawing/2014/main" val="4230334363"/>
                    </a:ext>
                  </a:extLst>
                </a:gridCol>
                <a:gridCol w="905256">
                  <a:extLst>
                    <a:ext uri="{9D8B030D-6E8A-4147-A177-3AD203B41FA5}">
                      <a16:colId xmlns:a16="http://schemas.microsoft.com/office/drawing/2014/main" val="3240002460"/>
                    </a:ext>
                  </a:extLst>
                </a:gridCol>
                <a:gridCol w="905256">
                  <a:extLst>
                    <a:ext uri="{9D8B030D-6E8A-4147-A177-3AD203B41FA5}">
                      <a16:colId xmlns:a16="http://schemas.microsoft.com/office/drawing/2014/main" val="3054548762"/>
                    </a:ext>
                  </a:extLst>
                </a:gridCol>
                <a:gridCol w="905256">
                  <a:extLst>
                    <a:ext uri="{9D8B030D-6E8A-4147-A177-3AD203B41FA5}">
                      <a16:colId xmlns:a16="http://schemas.microsoft.com/office/drawing/2014/main" val="186184901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2477665"/>
                  </a:ext>
                </a:extLst>
              </a:tr>
              <a:tr h="370840">
                <a:tc>
                  <a:txBody>
                    <a:bodyPr/>
                    <a:lstStyle/>
                    <a:p>
                      <a:r>
                        <a:rPr lang="en-US" sz="1000"/>
                        <a:t>7437</a:t>
                      </a:r>
                    </a:p>
                  </a:txBody>
                  <a:tcPr/>
                </a:tc>
                <a:tc>
                  <a:txBody>
                    <a:bodyPr/>
                    <a:lstStyle/>
                    <a:p>
                      <a:r>
                        <a:rPr lang="en-US" sz="1000"/>
                        <a:t>23</a:t>
                      </a:r>
                    </a:p>
                  </a:txBody>
                  <a:tcPr/>
                </a:tc>
                <a:tc>
                  <a:txBody>
                    <a:bodyPr/>
                    <a:lstStyle/>
                    <a:p>
                      <a:r>
                        <a:rPr lang="en-US" sz="1000"/>
                        <a:t>21</a:t>
                      </a:r>
                    </a:p>
                  </a:txBody>
                  <a:tcPr/>
                </a:tc>
                <a:tc>
                  <a:txBody>
                    <a:bodyPr/>
                    <a:lstStyle/>
                    <a:p>
                      <a:r>
                        <a:rPr lang="en-US" sz="1000"/>
                        <a:t>388</a:t>
                      </a:r>
                    </a:p>
                  </a:txBody>
                  <a:tcPr/>
                </a:tc>
                <a:tc>
                  <a:txBody>
                    <a:bodyPr/>
                    <a:lstStyle/>
                    <a:p>
                      <a:r>
                        <a:rPr lang="en-US" sz="1000"/>
                        <a:t>6</a:t>
                      </a:r>
                    </a:p>
                  </a:txBody>
                  <a:tcPr/>
                </a:tc>
                <a:tc>
                  <a:txBody>
                    <a:bodyPr/>
                    <a:lstStyle/>
                    <a:p>
                      <a:r>
                        <a:rPr lang="en-US" sz="1000"/>
                        <a:t>27</a:t>
                      </a:r>
                    </a:p>
                  </a:txBody>
                  <a:tcPr/>
                </a:tc>
                <a:tc>
                  <a:txBody>
                    <a:bodyPr/>
                    <a:lstStyle/>
                    <a:p>
                      <a:r>
                        <a:rPr lang="en-US" sz="1000"/>
                        <a:t>0</a:t>
                      </a:r>
                    </a:p>
                  </a:txBody>
                  <a:tcPr/>
                </a:tc>
                <a:tc>
                  <a:txBody>
                    <a:bodyPr/>
                    <a:lstStyle/>
                    <a:p>
                      <a:r>
                        <a:rPr lang="en-US" sz="1000"/>
                        <a:t>0.2700 %</a:t>
                      </a:r>
                    </a:p>
                  </a:txBody>
                  <a:tcPr/>
                </a:tc>
                <a:tc>
                  <a:txBody>
                    <a:bodyPr/>
                    <a:lstStyle/>
                    <a:p>
                      <a:r>
                        <a:rPr lang="en-US" sz="1000"/>
                        <a:t>0.0 %</a:t>
                      </a:r>
                    </a:p>
                  </a:txBody>
                  <a:tcPr/>
                </a:tc>
                <a:extLst>
                  <a:ext uri="{0D108BD9-81ED-4DB2-BD59-A6C34878D82A}">
                    <a16:rowId xmlns:a16="http://schemas.microsoft.com/office/drawing/2014/main" val="2693607377"/>
                  </a:ext>
                </a:extLst>
              </a:tr>
            </a:tbl>
          </a:graphicData>
        </a:graphic>
      </p:graphicFrame>
      <p:sp>
        <p:nvSpPr>
          <p:cNvPr id="4" name="Text Placeholder 3">
            <a:extLst>
              <a:ext uri="{FF2B5EF4-FFF2-40B4-BE49-F238E27FC236}">
                <a16:creationId xmlns:a16="http://schemas.microsoft.com/office/drawing/2014/main" id="{41D15387-F51B-4348-A76D-05CC608C218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559039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C7D2-31D2-4147-8A78-3F3E1E1CA08B}"/>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BB76741E-6417-4319-A3EF-203A3A8C66CA}"/>
              </a:ext>
            </a:extLst>
          </p:cNvPr>
          <p:cNvGraphicFramePr>
            <a:graphicFrameLocks noGrp="1"/>
          </p:cNvGraphicFramePr>
          <p:nvPr>
            <p:ph type="chart" sz="quarter" idx="13"/>
            <p:extLst>
              <p:ext uri="{D42A27DB-BD31-4B8C-83A1-F6EECF244321}">
                <p14:modId xmlns:p14="http://schemas.microsoft.com/office/powerpoint/2010/main" val="3945801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F44BA-1E98-454F-AF23-84D9840D578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2494720-8940-47A1-8339-E90987B09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648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BAEC1-33EB-4346-B099-89D9A8AD320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A1F0EB0-F01C-4D5F-9780-B2BC9E59495A}"/>
              </a:ext>
            </a:extLst>
          </p:cNvPr>
          <p:cNvGraphicFramePr>
            <a:graphicFrameLocks noGrp="1"/>
          </p:cNvGraphicFramePr>
          <p:nvPr>
            <p:ph type="chart" sz="quarter" idx="13"/>
            <p:extLst>
              <p:ext uri="{D42A27DB-BD31-4B8C-83A1-F6EECF244321}">
                <p14:modId xmlns:p14="http://schemas.microsoft.com/office/powerpoint/2010/main" val="4286056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8CB404-827A-46FA-BB93-8203A692356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0ADE61E-ECB8-4BD2-9CB7-ACD0FE512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85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4448C-29A9-4913-AD0B-C1A5BA2DAD2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5EA82EE-AFE1-4DAE-B15A-14EA6EE78446}"/>
              </a:ext>
            </a:extLst>
          </p:cNvPr>
          <p:cNvGraphicFramePr>
            <a:graphicFrameLocks noGrp="1"/>
          </p:cNvGraphicFramePr>
          <p:nvPr>
            <p:ph type="chart" sz="quarter" idx="13"/>
            <p:extLst>
              <p:ext uri="{D42A27DB-BD31-4B8C-83A1-F6EECF244321}">
                <p14:modId xmlns:p14="http://schemas.microsoft.com/office/powerpoint/2010/main" val="2586865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81172-4740-4BF1-AFE0-2B4263723B5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6DB2680-56AD-431E-82F9-5D90BB550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698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D193-DD66-4D33-8568-1760C6F9042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16A9DAE-3433-40E9-94F1-C3E2AC1AA7B9}"/>
              </a:ext>
            </a:extLst>
          </p:cNvPr>
          <p:cNvGraphicFramePr>
            <a:graphicFrameLocks noGrp="1"/>
          </p:cNvGraphicFramePr>
          <p:nvPr>
            <p:ph type="chart" sz="quarter" idx="13"/>
            <p:extLst>
              <p:ext uri="{D42A27DB-BD31-4B8C-83A1-F6EECF244321}">
                <p14:modId xmlns:p14="http://schemas.microsoft.com/office/powerpoint/2010/main" val="2627123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9C7C95-E38B-4EC1-A5A3-41F766E69F0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7B59268-AE43-4798-AF75-3CEEBF781B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626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9122-4918-4304-A55D-F8D93133DD0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8B81591F-F6A0-424C-8FDD-8F2756346B14}"/>
              </a:ext>
            </a:extLst>
          </p:cNvPr>
          <p:cNvGraphicFramePr>
            <a:graphicFrameLocks noGrp="1"/>
          </p:cNvGraphicFramePr>
          <p:nvPr>
            <p:ph type="tbl" sz="quarter" idx="13"/>
            <p:extLst>
              <p:ext uri="{D42A27DB-BD31-4B8C-83A1-F6EECF244321}">
                <p14:modId xmlns:p14="http://schemas.microsoft.com/office/powerpoint/2010/main" val="388776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61950546"/>
                    </a:ext>
                  </a:extLst>
                </a:gridCol>
                <a:gridCol w="1481328">
                  <a:extLst>
                    <a:ext uri="{9D8B030D-6E8A-4147-A177-3AD203B41FA5}">
                      <a16:colId xmlns:a16="http://schemas.microsoft.com/office/drawing/2014/main" val="1715177304"/>
                    </a:ext>
                  </a:extLst>
                </a:gridCol>
                <a:gridCol w="329184">
                  <a:extLst>
                    <a:ext uri="{9D8B030D-6E8A-4147-A177-3AD203B41FA5}">
                      <a16:colId xmlns:a16="http://schemas.microsoft.com/office/drawing/2014/main" val="3238451531"/>
                    </a:ext>
                  </a:extLst>
                </a:gridCol>
                <a:gridCol w="329184">
                  <a:extLst>
                    <a:ext uri="{9D8B030D-6E8A-4147-A177-3AD203B41FA5}">
                      <a16:colId xmlns:a16="http://schemas.microsoft.com/office/drawing/2014/main" val="3726582880"/>
                    </a:ext>
                  </a:extLst>
                </a:gridCol>
                <a:gridCol w="329184">
                  <a:extLst>
                    <a:ext uri="{9D8B030D-6E8A-4147-A177-3AD203B41FA5}">
                      <a16:colId xmlns:a16="http://schemas.microsoft.com/office/drawing/2014/main" val="3202560308"/>
                    </a:ext>
                  </a:extLst>
                </a:gridCol>
                <a:gridCol w="329184">
                  <a:extLst>
                    <a:ext uri="{9D8B030D-6E8A-4147-A177-3AD203B41FA5}">
                      <a16:colId xmlns:a16="http://schemas.microsoft.com/office/drawing/2014/main" val="2492091742"/>
                    </a:ext>
                  </a:extLst>
                </a:gridCol>
                <a:gridCol w="329184">
                  <a:extLst>
                    <a:ext uri="{9D8B030D-6E8A-4147-A177-3AD203B41FA5}">
                      <a16:colId xmlns:a16="http://schemas.microsoft.com/office/drawing/2014/main" val="567931441"/>
                    </a:ext>
                  </a:extLst>
                </a:gridCol>
                <a:gridCol w="329184">
                  <a:extLst>
                    <a:ext uri="{9D8B030D-6E8A-4147-A177-3AD203B41FA5}">
                      <a16:colId xmlns:a16="http://schemas.microsoft.com/office/drawing/2014/main" val="330550536"/>
                    </a:ext>
                  </a:extLst>
                </a:gridCol>
                <a:gridCol w="329184">
                  <a:extLst>
                    <a:ext uri="{9D8B030D-6E8A-4147-A177-3AD203B41FA5}">
                      <a16:colId xmlns:a16="http://schemas.microsoft.com/office/drawing/2014/main" val="3061010323"/>
                    </a:ext>
                  </a:extLst>
                </a:gridCol>
                <a:gridCol w="329184">
                  <a:extLst>
                    <a:ext uri="{9D8B030D-6E8A-4147-A177-3AD203B41FA5}">
                      <a16:colId xmlns:a16="http://schemas.microsoft.com/office/drawing/2014/main" val="1132536480"/>
                    </a:ext>
                  </a:extLst>
                </a:gridCol>
                <a:gridCol w="329184">
                  <a:extLst>
                    <a:ext uri="{9D8B030D-6E8A-4147-A177-3AD203B41FA5}">
                      <a16:colId xmlns:a16="http://schemas.microsoft.com/office/drawing/2014/main" val="2906204581"/>
                    </a:ext>
                  </a:extLst>
                </a:gridCol>
                <a:gridCol w="329184">
                  <a:extLst>
                    <a:ext uri="{9D8B030D-6E8A-4147-A177-3AD203B41FA5}">
                      <a16:colId xmlns:a16="http://schemas.microsoft.com/office/drawing/2014/main" val="2575063971"/>
                    </a:ext>
                  </a:extLst>
                </a:gridCol>
                <a:gridCol w="329184">
                  <a:extLst>
                    <a:ext uri="{9D8B030D-6E8A-4147-A177-3AD203B41FA5}">
                      <a16:colId xmlns:a16="http://schemas.microsoft.com/office/drawing/2014/main" val="2605332270"/>
                    </a:ext>
                  </a:extLst>
                </a:gridCol>
                <a:gridCol w="329184">
                  <a:extLst>
                    <a:ext uri="{9D8B030D-6E8A-4147-A177-3AD203B41FA5}">
                      <a16:colId xmlns:a16="http://schemas.microsoft.com/office/drawing/2014/main" val="3188632529"/>
                    </a:ext>
                  </a:extLst>
                </a:gridCol>
                <a:gridCol w="329184">
                  <a:extLst>
                    <a:ext uri="{9D8B030D-6E8A-4147-A177-3AD203B41FA5}">
                      <a16:colId xmlns:a16="http://schemas.microsoft.com/office/drawing/2014/main" val="758273815"/>
                    </a:ext>
                  </a:extLst>
                </a:gridCol>
                <a:gridCol w="329184">
                  <a:extLst>
                    <a:ext uri="{9D8B030D-6E8A-4147-A177-3AD203B41FA5}">
                      <a16:colId xmlns:a16="http://schemas.microsoft.com/office/drawing/2014/main" val="224223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47188295"/>
                  </a:ext>
                </a:extLst>
              </a:tr>
            </a:tbl>
          </a:graphicData>
        </a:graphic>
      </p:graphicFrame>
      <p:sp>
        <p:nvSpPr>
          <p:cNvPr id="4" name="Text Placeholder 3">
            <a:extLst>
              <a:ext uri="{FF2B5EF4-FFF2-40B4-BE49-F238E27FC236}">
                <a16:creationId xmlns:a16="http://schemas.microsoft.com/office/drawing/2014/main" id="{3F849B6E-C38F-4645-9C7E-F55F0AD6DA60}"/>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249850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20CF9-D40C-4652-9D26-B92FCBE5A814}"/>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48D67344-D5FE-4C74-AB0E-94F242CCFD18}"/>
              </a:ext>
            </a:extLst>
          </p:cNvPr>
          <p:cNvGraphicFramePr>
            <a:graphicFrameLocks noGrp="1"/>
          </p:cNvGraphicFramePr>
          <p:nvPr>
            <p:ph type="tbl" sz="quarter" idx="13"/>
            <p:extLst>
              <p:ext uri="{D42A27DB-BD31-4B8C-83A1-F6EECF244321}">
                <p14:modId xmlns:p14="http://schemas.microsoft.com/office/powerpoint/2010/main" val="201938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38082580"/>
                    </a:ext>
                  </a:extLst>
                </a:gridCol>
                <a:gridCol w="1481328">
                  <a:extLst>
                    <a:ext uri="{9D8B030D-6E8A-4147-A177-3AD203B41FA5}">
                      <a16:colId xmlns:a16="http://schemas.microsoft.com/office/drawing/2014/main" val="2683844117"/>
                    </a:ext>
                  </a:extLst>
                </a:gridCol>
                <a:gridCol w="329184">
                  <a:extLst>
                    <a:ext uri="{9D8B030D-6E8A-4147-A177-3AD203B41FA5}">
                      <a16:colId xmlns:a16="http://schemas.microsoft.com/office/drawing/2014/main" val="2161549062"/>
                    </a:ext>
                  </a:extLst>
                </a:gridCol>
                <a:gridCol w="329184">
                  <a:extLst>
                    <a:ext uri="{9D8B030D-6E8A-4147-A177-3AD203B41FA5}">
                      <a16:colId xmlns:a16="http://schemas.microsoft.com/office/drawing/2014/main" val="459691737"/>
                    </a:ext>
                  </a:extLst>
                </a:gridCol>
                <a:gridCol w="329184">
                  <a:extLst>
                    <a:ext uri="{9D8B030D-6E8A-4147-A177-3AD203B41FA5}">
                      <a16:colId xmlns:a16="http://schemas.microsoft.com/office/drawing/2014/main" val="1572702244"/>
                    </a:ext>
                  </a:extLst>
                </a:gridCol>
                <a:gridCol w="329184">
                  <a:extLst>
                    <a:ext uri="{9D8B030D-6E8A-4147-A177-3AD203B41FA5}">
                      <a16:colId xmlns:a16="http://schemas.microsoft.com/office/drawing/2014/main" val="4149920555"/>
                    </a:ext>
                  </a:extLst>
                </a:gridCol>
                <a:gridCol w="329184">
                  <a:extLst>
                    <a:ext uri="{9D8B030D-6E8A-4147-A177-3AD203B41FA5}">
                      <a16:colId xmlns:a16="http://schemas.microsoft.com/office/drawing/2014/main" val="4076194509"/>
                    </a:ext>
                  </a:extLst>
                </a:gridCol>
                <a:gridCol w="329184">
                  <a:extLst>
                    <a:ext uri="{9D8B030D-6E8A-4147-A177-3AD203B41FA5}">
                      <a16:colId xmlns:a16="http://schemas.microsoft.com/office/drawing/2014/main" val="3567347467"/>
                    </a:ext>
                  </a:extLst>
                </a:gridCol>
                <a:gridCol w="329184">
                  <a:extLst>
                    <a:ext uri="{9D8B030D-6E8A-4147-A177-3AD203B41FA5}">
                      <a16:colId xmlns:a16="http://schemas.microsoft.com/office/drawing/2014/main" val="2909520775"/>
                    </a:ext>
                  </a:extLst>
                </a:gridCol>
                <a:gridCol w="329184">
                  <a:extLst>
                    <a:ext uri="{9D8B030D-6E8A-4147-A177-3AD203B41FA5}">
                      <a16:colId xmlns:a16="http://schemas.microsoft.com/office/drawing/2014/main" val="439477541"/>
                    </a:ext>
                  </a:extLst>
                </a:gridCol>
                <a:gridCol w="329184">
                  <a:extLst>
                    <a:ext uri="{9D8B030D-6E8A-4147-A177-3AD203B41FA5}">
                      <a16:colId xmlns:a16="http://schemas.microsoft.com/office/drawing/2014/main" val="2900349540"/>
                    </a:ext>
                  </a:extLst>
                </a:gridCol>
                <a:gridCol w="329184">
                  <a:extLst>
                    <a:ext uri="{9D8B030D-6E8A-4147-A177-3AD203B41FA5}">
                      <a16:colId xmlns:a16="http://schemas.microsoft.com/office/drawing/2014/main" val="2135042188"/>
                    </a:ext>
                  </a:extLst>
                </a:gridCol>
                <a:gridCol w="329184">
                  <a:extLst>
                    <a:ext uri="{9D8B030D-6E8A-4147-A177-3AD203B41FA5}">
                      <a16:colId xmlns:a16="http://schemas.microsoft.com/office/drawing/2014/main" val="2639848080"/>
                    </a:ext>
                  </a:extLst>
                </a:gridCol>
                <a:gridCol w="329184">
                  <a:extLst>
                    <a:ext uri="{9D8B030D-6E8A-4147-A177-3AD203B41FA5}">
                      <a16:colId xmlns:a16="http://schemas.microsoft.com/office/drawing/2014/main" val="650533141"/>
                    </a:ext>
                  </a:extLst>
                </a:gridCol>
                <a:gridCol w="329184">
                  <a:extLst>
                    <a:ext uri="{9D8B030D-6E8A-4147-A177-3AD203B41FA5}">
                      <a16:colId xmlns:a16="http://schemas.microsoft.com/office/drawing/2014/main" val="3435387427"/>
                    </a:ext>
                  </a:extLst>
                </a:gridCol>
                <a:gridCol w="329184">
                  <a:extLst>
                    <a:ext uri="{9D8B030D-6E8A-4147-A177-3AD203B41FA5}">
                      <a16:colId xmlns:a16="http://schemas.microsoft.com/office/drawing/2014/main" val="3381188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858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- 2023-09-27 12:22:09</a:t>
                      </a:r>
                      <a:r>
                        <a:rPr kumimoji="0" lang="en-US" sz="1000" b="0" i="0" u="none" strike="noStrike" kern="1200" cap="none" spc="0" normalizeH="0" baseline="0" noProof="0">
                          <a:ln>
                            <a:noFill/>
                          </a:ln>
                          <a:solidFill>
                            <a:prstClr val="black"/>
                          </a:solidFill>
                          <a:effectLst/>
                          <a:uLnTx/>
                          <a:uFillTx/>
                          <a:latin typeface="Calibri"/>
                          <a:ea typeface="+mn-ea"/>
                          <a:cs typeface="+mn-cs"/>
                        </a:rPr>
                        <a:t>
 PHLY has been named one of the #BestPlacestoWork in #Insurance for the 14th consecutive year! We know our hardworking employees are the reason for our success. Thank you #TEAMPHLY for your continued efforts to make PHLY a great place to work. 🙌 
Discover exciting career opportunities at bit.ly/PHLYCareers #joinourteam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https://quintly-image-storage.s3.amazonaws.com/d123f9c23f3abec6e562a564c92f236a/2afcf825da253ebec65a0407d6f3aa48.jpg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6346720"/>
                  </a:ext>
                </a:extLst>
              </a:tr>
            </a:tbl>
          </a:graphicData>
        </a:graphic>
      </p:graphicFrame>
      <p:sp>
        <p:nvSpPr>
          <p:cNvPr id="4" name="Text Placeholder 3">
            <a:extLst>
              <a:ext uri="{FF2B5EF4-FFF2-40B4-BE49-F238E27FC236}">
                <a16:creationId xmlns:a16="http://schemas.microsoft.com/office/drawing/2014/main" id="{1FC0621C-30CE-488C-9165-B7259F63C5F6}"/>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73466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AC067-4A2A-4A3B-932A-D033D45B994D}"/>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15BD0BEE-EC89-4722-813E-C4655009C13A}"/>
              </a:ext>
            </a:extLst>
          </p:cNvPr>
          <p:cNvGraphicFramePr>
            <a:graphicFrameLocks noGrp="1"/>
          </p:cNvGraphicFramePr>
          <p:nvPr>
            <p:ph type="tbl" sz="quarter" idx="13"/>
            <p:extLst>
              <p:ext uri="{D42A27DB-BD31-4B8C-83A1-F6EECF244321}">
                <p14:modId xmlns:p14="http://schemas.microsoft.com/office/powerpoint/2010/main" val="169001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63848888"/>
                    </a:ext>
                  </a:extLst>
                </a:gridCol>
                <a:gridCol w="1481328">
                  <a:extLst>
                    <a:ext uri="{9D8B030D-6E8A-4147-A177-3AD203B41FA5}">
                      <a16:colId xmlns:a16="http://schemas.microsoft.com/office/drawing/2014/main" val="1508975380"/>
                    </a:ext>
                  </a:extLst>
                </a:gridCol>
                <a:gridCol w="329184">
                  <a:extLst>
                    <a:ext uri="{9D8B030D-6E8A-4147-A177-3AD203B41FA5}">
                      <a16:colId xmlns:a16="http://schemas.microsoft.com/office/drawing/2014/main" val="4140980633"/>
                    </a:ext>
                  </a:extLst>
                </a:gridCol>
                <a:gridCol w="329184">
                  <a:extLst>
                    <a:ext uri="{9D8B030D-6E8A-4147-A177-3AD203B41FA5}">
                      <a16:colId xmlns:a16="http://schemas.microsoft.com/office/drawing/2014/main" val="844430228"/>
                    </a:ext>
                  </a:extLst>
                </a:gridCol>
                <a:gridCol w="329184">
                  <a:extLst>
                    <a:ext uri="{9D8B030D-6E8A-4147-A177-3AD203B41FA5}">
                      <a16:colId xmlns:a16="http://schemas.microsoft.com/office/drawing/2014/main" val="218309874"/>
                    </a:ext>
                  </a:extLst>
                </a:gridCol>
                <a:gridCol w="329184">
                  <a:extLst>
                    <a:ext uri="{9D8B030D-6E8A-4147-A177-3AD203B41FA5}">
                      <a16:colId xmlns:a16="http://schemas.microsoft.com/office/drawing/2014/main" val="2386808718"/>
                    </a:ext>
                  </a:extLst>
                </a:gridCol>
                <a:gridCol w="329184">
                  <a:extLst>
                    <a:ext uri="{9D8B030D-6E8A-4147-A177-3AD203B41FA5}">
                      <a16:colId xmlns:a16="http://schemas.microsoft.com/office/drawing/2014/main" val="330673229"/>
                    </a:ext>
                  </a:extLst>
                </a:gridCol>
                <a:gridCol w="329184">
                  <a:extLst>
                    <a:ext uri="{9D8B030D-6E8A-4147-A177-3AD203B41FA5}">
                      <a16:colId xmlns:a16="http://schemas.microsoft.com/office/drawing/2014/main" val="632184094"/>
                    </a:ext>
                  </a:extLst>
                </a:gridCol>
                <a:gridCol w="329184">
                  <a:extLst>
                    <a:ext uri="{9D8B030D-6E8A-4147-A177-3AD203B41FA5}">
                      <a16:colId xmlns:a16="http://schemas.microsoft.com/office/drawing/2014/main" val="3854819164"/>
                    </a:ext>
                  </a:extLst>
                </a:gridCol>
                <a:gridCol w="329184">
                  <a:extLst>
                    <a:ext uri="{9D8B030D-6E8A-4147-A177-3AD203B41FA5}">
                      <a16:colId xmlns:a16="http://schemas.microsoft.com/office/drawing/2014/main" val="109990501"/>
                    </a:ext>
                  </a:extLst>
                </a:gridCol>
                <a:gridCol w="329184">
                  <a:extLst>
                    <a:ext uri="{9D8B030D-6E8A-4147-A177-3AD203B41FA5}">
                      <a16:colId xmlns:a16="http://schemas.microsoft.com/office/drawing/2014/main" val="456037379"/>
                    </a:ext>
                  </a:extLst>
                </a:gridCol>
                <a:gridCol w="329184">
                  <a:extLst>
                    <a:ext uri="{9D8B030D-6E8A-4147-A177-3AD203B41FA5}">
                      <a16:colId xmlns:a16="http://schemas.microsoft.com/office/drawing/2014/main" val="3381523306"/>
                    </a:ext>
                  </a:extLst>
                </a:gridCol>
                <a:gridCol w="329184">
                  <a:extLst>
                    <a:ext uri="{9D8B030D-6E8A-4147-A177-3AD203B41FA5}">
                      <a16:colId xmlns:a16="http://schemas.microsoft.com/office/drawing/2014/main" val="4279620860"/>
                    </a:ext>
                  </a:extLst>
                </a:gridCol>
                <a:gridCol w="329184">
                  <a:extLst>
                    <a:ext uri="{9D8B030D-6E8A-4147-A177-3AD203B41FA5}">
                      <a16:colId xmlns:a16="http://schemas.microsoft.com/office/drawing/2014/main" val="2092930085"/>
                    </a:ext>
                  </a:extLst>
                </a:gridCol>
                <a:gridCol w="329184">
                  <a:extLst>
                    <a:ext uri="{9D8B030D-6E8A-4147-A177-3AD203B41FA5}">
                      <a16:colId xmlns:a16="http://schemas.microsoft.com/office/drawing/2014/main" val="3429783119"/>
                    </a:ext>
                  </a:extLst>
                </a:gridCol>
                <a:gridCol w="329184">
                  <a:extLst>
                    <a:ext uri="{9D8B030D-6E8A-4147-A177-3AD203B41FA5}">
                      <a16:colId xmlns:a16="http://schemas.microsoft.com/office/drawing/2014/main" val="313439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267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- 2023-09-29 12:17:59</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welcomed our third group of new employees this year to the Home Office for New Hire Training! 🙌 71 of our newest team members joined us from all corners of the country to connect with #TEAMPHLY through various onboarding events. 
Our new hires were introduced to PHLY culture, our products, and our services, and also participated in a volunteer event benefiting Ronald McDonald House Charities of the Philadelphia Region. Welcome to the team! 🤝
Ready to be part of our success story? Discover exciting career opportunities at bit.ly/PHLYCareers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https://quintly-image-storage.s3.amazonaws.com/d123f9c23f3abec6e562a564c92f236a/023025ba1ed7cc6ef839215f6761ac52.jpg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89354597"/>
                  </a:ext>
                </a:extLst>
              </a:tr>
            </a:tbl>
          </a:graphicData>
        </a:graphic>
      </p:graphicFrame>
      <p:sp>
        <p:nvSpPr>
          <p:cNvPr id="4" name="Text Placeholder 3">
            <a:extLst>
              <a:ext uri="{FF2B5EF4-FFF2-40B4-BE49-F238E27FC236}">
                <a16:creationId xmlns:a16="http://schemas.microsoft.com/office/drawing/2014/main" id="{9A41ACB8-F972-4D6D-AA28-5E0A1B3B71A3}"/>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734916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36B1-7007-414F-BBE6-161F0336321C}"/>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061335F8-5D57-431D-8A92-CC980E550FB7}"/>
              </a:ext>
            </a:extLst>
          </p:cNvPr>
          <p:cNvGraphicFramePr>
            <a:graphicFrameLocks noGrp="1"/>
          </p:cNvGraphicFramePr>
          <p:nvPr>
            <p:ph type="tbl" sz="quarter" idx="13"/>
            <p:extLst>
              <p:ext uri="{D42A27DB-BD31-4B8C-83A1-F6EECF244321}">
                <p14:modId xmlns:p14="http://schemas.microsoft.com/office/powerpoint/2010/main" val="411433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70304868"/>
                    </a:ext>
                  </a:extLst>
                </a:gridCol>
                <a:gridCol w="1481328">
                  <a:extLst>
                    <a:ext uri="{9D8B030D-6E8A-4147-A177-3AD203B41FA5}">
                      <a16:colId xmlns:a16="http://schemas.microsoft.com/office/drawing/2014/main" val="3381681285"/>
                    </a:ext>
                  </a:extLst>
                </a:gridCol>
                <a:gridCol w="329184">
                  <a:extLst>
                    <a:ext uri="{9D8B030D-6E8A-4147-A177-3AD203B41FA5}">
                      <a16:colId xmlns:a16="http://schemas.microsoft.com/office/drawing/2014/main" val="4062579399"/>
                    </a:ext>
                  </a:extLst>
                </a:gridCol>
                <a:gridCol w="329184">
                  <a:extLst>
                    <a:ext uri="{9D8B030D-6E8A-4147-A177-3AD203B41FA5}">
                      <a16:colId xmlns:a16="http://schemas.microsoft.com/office/drawing/2014/main" val="2574616443"/>
                    </a:ext>
                  </a:extLst>
                </a:gridCol>
                <a:gridCol w="329184">
                  <a:extLst>
                    <a:ext uri="{9D8B030D-6E8A-4147-A177-3AD203B41FA5}">
                      <a16:colId xmlns:a16="http://schemas.microsoft.com/office/drawing/2014/main" val="656432403"/>
                    </a:ext>
                  </a:extLst>
                </a:gridCol>
                <a:gridCol w="329184">
                  <a:extLst>
                    <a:ext uri="{9D8B030D-6E8A-4147-A177-3AD203B41FA5}">
                      <a16:colId xmlns:a16="http://schemas.microsoft.com/office/drawing/2014/main" val="1674042520"/>
                    </a:ext>
                  </a:extLst>
                </a:gridCol>
                <a:gridCol w="329184">
                  <a:extLst>
                    <a:ext uri="{9D8B030D-6E8A-4147-A177-3AD203B41FA5}">
                      <a16:colId xmlns:a16="http://schemas.microsoft.com/office/drawing/2014/main" val="2014337275"/>
                    </a:ext>
                  </a:extLst>
                </a:gridCol>
                <a:gridCol w="329184">
                  <a:extLst>
                    <a:ext uri="{9D8B030D-6E8A-4147-A177-3AD203B41FA5}">
                      <a16:colId xmlns:a16="http://schemas.microsoft.com/office/drawing/2014/main" val="2180394671"/>
                    </a:ext>
                  </a:extLst>
                </a:gridCol>
                <a:gridCol w="329184">
                  <a:extLst>
                    <a:ext uri="{9D8B030D-6E8A-4147-A177-3AD203B41FA5}">
                      <a16:colId xmlns:a16="http://schemas.microsoft.com/office/drawing/2014/main" val="1318650115"/>
                    </a:ext>
                  </a:extLst>
                </a:gridCol>
                <a:gridCol w="329184">
                  <a:extLst>
                    <a:ext uri="{9D8B030D-6E8A-4147-A177-3AD203B41FA5}">
                      <a16:colId xmlns:a16="http://schemas.microsoft.com/office/drawing/2014/main" val="3118264245"/>
                    </a:ext>
                  </a:extLst>
                </a:gridCol>
                <a:gridCol w="329184">
                  <a:extLst>
                    <a:ext uri="{9D8B030D-6E8A-4147-A177-3AD203B41FA5}">
                      <a16:colId xmlns:a16="http://schemas.microsoft.com/office/drawing/2014/main" val="3383154129"/>
                    </a:ext>
                  </a:extLst>
                </a:gridCol>
                <a:gridCol w="329184">
                  <a:extLst>
                    <a:ext uri="{9D8B030D-6E8A-4147-A177-3AD203B41FA5}">
                      <a16:colId xmlns:a16="http://schemas.microsoft.com/office/drawing/2014/main" val="1438103673"/>
                    </a:ext>
                  </a:extLst>
                </a:gridCol>
                <a:gridCol w="329184">
                  <a:extLst>
                    <a:ext uri="{9D8B030D-6E8A-4147-A177-3AD203B41FA5}">
                      <a16:colId xmlns:a16="http://schemas.microsoft.com/office/drawing/2014/main" val="3258011099"/>
                    </a:ext>
                  </a:extLst>
                </a:gridCol>
                <a:gridCol w="329184">
                  <a:extLst>
                    <a:ext uri="{9D8B030D-6E8A-4147-A177-3AD203B41FA5}">
                      <a16:colId xmlns:a16="http://schemas.microsoft.com/office/drawing/2014/main" val="418593900"/>
                    </a:ext>
                  </a:extLst>
                </a:gridCol>
                <a:gridCol w="329184">
                  <a:extLst>
                    <a:ext uri="{9D8B030D-6E8A-4147-A177-3AD203B41FA5}">
                      <a16:colId xmlns:a16="http://schemas.microsoft.com/office/drawing/2014/main" val="488072693"/>
                    </a:ext>
                  </a:extLst>
                </a:gridCol>
                <a:gridCol w="329184">
                  <a:extLst>
                    <a:ext uri="{9D8B030D-6E8A-4147-A177-3AD203B41FA5}">
                      <a16:colId xmlns:a16="http://schemas.microsoft.com/office/drawing/2014/main" val="31014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618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- 2023-09-25 10:16:12</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joined the  University of Pennsylvania for their Fall Career Fair! If you weren’t able to stop by our booth to chat with #TEAMPHLY about opportunities in the #insuranceindustry, visit bit.ly/PHLYInternships to learn more about our #internship opportunities.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https://quintly-image-storage.s3.amazonaws.com/d123f9c23f3abec6e562a564c92f236a/0d2f9e3d34af90500c06b44f4a5541a0.jpg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82599868"/>
                  </a:ext>
                </a:extLst>
              </a:tr>
            </a:tbl>
          </a:graphicData>
        </a:graphic>
      </p:graphicFrame>
      <p:sp>
        <p:nvSpPr>
          <p:cNvPr id="4" name="Text Placeholder 3">
            <a:extLst>
              <a:ext uri="{FF2B5EF4-FFF2-40B4-BE49-F238E27FC236}">
                <a16:creationId xmlns:a16="http://schemas.microsoft.com/office/drawing/2014/main" id="{DD0A0830-0AC9-46A5-83B3-85B141DBB92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42952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6541-A22F-4F4B-B761-CF9FB6280157}"/>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C5359DC5-42F3-4996-8D58-21F3524B7B27}"/>
              </a:ext>
            </a:extLst>
          </p:cNvPr>
          <p:cNvGraphicFramePr>
            <a:graphicFrameLocks noGrp="1"/>
          </p:cNvGraphicFramePr>
          <p:nvPr>
            <p:ph type="tbl" sz="quarter" idx="13"/>
            <p:extLst>
              <p:ext uri="{D42A27DB-BD31-4B8C-83A1-F6EECF244321}">
                <p14:modId xmlns:p14="http://schemas.microsoft.com/office/powerpoint/2010/main" val="120366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7332485"/>
                    </a:ext>
                  </a:extLst>
                </a:gridCol>
                <a:gridCol w="1481328">
                  <a:extLst>
                    <a:ext uri="{9D8B030D-6E8A-4147-A177-3AD203B41FA5}">
                      <a16:colId xmlns:a16="http://schemas.microsoft.com/office/drawing/2014/main" val="1836791180"/>
                    </a:ext>
                  </a:extLst>
                </a:gridCol>
                <a:gridCol w="329184">
                  <a:extLst>
                    <a:ext uri="{9D8B030D-6E8A-4147-A177-3AD203B41FA5}">
                      <a16:colId xmlns:a16="http://schemas.microsoft.com/office/drawing/2014/main" val="3826278672"/>
                    </a:ext>
                  </a:extLst>
                </a:gridCol>
                <a:gridCol w="329184">
                  <a:extLst>
                    <a:ext uri="{9D8B030D-6E8A-4147-A177-3AD203B41FA5}">
                      <a16:colId xmlns:a16="http://schemas.microsoft.com/office/drawing/2014/main" val="3810323179"/>
                    </a:ext>
                  </a:extLst>
                </a:gridCol>
                <a:gridCol w="329184">
                  <a:extLst>
                    <a:ext uri="{9D8B030D-6E8A-4147-A177-3AD203B41FA5}">
                      <a16:colId xmlns:a16="http://schemas.microsoft.com/office/drawing/2014/main" val="3302437007"/>
                    </a:ext>
                  </a:extLst>
                </a:gridCol>
                <a:gridCol w="329184">
                  <a:extLst>
                    <a:ext uri="{9D8B030D-6E8A-4147-A177-3AD203B41FA5}">
                      <a16:colId xmlns:a16="http://schemas.microsoft.com/office/drawing/2014/main" val="3711999375"/>
                    </a:ext>
                  </a:extLst>
                </a:gridCol>
                <a:gridCol w="329184">
                  <a:extLst>
                    <a:ext uri="{9D8B030D-6E8A-4147-A177-3AD203B41FA5}">
                      <a16:colId xmlns:a16="http://schemas.microsoft.com/office/drawing/2014/main" val="929927919"/>
                    </a:ext>
                  </a:extLst>
                </a:gridCol>
                <a:gridCol w="329184">
                  <a:extLst>
                    <a:ext uri="{9D8B030D-6E8A-4147-A177-3AD203B41FA5}">
                      <a16:colId xmlns:a16="http://schemas.microsoft.com/office/drawing/2014/main" val="3130690428"/>
                    </a:ext>
                  </a:extLst>
                </a:gridCol>
                <a:gridCol w="329184">
                  <a:extLst>
                    <a:ext uri="{9D8B030D-6E8A-4147-A177-3AD203B41FA5}">
                      <a16:colId xmlns:a16="http://schemas.microsoft.com/office/drawing/2014/main" val="2725588352"/>
                    </a:ext>
                  </a:extLst>
                </a:gridCol>
                <a:gridCol w="329184">
                  <a:extLst>
                    <a:ext uri="{9D8B030D-6E8A-4147-A177-3AD203B41FA5}">
                      <a16:colId xmlns:a16="http://schemas.microsoft.com/office/drawing/2014/main" val="2195469991"/>
                    </a:ext>
                  </a:extLst>
                </a:gridCol>
                <a:gridCol w="329184">
                  <a:extLst>
                    <a:ext uri="{9D8B030D-6E8A-4147-A177-3AD203B41FA5}">
                      <a16:colId xmlns:a16="http://schemas.microsoft.com/office/drawing/2014/main" val="141531330"/>
                    </a:ext>
                  </a:extLst>
                </a:gridCol>
                <a:gridCol w="329184">
                  <a:extLst>
                    <a:ext uri="{9D8B030D-6E8A-4147-A177-3AD203B41FA5}">
                      <a16:colId xmlns:a16="http://schemas.microsoft.com/office/drawing/2014/main" val="88910370"/>
                    </a:ext>
                  </a:extLst>
                </a:gridCol>
                <a:gridCol w="329184">
                  <a:extLst>
                    <a:ext uri="{9D8B030D-6E8A-4147-A177-3AD203B41FA5}">
                      <a16:colId xmlns:a16="http://schemas.microsoft.com/office/drawing/2014/main" val="414566581"/>
                    </a:ext>
                  </a:extLst>
                </a:gridCol>
                <a:gridCol w="329184">
                  <a:extLst>
                    <a:ext uri="{9D8B030D-6E8A-4147-A177-3AD203B41FA5}">
                      <a16:colId xmlns:a16="http://schemas.microsoft.com/office/drawing/2014/main" val="244201330"/>
                    </a:ext>
                  </a:extLst>
                </a:gridCol>
                <a:gridCol w="329184">
                  <a:extLst>
                    <a:ext uri="{9D8B030D-6E8A-4147-A177-3AD203B41FA5}">
                      <a16:colId xmlns:a16="http://schemas.microsoft.com/office/drawing/2014/main" val="350525994"/>
                    </a:ext>
                  </a:extLst>
                </a:gridCol>
                <a:gridCol w="329184">
                  <a:extLst>
                    <a:ext uri="{9D8B030D-6E8A-4147-A177-3AD203B41FA5}">
                      <a16:colId xmlns:a16="http://schemas.microsoft.com/office/drawing/2014/main" val="391238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903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- 2023-09-13 15:55:45</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Philadelphia Eagles players and employees along with volunteers from various organizations at Lincoln Financial Field for 9/11 Day's Meal Pack Initiative. 🍲🤝 
In partnership with the Eagles, we packed 500,000 meals for families in need. The non-profit's mission is to transform the anniversary of #September11 into a national day of goodwill to honor the victims and first responders. 🍽️💙 #communitystrong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https://quintly-image-storage.s3.amazonaws.com/d123f9c23f3abec6e562a564c92f236a/63290425beb3c002e385462b1c29f711.jpg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32300299"/>
                  </a:ext>
                </a:extLst>
              </a:tr>
            </a:tbl>
          </a:graphicData>
        </a:graphic>
      </p:graphicFrame>
      <p:sp>
        <p:nvSpPr>
          <p:cNvPr id="4" name="Text Placeholder 3">
            <a:extLst>
              <a:ext uri="{FF2B5EF4-FFF2-40B4-BE49-F238E27FC236}">
                <a16:creationId xmlns:a16="http://schemas.microsoft.com/office/drawing/2014/main" id="{21744083-85DE-4612-947B-C7F45D201E9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538648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216A-C017-41FC-8DF3-3D3FB82CA26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F7CB49B2-FE98-4F9F-8FA6-BA3A266D20D6}"/>
              </a:ext>
            </a:extLst>
          </p:cNvPr>
          <p:cNvGraphicFramePr>
            <a:graphicFrameLocks noGrp="1"/>
          </p:cNvGraphicFramePr>
          <p:nvPr>
            <p:ph type="tbl" sz="quarter" idx="13"/>
            <p:extLst>
              <p:ext uri="{D42A27DB-BD31-4B8C-83A1-F6EECF244321}">
                <p14:modId xmlns:p14="http://schemas.microsoft.com/office/powerpoint/2010/main" val="944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11406496"/>
                    </a:ext>
                  </a:extLst>
                </a:gridCol>
                <a:gridCol w="1481328">
                  <a:extLst>
                    <a:ext uri="{9D8B030D-6E8A-4147-A177-3AD203B41FA5}">
                      <a16:colId xmlns:a16="http://schemas.microsoft.com/office/drawing/2014/main" val="2929003865"/>
                    </a:ext>
                  </a:extLst>
                </a:gridCol>
                <a:gridCol w="329184">
                  <a:extLst>
                    <a:ext uri="{9D8B030D-6E8A-4147-A177-3AD203B41FA5}">
                      <a16:colId xmlns:a16="http://schemas.microsoft.com/office/drawing/2014/main" val="2042742930"/>
                    </a:ext>
                  </a:extLst>
                </a:gridCol>
                <a:gridCol w="329184">
                  <a:extLst>
                    <a:ext uri="{9D8B030D-6E8A-4147-A177-3AD203B41FA5}">
                      <a16:colId xmlns:a16="http://schemas.microsoft.com/office/drawing/2014/main" val="2718537302"/>
                    </a:ext>
                  </a:extLst>
                </a:gridCol>
                <a:gridCol w="329184">
                  <a:extLst>
                    <a:ext uri="{9D8B030D-6E8A-4147-A177-3AD203B41FA5}">
                      <a16:colId xmlns:a16="http://schemas.microsoft.com/office/drawing/2014/main" val="1388944791"/>
                    </a:ext>
                  </a:extLst>
                </a:gridCol>
                <a:gridCol w="329184">
                  <a:extLst>
                    <a:ext uri="{9D8B030D-6E8A-4147-A177-3AD203B41FA5}">
                      <a16:colId xmlns:a16="http://schemas.microsoft.com/office/drawing/2014/main" val="1117381649"/>
                    </a:ext>
                  </a:extLst>
                </a:gridCol>
                <a:gridCol w="329184">
                  <a:extLst>
                    <a:ext uri="{9D8B030D-6E8A-4147-A177-3AD203B41FA5}">
                      <a16:colId xmlns:a16="http://schemas.microsoft.com/office/drawing/2014/main" val="85640240"/>
                    </a:ext>
                  </a:extLst>
                </a:gridCol>
                <a:gridCol w="329184">
                  <a:extLst>
                    <a:ext uri="{9D8B030D-6E8A-4147-A177-3AD203B41FA5}">
                      <a16:colId xmlns:a16="http://schemas.microsoft.com/office/drawing/2014/main" val="3625001928"/>
                    </a:ext>
                  </a:extLst>
                </a:gridCol>
                <a:gridCol w="329184">
                  <a:extLst>
                    <a:ext uri="{9D8B030D-6E8A-4147-A177-3AD203B41FA5}">
                      <a16:colId xmlns:a16="http://schemas.microsoft.com/office/drawing/2014/main" val="3770378259"/>
                    </a:ext>
                  </a:extLst>
                </a:gridCol>
                <a:gridCol w="329184">
                  <a:extLst>
                    <a:ext uri="{9D8B030D-6E8A-4147-A177-3AD203B41FA5}">
                      <a16:colId xmlns:a16="http://schemas.microsoft.com/office/drawing/2014/main" val="3368242917"/>
                    </a:ext>
                  </a:extLst>
                </a:gridCol>
                <a:gridCol w="329184">
                  <a:extLst>
                    <a:ext uri="{9D8B030D-6E8A-4147-A177-3AD203B41FA5}">
                      <a16:colId xmlns:a16="http://schemas.microsoft.com/office/drawing/2014/main" val="1436294525"/>
                    </a:ext>
                  </a:extLst>
                </a:gridCol>
                <a:gridCol w="329184">
                  <a:extLst>
                    <a:ext uri="{9D8B030D-6E8A-4147-A177-3AD203B41FA5}">
                      <a16:colId xmlns:a16="http://schemas.microsoft.com/office/drawing/2014/main" val="3636104699"/>
                    </a:ext>
                  </a:extLst>
                </a:gridCol>
                <a:gridCol w="329184">
                  <a:extLst>
                    <a:ext uri="{9D8B030D-6E8A-4147-A177-3AD203B41FA5}">
                      <a16:colId xmlns:a16="http://schemas.microsoft.com/office/drawing/2014/main" val="3675622935"/>
                    </a:ext>
                  </a:extLst>
                </a:gridCol>
                <a:gridCol w="329184">
                  <a:extLst>
                    <a:ext uri="{9D8B030D-6E8A-4147-A177-3AD203B41FA5}">
                      <a16:colId xmlns:a16="http://schemas.microsoft.com/office/drawing/2014/main" val="3542602616"/>
                    </a:ext>
                  </a:extLst>
                </a:gridCol>
                <a:gridCol w="329184">
                  <a:extLst>
                    <a:ext uri="{9D8B030D-6E8A-4147-A177-3AD203B41FA5}">
                      <a16:colId xmlns:a16="http://schemas.microsoft.com/office/drawing/2014/main" val="2404893261"/>
                    </a:ext>
                  </a:extLst>
                </a:gridCol>
                <a:gridCol w="329184">
                  <a:extLst>
                    <a:ext uri="{9D8B030D-6E8A-4147-A177-3AD203B41FA5}">
                      <a16:colId xmlns:a16="http://schemas.microsoft.com/office/drawing/2014/main" val="3536378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685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- 2023-09-19 13:23:31</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2023 – 2024 season! Throughout the season, PHLY is partnering with the Eagles to highlight #nonprofits doing great work in the community before each home game. 
Congratulations to Mexican Cultural Center Philadelphia, Greener Partners, and Folium, Inc. for being highlighted at last week's game! #FlyEaglesFly #communitywork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https://quintly-image-storage.s3.amazonaws.com/d123f9c23f3abec6e562a564c92f236a/6274468e2132d3272f6dcfca0169f65e.jpg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95923069"/>
                  </a:ext>
                </a:extLst>
              </a:tr>
            </a:tbl>
          </a:graphicData>
        </a:graphic>
      </p:graphicFrame>
      <p:sp>
        <p:nvSpPr>
          <p:cNvPr id="4" name="Text Placeholder 3">
            <a:extLst>
              <a:ext uri="{FF2B5EF4-FFF2-40B4-BE49-F238E27FC236}">
                <a16:creationId xmlns:a16="http://schemas.microsoft.com/office/drawing/2014/main" id="{885894B2-4AC1-474F-9C2F-F52DE5A35D3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219022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3B9EC-96E8-4432-AE9D-B4294545430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150EE42-8923-4354-BEA6-F54FBA931D05}"/>
              </a:ext>
            </a:extLst>
          </p:cNvPr>
          <p:cNvGraphicFramePr>
            <a:graphicFrameLocks noGrp="1"/>
          </p:cNvGraphicFramePr>
          <p:nvPr>
            <p:ph type="chart" sz="quarter" idx="13"/>
            <p:extLst>
              <p:ext uri="{D42A27DB-BD31-4B8C-83A1-F6EECF244321}">
                <p14:modId xmlns:p14="http://schemas.microsoft.com/office/powerpoint/2010/main" val="1975448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AB938-221B-4FB8-8A93-3261DF670BBF}"/>
              </a:ext>
            </a:extLst>
          </p:cNvPr>
          <p:cNvSpPr>
            <a:spLocks noGrp="1"/>
          </p:cNvSpPr>
          <p:nvPr>
            <p:ph type="body" sz="quarter" idx="14"/>
          </p:nvPr>
        </p:nvSpPr>
        <p:spPr/>
        <p:txBody>
          <a:bodyPr/>
          <a:lstStyle/>
          <a:p>
            <a:r>
              <a:rPr lang="en-US"/>
              <a:t>09/01/2023 - 09/30/2023</a:t>
            </a:r>
          </a:p>
        </p:txBody>
      </p:sp>
      <p:sp>
        <p:nvSpPr>
          <p:cNvPr id="5" name="Footer Placeholder 4">
            <a:extLst>
              <a:ext uri="{FF2B5EF4-FFF2-40B4-BE49-F238E27FC236}">
                <a16:creationId xmlns:a16="http://schemas.microsoft.com/office/drawing/2014/main" id="{0B9A9AE6-6B40-49CD-A70C-8EC4B265B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625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9DAA-29C1-489A-A733-AE1ACC5258D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5198DE6-457E-484D-81B4-916C3FE7E0A3}"/>
              </a:ext>
            </a:extLst>
          </p:cNvPr>
          <p:cNvGraphicFramePr>
            <a:graphicFrameLocks noGrp="1"/>
          </p:cNvGraphicFramePr>
          <p:nvPr>
            <p:ph type="tbl" sz="quarter" idx="13"/>
            <p:extLst>
              <p:ext uri="{D42A27DB-BD31-4B8C-83A1-F6EECF244321}">
                <p14:modId xmlns:p14="http://schemas.microsoft.com/office/powerpoint/2010/main" val="198744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496942"/>
                    </a:ext>
                  </a:extLst>
                </a:gridCol>
                <a:gridCol w="576072">
                  <a:extLst>
                    <a:ext uri="{9D8B030D-6E8A-4147-A177-3AD203B41FA5}">
                      <a16:colId xmlns:a16="http://schemas.microsoft.com/office/drawing/2014/main" val="3550474344"/>
                    </a:ext>
                  </a:extLst>
                </a:gridCol>
                <a:gridCol w="576072">
                  <a:extLst>
                    <a:ext uri="{9D8B030D-6E8A-4147-A177-3AD203B41FA5}">
                      <a16:colId xmlns:a16="http://schemas.microsoft.com/office/drawing/2014/main" val="2919800667"/>
                    </a:ext>
                  </a:extLst>
                </a:gridCol>
                <a:gridCol w="576072">
                  <a:extLst>
                    <a:ext uri="{9D8B030D-6E8A-4147-A177-3AD203B41FA5}">
                      <a16:colId xmlns:a16="http://schemas.microsoft.com/office/drawing/2014/main" val="1342525868"/>
                    </a:ext>
                  </a:extLst>
                </a:gridCol>
                <a:gridCol w="576072">
                  <a:extLst>
                    <a:ext uri="{9D8B030D-6E8A-4147-A177-3AD203B41FA5}">
                      <a16:colId xmlns:a16="http://schemas.microsoft.com/office/drawing/2014/main" val="3519745456"/>
                    </a:ext>
                  </a:extLst>
                </a:gridCol>
                <a:gridCol w="576072">
                  <a:extLst>
                    <a:ext uri="{9D8B030D-6E8A-4147-A177-3AD203B41FA5}">
                      <a16:colId xmlns:a16="http://schemas.microsoft.com/office/drawing/2014/main" val="2518216004"/>
                    </a:ext>
                  </a:extLst>
                </a:gridCol>
                <a:gridCol w="576072">
                  <a:extLst>
                    <a:ext uri="{9D8B030D-6E8A-4147-A177-3AD203B41FA5}">
                      <a16:colId xmlns:a16="http://schemas.microsoft.com/office/drawing/2014/main" val="120055576"/>
                    </a:ext>
                  </a:extLst>
                </a:gridCol>
                <a:gridCol w="576072">
                  <a:extLst>
                    <a:ext uri="{9D8B030D-6E8A-4147-A177-3AD203B41FA5}">
                      <a16:colId xmlns:a16="http://schemas.microsoft.com/office/drawing/2014/main" val="1663838337"/>
                    </a:ext>
                  </a:extLst>
                </a:gridCol>
                <a:gridCol w="576072">
                  <a:extLst>
                    <a:ext uri="{9D8B030D-6E8A-4147-A177-3AD203B41FA5}">
                      <a16:colId xmlns:a16="http://schemas.microsoft.com/office/drawing/2014/main" val="1633069572"/>
                    </a:ext>
                  </a:extLst>
                </a:gridCol>
                <a:gridCol w="576072">
                  <a:extLst>
                    <a:ext uri="{9D8B030D-6E8A-4147-A177-3AD203B41FA5}">
                      <a16:colId xmlns:a16="http://schemas.microsoft.com/office/drawing/2014/main" val="108984098"/>
                    </a:ext>
                  </a:extLst>
                </a:gridCol>
                <a:gridCol w="576072">
                  <a:extLst>
                    <a:ext uri="{9D8B030D-6E8A-4147-A177-3AD203B41FA5}">
                      <a16:colId xmlns:a16="http://schemas.microsoft.com/office/drawing/2014/main" val="2124386570"/>
                    </a:ext>
                  </a:extLst>
                </a:gridCol>
                <a:gridCol w="576072">
                  <a:extLst>
                    <a:ext uri="{9D8B030D-6E8A-4147-A177-3AD203B41FA5}">
                      <a16:colId xmlns:a16="http://schemas.microsoft.com/office/drawing/2014/main" val="94509429"/>
                    </a:ext>
                  </a:extLst>
                </a:gridCol>
                <a:gridCol w="576072">
                  <a:extLst>
                    <a:ext uri="{9D8B030D-6E8A-4147-A177-3AD203B41FA5}">
                      <a16:colId xmlns:a16="http://schemas.microsoft.com/office/drawing/2014/main" val="12025782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4982300"/>
                  </a:ext>
                </a:extLst>
              </a:tr>
              <a:tr h="370840">
                <a:tc>
                  <a:txBody>
                    <a:bodyPr/>
                    <a:lstStyle/>
                    <a:p>
                      <a:r>
                        <a:rPr lang="en-US" sz="1000"/>
                        <a:t>3913</a:t>
                      </a:r>
                    </a:p>
                  </a:txBody>
                  <a:tcPr/>
                </a:tc>
                <a:tc>
                  <a:txBody>
                    <a:bodyPr/>
                    <a:lstStyle/>
                    <a:p>
                      <a:r>
                        <a:rPr lang="en-US" sz="1000"/>
                        <a:t>7</a:t>
                      </a:r>
                    </a:p>
                  </a:txBody>
                  <a:tcPr/>
                </a:tc>
                <a:tc>
                  <a:txBody>
                    <a:bodyPr/>
                    <a:lstStyle/>
                    <a:p>
                      <a:r>
                        <a:rPr lang="en-US" sz="1000"/>
                        <a:t>31</a:t>
                      </a:r>
                    </a:p>
                  </a:txBody>
                  <a:tcPr/>
                </a:tc>
                <a:tc>
                  <a:txBody>
                    <a:bodyPr/>
                    <a:lstStyle/>
                    <a:p>
                      <a:r>
                        <a:rPr lang="en-US" sz="1000"/>
                        <a:t>22</a:t>
                      </a:r>
                    </a:p>
                  </a:txBody>
                  <a:tcPr/>
                </a:tc>
                <a:tc>
                  <a:txBody>
                    <a:bodyPr/>
                    <a:lstStyle/>
                    <a:p>
                      <a:r>
                        <a:rPr lang="en-US" sz="1000"/>
                        <a:t>0</a:t>
                      </a:r>
                    </a:p>
                  </a:txBody>
                  <a:tcPr/>
                </a:tc>
                <a:tc>
                  <a:txBody>
                    <a:bodyPr/>
                    <a:lstStyle/>
                    <a:p>
                      <a:r>
                        <a:rPr lang="en-US" sz="1000"/>
                        <a:t>9</a:t>
                      </a:r>
                    </a:p>
                  </a:txBody>
                  <a:tcPr/>
                </a:tc>
                <a:tc>
                  <a:txBody>
                    <a:bodyPr/>
                    <a:lstStyle/>
                    <a:p>
                      <a:r>
                        <a:rPr lang="en-US" sz="1000"/>
                        <a:t>6</a:t>
                      </a:r>
                    </a:p>
                  </a:txBody>
                  <a:tcPr/>
                </a:tc>
                <a:tc>
                  <a:txBody>
                    <a:bodyPr/>
                    <a:lstStyle/>
                    <a:p>
                      <a:r>
                        <a:rPr lang="en-US" sz="1000"/>
                        <a:t>6</a:t>
                      </a:r>
                    </a:p>
                  </a:txBody>
                  <a:tcPr/>
                </a:tc>
                <a:tc>
                  <a:txBody>
                    <a:bodyPr/>
                    <a:lstStyle/>
                    <a:p>
                      <a:r>
                        <a:rPr lang="en-US" sz="1000"/>
                        <a:t>55</a:t>
                      </a:r>
                    </a:p>
                  </a:txBody>
                  <a:tcPr/>
                </a:tc>
                <a:tc>
                  <a:txBody>
                    <a:bodyPr/>
                    <a:lstStyle/>
                    <a:p>
                      <a:r>
                        <a:rPr lang="en-US" sz="1000"/>
                        <a:t>0</a:t>
                      </a:r>
                    </a:p>
                  </a:txBody>
                  <a:tcPr/>
                </a:tc>
                <a:tc>
                  <a:txBody>
                    <a:bodyPr/>
                    <a:lstStyle/>
                    <a:p>
                      <a:r>
                        <a:rPr lang="en-US" sz="1000"/>
                        <a:t>25</a:t>
                      </a:r>
                    </a:p>
                  </a:txBody>
                  <a:tcPr/>
                </a:tc>
                <a:tc>
                  <a:txBody>
                    <a:bodyPr/>
                    <a:lstStyle/>
                    <a:p>
                      <a:r>
                        <a:rPr lang="en-US" sz="1000"/>
                        <a:t>0.0709 %</a:t>
                      </a:r>
                    </a:p>
                  </a:txBody>
                  <a:tcPr/>
                </a:tc>
                <a:tc>
                  <a:txBody>
                    <a:bodyPr/>
                    <a:lstStyle/>
                    <a:p>
                      <a:r>
                        <a:rPr lang="en-US" sz="1000"/>
                        <a:t>0.0 %</a:t>
                      </a:r>
                    </a:p>
                  </a:txBody>
                  <a:tcPr/>
                </a:tc>
                <a:extLst>
                  <a:ext uri="{0D108BD9-81ED-4DB2-BD59-A6C34878D82A}">
                    <a16:rowId xmlns:a16="http://schemas.microsoft.com/office/drawing/2014/main" val="2228603587"/>
                  </a:ext>
                </a:extLst>
              </a:tr>
            </a:tbl>
          </a:graphicData>
        </a:graphic>
      </p:graphicFrame>
      <p:sp>
        <p:nvSpPr>
          <p:cNvPr id="4" name="Text Placeholder 3">
            <a:extLst>
              <a:ext uri="{FF2B5EF4-FFF2-40B4-BE49-F238E27FC236}">
                <a16:creationId xmlns:a16="http://schemas.microsoft.com/office/drawing/2014/main" id="{1E42F93E-33BE-4AD6-82EA-057BDAD72FC1}"/>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817957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F7A2-909C-4DBF-8069-43132808135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A9B636A-2A04-4E84-92AC-1CB4DBB399A7}"/>
              </a:ext>
            </a:extLst>
          </p:cNvPr>
          <p:cNvGraphicFramePr>
            <a:graphicFrameLocks noGrp="1"/>
          </p:cNvGraphicFramePr>
          <p:nvPr>
            <p:ph type="chart" sz="quarter" idx="13"/>
            <p:extLst>
              <p:ext uri="{D42A27DB-BD31-4B8C-83A1-F6EECF244321}">
                <p14:modId xmlns:p14="http://schemas.microsoft.com/office/powerpoint/2010/main" val="1841548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0529C5-BA00-4128-8DF8-BE62070ED24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E69130-7EB7-4A0C-9D7A-B9AAA9DD1A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1069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4252-AC4F-4135-B32F-E5E571B1BF5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4BAD6EB-2443-46AD-A6C4-CC6F6B9945B5}"/>
              </a:ext>
            </a:extLst>
          </p:cNvPr>
          <p:cNvGraphicFramePr>
            <a:graphicFrameLocks noGrp="1"/>
          </p:cNvGraphicFramePr>
          <p:nvPr>
            <p:ph type="chart" sz="quarter" idx="13"/>
            <p:extLst>
              <p:ext uri="{D42A27DB-BD31-4B8C-83A1-F6EECF244321}">
                <p14:modId xmlns:p14="http://schemas.microsoft.com/office/powerpoint/2010/main" val="3415141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8EB50F-2946-4E06-950C-E10C2B70D6F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85EEE9F-5020-4BCD-A22E-89CBE6B2BC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269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5D74-CE74-4E6D-9749-5FC01BB9FE7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09A5086-B089-4CCC-A34A-9657A7F40247}"/>
              </a:ext>
            </a:extLst>
          </p:cNvPr>
          <p:cNvGraphicFramePr>
            <a:graphicFrameLocks noGrp="1"/>
          </p:cNvGraphicFramePr>
          <p:nvPr>
            <p:ph type="chart" sz="quarter" idx="13"/>
            <p:extLst>
              <p:ext uri="{D42A27DB-BD31-4B8C-83A1-F6EECF244321}">
                <p14:modId xmlns:p14="http://schemas.microsoft.com/office/powerpoint/2010/main" val="2109451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9D94D-0C0E-4DED-9CDE-6845840AEFC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E3B5CB9-1CDF-4E4A-B9BB-C190D8402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687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D141-6CF2-4B45-A6BA-5A58B2B6317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4B24816-9BAC-49CC-9761-80F7E39098B5}"/>
              </a:ext>
            </a:extLst>
          </p:cNvPr>
          <p:cNvGraphicFramePr>
            <a:graphicFrameLocks noGrp="1"/>
          </p:cNvGraphicFramePr>
          <p:nvPr>
            <p:ph type="chart" sz="quarter" idx="13"/>
            <p:extLst>
              <p:ext uri="{D42A27DB-BD31-4B8C-83A1-F6EECF244321}">
                <p14:modId xmlns:p14="http://schemas.microsoft.com/office/powerpoint/2010/main" val="3224511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585BA-5A69-49E6-8DF0-8817A403BA9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E55513-39FF-4F12-834A-37C6B12690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391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606A6-E247-4A23-B68F-D54848B6C15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ADE4693-5E90-4BCB-B10D-5CF933FB24F4}"/>
              </a:ext>
            </a:extLst>
          </p:cNvPr>
          <p:cNvGraphicFramePr>
            <a:graphicFrameLocks noGrp="1"/>
          </p:cNvGraphicFramePr>
          <p:nvPr>
            <p:ph type="tbl" sz="quarter" idx="13"/>
            <p:extLst>
              <p:ext uri="{D42A27DB-BD31-4B8C-83A1-F6EECF244321}">
                <p14:modId xmlns:p14="http://schemas.microsoft.com/office/powerpoint/2010/main" val="345726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522137008"/>
                    </a:ext>
                  </a:extLst>
                </a:gridCol>
                <a:gridCol w="2468880">
                  <a:extLst>
                    <a:ext uri="{9D8B030D-6E8A-4147-A177-3AD203B41FA5}">
                      <a16:colId xmlns:a16="http://schemas.microsoft.com/office/drawing/2014/main" val="2240604225"/>
                    </a:ext>
                  </a:extLst>
                </a:gridCol>
                <a:gridCol w="2468880">
                  <a:extLst>
                    <a:ext uri="{9D8B030D-6E8A-4147-A177-3AD203B41FA5}">
                      <a16:colId xmlns:a16="http://schemas.microsoft.com/office/drawing/2014/main" val="64855295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803783603"/>
                  </a:ext>
                </a:extLst>
              </a:tr>
              <a:tr h="370840">
                <a:tc>
                  <a:txBody>
                    <a:bodyPr/>
                    <a:lstStyle/>
                    <a:p>
                      <a:r>
                        <a:rPr lang="en-US" sz="1000" b="1"/>
                        <a:t>@EaglesComms</a:t>
                      </a:r>
                    </a:p>
                  </a:txBody>
                  <a:tcPr/>
                </a:tc>
                <a:tc>
                  <a:txBody>
                    <a:bodyPr/>
                    <a:lstStyle/>
                    <a:p>
                      <a:r>
                        <a:rPr lang="en-US" sz="1000"/>
                        <a:t>@PHLYINS (47)</a:t>
                      </a:r>
                    </a:p>
                  </a:txBody>
                  <a:tcPr/>
                </a:tc>
                <a:tc>
                  <a:txBody>
                    <a:bodyPr/>
                    <a:lstStyle/>
                    <a:p>
                      <a:r>
                        <a:rPr lang="en-US" sz="1000"/>
                        <a:t>47</a:t>
                      </a:r>
                    </a:p>
                  </a:txBody>
                  <a:tcPr/>
                </a:tc>
                <a:extLst>
                  <a:ext uri="{0D108BD9-81ED-4DB2-BD59-A6C34878D82A}">
                    <a16:rowId xmlns:a16="http://schemas.microsoft.com/office/drawing/2014/main" val="1133476504"/>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1572982093"/>
                  </a:ext>
                </a:extLst>
              </a:tr>
              <a:tr h="370840">
                <a:tc>
                  <a:txBody>
                    <a:bodyPr/>
                    <a:lstStyle/>
                    <a:p>
                      <a:r>
                        <a:rPr lang="en-US" sz="1000" b="1"/>
                        <a:t>@TMNA_Services</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279994364"/>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320847465"/>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894783857"/>
                  </a:ext>
                </a:extLst>
              </a:tr>
              <a:tr h="370840">
                <a:tc>
                  <a:txBody>
                    <a:bodyPr/>
                    <a:lstStyle/>
                    <a:p>
                      <a:r>
                        <a:rPr lang="en-US" sz="1000" b="1"/>
                        <a:t>@Phillies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101089851"/>
                  </a:ext>
                </a:extLst>
              </a:tr>
              <a:tr h="370840">
                <a:tc>
                  <a:txBody>
                    <a:bodyPr/>
                    <a:lstStyle/>
                    <a:p>
                      <a:r>
                        <a:rPr lang="en-US" sz="1000" b="1"/>
                        <a:t>@DOITFORDOMB</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185789913"/>
                  </a:ext>
                </a:extLst>
              </a:tr>
              <a:tr h="370840">
                <a:tc>
                  <a:txBody>
                    <a:bodyPr/>
                    <a:lstStyle/>
                    <a:p>
                      <a:r>
                        <a:rPr lang="en-US" sz="1000" b="1"/>
                        <a:t>@ITABaseballPod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357098548"/>
                  </a:ext>
                </a:extLst>
              </a:tr>
              <a:tr h="370840">
                <a:tc>
                  <a:txBody>
                    <a:bodyPr/>
                    <a:lstStyle/>
                    <a:p>
                      <a:r>
                        <a:rPr lang="en-US" sz="1000" b="1"/>
                        <a:t>@Becca091091</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585987259"/>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816145143"/>
                  </a:ext>
                </a:extLst>
              </a:tr>
            </a:tbl>
          </a:graphicData>
        </a:graphic>
      </p:graphicFrame>
      <p:sp>
        <p:nvSpPr>
          <p:cNvPr id="4" name="Text Placeholder 3">
            <a:extLst>
              <a:ext uri="{FF2B5EF4-FFF2-40B4-BE49-F238E27FC236}">
                <a16:creationId xmlns:a16="http://schemas.microsoft.com/office/drawing/2014/main" id="{6B2B541A-E952-4568-A43A-4059E7F7E9EC}"/>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2328524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CEA7-252B-4554-AC7C-0246A0CA5601}"/>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D837B3B-E354-458D-A2D4-036F0EDA9A68}"/>
              </a:ext>
            </a:extLst>
          </p:cNvPr>
          <p:cNvGraphicFramePr>
            <a:graphicFrameLocks noGrp="1"/>
          </p:cNvGraphicFramePr>
          <p:nvPr>
            <p:ph type="tbl" sz="quarter" idx="13"/>
            <p:extLst>
              <p:ext uri="{D42A27DB-BD31-4B8C-83A1-F6EECF244321}">
                <p14:modId xmlns:p14="http://schemas.microsoft.com/office/powerpoint/2010/main" val="146873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596825"/>
                    </a:ext>
                  </a:extLst>
                </a:gridCol>
                <a:gridCol w="1152144">
                  <a:extLst>
                    <a:ext uri="{9D8B030D-6E8A-4147-A177-3AD203B41FA5}">
                      <a16:colId xmlns:a16="http://schemas.microsoft.com/office/drawing/2014/main" val="1685087495"/>
                    </a:ext>
                  </a:extLst>
                </a:gridCol>
                <a:gridCol w="1152144">
                  <a:extLst>
                    <a:ext uri="{9D8B030D-6E8A-4147-A177-3AD203B41FA5}">
                      <a16:colId xmlns:a16="http://schemas.microsoft.com/office/drawing/2014/main" val="2808049407"/>
                    </a:ext>
                  </a:extLst>
                </a:gridCol>
                <a:gridCol w="1152144">
                  <a:extLst>
                    <a:ext uri="{9D8B030D-6E8A-4147-A177-3AD203B41FA5}">
                      <a16:colId xmlns:a16="http://schemas.microsoft.com/office/drawing/2014/main" val="1466205872"/>
                    </a:ext>
                  </a:extLst>
                </a:gridCol>
                <a:gridCol w="1152144">
                  <a:extLst>
                    <a:ext uri="{9D8B030D-6E8A-4147-A177-3AD203B41FA5}">
                      <a16:colId xmlns:a16="http://schemas.microsoft.com/office/drawing/2014/main" val="3198497042"/>
                    </a:ext>
                  </a:extLst>
                </a:gridCol>
                <a:gridCol w="1152144">
                  <a:extLst>
                    <a:ext uri="{9D8B030D-6E8A-4147-A177-3AD203B41FA5}">
                      <a16:colId xmlns:a16="http://schemas.microsoft.com/office/drawing/2014/main" val="298655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2855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- 2023-09-26 10:59:13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support this year's @DiveInFest, the #insurance industry’s festival for diversity &amp;amp; inclusion. The festival begins today with 100+ events exploring how collective action shapes inclusive cultures. Register for the free events: https://t.co/hl13ul92aF #DiveIn2023 https://t.co/VQVy9ykSjc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0.2301 %</a:t>
                      </a:r>
                    </a:p>
                  </a:txBody>
                  <a:tcPr/>
                </a:tc>
                <a:extLst>
                  <a:ext uri="{0D108BD9-81ED-4DB2-BD59-A6C34878D82A}">
                    <a16:rowId xmlns:a16="http://schemas.microsoft.com/office/drawing/2014/main" val="350367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- 2023-09-14 15:39:27</a:t>
                      </a:r>
                      <a:r>
                        <a:rPr kumimoji="0" lang="en-US" sz="1000" b="0" i="0" u="none" strike="noStrike" kern="1200" cap="none" spc="0" normalizeH="0" baseline="0" noProof="0">
                          <a:ln>
                            <a:noFill/>
                          </a:ln>
                          <a:solidFill>
                            <a:prstClr val="black"/>
                          </a:solidFill>
                          <a:effectLst/>
                          <a:uLnTx/>
                          <a:uFillTx/>
                          <a:latin typeface="Calibri"/>
                          <a:ea typeface="+mn-ea"/>
                          <a:cs typeface="+mn-cs"/>
                        </a:rPr>
                        <a:t>
 As #mentalhealth challenges rise, it's vital for organizational leaders to provide #suicideprevention resources to anyone who may be at risk.
View resources: https://t.co/b5Pu2d43ob
If you or someone you know needs help, call 988 or text HELLO to 741741. #SuicidePreventionWeek https://t.co/RsrrIncT00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0.1279 %</a:t>
                      </a:r>
                    </a:p>
                  </a:txBody>
                  <a:tcPr/>
                </a:tc>
                <a:extLst>
                  <a:ext uri="{0D108BD9-81ED-4DB2-BD59-A6C34878D82A}">
                    <a16:rowId xmlns:a16="http://schemas.microsoft.com/office/drawing/2014/main" val="1053551090"/>
                  </a:ext>
                </a:extLst>
              </a:tr>
            </a:tbl>
          </a:graphicData>
        </a:graphic>
      </p:graphicFrame>
      <p:sp>
        <p:nvSpPr>
          <p:cNvPr id="4" name="Text Placeholder 3">
            <a:extLst>
              <a:ext uri="{FF2B5EF4-FFF2-40B4-BE49-F238E27FC236}">
                <a16:creationId xmlns:a16="http://schemas.microsoft.com/office/drawing/2014/main" id="{D16A0C1A-F154-48C6-AF1E-8657E611A4E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027662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C70A4-2319-4021-A48F-8D30DE0BA72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DC0E1624-2619-4B5A-B91F-84E63047D408}"/>
              </a:ext>
            </a:extLst>
          </p:cNvPr>
          <p:cNvGraphicFramePr>
            <a:graphicFrameLocks noGrp="1"/>
          </p:cNvGraphicFramePr>
          <p:nvPr>
            <p:ph type="tbl" sz="quarter" idx="13"/>
            <p:extLst>
              <p:ext uri="{D42A27DB-BD31-4B8C-83A1-F6EECF244321}">
                <p14:modId xmlns:p14="http://schemas.microsoft.com/office/powerpoint/2010/main" val="244290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02857"/>
                    </a:ext>
                  </a:extLst>
                </a:gridCol>
                <a:gridCol w="1152144">
                  <a:extLst>
                    <a:ext uri="{9D8B030D-6E8A-4147-A177-3AD203B41FA5}">
                      <a16:colId xmlns:a16="http://schemas.microsoft.com/office/drawing/2014/main" val="1110848184"/>
                    </a:ext>
                  </a:extLst>
                </a:gridCol>
                <a:gridCol w="1152144">
                  <a:extLst>
                    <a:ext uri="{9D8B030D-6E8A-4147-A177-3AD203B41FA5}">
                      <a16:colId xmlns:a16="http://schemas.microsoft.com/office/drawing/2014/main" val="2186438239"/>
                    </a:ext>
                  </a:extLst>
                </a:gridCol>
                <a:gridCol w="1152144">
                  <a:extLst>
                    <a:ext uri="{9D8B030D-6E8A-4147-A177-3AD203B41FA5}">
                      <a16:colId xmlns:a16="http://schemas.microsoft.com/office/drawing/2014/main" val="4288584360"/>
                    </a:ext>
                  </a:extLst>
                </a:gridCol>
                <a:gridCol w="1152144">
                  <a:extLst>
                    <a:ext uri="{9D8B030D-6E8A-4147-A177-3AD203B41FA5}">
                      <a16:colId xmlns:a16="http://schemas.microsoft.com/office/drawing/2014/main" val="2005217335"/>
                    </a:ext>
                  </a:extLst>
                </a:gridCol>
                <a:gridCol w="1152144">
                  <a:extLst>
                    <a:ext uri="{9D8B030D-6E8A-4147-A177-3AD203B41FA5}">
                      <a16:colId xmlns:a16="http://schemas.microsoft.com/office/drawing/2014/main" val="413350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3588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- 2023-09-07 12:31:11</a:t>
                      </a:r>
                      <a:r>
                        <a:rPr kumimoji="0" lang="en-US" sz="1000" b="0" i="0" u="none" strike="noStrike" kern="1200" cap="none" spc="0" normalizeH="0" baseline="0" noProof="0">
                          <a:ln>
                            <a:noFill/>
                          </a:ln>
                          <a:solidFill>
                            <a:prstClr val="black"/>
                          </a:solidFill>
                          <a:effectLst/>
                          <a:uLnTx/>
                          <a:uFillTx/>
                          <a:latin typeface="Calibri"/>
                          <a:ea typeface="+mn-ea"/>
                          <a:cs typeface="+mn-cs"/>
                        </a:rPr>
                        <a:t>
 We're donating  to charity for every @Phillies run scored this season. Keep those runs coming, Phillies! 👏 #RingTheBell https://t.co/grVikZbNCD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0.1024 %</a:t>
                      </a:r>
                    </a:p>
                  </a:txBody>
                  <a:tcPr/>
                </a:tc>
                <a:extLst>
                  <a:ext uri="{0D108BD9-81ED-4DB2-BD59-A6C34878D82A}">
                    <a16:rowId xmlns:a16="http://schemas.microsoft.com/office/drawing/2014/main" val="112652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- 2023-09-08 12:37:53</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sponsor this year's #ParkwayRun &amp;amp; Walk on September 24th, supporting @ChildrensPhila's groundbreaking #cancer research and care. Join #TEAMPHLY on the day or show your support with a donation! https://t.co/7RVT9oAx1p #ParkwayWhyIRun https://t.co/R1P5fjg1ur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0.1024 %</a:t>
                      </a:r>
                    </a:p>
                  </a:txBody>
                  <a:tcPr/>
                </a:tc>
                <a:extLst>
                  <a:ext uri="{0D108BD9-81ED-4DB2-BD59-A6C34878D82A}">
                    <a16:rowId xmlns:a16="http://schemas.microsoft.com/office/drawing/2014/main" val="2377832242"/>
                  </a:ext>
                </a:extLst>
              </a:tr>
            </a:tbl>
          </a:graphicData>
        </a:graphic>
      </p:graphicFrame>
      <p:sp>
        <p:nvSpPr>
          <p:cNvPr id="4" name="Text Placeholder 3">
            <a:extLst>
              <a:ext uri="{FF2B5EF4-FFF2-40B4-BE49-F238E27FC236}">
                <a16:creationId xmlns:a16="http://schemas.microsoft.com/office/drawing/2014/main" id="{98A6843C-DB88-4541-ADF0-81E6FD105DC7}"/>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547224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2719-9F9C-4113-AC46-5BC0A1B5C197}"/>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565D5B2-5722-4C4F-9DD0-7CD184809A76}"/>
              </a:ext>
            </a:extLst>
          </p:cNvPr>
          <p:cNvGraphicFramePr>
            <a:graphicFrameLocks noGrp="1"/>
          </p:cNvGraphicFramePr>
          <p:nvPr>
            <p:ph type="tbl" sz="quarter" idx="13"/>
            <p:extLst>
              <p:ext uri="{D42A27DB-BD31-4B8C-83A1-F6EECF244321}">
                <p14:modId xmlns:p14="http://schemas.microsoft.com/office/powerpoint/2010/main" val="92852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5685454"/>
                    </a:ext>
                  </a:extLst>
                </a:gridCol>
                <a:gridCol w="1152144">
                  <a:extLst>
                    <a:ext uri="{9D8B030D-6E8A-4147-A177-3AD203B41FA5}">
                      <a16:colId xmlns:a16="http://schemas.microsoft.com/office/drawing/2014/main" val="226613316"/>
                    </a:ext>
                  </a:extLst>
                </a:gridCol>
                <a:gridCol w="1152144">
                  <a:extLst>
                    <a:ext uri="{9D8B030D-6E8A-4147-A177-3AD203B41FA5}">
                      <a16:colId xmlns:a16="http://schemas.microsoft.com/office/drawing/2014/main" val="76876582"/>
                    </a:ext>
                  </a:extLst>
                </a:gridCol>
                <a:gridCol w="1152144">
                  <a:extLst>
                    <a:ext uri="{9D8B030D-6E8A-4147-A177-3AD203B41FA5}">
                      <a16:colId xmlns:a16="http://schemas.microsoft.com/office/drawing/2014/main" val="548613860"/>
                    </a:ext>
                  </a:extLst>
                </a:gridCol>
                <a:gridCol w="1152144">
                  <a:extLst>
                    <a:ext uri="{9D8B030D-6E8A-4147-A177-3AD203B41FA5}">
                      <a16:colId xmlns:a16="http://schemas.microsoft.com/office/drawing/2014/main" val="328544671"/>
                    </a:ext>
                  </a:extLst>
                </a:gridCol>
                <a:gridCol w="1152144">
                  <a:extLst>
                    <a:ext uri="{9D8B030D-6E8A-4147-A177-3AD203B41FA5}">
                      <a16:colId xmlns:a16="http://schemas.microsoft.com/office/drawing/2014/main" val="393395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0467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- 2023-09-13 15:50:32</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@Eagles players &amp;amp; employees along with volunteers from various organizations at Lincoln Financial Field for @911day's Meal Pack Initiative. Together, we packed 500K meals for families in need to honor #September11 victims &amp;amp; first responders. 🍽️💙 https://t.co/bbRf9Cef1R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0.1024 %</a:t>
                      </a:r>
                    </a:p>
                  </a:txBody>
                  <a:tcPr/>
                </a:tc>
                <a:extLst>
                  <a:ext uri="{0D108BD9-81ED-4DB2-BD59-A6C34878D82A}">
                    <a16:rowId xmlns:a16="http://schemas.microsoft.com/office/drawing/2014/main" val="1960056830"/>
                  </a:ext>
                </a:extLst>
              </a:tr>
            </a:tbl>
          </a:graphicData>
        </a:graphic>
      </p:graphicFrame>
      <p:sp>
        <p:nvSpPr>
          <p:cNvPr id="4" name="Text Placeholder 3">
            <a:extLst>
              <a:ext uri="{FF2B5EF4-FFF2-40B4-BE49-F238E27FC236}">
                <a16:creationId xmlns:a16="http://schemas.microsoft.com/office/drawing/2014/main" id="{A479A4CA-408B-46FE-8ED9-A8B6FF0F8E06}"/>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08370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D2E7-F81B-4C48-BB6F-DFBE3BBEE8E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896689A-F557-4DB6-A328-3B650D99670C}"/>
              </a:ext>
            </a:extLst>
          </p:cNvPr>
          <p:cNvGraphicFramePr>
            <a:graphicFrameLocks noGrp="1"/>
          </p:cNvGraphicFramePr>
          <p:nvPr>
            <p:ph type="tbl" sz="quarter" idx="13"/>
            <p:extLst>
              <p:ext uri="{D42A27DB-BD31-4B8C-83A1-F6EECF244321}">
                <p14:modId xmlns:p14="http://schemas.microsoft.com/office/powerpoint/2010/main" val="371214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10781025"/>
                    </a:ext>
                  </a:extLst>
                </a:gridCol>
                <a:gridCol w="576072">
                  <a:extLst>
                    <a:ext uri="{9D8B030D-6E8A-4147-A177-3AD203B41FA5}">
                      <a16:colId xmlns:a16="http://schemas.microsoft.com/office/drawing/2014/main" val="477229807"/>
                    </a:ext>
                  </a:extLst>
                </a:gridCol>
                <a:gridCol w="576072">
                  <a:extLst>
                    <a:ext uri="{9D8B030D-6E8A-4147-A177-3AD203B41FA5}">
                      <a16:colId xmlns:a16="http://schemas.microsoft.com/office/drawing/2014/main" val="705948788"/>
                    </a:ext>
                  </a:extLst>
                </a:gridCol>
                <a:gridCol w="576072">
                  <a:extLst>
                    <a:ext uri="{9D8B030D-6E8A-4147-A177-3AD203B41FA5}">
                      <a16:colId xmlns:a16="http://schemas.microsoft.com/office/drawing/2014/main" val="1380748931"/>
                    </a:ext>
                  </a:extLst>
                </a:gridCol>
                <a:gridCol w="576072">
                  <a:extLst>
                    <a:ext uri="{9D8B030D-6E8A-4147-A177-3AD203B41FA5}">
                      <a16:colId xmlns:a16="http://schemas.microsoft.com/office/drawing/2014/main" val="4060274951"/>
                    </a:ext>
                  </a:extLst>
                </a:gridCol>
                <a:gridCol w="576072">
                  <a:extLst>
                    <a:ext uri="{9D8B030D-6E8A-4147-A177-3AD203B41FA5}">
                      <a16:colId xmlns:a16="http://schemas.microsoft.com/office/drawing/2014/main" val="976760300"/>
                    </a:ext>
                  </a:extLst>
                </a:gridCol>
                <a:gridCol w="576072">
                  <a:extLst>
                    <a:ext uri="{9D8B030D-6E8A-4147-A177-3AD203B41FA5}">
                      <a16:colId xmlns:a16="http://schemas.microsoft.com/office/drawing/2014/main" val="3469023853"/>
                    </a:ext>
                  </a:extLst>
                </a:gridCol>
                <a:gridCol w="576072">
                  <a:extLst>
                    <a:ext uri="{9D8B030D-6E8A-4147-A177-3AD203B41FA5}">
                      <a16:colId xmlns:a16="http://schemas.microsoft.com/office/drawing/2014/main" val="3425793880"/>
                    </a:ext>
                  </a:extLst>
                </a:gridCol>
                <a:gridCol w="576072">
                  <a:extLst>
                    <a:ext uri="{9D8B030D-6E8A-4147-A177-3AD203B41FA5}">
                      <a16:colId xmlns:a16="http://schemas.microsoft.com/office/drawing/2014/main" val="2565755121"/>
                    </a:ext>
                  </a:extLst>
                </a:gridCol>
                <a:gridCol w="576072">
                  <a:extLst>
                    <a:ext uri="{9D8B030D-6E8A-4147-A177-3AD203B41FA5}">
                      <a16:colId xmlns:a16="http://schemas.microsoft.com/office/drawing/2014/main" val="3961600809"/>
                    </a:ext>
                  </a:extLst>
                </a:gridCol>
                <a:gridCol w="576072">
                  <a:extLst>
                    <a:ext uri="{9D8B030D-6E8A-4147-A177-3AD203B41FA5}">
                      <a16:colId xmlns:a16="http://schemas.microsoft.com/office/drawing/2014/main" val="637724517"/>
                    </a:ext>
                  </a:extLst>
                </a:gridCol>
                <a:gridCol w="576072">
                  <a:extLst>
                    <a:ext uri="{9D8B030D-6E8A-4147-A177-3AD203B41FA5}">
                      <a16:colId xmlns:a16="http://schemas.microsoft.com/office/drawing/2014/main" val="2691347296"/>
                    </a:ext>
                  </a:extLst>
                </a:gridCol>
                <a:gridCol w="576072">
                  <a:extLst>
                    <a:ext uri="{9D8B030D-6E8A-4147-A177-3AD203B41FA5}">
                      <a16:colId xmlns:a16="http://schemas.microsoft.com/office/drawing/2014/main" val="24446914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851183549"/>
                  </a:ext>
                </a:extLst>
              </a:tr>
              <a:tr h="370840">
                <a:tc>
                  <a:txBody>
                    <a:bodyPr/>
                    <a:lstStyle/>
                    <a:p>
                      <a:r>
                        <a:rPr lang="en-US" sz="1000"/>
                        <a:t>39278</a:t>
                      </a:r>
                    </a:p>
                  </a:txBody>
                  <a:tcPr/>
                </a:tc>
                <a:tc>
                  <a:txBody>
                    <a:bodyPr/>
                    <a:lstStyle/>
                    <a:p>
                      <a:r>
                        <a:rPr lang="en-US" sz="1000"/>
                        <a:t>661</a:t>
                      </a:r>
                    </a:p>
                  </a:txBody>
                  <a:tcPr/>
                </a:tc>
                <a:tc>
                  <a:txBody>
                    <a:bodyPr/>
                    <a:lstStyle/>
                    <a:p>
                      <a:r>
                        <a:rPr lang="en-US" sz="1000"/>
                        <a:t>19</a:t>
                      </a:r>
                    </a:p>
                  </a:txBody>
                  <a:tcPr/>
                </a:tc>
                <a:tc>
                  <a:txBody>
                    <a:bodyPr/>
                    <a:lstStyle/>
                    <a:p>
                      <a:r>
                        <a:rPr lang="en-US" sz="1000"/>
                        <a:t>1840</a:t>
                      </a:r>
                    </a:p>
                  </a:txBody>
                  <a:tcPr/>
                </a:tc>
                <a:tc>
                  <a:txBody>
                    <a:bodyPr/>
                    <a:lstStyle/>
                    <a:p>
                      <a:r>
                        <a:rPr lang="en-US" sz="1000"/>
                        <a:t>96.842105263158</a:t>
                      </a:r>
                    </a:p>
                  </a:txBody>
                  <a:tcPr/>
                </a:tc>
                <a:tc>
                  <a:txBody>
                    <a:bodyPr/>
                    <a:lstStyle/>
                    <a:p>
                      <a:r>
                        <a:rPr lang="en-US" sz="1000"/>
                        <a:t>13</a:t>
                      </a:r>
                    </a:p>
                  </a:txBody>
                  <a:tcPr/>
                </a:tc>
                <a:tc>
                  <a:txBody>
                    <a:bodyPr/>
                    <a:lstStyle/>
                    <a:p>
                      <a:r>
                        <a:rPr lang="en-US" sz="1000"/>
                        <a:t>28</a:t>
                      </a:r>
                    </a:p>
                  </a:txBody>
                  <a:tcPr/>
                </a:tc>
                <a:tc>
                  <a:txBody>
                    <a:bodyPr/>
                    <a:lstStyle/>
                    <a:p>
                      <a:r>
                        <a:rPr lang="en-US" sz="1000"/>
                        <a:t>1.4736842105263</a:t>
                      </a:r>
                    </a:p>
                  </a:txBody>
                  <a:tcPr/>
                </a:tc>
                <a:tc>
                  <a:txBody>
                    <a:bodyPr/>
                    <a:lstStyle/>
                    <a:p>
                      <a:r>
                        <a:rPr lang="en-US" sz="1000"/>
                        <a:t>7271</a:t>
                      </a:r>
                    </a:p>
                  </a:txBody>
                  <a:tcPr/>
                </a:tc>
                <a:tc>
                  <a:txBody>
                    <a:bodyPr/>
                    <a:lstStyle/>
                    <a:p>
                      <a:r>
                        <a:rPr lang="en-US" sz="1000"/>
                        <a:t>382.68421052632</a:t>
                      </a:r>
                    </a:p>
                  </a:txBody>
                  <a:tcPr/>
                </a:tc>
                <a:tc>
                  <a:txBody>
                    <a:bodyPr/>
                    <a:lstStyle/>
                    <a:p>
                      <a:r>
                        <a:rPr lang="en-US" sz="1000"/>
                        <a:t>56683</a:t>
                      </a:r>
                    </a:p>
                  </a:txBody>
                  <a:tcPr/>
                </a:tc>
                <a:tc>
                  <a:txBody>
                    <a:bodyPr/>
                    <a:lstStyle/>
                    <a:p>
                      <a:r>
                        <a:rPr lang="en-US" sz="1000"/>
                        <a:t>2983.3157894737</a:t>
                      </a:r>
                    </a:p>
                  </a:txBody>
                  <a:tcPr/>
                </a:tc>
                <a:tc>
                  <a:txBody>
                    <a:bodyPr/>
                    <a:lstStyle/>
                    <a:p>
                      <a:r>
                        <a:rPr lang="en-US" sz="1000"/>
                        <a:t>11.496150070602 %</a:t>
                      </a:r>
                    </a:p>
                  </a:txBody>
                  <a:tcPr/>
                </a:tc>
                <a:extLst>
                  <a:ext uri="{0D108BD9-81ED-4DB2-BD59-A6C34878D82A}">
                    <a16:rowId xmlns:a16="http://schemas.microsoft.com/office/drawing/2014/main" val="2356176638"/>
                  </a:ext>
                </a:extLst>
              </a:tr>
            </a:tbl>
          </a:graphicData>
        </a:graphic>
      </p:graphicFrame>
      <p:sp>
        <p:nvSpPr>
          <p:cNvPr id="4" name="Text Placeholder 3">
            <a:extLst>
              <a:ext uri="{FF2B5EF4-FFF2-40B4-BE49-F238E27FC236}">
                <a16:creationId xmlns:a16="http://schemas.microsoft.com/office/drawing/2014/main" id="{7EEB379B-770F-46C8-B35D-BC539F591DCE}"/>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659927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9C9B-3D4A-41C6-A844-1CBBFC246EC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62DF106-A834-4515-BCA5-5E0EEA86F9CE}"/>
              </a:ext>
            </a:extLst>
          </p:cNvPr>
          <p:cNvGraphicFramePr>
            <a:graphicFrameLocks noGrp="1"/>
          </p:cNvGraphicFramePr>
          <p:nvPr>
            <p:ph type="chart" sz="quarter" idx="13"/>
            <p:extLst>
              <p:ext uri="{D42A27DB-BD31-4B8C-83A1-F6EECF244321}">
                <p14:modId xmlns:p14="http://schemas.microsoft.com/office/powerpoint/2010/main" val="4173632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1B995-D5CF-4630-A44A-09222FF178A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DDC3496-2DE2-4ABC-8BD2-42B0E8058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894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C544-DACE-45CB-859E-DAB1694A7E00}"/>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7252881-C652-4835-9BE8-1C19A6B109EC}"/>
              </a:ext>
            </a:extLst>
          </p:cNvPr>
          <p:cNvGraphicFramePr>
            <a:graphicFrameLocks noGrp="1"/>
          </p:cNvGraphicFramePr>
          <p:nvPr>
            <p:ph type="chart" sz="quarter" idx="13"/>
            <p:extLst>
              <p:ext uri="{D42A27DB-BD31-4B8C-83A1-F6EECF244321}">
                <p14:modId xmlns:p14="http://schemas.microsoft.com/office/powerpoint/2010/main" val="4053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AD20F1-C25F-4682-9C9B-F34BADDE752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41BEA55-8234-4834-B2D5-DC19A2174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161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7484-7542-4AD8-AD11-1BEC35D82C7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7C30B57-02F7-43C3-983C-508AEE221DDC}"/>
              </a:ext>
            </a:extLst>
          </p:cNvPr>
          <p:cNvGraphicFramePr>
            <a:graphicFrameLocks noGrp="1"/>
          </p:cNvGraphicFramePr>
          <p:nvPr>
            <p:ph type="chart" sz="quarter" idx="13"/>
            <p:extLst>
              <p:ext uri="{D42A27DB-BD31-4B8C-83A1-F6EECF244321}">
                <p14:modId xmlns:p14="http://schemas.microsoft.com/office/powerpoint/2010/main" val="1047198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96891-73EC-4A73-9796-F7CD84AAB96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605B55D-01F0-4B6A-AAA1-51144D4840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132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A498-DC93-4F75-A67E-D8305F32658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2D70DCB0-CFBE-4827-B26D-6454CCCB6CFF}"/>
              </a:ext>
            </a:extLst>
          </p:cNvPr>
          <p:cNvGraphicFramePr>
            <a:graphicFrameLocks noGrp="1"/>
          </p:cNvGraphicFramePr>
          <p:nvPr>
            <p:ph type="chart" sz="quarter" idx="13"/>
            <p:extLst>
              <p:ext uri="{D42A27DB-BD31-4B8C-83A1-F6EECF244321}">
                <p14:modId xmlns:p14="http://schemas.microsoft.com/office/powerpoint/2010/main" val="178754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523FA4-9DF8-49A9-8C88-850DD2AD0E2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B3363C9-3B2C-449A-B48C-22B09EF93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070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A22D3-4385-49AF-B275-394E18EEE590}"/>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55015025-A6E9-415F-8F35-9E951ACEE213}"/>
              </a:ext>
            </a:extLst>
          </p:cNvPr>
          <p:cNvGraphicFramePr>
            <a:graphicFrameLocks noGrp="1"/>
          </p:cNvGraphicFramePr>
          <p:nvPr>
            <p:ph type="tbl" sz="quarter" idx="13"/>
            <p:extLst>
              <p:ext uri="{D42A27DB-BD31-4B8C-83A1-F6EECF244321}">
                <p14:modId xmlns:p14="http://schemas.microsoft.com/office/powerpoint/2010/main" val="376652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37380330"/>
                    </a:ext>
                  </a:extLst>
                </a:gridCol>
                <a:gridCol w="740664">
                  <a:extLst>
                    <a:ext uri="{9D8B030D-6E8A-4147-A177-3AD203B41FA5}">
                      <a16:colId xmlns:a16="http://schemas.microsoft.com/office/drawing/2014/main" val="109993681"/>
                    </a:ext>
                  </a:extLst>
                </a:gridCol>
                <a:gridCol w="740664">
                  <a:extLst>
                    <a:ext uri="{9D8B030D-6E8A-4147-A177-3AD203B41FA5}">
                      <a16:colId xmlns:a16="http://schemas.microsoft.com/office/drawing/2014/main" val="1393353678"/>
                    </a:ext>
                  </a:extLst>
                </a:gridCol>
                <a:gridCol w="740664">
                  <a:extLst>
                    <a:ext uri="{9D8B030D-6E8A-4147-A177-3AD203B41FA5}">
                      <a16:colId xmlns:a16="http://schemas.microsoft.com/office/drawing/2014/main" val="1904350910"/>
                    </a:ext>
                  </a:extLst>
                </a:gridCol>
                <a:gridCol w="740664">
                  <a:extLst>
                    <a:ext uri="{9D8B030D-6E8A-4147-A177-3AD203B41FA5}">
                      <a16:colId xmlns:a16="http://schemas.microsoft.com/office/drawing/2014/main" val="3166279846"/>
                    </a:ext>
                  </a:extLst>
                </a:gridCol>
                <a:gridCol w="740664">
                  <a:extLst>
                    <a:ext uri="{9D8B030D-6E8A-4147-A177-3AD203B41FA5}">
                      <a16:colId xmlns:a16="http://schemas.microsoft.com/office/drawing/2014/main" val="3502824619"/>
                    </a:ext>
                  </a:extLst>
                </a:gridCol>
                <a:gridCol w="740664">
                  <a:extLst>
                    <a:ext uri="{9D8B030D-6E8A-4147-A177-3AD203B41FA5}">
                      <a16:colId xmlns:a16="http://schemas.microsoft.com/office/drawing/2014/main" val="3125911518"/>
                    </a:ext>
                  </a:extLst>
                </a:gridCol>
                <a:gridCol w="740664">
                  <a:extLst>
                    <a:ext uri="{9D8B030D-6E8A-4147-A177-3AD203B41FA5}">
                      <a16:colId xmlns:a16="http://schemas.microsoft.com/office/drawing/2014/main" val="3370858530"/>
                    </a:ext>
                  </a:extLst>
                </a:gridCol>
                <a:gridCol w="740664">
                  <a:extLst>
                    <a:ext uri="{9D8B030D-6E8A-4147-A177-3AD203B41FA5}">
                      <a16:colId xmlns:a16="http://schemas.microsoft.com/office/drawing/2014/main" val="67699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7473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- 2023-09-15 14:27:14</a:t>
                      </a:r>
                      <a:r>
                        <a:rPr kumimoji="0" lang="en-US" sz="1000" b="0" i="0" u="none" strike="noStrike" kern="1200" cap="none" spc="0" normalizeH="0" baseline="0" noProof="0">
                          <a:ln>
                            <a:noFill/>
                          </a:ln>
                          <a:solidFill>
                            <a:prstClr val="black"/>
                          </a:solidFill>
                          <a:effectLst/>
                          <a:uLnTx/>
                          <a:uFillTx/>
                          <a:latin typeface="Calibri"/>
                          <a:ea typeface="+mn-ea"/>
                          <a:cs typeface="+mn-cs"/>
                        </a:rPr>
                        <a:t>
 #TEAMPHLY channeled their inner child during a day of fun, laughter, and fundraising for a great cause! Home Office employees enjoyed school lunch, snacks, arts &amp; crafts, and recess games with Playworks during #BringYourInnerChildToWorkDay in support of the Children's Hospital of Philadelphia (CHOP). 
All money raised is donated to CHOP to help create a future free of childhood #cancer. Learn how you can make an immediate impact today: bit.ly/CHOP-Parkway #ForBreakThroughs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46.65515753129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98976695"/>
                  </a:ext>
                </a:extLst>
              </a:tr>
            </a:tbl>
          </a:graphicData>
        </a:graphic>
      </p:graphicFrame>
      <p:sp>
        <p:nvSpPr>
          <p:cNvPr id="4" name="Text Placeholder 3">
            <a:extLst>
              <a:ext uri="{FF2B5EF4-FFF2-40B4-BE49-F238E27FC236}">
                <a16:creationId xmlns:a16="http://schemas.microsoft.com/office/drawing/2014/main" id="{D84BD123-CEB9-4BEA-83BC-FE1EF197DFE9}"/>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016130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AAB16-4E91-40E9-A9D5-EDE077EDA094}"/>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08ACDDF6-DB36-4BB8-ACD8-D91F1DC93F9A}"/>
              </a:ext>
            </a:extLst>
          </p:cNvPr>
          <p:cNvGraphicFramePr>
            <a:graphicFrameLocks noGrp="1"/>
          </p:cNvGraphicFramePr>
          <p:nvPr>
            <p:ph type="tbl" sz="quarter" idx="13"/>
            <p:extLst>
              <p:ext uri="{D42A27DB-BD31-4B8C-83A1-F6EECF244321}">
                <p14:modId xmlns:p14="http://schemas.microsoft.com/office/powerpoint/2010/main" val="357220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6381346"/>
                    </a:ext>
                  </a:extLst>
                </a:gridCol>
                <a:gridCol w="740664">
                  <a:extLst>
                    <a:ext uri="{9D8B030D-6E8A-4147-A177-3AD203B41FA5}">
                      <a16:colId xmlns:a16="http://schemas.microsoft.com/office/drawing/2014/main" val="1287726382"/>
                    </a:ext>
                  </a:extLst>
                </a:gridCol>
                <a:gridCol w="740664">
                  <a:extLst>
                    <a:ext uri="{9D8B030D-6E8A-4147-A177-3AD203B41FA5}">
                      <a16:colId xmlns:a16="http://schemas.microsoft.com/office/drawing/2014/main" val="1440952894"/>
                    </a:ext>
                  </a:extLst>
                </a:gridCol>
                <a:gridCol w="740664">
                  <a:extLst>
                    <a:ext uri="{9D8B030D-6E8A-4147-A177-3AD203B41FA5}">
                      <a16:colId xmlns:a16="http://schemas.microsoft.com/office/drawing/2014/main" val="2318555863"/>
                    </a:ext>
                  </a:extLst>
                </a:gridCol>
                <a:gridCol w="740664">
                  <a:extLst>
                    <a:ext uri="{9D8B030D-6E8A-4147-A177-3AD203B41FA5}">
                      <a16:colId xmlns:a16="http://schemas.microsoft.com/office/drawing/2014/main" val="1011426071"/>
                    </a:ext>
                  </a:extLst>
                </a:gridCol>
                <a:gridCol w="740664">
                  <a:extLst>
                    <a:ext uri="{9D8B030D-6E8A-4147-A177-3AD203B41FA5}">
                      <a16:colId xmlns:a16="http://schemas.microsoft.com/office/drawing/2014/main" val="2599722810"/>
                    </a:ext>
                  </a:extLst>
                </a:gridCol>
                <a:gridCol w="740664">
                  <a:extLst>
                    <a:ext uri="{9D8B030D-6E8A-4147-A177-3AD203B41FA5}">
                      <a16:colId xmlns:a16="http://schemas.microsoft.com/office/drawing/2014/main" val="390891348"/>
                    </a:ext>
                  </a:extLst>
                </a:gridCol>
                <a:gridCol w="740664">
                  <a:extLst>
                    <a:ext uri="{9D8B030D-6E8A-4147-A177-3AD203B41FA5}">
                      <a16:colId xmlns:a16="http://schemas.microsoft.com/office/drawing/2014/main" val="119428631"/>
                    </a:ext>
                  </a:extLst>
                </a:gridCol>
                <a:gridCol w="740664">
                  <a:extLst>
                    <a:ext uri="{9D8B030D-6E8A-4147-A177-3AD203B41FA5}">
                      <a16:colId xmlns:a16="http://schemas.microsoft.com/office/drawing/2014/main" val="1217742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9839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- 2023-09-27 12:20:05</a:t>
                      </a:r>
                      <a:r>
                        <a:rPr kumimoji="0" lang="en-US" sz="1000" b="0" i="0" u="none" strike="noStrike" kern="1200" cap="none" spc="0" normalizeH="0" baseline="0" noProof="0">
                          <a:ln>
                            <a:noFill/>
                          </a:ln>
                          <a:solidFill>
                            <a:prstClr val="black"/>
                          </a:solidFill>
                          <a:effectLst/>
                          <a:uLnTx/>
                          <a:uFillTx/>
                          <a:latin typeface="Calibri"/>
                          <a:ea typeface="+mn-ea"/>
                          <a:cs typeface="+mn-cs"/>
                        </a:rPr>
                        <a:t>
 PHLY has been named one of the #BestPlacestoWork in #Insurance for the 14th consecutive year! We know our hardworking employees are the reason for our success. Thank you #TEAMPHLY for your continued efforts to make PHLY a great place to work. 🙌 
Discover exciting career opportunities at bit.ly/PHLYCareers #joinourteam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9.6305031446541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7343547"/>
                  </a:ext>
                </a:extLst>
              </a:tr>
            </a:tbl>
          </a:graphicData>
        </a:graphic>
      </p:graphicFrame>
      <p:sp>
        <p:nvSpPr>
          <p:cNvPr id="4" name="Text Placeholder 3">
            <a:extLst>
              <a:ext uri="{FF2B5EF4-FFF2-40B4-BE49-F238E27FC236}">
                <a16:creationId xmlns:a16="http://schemas.microsoft.com/office/drawing/2014/main" id="{348136B7-B198-4AB8-884A-93E665C64AFA}"/>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080040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D3CF-71BA-4436-BB12-A823457E8AC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C2C5E9E5-7440-4A68-B50D-3E6A61DA241E}"/>
              </a:ext>
            </a:extLst>
          </p:cNvPr>
          <p:cNvGraphicFramePr>
            <a:graphicFrameLocks noGrp="1"/>
          </p:cNvGraphicFramePr>
          <p:nvPr>
            <p:ph type="tbl" sz="quarter" idx="13"/>
            <p:extLst>
              <p:ext uri="{D42A27DB-BD31-4B8C-83A1-F6EECF244321}">
                <p14:modId xmlns:p14="http://schemas.microsoft.com/office/powerpoint/2010/main" val="1742513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7414000"/>
                    </a:ext>
                  </a:extLst>
                </a:gridCol>
                <a:gridCol w="740664">
                  <a:extLst>
                    <a:ext uri="{9D8B030D-6E8A-4147-A177-3AD203B41FA5}">
                      <a16:colId xmlns:a16="http://schemas.microsoft.com/office/drawing/2014/main" val="1786407013"/>
                    </a:ext>
                  </a:extLst>
                </a:gridCol>
                <a:gridCol w="740664">
                  <a:extLst>
                    <a:ext uri="{9D8B030D-6E8A-4147-A177-3AD203B41FA5}">
                      <a16:colId xmlns:a16="http://schemas.microsoft.com/office/drawing/2014/main" val="3849592579"/>
                    </a:ext>
                  </a:extLst>
                </a:gridCol>
                <a:gridCol w="740664">
                  <a:extLst>
                    <a:ext uri="{9D8B030D-6E8A-4147-A177-3AD203B41FA5}">
                      <a16:colId xmlns:a16="http://schemas.microsoft.com/office/drawing/2014/main" val="2257001880"/>
                    </a:ext>
                  </a:extLst>
                </a:gridCol>
                <a:gridCol w="740664">
                  <a:extLst>
                    <a:ext uri="{9D8B030D-6E8A-4147-A177-3AD203B41FA5}">
                      <a16:colId xmlns:a16="http://schemas.microsoft.com/office/drawing/2014/main" val="2193771305"/>
                    </a:ext>
                  </a:extLst>
                </a:gridCol>
                <a:gridCol w="740664">
                  <a:extLst>
                    <a:ext uri="{9D8B030D-6E8A-4147-A177-3AD203B41FA5}">
                      <a16:colId xmlns:a16="http://schemas.microsoft.com/office/drawing/2014/main" val="117183312"/>
                    </a:ext>
                  </a:extLst>
                </a:gridCol>
                <a:gridCol w="740664">
                  <a:extLst>
                    <a:ext uri="{9D8B030D-6E8A-4147-A177-3AD203B41FA5}">
                      <a16:colId xmlns:a16="http://schemas.microsoft.com/office/drawing/2014/main" val="1094585568"/>
                    </a:ext>
                  </a:extLst>
                </a:gridCol>
                <a:gridCol w="740664">
                  <a:extLst>
                    <a:ext uri="{9D8B030D-6E8A-4147-A177-3AD203B41FA5}">
                      <a16:colId xmlns:a16="http://schemas.microsoft.com/office/drawing/2014/main" val="3610475593"/>
                    </a:ext>
                  </a:extLst>
                </a:gridCol>
                <a:gridCol w="740664">
                  <a:extLst>
                    <a:ext uri="{9D8B030D-6E8A-4147-A177-3AD203B41FA5}">
                      <a16:colId xmlns:a16="http://schemas.microsoft.com/office/drawing/2014/main" val="395207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9416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- 2023-09-05 12:27:55</a:t>
                      </a:r>
                      <a:r>
                        <a:rPr kumimoji="0" lang="en-US" sz="1000" b="0" i="0" u="none" strike="noStrike" kern="1200" cap="none" spc="0" normalizeH="0" baseline="0" noProof="0">
                          <a:ln>
                            <a:noFill/>
                          </a:ln>
                          <a:solidFill>
                            <a:prstClr val="black"/>
                          </a:solidFill>
                          <a:effectLst/>
                          <a:uLnTx/>
                          <a:uFillTx/>
                          <a:latin typeface="Calibri"/>
                          <a:ea typeface="+mn-ea"/>
                          <a:cs typeface="+mn-cs"/>
                        </a:rPr>
                        <a:t>
 A group of employees partnered with Habitat for Humanity Philadelphia to build brighter futures for families in the local community. #TEAMPHLY spent a day volunteering alongside Habitat staff to help work on their new home construction on 33rd &amp; Oxford Streets. The non-profit is dedicated to providing affordable housing to Philadelphians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14.800838574423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07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- 2023-09-11 11:54:18</a:t>
                      </a:r>
                      <a:r>
                        <a:rPr kumimoji="0" lang="en-US" sz="1000" b="0" i="0" u="none" strike="noStrike" kern="1200" cap="none" spc="0" normalizeH="0" baseline="0" noProof="0">
                          <a:ln>
                            <a:noFill/>
                          </a:ln>
                          <a:solidFill>
                            <a:prstClr val="black"/>
                          </a:solidFill>
                          <a:effectLst/>
                          <a:uLnTx/>
                          <a:uFillTx/>
                          <a:latin typeface="Calibri"/>
                          <a:ea typeface="+mn-ea"/>
                          <a:cs typeface="+mn-cs"/>
                        </a:rPr>
                        <a:t>
 We will never forget. #September11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4.8091373609859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8035951"/>
                  </a:ext>
                </a:extLst>
              </a:tr>
            </a:tbl>
          </a:graphicData>
        </a:graphic>
      </p:graphicFrame>
      <p:sp>
        <p:nvSpPr>
          <p:cNvPr id="4" name="Text Placeholder 3">
            <a:extLst>
              <a:ext uri="{FF2B5EF4-FFF2-40B4-BE49-F238E27FC236}">
                <a16:creationId xmlns:a16="http://schemas.microsoft.com/office/drawing/2014/main" id="{C1D98AB4-0B35-4920-BD13-49038F8C544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556569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4955-58D9-47E5-A392-E4A039BF2F96}"/>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9B1571E2-C051-4519-A84E-E6FB2F55A53B}"/>
              </a:ext>
            </a:extLst>
          </p:cNvPr>
          <p:cNvGraphicFramePr>
            <a:graphicFrameLocks noGrp="1"/>
          </p:cNvGraphicFramePr>
          <p:nvPr>
            <p:ph type="tbl" sz="quarter" idx="13"/>
            <p:extLst>
              <p:ext uri="{D42A27DB-BD31-4B8C-83A1-F6EECF244321}">
                <p14:modId xmlns:p14="http://schemas.microsoft.com/office/powerpoint/2010/main" val="420819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4351097"/>
                    </a:ext>
                  </a:extLst>
                </a:gridCol>
                <a:gridCol w="740664">
                  <a:extLst>
                    <a:ext uri="{9D8B030D-6E8A-4147-A177-3AD203B41FA5}">
                      <a16:colId xmlns:a16="http://schemas.microsoft.com/office/drawing/2014/main" val="2243679530"/>
                    </a:ext>
                  </a:extLst>
                </a:gridCol>
                <a:gridCol w="740664">
                  <a:extLst>
                    <a:ext uri="{9D8B030D-6E8A-4147-A177-3AD203B41FA5}">
                      <a16:colId xmlns:a16="http://schemas.microsoft.com/office/drawing/2014/main" val="1091030433"/>
                    </a:ext>
                  </a:extLst>
                </a:gridCol>
                <a:gridCol w="740664">
                  <a:extLst>
                    <a:ext uri="{9D8B030D-6E8A-4147-A177-3AD203B41FA5}">
                      <a16:colId xmlns:a16="http://schemas.microsoft.com/office/drawing/2014/main" val="1787057546"/>
                    </a:ext>
                  </a:extLst>
                </a:gridCol>
                <a:gridCol w="740664">
                  <a:extLst>
                    <a:ext uri="{9D8B030D-6E8A-4147-A177-3AD203B41FA5}">
                      <a16:colId xmlns:a16="http://schemas.microsoft.com/office/drawing/2014/main" val="4288991806"/>
                    </a:ext>
                  </a:extLst>
                </a:gridCol>
                <a:gridCol w="740664">
                  <a:extLst>
                    <a:ext uri="{9D8B030D-6E8A-4147-A177-3AD203B41FA5}">
                      <a16:colId xmlns:a16="http://schemas.microsoft.com/office/drawing/2014/main" val="3926639418"/>
                    </a:ext>
                  </a:extLst>
                </a:gridCol>
                <a:gridCol w="740664">
                  <a:extLst>
                    <a:ext uri="{9D8B030D-6E8A-4147-A177-3AD203B41FA5}">
                      <a16:colId xmlns:a16="http://schemas.microsoft.com/office/drawing/2014/main" val="2585423083"/>
                    </a:ext>
                  </a:extLst>
                </a:gridCol>
                <a:gridCol w="740664">
                  <a:extLst>
                    <a:ext uri="{9D8B030D-6E8A-4147-A177-3AD203B41FA5}">
                      <a16:colId xmlns:a16="http://schemas.microsoft.com/office/drawing/2014/main" val="248070470"/>
                    </a:ext>
                  </a:extLst>
                </a:gridCol>
                <a:gridCol w="740664">
                  <a:extLst>
                    <a:ext uri="{9D8B030D-6E8A-4147-A177-3AD203B41FA5}">
                      <a16:colId xmlns:a16="http://schemas.microsoft.com/office/drawing/2014/main" val="253941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501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- 2023-09-22 11:56:16</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the Children's Hospital of Philadelphia (CHOP) may be winding down, but our efforts are not over yet! With only two days left until the #ParkwayRun &amp; Walk, we've held various office-wide events to raise money for the Cancer Center at CHOP. 
From mini golf adventures around the Home Office to an insightful coffee hour with leading CHOP researcher Dr. Jessica B. Foster, #TEAMPHLY came together to help brighten the future for children fighting #cancer. 🏃‍♂️💛 Thank you to everyone who made our fundraising events a success! 
There’s still time to make a difference. Learn how you can make an immediate impact: bit.ly/CHOP-Parkway #ForBreakThroughs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26.663993584603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05269406"/>
                  </a:ext>
                </a:extLst>
              </a:tr>
            </a:tbl>
          </a:graphicData>
        </a:graphic>
      </p:graphicFrame>
      <p:sp>
        <p:nvSpPr>
          <p:cNvPr id="4" name="Text Placeholder 3">
            <a:extLst>
              <a:ext uri="{FF2B5EF4-FFF2-40B4-BE49-F238E27FC236}">
                <a16:creationId xmlns:a16="http://schemas.microsoft.com/office/drawing/2014/main" id="{C49081C0-C805-4B91-BDB1-6192A37521D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557817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00C9D-5726-457F-9B39-2C2FE8C5C9A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258F1608-9D7F-4F44-9BA7-AF81EAD69D21}"/>
              </a:ext>
            </a:extLst>
          </p:cNvPr>
          <p:cNvGraphicFramePr>
            <a:graphicFrameLocks noGrp="1"/>
          </p:cNvGraphicFramePr>
          <p:nvPr>
            <p:ph type="tbl" sz="quarter" idx="13"/>
            <p:extLst>
              <p:ext uri="{D42A27DB-BD31-4B8C-83A1-F6EECF244321}">
                <p14:modId xmlns:p14="http://schemas.microsoft.com/office/powerpoint/2010/main" val="980803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22797863"/>
                    </a:ext>
                  </a:extLst>
                </a:gridCol>
                <a:gridCol w="576072">
                  <a:extLst>
                    <a:ext uri="{9D8B030D-6E8A-4147-A177-3AD203B41FA5}">
                      <a16:colId xmlns:a16="http://schemas.microsoft.com/office/drawing/2014/main" val="1182322496"/>
                    </a:ext>
                  </a:extLst>
                </a:gridCol>
                <a:gridCol w="576072">
                  <a:extLst>
                    <a:ext uri="{9D8B030D-6E8A-4147-A177-3AD203B41FA5}">
                      <a16:colId xmlns:a16="http://schemas.microsoft.com/office/drawing/2014/main" val="1240038458"/>
                    </a:ext>
                  </a:extLst>
                </a:gridCol>
                <a:gridCol w="576072">
                  <a:extLst>
                    <a:ext uri="{9D8B030D-6E8A-4147-A177-3AD203B41FA5}">
                      <a16:colId xmlns:a16="http://schemas.microsoft.com/office/drawing/2014/main" val="1240095634"/>
                    </a:ext>
                  </a:extLst>
                </a:gridCol>
                <a:gridCol w="576072">
                  <a:extLst>
                    <a:ext uri="{9D8B030D-6E8A-4147-A177-3AD203B41FA5}">
                      <a16:colId xmlns:a16="http://schemas.microsoft.com/office/drawing/2014/main" val="543145794"/>
                    </a:ext>
                  </a:extLst>
                </a:gridCol>
                <a:gridCol w="576072">
                  <a:extLst>
                    <a:ext uri="{9D8B030D-6E8A-4147-A177-3AD203B41FA5}">
                      <a16:colId xmlns:a16="http://schemas.microsoft.com/office/drawing/2014/main" val="11864451"/>
                    </a:ext>
                  </a:extLst>
                </a:gridCol>
                <a:gridCol w="576072">
                  <a:extLst>
                    <a:ext uri="{9D8B030D-6E8A-4147-A177-3AD203B41FA5}">
                      <a16:colId xmlns:a16="http://schemas.microsoft.com/office/drawing/2014/main" val="1170535426"/>
                    </a:ext>
                  </a:extLst>
                </a:gridCol>
                <a:gridCol w="576072">
                  <a:extLst>
                    <a:ext uri="{9D8B030D-6E8A-4147-A177-3AD203B41FA5}">
                      <a16:colId xmlns:a16="http://schemas.microsoft.com/office/drawing/2014/main" val="3045332088"/>
                    </a:ext>
                  </a:extLst>
                </a:gridCol>
                <a:gridCol w="576072">
                  <a:extLst>
                    <a:ext uri="{9D8B030D-6E8A-4147-A177-3AD203B41FA5}">
                      <a16:colId xmlns:a16="http://schemas.microsoft.com/office/drawing/2014/main" val="3366055568"/>
                    </a:ext>
                  </a:extLst>
                </a:gridCol>
                <a:gridCol w="576072">
                  <a:extLst>
                    <a:ext uri="{9D8B030D-6E8A-4147-A177-3AD203B41FA5}">
                      <a16:colId xmlns:a16="http://schemas.microsoft.com/office/drawing/2014/main" val="1754331847"/>
                    </a:ext>
                  </a:extLst>
                </a:gridCol>
                <a:gridCol w="576072">
                  <a:extLst>
                    <a:ext uri="{9D8B030D-6E8A-4147-A177-3AD203B41FA5}">
                      <a16:colId xmlns:a16="http://schemas.microsoft.com/office/drawing/2014/main" val="32016020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73746982"/>
                  </a:ext>
                </a:extLst>
              </a:tr>
              <a:tr h="370840">
                <a:tc>
                  <a:txBody>
                    <a:bodyPr/>
                    <a:lstStyle/>
                    <a:p>
                      <a:r>
                        <a:rPr lang="en-US" sz="1000"/>
                        <a:t>phlyinsurance</a:t>
                      </a:r>
                    </a:p>
                  </a:txBody>
                  <a:tcPr/>
                </a:tc>
                <a:tc>
                  <a:txBody>
                    <a:bodyPr/>
                    <a:lstStyle/>
                    <a:p>
                      <a:r>
                        <a:rPr lang="en-US" sz="1000"/>
                        <a:t>3193</a:t>
                      </a:r>
                    </a:p>
                  </a:txBody>
                  <a:tcPr/>
                </a:tc>
                <a:tc>
                  <a:txBody>
                    <a:bodyPr/>
                    <a:lstStyle/>
                    <a:p>
                      <a:r>
                        <a:rPr lang="en-US" sz="1000"/>
                        <a:t>26</a:t>
                      </a:r>
                    </a:p>
                  </a:txBody>
                  <a:tcPr/>
                </a:tc>
                <a:tc>
                  <a:txBody>
                    <a:bodyPr/>
                    <a:lstStyle/>
                    <a:p>
                      <a:r>
                        <a:rPr lang="en-US" sz="1000"/>
                        <a:t>11</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20</a:t>
                      </a:r>
                    </a:p>
                  </a:txBody>
                  <a:tcPr/>
                </a:tc>
                <a:tc>
                  <a:txBody>
                    <a:bodyPr/>
                    <a:lstStyle/>
                    <a:p>
                      <a:r>
                        <a:rPr lang="en-US" sz="1000"/>
                        <a:t>830</a:t>
                      </a:r>
                    </a:p>
                  </a:txBody>
                  <a:tcPr/>
                </a:tc>
                <a:tc>
                  <a:txBody>
                    <a:bodyPr/>
                    <a:lstStyle/>
                    <a:p>
                      <a:r>
                        <a:rPr lang="en-US" sz="1000"/>
                        <a:t>7</a:t>
                      </a:r>
                    </a:p>
                  </a:txBody>
                  <a:tcPr/>
                </a:tc>
                <a:tc>
                  <a:txBody>
                    <a:bodyPr/>
                    <a:lstStyle/>
                    <a:p>
                      <a:r>
                        <a:rPr lang="en-US" sz="1000"/>
                        <a:t>1.3160 %</a:t>
                      </a:r>
                    </a:p>
                  </a:txBody>
                  <a:tcPr/>
                </a:tc>
                <a:extLst>
                  <a:ext uri="{0D108BD9-81ED-4DB2-BD59-A6C34878D82A}">
                    <a16:rowId xmlns:a16="http://schemas.microsoft.com/office/drawing/2014/main" val="128276629"/>
                  </a:ext>
                </a:extLst>
              </a:tr>
            </a:tbl>
          </a:graphicData>
        </a:graphic>
      </p:graphicFrame>
      <p:sp>
        <p:nvSpPr>
          <p:cNvPr id="4" name="Text Placeholder 3">
            <a:extLst>
              <a:ext uri="{FF2B5EF4-FFF2-40B4-BE49-F238E27FC236}">
                <a16:creationId xmlns:a16="http://schemas.microsoft.com/office/drawing/2014/main" id="{749A333B-7341-46E8-80D9-0EFF2FAAA096}"/>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317693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7956-AE90-4DD5-9880-AEBC56550DC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02921EF-3101-4F9A-9A6E-65ABBAC5380B}"/>
              </a:ext>
            </a:extLst>
          </p:cNvPr>
          <p:cNvGraphicFramePr>
            <a:graphicFrameLocks noGrp="1"/>
          </p:cNvGraphicFramePr>
          <p:nvPr>
            <p:ph type="chart" sz="quarter" idx="13"/>
            <p:extLst>
              <p:ext uri="{D42A27DB-BD31-4B8C-83A1-F6EECF244321}">
                <p14:modId xmlns:p14="http://schemas.microsoft.com/office/powerpoint/2010/main" val="1152116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2F998-46A4-46E2-B90B-1105DBC6582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08299B4-075E-4E75-85E4-CAA9622E1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6308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FCB50-25E6-4DFD-A975-FBD907DB071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BF52EF86-20E1-4D40-93F2-868C7AF9C6CA}"/>
              </a:ext>
            </a:extLst>
          </p:cNvPr>
          <p:cNvGraphicFramePr>
            <a:graphicFrameLocks noGrp="1"/>
          </p:cNvGraphicFramePr>
          <p:nvPr>
            <p:ph type="chart" sz="quarter" idx="13"/>
            <p:extLst>
              <p:ext uri="{D42A27DB-BD31-4B8C-83A1-F6EECF244321}">
                <p14:modId xmlns:p14="http://schemas.microsoft.com/office/powerpoint/2010/main" val="266133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218138-9CCD-4B3A-B084-610B707F6F8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7248A6-D820-4537-8B18-A41C2BBB1D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799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CE81-628C-4B9A-95A4-BE8F217AAB4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B952CBC-28FD-4E5D-86E9-98D367E7205D}"/>
              </a:ext>
            </a:extLst>
          </p:cNvPr>
          <p:cNvGraphicFramePr>
            <a:graphicFrameLocks noGrp="1"/>
          </p:cNvGraphicFramePr>
          <p:nvPr>
            <p:ph type="chart" sz="quarter" idx="13"/>
            <p:extLst>
              <p:ext uri="{D42A27DB-BD31-4B8C-83A1-F6EECF244321}">
                <p14:modId xmlns:p14="http://schemas.microsoft.com/office/powerpoint/2010/main" val="2606988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77864-82F8-468D-BB86-F64C7FD522D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4BDA936-B3E9-4F92-A297-760A6BF96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76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ACE3-0BEF-4F46-B9FC-D0375BA779B4}"/>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CDAD0EB0-65E7-42F1-A545-ABFB40137B43}"/>
              </a:ext>
            </a:extLst>
          </p:cNvPr>
          <p:cNvGraphicFramePr>
            <a:graphicFrameLocks noGrp="1"/>
          </p:cNvGraphicFramePr>
          <p:nvPr>
            <p:ph type="chart" sz="quarter" idx="13"/>
            <p:extLst>
              <p:ext uri="{D42A27DB-BD31-4B8C-83A1-F6EECF244321}">
                <p14:modId xmlns:p14="http://schemas.microsoft.com/office/powerpoint/2010/main" val="2917147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03070-9985-45CB-BA68-97530CBB651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D3B970B-5D1B-44EA-9B26-1013BEA87A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740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3B6FB-16FB-4D3E-B52B-DE9DE4241E88}"/>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93B775AF-2E24-44B2-95EF-9DC257EAA335}"/>
              </a:ext>
            </a:extLst>
          </p:cNvPr>
          <p:cNvGraphicFramePr>
            <a:graphicFrameLocks noGrp="1"/>
          </p:cNvGraphicFramePr>
          <p:nvPr>
            <p:ph type="tbl" sz="quarter" idx="13"/>
            <p:extLst>
              <p:ext uri="{D42A27DB-BD31-4B8C-83A1-F6EECF244321}">
                <p14:modId xmlns:p14="http://schemas.microsoft.com/office/powerpoint/2010/main" val="4265294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86966777"/>
                    </a:ext>
                  </a:extLst>
                </a:gridCol>
                <a:gridCol w="987552">
                  <a:extLst>
                    <a:ext uri="{9D8B030D-6E8A-4147-A177-3AD203B41FA5}">
                      <a16:colId xmlns:a16="http://schemas.microsoft.com/office/drawing/2014/main" val="426750990"/>
                    </a:ext>
                  </a:extLst>
                </a:gridCol>
                <a:gridCol w="987552">
                  <a:extLst>
                    <a:ext uri="{9D8B030D-6E8A-4147-A177-3AD203B41FA5}">
                      <a16:colId xmlns:a16="http://schemas.microsoft.com/office/drawing/2014/main" val="352927644"/>
                    </a:ext>
                  </a:extLst>
                </a:gridCol>
                <a:gridCol w="987552">
                  <a:extLst>
                    <a:ext uri="{9D8B030D-6E8A-4147-A177-3AD203B41FA5}">
                      <a16:colId xmlns:a16="http://schemas.microsoft.com/office/drawing/2014/main" val="113272801"/>
                    </a:ext>
                  </a:extLst>
                </a:gridCol>
                <a:gridCol w="987552">
                  <a:extLst>
                    <a:ext uri="{9D8B030D-6E8A-4147-A177-3AD203B41FA5}">
                      <a16:colId xmlns:a16="http://schemas.microsoft.com/office/drawing/2014/main" val="3749424730"/>
                    </a:ext>
                  </a:extLst>
                </a:gridCol>
                <a:gridCol w="987552">
                  <a:extLst>
                    <a:ext uri="{9D8B030D-6E8A-4147-A177-3AD203B41FA5}">
                      <a16:colId xmlns:a16="http://schemas.microsoft.com/office/drawing/2014/main" val="936377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1582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- 2023-09-22 12:18:34</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the childrensphila (CHOP) may be winding down, but our efforts are not over yet! With only 2️⃣ days left until the #ParkwayRun &amp; Walk, we've held various office-wide events to raise money for the Cancer Center at CHOP. 
From #minigolf⛳ adventures around the Home Office to an insightful coffee hour with leading CHOP researcher Dr. Jessica B. Foster, #TEAMPHLY came together to help brighten the future for children fighting cancer. 🏃‍♂️💛 
Thank you to everyone who made our fundraising events a success! 🙌
There’s still time to make a difference. Learn how you can make an immediate impact ➡ 𝐛𝐢𝐭.𝐥𝐲/𝐂𝐇𝐎𝐏-𝐏𝐚𝐫𝐤𝐰𝐚𝐲 #ForBreakThroughs 🔗 link in bio
#childrenshospitalofphiladelphia #pediatriccanerawareness #fightcancer #childhoodcancer #cancersucks #childhoodcancerresearch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53426343"/>
                  </a:ext>
                </a:extLst>
              </a:tr>
            </a:tbl>
          </a:graphicData>
        </a:graphic>
      </p:graphicFrame>
      <p:sp>
        <p:nvSpPr>
          <p:cNvPr id="4" name="Text Placeholder 3">
            <a:extLst>
              <a:ext uri="{FF2B5EF4-FFF2-40B4-BE49-F238E27FC236}">
                <a16:creationId xmlns:a16="http://schemas.microsoft.com/office/drawing/2014/main" id="{DD36A47D-D692-4FF4-8605-BB45F3A28DC1}"/>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124716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9B09-6206-4D16-A1FB-BE0A99B7AB1B}"/>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4568FEF-B86E-4A1A-96AE-66DA668CB119}"/>
              </a:ext>
            </a:extLst>
          </p:cNvPr>
          <p:cNvGraphicFramePr>
            <a:graphicFrameLocks noGrp="1"/>
          </p:cNvGraphicFramePr>
          <p:nvPr>
            <p:ph type="tbl" sz="quarter" idx="13"/>
            <p:extLst>
              <p:ext uri="{D42A27DB-BD31-4B8C-83A1-F6EECF244321}">
                <p14:modId xmlns:p14="http://schemas.microsoft.com/office/powerpoint/2010/main" val="85653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23372826"/>
                    </a:ext>
                  </a:extLst>
                </a:gridCol>
                <a:gridCol w="987552">
                  <a:extLst>
                    <a:ext uri="{9D8B030D-6E8A-4147-A177-3AD203B41FA5}">
                      <a16:colId xmlns:a16="http://schemas.microsoft.com/office/drawing/2014/main" val="1759311509"/>
                    </a:ext>
                  </a:extLst>
                </a:gridCol>
                <a:gridCol w="987552">
                  <a:extLst>
                    <a:ext uri="{9D8B030D-6E8A-4147-A177-3AD203B41FA5}">
                      <a16:colId xmlns:a16="http://schemas.microsoft.com/office/drawing/2014/main" val="137271041"/>
                    </a:ext>
                  </a:extLst>
                </a:gridCol>
                <a:gridCol w="987552">
                  <a:extLst>
                    <a:ext uri="{9D8B030D-6E8A-4147-A177-3AD203B41FA5}">
                      <a16:colId xmlns:a16="http://schemas.microsoft.com/office/drawing/2014/main" val="3482937274"/>
                    </a:ext>
                  </a:extLst>
                </a:gridCol>
                <a:gridCol w="987552">
                  <a:extLst>
                    <a:ext uri="{9D8B030D-6E8A-4147-A177-3AD203B41FA5}">
                      <a16:colId xmlns:a16="http://schemas.microsoft.com/office/drawing/2014/main" val="614740009"/>
                    </a:ext>
                  </a:extLst>
                </a:gridCol>
                <a:gridCol w="987552">
                  <a:extLst>
                    <a:ext uri="{9D8B030D-6E8A-4147-A177-3AD203B41FA5}">
                      <a16:colId xmlns:a16="http://schemas.microsoft.com/office/drawing/2014/main" val="3386668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95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- 2023-09-15 14:11:22</a:t>
                      </a:r>
                      <a:r>
                        <a:rPr kumimoji="0" lang="en-US" sz="1000" b="0" i="0" u="none" strike="noStrike" kern="1200" cap="none" spc="0" normalizeH="0" baseline="0" noProof="0">
                          <a:ln>
                            <a:noFill/>
                          </a:ln>
                          <a:solidFill>
                            <a:prstClr val="black"/>
                          </a:solidFill>
                          <a:effectLst/>
                          <a:uLnTx/>
                          <a:uFillTx/>
                          <a:latin typeface="Calibri"/>
                          <a:ea typeface="+mn-ea"/>
                          <a:cs typeface="+mn-cs"/>
                        </a:rPr>
                        <a:t>
 #TEAMPHLY channeled their inner child during a day of fun, laughter, and fundraising for a great cause! 🙌
👦👨‍🏫 Home Office employees enjoyed school lunch, snacks, arts &amp; crafts, and recess games with playworkspa during #BringYourInnerChildToWorkDay in support of the childrensphila (CHOP).
🚀 All money raised is donated to CHOP to help create a future free of childhood cancer. 
Learn how you can make an immediate impact today ➡️ bit.ly/CHOP-Parkway ⬅️ #ForBreakThroughs 🔗 link in bio
#childrenshospitalofphiladelphia #pediatriccanerawareness #childrenshospital #fightcancer #childhoodcancer #cancersucks #childhoodcancerresearch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15466049"/>
                  </a:ext>
                </a:extLst>
              </a:tr>
            </a:tbl>
          </a:graphicData>
        </a:graphic>
      </p:graphicFrame>
      <p:sp>
        <p:nvSpPr>
          <p:cNvPr id="4" name="Text Placeholder 3">
            <a:extLst>
              <a:ext uri="{FF2B5EF4-FFF2-40B4-BE49-F238E27FC236}">
                <a16:creationId xmlns:a16="http://schemas.microsoft.com/office/drawing/2014/main" id="{0FDCEA16-CD25-4848-B299-638B60D3A63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257705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55F3-0149-4A38-8412-D02AB7E5A03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9C89BC3-A00F-42C4-8FE2-33B7FE29B859}"/>
              </a:ext>
            </a:extLst>
          </p:cNvPr>
          <p:cNvGraphicFramePr>
            <a:graphicFrameLocks noGrp="1"/>
          </p:cNvGraphicFramePr>
          <p:nvPr>
            <p:ph type="tbl" sz="quarter" idx="13"/>
            <p:extLst>
              <p:ext uri="{D42A27DB-BD31-4B8C-83A1-F6EECF244321}">
                <p14:modId xmlns:p14="http://schemas.microsoft.com/office/powerpoint/2010/main" val="324987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68356009"/>
                    </a:ext>
                  </a:extLst>
                </a:gridCol>
                <a:gridCol w="987552">
                  <a:extLst>
                    <a:ext uri="{9D8B030D-6E8A-4147-A177-3AD203B41FA5}">
                      <a16:colId xmlns:a16="http://schemas.microsoft.com/office/drawing/2014/main" val="1931450817"/>
                    </a:ext>
                  </a:extLst>
                </a:gridCol>
                <a:gridCol w="987552">
                  <a:extLst>
                    <a:ext uri="{9D8B030D-6E8A-4147-A177-3AD203B41FA5}">
                      <a16:colId xmlns:a16="http://schemas.microsoft.com/office/drawing/2014/main" val="432655911"/>
                    </a:ext>
                  </a:extLst>
                </a:gridCol>
                <a:gridCol w="987552">
                  <a:extLst>
                    <a:ext uri="{9D8B030D-6E8A-4147-A177-3AD203B41FA5}">
                      <a16:colId xmlns:a16="http://schemas.microsoft.com/office/drawing/2014/main" val="503838382"/>
                    </a:ext>
                  </a:extLst>
                </a:gridCol>
                <a:gridCol w="987552">
                  <a:extLst>
                    <a:ext uri="{9D8B030D-6E8A-4147-A177-3AD203B41FA5}">
                      <a16:colId xmlns:a16="http://schemas.microsoft.com/office/drawing/2014/main" val="1553570032"/>
                    </a:ext>
                  </a:extLst>
                </a:gridCol>
                <a:gridCol w="987552">
                  <a:extLst>
                    <a:ext uri="{9D8B030D-6E8A-4147-A177-3AD203B41FA5}">
                      <a16:colId xmlns:a16="http://schemas.microsoft.com/office/drawing/2014/main" val="303340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694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- 2023-09-18 13:38:36</a:t>
                      </a:r>
                      <a:r>
                        <a:rPr kumimoji="0" lang="en-US" sz="1000" b="0" i="0" u="none" strike="noStrike" kern="1200" cap="none" spc="0" normalizeH="0" baseline="0" noProof="0">
                          <a:ln>
                            <a:noFill/>
                          </a:ln>
                          <a:solidFill>
                            <a:prstClr val="black"/>
                          </a:solidFill>
                          <a:effectLst/>
                          <a:uLnTx/>
                          <a:uFillTx/>
                          <a:latin typeface="Calibri"/>
                          <a:ea typeface="+mn-ea"/>
                          <a:cs typeface="+mn-cs"/>
                        </a:rPr>
                        <a:t>
 At PHLY, we encourage continuous improvement and professional development. 🚀 
In honor of #EmployeeDevelopmentMonth, we’re celebrating the value of professional growth by highlighting resources, ideas, and employee testimonials. 🙌
One recent success story is that of PHLY Marketing Associate Kotaro Kamiya who passed three designations exams in three weeks! Way to go! 👏
Learn more about careers at PHLY ➡ bit.ly/PHLYCareers 🔗 link in bio
#TEAMPHLY #employeedevelopment #careeradvancement #growwithus #unlockyourpotential #insurancecareers #insurancejobs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53235865"/>
                  </a:ext>
                </a:extLst>
              </a:tr>
            </a:tbl>
          </a:graphicData>
        </a:graphic>
      </p:graphicFrame>
      <p:sp>
        <p:nvSpPr>
          <p:cNvPr id="4" name="Text Placeholder 3">
            <a:extLst>
              <a:ext uri="{FF2B5EF4-FFF2-40B4-BE49-F238E27FC236}">
                <a16:creationId xmlns:a16="http://schemas.microsoft.com/office/drawing/2014/main" id="{4A2EE323-F3EE-4804-A7F7-D63BC434D9B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8749327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17C3-AE16-4CAB-A592-6706E34EFBE1}"/>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5D6CC3D-2328-4D1F-889A-24487B1BD89E}"/>
              </a:ext>
            </a:extLst>
          </p:cNvPr>
          <p:cNvGraphicFramePr>
            <a:graphicFrameLocks noGrp="1"/>
          </p:cNvGraphicFramePr>
          <p:nvPr>
            <p:ph type="tbl" sz="quarter" idx="13"/>
            <p:extLst>
              <p:ext uri="{D42A27DB-BD31-4B8C-83A1-F6EECF244321}">
                <p14:modId xmlns:p14="http://schemas.microsoft.com/office/powerpoint/2010/main" val="379974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23801800"/>
                    </a:ext>
                  </a:extLst>
                </a:gridCol>
                <a:gridCol w="987552">
                  <a:extLst>
                    <a:ext uri="{9D8B030D-6E8A-4147-A177-3AD203B41FA5}">
                      <a16:colId xmlns:a16="http://schemas.microsoft.com/office/drawing/2014/main" val="1667838853"/>
                    </a:ext>
                  </a:extLst>
                </a:gridCol>
                <a:gridCol w="987552">
                  <a:extLst>
                    <a:ext uri="{9D8B030D-6E8A-4147-A177-3AD203B41FA5}">
                      <a16:colId xmlns:a16="http://schemas.microsoft.com/office/drawing/2014/main" val="2583762255"/>
                    </a:ext>
                  </a:extLst>
                </a:gridCol>
                <a:gridCol w="987552">
                  <a:extLst>
                    <a:ext uri="{9D8B030D-6E8A-4147-A177-3AD203B41FA5}">
                      <a16:colId xmlns:a16="http://schemas.microsoft.com/office/drawing/2014/main" val="445727406"/>
                    </a:ext>
                  </a:extLst>
                </a:gridCol>
                <a:gridCol w="987552">
                  <a:extLst>
                    <a:ext uri="{9D8B030D-6E8A-4147-A177-3AD203B41FA5}">
                      <a16:colId xmlns:a16="http://schemas.microsoft.com/office/drawing/2014/main" val="2288761384"/>
                    </a:ext>
                  </a:extLst>
                </a:gridCol>
                <a:gridCol w="987552">
                  <a:extLst>
                    <a:ext uri="{9D8B030D-6E8A-4147-A177-3AD203B41FA5}">
                      <a16:colId xmlns:a16="http://schemas.microsoft.com/office/drawing/2014/main" val="211524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788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- 2023-09-29 12:23:40</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welcomed our third group of new employees this year to the Home Office for New Hire Training! 🙌 71 of our newest team members joined us from all corners of the country to connect with #TEAMPHLY through various onboarding events. 
Our new hires were introduced to PHLY culture, our products, and our services, and also participated in a volunteer event benefiting rmhcphilly. Welcome to the team! 🤝
Ready to be part of our success story? Discover exciting career opportunities at ➡ bit.ly/PHLYCareers 🔗 link in bio
#welcometotheteam #newhiretraining #jobhunter #careeropportunities #instajobs #jobboard #insurancecareers #jobtraining #insuranceindustry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55879065"/>
                  </a:ext>
                </a:extLst>
              </a:tr>
            </a:tbl>
          </a:graphicData>
        </a:graphic>
      </p:graphicFrame>
      <p:sp>
        <p:nvSpPr>
          <p:cNvPr id="4" name="Text Placeholder 3">
            <a:extLst>
              <a:ext uri="{FF2B5EF4-FFF2-40B4-BE49-F238E27FC236}">
                <a16:creationId xmlns:a16="http://schemas.microsoft.com/office/drawing/2014/main" id="{93AF7F4E-2610-43B0-8F5E-34A22A0C33B7}"/>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233093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5E17-B159-4A4D-B50F-1BCF3CBD7B90}"/>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2772482-02F1-40BC-941B-4E9EAD2AC709}"/>
              </a:ext>
            </a:extLst>
          </p:cNvPr>
          <p:cNvGraphicFramePr>
            <a:graphicFrameLocks noGrp="1"/>
          </p:cNvGraphicFramePr>
          <p:nvPr>
            <p:ph type="tbl" sz="quarter" idx="13"/>
            <p:extLst>
              <p:ext uri="{D42A27DB-BD31-4B8C-83A1-F6EECF244321}">
                <p14:modId xmlns:p14="http://schemas.microsoft.com/office/powerpoint/2010/main" val="409767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4911699"/>
                    </a:ext>
                  </a:extLst>
                </a:gridCol>
                <a:gridCol w="987552">
                  <a:extLst>
                    <a:ext uri="{9D8B030D-6E8A-4147-A177-3AD203B41FA5}">
                      <a16:colId xmlns:a16="http://schemas.microsoft.com/office/drawing/2014/main" val="2961027675"/>
                    </a:ext>
                  </a:extLst>
                </a:gridCol>
                <a:gridCol w="987552">
                  <a:extLst>
                    <a:ext uri="{9D8B030D-6E8A-4147-A177-3AD203B41FA5}">
                      <a16:colId xmlns:a16="http://schemas.microsoft.com/office/drawing/2014/main" val="692001070"/>
                    </a:ext>
                  </a:extLst>
                </a:gridCol>
                <a:gridCol w="987552">
                  <a:extLst>
                    <a:ext uri="{9D8B030D-6E8A-4147-A177-3AD203B41FA5}">
                      <a16:colId xmlns:a16="http://schemas.microsoft.com/office/drawing/2014/main" val="2296141372"/>
                    </a:ext>
                  </a:extLst>
                </a:gridCol>
                <a:gridCol w="987552">
                  <a:extLst>
                    <a:ext uri="{9D8B030D-6E8A-4147-A177-3AD203B41FA5}">
                      <a16:colId xmlns:a16="http://schemas.microsoft.com/office/drawing/2014/main" val="2449128860"/>
                    </a:ext>
                  </a:extLst>
                </a:gridCol>
                <a:gridCol w="987552">
                  <a:extLst>
                    <a:ext uri="{9D8B030D-6E8A-4147-A177-3AD203B41FA5}">
                      <a16:colId xmlns:a16="http://schemas.microsoft.com/office/drawing/2014/main" val="236933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745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- 2023-09-13 15:58:07</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philadelphiaeagles players and employees along with volunteers from various organizations at Lincoln Financial Field for 911day's Meal Pack Initiative. 🍲🤝 
In partnership with the Eagles, we packed 500,000 meals for families in need. The non-profit's mission is to transform the anniversary of #September11 into a national day of goodwill to honor the victims and first responders. 🍽️💙
#911day #sept11 #dayofservice #supportingfamilies #honor911 #communitystrong #volunteerwork #insuranceindustry #philadelphiaeagles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08:26:10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55373255"/>
                  </a:ext>
                </a:extLst>
              </a:tr>
            </a:tbl>
          </a:graphicData>
        </a:graphic>
      </p:graphicFrame>
      <p:sp>
        <p:nvSpPr>
          <p:cNvPr id="4" name="Text Placeholder 3">
            <a:extLst>
              <a:ext uri="{FF2B5EF4-FFF2-40B4-BE49-F238E27FC236}">
                <a16:creationId xmlns:a16="http://schemas.microsoft.com/office/drawing/2014/main" id="{737C8FA4-FB55-488D-85C7-7C0D1381BF03}"/>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715529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550E1-9572-425F-A649-5C7BF0DE954A}"/>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50011FD-4BF3-4011-91B0-BE2A7179B94A}"/>
              </a:ext>
            </a:extLst>
          </p:cNvPr>
          <p:cNvGraphicFramePr>
            <a:graphicFrameLocks noGrp="1"/>
          </p:cNvGraphicFramePr>
          <p:nvPr>
            <p:ph type="tbl" sz="quarter" idx="13"/>
            <p:extLst>
              <p:ext uri="{D42A27DB-BD31-4B8C-83A1-F6EECF244321}">
                <p14:modId xmlns:p14="http://schemas.microsoft.com/office/powerpoint/2010/main" val="300808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84099939"/>
                    </a:ext>
                  </a:extLst>
                </a:gridCol>
                <a:gridCol w="905256">
                  <a:extLst>
                    <a:ext uri="{9D8B030D-6E8A-4147-A177-3AD203B41FA5}">
                      <a16:colId xmlns:a16="http://schemas.microsoft.com/office/drawing/2014/main" val="3237979737"/>
                    </a:ext>
                  </a:extLst>
                </a:gridCol>
                <a:gridCol w="411480">
                  <a:extLst>
                    <a:ext uri="{9D8B030D-6E8A-4147-A177-3AD203B41FA5}">
                      <a16:colId xmlns:a16="http://schemas.microsoft.com/office/drawing/2014/main" val="3536436273"/>
                    </a:ext>
                  </a:extLst>
                </a:gridCol>
                <a:gridCol w="905256">
                  <a:extLst>
                    <a:ext uri="{9D8B030D-6E8A-4147-A177-3AD203B41FA5}">
                      <a16:colId xmlns:a16="http://schemas.microsoft.com/office/drawing/2014/main" val="1743157836"/>
                    </a:ext>
                  </a:extLst>
                </a:gridCol>
                <a:gridCol w="905256">
                  <a:extLst>
                    <a:ext uri="{9D8B030D-6E8A-4147-A177-3AD203B41FA5}">
                      <a16:colId xmlns:a16="http://schemas.microsoft.com/office/drawing/2014/main" val="2809545089"/>
                    </a:ext>
                  </a:extLst>
                </a:gridCol>
                <a:gridCol w="905256">
                  <a:extLst>
                    <a:ext uri="{9D8B030D-6E8A-4147-A177-3AD203B41FA5}">
                      <a16:colId xmlns:a16="http://schemas.microsoft.com/office/drawing/2014/main" val="2431755949"/>
                    </a:ext>
                  </a:extLst>
                </a:gridCol>
                <a:gridCol w="905256">
                  <a:extLst>
                    <a:ext uri="{9D8B030D-6E8A-4147-A177-3AD203B41FA5}">
                      <a16:colId xmlns:a16="http://schemas.microsoft.com/office/drawing/2014/main" val="547463805"/>
                    </a:ext>
                  </a:extLst>
                </a:gridCol>
                <a:gridCol w="905256">
                  <a:extLst>
                    <a:ext uri="{9D8B030D-6E8A-4147-A177-3AD203B41FA5}">
                      <a16:colId xmlns:a16="http://schemas.microsoft.com/office/drawing/2014/main" val="2232224341"/>
                    </a:ext>
                  </a:extLst>
                </a:gridCol>
                <a:gridCol w="905256">
                  <a:extLst>
                    <a:ext uri="{9D8B030D-6E8A-4147-A177-3AD203B41FA5}">
                      <a16:colId xmlns:a16="http://schemas.microsoft.com/office/drawing/2014/main" val="88570810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598668761"/>
                  </a:ext>
                </a:extLst>
              </a:tr>
              <a:tr h="370840">
                <a:tc>
                  <a:txBody>
                    <a:bodyPr/>
                    <a:lstStyle/>
                    <a:p>
                      <a:r>
                        <a:rPr lang="en-US" sz="1000"/>
                        <a:t>16</a:t>
                      </a:r>
                    </a:p>
                  </a:txBody>
                  <a:tcPr/>
                </a:tc>
                <a:tc>
                  <a:txBody>
                    <a:bodyPr/>
                    <a:lstStyle/>
                    <a:p>
                      <a:r>
                        <a:rPr lang="en-US" sz="1000"/>
                        <a:t>0.6403 %</a:t>
                      </a:r>
                    </a:p>
                  </a:txBody>
                  <a:tcPr/>
                </a:tc>
                <a:tc>
                  <a:txBody>
                    <a:bodyPr/>
                    <a:lstStyle/>
                    <a:p>
                      <a:r>
                        <a:rPr lang="en-US" sz="1000"/>
                        <a:t>0.12</a:t>
                      </a:r>
                    </a:p>
                  </a:txBody>
                  <a:tcPr/>
                </a:tc>
                <a:tc>
                  <a:txBody>
                    <a:bodyPr/>
                    <a:lstStyle/>
                    <a:p>
                      <a:r>
                        <a:rPr lang="en-US" sz="1000"/>
                        <a:t>171.44</a:t>
                      </a:r>
                    </a:p>
                  </a:txBody>
                  <a:tcPr/>
                </a:tc>
                <a:tc>
                  <a:txBody>
                    <a:bodyPr/>
                    <a:lstStyle/>
                    <a:p>
                      <a:r>
                        <a:rPr lang="en-US" sz="1000"/>
                        <a:t>170.25</a:t>
                      </a:r>
                    </a:p>
                  </a:txBody>
                  <a:tcPr/>
                </a:tc>
                <a:tc>
                  <a:txBody>
                    <a:bodyPr/>
                    <a:lstStyle/>
                    <a:p>
                      <a:r>
                        <a:rPr lang="en-US" sz="1000"/>
                        <a:t>109.31</a:t>
                      </a:r>
                    </a:p>
                  </a:txBody>
                  <a:tcPr/>
                </a:tc>
                <a:tc>
                  <a:txBody>
                    <a:bodyPr/>
                    <a:lstStyle/>
                    <a:p>
                      <a:r>
                        <a:rPr lang="en-US" sz="1000"/>
                        <a:t>109.19</a:t>
                      </a:r>
                    </a:p>
                  </a:txBody>
                  <a:tcPr/>
                </a:tc>
                <a:tc>
                  <a:txBody>
                    <a:bodyPr/>
                    <a:lstStyle/>
                    <a:p>
                      <a:r>
                        <a:rPr lang="en-US" sz="1000"/>
                        <a:t>2743</a:t>
                      </a:r>
                    </a:p>
                  </a:txBody>
                  <a:tcPr/>
                </a:tc>
                <a:tc>
                  <a:txBody>
                    <a:bodyPr/>
                    <a:lstStyle/>
                    <a:p>
                      <a:r>
                        <a:rPr lang="en-US" sz="1000"/>
                        <a:t>1749</a:t>
                      </a:r>
                    </a:p>
                  </a:txBody>
                  <a:tcPr/>
                </a:tc>
                <a:extLst>
                  <a:ext uri="{0D108BD9-81ED-4DB2-BD59-A6C34878D82A}">
                    <a16:rowId xmlns:a16="http://schemas.microsoft.com/office/drawing/2014/main" val="3182256056"/>
                  </a:ext>
                </a:extLst>
              </a:tr>
            </a:tbl>
          </a:graphicData>
        </a:graphic>
      </p:graphicFrame>
      <p:sp>
        <p:nvSpPr>
          <p:cNvPr id="4" name="Text Placeholder 3">
            <a:extLst>
              <a:ext uri="{FF2B5EF4-FFF2-40B4-BE49-F238E27FC236}">
                <a16:creationId xmlns:a16="http://schemas.microsoft.com/office/drawing/2014/main" id="{8D94B9AB-1AE6-4324-B789-EEB53E63D376}"/>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168404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D27D-9908-4C86-9C57-768B23F3B384}"/>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3CED5268-F330-4ADA-93B5-CCA2F4B97805}"/>
              </a:ext>
            </a:extLst>
          </p:cNvPr>
          <p:cNvGraphicFramePr>
            <a:graphicFrameLocks noGrp="1"/>
          </p:cNvGraphicFramePr>
          <p:nvPr>
            <p:ph type="tbl" sz="quarter" idx="13"/>
            <p:extLst>
              <p:ext uri="{D42A27DB-BD31-4B8C-83A1-F6EECF244321}">
                <p14:modId xmlns:p14="http://schemas.microsoft.com/office/powerpoint/2010/main" val="299688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91443540"/>
                    </a:ext>
                  </a:extLst>
                </a:gridCol>
                <a:gridCol w="1399032">
                  <a:extLst>
                    <a:ext uri="{9D8B030D-6E8A-4147-A177-3AD203B41FA5}">
                      <a16:colId xmlns:a16="http://schemas.microsoft.com/office/drawing/2014/main" val="2116397446"/>
                    </a:ext>
                  </a:extLst>
                </a:gridCol>
                <a:gridCol w="658368">
                  <a:extLst>
                    <a:ext uri="{9D8B030D-6E8A-4147-A177-3AD203B41FA5}">
                      <a16:colId xmlns:a16="http://schemas.microsoft.com/office/drawing/2014/main" val="3220550131"/>
                    </a:ext>
                  </a:extLst>
                </a:gridCol>
                <a:gridCol w="658368">
                  <a:extLst>
                    <a:ext uri="{9D8B030D-6E8A-4147-A177-3AD203B41FA5}">
                      <a16:colId xmlns:a16="http://schemas.microsoft.com/office/drawing/2014/main" val="1110706020"/>
                    </a:ext>
                  </a:extLst>
                </a:gridCol>
                <a:gridCol w="658368">
                  <a:extLst>
                    <a:ext uri="{9D8B030D-6E8A-4147-A177-3AD203B41FA5}">
                      <a16:colId xmlns:a16="http://schemas.microsoft.com/office/drawing/2014/main" val="3147077104"/>
                    </a:ext>
                  </a:extLst>
                </a:gridCol>
                <a:gridCol w="658368">
                  <a:extLst>
                    <a:ext uri="{9D8B030D-6E8A-4147-A177-3AD203B41FA5}">
                      <a16:colId xmlns:a16="http://schemas.microsoft.com/office/drawing/2014/main" val="3953249474"/>
                    </a:ext>
                  </a:extLst>
                </a:gridCol>
                <a:gridCol w="658368">
                  <a:extLst>
                    <a:ext uri="{9D8B030D-6E8A-4147-A177-3AD203B41FA5}">
                      <a16:colId xmlns:a16="http://schemas.microsoft.com/office/drawing/2014/main" val="1518448508"/>
                    </a:ext>
                  </a:extLst>
                </a:gridCol>
                <a:gridCol w="658368">
                  <a:extLst>
                    <a:ext uri="{9D8B030D-6E8A-4147-A177-3AD203B41FA5}">
                      <a16:colId xmlns:a16="http://schemas.microsoft.com/office/drawing/2014/main" val="3298741477"/>
                    </a:ext>
                  </a:extLst>
                </a:gridCol>
                <a:gridCol w="658368">
                  <a:extLst>
                    <a:ext uri="{9D8B030D-6E8A-4147-A177-3AD203B41FA5}">
                      <a16:colId xmlns:a16="http://schemas.microsoft.com/office/drawing/2014/main" val="381923588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863561839"/>
                  </a:ext>
                </a:extLst>
              </a:tr>
              <a:tr h="370840">
                <a:tc>
                  <a:txBody>
                    <a:bodyPr/>
                    <a:lstStyle/>
                    <a:p>
                      <a:r>
                        <a:rPr lang="en-US" sz="1000" b="1"/>
                        <a:t>phlyinsurance - 2023-09-29 15:41:56</a:t>
                      </a:r>
                      <a:r>
                        <a:rPr lang="en-US" sz="1000"/>
                        <a:t>
 New Hire Training</a:t>
                      </a:r>
                    </a:p>
                  </a:txBody>
                  <a:tcPr/>
                </a:tc>
                <a:tc>
                  <a:txBody>
                    <a:bodyPr/>
                    <a:lstStyle/>
                    <a:p>
                      <a:r>
                        <a:rPr lang="en-US" sz="1000"/>
                        <a:t>https://quintly-image-storage.s3.amazonaws.com/c303562b672a3318c686cfcc37b7e67a/3fe7886a394676a4648db9453f6b8e15.jpg</a:t>
                      </a:r>
                    </a:p>
                  </a:txBody>
                  <a:tcPr/>
                </a:tc>
                <a:tc>
                  <a:txBody>
                    <a:bodyPr/>
                    <a:lstStyle/>
                    <a:p>
                      <a:r>
                        <a:rPr lang="en-US" sz="1000"/>
                        <a:t>Video</a:t>
                      </a:r>
                    </a:p>
                  </a:txBody>
                  <a:tcPr/>
                </a:tc>
                <a:tc>
                  <a:txBody>
                    <a:bodyPr/>
                    <a:lstStyle/>
                    <a:p>
                      <a:r>
                        <a:rPr lang="en-US" sz="1000"/>
                        <a:t>190</a:t>
                      </a:r>
                    </a:p>
                  </a:txBody>
                  <a:tcPr/>
                </a:tc>
                <a:tc>
                  <a:txBody>
                    <a:bodyPr/>
                    <a:lstStyle/>
                    <a:p>
                      <a:r>
                        <a:rPr lang="en-US" sz="1000"/>
                        <a:t>189</a:t>
                      </a:r>
                    </a:p>
                  </a:txBody>
                  <a:tcPr/>
                </a:tc>
                <a:tc>
                  <a:txBody>
                    <a:bodyPr/>
                    <a:lstStyle/>
                    <a:p>
                      <a:r>
                        <a:rPr lang="en-US" sz="1000"/>
                        <a:t>0</a:t>
                      </a:r>
                    </a:p>
                  </a:txBody>
                  <a:tcPr/>
                </a:tc>
                <a:tc>
                  <a:txBody>
                    <a:bodyPr/>
                    <a:lstStyle/>
                    <a:p>
                      <a:r>
                        <a:rPr lang="en-US" sz="1000"/>
                        <a:t>38</a:t>
                      </a:r>
                    </a:p>
                  </a:txBody>
                  <a:tcPr/>
                </a:tc>
                <a:tc>
                  <a:txBody>
                    <a:bodyPr/>
                    <a:lstStyle/>
                    <a:p>
                      <a:r>
                        <a:rPr lang="en-US" sz="1000"/>
                        <a:t>131</a:t>
                      </a:r>
                    </a:p>
                  </a:txBody>
                  <a:tcPr/>
                </a:tc>
                <a:tc>
                  <a:txBody>
                    <a:bodyPr/>
                    <a:lstStyle/>
                    <a:p>
                      <a:r>
                        <a:rPr lang="en-US" sz="1000"/>
                        <a:t>0</a:t>
                      </a:r>
                    </a:p>
                  </a:txBody>
                  <a:tcPr/>
                </a:tc>
                <a:extLst>
                  <a:ext uri="{0D108BD9-81ED-4DB2-BD59-A6C34878D82A}">
                    <a16:rowId xmlns:a16="http://schemas.microsoft.com/office/drawing/2014/main" val="489622018"/>
                  </a:ext>
                </a:extLst>
              </a:tr>
              <a:tr h="370840">
                <a:tc>
                  <a:txBody>
                    <a:bodyPr/>
                    <a:lstStyle/>
                    <a:p>
                      <a:r>
                        <a:rPr lang="pt-BR" sz="1000" b="1"/>
                        <a:t>phlyinsurance - 2023-09-28 17:05:48</a:t>
                      </a:r>
                      <a:r>
                        <a:rPr lang="pt-BR" sz="1000"/>
                        <a:t>
 n/a</a:t>
                      </a:r>
                      <a:endParaRPr lang="en-US" sz="1000"/>
                    </a:p>
                  </a:txBody>
                  <a:tcPr/>
                </a:tc>
                <a:tc>
                  <a:txBody>
                    <a:bodyPr/>
                    <a:lstStyle/>
                    <a:p>
                      <a:r>
                        <a:rPr lang="en-US" sz="1000"/>
                        <a:t>https://quintly-image-storage.s3.amazonaws.com/c303562b672a3318c686cfcc37b7e67a/670befa018ac463d430fe5e82554ad5b.jpg</a:t>
                      </a:r>
                    </a:p>
                  </a:txBody>
                  <a:tcPr/>
                </a:tc>
                <a:tc>
                  <a:txBody>
                    <a:bodyPr/>
                    <a:lstStyle/>
                    <a:p>
                      <a:r>
                        <a:rPr lang="en-US" sz="1000"/>
                        <a:t>Video</a:t>
                      </a:r>
                    </a:p>
                  </a:txBody>
                  <a:tcPr/>
                </a:tc>
                <a:tc>
                  <a:txBody>
                    <a:bodyPr/>
                    <a:lstStyle/>
                    <a:p>
                      <a:r>
                        <a:rPr lang="en-US" sz="1000"/>
                        <a:t>198</a:t>
                      </a:r>
                    </a:p>
                  </a:txBody>
                  <a:tcPr/>
                </a:tc>
                <a:tc>
                  <a:txBody>
                    <a:bodyPr/>
                    <a:lstStyle/>
                    <a:p>
                      <a:r>
                        <a:rPr lang="en-US" sz="1000"/>
                        <a:t>194</a:t>
                      </a:r>
                    </a:p>
                  </a:txBody>
                  <a:tcPr/>
                </a:tc>
                <a:tc>
                  <a:txBody>
                    <a:bodyPr/>
                    <a:lstStyle/>
                    <a:p>
                      <a:r>
                        <a:rPr lang="en-US" sz="1000"/>
                        <a:t>2</a:t>
                      </a:r>
                    </a:p>
                  </a:txBody>
                  <a:tcPr/>
                </a:tc>
                <a:tc>
                  <a:txBody>
                    <a:bodyPr/>
                    <a:lstStyle/>
                    <a:p>
                      <a:r>
                        <a:rPr lang="en-US" sz="1000"/>
                        <a:t>41</a:t>
                      </a:r>
                    </a:p>
                  </a:txBody>
                  <a:tcPr/>
                </a:tc>
                <a:tc>
                  <a:txBody>
                    <a:bodyPr/>
                    <a:lstStyle/>
                    <a:p>
                      <a:r>
                        <a:rPr lang="en-US" sz="1000"/>
                        <a:t>121</a:t>
                      </a:r>
                    </a:p>
                  </a:txBody>
                  <a:tcPr/>
                </a:tc>
                <a:tc>
                  <a:txBody>
                    <a:bodyPr/>
                    <a:lstStyle/>
                    <a:p>
                      <a:r>
                        <a:rPr lang="en-US" sz="1000"/>
                        <a:t>2</a:t>
                      </a:r>
                    </a:p>
                  </a:txBody>
                  <a:tcPr/>
                </a:tc>
                <a:extLst>
                  <a:ext uri="{0D108BD9-81ED-4DB2-BD59-A6C34878D82A}">
                    <a16:rowId xmlns:a16="http://schemas.microsoft.com/office/drawing/2014/main" val="1249238510"/>
                  </a:ext>
                </a:extLst>
              </a:tr>
              <a:tr h="370840">
                <a:tc>
                  <a:txBody>
                    <a:bodyPr/>
                    <a:lstStyle/>
                    <a:p>
                      <a:r>
                        <a:rPr lang="en-US" sz="1000" b="1"/>
                        <a:t>phlyinsurance - 2023-09-27 12:36:24</a:t>
                      </a:r>
                      <a:r>
                        <a:rPr lang="en-US" sz="1000"/>
                        <a:t>
 #TEAMPHLY</a:t>
                      </a:r>
                    </a:p>
                  </a:txBody>
                  <a:tcPr/>
                </a:tc>
                <a:tc>
                  <a:txBody>
                    <a:bodyPr/>
                    <a:lstStyle/>
                    <a:p>
                      <a:r>
                        <a:rPr lang="en-US" sz="1000"/>
                        <a:t>https://quintly-image-storage.s3.amazonaws.com/c303562b672a3318c686cfcc37b7e67a/ae1d0f40bd87c6f4b1f6ba12b79314b4.jpg</a:t>
                      </a:r>
                    </a:p>
                  </a:txBody>
                  <a:tcPr/>
                </a:tc>
                <a:tc>
                  <a:txBody>
                    <a:bodyPr/>
                    <a:lstStyle/>
                    <a:p>
                      <a:r>
                        <a:rPr lang="en-US" sz="1000"/>
                        <a:t>Video</a:t>
                      </a:r>
                    </a:p>
                  </a:txBody>
                  <a:tcPr/>
                </a:tc>
                <a:tc>
                  <a:txBody>
                    <a:bodyPr/>
                    <a:lstStyle/>
                    <a:p>
                      <a:r>
                        <a:rPr lang="en-US" sz="1000"/>
                        <a:t>162</a:t>
                      </a:r>
                    </a:p>
                  </a:txBody>
                  <a:tcPr/>
                </a:tc>
                <a:tc>
                  <a:txBody>
                    <a:bodyPr/>
                    <a:lstStyle/>
                    <a:p>
                      <a:r>
                        <a:rPr lang="en-US" sz="1000"/>
                        <a:t>162</a:t>
                      </a:r>
                    </a:p>
                  </a:txBody>
                  <a:tcPr/>
                </a:tc>
                <a:tc>
                  <a:txBody>
                    <a:bodyPr/>
                    <a:lstStyle/>
                    <a:p>
                      <a:r>
                        <a:rPr lang="en-US" sz="1000"/>
                        <a:t>0</a:t>
                      </a:r>
                    </a:p>
                  </a:txBody>
                  <a:tcPr/>
                </a:tc>
                <a:tc>
                  <a:txBody>
                    <a:bodyPr/>
                    <a:lstStyle/>
                    <a:p>
                      <a:r>
                        <a:rPr lang="en-US" sz="1000"/>
                        <a:t>34</a:t>
                      </a:r>
                    </a:p>
                  </a:txBody>
                  <a:tcPr/>
                </a:tc>
                <a:tc>
                  <a:txBody>
                    <a:bodyPr/>
                    <a:lstStyle/>
                    <a:p>
                      <a:r>
                        <a:rPr lang="en-US" sz="1000"/>
                        <a:t>94</a:t>
                      </a:r>
                    </a:p>
                  </a:txBody>
                  <a:tcPr/>
                </a:tc>
                <a:tc>
                  <a:txBody>
                    <a:bodyPr/>
                    <a:lstStyle/>
                    <a:p>
                      <a:r>
                        <a:rPr lang="en-US" sz="1000"/>
                        <a:t>4</a:t>
                      </a:r>
                    </a:p>
                  </a:txBody>
                  <a:tcPr/>
                </a:tc>
                <a:extLst>
                  <a:ext uri="{0D108BD9-81ED-4DB2-BD59-A6C34878D82A}">
                    <a16:rowId xmlns:a16="http://schemas.microsoft.com/office/drawing/2014/main" val="3016811230"/>
                  </a:ext>
                </a:extLst>
              </a:tr>
              <a:tr h="370840">
                <a:tc>
                  <a:txBody>
                    <a:bodyPr/>
                    <a:lstStyle/>
                    <a:p>
                      <a:r>
                        <a:rPr lang="pt-BR" sz="1000" b="1"/>
                        <a:t>phlyinsurance - 2023-09-26 11:22:24</a:t>
                      </a:r>
                      <a:r>
                        <a:rPr lang="pt-BR" sz="1000"/>
                        <a:t>
 n/a</a:t>
                      </a:r>
                      <a:endParaRPr lang="en-US" sz="1000"/>
                    </a:p>
                  </a:txBody>
                  <a:tcPr/>
                </a:tc>
                <a:tc>
                  <a:txBody>
                    <a:bodyPr/>
                    <a:lstStyle/>
                    <a:p>
                      <a:r>
                        <a:rPr lang="en-US" sz="1000"/>
                        <a:t>https://quintly-image-storage.s3.amazonaws.com/c303562b672a3318c686cfcc37b7e67a/9b12b052ea178fa8ff4b8915b0366046.jpg</a:t>
                      </a:r>
                    </a:p>
                  </a:txBody>
                  <a:tcPr/>
                </a:tc>
                <a:tc>
                  <a:txBody>
                    <a:bodyPr/>
                    <a:lstStyle/>
                    <a:p>
                      <a:r>
                        <a:rPr lang="en-US" sz="1000"/>
                        <a:t>Video</a:t>
                      </a:r>
                    </a:p>
                  </a:txBody>
                  <a:tcPr/>
                </a:tc>
                <a:tc>
                  <a:txBody>
                    <a:bodyPr/>
                    <a:lstStyle/>
                    <a:p>
                      <a:r>
                        <a:rPr lang="en-US" sz="1000"/>
                        <a:t>156</a:t>
                      </a:r>
                    </a:p>
                  </a:txBody>
                  <a:tcPr/>
                </a:tc>
                <a:tc>
                  <a:txBody>
                    <a:bodyPr/>
                    <a:lstStyle/>
                    <a:p>
                      <a:r>
                        <a:rPr lang="en-US" sz="1000"/>
                        <a:t>156</a:t>
                      </a:r>
                    </a:p>
                  </a:txBody>
                  <a:tcPr/>
                </a:tc>
                <a:tc>
                  <a:txBody>
                    <a:bodyPr/>
                    <a:lstStyle/>
                    <a:p>
                      <a:r>
                        <a:rPr lang="en-US" sz="1000"/>
                        <a:t>0</a:t>
                      </a:r>
                    </a:p>
                  </a:txBody>
                  <a:tcPr/>
                </a:tc>
                <a:tc>
                  <a:txBody>
                    <a:bodyPr/>
                    <a:lstStyle/>
                    <a:p>
                      <a:r>
                        <a:rPr lang="en-US" sz="1000"/>
                        <a:t>30</a:t>
                      </a:r>
                    </a:p>
                  </a:txBody>
                  <a:tcPr/>
                </a:tc>
                <a:tc>
                  <a:txBody>
                    <a:bodyPr/>
                    <a:lstStyle/>
                    <a:p>
                      <a:r>
                        <a:rPr lang="en-US" sz="1000"/>
                        <a:t>99</a:t>
                      </a:r>
                    </a:p>
                  </a:txBody>
                  <a:tcPr/>
                </a:tc>
                <a:tc>
                  <a:txBody>
                    <a:bodyPr/>
                    <a:lstStyle/>
                    <a:p>
                      <a:r>
                        <a:rPr lang="en-US" sz="1000"/>
                        <a:t>0</a:t>
                      </a:r>
                    </a:p>
                  </a:txBody>
                  <a:tcPr/>
                </a:tc>
                <a:extLst>
                  <a:ext uri="{0D108BD9-81ED-4DB2-BD59-A6C34878D82A}">
                    <a16:rowId xmlns:a16="http://schemas.microsoft.com/office/drawing/2014/main" val="3990146275"/>
                  </a:ext>
                </a:extLst>
              </a:tr>
              <a:tr h="370840">
                <a:tc>
                  <a:txBody>
                    <a:bodyPr/>
                    <a:lstStyle/>
                    <a:p>
                      <a:r>
                        <a:rPr lang="pt-BR" sz="1000" b="1"/>
                        <a:t>phlyinsurance - 2023-09-25 10:54:02</a:t>
                      </a:r>
                      <a:r>
                        <a:rPr lang="pt-BR" sz="1000"/>
                        <a:t>
 n/a</a:t>
                      </a:r>
                      <a:endParaRPr lang="en-US" sz="1000"/>
                    </a:p>
                  </a:txBody>
                  <a:tcPr/>
                </a:tc>
                <a:tc>
                  <a:txBody>
                    <a:bodyPr/>
                    <a:lstStyle/>
                    <a:p>
                      <a:r>
                        <a:rPr lang="en-US" sz="1000"/>
                        <a:t>https://quintly-image-storage.s3.amazonaws.com/c303562b672a3318c686cfcc37b7e67a/3e5610132fcd3f54abebc4ebd5db303d.jpg</a:t>
                      </a:r>
                    </a:p>
                  </a:txBody>
                  <a:tcPr/>
                </a:tc>
                <a:tc>
                  <a:txBody>
                    <a:bodyPr/>
                    <a:lstStyle/>
                    <a:p>
                      <a:r>
                        <a:rPr lang="en-US" sz="1000"/>
                        <a:t>Video</a:t>
                      </a:r>
                    </a:p>
                  </a:txBody>
                  <a:tcPr/>
                </a:tc>
                <a:tc>
                  <a:txBody>
                    <a:bodyPr/>
                    <a:lstStyle/>
                    <a:p>
                      <a:r>
                        <a:rPr lang="en-US" sz="1000"/>
                        <a:t>192</a:t>
                      </a:r>
                    </a:p>
                  </a:txBody>
                  <a:tcPr/>
                </a:tc>
                <a:tc>
                  <a:txBody>
                    <a:bodyPr/>
                    <a:lstStyle/>
                    <a:p>
                      <a:r>
                        <a:rPr lang="en-US" sz="1000"/>
                        <a:t>190</a:t>
                      </a:r>
                    </a:p>
                  </a:txBody>
                  <a:tcPr/>
                </a:tc>
                <a:tc>
                  <a:txBody>
                    <a:bodyPr/>
                    <a:lstStyle/>
                    <a:p>
                      <a:r>
                        <a:rPr lang="en-US" sz="1000"/>
                        <a:t>0</a:t>
                      </a:r>
                    </a:p>
                  </a:txBody>
                  <a:tcPr/>
                </a:tc>
                <a:tc>
                  <a:txBody>
                    <a:bodyPr/>
                    <a:lstStyle/>
                    <a:p>
                      <a:r>
                        <a:rPr lang="en-US" sz="1000"/>
                        <a:t>41</a:t>
                      </a:r>
                    </a:p>
                  </a:txBody>
                  <a:tcPr/>
                </a:tc>
                <a:tc>
                  <a:txBody>
                    <a:bodyPr/>
                    <a:lstStyle/>
                    <a:p>
                      <a:r>
                        <a:rPr lang="en-US" sz="1000"/>
                        <a:t>127</a:t>
                      </a:r>
                    </a:p>
                  </a:txBody>
                  <a:tcPr/>
                </a:tc>
                <a:tc>
                  <a:txBody>
                    <a:bodyPr/>
                    <a:lstStyle/>
                    <a:p>
                      <a:r>
                        <a:rPr lang="en-US" sz="1000"/>
                        <a:t>3</a:t>
                      </a:r>
                    </a:p>
                  </a:txBody>
                  <a:tcPr/>
                </a:tc>
                <a:extLst>
                  <a:ext uri="{0D108BD9-81ED-4DB2-BD59-A6C34878D82A}">
                    <a16:rowId xmlns:a16="http://schemas.microsoft.com/office/drawing/2014/main" val="2619857814"/>
                  </a:ext>
                </a:extLst>
              </a:tr>
            </a:tbl>
          </a:graphicData>
        </a:graphic>
      </p:graphicFrame>
      <p:sp>
        <p:nvSpPr>
          <p:cNvPr id="4" name="Text Placeholder 3">
            <a:extLst>
              <a:ext uri="{FF2B5EF4-FFF2-40B4-BE49-F238E27FC236}">
                <a16:creationId xmlns:a16="http://schemas.microsoft.com/office/drawing/2014/main" id="{0C3DE038-10AF-4025-81C7-C16405B84B3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7394569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3304</Words>
  <Application>Microsoft Office PowerPoint</Application>
  <PresentationFormat>On-screen Show (4:3)</PresentationFormat>
  <Paragraphs>668</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2023-10-05T14:31:17Z</dcterms:created>
  <dcterms:modified xsi:type="dcterms:W3CDTF">2023-10-05T14:32:21Z</dcterms:modified>
</cp:coreProperties>
</file>