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45170</c:v>
                </c:pt>
              </c:numCache>
            </c:numRef>
          </c:cat>
          <c:val>
            <c:numRef>
              <c:f>Sheet1!$B$2</c:f>
              <c:numCache>
                <c:formatCode>General</c:formatCode>
                <c:ptCount val="1"/>
                <c:pt idx="0">
                  <c:v>1901</c:v>
                </c:pt>
              </c:numCache>
            </c:numRef>
          </c:val>
          <c:extLst>
            <c:ext xmlns:c16="http://schemas.microsoft.com/office/drawing/2014/chart" uri="{C3380CC4-5D6E-409C-BE32-E72D297353CC}">
              <c16:uniqueId val="{00000000-9170-4001-A4EC-14290661256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45170</c:v>
                </c:pt>
              </c:numCache>
            </c:numRef>
          </c:cat>
          <c:val>
            <c:numRef>
              <c:f>Sheet1!$C$2</c:f>
              <c:numCache>
                <c:formatCode>General</c:formatCode>
                <c:ptCount val="1"/>
                <c:pt idx="0">
                  <c:v>2835</c:v>
                </c:pt>
              </c:numCache>
            </c:numRef>
          </c:val>
          <c:extLst>
            <c:ext xmlns:c16="http://schemas.microsoft.com/office/drawing/2014/chart" uri="{C3380CC4-5D6E-409C-BE32-E72D297353CC}">
              <c16:uniqueId val="{00000001-9170-4001-A4EC-14290661256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45170</c:v>
                </c:pt>
              </c:numCache>
            </c:numRef>
          </c:cat>
          <c:val>
            <c:numRef>
              <c:f>Sheet1!$D$2</c:f>
              <c:numCache>
                <c:formatCode>General</c:formatCode>
                <c:ptCount val="1"/>
                <c:pt idx="0">
                  <c:v>4143</c:v>
                </c:pt>
              </c:numCache>
            </c:numRef>
          </c:val>
          <c:extLst>
            <c:ext xmlns:c16="http://schemas.microsoft.com/office/drawing/2014/chart" uri="{C3380CC4-5D6E-409C-BE32-E72D297353CC}">
              <c16:uniqueId val="{00000002-9170-4001-A4EC-14290661256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45170</c:v>
                </c:pt>
              </c:numCache>
            </c:numRef>
          </c:cat>
          <c:val>
            <c:numRef>
              <c:f>Sheet1!$E$2</c:f>
              <c:numCache>
                <c:formatCode>General</c:formatCode>
                <c:ptCount val="1"/>
                <c:pt idx="0">
                  <c:v>1182</c:v>
                </c:pt>
              </c:numCache>
            </c:numRef>
          </c:val>
          <c:extLst>
            <c:ext xmlns:c16="http://schemas.microsoft.com/office/drawing/2014/chart" uri="{C3380CC4-5D6E-409C-BE32-E72D297353CC}">
              <c16:uniqueId val="{00000003-9170-4001-A4EC-142906612565}"/>
            </c:ext>
          </c:extLst>
        </c:ser>
        <c:dLbls>
          <c:showLegendKey val="0"/>
          <c:showVal val="0"/>
          <c:showCatName val="0"/>
          <c:showSerName val="0"/>
          <c:showPercent val="0"/>
          <c:showBubbleSize val="0"/>
        </c:dLbls>
        <c:gapWidth val="219"/>
        <c:overlap val="-27"/>
        <c:axId val="363857656"/>
        <c:axId val="362904288"/>
      </c:barChart>
      <c:dateAx>
        <c:axId val="36385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4288"/>
        <c:crosses val="autoZero"/>
        <c:auto val="1"/>
        <c:lblOffset val="100"/>
        <c:baseTimeUnit val="days"/>
      </c:dateAx>
      <c:valAx>
        <c:axId val="36290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5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18</c:v>
                </c:pt>
                <c:pt idx="9">
                  <c:v>5</c:v>
                </c:pt>
              </c:numCache>
            </c:numRef>
          </c:val>
          <c:extLst>
            <c:ext xmlns:c16="http://schemas.microsoft.com/office/drawing/2014/chart" uri="{C3380CC4-5D6E-409C-BE32-E72D297353CC}">
              <c16:uniqueId val="{00000000-68F6-4942-81A6-1A2270DA76BA}"/>
            </c:ext>
          </c:extLst>
        </c:ser>
        <c:dLbls>
          <c:showLegendKey val="0"/>
          <c:showVal val="0"/>
          <c:showCatName val="0"/>
          <c:showSerName val="0"/>
          <c:showPercent val="0"/>
          <c:showBubbleSize val="0"/>
        </c:dLbls>
        <c:gapWidth val="219"/>
        <c:overlap val="-27"/>
        <c:axId val="371835800"/>
        <c:axId val="371833176"/>
      </c:barChart>
      <c:dateAx>
        <c:axId val="37183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33176"/>
        <c:crosses val="autoZero"/>
        <c:auto val="1"/>
        <c:lblOffset val="100"/>
        <c:baseTimeUnit val="months"/>
      </c:dateAx>
      <c:valAx>
        <c:axId val="37183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3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0</c:v>
                </c:pt>
                <c:pt idx="10">
                  <c:v>0</c:v>
                </c:pt>
                <c:pt idx="11">
                  <c:v>0</c:v>
                </c:pt>
              </c:numCache>
            </c:numRef>
          </c:val>
          <c:extLst>
            <c:ext xmlns:c16="http://schemas.microsoft.com/office/drawing/2014/chart" uri="{C3380CC4-5D6E-409C-BE32-E72D297353CC}">
              <c16:uniqueId val="{00000000-A5B9-4385-AB12-03020F47B790}"/>
            </c:ext>
          </c:extLst>
        </c:ser>
        <c:dLbls>
          <c:showLegendKey val="0"/>
          <c:showVal val="0"/>
          <c:showCatName val="0"/>
          <c:showSerName val="0"/>
          <c:showPercent val="0"/>
          <c:showBubbleSize val="0"/>
        </c:dLbls>
        <c:gapWidth val="219"/>
        <c:overlap val="-27"/>
        <c:axId val="371833504"/>
        <c:axId val="371829240"/>
      </c:barChart>
      <c:dateAx>
        <c:axId val="37183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29240"/>
        <c:crosses val="autoZero"/>
        <c:auto val="1"/>
        <c:lblOffset val="100"/>
        <c:baseTimeUnit val="months"/>
      </c:dateAx>
      <c:valAx>
        <c:axId val="37182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3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110</c:v>
                </c:pt>
                <c:pt idx="8">
                  <c:v>90</c:v>
                </c:pt>
                <c:pt idx="9">
                  <c:v>0</c:v>
                </c:pt>
                <c:pt idx="10">
                  <c:v>0</c:v>
                </c:pt>
                <c:pt idx="11">
                  <c:v>0</c:v>
                </c:pt>
              </c:numCache>
            </c:numRef>
          </c:val>
          <c:extLst>
            <c:ext xmlns:c16="http://schemas.microsoft.com/office/drawing/2014/chart" uri="{C3380CC4-5D6E-409C-BE32-E72D297353CC}">
              <c16:uniqueId val="{00000000-BFBA-4487-BFA9-CA6F070EB2D3}"/>
            </c:ext>
          </c:extLst>
        </c:ser>
        <c:dLbls>
          <c:showLegendKey val="0"/>
          <c:showVal val="0"/>
          <c:showCatName val="0"/>
          <c:showSerName val="0"/>
          <c:showPercent val="0"/>
          <c:showBubbleSize val="0"/>
        </c:dLbls>
        <c:gapWidth val="219"/>
        <c:overlap val="-27"/>
        <c:axId val="230095376"/>
        <c:axId val="230102264"/>
      </c:barChart>
      <c:catAx>
        <c:axId val="23009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102264"/>
        <c:crosses val="autoZero"/>
        <c:auto val="1"/>
        <c:lblAlgn val="ctr"/>
        <c:lblOffset val="100"/>
        <c:noMultiLvlLbl val="0"/>
      </c:catAx>
      <c:valAx>
        <c:axId val="23010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09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4129</c:v>
                </c:pt>
                <c:pt idx="9">
                  <c:v>604</c:v>
                </c:pt>
                <c:pt idx="10">
                  <c:v>0</c:v>
                </c:pt>
              </c:numCache>
            </c:numRef>
          </c:val>
          <c:extLst>
            <c:ext xmlns:c16="http://schemas.microsoft.com/office/drawing/2014/chart" uri="{C3380CC4-5D6E-409C-BE32-E72D297353CC}">
              <c16:uniqueId val="{00000000-A098-4B84-86C7-78C2744C403D}"/>
            </c:ext>
          </c:extLst>
        </c:ser>
        <c:dLbls>
          <c:showLegendKey val="0"/>
          <c:showVal val="0"/>
          <c:showCatName val="0"/>
          <c:showSerName val="0"/>
          <c:showPercent val="0"/>
          <c:showBubbleSize val="0"/>
        </c:dLbls>
        <c:gapWidth val="219"/>
        <c:overlap val="-27"/>
        <c:axId val="374381440"/>
        <c:axId val="374381112"/>
      </c:barChart>
      <c:dateAx>
        <c:axId val="37438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81112"/>
        <c:crosses val="autoZero"/>
        <c:auto val="1"/>
        <c:lblOffset val="100"/>
        <c:baseTimeUnit val="months"/>
      </c:dateAx>
      <c:valAx>
        <c:axId val="37438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8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-1</c:v>
                </c:pt>
                <c:pt idx="9">
                  <c:v>-1</c:v>
                </c:pt>
              </c:numCache>
            </c:numRef>
          </c:val>
          <c:extLst>
            <c:ext xmlns:c16="http://schemas.microsoft.com/office/drawing/2014/chart" uri="{C3380CC4-5D6E-409C-BE32-E72D297353CC}">
              <c16:uniqueId val="{00000000-51B2-4D42-91BB-EF888143BDF3}"/>
            </c:ext>
          </c:extLst>
        </c:ser>
        <c:dLbls>
          <c:showLegendKey val="0"/>
          <c:showVal val="0"/>
          <c:showCatName val="0"/>
          <c:showSerName val="0"/>
          <c:showPercent val="0"/>
          <c:showBubbleSize val="0"/>
        </c:dLbls>
        <c:gapWidth val="219"/>
        <c:overlap val="-27"/>
        <c:axId val="485507816"/>
        <c:axId val="485509456"/>
      </c:barChart>
      <c:dateAx>
        <c:axId val="48550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09456"/>
        <c:crosses val="autoZero"/>
        <c:auto val="1"/>
        <c:lblOffset val="100"/>
        <c:baseTimeUnit val="months"/>
      </c:dateAx>
      <c:valAx>
        <c:axId val="48550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0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1</c:v>
                </c:pt>
                <c:pt idx="8">
                  <c:v>0</c:v>
                </c:pt>
                <c:pt idx="9">
                  <c:v>0</c:v>
                </c:pt>
                <c:pt idx="10">
                  <c:v>0</c:v>
                </c:pt>
                <c:pt idx="11">
                  <c:v>0</c:v>
                </c:pt>
              </c:numCache>
            </c:numRef>
          </c:val>
          <c:extLst>
            <c:ext xmlns:c16="http://schemas.microsoft.com/office/drawing/2014/chart" uri="{C3380CC4-5D6E-409C-BE32-E72D297353CC}">
              <c16:uniqueId val="{00000000-FD83-43CD-9174-35A0526C3701}"/>
            </c:ext>
          </c:extLst>
        </c:ser>
        <c:dLbls>
          <c:showLegendKey val="0"/>
          <c:showVal val="0"/>
          <c:showCatName val="0"/>
          <c:showSerName val="0"/>
          <c:showPercent val="0"/>
          <c:showBubbleSize val="0"/>
        </c:dLbls>
        <c:gapWidth val="219"/>
        <c:overlap val="-27"/>
        <c:axId val="485485184"/>
        <c:axId val="485482888"/>
      </c:barChart>
      <c:dateAx>
        <c:axId val="48548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2888"/>
        <c:crosses val="autoZero"/>
        <c:auto val="1"/>
        <c:lblOffset val="100"/>
        <c:baseTimeUnit val="months"/>
      </c:dateAx>
      <c:valAx>
        <c:axId val="48548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11</c:v>
                </c:pt>
                <c:pt idx="8">
                  <c:v>3</c:v>
                </c:pt>
                <c:pt idx="9">
                  <c:v>0</c:v>
                </c:pt>
                <c:pt idx="10">
                  <c:v>0</c:v>
                </c:pt>
                <c:pt idx="11">
                  <c:v>0</c:v>
                </c:pt>
              </c:numCache>
            </c:numRef>
          </c:val>
          <c:extLst>
            <c:ext xmlns:c16="http://schemas.microsoft.com/office/drawing/2014/chart" uri="{C3380CC4-5D6E-409C-BE32-E72D297353CC}">
              <c16:uniqueId val="{00000000-1E9D-45F7-8CC9-BC67760BD415}"/>
            </c:ext>
          </c:extLst>
        </c:ser>
        <c:dLbls>
          <c:showLegendKey val="0"/>
          <c:showVal val="0"/>
          <c:showCatName val="0"/>
          <c:showSerName val="0"/>
          <c:showPercent val="0"/>
          <c:showBubbleSize val="0"/>
        </c:dLbls>
        <c:gapWidth val="219"/>
        <c:overlap val="-27"/>
        <c:axId val="485484856"/>
        <c:axId val="485484528"/>
      </c:barChart>
      <c:catAx>
        <c:axId val="48548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4528"/>
        <c:crosses val="autoZero"/>
        <c:auto val="1"/>
        <c:lblAlgn val="ctr"/>
        <c:lblOffset val="100"/>
        <c:noMultiLvlLbl val="0"/>
      </c:catAx>
      <c:valAx>
        <c:axId val="48548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-76</c:v>
                </c:pt>
                <c:pt idx="9">
                  <c:v>11</c:v>
                </c:pt>
              </c:numCache>
            </c:numRef>
          </c:val>
          <c:extLst>
            <c:ext xmlns:c16="http://schemas.microsoft.com/office/drawing/2014/chart" uri="{C3380CC4-5D6E-409C-BE32-E72D297353CC}">
              <c16:uniqueId val="{00000000-949E-4943-B985-2C8AB6286A57}"/>
            </c:ext>
          </c:extLst>
        </c:ser>
        <c:dLbls>
          <c:showLegendKey val="0"/>
          <c:showVal val="0"/>
          <c:showCatName val="0"/>
          <c:showSerName val="0"/>
          <c:showPercent val="0"/>
          <c:showBubbleSize val="0"/>
        </c:dLbls>
        <c:gapWidth val="219"/>
        <c:overlap val="-27"/>
        <c:axId val="491235720"/>
        <c:axId val="491236048"/>
      </c:barChart>
      <c:dateAx>
        <c:axId val="49123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36048"/>
        <c:crosses val="autoZero"/>
        <c:auto val="1"/>
        <c:lblOffset val="100"/>
        <c:baseTimeUnit val="months"/>
      </c:dateAx>
      <c:valAx>
        <c:axId val="49123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3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44</c:v>
                </c:pt>
                <c:pt idx="1">
                  <c:v>56</c:v>
                </c:pt>
                <c:pt idx="2">
                  <c:v>75</c:v>
                </c:pt>
                <c:pt idx="3">
                  <c:v>72</c:v>
                </c:pt>
                <c:pt idx="4">
                  <c:v>37</c:v>
                </c:pt>
                <c:pt idx="5">
                  <c:v>46</c:v>
                </c:pt>
                <c:pt idx="6">
                  <c:v>39</c:v>
                </c:pt>
                <c:pt idx="7">
                  <c:v>50</c:v>
                </c:pt>
                <c:pt idx="8">
                  <c:v>54</c:v>
                </c:pt>
              </c:numCache>
            </c:numRef>
          </c:val>
          <c:extLst>
            <c:ext xmlns:c16="http://schemas.microsoft.com/office/drawing/2014/chart" uri="{C3380CC4-5D6E-409C-BE32-E72D297353CC}">
              <c16:uniqueId val="{00000000-B16F-4A91-928E-4880530F2F6C}"/>
            </c:ext>
          </c:extLst>
        </c:ser>
        <c:dLbls>
          <c:showLegendKey val="0"/>
          <c:showVal val="0"/>
          <c:showCatName val="0"/>
          <c:showSerName val="0"/>
          <c:showPercent val="0"/>
          <c:showBubbleSize val="0"/>
        </c:dLbls>
        <c:gapWidth val="219"/>
        <c:overlap val="-27"/>
        <c:axId val="491244248"/>
        <c:axId val="491244576"/>
      </c:barChart>
      <c:catAx>
        <c:axId val="49124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44576"/>
        <c:crosses val="autoZero"/>
        <c:auto val="1"/>
        <c:lblAlgn val="ctr"/>
        <c:lblOffset val="100"/>
        <c:noMultiLvlLbl val="0"/>
      </c:catAx>
      <c:valAx>
        <c:axId val="49124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4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222</c:v>
                </c:pt>
                <c:pt idx="1">
                  <c:v>280</c:v>
                </c:pt>
                <c:pt idx="2">
                  <c:v>526</c:v>
                </c:pt>
                <c:pt idx="3">
                  <c:v>656</c:v>
                </c:pt>
                <c:pt idx="4">
                  <c:v>372</c:v>
                </c:pt>
                <c:pt idx="5">
                  <c:v>422</c:v>
                </c:pt>
                <c:pt idx="6">
                  <c:v>319</c:v>
                </c:pt>
                <c:pt idx="7">
                  <c:v>457</c:v>
                </c:pt>
                <c:pt idx="8">
                  <c:v>486</c:v>
                </c:pt>
              </c:numCache>
            </c:numRef>
          </c:val>
          <c:extLst>
            <c:ext xmlns:c16="http://schemas.microsoft.com/office/drawing/2014/chart" uri="{C3380CC4-5D6E-409C-BE32-E72D297353CC}">
              <c16:uniqueId val="{00000000-D74D-4029-9BBE-82BA39BF7820}"/>
            </c:ext>
          </c:extLst>
        </c:ser>
        <c:dLbls>
          <c:showLegendKey val="0"/>
          <c:showVal val="0"/>
          <c:showCatName val="0"/>
          <c:showSerName val="0"/>
          <c:showPercent val="0"/>
          <c:showBubbleSize val="0"/>
        </c:dLbls>
        <c:gapWidth val="219"/>
        <c:overlap val="-27"/>
        <c:axId val="491221288"/>
        <c:axId val="491213416"/>
      </c:barChart>
      <c:catAx>
        <c:axId val="49122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13416"/>
        <c:crosses val="autoZero"/>
        <c:auto val="1"/>
        <c:lblAlgn val="ctr"/>
        <c:lblOffset val="100"/>
        <c:noMultiLvlLbl val="0"/>
      </c:catAx>
      <c:valAx>
        <c:axId val="49121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2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11969</c:v>
                </c:pt>
                <c:pt idx="7">
                  <c:v>10154</c:v>
                </c:pt>
                <c:pt idx="8">
                  <c:v>9985</c:v>
                </c:pt>
                <c:pt idx="9">
                  <c:v>12585</c:v>
                </c:pt>
                <c:pt idx="10">
                  <c:v>869</c:v>
                </c:pt>
              </c:numCache>
            </c:numRef>
          </c:val>
          <c:extLst>
            <c:ext xmlns:c16="http://schemas.microsoft.com/office/drawing/2014/chart" uri="{C3380CC4-5D6E-409C-BE32-E72D297353CC}">
              <c16:uniqueId val="{00000000-BD25-4528-9C12-6631706DBFAF}"/>
            </c:ext>
          </c:extLst>
        </c:ser>
        <c:dLbls>
          <c:showLegendKey val="0"/>
          <c:showVal val="0"/>
          <c:showCatName val="0"/>
          <c:showSerName val="0"/>
          <c:showPercent val="0"/>
          <c:showBubbleSize val="0"/>
        </c:dLbls>
        <c:gapWidth val="219"/>
        <c:overlap val="-27"/>
        <c:axId val="491222272"/>
        <c:axId val="491222600"/>
      </c:barChart>
      <c:catAx>
        <c:axId val="49122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22600"/>
        <c:crosses val="autoZero"/>
        <c:auto val="1"/>
        <c:lblAlgn val="ctr"/>
        <c:lblOffset val="100"/>
        <c:noMultiLvlLbl val="0"/>
      </c:catAx>
      <c:valAx>
        <c:axId val="49122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2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pt idx="9">
                  <c:v>0</c:v>
                </c:pt>
              </c:numCache>
            </c:numRef>
          </c:val>
          <c:extLst>
            <c:ext xmlns:c16="http://schemas.microsoft.com/office/drawing/2014/chart" uri="{C3380CC4-5D6E-409C-BE32-E72D297353CC}">
              <c16:uniqueId val="{00000000-83D9-471A-A989-A415E8610305}"/>
            </c:ext>
          </c:extLst>
        </c:ser>
        <c:dLbls>
          <c:showLegendKey val="0"/>
          <c:showVal val="0"/>
          <c:showCatName val="0"/>
          <c:showSerName val="0"/>
          <c:showPercent val="0"/>
          <c:showBubbleSize val="0"/>
        </c:dLbls>
        <c:gapWidth val="219"/>
        <c:overlap val="-27"/>
        <c:axId val="471239136"/>
        <c:axId val="471236512"/>
      </c:barChart>
      <c:dateAx>
        <c:axId val="47123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36512"/>
        <c:crosses val="autoZero"/>
        <c:auto val="1"/>
        <c:lblOffset val="100"/>
        <c:baseTimeUnit val="months"/>
      </c:dateAx>
      <c:valAx>
        <c:axId val="47123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3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36</c:v>
                </c:pt>
                <c:pt idx="8">
                  <c:v>44</c:v>
                </c:pt>
                <c:pt idx="9">
                  <c:v>0</c:v>
                </c:pt>
                <c:pt idx="10">
                  <c:v>0</c:v>
                </c:pt>
                <c:pt idx="11">
                  <c:v>0</c:v>
                </c:pt>
              </c:numCache>
            </c:numRef>
          </c:val>
          <c:extLst>
            <c:ext xmlns:c16="http://schemas.microsoft.com/office/drawing/2014/chart" uri="{C3380CC4-5D6E-409C-BE32-E72D297353CC}">
              <c16:uniqueId val="{00000000-45C3-4363-BE8A-32F0671C2A1E}"/>
            </c:ext>
          </c:extLst>
        </c:ser>
        <c:dLbls>
          <c:showLegendKey val="0"/>
          <c:showVal val="0"/>
          <c:showCatName val="0"/>
          <c:showSerName val="0"/>
          <c:showPercent val="0"/>
          <c:showBubbleSize val="0"/>
        </c:dLbls>
        <c:gapWidth val="219"/>
        <c:overlap val="-27"/>
        <c:axId val="471239464"/>
        <c:axId val="471240120"/>
      </c:barChart>
      <c:dateAx>
        <c:axId val="47123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40120"/>
        <c:crosses val="autoZero"/>
        <c:auto val="1"/>
        <c:lblOffset val="100"/>
        <c:baseTimeUnit val="months"/>
      </c:dateAx>
      <c:valAx>
        <c:axId val="47124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3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1221</c:v>
                </c:pt>
                <c:pt idx="5">
                  <c:v>582</c:v>
                </c:pt>
                <c:pt idx="6">
                  <c:v>297</c:v>
                </c:pt>
                <c:pt idx="7">
                  <c:v>289</c:v>
                </c:pt>
                <c:pt idx="8">
                  <c:v>313</c:v>
                </c:pt>
                <c:pt idx="9">
                  <c:v>0</c:v>
                </c:pt>
                <c:pt idx="10">
                  <c:v>0</c:v>
                </c:pt>
                <c:pt idx="11">
                  <c:v>0</c:v>
                </c:pt>
              </c:numCache>
            </c:numRef>
          </c:val>
          <c:extLst>
            <c:ext xmlns:c16="http://schemas.microsoft.com/office/drawing/2014/chart" uri="{C3380CC4-5D6E-409C-BE32-E72D297353CC}">
              <c16:uniqueId val="{00000000-5800-4521-9400-8F757A126FFF}"/>
            </c:ext>
          </c:extLst>
        </c:ser>
        <c:dLbls>
          <c:showLegendKey val="0"/>
          <c:showVal val="0"/>
          <c:showCatName val="0"/>
          <c:showSerName val="0"/>
          <c:showPercent val="0"/>
          <c:showBubbleSize val="0"/>
        </c:dLbls>
        <c:gapWidth val="219"/>
        <c:overlap val="-27"/>
        <c:axId val="471253896"/>
        <c:axId val="471255208"/>
      </c:barChart>
      <c:catAx>
        <c:axId val="47125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55208"/>
        <c:crosses val="autoZero"/>
        <c:auto val="1"/>
        <c:lblAlgn val="ctr"/>
        <c:lblOffset val="100"/>
        <c:noMultiLvlLbl val="0"/>
      </c:catAx>
      <c:valAx>
        <c:axId val="4712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5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pt idx="8">
                  <c:v>3820</c:v>
                </c:pt>
              </c:numCache>
            </c:numRef>
          </c:val>
          <c:extLst>
            <c:ext xmlns:c16="http://schemas.microsoft.com/office/drawing/2014/chart" uri="{C3380CC4-5D6E-409C-BE32-E72D297353CC}">
              <c16:uniqueId val="{00000000-E71E-4E14-85AC-F1D7B42C99D4}"/>
            </c:ext>
          </c:extLst>
        </c:ser>
        <c:dLbls>
          <c:showLegendKey val="0"/>
          <c:showVal val="0"/>
          <c:showCatName val="0"/>
          <c:showSerName val="0"/>
          <c:showPercent val="0"/>
          <c:showBubbleSize val="0"/>
        </c:dLbls>
        <c:gapWidth val="219"/>
        <c:overlap val="-27"/>
        <c:axId val="471251600"/>
        <c:axId val="471248320"/>
      </c:barChart>
      <c:dateAx>
        <c:axId val="47125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48320"/>
        <c:crosses val="autoZero"/>
        <c:auto val="1"/>
        <c:lblOffset val="100"/>
        <c:baseTimeUnit val="months"/>
      </c:dateAx>
      <c:valAx>
        <c:axId val="47124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5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4EC4F-959D-4831-9F03-72EFBF488EE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B5BB84F-7E29-44ED-835B-84B8D6324A7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73890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C8FCF-50B6-44DE-BED9-EA692C0B2E4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0B5751F-C845-42A5-B56D-DDD0EB97655F}"/>
              </a:ext>
            </a:extLst>
          </p:cNvPr>
          <p:cNvGraphicFramePr>
            <a:graphicFrameLocks noGrp="1"/>
          </p:cNvGraphicFramePr>
          <p:nvPr>
            <p:ph type="chart" sz="quarter" idx="13"/>
            <p:extLst>
              <p:ext uri="{D42A27DB-BD31-4B8C-83A1-F6EECF244321}">
                <p14:modId xmlns:p14="http://schemas.microsoft.com/office/powerpoint/2010/main" val="410900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664B33-9CEE-42A0-823D-05035693F61F}"/>
              </a:ext>
            </a:extLst>
          </p:cNvPr>
          <p:cNvSpPr>
            <a:spLocks noGrp="1"/>
          </p:cNvSpPr>
          <p:nvPr>
            <p:ph type="body" sz="quarter" idx="14"/>
          </p:nvPr>
        </p:nvSpPr>
        <p:spPr/>
        <p:txBody>
          <a:bodyPr/>
          <a:lstStyle/>
          <a:p>
            <a:r>
              <a:rPr lang="en-US"/>
              <a:t>09/01/2023 - 09/30/2023</a:t>
            </a:r>
          </a:p>
        </p:txBody>
      </p:sp>
      <p:sp>
        <p:nvSpPr>
          <p:cNvPr id="5" name="Footer Placeholder 4">
            <a:extLst>
              <a:ext uri="{FF2B5EF4-FFF2-40B4-BE49-F238E27FC236}">
                <a16:creationId xmlns:a16="http://schemas.microsoft.com/office/drawing/2014/main" id="{6FD99B69-8726-4599-8D0A-64149823D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4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F978C-2AFD-472C-BD2D-5A8288040BB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D87CF66-B9FB-4094-8806-492E8F766C55}"/>
              </a:ext>
            </a:extLst>
          </p:cNvPr>
          <p:cNvGraphicFramePr>
            <a:graphicFrameLocks noGrp="1"/>
          </p:cNvGraphicFramePr>
          <p:nvPr>
            <p:ph type="tbl" sz="quarter" idx="13"/>
            <p:extLst>
              <p:ext uri="{D42A27DB-BD31-4B8C-83A1-F6EECF244321}">
                <p14:modId xmlns:p14="http://schemas.microsoft.com/office/powerpoint/2010/main" val="99539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13205928"/>
                    </a:ext>
                  </a:extLst>
                </a:gridCol>
                <a:gridCol w="905256">
                  <a:extLst>
                    <a:ext uri="{9D8B030D-6E8A-4147-A177-3AD203B41FA5}">
                      <a16:colId xmlns:a16="http://schemas.microsoft.com/office/drawing/2014/main" val="378892420"/>
                    </a:ext>
                  </a:extLst>
                </a:gridCol>
                <a:gridCol w="905256">
                  <a:extLst>
                    <a:ext uri="{9D8B030D-6E8A-4147-A177-3AD203B41FA5}">
                      <a16:colId xmlns:a16="http://schemas.microsoft.com/office/drawing/2014/main" val="1443587399"/>
                    </a:ext>
                  </a:extLst>
                </a:gridCol>
                <a:gridCol w="905256">
                  <a:extLst>
                    <a:ext uri="{9D8B030D-6E8A-4147-A177-3AD203B41FA5}">
                      <a16:colId xmlns:a16="http://schemas.microsoft.com/office/drawing/2014/main" val="3473851882"/>
                    </a:ext>
                  </a:extLst>
                </a:gridCol>
                <a:gridCol w="905256">
                  <a:extLst>
                    <a:ext uri="{9D8B030D-6E8A-4147-A177-3AD203B41FA5}">
                      <a16:colId xmlns:a16="http://schemas.microsoft.com/office/drawing/2014/main" val="3704765569"/>
                    </a:ext>
                  </a:extLst>
                </a:gridCol>
                <a:gridCol w="905256">
                  <a:extLst>
                    <a:ext uri="{9D8B030D-6E8A-4147-A177-3AD203B41FA5}">
                      <a16:colId xmlns:a16="http://schemas.microsoft.com/office/drawing/2014/main" val="3596218419"/>
                    </a:ext>
                  </a:extLst>
                </a:gridCol>
                <a:gridCol w="905256">
                  <a:extLst>
                    <a:ext uri="{9D8B030D-6E8A-4147-A177-3AD203B41FA5}">
                      <a16:colId xmlns:a16="http://schemas.microsoft.com/office/drawing/2014/main" val="1803731217"/>
                    </a:ext>
                  </a:extLst>
                </a:gridCol>
                <a:gridCol w="905256">
                  <a:extLst>
                    <a:ext uri="{9D8B030D-6E8A-4147-A177-3AD203B41FA5}">
                      <a16:colId xmlns:a16="http://schemas.microsoft.com/office/drawing/2014/main" val="2405310721"/>
                    </a:ext>
                  </a:extLst>
                </a:gridCol>
                <a:gridCol w="905256">
                  <a:extLst>
                    <a:ext uri="{9D8B030D-6E8A-4147-A177-3AD203B41FA5}">
                      <a16:colId xmlns:a16="http://schemas.microsoft.com/office/drawing/2014/main" val="17131688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7455996"/>
                  </a:ext>
                </a:extLst>
              </a:tr>
              <a:tr h="370840">
                <a:tc>
                  <a:txBody>
                    <a:bodyPr/>
                    <a:lstStyle/>
                    <a:p>
                      <a:r>
                        <a:rPr lang="en-US" sz="1000"/>
                        <a:t>1901</a:t>
                      </a:r>
                    </a:p>
                  </a:txBody>
                  <a:tcPr/>
                </a:tc>
                <a:tc>
                  <a:txBody>
                    <a:bodyPr/>
                    <a:lstStyle/>
                    <a:p>
                      <a:r>
                        <a:rPr lang="en-US" sz="1000"/>
                        <a:t>18</a:t>
                      </a:r>
                    </a:p>
                  </a:txBody>
                  <a:tcPr/>
                </a:tc>
                <a:tc>
                  <a:txBody>
                    <a:bodyPr/>
                    <a:lstStyle/>
                    <a:p>
                      <a:r>
                        <a:rPr lang="en-US" sz="1000"/>
                        <a:t>6</a:t>
                      </a:r>
                    </a:p>
                  </a:txBody>
                  <a:tcPr/>
                </a:tc>
                <a:tc>
                  <a:txBody>
                    <a:bodyPr/>
                    <a:lstStyle/>
                    <a:p>
                      <a:r>
                        <a:rPr lang="en-US" sz="1000"/>
                        <a:t>80</a:t>
                      </a:r>
                    </a:p>
                  </a:txBody>
                  <a:tcPr/>
                </a:tc>
                <a:tc>
                  <a:txBody>
                    <a:bodyPr/>
                    <a:lstStyle/>
                    <a:p>
                      <a:r>
                        <a:rPr lang="en-US" sz="1000"/>
                        <a:t>8</a:t>
                      </a:r>
                    </a:p>
                  </a:txBody>
                  <a:tcPr/>
                </a:tc>
                <a:tc>
                  <a:txBody>
                    <a:bodyPr/>
                    <a:lstStyle/>
                    <a:p>
                      <a:r>
                        <a:rPr lang="en-US" sz="1000"/>
                        <a:t>2</a:t>
                      </a:r>
                    </a:p>
                  </a:txBody>
                  <a:tcPr/>
                </a:tc>
                <a:tc>
                  <a:txBody>
                    <a:bodyPr/>
                    <a:lstStyle/>
                    <a:p>
                      <a:r>
                        <a:rPr lang="en-US" sz="1000"/>
                        <a:t>0</a:t>
                      </a:r>
                    </a:p>
                  </a:txBody>
                  <a:tcPr/>
                </a:tc>
                <a:tc>
                  <a:txBody>
                    <a:bodyPr/>
                    <a:lstStyle/>
                    <a:p>
                      <a:r>
                        <a:rPr lang="en-US" sz="1000"/>
                        <a:t>0.7928 %</a:t>
                      </a:r>
                    </a:p>
                  </a:txBody>
                  <a:tcPr/>
                </a:tc>
                <a:tc>
                  <a:txBody>
                    <a:bodyPr/>
                    <a:lstStyle/>
                    <a:p>
                      <a:r>
                        <a:rPr lang="en-US" sz="1000"/>
                        <a:t>0.0 %</a:t>
                      </a:r>
                    </a:p>
                  </a:txBody>
                  <a:tcPr/>
                </a:tc>
                <a:extLst>
                  <a:ext uri="{0D108BD9-81ED-4DB2-BD59-A6C34878D82A}">
                    <a16:rowId xmlns:a16="http://schemas.microsoft.com/office/drawing/2014/main" val="2061372342"/>
                  </a:ext>
                </a:extLst>
              </a:tr>
            </a:tbl>
          </a:graphicData>
        </a:graphic>
      </p:graphicFrame>
      <p:sp>
        <p:nvSpPr>
          <p:cNvPr id="4" name="Text Placeholder 3">
            <a:extLst>
              <a:ext uri="{FF2B5EF4-FFF2-40B4-BE49-F238E27FC236}">
                <a16:creationId xmlns:a16="http://schemas.microsoft.com/office/drawing/2014/main" id="{F4F83E47-DDC1-4521-92C9-5205FD076A31}"/>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37395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B7A3-2C7F-400B-A227-D796F1A5F54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B4EE8D4-FBAA-4189-B4AC-21C23DF2D0FD}"/>
              </a:ext>
            </a:extLst>
          </p:cNvPr>
          <p:cNvGraphicFramePr>
            <a:graphicFrameLocks noGrp="1"/>
          </p:cNvGraphicFramePr>
          <p:nvPr>
            <p:ph type="chart" sz="quarter" idx="13"/>
            <p:extLst>
              <p:ext uri="{D42A27DB-BD31-4B8C-83A1-F6EECF244321}">
                <p14:modId xmlns:p14="http://schemas.microsoft.com/office/powerpoint/2010/main" val="390050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CC2BC-568F-4780-A92E-34D6B9129A4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8C2B60C-295C-4B2E-97CF-8E58AB5027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5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C8561-2C34-4F60-BDCD-357B640DB77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AC1C577-1815-4AA7-B9B5-626487771DF2}"/>
              </a:ext>
            </a:extLst>
          </p:cNvPr>
          <p:cNvGraphicFramePr>
            <a:graphicFrameLocks noGrp="1"/>
          </p:cNvGraphicFramePr>
          <p:nvPr>
            <p:ph type="chart" sz="quarter" idx="13"/>
            <p:extLst>
              <p:ext uri="{D42A27DB-BD31-4B8C-83A1-F6EECF244321}">
                <p14:modId xmlns:p14="http://schemas.microsoft.com/office/powerpoint/2010/main" val="4010844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C0E05B-08EA-4B9E-8AF0-13B1841BD4C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8D7220A-FA7C-4589-9D36-11D38C007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363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BA92-9FDD-4630-9DED-64E26001CA0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80618AD2-8DEB-4210-9D5A-5C890B2D28AE}"/>
              </a:ext>
            </a:extLst>
          </p:cNvPr>
          <p:cNvGraphicFramePr>
            <a:graphicFrameLocks noGrp="1"/>
          </p:cNvGraphicFramePr>
          <p:nvPr>
            <p:ph type="chart" sz="quarter" idx="13"/>
            <p:extLst>
              <p:ext uri="{D42A27DB-BD31-4B8C-83A1-F6EECF244321}">
                <p14:modId xmlns:p14="http://schemas.microsoft.com/office/powerpoint/2010/main" val="374972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CC991-1806-48D4-82B7-E8702A6A879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7DB2BC5-8EBE-4A50-BB14-422D428B1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6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D88DA-D5CE-4CE1-8761-65D09A009C4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82AB8D0-AE3C-433C-9B27-4FBAB74622F5}"/>
              </a:ext>
            </a:extLst>
          </p:cNvPr>
          <p:cNvGraphicFramePr>
            <a:graphicFrameLocks noGrp="1"/>
          </p:cNvGraphicFramePr>
          <p:nvPr>
            <p:ph type="chart" sz="quarter" idx="13"/>
            <p:extLst>
              <p:ext uri="{D42A27DB-BD31-4B8C-83A1-F6EECF244321}">
                <p14:modId xmlns:p14="http://schemas.microsoft.com/office/powerpoint/2010/main" val="2910866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1DA98-4635-43DE-A092-CFEC1D54BF7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A5F6ED7-461B-4CAD-A9CF-1309E7CAF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72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E3C7F-961E-4253-A1D6-8578C6546341}"/>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512E94F4-3D06-4A26-AB8B-348DB6AD4D77}"/>
              </a:ext>
            </a:extLst>
          </p:cNvPr>
          <p:cNvGraphicFramePr>
            <a:graphicFrameLocks noGrp="1"/>
          </p:cNvGraphicFramePr>
          <p:nvPr>
            <p:ph type="tbl" sz="quarter" idx="13"/>
            <p:extLst>
              <p:ext uri="{D42A27DB-BD31-4B8C-83A1-F6EECF244321}">
                <p14:modId xmlns:p14="http://schemas.microsoft.com/office/powerpoint/2010/main" val="226418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39824470"/>
                    </a:ext>
                  </a:extLst>
                </a:gridCol>
                <a:gridCol w="1316737">
                  <a:extLst>
                    <a:ext uri="{9D8B030D-6E8A-4147-A177-3AD203B41FA5}">
                      <a16:colId xmlns:a16="http://schemas.microsoft.com/office/drawing/2014/main" val="3703051676"/>
                    </a:ext>
                  </a:extLst>
                </a:gridCol>
                <a:gridCol w="329184">
                  <a:extLst>
                    <a:ext uri="{9D8B030D-6E8A-4147-A177-3AD203B41FA5}">
                      <a16:colId xmlns:a16="http://schemas.microsoft.com/office/drawing/2014/main" val="3612949298"/>
                    </a:ext>
                  </a:extLst>
                </a:gridCol>
                <a:gridCol w="329184">
                  <a:extLst>
                    <a:ext uri="{9D8B030D-6E8A-4147-A177-3AD203B41FA5}">
                      <a16:colId xmlns:a16="http://schemas.microsoft.com/office/drawing/2014/main" val="3474347471"/>
                    </a:ext>
                  </a:extLst>
                </a:gridCol>
                <a:gridCol w="329184">
                  <a:extLst>
                    <a:ext uri="{9D8B030D-6E8A-4147-A177-3AD203B41FA5}">
                      <a16:colId xmlns:a16="http://schemas.microsoft.com/office/drawing/2014/main" val="3660637322"/>
                    </a:ext>
                  </a:extLst>
                </a:gridCol>
                <a:gridCol w="329184">
                  <a:extLst>
                    <a:ext uri="{9D8B030D-6E8A-4147-A177-3AD203B41FA5}">
                      <a16:colId xmlns:a16="http://schemas.microsoft.com/office/drawing/2014/main" val="2673322362"/>
                    </a:ext>
                  </a:extLst>
                </a:gridCol>
                <a:gridCol w="329184">
                  <a:extLst>
                    <a:ext uri="{9D8B030D-6E8A-4147-A177-3AD203B41FA5}">
                      <a16:colId xmlns:a16="http://schemas.microsoft.com/office/drawing/2014/main" val="3652683605"/>
                    </a:ext>
                  </a:extLst>
                </a:gridCol>
                <a:gridCol w="329184">
                  <a:extLst>
                    <a:ext uri="{9D8B030D-6E8A-4147-A177-3AD203B41FA5}">
                      <a16:colId xmlns:a16="http://schemas.microsoft.com/office/drawing/2014/main" val="1780741053"/>
                    </a:ext>
                  </a:extLst>
                </a:gridCol>
                <a:gridCol w="329184">
                  <a:extLst>
                    <a:ext uri="{9D8B030D-6E8A-4147-A177-3AD203B41FA5}">
                      <a16:colId xmlns:a16="http://schemas.microsoft.com/office/drawing/2014/main" val="2088646078"/>
                    </a:ext>
                  </a:extLst>
                </a:gridCol>
                <a:gridCol w="329184">
                  <a:extLst>
                    <a:ext uri="{9D8B030D-6E8A-4147-A177-3AD203B41FA5}">
                      <a16:colId xmlns:a16="http://schemas.microsoft.com/office/drawing/2014/main" val="2370922262"/>
                    </a:ext>
                  </a:extLst>
                </a:gridCol>
                <a:gridCol w="329184">
                  <a:extLst>
                    <a:ext uri="{9D8B030D-6E8A-4147-A177-3AD203B41FA5}">
                      <a16:colId xmlns:a16="http://schemas.microsoft.com/office/drawing/2014/main" val="1228864849"/>
                    </a:ext>
                  </a:extLst>
                </a:gridCol>
                <a:gridCol w="329184">
                  <a:extLst>
                    <a:ext uri="{9D8B030D-6E8A-4147-A177-3AD203B41FA5}">
                      <a16:colId xmlns:a16="http://schemas.microsoft.com/office/drawing/2014/main" val="4240652739"/>
                    </a:ext>
                  </a:extLst>
                </a:gridCol>
                <a:gridCol w="329184">
                  <a:extLst>
                    <a:ext uri="{9D8B030D-6E8A-4147-A177-3AD203B41FA5}">
                      <a16:colId xmlns:a16="http://schemas.microsoft.com/office/drawing/2014/main" val="4273009084"/>
                    </a:ext>
                  </a:extLst>
                </a:gridCol>
                <a:gridCol w="329184">
                  <a:extLst>
                    <a:ext uri="{9D8B030D-6E8A-4147-A177-3AD203B41FA5}">
                      <a16:colId xmlns:a16="http://schemas.microsoft.com/office/drawing/2014/main" val="3675388958"/>
                    </a:ext>
                  </a:extLst>
                </a:gridCol>
                <a:gridCol w="329184">
                  <a:extLst>
                    <a:ext uri="{9D8B030D-6E8A-4147-A177-3AD203B41FA5}">
                      <a16:colId xmlns:a16="http://schemas.microsoft.com/office/drawing/2014/main" val="4176248210"/>
                    </a:ext>
                  </a:extLst>
                </a:gridCol>
                <a:gridCol w="329184">
                  <a:extLst>
                    <a:ext uri="{9D8B030D-6E8A-4147-A177-3AD203B41FA5}">
                      <a16:colId xmlns:a16="http://schemas.microsoft.com/office/drawing/2014/main" val="1278578591"/>
                    </a:ext>
                  </a:extLst>
                </a:gridCol>
                <a:gridCol w="329184">
                  <a:extLst>
                    <a:ext uri="{9D8B030D-6E8A-4147-A177-3AD203B41FA5}">
                      <a16:colId xmlns:a16="http://schemas.microsoft.com/office/drawing/2014/main" val="881782500"/>
                    </a:ext>
                  </a:extLst>
                </a:gridCol>
                <a:gridCol w="329184">
                  <a:extLst>
                    <a:ext uri="{9D8B030D-6E8A-4147-A177-3AD203B41FA5}">
                      <a16:colId xmlns:a16="http://schemas.microsoft.com/office/drawing/2014/main" val="2919133266"/>
                    </a:ext>
                  </a:extLst>
                </a:gridCol>
                <a:gridCol w="329184">
                  <a:extLst>
                    <a:ext uri="{9D8B030D-6E8A-4147-A177-3AD203B41FA5}">
                      <a16:colId xmlns:a16="http://schemas.microsoft.com/office/drawing/2014/main" val="347908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274661"/>
                  </a:ext>
                </a:extLst>
              </a:tr>
            </a:tbl>
          </a:graphicData>
        </a:graphic>
      </p:graphicFrame>
      <p:sp>
        <p:nvSpPr>
          <p:cNvPr id="4" name="Text Placeholder 3">
            <a:extLst>
              <a:ext uri="{FF2B5EF4-FFF2-40B4-BE49-F238E27FC236}">
                <a16:creationId xmlns:a16="http://schemas.microsoft.com/office/drawing/2014/main" id="{C9300621-83BD-4536-84F8-DD35CC476DE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467717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251E-46C3-4949-893E-B44150402ADC}"/>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16382CEC-B659-4FB7-A473-78563CF3CA52}"/>
              </a:ext>
            </a:extLst>
          </p:cNvPr>
          <p:cNvGraphicFramePr>
            <a:graphicFrameLocks noGrp="1"/>
          </p:cNvGraphicFramePr>
          <p:nvPr>
            <p:ph type="tbl" sz="quarter" idx="13"/>
            <p:extLst>
              <p:ext uri="{D42A27DB-BD31-4B8C-83A1-F6EECF244321}">
                <p14:modId xmlns:p14="http://schemas.microsoft.com/office/powerpoint/2010/main" val="161792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2173940"/>
                    </a:ext>
                  </a:extLst>
                </a:gridCol>
                <a:gridCol w="1316737">
                  <a:extLst>
                    <a:ext uri="{9D8B030D-6E8A-4147-A177-3AD203B41FA5}">
                      <a16:colId xmlns:a16="http://schemas.microsoft.com/office/drawing/2014/main" val="632075185"/>
                    </a:ext>
                  </a:extLst>
                </a:gridCol>
                <a:gridCol w="329184">
                  <a:extLst>
                    <a:ext uri="{9D8B030D-6E8A-4147-A177-3AD203B41FA5}">
                      <a16:colId xmlns:a16="http://schemas.microsoft.com/office/drawing/2014/main" val="3890591617"/>
                    </a:ext>
                  </a:extLst>
                </a:gridCol>
                <a:gridCol w="329184">
                  <a:extLst>
                    <a:ext uri="{9D8B030D-6E8A-4147-A177-3AD203B41FA5}">
                      <a16:colId xmlns:a16="http://schemas.microsoft.com/office/drawing/2014/main" val="1103040694"/>
                    </a:ext>
                  </a:extLst>
                </a:gridCol>
                <a:gridCol w="329184">
                  <a:extLst>
                    <a:ext uri="{9D8B030D-6E8A-4147-A177-3AD203B41FA5}">
                      <a16:colId xmlns:a16="http://schemas.microsoft.com/office/drawing/2014/main" val="317452232"/>
                    </a:ext>
                  </a:extLst>
                </a:gridCol>
                <a:gridCol w="329184">
                  <a:extLst>
                    <a:ext uri="{9D8B030D-6E8A-4147-A177-3AD203B41FA5}">
                      <a16:colId xmlns:a16="http://schemas.microsoft.com/office/drawing/2014/main" val="545169076"/>
                    </a:ext>
                  </a:extLst>
                </a:gridCol>
                <a:gridCol w="329184">
                  <a:extLst>
                    <a:ext uri="{9D8B030D-6E8A-4147-A177-3AD203B41FA5}">
                      <a16:colId xmlns:a16="http://schemas.microsoft.com/office/drawing/2014/main" val="711209944"/>
                    </a:ext>
                  </a:extLst>
                </a:gridCol>
                <a:gridCol w="329184">
                  <a:extLst>
                    <a:ext uri="{9D8B030D-6E8A-4147-A177-3AD203B41FA5}">
                      <a16:colId xmlns:a16="http://schemas.microsoft.com/office/drawing/2014/main" val="1040750691"/>
                    </a:ext>
                  </a:extLst>
                </a:gridCol>
                <a:gridCol w="329184">
                  <a:extLst>
                    <a:ext uri="{9D8B030D-6E8A-4147-A177-3AD203B41FA5}">
                      <a16:colId xmlns:a16="http://schemas.microsoft.com/office/drawing/2014/main" val="1370307855"/>
                    </a:ext>
                  </a:extLst>
                </a:gridCol>
                <a:gridCol w="329184">
                  <a:extLst>
                    <a:ext uri="{9D8B030D-6E8A-4147-A177-3AD203B41FA5}">
                      <a16:colId xmlns:a16="http://schemas.microsoft.com/office/drawing/2014/main" val="1163795746"/>
                    </a:ext>
                  </a:extLst>
                </a:gridCol>
                <a:gridCol w="329184">
                  <a:extLst>
                    <a:ext uri="{9D8B030D-6E8A-4147-A177-3AD203B41FA5}">
                      <a16:colId xmlns:a16="http://schemas.microsoft.com/office/drawing/2014/main" val="305874855"/>
                    </a:ext>
                  </a:extLst>
                </a:gridCol>
                <a:gridCol w="329184">
                  <a:extLst>
                    <a:ext uri="{9D8B030D-6E8A-4147-A177-3AD203B41FA5}">
                      <a16:colId xmlns:a16="http://schemas.microsoft.com/office/drawing/2014/main" val="588422615"/>
                    </a:ext>
                  </a:extLst>
                </a:gridCol>
                <a:gridCol w="329184">
                  <a:extLst>
                    <a:ext uri="{9D8B030D-6E8A-4147-A177-3AD203B41FA5}">
                      <a16:colId xmlns:a16="http://schemas.microsoft.com/office/drawing/2014/main" val="834464339"/>
                    </a:ext>
                  </a:extLst>
                </a:gridCol>
                <a:gridCol w="329184">
                  <a:extLst>
                    <a:ext uri="{9D8B030D-6E8A-4147-A177-3AD203B41FA5}">
                      <a16:colId xmlns:a16="http://schemas.microsoft.com/office/drawing/2014/main" val="3586432588"/>
                    </a:ext>
                  </a:extLst>
                </a:gridCol>
                <a:gridCol w="329184">
                  <a:extLst>
                    <a:ext uri="{9D8B030D-6E8A-4147-A177-3AD203B41FA5}">
                      <a16:colId xmlns:a16="http://schemas.microsoft.com/office/drawing/2014/main" val="2227743457"/>
                    </a:ext>
                  </a:extLst>
                </a:gridCol>
                <a:gridCol w="329184">
                  <a:extLst>
                    <a:ext uri="{9D8B030D-6E8A-4147-A177-3AD203B41FA5}">
                      <a16:colId xmlns:a16="http://schemas.microsoft.com/office/drawing/2014/main" val="131889637"/>
                    </a:ext>
                  </a:extLst>
                </a:gridCol>
                <a:gridCol w="329184">
                  <a:extLst>
                    <a:ext uri="{9D8B030D-6E8A-4147-A177-3AD203B41FA5}">
                      <a16:colId xmlns:a16="http://schemas.microsoft.com/office/drawing/2014/main" val="778782845"/>
                    </a:ext>
                  </a:extLst>
                </a:gridCol>
                <a:gridCol w="329184">
                  <a:extLst>
                    <a:ext uri="{9D8B030D-6E8A-4147-A177-3AD203B41FA5}">
                      <a16:colId xmlns:a16="http://schemas.microsoft.com/office/drawing/2014/main" val="2288479950"/>
                    </a:ext>
                  </a:extLst>
                </a:gridCol>
                <a:gridCol w="329184">
                  <a:extLst>
                    <a:ext uri="{9D8B030D-6E8A-4147-A177-3AD203B41FA5}">
                      <a16:colId xmlns:a16="http://schemas.microsoft.com/office/drawing/2014/main" val="384717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4017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- 2023-09-01 17:00:05</a:t>
                      </a:r>
                      <a:r>
                        <a:rPr kumimoji="0" lang="en-US" sz="1000" b="0" i="0" u="none" strike="noStrike" kern="1200" cap="none" spc="0" normalizeH="0" baseline="0" noProof="0">
                          <a:ln>
                            <a:noFill/>
                          </a:ln>
                          <a:solidFill>
                            <a:prstClr val="black"/>
                          </a:solidFill>
                          <a:effectLst/>
                          <a:uLnTx/>
                          <a:uFillTx/>
                          <a:latin typeface="Calibri"/>
                          <a:ea typeface="+mn-ea"/>
                          <a:cs typeface="+mn-cs"/>
                        </a:rPr>
                        <a:t>
 Local residents and business can count on our agency partners to deliver friendly service and thorough insurance buying guidance. Recently, members of #TeamFICOH traveled to Kauai to reconnect with our agency partners on the Garden Isle. Creating and strengthening relationships is always better face to face. Among those we had the pleasure of spending time with was Mr. Punua, who recently turned 90 years old. He began working with FICOH in the 1960s as the Kauai branch manager and later left to establish Punua Insurance Agency in 1972. (See last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https://quintly-image-storage.s3.amazonaws.com/17ae3836335657ff0a83f20c7d11e5e8/576ea5188b6ecff0edc73da22dd9cc8c.jpg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77609421"/>
                  </a:ext>
                </a:extLst>
              </a:tr>
            </a:tbl>
          </a:graphicData>
        </a:graphic>
      </p:graphicFrame>
      <p:sp>
        <p:nvSpPr>
          <p:cNvPr id="4" name="Text Placeholder 3">
            <a:extLst>
              <a:ext uri="{FF2B5EF4-FFF2-40B4-BE49-F238E27FC236}">
                <a16:creationId xmlns:a16="http://schemas.microsoft.com/office/drawing/2014/main" id="{A2E412A5-DB37-4D06-ACAE-5713DE78CEBE}"/>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093153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8141-0153-476E-9336-7DA882FA531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0DDFEDC3-09EE-49EA-BDB7-8D355EA64CAD}"/>
              </a:ext>
            </a:extLst>
          </p:cNvPr>
          <p:cNvGraphicFramePr>
            <a:graphicFrameLocks noGrp="1"/>
          </p:cNvGraphicFramePr>
          <p:nvPr>
            <p:ph type="tbl" sz="quarter" idx="13"/>
            <p:extLst>
              <p:ext uri="{D42A27DB-BD31-4B8C-83A1-F6EECF244321}">
                <p14:modId xmlns:p14="http://schemas.microsoft.com/office/powerpoint/2010/main" val="502383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5495953"/>
                    </a:ext>
                  </a:extLst>
                </a:gridCol>
                <a:gridCol w="1316737">
                  <a:extLst>
                    <a:ext uri="{9D8B030D-6E8A-4147-A177-3AD203B41FA5}">
                      <a16:colId xmlns:a16="http://schemas.microsoft.com/office/drawing/2014/main" val="2746986026"/>
                    </a:ext>
                  </a:extLst>
                </a:gridCol>
                <a:gridCol w="329184">
                  <a:extLst>
                    <a:ext uri="{9D8B030D-6E8A-4147-A177-3AD203B41FA5}">
                      <a16:colId xmlns:a16="http://schemas.microsoft.com/office/drawing/2014/main" val="268251545"/>
                    </a:ext>
                  </a:extLst>
                </a:gridCol>
                <a:gridCol w="329184">
                  <a:extLst>
                    <a:ext uri="{9D8B030D-6E8A-4147-A177-3AD203B41FA5}">
                      <a16:colId xmlns:a16="http://schemas.microsoft.com/office/drawing/2014/main" val="3577707633"/>
                    </a:ext>
                  </a:extLst>
                </a:gridCol>
                <a:gridCol w="329184">
                  <a:extLst>
                    <a:ext uri="{9D8B030D-6E8A-4147-A177-3AD203B41FA5}">
                      <a16:colId xmlns:a16="http://schemas.microsoft.com/office/drawing/2014/main" val="2222029365"/>
                    </a:ext>
                  </a:extLst>
                </a:gridCol>
                <a:gridCol w="329184">
                  <a:extLst>
                    <a:ext uri="{9D8B030D-6E8A-4147-A177-3AD203B41FA5}">
                      <a16:colId xmlns:a16="http://schemas.microsoft.com/office/drawing/2014/main" val="3451692028"/>
                    </a:ext>
                  </a:extLst>
                </a:gridCol>
                <a:gridCol w="329184">
                  <a:extLst>
                    <a:ext uri="{9D8B030D-6E8A-4147-A177-3AD203B41FA5}">
                      <a16:colId xmlns:a16="http://schemas.microsoft.com/office/drawing/2014/main" val="3411181884"/>
                    </a:ext>
                  </a:extLst>
                </a:gridCol>
                <a:gridCol w="329184">
                  <a:extLst>
                    <a:ext uri="{9D8B030D-6E8A-4147-A177-3AD203B41FA5}">
                      <a16:colId xmlns:a16="http://schemas.microsoft.com/office/drawing/2014/main" val="609833429"/>
                    </a:ext>
                  </a:extLst>
                </a:gridCol>
                <a:gridCol w="329184">
                  <a:extLst>
                    <a:ext uri="{9D8B030D-6E8A-4147-A177-3AD203B41FA5}">
                      <a16:colId xmlns:a16="http://schemas.microsoft.com/office/drawing/2014/main" val="31747773"/>
                    </a:ext>
                  </a:extLst>
                </a:gridCol>
                <a:gridCol w="329184">
                  <a:extLst>
                    <a:ext uri="{9D8B030D-6E8A-4147-A177-3AD203B41FA5}">
                      <a16:colId xmlns:a16="http://schemas.microsoft.com/office/drawing/2014/main" val="4225978169"/>
                    </a:ext>
                  </a:extLst>
                </a:gridCol>
                <a:gridCol w="329184">
                  <a:extLst>
                    <a:ext uri="{9D8B030D-6E8A-4147-A177-3AD203B41FA5}">
                      <a16:colId xmlns:a16="http://schemas.microsoft.com/office/drawing/2014/main" val="2915025141"/>
                    </a:ext>
                  </a:extLst>
                </a:gridCol>
                <a:gridCol w="329184">
                  <a:extLst>
                    <a:ext uri="{9D8B030D-6E8A-4147-A177-3AD203B41FA5}">
                      <a16:colId xmlns:a16="http://schemas.microsoft.com/office/drawing/2014/main" val="41045699"/>
                    </a:ext>
                  </a:extLst>
                </a:gridCol>
                <a:gridCol w="329184">
                  <a:extLst>
                    <a:ext uri="{9D8B030D-6E8A-4147-A177-3AD203B41FA5}">
                      <a16:colId xmlns:a16="http://schemas.microsoft.com/office/drawing/2014/main" val="1036249284"/>
                    </a:ext>
                  </a:extLst>
                </a:gridCol>
                <a:gridCol w="329184">
                  <a:extLst>
                    <a:ext uri="{9D8B030D-6E8A-4147-A177-3AD203B41FA5}">
                      <a16:colId xmlns:a16="http://schemas.microsoft.com/office/drawing/2014/main" val="3661966452"/>
                    </a:ext>
                  </a:extLst>
                </a:gridCol>
                <a:gridCol w="329184">
                  <a:extLst>
                    <a:ext uri="{9D8B030D-6E8A-4147-A177-3AD203B41FA5}">
                      <a16:colId xmlns:a16="http://schemas.microsoft.com/office/drawing/2014/main" val="2373806559"/>
                    </a:ext>
                  </a:extLst>
                </a:gridCol>
                <a:gridCol w="329184">
                  <a:extLst>
                    <a:ext uri="{9D8B030D-6E8A-4147-A177-3AD203B41FA5}">
                      <a16:colId xmlns:a16="http://schemas.microsoft.com/office/drawing/2014/main" val="2840043567"/>
                    </a:ext>
                  </a:extLst>
                </a:gridCol>
                <a:gridCol w="329184">
                  <a:extLst>
                    <a:ext uri="{9D8B030D-6E8A-4147-A177-3AD203B41FA5}">
                      <a16:colId xmlns:a16="http://schemas.microsoft.com/office/drawing/2014/main" val="367064736"/>
                    </a:ext>
                  </a:extLst>
                </a:gridCol>
                <a:gridCol w="329184">
                  <a:extLst>
                    <a:ext uri="{9D8B030D-6E8A-4147-A177-3AD203B41FA5}">
                      <a16:colId xmlns:a16="http://schemas.microsoft.com/office/drawing/2014/main" val="479800977"/>
                    </a:ext>
                  </a:extLst>
                </a:gridCol>
                <a:gridCol w="329184">
                  <a:extLst>
                    <a:ext uri="{9D8B030D-6E8A-4147-A177-3AD203B41FA5}">
                      <a16:colId xmlns:a16="http://schemas.microsoft.com/office/drawing/2014/main" val="103859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262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- 2023-09-06 17:00:03</a:t>
                      </a:r>
                      <a:r>
                        <a:rPr kumimoji="0" lang="en-US" sz="1000" b="0" i="0" u="none" strike="noStrike" kern="1200" cap="none" spc="0" normalizeH="0" baseline="0" noProof="0">
                          <a:ln>
                            <a:noFill/>
                          </a:ln>
                          <a:solidFill>
                            <a:prstClr val="black"/>
                          </a:solidFill>
                          <a:effectLst/>
                          <a:uLnTx/>
                          <a:uFillTx/>
                          <a:latin typeface="Calibri"/>
                          <a:ea typeface="+mn-ea"/>
                          <a:cs typeface="+mn-cs"/>
                        </a:rPr>
                        <a:t>
 To remind us of the many joys of walking, FICOH’s Wellness Ambassador Committee organized a refreshing midday walk for our Honolulu and West Oahu offices yesterday. The 30-minute walk was a chance for us to enjoy the sunshine, connect with coworkers away from our desks, and reap the benefits of physical activity, like improved blood flow to the brain, lower blood pressure, and mental clarity.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https://quintly-image-storage.s3.amazonaws.com/17ae3836335657ff0a83f20c7d11e5e8/4990f024abd0c5a3e682ba951cab9f56.jpg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22053847"/>
                  </a:ext>
                </a:extLst>
              </a:tr>
            </a:tbl>
          </a:graphicData>
        </a:graphic>
      </p:graphicFrame>
      <p:sp>
        <p:nvSpPr>
          <p:cNvPr id="4" name="Text Placeholder 3">
            <a:extLst>
              <a:ext uri="{FF2B5EF4-FFF2-40B4-BE49-F238E27FC236}">
                <a16:creationId xmlns:a16="http://schemas.microsoft.com/office/drawing/2014/main" id="{20675B8C-934F-48D7-B98B-B308E44C9F77}"/>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89986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6309F-5E4B-46C7-94BA-8100FA5EE14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E36E5DD8-C1AE-4C4F-A5CE-0D650F77041C}"/>
              </a:ext>
            </a:extLst>
          </p:cNvPr>
          <p:cNvGraphicFramePr>
            <a:graphicFrameLocks noGrp="1"/>
          </p:cNvGraphicFramePr>
          <p:nvPr>
            <p:ph type="tbl" sz="quarter" idx="13"/>
            <p:extLst>
              <p:ext uri="{D42A27DB-BD31-4B8C-83A1-F6EECF244321}">
                <p14:modId xmlns:p14="http://schemas.microsoft.com/office/powerpoint/2010/main" val="305125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78048023"/>
                    </a:ext>
                  </a:extLst>
                </a:gridCol>
                <a:gridCol w="1316737">
                  <a:extLst>
                    <a:ext uri="{9D8B030D-6E8A-4147-A177-3AD203B41FA5}">
                      <a16:colId xmlns:a16="http://schemas.microsoft.com/office/drawing/2014/main" val="3274743331"/>
                    </a:ext>
                  </a:extLst>
                </a:gridCol>
                <a:gridCol w="329184">
                  <a:extLst>
                    <a:ext uri="{9D8B030D-6E8A-4147-A177-3AD203B41FA5}">
                      <a16:colId xmlns:a16="http://schemas.microsoft.com/office/drawing/2014/main" val="2300309563"/>
                    </a:ext>
                  </a:extLst>
                </a:gridCol>
                <a:gridCol w="329184">
                  <a:extLst>
                    <a:ext uri="{9D8B030D-6E8A-4147-A177-3AD203B41FA5}">
                      <a16:colId xmlns:a16="http://schemas.microsoft.com/office/drawing/2014/main" val="3798739010"/>
                    </a:ext>
                  </a:extLst>
                </a:gridCol>
                <a:gridCol w="329184">
                  <a:extLst>
                    <a:ext uri="{9D8B030D-6E8A-4147-A177-3AD203B41FA5}">
                      <a16:colId xmlns:a16="http://schemas.microsoft.com/office/drawing/2014/main" val="359369734"/>
                    </a:ext>
                  </a:extLst>
                </a:gridCol>
                <a:gridCol w="329184">
                  <a:extLst>
                    <a:ext uri="{9D8B030D-6E8A-4147-A177-3AD203B41FA5}">
                      <a16:colId xmlns:a16="http://schemas.microsoft.com/office/drawing/2014/main" val="1011432239"/>
                    </a:ext>
                  </a:extLst>
                </a:gridCol>
                <a:gridCol w="329184">
                  <a:extLst>
                    <a:ext uri="{9D8B030D-6E8A-4147-A177-3AD203B41FA5}">
                      <a16:colId xmlns:a16="http://schemas.microsoft.com/office/drawing/2014/main" val="2614707638"/>
                    </a:ext>
                  </a:extLst>
                </a:gridCol>
                <a:gridCol w="329184">
                  <a:extLst>
                    <a:ext uri="{9D8B030D-6E8A-4147-A177-3AD203B41FA5}">
                      <a16:colId xmlns:a16="http://schemas.microsoft.com/office/drawing/2014/main" val="2951939757"/>
                    </a:ext>
                  </a:extLst>
                </a:gridCol>
                <a:gridCol w="329184">
                  <a:extLst>
                    <a:ext uri="{9D8B030D-6E8A-4147-A177-3AD203B41FA5}">
                      <a16:colId xmlns:a16="http://schemas.microsoft.com/office/drawing/2014/main" val="1588464130"/>
                    </a:ext>
                  </a:extLst>
                </a:gridCol>
                <a:gridCol w="329184">
                  <a:extLst>
                    <a:ext uri="{9D8B030D-6E8A-4147-A177-3AD203B41FA5}">
                      <a16:colId xmlns:a16="http://schemas.microsoft.com/office/drawing/2014/main" val="1423029940"/>
                    </a:ext>
                  </a:extLst>
                </a:gridCol>
                <a:gridCol w="329184">
                  <a:extLst>
                    <a:ext uri="{9D8B030D-6E8A-4147-A177-3AD203B41FA5}">
                      <a16:colId xmlns:a16="http://schemas.microsoft.com/office/drawing/2014/main" val="2015724385"/>
                    </a:ext>
                  </a:extLst>
                </a:gridCol>
                <a:gridCol w="329184">
                  <a:extLst>
                    <a:ext uri="{9D8B030D-6E8A-4147-A177-3AD203B41FA5}">
                      <a16:colId xmlns:a16="http://schemas.microsoft.com/office/drawing/2014/main" val="961145465"/>
                    </a:ext>
                  </a:extLst>
                </a:gridCol>
                <a:gridCol w="329184">
                  <a:extLst>
                    <a:ext uri="{9D8B030D-6E8A-4147-A177-3AD203B41FA5}">
                      <a16:colId xmlns:a16="http://schemas.microsoft.com/office/drawing/2014/main" val="2087405719"/>
                    </a:ext>
                  </a:extLst>
                </a:gridCol>
                <a:gridCol w="329184">
                  <a:extLst>
                    <a:ext uri="{9D8B030D-6E8A-4147-A177-3AD203B41FA5}">
                      <a16:colId xmlns:a16="http://schemas.microsoft.com/office/drawing/2014/main" val="920541232"/>
                    </a:ext>
                  </a:extLst>
                </a:gridCol>
                <a:gridCol w="329184">
                  <a:extLst>
                    <a:ext uri="{9D8B030D-6E8A-4147-A177-3AD203B41FA5}">
                      <a16:colId xmlns:a16="http://schemas.microsoft.com/office/drawing/2014/main" val="3511633393"/>
                    </a:ext>
                  </a:extLst>
                </a:gridCol>
                <a:gridCol w="329184">
                  <a:extLst>
                    <a:ext uri="{9D8B030D-6E8A-4147-A177-3AD203B41FA5}">
                      <a16:colId xmlns:a16="http://schemas.microsoft.com/office/drawing/2014/main" val="408070319"/>
                    </a:ext>
                  </a:extLst>
                </a:gridCol>
                <a:gridCol w="329184">
                  <a:extLst>
                    <a:ext uri="{9D8B030D-6E8A-4147-A177-3AD203B41FA5}">
                      <a16:colId xmlns:a16="http://schemas.microsoft.com/office/drawing/2014/main" val="38279508"/>
                    </a:ext>
                  </a:extLst>
                </a:gridCol>
                <a:gridCol w="329184">
                  <a:extLst>
                    <a:ext uri="{9D8B030D-6E8A-4147-A177-3AD203B41FA5}">
                      <a16:colId xmlns:a16="http://schemas.microsoft.com/office/drawing/2014/main" val="1772557444"/>
                    </a:ext>
                  </a:extLst>
                </a:gridCol>
                <a:gridCol w="329184">
                  <a:extLst>
                    <a:ext uri="{9D8B030D-6E8A-4147-A177-3AD203B41FA5}">
                      <a16:colId xmlns:a16="http://schemas.microsoft.com/office/drawing/2014/main" val="341341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010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- 2023-09-15 17:38:22</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#TeamFICOH recently traveled to the Big Island to visit with our valued agency partners in Hilo, Kona and Waimea. The day concluded with a pau hana at the Hilo Yacht club. Agency partners work hard to guide local residents and businesses through the insurance buying process. We enjoy any opportunity to reunite with them, especially in 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https://quintly-image-storage.s3.amazonaws.com/17ae3836335657ff0a83f20c7d11e5e8/9e168d56c47c8539cab3d1960d43f8bc.jpg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04313461"/>
                  </a:ext>
                </a:extLst>
              </a:tr>
            </a:tbl>
          </a:graphicData>
        </a:graphic>
      </p:graphicFrame>
      <p:sp>
        <p:nvSpPr>
          <p:cNvPr id="4" name="Text Placeholder 3">
            <a:extLst>
              <a:ext uri="{FF2B5EF4-FFF2-40B4-BE49-F238E27FC236}">
                <a16:creationId xmlns:a16="http://schemas.microsoft.com/office/drawing/2014/main" id="{396B4485-C05B-425F-8867-94901BCAC4A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8006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D907E-4A41-43DA-8A90-F7AA118F695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A540E2A-3E01-45D4-8129-4BCA69C7F845}"/>
              </a:ext>
            </a:extLst>
          </p:cNvPr>
          <p:cNvGraphicFramePr>
            <a:graphicFrameLocks noGrp="1"/>
          </p:cNvGraphicFramePr>
          <p:nvPr>
            <p:ph type="tbl" sz="quarter" idx="13"/>
            <p:extLst>
              <p:ext uri="{D42A27DB-BD31-4B8C-83A1-F6EECF244321}">
                <p14:modId xmlns:p14="http://schemas.microsoft.com/office/powerpoint/2010/main" val="116495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58274609"/>
                    </a:ext>
                  </a:extLst>
                </a:gridCol>
                <a:gridCol w="576072">
                  <a:extLst>
                    <a:ext uri="{9D8B030D-6E8A-4147-A177-3AD203B41FA5}">
                      <a16:colId xmlns:a16="http://schemas.microsoft.com/office/drawing/2014/main" val="4220794982"/>
                    </a:ext>
                  </a:extLst>
                </a:gridCol>
                <a:gridCol w="576072">
                  <a:extLst>
                    <a:ext uri="{9D8B030D-6E8A-4147-A177-3AD203B41FA5}">
                      <a16:colId xmlns:a16="http://schemas.microsoft.com/office/drawing/2014/main" val="1255225438"/>
                    </a:ext>
                  </a:extLst>
                </a:gridCol>
                <a:gridCol w="576072">
                  <a:extLst>
                    <a:ext uri="{9D8B030D-6E8A-4147-A177-3AD203B41FA5}">
                      <a16:colId xmlns:a16="http://schemas.microsoft.com/office/drawing/2014/main" val="3496146333"/>
                    </a:ext>
                  </a:extLst>
                </a:gridCol>
                <a:gridCol w="576072">
                  <a:extLst>
                    <a:ext uri="{9D8B030D-6E8A-4147-A177-3AD203B41FA5}">
                      <a16:colId xmlns:a16="http://schemas.microsoft.com/office/drawing/2014/main" val="170908728"/>
                    </a:ext>
                  </a:extLst>
                </a:gridCol>
                <a:gridCol w="576072">
                  <a:extLst>
                    <a:ext uri="{9D8B030D-6E8A-4147-A177-3AD203B41FA5}">
                      <a16:colId xmlns:a16="http://schemas.microsoft.com/office/drawing/2014/main" val="3794284077"/>
                    </a:ext>
                  </a:extLst>
                </a:gridCol>
                <a:gridCol w="576072">
                  <a:extLst>
                    <a:ext uri="{9D8B030D-6E8A-4147-A177-3AD203B41FA5}">
                      <a16:colId xmlns:a16="http://schemas.microsoft.com/office/drawing/2014/main" val="2088405054"/>
                    </a:ext>
                  </a:extLst>
                </a:gridCol>
                <a:gridCol w="576072">
                  <a:extLst>
                    <a:ext uri="{9D8B030D-6E8A-4147-A177-3AD203B41FA5}">
                      <a16:colId xmlns:a16="http://schemas.microsoft.com/office/drawing/2014/main" val="2234251536"/>
                    </a:ext>
                  </a:extLst>
                </a:gridCol>
                <a:gridCol w="576072">
                  <a:extLst>
                    <a:ext uri="{9D8B030D-6E8A-4147-A177-3AD203B41FA5}">
                      <a16:colId xmlns:a16="http://schemas.microsoft.com/office/drawing/2014/main" val="2797720581"/>
                    </a:ext>
                  </a:extLst>
                </a:gridCol>
                <a:gridCol w="576072">
                  <a:extLst>
                    <a:ext uri="{9D8B030D-6E8A-4147-A177-3AD203B41FA5}">
                      <a16:colId xmlns:a16="http://schemas.microsoft.com/office/drawing/2014/main" val="3608454420"/>
                    </a:ext>
                  </a:extLst>
                </a:gridCol>
                <a:gridCol w="576072">
                  <a:extLst>
                    <a:ext uri="{9D8B030D-6E8A-4147-A177-3AD203B41FA5}">
                      <a16:colId xmlns:a16="http://schemas.microsoft.com/office/drawing/2014/main" val="3473523591"/>
                    </a:ext>
                  </a:extLst>
                </a:gridCol>
                <a:gridCol w="576072">
                  <a:extLst>
                    <a:ext uri="{9D8B030D-6E8A-4147-A177-3AD203B41FA5}">
                      <a16:colId xmlns:a16="http://schemas.microsoft.com/office/drawing/2014/main" val="2754318700"/>
                    </a:ext>
                  </a:extLst>
                </a:gridCol>
                <a:gridCol w="576072">
                  <a:extLst>
                    <a:ext uri="{9D8B030D-6E8A-4147-A177-3AD203B41FA5}">
                      <a16:colId xmlns:a16="http://schemas.microsoft.com/office/drawing/2014/main" val="8482108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3185714"/>
                  </a:ext>
                </a:extLst>
              </a:tr>
              <a:tr h="370840">
                <a:tc>
                  <a:txBody>
                    <a:bodyPr/>
                    <a:lstStyle/>
                    <a:p>
                      <a:r>
                        <a:rPr lang="en-US" sz="1000"/>
                        <a:t>1182</a:t>
                      </a:r>
                    </a:p>
                  </a:txBody>
                  <a:tcPr/>
                </a:tc>
                <a:tc>
                  <a:txBody>
                    <a:bodyPr/>
                    <a:lstStyle/>
                    <a:p>
                      <a:r>
                        <a:rPr lang="en-US" sz="1000"/>
                        <a:t>-1</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0.0282 %</a:t>
                      </a:r>
                    </a:p>
                  </a:txBody>
                  <a:tcPr/>
                </a:tc>
                <a:tc>
                  <a:txBody>
                    <a:bodyPr/>
                    <a:lstStyle/>
                    <a:p>
                      <a:r>
                        <a:rPr lang="en-US" sz="1000"/>
                        <a:t>0.0 %</a:t>
                      </a:r>
                    </a:p>
                  </a:txBody>
                  <a:tcPr/>
                </a:tc>
                <a:extLst>
                  <a:ext uri="{0D108BD9-81ED-4DB2-BD59-A6C34878D82A}">
                    <a16:rowId xmlns:a16="http://schemas.microsoft.com/office/drawing/2014/main" val="1596608894"/>
                  </a:ext>
                </a:extLst>
              </a:tr>
            </a:tbl>
          </a:graphicData>
        </a:graphic>
      </p:graphicFrame>
      <p:sp>
        <p:nvSpPr>
          <p:cNvPr id="4" name="Text Placeholder 3">
            <a:extLst>
              <a:ext uri="{FF2B5EF4-FFF2-40B4-BE49-F238E27FC236}">
                <a16:creationId xmlns:a16="http://schemas.microsoft.com/office/drawing/2014/main" id="{494F4F0E-5009-4873-A6C9-5A5009A8EE9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01289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5D0AA-A4F9-44BE-94B3-F711C13B54E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2CD923A-60B1-4743-8894-7E04F2BE8E2E}"/>
              </a:ext>
            </a:extLst>
          </p:cNvPr>
          <p:cNvGraphicFramePr>
            <a:graphicFrameLocks noGrp="1"/>
          </p:cNvGraphicFramePr>
          <p:nvPr>
            <p:ph type="chart" sz="quarter" idx="13"/>
            <p:extLst>
              <p:ext uri="{D42A27DB-BD31-4B8C-83A1-F6EECF244321}">
                <p14:modId xmlns:p14="http://schemas.microsoft.com/office/powerpoint/2010/main" val="1406616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8CC19-830A-4E8C-B71F-FF23210764A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98322C1-0071-49B6-BF17-C79628907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995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0106-A312-4ED6-B21B-10D91FAC61A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4C6C8C9-65B8-4C29-B39B-ACEC01AE2E61}"/>
              </a:ext>
            </a:extLst>
          </p:cNvPr>
          <p:cNvGraphicFramePr>
            <a:graphicFrameLocks noGrp="1"/>
          </p:cNvGraphicFramePr>
          <p:nvPr>
            <p:ph type="chart" sz="quarter" idx="13"/>
            <p:extLst>
              <p:ext uri="{D42A27DB-BD31-4B8C-83A1-F6EECF244321}">
                <p14:modId xmlns:p14="http://schemas.microsoft.com/office/powerpoint/2010/main" val="306117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3FC8A-5225-443B-8300-990A186C904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3CB774-5D83-4B76-9CAB-7E6F1C659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877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4C86-AABB-4B78-9630-6F05DEB34F38}"/>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A3BAF3A-73ED-443A-A669-C8067E04D4C3}"/>
              </a:ext>
            </a:extLst>
          </p:cNvPr>
          <p:cNvGraphicFramePr>
            <a:graphicFrameLocks noGrp="1"/>
          </p:cNvGraphicFramePr>
          <p:nvPr>
            <p:ph type="chart" sz="quarter" idx="13"/>
            <p:extLst>
              <p:ext uri="{D42A27DB-BD31-4B8C-83A1-F6EECF244321}">
                <p14:modId xmlns:p14="http://schemas.microsoft.com/office/powerpoint/2010/main" val="2136118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406AF1-61FA-4B83-9923-9B6BEA63470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B68A89A-7C8F-46A3-A967-F70A777FB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74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C93B5-FDB5-402E-AF6E-4A4B37AD3CC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5B23EF53-8DC3-4512-B030-F3338D5ECEC1}"/>
              </a:ext>
            </a:extLst>
          </p:cNvPr>
          <p:cNvGraphicFramePr>
            <a:graphicFrameLocks noGrp="1"/>
          </p:cNvGraphicFramePr>
          <p:nvPr>
            <p:ph type="tbl" sz="quarter" idx="13"/>
            <p:extLst>
              <p:ext uri="{D42A27DB-BD31-4B8C-83A1-F6EECF244321}">
                <p14:modId xmlns:p14="http://schemas.microsoft.com/office/powerpoint/2010/main" val="14010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715125"/>
                    </a:ext>
                  </a:extLst>
                </a:gridCol>
                <a:gridCol w="1152144">
                  <a:extLst>
                    <a:ext uri="{9D8B030D-6E8A-4147-A177-3AD203B41FA5}">
                      <a16:colId xmlns:a16="http://schemas.microsoft.com/office/drawing/2014/main" val="962738513"/>
                    </a:ext>
                  </a:extLst>
                </a:gridCol>
                <a:gridCol w="1152144">
                  <a:extLst>
                    <a:ext uri="{9D8B030D-6E8A-4147-A177-3AD203B41FA5}">
                      <a16:colId xmlns:a16="http://schemas.microsoft.com/office/drawing/2014/main" val="1063006822"/>
                    </a:ext>
                  </a:extLst>
                </a:gridCol>
                <a:gridCol w="1152144">
                  <a:extLst>
                    <a:ext uri="{9D8B030D-6E8A-4147-A177-3AD203B41FA5}">
                      <a16:colId xmlns:a16="http://schemas.microsoft.com/office/drawing/2014/main" val="3668422961"/>
                    </a:ext>
                  </a:extLst>
                </a:gridCol>
                <a:gridCol w="1152144">
                  <a:extLst>
                    <a:ext uri="{9D8B030D-6E8A-4147-A177-3AD203B41FA5}">
                      <a16:colId xmlns:a16="http://schemas.microsoft.com/office/drawing/2014/main" val="3870297778"/>
                    </a:ext>
                  </a:extLst>
                </a:gridCol>
                <a:gridCol w="1152144">
                  <a:extLst>
                    <a:ext uri="{9D8B030D-6E8A-4147-A177-3AD203B41FA5}">
                      <a16:colId xmlns:a16="http://schemas.microsoft.com/office/drawing/2014/main" val="391116971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81984705"/>
                  </a:ext>
                </a:extLst>
              </a:tr>
              <a:tr h="370840">
                <a:tc>
                  <a:txBody>
                    <a:bodyPr/>
                    <a:lstStyle/>
                    <a:p>
                      <a:r>
                        <a:rPr lang="en-US" sz="1000" b="1"/>
                        <a:t>@FirstInsHI - 2023-09-05 16:07:25</a:t>
                      </a:r>
                      <a:r>
                        <a:rPr lang="en-US" sz="1000"/>
                        <a:t>
 After the Maui wildfires, our Tokio Marine sister companies have provided support as we help our customers as quickly as possible. Here are Claim Professionals from @TokioMAmerica 's Jersey office. Michael G. is assisting us on site in Honolulu. Mahalo for all the support! https://t.co/21O2N3m7UJ</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0.0845 %</a:t>
                      </a:r>
                    </a:p>
                  </a:txBody>
                  <a:tcPr/>
                </a:tc>
                <a:extLst>
                  <a:ext uri="{0D108BD9-81ED-4DB2-BD59-A6C34878D82A}">
                    <a16:rowId xmlns:a16="http://schemas.microsoft.com/office/drawing/2014/main" val="3540577701"/>
                  </a:ext>
                </a:extLst>
              </a:tr>
              <a:tr h="370840">
                <a:tc>
                  <a:txBody>
                    <a:bodyPr/>
                    <a:lstStyle/>
                    <a:p>
                      <a:r>
                        <a:rPr lang="en-US" sz="1000" b="1"/>
                        <a:t>@FirstInsHI - 2023-09-14 17:00:17</a:t>
                      </a:r>
                      <a:r>
                        <a:rPr lang="en-US" sz="1000"/>
                        <a:t>
 Join us in welcoming Team FICOH’s newest members! Interested in being part of a local team that is passionate about helping others in their time of need? Check out current career opportunities at https://t.co/aaJ89fnbKw and apply today! #NewHires #TeamFICOH https://t.co/MYKX9zpDfT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0.0846 %</a:t>
                      </a:r>
                    </a:p>
                  </a:txBody>
                  <a:tcPr/>
                </a:tc>
                <a:extLst>
                  <a:ext uri="{0D108BD9-81ED-4DB2-BD59-A6C34878D82A}">
                    <a16:rowId xmlns:a16="http://schemas.microsoft.com/office/drawing/2014/main" val="306185910"/>
                  </a:ext>
                </a:extLst>
              </a:tr>
              <a:tr h="370840">
                <a:tc>
                  <a:txBody>
                    <a:bodyPr/>
                    <a:lstStyle/>
                    <a:p>
                      <a:r>
                        <a:rPr lang="en-US" sz="1000" b="1"/>
                        <a:t>@FirstInsHI - 2023-09-15 17:37:39</a:t>
                      </a:r>
                      <a:r>
                        <a:rPr lang="en-US" sz="1000"/>
                        <a:t>
 Members of #TeamFICOH recently traveled to the Big Island to visit with our valued agency partners in Hilo, Kona and Waimea. The day concluded with a pau hana at the Hilo Yacht club. We enjoy any opportunity to reunite with them, especially in person. https://t.co/3jhucjVKrJ</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0.0846 %</a:t>
                      </a:r>
                    </a:p>
                  </a:txBody>
                  <a:tcPr/>
                </a:tc>
                <a:extLst>
                  <a:ext uri="{0D108BD9-81ED-4DB2-BD59-A6C34878D82A}">
                    <a16:rowId xmlns:a16="http://schemas.microsoft.com/office/drawing/2014/main" val="1947401864"/>
                  </a:ext>
                </a:extLst>
              </a:tr>
            </a:tbl>
          </a:graphicData>
        </a:graphic>
      </p:graphicFrame>
      <p:sp>
        <p:nvSpPr>
          <p:cNvPr id="4" name="Text Placeholder 3">
            <a:extLst>
              <a:ext uri="{FF2B5EF4-FFF2-40B4-BE49-F238E27FC236}">
                <a16:creationId xmlns:a16="http://schemas.microsoft.com/office/drawing/2014/main" id="{74479AC9-3CFA-4D8D-A079-5AEB174BB669}"/>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601306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2EB4-0315-4B12-B4D4-E1174A8366F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24928F7-61BA-4AC7-B521-FB38A45C3D3C}"/>
              </a:ext>
            </a:extLst>
          </p:cNvPr>
          <p:cNvGraphicFramePr>
            <a:graphicFrameLocks noGrp="1"/>
          </p:cNvGraphicFramePr>
          <p:nvPr>
            <p:ph type="tbl" sz="quarter" idx="13"/>
            <p:extLst>
              <p:ext uri="{D42A27DB-BD31-4B8C-83A1-F6EECF244321}">
                <p14:modId xmlns:p14="http://schemas.microsoft.com/office/powerpoint/2010/main" val="341737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63556967"/>
                    </a:ext>
                  </a:extLst>
                </a:gridCol>
                <a:gridCol w="576072">
                  <a:extLst>
                    <a:ext uri="{9D8B030D-6E8A-4147-A177-3AD203B41FA5}">
                      <a16:colId xmlns:a16="http://schemas.microsoft.com/office/drawing/2014/main" val="3626782031"/>
                    </a:ext>
                  </a:extLst>
                </a:gridCol>
                <a:gridCol w="576072">
                  <a:extLst>
                    <a:ext uri="{9D8B030D-6E8A-4147-A177-3AD203B41FA5}">
                      <a16:colId xmlns:a16="http://schemas.microsoft.com/office/drawing/2014/main" val="4112915489"/>
                    </a:ext>
                  </a:extLst>
                </a:gridCol>
                <a:gridCol w="576072">
                  <a:extLst>
                    <a:ext uri="{9D8B030D-6E8A-4147-A177-3AD203B41FA5}">
                      <a16:colId xmlns:a16="http://schemas.microsoft.com/office/drawing/2014/main" val="3342999147"/>
                    </a:ext>
                  </a:extLst>
                </a:gridCol>
                <a:gridCol w="576072">
                  <a:extLst>
                    <a:ext uri="{9D8B030D-6E8A-4147-A177-3AD203B41FA5}">
                      <a16:colId xmlns:a16="http://schemas.microsoft.com/office/drawing/2014/main" val="2949195465"/>
                    </a:ext>
                  </a:extLst>
                </a:gridCol>
                <a:gridCol w="576072">
                  <a:extLst>
                    <a:ext uri="{9D8B030D-6E8A-4147-A177-3AD203B41FA5}">
                      <a16:colId xmlns:a16="http://schemas.microsoft.com/office/drawing/2014/main" val="3063058185"/>
                    </a:ext>
                  </a:extLst>
                </a:gridCol>
                <a:gridCol w="576072">
                  <a:extLst>
                    <a:ext uri="{9D8B030D-6E8A-4147-A177-3AD203B41FA5}">
                      <a16:colId xmlns:a16="http://schemas.microsoft.com/office/drawing/2014/main" val="2232254132"/>
                    </a:ext>
                  </a:extLst>
                </a:gridCol>
                <a:gridCol w="576072">
                  <a:extLst>
                    <a:ext uri="{9D8B030D-6E8A-4147-A177-3AD203B41FA5}">
                      <a16:colId xmlns:a16="http://schemas.microsoft.com/office/drawing/2014/main" val="3718814911"/>
                    </a:ext>
                  </a:extLst>
                </a:gridCol>
                <a:gridCol w="576072">
                  <a:extLst>
                    <a:ext uri="{9D8B030D-6E8A-4147-A177-3AD203B41FA5}">
                      <a16:colId xmlns:a16="http://schemas.microsoft.com/office/drawing/2014/main" val="481570630"/>
                    </a:ext>
                  </a:extLst>
                </a:gridCol>
                <a:gridCol w="576072">
                  <a:extLst>
                    <a:ext uri="{9D8B030D-6E8A-4147-A177-3AD203B41FA5}">
                      <a16:colId xmlns:a16="http://schemas.microsoft.com/office/drawing/2014/main" val="2039253649"/>
                    </a:ext>
                  </a:extLst>
                </a:gridCol>
                <a:gridCol w="576072">
                  <a:extLst>
                    <a:ext uri="{9D8B030D-6E8A-4147-A177-3AD203B41FA5}">
                      <a16:colId xmlns:a16="http://schemas.microsoft.com/office/drawing/2014/main" val="1015079220"/>
                    </a:ext>
                  </a:extLst>
                </a:gridCol>
                <a:gridCol w="576072">
                  <a:extLst>
                    <a:ext uri="{9D8B030D-6E8A-4147-A177-3AD203B41FA5}">
                      <a16:colId xmlns:a16="http://schemas.microsoft.com/office/drawing/2014/main" val="3437649018"/>
                    </a:ext>
                  </a:extLst>
                </a:gridCol>
                <a:gridCol w="576072">
                  <a:extLst>
                    <a:ext uri="{9D8B030D-6E8A-4147-A177-3AD203B41FA5}">
                      <a16:colId xmlns:a16="http://schemas.microsoft.com/office/drawing/2014/main" val="221485239"/>
                    </a:ext>
                  </a:extLst>
                </a:gridCol>
                <a:gridCol w="576072">
                  <a:extLst>
                    <a:ext uri="{9D8B030D-6E8A-4147-A177-3AD203B41FA5}">
                      <a16:colId xmlns:a16="http://schemas.microsoft.com/office/drawing/2014/main" val="19295835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731755921"/>
                  </a:ext>
                </a:extLst>
              </a:tr>
              <a:tr h="370840">
                <a:tc>
                  <a:txBody>
                    <a:bodyPr/>
                    <a:lstStyle/>
                    <a:p>
                      <a:r>
                        <a:rPr lang="en-US" sz="1000"/>
                        <a:t>4143</a:t>
                      </a:r>
                    </a:p>
                  </a:txBody>
                  <a:tcPr/>
                </a:tc>
                <a:tc>
                  <a:txBody>
                    <a:bodyPr/>
                    <a:lstStyle/>
                    <a:p>
                      <a:r>
                        <a:rPr lang="en-US" sz="1000"/>
                        <a:t>-76</a:t>
                      </a:r>
                    </a:p>
                  </a:txBody>
                  <a:tcPr/>
                </a:tc>
                <a:tc>
                  <a:txBody>
                    <a:bodyPr/>
                    <a:lstStyle/>
                    <a:p>
                      <a:r>
                        <a:rPr lang="en-US" sz="1000"/>
                        <a:t>9</a:t>
                      </a:r>
                    </a:p>
                  </a:txBody>
                  <a:tcPr/>
                </a:tc>
                <a:tc>
                  <a:txBody>
                    <a:bodyPr/>
                    <a:lstStyle/>
                    <a:p>
                      <a:r>
                        <a:rPr lang="en-US" sz="1000"/>
                        <a:t>478</a:t>
                      </a:r>
                    </a:p>
                  </a:txBody>
                  <a:tcPr/>
                </a:tc>
                <a:tc>
                  <a:txBody>
                    <a:bodyPr/>
                    <a:lstStyle/>
                    <a:p>
                      <a:r>
                        <a:rPr lang="en-US" sz="1000"/>
                        <a:t>53.111111111111</a:t>
                      </a:r>
                    </a:p>
                  </a:txBody>
                  <a:tcPr/>
                </a:tc>
                <a:tc>
                  <a:txBody>
                    <a:bodyPr/>
                    <a:lstStyle/>
                    <a:p>
                      <a:r>
                        <a:rPr lang="en-US" sz="1000"/>
                        <a:t>2</a:t>
                      </a:r>
                    </a:p>
                  </a:txBody>
                  <a:tcPr/>
                </a:tc>
                <a:tc>
                  <a:txBody>
                    <a:bodyPr/>
                    <a:lstStyle/>
                    <a:p>
                      <a:r>
                        <a:rPr lang="en-US" sz="1000"/>
                        <a:t>6</a:t>
                      </a:r>
                    </a:p>
                  </a:txBody>
                  <a:tcPr/>
                </a:tc>
                <a:tc>
                  <a:txBody>
                    <a:bodyPr/>
                    <a:lstStyle/>
                    <a:p>
                      <a:r>
                        <a:rPr lang="en-US" sz="1000"/>
                        <a:t>0.66666666666667</a:t>
                      </a:r>
                    </a:p>
                  </a:txBody>
                  <a:tcPr/>
                </a:tc>
                <a:tc>
                  <a:txBody>
                    <a:bodyPr/>
                    <a:lstStyle/>
                    <a:p>
                      <a:r>
                        <a:rPr lang="en-US" sz="1000"/>
                        <a:t>2089</a:t>
                      </a:r>
                    </a:p>
                  </a:txBody>
                  <a:tcPr/>
                </a:tc>
                <a:tc>
                  <a:txBody>
                    <a:bodyPr/>
                    <a:lstStyle/>
                    <a:p>
                      <a:r>
                        <a:rPr lang="en-US" sz="1000"/>
                        <a:t>232.11111111111</a:t>
                      </a:r>
                    </a:p>
                  </a:txBody>
                  <a:tcPr/>
                </a:tc>
                <a:tc>
                  <a:txBody>
                    <a:bodyPr/>
                    <a:lstStyle/>
                    <a:p>
                      <a:r>
                        <a:rPr lang="en-US" sz="1000"/>
                        <a:t>11911</a:t>
                      </a:r>
                    </a:p>
                  </a:txBody>
                  <a:tcPr/>
                </a:tc>
                <a:tc>
                  <a:txBody>
                    <a:bodyPr/>
                    <a:lstStyle/>
                    <a:p>
                      <a:r>
                        <a:rPr lang="en-US" sz="1000"/>
                        <a:t>1323.4444444444</a:t>
                      </a:r>
                    </a:p>
                  </a:txBody>
                  <a:tcPr/>
                </a:tc>
                <a:tc>
                  <a:txBody>
                    <a:bodyPr/>
                    <a:lstStyle/>
                    <a:p>
                      <a:r>
                        <a:rPr lang="en-US" sz="1000"/>
                        <a:t>18.730351887208 %</a:t>
                      </a:r>
                    </a:p>
                  </a:txBody>
                  <a:tcPr/>
                </a:tc>
                <a:tc>
                  <a:txBody>
                    <a:bodyPr/>
                    <a:lstStyle/>
                    <a:p>
                      <a:r>
                        <a:rPr lang="en-US" sz="1000"/>
                        <a:t>0</a:t>
                      </a:r>
                    </a:p>
                  </a:txBody>
                  <a:tcPr/>
                </a:tc>
                <a:extLst>
                  <a:ext uri="{0D108BD9-81ED-4DB2-BD59-A6C34878D82A}">
                    <a16:rowId xmlns:a16="http://schemas.microsoft.com/office/drawing/2014/main" val="2352626733"/>
                  </a:ext>
                </a:extLst>
              </a:tr>
            </a:tbl>
          </a:graphicData>
        </a:graphic>
      </p:graphicFrame>
      <p:sp>
        <p:nvSpPr>
          <p:cNvPr id="4" name="Text Placeholder 3">
            <a:extLst>
              <a:ext uri="{FF2B5EF4-FFF2-40B4-BE49-F238E27FC236}">
                <a16:creationId xmlns:a16="http://schemas.microsoft.com/office/drawing/2014/main" id="{F2FFAF02-23B8-470E-9120-6333691126A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902565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A8E1-6D83-4497-8B94-11EF3125FBA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B876859-C97A-427C-8EF5-F24F3101418F}"/>
              </a:ext>
            </a:extLst>
          </p:cNvPr>
          <p:cNvGraphicFramePr>
            <a:graphicFrameLocks noGrp="1"/>
          </p:cNvGraphicFramePr>
          <p:nvPr>
            <p:ph type="chart" sz="quarter" idx="13"/>
            <p:extLst>
              <p:ext uri="{D42A27DB-BD31-4B8C-83A1-F6EECF244321}">
                <p14:modId xmlns:p14="http://schemas.microsoft.com/office/powerpoint/2010/main" val="2955207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6754F-CB4D-41AD-A1F3-8B13ADCA32C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1952C3E-AC91-4567-810E-FEC847659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960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E588-C878-46B3-A301-49661E9C53B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7B3992E-0D7F-42B9-9BF5-029D9593F459}"/>
              </a:ext>
            </a:extLst>
          </p:cNvPr>
          <p:cNvGraphicFramePr>
            <a:graphicFrameLocks noGrp="1"/>
          </p:cNvGraphicFramePr>
          <p:nvPr>
            <p:ph type="chart" sz="quarter" idx="13"/>
            <p:extLst>
              <p:ext uri="{D42A27DB-BD31-4B8C-83A1-F6EECF244321}">
                <p14:modId xmlns:p14="http://schemas.microsoft.com/office/powerpoint/2010/main" val="1613522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135D2-277A-4131-8217-63FF8FFE7CD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D7F015F-789C-42BC-8902-4289134B84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132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653BE-EB61-4048-94EA-17E94A9FF8A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AB05377-F939-49A9-A620-3AC4CF36BFA8}"/>
              </a:ext>
            </a:extLst>
          </p:cNvPr>
          <p:cNvGraphicFramePr>
            <a:graphicFrameLocks noGrp="1"/>
          </p:cNvGraphicFramePr>
          <p:nvPr>
            <p:ph type="chart" sz="quarter" idx="13"/>
            <p:extLst>
              <p:ext uri="{D42A27DB-BD31-4B8C-83A1-F6EECF244321}">
                <p14:modId xmlns:p14="http://schemas.microsoft.com/office/powerpoint/2010/main" val="1110502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A12C3-0F80-4109-9695-E9CF00E8E37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C6F85B-ABA2-4B94-819B-4689D2177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3265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4250-23DE-482A-9D11-95F2828D6841}"/>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9D96AF6-8E91-43D5-9771-FC83F1041DA2}"/>
              </a:ext>
            </a:extLst>
          </p:cNvPr>
          <p:cNvGraphicFramePr>
            <a:graphicFrameLocks noGrp="1"/>
          </p:cNvGraphicFramePr>
          <p:nvPr>
            <p:ph type="chart" sz="quarter" idx="13"/>
            <p:extLst>
              <p:ext uri="{D42A27DB-BD31-4B8C-83A1-F6EECF244321}">
                <p14:modId xmlns:p14="http://schemas.microsoft.com/office/powerpoint/2010/main" val="40276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B780D-92B1-4261-BFD8-D39A2A3951F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E4DF45-4F39-4D74-930F-C4E46CE969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4637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7D6D-8B59-4D9B-96C5-67355FFF60F3}"/>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5641B3D0-0046-44A7-8906-2C7EAB234830}"/>
              </a:ext>
            </a:extLst>
          </p:cNvPr>
          <p:cNvGraphicFramePr>
            <a:graphicFrameLocks noGrp="1"/>
          </p:cNvGraphicFramePr>
          <p:nvPr>
            <p:ph type="tbl" sz="quarter" idx="13"/>
            <p:extLst>
              <p:ext uri="{D42A27DB-BD31-4B8C-83A1-F6EECF244321}">
                <p14:modId xmlns:p14="http://schemas.microsoft.com/office/powerpoint/2010/main" val="321867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7804610"/>
                    </a:ext>
                  </a:extLst>
                </a:gridCol>
                <a:gridCol w="740664">
                  <a:extLst>
                    <a:ext uri="{9D8B030D-6E8A-4147-A177-3AD203B41FA5}">
                      <a16:colId xmlns:a16="http://schemas.microsoft.com/office/drawing/2014/main" val="4209697816"/>
                    </a:ext>
                  </a:extLst>
                </a:gridCol>
                <a:gridCol w="740664">
                  <a:extLst>
                    <a:ext uri="{9D8B030D-6E8A-4147-A177-3AD203B41FA5}">
                      <a16:colId xmlns:a16="http://schemas.microsoft.com/office/drawing/2014/main" val="2132801604"/>
                    </a:ext>
                  </a:extLst>
                </a:gridCol>
                <a:gridCol w="740664">
                  <a:extLst>
                    <a:ext uri="{9D8B030D-6E8A-4147-A177-3AD203B41FA5}">
                      <a16:colId xmlns:a16="http://schemas.microsoft.com/office/drawing/2014/main" val="4212341954"/>
                    </a:ext>
                  </a:extLst>
                </a:gridCol>
                <a:gridCol w="740664">
                  <a:extLst>
                    <a:ext uri="{9D8B030D-6E8A-4147-A177-3AD203B41FA5}">
                      <a16:colId xmlns:a16="http://schemas.microsoft.com/office/drawing/2014/main" val="3642624840"/>
                    </a:ext>
                  </a:extLst>
                </a:gridCol>
                <a:gridCol w="740664">
                  <a:extLst>
                    <a:ext uri="{9D8B030D-6E8A-4147-A177-3AD203B41FA5}">
                      <a16:colId xmlns:a16="http://schemas.microsoft.com/office/drawing/2014/main" val="2869160480"/>
                    </a:ext>
                  </a:extLst>
                </a:gridCol>
                <a:gridCol w="740664">
                  <a:extLst>
                    <a:ext uri="{9D8B030D-6E8A-4147-A177-3AD203B41FA5}">
                      <a16:colId xmlns:a16="http://schemas.microsoft.com/office/drawing/2014/main" val="3308793591"/>
                    </a:ext>
                  </a:extLst>
                </a:gridCol>
                <a:gridCol w="740664">
                  <a:extLst>
                    <a:ext uri="{9D8B030D-6E8A-4147-A177-3AD203B41FA5}">
                      <a16:colId xmlns:a16="http://schemas.microsoft.com/office/drawing/2014/main" val="1427324232"/>
                    </a:ext>
                  </a:extLst>
                </a:gridCol>
                <a:gridCol w="740664">
                  <a:extLst>
                    <a:ext uri="{9D8B030D-6E8A-4147-A177-3AD203B41FA5}">
                      <a16:colId xmlns:a16="http://schemas.microsoft.com/office/drawing/2014/main" val="179224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151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- 2023-09-01 15:51:02</a:t>
                      </a:r>
                      <a:r>
                        <a:rPr kumimoji="0" lang="en-US" sz="1000" b="0" i="0" u="none" strike="noStrike" kern="1200" cap="none" spc="0" normalizeH="0" baseline="0" noProof="0">
                          <a:ln>
                            <a:noFill/>
                          </a:ln>
                          <a:solidFill>
                            <a:prstClr val="black"/>
                          </a:solidFill>
                          <a:effectLst/>
                          <a:uLnTx/>
                          <a:uFillTx/>
                          <a:latin typeface="Calibri"/>
                          <a:ea typeface="+mn-ea"/>
                          <a:cs typeface="+mn-cs"/>
                        </a:rPr>
                        <a:t>
 Local residents and businesses can count on our agency partners to deliver friendly service and thorough insurance buying guidance. Recently, members of #TeamFICOH traveled to Kauai to reconnect with our agency partners on the Garden Isle. Creating and strengthening relationships is always better face-to-face. Among those we had the pleasure of spending time with was Mr. Punua, who recently turned 90 years old. He began working with FICOH in the 1960s as the Kauai branch manager and later left to establish Punua Insurance Agency in 1972. (See last picture.)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3326567"/>
                  </a:ext>
                </a:extLst>
              </a:tr>
            </a:tbl>
          </a:graphicData>
        </a:graphic>
      </p:graphicFrame>
      <p:sp>
        <p:nvSpPr>
          <p:cNvPr id="4" name="Text Placeholder 3">
            <a:extLst>
              <a:ext uri="{FF2B5EF4-FFF2-40B4-BE49-F238E27FC236}">
                <a16:creationId xmlns:a16="http://schemas.microsoft.com/office/drawing/2014/main" id="{478450F7-25DA-401E-ADAF-AB89EE6AFC4E}"/>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8424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D7F84-4C27-4488-B6F4-8C1862AF9A27}"/>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FF17E226-D0F9-45F5-A85F-5A4A3ECC4C66}"/>
              </a:ext>
            </a:extLst>
          </p:cNvPr>
          <p:cNvGraphicFramePr>
            <a:graphicFrameLocks noGrp="1"/>
          </p:cNvGraphicFramePr>
          <p:nvPr>
            <p:ph type="tbl" sz="quarter" idx="13"/>
            <p:extLst>
              <p:ext uri="{D42A27DB-BD31-4B8C-83A1-F6EECF244321}">
                <p14:modId xmlns:p14="http://schemas.microsoft.com/office/powerpoint/2010/main" val="199463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6638668"/>
                    </a:ext>
                  </a:extLst>
                </a:gridCol>
                <a:gridCol w="740664">
                  <a:extLst>
                    <a:ext uri="{9D8B030D-6E8A-4147-A177-3AD203B41FA5}">
                      <a16:colId xmlns:a16="http://schemas.microsoft.com/office/drawing/2014/main" val="1288832767"/>
                    </a:ext>
                  </a:extLst>
                </a:gridCol>
                <a:gridCol w="740664">
                  <a:extLst>
                    <a:ext uri="{9D8B030D-6E8A-4147-A177-3AD203B41FA5}">
                      <a16:colId xmlns:a16="http://schemas.microsoft.com/office/drawing/2014/main" val="1953579770"/>
                    </a:ext>
                  </a:extLst>
                </a:gridCol>
                <a:gridCol w="740664">
                  <a:extLst>
                    <a:ext uri="{9D8B030D-6E8A-4147-A177-3AD203B41FA5}">
                      <a16:colId xmlns:a16="http://schemas.microsoft.com/office/drawing/2014/main" val="4150884830"/>
                    </a:ext>
                  </a:extLst>
                </a:gridCol>
                <a:gridCol w="740664">
                  <a:extLst>
                    <a:ext uri="{9D8B030D-6E8A-4147-A177-3AD203B41FA5}">
                      <a16:colId xmlns:a16="http://schemas.microsoft.com/office/drawing/2014/main" val="2887412210"/>
                    </a:ext>
                  </a:extLst>
                </a:gridCol>
                <a:gridCol w="740664">
                  <a:extLst>
                    <a:ext uri="{9D8B030D-6E8A-4147-A177-3AD203B41FA5}">
                      <a16:colId xmlns:a16="http://schemas.microsoft.com/office/drawing/2014/main" val="3134153118"/>
                    </a:ext>
                  </a:extLst>
                </a:gridCol>
                <a:gridCol w="740664">
                  <a:extLst>
                    <a:ext uri="{9D8B030D-6E8A-4147-A177-3AD203B41FA5}">
                      <a16:colId xmlns:a16="http://schemas.microsoft.com/office/drawing/2014/main" val="3120360965"/>
                    </a:ext>
                  </a:extLst>
                </a:gridCol>
                <a:gridCol w="740664">
                  <a:extLst>
                    <a:ext uri="{9D8B030D-6E8A-4147-A177-3AD203B41FA5}">
                      <a16:colId xmlns:a16="http://schemas.microsoft.com/office/drawing/2014/main" val="390669743"/>
                    </a:ext>
                  </a:extLst>
                </a:gridCol>
                <a:gridCol w="740664">
                  <a:extLst>
                    <a:ext uri="{9D8B030D-6E8A-4147-A177-3AD203B41FA5}">
                      <a16:colId xmlns:a16="http://schemas.microsoft.com/office/drawing/2014/main" val="25545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5224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- 2023-09-15 17:39:50</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#TeamFICOH recently traveled to the Big Island to visit with our valued agency partners in Hilo, Kona and Waimea. The day concluded with a pau hana at the Hilo Yacht club. Agency partners work hard to guide local residents and businesses through the insurance buying process. We enjoy any opportunity to reunite with them, especially in person.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33.699284009547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9316459"/>
                  </a:ext>
                </a:extLst>
              </a:tr>
            </a:tbl>
          </a:graphicData>
        </a:graphic>
      </p:graphicFrame>
      <p:sp>
        <p:nvSpPr>
          <p:cNvPr id="4" name="Text Placeholder 3">
            <a:extLst>
              <a:ext uri="{FF2B5EF4-FFF2-40B4-BE49-F238E27FC236}">
                <a16:creationId xmlns:a16="http://schemas.microsoft.com/office/drawing/2014/main" id="{E333D19F-2AAB-49E4-964C-C6BD7B6B0E2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908518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A05-37D5-4DA3-88F7-B2BD9B618845}"/>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E138964D-1395-4497-8863-572E2CB7CEB0}"/>
              </a:ext>
            </a:extLst>
          </p:cNvPr>
          <p:cNvGraphicFramePr>
            <a:graphicFrameLocks noGrp="1"/>
          </p:cNvGraphicFramePr>
          <p:nvPr>
            <p:ph type="tbl" sz="quarter" idx="13"/>
            <p:extLst>
              <p:ext uri="{D42A27DB-BD31-4B8C-83A1-F6EECF244321}">
                <p14:modId xmlns:p14="http://schemas.microsoft.com/office/powerpoint/2010/main" val="121847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48343846"/>
                    </a:ext>
                  </a:extLst>
                </a:gridCol>
                <a:gridCol w="740664">
                  <a:extLst>
                    <a:ext uri="{9D8B030D-6E8A-4147-A177-3AD203B41FA5}">
                      <a16:colId xmlns:a16="http://schemas.microsoft.com/office/drawing/2014/main" val="1094203647"/>
                    </a:ext>
                  </a:extLst>
                </a:gridCol>
                <a:gridCol w="740664">
                  <a:extLst>
                    <a:ext uri="{9D8B030D-6E8A-4147-A177-3AD203B41FA5}">
                      <a16:colId xmlns:a16="http://schemas.microsoft.com/office/drawing/2014/main" val="1588570796"/>
                    </a:ext>
                  </a:extLst>
                </a:gridCol>
                <a:gridCol w="740664">
                  <a:extLst>
                    <a:ext uri="{9D8B030D-6E8A-4147-A177-3AD203B41FA5}">
                      <a16:colId xmlns:a16="http://schemas.microsoft.com/office/drawing/2014/main" val="2024751879"/>
                    </a:ext>
                  </a:extLst>
                </a:gridCol>
                <a:gridCol w="740664">
                  <a:extLst>
                    <a:ext uri="{9D8B030D-6E8A-4147-A177-3AD203B41FA5}">
                      <a16:colId xmlns:a16="http://schemas.microsoft.com/office/drawing/2014/main" val="1122584230"/>
                    </a:ext>
                  </a:extLst>
                </a:gridCol>
                <a:gridCol w="740664">
                  <a:extLst>
                    <a:ext uri="{9D8B030D-6E8A-4147-A177-3AD203B41FA5}">
                      <a16:colId xmlns:a16="http://schemas.microsoft.com/office/drawing/2014/main" val="165959161"/>
                    </a:ext>
                  </a:extLst>
                </a:gridCol>
                <a:gridCol w="740664">
                  <a:extLst>
                    <a:ext uri="{9D8B030D-6E8A-4147-A177-3AD203B41FA5}">
                      <a16:colId xmlns:a16="http://schemas.microsoft.com/office/drawing/2014/main" val="537787015"/>
                    </a:ext>
                  </a:extLst>
                </a:gridCol>
                <a:gridCol w="740664">
                  <a:extLst>
                    <a:ext uri="{9D8B030D-6E8A-4147-A177-3AD203B41FA5}">
                      <a16:colId xmlns:a16="http://schemas.microsoft.com/office/drawing/2014/main" val="1340625394"/>
                    </a:ext>
                  </a:extLst>
                </a:gridCol>
                <a:gridCol w="740664">
                  <a:extLst>
                    <a:ext uri="{9D8B030D-6E8A-4147-A177-3AD203B41FA5}">
                      <a16:colId xmlns:a16="http://schemas.microsoft.com/office/drawing/2014/main" val="393275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606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- 2023-09-21 14:47:26</a:t>
                      </a:r>
                      <a:r>
                        <a:rPr kumimoji="0" lang="en-US" sz="1000" b="0" i="0" u="none" strike="noStrike" kern="1200" cap="none" spc="0" normalizeH="0" baseline="0" noProof="0">
                          <a:ln>
                            <a:noFill/>
                          </a:ln>
                          <a:solidFill>
                            <a:prstClr val="black"/>
                          </a:solidFill>
                          <a:effectLst/>
                          <a:uLnTx/>
                          <a:uFillTx/>
                          <a:latin typeface="Calibri"/>
                          <a:ea typeface="+mn-ea"/>
                          <a:cs typeface="+mn-cs"/>
                        </a:rPr>
                        <a:t>
 FICOH recently had the honor of welcoming Tokio Marine Group CEO Satoru Komiya to our Honolulu office. During his visit, he met with our senior leadership team, took an office tour and hosted a town hall where he emphasized Tokio Marine’s support in the wake of the devastating Maui wildfires. 
During his remarks, Komiya-san also highlighted sustainability, good governance, innovation, cross-group communication, and using our purpose to help solve societal issues as key priorities for the Tokio Marine Group. Mahalo Mr. Komiya for making time in your busy schedule to meet with us. Your sincerity and passion made a strong impression on us all!
#TokioMarine #TokioMarineGroup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28.093790707772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5451484"/>
                  </a:ext>
                </a:extLst>
              </a:tr>
            </a:tbl>
          </a:graphicData>
        </a:graphic>
      </p:graphicFrame>
      <p:sp>
        <p:nvSpPr>
          <p:cNvPr id="4" name="Text Placeholder 3">
            <a:extLst>
              <a:ext uri="{FF2B5EF4-FFF2-40B4-BE49-F238E27FC236}">
                <a16:creationId xmlns:a16="http://schemas.microsoft.com/office/drawing/2014/main" id="{81582372-FA40-416C-B22E-12EF979D936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943905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06EF2-9E49-40A3-A23F-3579501A0D1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DBEE507D-D471-442B-AA21-237644EF7F47}"/>
              </a:ext>
            </a:extLst>
          </p:cNvPr>
          <p:cNvGraphicFramePr>
            <a:graphicFrameLocks noGrp="1"/>
          </p:cNvGraphicFramePr>
          <p:nvPr>
            <p:ph type="tbl" sz="quarter" idx="13"/>
            <p:extLst>
              <p:ext uri="{D42A27DB-BD31-4B8C-83A1-F6EECF244321}">
                <p14:modId xmlns:p14="http://schemas.microsoft.com/office/powerpoint/2010/main" val="52764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7526553"/>
                    </a:ext>
                  </a:extLst>
                </a:gridCol>
                <a:gridCol w="658368">
                  <a:extLst>
                    <a:ext uri="{9D8B030D-6E8A-4147-A177-3AD203B41FA5}">
                      <a16:colId xmlns:a16="http://schemas.microsoft.com/office/drawing/2014/main" val="2096036175"/>
                    </a:ext>
                  </a:extLst>
                </a:gridCol>
                <a:gridCol w="658368">
                  <a:extLst>
                    <a:ext uri="{9D8B030D-6E8A-4147-A177-3AD203B41FA5}">
                      <a16:colId xmlns:a16="http://schemas.microsoft.com/office/drawing/2014/main" val="1619804124"/>
                    </a:ext>
                  </a:extLst>
                </a:gridCol>
                <a:gridCol w="658368">
                  <a:extLst>
                    <a:ext uri="{9D8B030D-6E8A-4147-A177-3AD203B41FA5}">
                      <a16:colId xmlns:a16="http://schemas.microsoft.com/office/drawing/2014/main" val="990699964"/>
                    </a:ext>
                  </a:extLst>
                </a:gridCol>
                <a:gridCol w="658368">
                  <a:extLst>
                    <a:ext uri="{9D8B030D-6E8A-4147-A177-3AD203B41FA5}">
                      <a16:colId xmlns:a16="http://schemas.microsoft.com/office/drawing/2014/main" val="2436112895"/>
                    </a:ext>
                  </a:extLst>
                </a:gridCol>
                <a:gridCol w="658368">
                  <a:extLst>
                    <a:ext uri="{9D8B030D-6E8A-4147-A177-3AD203B41FA5}">
                      <a16:colId xmlns:a16="http://schemas.microsoft.com/office/drawing/2014/main" val="1772569478"/>
                    </a:ext>
                  </a:extLst>
                </a:gridCol>
                <a:gridCol w="658368">
                  <a:extLst>
                    <a:ext uri="{9D8B030D-6E8A-4147-A177-3AD203B41FA5}">
                      <a16:colId xmlns:a16="http://schemas.microsoft.com/office/drawing/2014/main" val="1657689147"/>
                    </a:ext>
                  </a:extLst>
                </a:gridCol>
                <a:gridCol w="658368">
                  <a:extLst>
                    <a:ext uri="{9D8B030D-6E8A-4147-A177-3AD203B41FA5}">
                      <a16:colId xmlns:a16="http://schemas.microsoft.com/office/drawing/2014/main" val="2001915615"/>
                    </a:ext>
                  </a:extLst>
                </a:gridCol>
                <a:gridCol w="658368">
                  <a:extLst>
                    <a:ext uri="{9D8B030D-6E8A-4147-A177-3AD203B41FA5}">
                      <a16:colId xmlns:a16="http://schemas.microsoft.com/office/drawing/2014/main" val="1718489890"/>
                    </a:ext>
                  </a:extLst>
                </a:gridCol>
                <a:gridCol w="658368">
                  <a:extLst>
                    <a:ext uri="{9D8B030D-6E8A-4147-A177-3AD203B41FA5}">
                      <a16:colId xmlns:a16="http://schemas.microsoft.com/office/drawing/2014/main" val="33736077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266807822"/>
                  </a:ext>
                </a:extLst>
              </a:tr>
              <a:tr h="370840">
                <a:tc>
                  <a:txBody>
                    <a:bodyPr/>
                    <a:lstStyle/>
                    <a:p>
                      <a:r>
                        <a:rPr lang="en-US" sz="1000"/>
                        <a:t>firstinshi</a:t>
                      </a:r>
                    </a:p>
                  </a:txBody>
                  <a:tcPr/>
                </a:tc>
                <a:tc>
                  <a:txBody>
                    <a:bodyPr/>
                    <a:lstStyle/>
                    <a:p>
                      <a:r>
                        <a:rPr lang="en-US" sz="1000"/>
                        <a:t>2835</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310</a:t>
                      </a:r>
                    </a:p>
                  </a:txBody>
                  <a:tcPr/>
                </a:tc>
                <a:tc>
                  <a:txBody>
                    <a:bodyPr/>
                    <a:lstStyle/>
                    <a:p>
                      <a:r>
                        <a:rPr lang="en-US" sz="1000"/>
                        <a:t>3</a:t>
                      </a:r>
                    </a:p>
                  </a:txBody>
                  <a:tcPr/>
                </a:tc>
                <a:extLst>
                  <a:ext uri="{0D108BD9-81ED-4DB2-BD59-A6C34878D82A}">
                    <a16:rowId xmlns:a16="http://schemas.microsoft.com/office/drawing/2014/main" val="1560672564"/>
                  </a:ext>
                </a:extLst>
              </a:tr>
            </a:tbl>
          </a:graphicData>
        </a:graphic>
      </p:graphicFrame>
      <p:sp>
        <p:nvSpPr>
          <p:cNvPr id="4" name="Text Placeholder 3">
            <a:extLst>
              <a:ext uri="{FF2B5EF4-FFF2-40B4-BE49-F238E27FC236}">
                <a16:creationId xmlns:a16="http://schemas.microsoft.com/office/drawing/2014/main" id="{19C482B3-CD9F-4359-8131-F76582A1F876}"/>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238858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019E6-2AED-4F95-93F5-4EF20CF731E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7B69252-68AA-44AD-AE65-47D609F65BE0}"/>
              </a:ext>
            </a:extLst>
          </p:cNvPr>
          <p:cNvGraphicFramePr>
            <a:graphicFrameLocks noGrp="1"/>
          </p:cNvGraphicFramePr>
          <p:nvPr>
            <p:ph type="chart" sz="quarter" idx="13"/>
            <p:extLst>
              <p:ext uri="{D42A27DB-BD31-4B8C-83A1-F6EECF244321}">
                <p14:modId xmlns:p14="http://schemas.microsoft.com/office/powerpoint/2010/main" val="1666888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3E6F1-392D-40D1-8A86-1248AEA36AB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DA89D51-8923-454D-AAF5-6F30808DE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412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DF2D-6F55-4E10-95CC-983E4428114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7609527-D2ED-4AB7-8524-EA8DAE91DF7D}"/>
              </a:ext>
            </a:extLst>
          </p:cNvPr>
          <p:cNvGraphicFramePr>
            <a:graphicFrameLocks noGrp="1"/>
          </p:cNvGraphicFramePr>
          <p:nvPr>
            <p:ph type="chart" sz="quarter" idx="13"/>
            <p:extLst>
              <p:ext uri="{D42A27DB-BD31-4B8C-83A1-F6EECF244321}">
                <p14:modId xmlns:p14="http://schemas.microsoft.com/office/powerpoint/2010/main" val="1010825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860F1-85F8-4F91-982E-D9C14FA8CD9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798E52B-A714-405E-95F1-CDF883EC3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294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F4D78-EDDD-483D-A02B-52C2FFBDDD8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5F133EF-60D0-4C4A-918E-70D6E46B97FA}"/>
              </a:ext>
            </a:extLst>
          </p:cNvPr>
          <p:cNvGraphicFramePr>
            <a:graphicFrameLocks noGrp="1"/>
          </p:cNvGraphicFramePr>
          <p:nvPr>
            <p:ph type="chart" sz="quarter" idx="13"/>
            <p:extLst>
              <p:ext uri="{D42A27DB-BD31-4B8C-83A1-F6EECF244321}">
                <p14:modId xmlns:p14="http://schemas.microsoft.com/office/powerpoint/2010/main" val="2258573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EEED3-71B0-43D7-8846-DF6DC19D827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0825B49-FA7F-4CD4-9A69-63A0CF3AA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544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C055-C04C-494B-8E24-737EEC824425}"/>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2345129B-FF79-4C98-A06B-66169304379D}"/>
              </a:ext>
            </a:extLst>
          </p:cNvPr>
          <p:cNvGraphicFramePr>
            <a:graphicFrameLocks noGrp="1"/>
          </p:cNvGraphicFramePr>
          <p:nvPr>
            <p:ph type="chart" sz="quarter" idx="13"/>
            <p:extLst>
              <p:ext uri="{D42A27DB-BD31-4B8C-83A1-F6EECF244321}">
                <p14:modId xmlns:p14="http://schemas.microsoft.com/office/powerpoint/2010/main" val="395304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32A6B3-62F9-4DFD-AFD7-0566FFE11DA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B9DC241-27D8-4341-A6B8-E9BE675E8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049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9255-A090-4EBC-AA45-2D7E2EE8FC04}"/>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55494F0-9F4F-4FFB-9A42-3B90A9686168}"/>
              </a:ext>
            </a:extLst>
          </p:cNvPr>
          <p:cNvGraphicFramePr>
            <a:graphicFrameLocks noGrp="1"/>
          </p:cNvGraphicFramePr>
          <p:nvPr>
            <p:ph type="tbl" sz="quarter" idx="13"/>
            <p:extLst>
              <p:ext uri="{D42A27DB-BD31-4B8C-83A1-F6EECF244321}">
                <p14:modId xmlns:p14="http://schemas.microsoft.com/office/powerpoint/2010/main" val="53288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2281942"/>
                    </a:ext>
                  </a:extLst>
                </a:gridCol>
                <a:gridCol w="987552">
                  <a:extLst>
                    <a:ext uri="{9D8B030D-6E8A-4147-A177-3AD203B41FA5}">
                      <a16:colId xmlns:a16="http://schemas.microsoft.com/office/drawing/2014/main" val="811121246"/>
                    </a:ext>
                  </a:extLst>
                </a:gridCol>
                <a:gridCol w="987552">
                  <a:extLst>
                    <a:ext uri="{9D8B030D-6E8A-4147-A177-3AD203B41FA5}">
                      <a16:colId xmlns:a16="http://schemas.microsoft.com/office/drawing/2014/main" val="3135786529"/>
                    </a:ext>
                  </a:extLst>
                </a:gridCol>
                <a:gridCol w="987552">
                  <a:extLst>
                    <a:ext uri="{9D8B030D-6E8A-4147-A177-3AD203B41FA5}">
                      <a16:colId xmlns:a16="http://schemas.microsoft.com/office/drawing/2014/main" val="394439706"/>
                    </a:ext>
                  </a:extLst>
                </a:gridCol>
                <a:gridCol w="987552">
                  <a:extLst>
                    <a:ext uri="{9D8B030D-6E8A-4147-A177-3AD203B41FA5}">
                      <a16:colId xmlns:a16="http://schemas.microsoft.com/office/drawing/2014/main" val="320074729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962269925"/>
                  </a:ext>
                </a:extLst>
              </a:tr>
              <a:tr h="370840">
                <a:tc>
                  <a:txBody>
                    <a:bodyPr/>
                    <a:lstStyle/>
                    <a:p>
                      <a:r>
                        <a:rPr lang="en-US" sz="1000" b="1"/>
                        <a:t>firstinshi - 2023-09-21 17:01:47</a:t>
                      </a:r>
                      <a:r>
                        <a:rPr lang="en-US" sz="1000"/>
                        <a:t>
 FICOH recently had the honor of welcoming Tokio Marine Group CEO Satoru Komiya at our Honolulu office. During his visit, he met with our senior leadership team, took an office tour and hosted a town hall where he emphasized Tokio Marine’s support in the wake of the devastating Maui wildfires. 
During his remarks, Komiya-san also highlighted sustainability, good governance, innovation, cross-group communication, and using our purpose to help solve societal issues as key priorities for the Tokio Marine Group. Mahalo Mr. Komiya for making time in your busy schedule to meet with us. Your sincerity and passion made a strong impression on us all!
#TokioMarine #TokioMarineGroup #ToBeAGoodCompany</a:t>
                      </a:r>
                    </a:p>
                  </a:txBody>
                  <a:tcPr/>
                </a:tc>
                <a:tc>
                  <a:txBody>
                    <a:bodyPr/>
                    <a:lstStyle/>
                    <a:p>
                      <a:r>
                        <a:rPr lang="en-US" sz="1000"/>
                        <a:t>53</a:t>
                      </a:r>
                    </a:p>
                  </a:txBody>
                  <a:tcPr/>
                </a:tc>
                <a:tc>
                  <a:txBody>
                    <a:bodyPr/>
                    <a:lstStyle/>
                    <a:p>
                      <a:r>
                        <a:rPr lang="en-US" sz="1000"/>
                        <a:t>1</a:t>
                      </a:r>
                    </a:p>
                  </a:txBody>
                  <a:tcPr/>
                </a:tc>
                <a:tc>
                  <a:txBody>
                    <a:bodyPr/>
                    <a:lstStyle/>
                    <a:p>
                      <a:r>
                        <a:rPr lang="en-US" sz="1000"/>
                        <a:t>1.9054 %</a:t>
                      </a:r>
                    </a:p>
                  </a:txBody>
                  <a:tcPr/>
                </a:tc>
                <a:tc>
                  <a:txBody>
                    <a:bodyPr/>
                    <a:lstStyle/>
                    <a:p>
                      <a:r>
                        <a:rPr lang="en-US" sz="1000"/>
                        <a:t>Carousel</a:t>
                      </a:r>
                    </a:p>
                  </a:txBody>
                  <a:tcPr/>
                </a:tc>
                <a:extLst>
                  <a:ext uri="{0D108BD9-81ED-4DB2-BD59-A6C34878D82A}">
                    <a16:rowId xmlns:a16="http://schemas.microsoft.com/office/drawing/2014/main" val="754198667"/>
                  </a:ext>
                </a:extLst>
              </a:tr>
              <a:tr h="370840">
                <a:tc>
                  <a:txBody>
                    <a:bodyPr/>
                    <a:lstStyle/>
                    <a:p>
                      <a:r>
                        <a:rPr lang="en-US" sz="1000" b="1"/>
                        <a:t>firstinshi - 2023-09-15 17:38:15</a:t>
                      </a:r>
                      <a:r>
                        <a:rPr lang="en-US" sz="1000"/>
                        <a:t>
 Members of #TeamFICOH recently traveled to the Big Island to visit with our valued agency partners in Hilo, Kona and Waimea. The day concluded with a pau hana at the Hilo Yacht club. Agency partners work hard to guide local residents and businesses through the insurance buying process. We enjoy any opportunity to reunite with them, especially in person.</a:t>
                      </a:r>
                    </a:p>
                  </a:txBody>
                  <a:tcPr/>
                </a:tc>
                <a:tc>
                  <a:txBody>
                    <a:bodyPr/>
                    <a:lstStyle/>
                    <a:p>
                      <a:r>
                        <a:rPr lang="en-US" sz="1000"/>
                        <a:t>48</a:t>
                      </a:r>
                    </a:p>
                  </a:txBody>
                  <a:tcPr/>
                </a:tc>
                <a:tc>
                  <a:txBody>
                    <a:bodyPr/>
                    <a:lstStyle/>
                    <a:p>
                      <a:r>
                        <a:rPr lang="en-US" sz="1000"/>
                        <a:t>0</a:t>
                      </a:r>
                    </a:p>
                  </a:txBody>
                  <a:tcPr/>
                </a:tc>
                <a:tc>
                  <a:txBody>
                    <a:bodyPr/>
                    <a:lstStyle/>
                    <a:p>
                      <a:r>
                        <a:rPr lang="en-US" sz="1000"/>
                        <a:t>1.6943 %</a:t>
                      </a:r>
                    </a:p>
                  </a:txBody>
                  <a:tcPr/>
                </a:tc>
                <a:tc>
                  <a:txBody>
                    <a:bodyPr/>
                    <a:lstStyle/>
                    <a:p>
                      <a:r>
                        <a:rPr lang="en-US" sz="1000"/>
                        <a:t>Carousel</a:t>
                      </a:r>
                    </a:p>
                  </a:txBody>
                  <a:tcPr/>
                </a:tc>
                <a:extLst>
                  <a:ext uri="{0D108BD9-81ED-4DB2-BD59-A6C34878D82A}">
                    <a16:rowId xmlns:a16="http://schemas.microsoft.com/office/drawing/2014/main" val="3502191776"/>
                  </a:ext>
                </a:extLst>
              </a:tr>
              <a:tr h="370840">
                <a:tc>
                  <a:txBody>
                    <a:bodyPr/>
                    <a:lstStyle/>
                    <a:p>
                      <a:r>
                        <a:rPr lang="en-US" sz="1000" b="1"/>
                        <a:t>firstinshi - 2023-09-20 17:01:06</a:t>
                      </a:r>
                      <a:r>
                        <a:rPr lang="en-US" sz="1000"/>
                        <a:t>
 Meet Janine T., our Agency Relations supervisor. Janine has been a valued #FICOHFamily member since 2014 and plays a crucial role in cultivating strong business relationships with our agency partners. Her insurance industry experience, combined with her excellent communication and event planning skills, have contributed to the success of many marketing and customer-focused initiatives over the years. She’s passionate, organized, and a master of bringing people together. Learn more about Janine, including her customer service philosophy, by swiping left.</a:t>
                      </a:r>
                    </a:p>
                  </a:txBody>
                  <a:tcPr/>
                </a:tc>
                <a:tc>
                  <a:txBody>
                    <a:bodyPr/>
                    <a:lstStyle/>
                    <a:p>
                      <a:r>
                        <a:rPr lang="en-US" sz="1000"/>
                        <a:t>47</a:t>
                      </a:r>
                    </a:p>
                  </a:txBody>
                  <a:tcPr/>
                </a:tc>
                <a:tc>
                  <a:txBody>
                    <a:bodyPr/>
                    <a:lstStyle/>
                    <a:p>
                      <a:r>
                        <a:rPr lang="en-US" sz="1000"/>
                        <a:t>1</a:t>
                      </a:r>
                    </a:p>
                  </a:txBody>
                  <a:tcPr/>
                </a:tc>
                <a:tc>
                  <a:txBody>
                    <a:bodyPr/>
                    <a:lstStyle/>
                    <a:p>
                      <a:r>
                        <a:rPr lang="en-US" sz="1000"/>
                        <a:t>1.6931 %</a:t>
                      </a:r>
                    </a:p>
                  </a:txBody>
                  <a:tcPr/>
                </a:tc>
                <a:tc>
                  <a:txBody>
                    <a:bodyPr/>
                    <a:lstStyle/>
                    <a:p>
                      <a:r>
                        <a:rPr lang="en-US" sz="1000"/>
                        <a:t>Carousel</a:t>
                      </a:r>
                    </a:p>
                  </a:txBody>
                  <a:tcPr/>
                </a:tc>
                <a:extLst>
                  <a:ext uri="{0D108BD9-81ED-4DB2-BD59-A6C34878D82A}">
                    <a16:rowId xmlns:a16="http://schemas.microsoft.com/office/drawing/2014/main" val="1365453739"/>
                  </a:ext>
                </a:extLst>
              </a:tr>
            </a:tbl>
          </a:graphicData>
        </a:graphic>
      </p:graphicFrame>
      <p:sp>
        <p:nvSpPr>
          <p:cNvPr id="4" name="Text Placeholder 3">
            <a:extLst>
              <a:ext uri="{FF2B5EF4-FFF2-40B4-BE49-F238E27FC236}">
                <a16:creationId xmlns:a16="http://schemas.microsoft.com/office/drawing/2014/main" id="{AA73A6F5-CA03-4B00-B35B-E36A6113B6F0}"/>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988250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8F9C-8F99-4563-8020-3DE4524B55A6}"/>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5558A16-3C74-4788-BDED-F90A0F8C181D}"/>
              </a:ext>
            </a:extLst>
          </p:cNvPr>
          <p:cNvGraphicFramePr>
            <a:graphicFrameLocks noGrp="1"/>
          </p:cNvGraphicFramePr>
          <p:nvPr>
            <p:ph type="tbl" sz="quarter" idx="13"/>
            <p:extLst>
              <p:ext uri="{D42A27DB-BD31-4B8C-83A1-F6EECF244321}">
                <p14:modId xmlns:p14="http://schemas.microsoft.com/office/powerpoint/2010/main" val="175930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56716185"/>
                    </a:ext>
                  </a:extLst>
                </a:gridCol>
                <a:gridCol w="1069848">
                  <a:extLst>
                    <a:ext uri="{9D8B030D-6E8A-4147-A177-3AD203B41FA5}">
                      <a16:colId xmlns:a16="http://schemas.microsoft.com/office/drawing/2014/main" val="120430572"/>
                    </a:ext>
                  </a:extLst>
                </a:gridCol>
                <a:gridCol w="493776">
                  <a:extLst>
                    <a:ext uri="{9D8B030D-6E8A-4147-A177-3AD203B41FA5}">
                      <a16:colId xmlns:a16="http://schemas.microsoft.com/office/drawing/2014/main" val="2428472142"/>
                    </a:ext>
                  </a:extLst>
                </a:gridCol>
                <a:gridCol w="1069848">
                  <a:extLst>
                    <a:ext uri="{9D8B030D-6E8A-4147-A177-3AD203B41FA5}">
                      <a16:colId xmlns:a16="http://schemas.microsoft.com/office/drawing/2014/main" val="3010007010"/>
                    </a:ext>
                  </a:extLst>
                </a:gridCol>
                <a:gridCol w="1069848">
                  <a:extLst>
                    <a:ext uri="{9D8B030D-6E8A-4147-A177-3AD203B41FA5}">
                      <a16:colId xmlns:a16="http://schemas.microsoft.com/office/drawing/2014/main" val="1909087448"/>
                    </a:ext>
                  </a:extLst>
                </a:gridCol>
                <a:gridCol w="1069848">
                  <a:extLst>
                    <a:ext uri="{9D8B030D-6E8A-4147-A177-3AD203B41FA5}">
                      <a16:colId xmlns:a16="http://schemas.microsoft.com/office/drawing/2014/main" val="3920505476"/>
                    </a:ext>
                  </a:extLst>
                </a:gridCol>
                <a:gridCol w="1069848">
                  <a:extLst>
                    <a:ext uri="{9D8B030D-6E8A-4147-A177-3AD203B41FA5}">
                      <a16:colId xmlns:a16="http://schemas.microsoft.com/office/drawing/2014/main" val="1813262015"/>
                    </a:ext>
                  </a:extLst>
                </a:gridCol>
                <a:gridCol w="1069848">
                  <a:extLst>
                    <a:ext uri="{9D8B030D-6E8A-4147-A177-3AD203B41FA5}">
                      <a16:colId xmlns:a16="http://schemas.microsoft.com/office/drawing/2014/main" val="119058740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133123950"/>
                  </a:ext>
                </a:extLst>
              </a:tr>
              <a:tr h="370840">
                <a:tc>
                  <a:txBody>
                    <a:bodyPr/>
                    <a:lstStyle/>
                    <a:p>
                      <a:r>
                        <a:rPr lang="en-US" sz="1000"/>
                        <a:t>128</a:t>
                      </a:r>
                    </a:p>
                  </a:txBody>
                  <a:tcPr/>
                </a:tc>
                <a:tc>
                  <a:txBody>
                    <a:bodyPr/>
                    <a:lstStyle/>
                    <a:p>
                      <a:r>
                        <a:rPr lang="en-US" sz="1000"/>
                        <a:t>0.7029 %</a:t>
                      </a:r>
                    </a:p>
                  </a:txBody>
                  <a:tcPr/>
                </a:tc>
                <a:tc>
                  <a:txBody>
                    <a:bodyPr/>
                    <a:lstStyle/>
                    <a:p>
                      <a:r>
                        <a:rPr lang="en-US" sz="1000"/>
                        <a:t>0.10</a:t>
                      </a:r>
                    </a:p>
                  </a:txBody>
                  <a:tcPr/>
                </a:tc>
                <a:tc>
                  <a:txBody>
                    <a:bodyPr/>
                    <a:lstStyle/>
                    <a:p>
                      <a:r>
                        <a:rPr lang="en-US" sz="1000"/>
                        <a:t>103.30</a:t>
                      </a:r>
                    </a:p>
                  </a:txBody>
                  <a:tcPr/>
                </a:tc>
                <a:tc>
                  <a:txBody>
                    <a:bodyPr/>
                    <a:lstStyle/>
                    <a:p>
                      <a:r>
                        <a:rPr lang="en-US" sz="1000"/>
                        <a:t>102.15</a:t>
                      </a:r>
                    </a:p>
                  </a:txBody>
                  <a:tcPr/>
                </a:tc>
                <a:tc>
                  <a:txBody>
                    <a:bodyPr/>
                    <a:lstStyle/>
                    <a:p>
                      <a:r>
                        <a:rPr lang="en-US" sz="1000"/>
                        <a:t>71.59</a:t>
                      </a:r>
                    </a:p>
                  </a:txBody>
                  <a:tcPr/>
                </a:tc>
                <a:tc>
                  <a:txBody>
                    <a:bodyPr/>
                    <a:lstStyle/>
                    <a:p>
                      <a:r>
                        <a:rPr lang="en-US" sz="1000"/>
                        <a:t>13223</a:t>
                      </a:r>
                    </a:p>
                  </a:txBody>
                  <a:tcPr/>
                </a:tc>
                <a:tc>
                  <a:txBody>
                    <a:bodyPr/>
                    <a:lstStyle/>
                    <a:p>
                      <a:r>
                        <a:rPr lang="en-US" sz="1000"/>
                        <a:t>9164</a:t>
                      </a:r>
                    </a:p>
                  </a:txBody>
                  <a:tcPr/>
                </a:tc>
                <a:extLst>
                  <a:ext uri="{0D108BD9-81ED-4DB2-BD59-A6C34878D82A}">
                    <a16:rowId xmlns:a16="http://schemas.microsoft.com/office/drawing/2014/main" val="1723832835"/>
                  </a:ext>
                </a:extLst>
              </a:tr>
            </a:tbl>
          </a:graphicData>
        </a:graphic>
      </p:graphicFrame>
      <p:sp>
        <p:nvSpPr>
          <p:cNvPr id="4" name="Text Placeholder 3">
            <a:extLst>
              <a:ext uri="{FF2B5EF4-FFF2-40B4-BE49-F238E27FC236}">
                <a16:creationId xmlns:a16="http://schemas.microsoft.com/office/drawing/2014/main" id="{100582C5-1D81-4091-B2C9-CD9B1E41787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171988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59CB-CD21-457E-9706-1D119FFAF707}"/>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A157E84-3749-45D2-B44C-A5ED556DA06C}"/>
              </a:ext>
            </a:extLst>
          </p:cNvPr>
          <p:cNvGraphicFramePr>
            <a:graphicFrameLocks noGrp="1"/>
          </p:cNvGraphicFramePr>
          <p:nvPr>
            <p:ph type="tbl" sz="quarter" idx="13"/>
            <p:extLst>
              <p:ext uri="{D42A27DB-BD31-4B8C-83A1-F6EECF244321}">
                <p14:modId xmlns:p14="http://schemas.microsoft.com/office/powerpoint/2010/main" val="392988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01008354"/>
                    </a:ext>
                  </a:extLst>
                </a:gridCol>
                <a:gridCol w="905256">
                  <a:extLst>
                    <a:ext uri="{9D8B030D-6E8A-4147-A177-3AD203B41FA5}">
                      <a16:colId xmlns:a16="http://schemas.microsoft.com/office/drawing/2014/main" val="3530536426"/>
                    </a:ext>
                  </a:extLst>
                </a:gridCol>
                <a:gridCol w="411480">
                  <a:extLst>
                    <a:ext uri="{9D8B030D-6E8A-4147-A177-3AD203B41FA5}">
                      <a16:colId xmlns:a16="http://schemas.microsoft.com/office/drawing/2014/main" val="1509300398"/>
                    </a:ext>
                  </a:extLst>
                </a:gridCol>
                <a:gridCol w="905256">
                  <a:extLst>
                    <a:ext uri="{9D8B030D-6E8A-4147-A177-3AD203B41FA5}">
                      <a16:colId xmlns:a16="http://schemas.microsoft.com/office/drawing/2014/main" val="646915653"/>
                    </a:ext>
                  </a:extLst>
                </a:gridCol>
                <a:gridCol w="905256">
                  <a:extLst>
                    <a:ext uri="{9D8B030D-6E8A-4147-A177-3AD203B41FA5}">
                      <a16:colId xmlns:a16="http://schemas.microsoft.com/office/drawing/2014/main" val="3183749888"/>
                    </a:ext>
                  </a:extLst>
                </a:gridCol>
                <a:gridCol w="905256">
                  <a:extLst>
                    <a:ext uri="{9D8B030D-6E8A-4147-A177-3AD203B41FA5}">
                      <a16:colId xmlns:a16="http://schemas.microsoft.com/office/drawing/2014/main" val="326336989"/>
                    </a:ext>
                  </a:extLst>
                </a:gridCol>
                <a:gridCol w="905256">
                  <a:extLst>
                    <a:ext uri="{9D8B030D-6E8A-4147-A177-3AD203B41FA5}">
                      <a16:colId xmlns:a16="http://schemas.microsoft.com/office/drawing/2014/main" val="3228736545"/>
                    </a:ext>
                  </a:extLst>
                </a:gridCol>
                <a:gridCol w="905256">
                  <a:extLst>
                    <a:ext uri="{9D8B030D-6E8A-4147-A177-3AD203B41FA5}">
                      <a16:colId xmlns:a16="http://schemas.microsoft.com/office/drawing/2014/main" val="4157427798"/>
                    </a:ext>
                  </a:extLst>
                </a:gridCol>
                <a:gridCol w="905256">
                  <a:extLst>
                    <a:ext uri="{9D8B030D-6E8A-4147-A177-3AD203B41FA5}">
                      <a16:colId xmlns:a16="http://schemas.microsoft.com/office/drawing/2014/main" val="10684073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39377795"/>
                  </a:ext>
                </a:extLst>
              </a:tr>
              <a:tr h="370840">
                <a:tc>
                  <a:txBody>
                    <a:bodyPr/>
                    <a:lstStyle/>
                    <a:p>
                      <a:r>
                        <a:rPr lang="en-US" sz="1000"/>
                        <a:t>7</a:t>
                      </a:r>
                    </a:p>
                  </a:txBody>
                  <a:tcPr/>
                </a:tc>
                <a:tc>
                  <a:txBody>
                    <a:bodyPr/>
                    <a:lstStyle/>
                    <a:p>
                      <a:r>
                        <a:rPr lang="en-US" sz="1000"/>
                        <a:t>0.5423 %</a:t>
                      </a:r>
                    </a:p>
                  </a:txBody>
                  <a:tcPr/>
                </a:tc>
                <a:tc>
                  <a:txBody>
                    <a:bodyPr/>
                    <a:lstStyle/>
                    <a:p>
                      <a:r>
                        <a:rPr lang="en-US" sz="1000"/>
                        <a:t>0.00</a:t>
                      </a:r>
                    </a:p>
                  </a:txBody>
                  <a:tcPr/>
                </a:tc>
                <a:tc>
                  <a:txBody>
                    <a:bodyPr/>
                    <a:lstStyle/>
                    <a:p>
                      <a:r>
                        <a:rPr lang="en-US" sz="1000"/>
                        <a:t>105.57</a:t>
                      </a:r>
                    </a:p>
                  </a:txBody>
                  <a:tcPr/>
                </a:tc>
                <a:tc>
                  <a:txBody>
                    <a:bodyPr/>
                    <a:lstStyle/>
                    <a:p>
                      <a:r>
                        <a:rPr lang="en-US" sz="1000"/>
                        <a:t>105.43</a:t>
                      </a:r>
                    </a:p>
                  </a:txBody>
                  <a:tcPr/>
                </a:tc>
                <a:tc>
                  <a:txBody>
                    <a:bodyPr/>
                    <a:lstStyle/>
                    <a:p>
                      <a:r>
                        <a:rPr lang="en-US" sz="1000"/>
                        <a:t>57.86</a:t>
                      </a:r>
                    </a:p>
                  </a:txBody>
                  <a:tcPr/>
                </a:tc>
                <a:tc>
                  <a:txBody>
                    <a:bodyPr/>
                    <a:lstStyle/>
                    <a:p>
                      <a:r>
                        <a:rPr lang="en-US" sz="1000"/>
                        <a:t>57.86</a:t>
                      </a:r>
                    </a:p>
                  </a:txBody>
                  <a:tcPr/>
                </a:tc>
                <a:tc>
                  <a:txBody>
                    <a:bodyPr/>
                    <a:lstStyle/>
                    <a:p>
                      <a:r>
                        <a:rPr lang="en-US" sz="1000"/>
                        <a:t>739</a:t>
                      </a:r>
                    </a:p>
                  </a:txBody>
                  <a:tcPr/>
                </a:tc>
                <a:tc>
                  <a:txBody>
                    <a:bodyPr/>
                    <a:lstStyle/>
                    <a:p>
                      <a:r>
                        <a:rPr lang="en-US" sz="1000"/>
                        <a:t>405</a:t>
                      </a:r>
                    </a:p>
                  </a:txBody>
                  <a:tcPr/>
                </a:tc>
                <a:extLst>
                  <a:ext uri="{0D108BD9-81ED-4DB2-BD59-A6C34878D82A}">
                    <a16:rowId xmlns:a16="http://schemas.microsoft.com/office/drawing/2014/main" val="221779420"/>
                  </a:ext>
                </a:extLst>
              </a:tr>
            </a:tbl>
          </a:graphicData>
        </a:graphic>
      </p:graphicFrame>
      <p:sp>
        <p:nvSpPr>
          <p:cNvPr id="4" name="Text Placeholder 3">
            <a:extLst>
              <a:ext uri="{FF2B5EF4-FFF2-40B4-BE49-F238E27FC236}">
                <a16:creationId xmlns:a16="http://schemas.microsoft.com/office/drawing/2014/main" id="{41A22BDB-EDF7-40B7-BC81-2E5CADFB158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345231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7B5A4-DFFE-4220-A1D8-765B53158A4E}"/>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0BB481DA-397F-427F-ACE6-36E0733BB00A}"/>
              </a:ext>
            </a:extLst>
          </p:cNvPr>
          <p:cNvGraphicFramePr>
            <a:graphicFrameLocks noGrp="1"/>
          </p:cNvGraphicFramePr>
          <p:nvPr>
            <p:ph type="tbl" sz="quarter" idx="13"/>
            <p:extLst>
              <p:ext uri="{D42A27DB-BD31-4B8C-83A1-F6EECF244321}">
                <p14:modId xmlns:p14="http://schemas.microsoft.com/office/powerpoint/2010/main" val="3916783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7737208"/>
                    </a:ext>
                  </a:extLst>
                </a:gridCol>
                <a:gridCol w="1316736">
                  <a:extLst>
                    <a:ext uri="{9D8B030D-6E8A-4147-A177-3AD203B41FA5}">
                      <a16:colId xmlns:a16="http://schemas.microsoft.com/office/drawing/2014/main" val="3519121268"/>
                    </a:ext>
                  </a:extLst>
                </a:gridCol>
                <a:gridCol w="658368">
                  <a:extLst>
                    <a:ext uri="{9D8B030D-6E8A-4147-A177-3AD203B41FA5}">
                      <a16:colId xmlns:a16="http://schemas.microsoft.com/office/drawing/2014/main" val="673687362"/>
                    </a:ext>
                  </a:extLst>
                </a:gridCol>
                <a:gridCol w="658368">
                  <a:extLst>
                    <a:ext uri="{9D8B030D-6E8A-4147-A177-3AD203B41FA5}">
                      <a16:colId xmlns:a16="http://schemas.microsoft.com/office/drawing/2014/main" val="3035984709"/>
                    </a:ext>
                  </a:extLst>
                </a:gridCol>
                <a:gridCol w="658368">
                  <a:extLst>
                    <a:ext uri="{9D8B030D-6E8A-4147-A177-3AD203B41FA5}">
                      <a16:colId xmlns:a16="http://schemas.microsoft.com/office/drawing/2014/main" val="2446785594"/>
                    </a:ext>
                  </a:extLst>
                </a:gridCol>
                <a:gridCol w="658368">
                  <a:extLst>
                    <a:ext uri="{9D8B030D-6E8A-4147-A177-3AD203B41FA5}">
                      <a16:colId xmlns:a16="http://schemas.microsoft.com/office/drawing/2014/main" val="590403600"/>
                    </a:ext>
                  </a:extLst>
                </a:gridCol>
                <a:gridCol w="658368">
                  <a:extLst>
                    <a:ext uri="{9D8B030D-6E8A-4147-A177-3AD203B41FA5}">
                      <a16:colId xmlns:a16="http://schemas.microsoft.com/office/drawing/2014/main" val="1092836689"/>
                    </a:ext>
                  </a:extLst>
                </a:gridCol>
                <a:gridCol w="658368">
                  <a:extLst>
                    <a:ext uri="{9D8B030D-6E8A-4147-A177-3AD203B41FA5}">
                      <a16:colId xmlns:a16="http://schemas.microsoft.com/office/drawing/2014/main" val="3277249657"/>
                    </a:ext>
                  </a:extLst>
                </a:gridCol>
                <a:gridCol w="658368">
                  <a:extLst>
                    <a:ext uri="{9D8B030D-6E8A-4147-A177-3AD203B41FA5}">
                      <a16:colId xmlns:a16="http://schemas.microsoft.com/office/drawing/2014/main" val="4271025727"/>
                    </a:ext>
                  </a:extLst>
                </a:gridCol>
                <a:gridCol w="658368">
                  <a:extLst>
                    <a:ext uri="{9D8B030D-6E8A-4147-A177-3AD203B41FA5}">
                      <a16:colId xmlns:a16="http://schemas.microsoft.com/office/drawing/2014/main" val="4078911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4070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- 2023-09-28 17:25:02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https://quintly-image-storage.s3.amazonaws.com/42a5b893a9726451877e4ab7634db126/30993c5127772a4b5a0557ff77393a43.jpg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09/29/2023 17:06:56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155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- 2023-09-20 17:04:03</a:t>
                      </a:r>
                      <a:r>
                        <a:rPr kumimoji="0" lang="en-US" sz="1000" b="0" i="0" u="none" strike="noStrike" kern="1200" cap="none" spc="0" normalizeH="0" baseline="0" noProof="0">
                          <a:ln>
                            <a:noFill/>
                          </a:ln>
                          <a:solidFill>
                            <a:prstClr val="black"/>
                          </a:solidFill>
                          <a:effectLst/>
                          <a:uLnTx/>
                          <a:uFillTx/>
                          <a:latin typeface="Calibri"/>
                          <a:ea typeface="+mn-ea"/>
                          <a:cs typeface="+mn-cs"/>
                        </a:rPr>
                        <a:t>
 Meet another FICOH
SUPERSTAR🤩 #FICOHfamily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https://quintly-image-storage.s3.amazonaws.com/42a5b893a9726451877e4ab7634db126/340475b549abb9b57177275e71627e64.jpg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09/21/2023 16:36:33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5195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- 2023-09-18 14:40:57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https://quintly-image-storage.s3.amazonaws.com/42a5b893a9726451877e4ab7634db126/2728928837e35f67c1bb19a9dab394ae.jpg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74450797"/>
                  </a:ext>
                </a:extLst>
              </a:tr>
            </a:tbl>
          </a:graphicData>
        </a:graphic>
      </p:graphicFrame>
      <p:sp>
        <p:nvSpPr>
          <p:cNvPr id="4" name="Text Placeholder 3">
            <a:extLst>
              <a:ext uri="{FF2B5EF4-FFF2-40B4-BE49-F238E27FC236}">
                <a16:creationId xmlns:a16="http://schemas.microsoft.com/office/drawing/2014/main" id="{99BEE636-15DC-4645-BBA3-F9BA3DAD87C7}"/>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4190106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FD8D-8A4B-4680-A889-277D5CE65184}"/>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1B62C4A-F2F0-496A-AC6C-935AE2F2087A}"/>
              </a:ext>
            </a:extLst>
          </p:cNvPr>
          <p:cNvGraphicFramePr>
            <a:graphicFrameLocks noGrp="1"/>
          </p:cNvGraphicFramePr>
          <p:nvPr>
            <p:ph type="tbl" sz="quarter" idx="13"/>
            <p:extLst>
              <p:ext uri="{D42A27DB-BD31-4B8C-83A1-F6EECF244321}">
                <p14:modId xmlns:p14="http://schemas.microsoft.com/office/powerpoint/2010/main" val="1913136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1659811"/>
                    </a:ext>
                  </a:extLst>
                </a:gridCol>
                <a:gridCol w="1316736">
                  <a:extLst>
                    <a:ext uri="{9D8B030D-6E8A-4147-A177-3AD203B41FA5}">
                      <a16:colId xmlns:a16="http://schemas.microsoft.com/office/drawing/2014/main" val="1706922476"/>
                    </a:ext>
                  </a:extLst>
                </a:gridCol>
                <a:gridCol w="658368">
                  <a:extLst>
                    <a:ext uri="{9D8B030D-6E8A-4147-A177-3AD203B41FA5}">
                      <a16:colId xmlns:a16="http://schemas.microsoft.com/office/drawing/2014/main" val="1516864929"/>
                    </a:ext>
                  </a:extLst>
                </a:gridCol>
                <a:gridCol w="658368">
                  <a:extLst>
                    <a:ext uri="{9D8B030D-6E8A-4147-A177-3AD203B41FA5}">
                      <a16:colId xmlns:a16="http://schemas.microsoft.com/office/drawing/2014/main" val="167119841"/>
                    </a:ext>
                  </a:extLst>
                </a:gridCol>
                <a:gridCol w="658368">
                  <a:extLst>
                    <a:ext uri="{9D8B030D-6E8A-4147-A177-3AD203B41FA5}">
                      <a16:colId xmlns:a16="http://schemas.microsoft.com/office/drawing/2014/main" val="501518451"/>
                    </a:ext>
                  </a:extLst>
                </a:gridCol>
                <a:gridCol w="658368">
                  <a:extLst>
                    <a:ext uri="{9D8B030D-6E8A-4147-A177-3AD203B41FA5}">
                      <a16:colId xmlns:a16="http://schemas.microsoft.com/office/drawing/2014/main" val="2972495247"/>
                    </a:ext>
                  </a:extLst>
                </a:gridCol>
                <a:gridCol w="658368">
                  <a:extLst>
                    <a:ext uri="{9D8B030D-6E8A-4147-A177-3AD203B41FA5}">
                      <a16:colId xmlns:a16="http://schemas.microsoft.com/office/drawing/2014/main" val="352239625"/>
                    </a:ext>
                  </a:extLst>
                </a:gridCol>
                <a:gridCol w="658368">
                  <a:extLst>
                    <a:ext uri="{9D8B030D-6E8A-4147-A177-3AD203B41FA5}">
                      <a16:colId xmlns:a16="http://schemas.microsoft.com/office/drawing/2014/main" val="4151787314"/>
                    </a:ext>
                  </a:extLst>
                </a:gridCol>
                <a:gridCol w="658368">
                  <a:extLst>
                    <a:ext uri="{9D8B030D-6E8A-4147-A177-3AD203B41FA5}">
                      <a16:colId xmlns:a16="http://schemas.microsoft.com/office/drawing/2014/main" val="155735143"/>
                    </a:ext>
                  </a:extLst>
                </a:gridCol>
                <a:gridCol w="658368">
                  <a:extLst>
                    <a:ext uri="{9D8B030D-6E8A-4147-A177-3AD203B41FA5}">
                      <a16:colId xmlns:a16="http://schemas.microsoft.com/office/drawing/2014/main" val="29142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0637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- 2023-09-14 17:16:02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https://quintly-image-storage.s3.amazonaws.com/42a5b893a9726451877e4ab7634db126/eb032decd4271d5adcf5eea15d4af42f.jpg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17:07:53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571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- 2023-09-08 15:31:58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https://quintly-image-storage.s3.amazonaws.com/42a5b893a9726451877e4ab7634db126/1ffc412110bd34bc4ba2928617ae3023.jpg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09/09/2023 15:06:50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66902078"/>
                  </a:ext>
                </a:extLst>
              </a:tr>
            </a:tbl>
          </a:graphicData>
        </a:graphic>
      </p:graphicFrame>
      <p:sp>
        <p:nvSpPr>
          <p:cNvPr id="4" name="Text Placeholder 3">
            <a:extLst>
              <a:ext uri="{FF2B5EF4-FFF2-40B4-BE49-F238E27FC236}">
                <a16:creationId xmlns:a16="http://schemas.microsoft.com/office/drawing/2014/main" id="{361EE5FB-4CFF-4D8F-9378-92DA1736F8C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8104048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2224</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2023-10-05T14:23:21Z</dcterms:created>
  <dcterms:modified xsi:type="dcterms:W3CDTF">2023-10-05T14:23:59Z</dcterms:modified>
</cp:coreProperties>
</file>