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9" r:id="rId31"/>
    <p:sldId id="290" r:id="rId32"/>
    <p:sldId id="291" r:id="rId33"/>
    <p:sldId id="292" r:id="rId34"/>
    <p:sldId id="293" r:id="rId3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6"/>
      <p:bold r:id="rId37"/>
      <p:italic r:id="rId38"/>
      <p:boldItalic r:id="rId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45139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494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4D0-43A8-B3FB-78F9CAEABAF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45139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506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4D0-43A8-B3FB-78F9CAEABAF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linkedIn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45139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21291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4D0-43A8-B3FB-78F9CAEABAF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twitter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45139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264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4D0-43A8-B3FB-78F9CAEABA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9136584"/>
        <c:axId val="219864648"/>
      </c:barChart>
      <c:dateAx>
        <c:axId val="3591365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9864648"/>
        <c:crosses val="autoZero"/>
        <c:auto val="1"/>
        <c:lblOffset val="100"/>
        <c:baseTimeUnit val="days"/>
      </c:dateAx>
      <c:valAx>
        <c:axId val="219864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136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44927</c:v>
                </c:pt>
                <c:pt idx="1">
                  <c:v>44958</c:v>
                </c:pt>
                <c:pt idx="2">
                  <c:v>44986</c:v>
                </c:pt>
                <c:pt idx="3">
                  <c:v>45017</c:v>
                </c:pt>
                <c:pt idx="4">
                  <c:v>45047</c:v>
                </c:pt>
                <c:pt idx="5">
                  <c:v>45078</c:v>
                </c:pt>
                <c:pt idx="6">
                  <c:v>45108</c:v>
                </c:pt>
                <c:pt idx="7">
                  <c:v>45139</c:v>
                </c:pt>
                <c:pt idx="8">
                  <c:v>45170</c:v>
                </c:pt>
                <c:pt idx="9">
                  <c:v>45200</c:v>
                </c:pt>
                <c:pt idx="10">
                  <c:v>45231</c:v>
                </c:pt>
                <c:pt idx="11">
                  <c:v>45261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-2</c:v>
                </c:pt>
                <c:pt idx="5">
                  <c:v>0</c:v>
                </c:pt>
                <c:pt idx="6">
                  <c:v>5</c:v>
                </c:pt>
                <c:pt idx="7">
                  <c:v>3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93-4460-9B97-34D4BA775D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8276816"/>
        <c:axId val="368276160"/>
      </c:barChart>
      <c:dateAx>
        <c:axId val="3682768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276160"/>
        <c:crosses val="autoZero"/>
        <c:auto val="1"/>
        <c:lblOffset val="100"/>
        <c:baseTimeUnit val="months"/>
      </c:dateAx>
      <c:valAx>
        <c:axId val="368276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276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44927</c:v>
                </c:pt>
                <c:pt idx="1">
                  <c:v>44958</c:v>
                </c:pt>
                <c:pt idx="2">
                  <c:v>44986</c:v>
                </c:pt>
                <c:pt idx="3">
                  <c:v>45017</c:v>
                </c:pt>
                <c:pt idx="4">
                  <c:v>45047</c:v>
                </c:pt>
                <c:pt idx="5">
                  <c:v>45078</c:v>
                </c:pt>
                <c:pt idx="6">
                  <c:v>45108</c:v>
                </c:pt>
                <c:pt idx="7">
                  <c:v>45139</c:v>
                </c:pt>
                <c:pt idx="8">
                  <c:v>45170</c:v>
                </c:pt>
                <c:pt idx="9">
                  <c:v>45200</c:v>
                </c:pt>
                <c:pt idx="10">
                  <c:v>45231</c:v>
                </c:pt>
                <c:pt idx="11">
                  <c:v>45261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2</c:v>
                </c:pt>
                <c:pt idx="4">
                  <c:v>7</c:v>
                </c:pt>
                <c:pt idx="5">
                  <c:v>6</c:v>
                </c:pt>
                <c:pt idx="6">
                  <c:v>4</c:v>
                </c:pt>
                <c:pt idx="7">
                  <c:v>6</c:v>
                </c:pt>
                <c:pt idx="8">
                  <c:v>6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0D4-443A-ADC9-9DAB275B7A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6519880"/>
        <c:axId val="366518568"/>
      </c:barChart>
      <c:dateAx>
        <c:axId val="3665198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518568"/>
        <c:crosses val="autoZero"/>
        <c:auto val="1"/>
        <c:lblOffset val="100"/>
        <c:baseTimeUnit val="months"/>
      </c:dateAx>
      <c:valAx>
        <c:axId val="366518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519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2023-01</c:v>
                </c:pt>
                <c:pt idx="1">
                  <c:v>2023-02</c:v>
                </c:pt>
                <c:pt idx="2">
                  <c:v>2023-03</c:v>
                </c:pt>
                <c:pt idx="3">
                  <c:v>2023-04</c:v>
                </c:pt>
                <c:pt idx="4">
                  <c:v>2023-05</c:v>
                </c:pt>
                <c:pt idx="5">
                  <c:v>2023-06</c:v>
                </c:pt>
                <c:pt idx="6">
                  <c:v>2023-07</c:v>
                </c:pt>
                <c:pt idx="7">
                  <c:v>2023-08</c:v>
                </c:pt>
                <c:pt idx="8">
                  <c:v>2023-09</c:v>
                </c:pt>
                <c:pt idx="9">
                  <c:v>2023-10</c:v>
                </c:pt>
                <c:pt idx="10">
                  <c:v>2023-11</c:v>
                </c:pt>
                <c:pt idx="11">
                  <c:v>2023-12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27</c:v>
                </c:pt>
                <c:pt idx="1">
                  <c:v>46</c:v>
                </c:pt>
                <c:pt idx="2">
                  <c:v>71</c:v>
                </c:pt>
                <c:pt idx="3">
                  <c:v>42</c:v>
                </c:pt>
                <c:pt idx="4">
                  <c:v>99</c:v>
                </c:pt>
                <c:pt idx="5">
                  <c:v>83</c:v>
                </c:pt>
                <c:pt idx="6">
                  <c:v>64</c:v>
                </c:pt>
                <c:pt idx="7">
                  <c:v>87</c:v>
                </c:pt>
                <c:pt idx="8">
                  <c:v>12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68-4370-A3DC-014A1F5A9F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9704080"/>
        <c:axId val="359703752"/>
      </c:barChart>
      <c:catAx>
        <c:axId val="359704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703752"/>
        <c:crosses val="autoZero"/>
        <c:auto val="1"/>
        <c:lblAlgn val="ctr"/>
        <c:lblOffset val="100"/>
        <c:noMultiLvlLbl val="0"/>
      </c:catAx>
      <c:valAx>
        <c:axId val="359703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704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44927</c:v>
                </c:pt>
                <c:pt idx="1">
                  <c:v>44958</c:v>
                </c:pt>
                <c:pt idx="2">
                  <c:v>44986</c:v>
                </c:pt>
                <c:pt idx="3">
                  <c:v>45017</c:v>
                </c:pt>
                <c:pt idx="4">
                  <c:v>45047</c:v>
                </c:pt>
                <c:pt idx="5">
                  <c:v>45078</c:v>
                </c:pt>
                <c:pt idx="6">
                  <c:v>45108</c:v>
                </c:pt>
                <c:pt idx="7">
                  <c:v>45139</c:v>
                </c:pt>
                <c:pt idx="8">
                  <c:v>45170</c:v>
                </c:pt>
                <c:pt idx="9">
                  <c:v>45200</c:v>
                </c:pt>
                <c:pt idx="10">
                  <c:v>45231</c:v>
                </c:pt>
                <c:pt idx="11">
                  <c:v>45261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1304</c:v>
                </c:pt>
                <c:pt idx="1">
                  <c:v>1250</c:v>
                </c:pt>
                <c:pt idx="2">
                  <c:v>2398</c:v>
                </c:pt>
                <c:pt idx="3">
                  <c:v>1364</c:v>
                </c:pt>
                <c:pt idx="4">
                  <c:v>1835</c:v>
                </c:pt>
                <c:pt idx="5">
                  <c:v>3076</c:v>
                </c:pt>
                <c:pt idx="6">
                  <c:v>2837</c:v>
                </c:pt>
                <c:pt idx="7">
                  <c:v>2278</c:v>
                </c:pt>
                <c:pt idx="8">
                  <c:v>301</c:v>
                </c:pt>
                <c:pt idx="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4B-47AE-B1EA-6C849F3360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6522120"/>
        <c:axId val="366524744"/>
      </c:barChart>
      <c:dateAx>
        <c:axId val="3665221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524744"/>
        <c:crosses val="autoZero"/>
        <c:auto val="1"/>
        <c:lblOffset val="100"/>
        <c:baseTimeUnit val="months"/>
      </c:dateAx>
      <c:valAx>
        <c:axId val="366524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522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@TokioMAmerica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44927</c:v>
                </c:pt>
                <c:pt idx="1">
                  <c:v>44958</c:v>
                </c:pt>
                <c:pt idx="2">
                  <c:v>44986</c:v>
                </c:pt>
                <c:pt idx="3">
                  <c:v>45017</c:v>
                </c:pt>
                <c:pt idx="4">
                  <c:v>45047</c:v>
                </c:pt>
                <c:pt idx="5">
                  <c:v>45078</c:v>
                </c:pt>
                <c:pt idx="6">
                  <c:v>45108</c:v>
                </c:pt>
                <c:pt idx="7">
                  <c:v>45139</c:v>
                </c:pt>
                <c:pt idx="8">
                  <c:v>45170</c:v>
                </c:pt>
                <c:pt idx="9">
                  <c:v>45200</c:v>
                </c:pt>
                <c:pt idx="10">
                  <c:v>45231</c:v>
                </c:pt>
                <c:pt idx="11">
                  <c:v>45261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5</c:v>
                </c:pt>
                <c:pt idx="1">
                  <c:v>1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  <c:pt idx="5">
                  <c:v>8</c:v>
                </c:pt>
                <c:pt idx="6">
                  <c:v>3</c:v>
                </c:pt>
                <c:pt idx="7">
                  <c:v>2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D5F-4406-BD9C-AEFE5D8C29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56015280"/>
        <c:axId val="456010688"/>
      </c:barChart>
      <c:dateAx>
        <c:axId val="4560152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6010688"/>
        <c:crosses val="autoZero"/>
        <c:auto val="1"/>
        <c:lblOffset val="100"/>
        <c:baseTimeUnit val="months"/>
      </c:dateAx>
      <c:valAx>
        <c:axId val="456010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6015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@TokioMAmerica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44927</c:v>
                </c:pt>
                <c:pt idx="1">
                  <c:v>44958</c:v>
                </c:pt>
                <c:pt idx="2">
                  <c:v>44986</c:v>
                </c:pt>
                <c:pt idx="3">
                  <c:v>45017</c:v>
                </c:pt>
                <c:pt idx="4">
                  <c:v>45047</c:v>
                </c:pt>
                <c:pt idx="5">
                  <c:v>45078</c:v>
                </c:pt>
                <c:pt idx="6">
                  <c:v>45108</c:v>
                </c:pt>
                <c:pt idx="7">
                  <c:v>45139</c:v>
                </c:pt>
                <c:pt idx="8">
                  <c:v>45170</c:v>
                </c:pt>
                <c:pt idx="9">
                  <c:v>45200</c:v>
                </c:pt>
                <c:pt idx="10">
                  <c:v>45231</c:v>
                </c:pt>
                <c:pt idx="11">
                  <c:v>45261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82-44BA-A60F-68F08FC7A1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7885368"/>
        <c:axId val="367883728"/>
      </c:barChart>
      <c:dateAx>
        <c:axId val="3678853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883728"/>
        <c:crosses val="autoZero"/>
        <c:auto val="1"/>
        <c:lblOffset val="100"/>
        <c:baseTimeUnit val="months"/>
      </c:dateAx>
      <c:valAx>
        <c:axId val="367883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885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@TokioMAmerica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2023-01</c:v>
                </c:pt>
                <c:pt idx="1">
                  <c:v>2023-02</c:v>
                </c:pt>
                <c:pt idx="2">
                  <c:v>2023-03</c:v>
                </c:pt>
                <c:pt idx="3">
                  <c:v>2023-04</c:v>
                </c:pt>
                <c:pt idx="4">
                  <c:v>2023-05</c:v>
                </c:pt>
                <c:pt idx="5">
                  <c:v>2023-06</c:v>
                </c:pt>
                <c:pt idx="6">
                  <c:v>2023-07</c:v>
                </c:pt>
                <c:pt idx="7">
                  <c:v>2023-08</c:v>
                </c:pt>
                <c:pt idx="8">
                  <c:v>2023-09</c:v>
                </c:pt>
                <c:pt idx="9">
                  <c:v>2023-10</c:v>
                </c:pt>
                <c:pt idx="10">
                  <c:v>2023-11</c:v>
                </c:pt>
                <c:pt idx="11">
                  <c:v>2023-12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6</c:v>
                </c:pt>
                <c:pt idx="1">
                  <c:v>16</c:v>
                </c:pt>
                <c:pt idx="2">
                  <c:v>7</c:v>
                </c:pt>
                <c:pt idx="3">
                  <c:v>3</c:v>
                </c:pt>
                <c:pt idx="4">
                  <c:v>9</c:v>
                </c:pt>
                <c:pt idx="5">
                  <c:v>6</c:v>
                </c:pt>
                <c:pt idx="6">
                  <c:v>6</c:v>
                </c:pt>
                <c:pt idx="7">
                  <c:v>9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1D6-4E2A-838F-5A5FDC5E01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58749072"/>
        <c:axId val="458749400"/>
      </c:barChart>
      <c:catAx>
        <c:axId val="458749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8749400"/>
        <c:crosses val="autoZero"/>
        <c:auto val="1"/>
        <c:lblAlgn val="ctr"/>
        <c:lblOffset val="100"/>
        <c:noMultiLvlLbl val="0"/>
      </c:catAx>
      <c:valAx>
        <c:axId val="458749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8749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44927</c:v>
                </c:pt>
                <c:pt idx="1">
                  <c:v>44958</c:v>
                </c:pt>
                <c:pt idx="2">
                  <c:v>44986</c:v>
                </c:pt>
                <c:pt idx="3">
                  <c:v>45017</c:v>
                </c:pt>
                <c:pt idx="4">
                  <c:v>45047</c:v>
                </c:pt>
                <c:pt idx="5">
                  <c:v>45078</c:v>
                </c:pt>
                <c:pt idx="6">
                  <c:v>45108</c:v>
                </c:pt>
                <c:pt idx="7">
                  <c:v>45139</c:v>
                </c:pt>
                <c:pt idx="8">
                  <c:v>45170</c:v>
                </c:pt>
                <c:pt idx="9">
                  <c:v>45200</c:v>
                </c:pt>
                <c:pt idx="10">
                  <c:v>45231</c:v>
                </c:pt>
                <c:pt idx="11">
                  <c:v>45261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163</c:v>
                </c:pt>
                <c:pt idx="1">
                  <c:v>185</c:v>
                </c:pt>
                <c:pt idx="2">
                  <c:v>208</c:v>
                </c:pt>
                <c:pt idx="3">
                  <c:v>98</c:v>
                </c:pt>
                <c:pt idx="4">
                  <c:v>171</c:v>
                </c:pt>
                <c:pt idx="5">
                  <c:v>144</c:v>
                </c:pt>
                <c:pt idx="6">
                  <c:v>120</c:v>
                </c:pt>
                <c:pt idx="7">
                  <c:v>137</c:v>
                </c:pt>
                <c:pt idx="8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E4-4810-8BF5-DF4494A37B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82791656"/>
        <c:axId val="482793296"/>
      </c:barChart>
      <c:dateAx>
        <c:axId val="4827916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2793296"/>
        <c:crosses val="autoZero"/>
        <c:auto val="1"/>
        <c:lblOffset val="100"/>
        <c:baseTimeUnit val="months"/>
      </c:dateAx>
      <c:valAx>
        <c:axId val="482793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2791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2023-01</c:v>
                </c:pt>
                <c:pt idx="1">
                  <c:v>2023-02</c:v>
                </c:pt>
                <c:pt idx="2">
                  <c:v>2023-03</c:v>
                </c:pt>
                <c:pt idx="3">
                  <c:v>2023-04</c:v>
                </c:pt>
                <c:pt idx="4">
                  <c:v>2023-05</c:v>
                </c:pt>
                <c:pt idx="5">
                  <c:v>2023-06</c:v>
                </c:pt>
                <c:pt idx="6">
                  <c:v>2023-07</c:v>
                </c:pt>
                <c:pt idx="7">
                  <c:v>2023-08</c:v>
                </c:pt>
                <c:pt idx="8">
                  <c:v>2023-09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50</c:v>
                </c:pt>
                <c:pt idx="1">
                  <c:v>50</c:v>
                </c:pt>
                <c:pt idx="2">
                  <c:v>50</c:v>
                </c:pt>
                <c:pt idx="3">
                  <c:v>29</c:v>
                </c:pt>
                <c:pt idx="4">
                  <c:v>52</c:v>
                </c:pt>
                <c:pt idx="5">
                  <c:v>50</c:v>
                </c:pt>
                <c:pt idx="6">
                  <c:v>30</c:v>
                </c:pt>
                <c:pt idx="7">
                  <c:v>39</c:v>
                </c:pt>
                <c:pt idx="8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535-4A67-8DC5-8459E7D428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85436184"/>
        <c:axId val="485434544"/>
      </c:barChart>
      <c:catAx>
        <c:axId val="485436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5434544"/>
        <c:crosses val="autoZero"/>
        <c:auto val="1"/>
        <c:lblAlgn val="ctr"/>
        <c:lblOffset val="100"/>
        <c:noMultiLvlLbl val="0"/>
      </c:catAx>
      <c:valAx>
        <c:axId val="485434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5436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2023-01</c:v>
                </c:pt>
                <c:pt idx="1">
                  <c:v>2023-02</c:v>
                </c:pt>
                <c:pt idx="2">
                  <c:v>2023-03</c:v>
                </c:pt>
                <c:pt idx="3">
                  <c:v>2023-04</c:v>
                </c:pt>
                <c:pt idx="4">
                  <c:v>2023-05</c:v>
                </c:pt>
                <c:pt idx="5">
                  <c:v>2023-06</c:v>
                </c:pt>
                <c:pt idx="6">
                  <c:v>2023-07</c:v>
                </c:pt>
                <c:pt idx="7">
                  <c:v>2023-08</c:v>
                </c:pt>
                <c:pt idx="8">
                  <c:v>2023-09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551</c:v>
                </c:pt>
                <c:pt idx="1">
                  <c:v>657</c:v>
                </c:pt>
                <c:pt idx="2">
                  <c:v>710</c:v>
                </c:pt>
                <c:pt idx="3">
                  <c:v>351</c:v>
                </c:pt>
                <c:pt idx="4">
                  <c:v>687</c:v>
                </c:pt>
                <c:pt idx="5">
                  <c:v>603</c:v>
                </c:pt>
                <c:pt idx="6">
                  <c:v>362</c:v>
                </c:pt>
                <c:pt idx="7">
                  <c:v>515</c:v>
                </c:pt>
                <c:pt idx="8">
                  <c:v>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3E-49B2-95CC-E10AC33FF5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85434216"/>
        <c:axId val="485430608"/>
      </c:barChart>
      <c:catAx>
        <c:axId val="485434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5430608"/>
        <c:crosses val="autoZero"/>
        <c:auto val="1"/>
        <c:lblAlgn val="ctr"/>
        <c:lblOffset val="100"/>
        <c:noMultiLvlLbl val="0"/>
      </c:catAx>
      <c:valAx>
        <c:axId val="485430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5434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Sheet1!$A$2:$A$14</c:f>
              <c:strCache>
                <c:ptCount val="13"/>
                <c:pt idx="0">
                  <c:v>2022-12</c:v>
                </c:pt>
                <c:pt idx="1">
                  <c:v>2023-01</c:v>
                </c:pt>
                <c:pt idx="2">
                  <c:v>2023-02</c:v>
                </c:pt>
                <c:pt idx="3">
                  <c:v>2023-03</c:v>
                </c:pt>
                <c:pt idx="4">
                  <c:v>2023-04</c:v>
                </c:pt>
                <c:pt idx="5">
                  <c:v>2023-05</c:v>
                </c:pt>
                <c:pt idx="6">
                  <c:v>2023-06</c:v>
                </c:pt>
                <c:pt idx="7">
                  <c:v>2023-07</c:v>
                </c:pt>
                <c:pt idx="8">
                  <c:v>2023-08</c:v>
                </c:pt>
                <c:pt idx="9">
                  <c:v>2023-09</c:v>
                </c:pt>
                <c:pt idx="10">
                  <c:v>2023-10</c:v>
                </c:pt>
                <c:pt idx="11">
                  <c:v>2023-11</c:v>
                </c:pt>
                <c:pt idx="12">
                  <c:v>2023-12</c:v>
                </c:pt>
              </c:strCache>
            </c:str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818</c:v>
                </c:pt>
                <c:pt idx="1">
                  <c:v>28649</c:v>
                </c:pt>
                <c:pt idx="2">
                  <c:v>27454</c:v>
                </c:pt>
                <c:pt idx="3">
                  <c:v>29726</c:v>
                </c:pt>
                <c:pt idx="4">
                  <c:v>24036</c:v>
                </c:pt>
                <c:pt idx="5">
                  <c:v>30279</c:v>
                </c:pt>
                <c:pt idx="6">
                  <c:v>26065</c:v>
                </c:pt>
                <c:pt idx="7">
                  <c:v>21076</c:v>
                </c:pt>
                <c:pt idx="8">
                  <c:v>22369</c:v>
                </c:pt>
                <c:pt idx="9">
                  <c:v>3083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DB-4330-959B-734D281294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83140864"/>
        <c:axId val="483140536"/>
      </c:barChart>
      <c:catAx>
        <c:axId val="483140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3140536"/>
        <c:crosses val="autoZero"/>
        <c:auto val="1"/>
        <c:lblAlgn val="ctr"/>
        <c:lblOffset val="100"/>
        <c:noMultiLvlLbl val="0"/>
      </c:catAx>
      <c:valAx>
        <c:axId val="483140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3140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44927</c:v>
                </c:pt>
                <c:pt idx="1">
                  <c:v>44958</c:v>
                </c:pt>
                <c:pt idx="2">
                  <c:v>44986</c:v>
                </c:pt>
                <c:pt idx="3">
                  <c:v>45017</c:v>
                </c:pt>
                <c:pt idx="4">
                  <c:v>45047</c:v>
                </c:pt>
                <c:pt idx="5">
                  <c:v>45078</c:v>
                </c:pt>
                <c:pt idx="6">
                  <c:v>45108</c:v>
                </c:pt>
                <c:pt idx="7">
                  <c:v>45139</c:v>
                </c:pt>
                <c:pt idx="8">
                  <c:v>45170</c:v>
                </c:pt>
                <c:pt idx="9">
                  <c:v>45200</c:v>
                </c:pt>
                <c:pt idx="10">
                  <c:v>45231</c:v>
                </c:pt>
                <c:pt idx="11">
                  <c:v>45261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</c:v>
                </c:pt>
                <c:pt idx="1">
                  <c:v>2</c:v>
                </c:pt>
                <c:pt idx="2">
                  <c:v>6</c:v>
                </c:pt>
                <c:pt idx="3">
                  <c:v>2</c:v>
                </c:pt>
                <c:pt idx="4">
                  <c:v>4</c:v>
                </c:pt>
                <c:pt idx="5">
                  <c:v>-2</c:v>
                </c:pt>
                <c:pt idx="6">
                  <c:v>2</c:v>
                </c:pt>
                <c:pt idx="7">
                  <c:v>5</c:v>
                </c:pt>
                <c:pt idx="8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3A-4A46-9A52-DBF7EB6FA1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86603272"/>
        <c:axId val="486607864"/>
      </c:barChart>
      <c:dateAx>
        <c:axId val="4866032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6607864"/>
        <c:crosses val="autoZero"/>
        <c:auto val="1"/>
        <c:lblOffset val="100"/>
        <c:baseTimeUnit val="months"/>
      </c:dateAx>
      <c:valAx>
        <c:axId val="486607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6603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44927</c:v>
                </c:pt>
                <c:pt idx="1">
                  <c:v>44958</c:v>
                </c:pt>
                <c:pt idx="2">
                  <c:v>44986</c:v>
                </c:pt>
                <c:pt idx="3">
                  <c:v>45017</c:v>
                </c:pt>
                <c:pt idx="4">
                  <c:v>45047</c:v>
                </c:pt>
                <c:pt idx="5">
                  <c:v>45078</c:v>
                </c:pt>
                <c:pt idx="6">
                  <c:v>45108</c:v>
                </c:pt>
                <c:pt idx="7">
                  <c:v>45139</c:v>
                </c:pt>
                <c:pt idx="8">
                  <c:v>45170</c:v>
                </c:pt>
                <c:pt idx="9">
                  <c:v>45200</c:v>
                </c:pt>
                <c:pt idx="10">
                  <c:v>45231</c:v>
                </c:pt>
                <c:pt idx="11">
                  <c:v>45261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5</c:v>
                </c:pt>
                <c:pt idx="1">
                  <c:v>7</c:v>
                </c:pt>
                <c:pt idx="2">
                  <c:v>8</c:v>
                </c:pt>
                <c:pt idx="3">
                  <c:v>6</c:v>
                </c:pt>
                <c:pt idx="4">
                  <c:v>11</c:v>
                </c:pt>
                <c:pt idx="5">
                  <c:v>7</c:v>
                </c:pt>
                <c:pt idx="6">
                  <c:v>5</c:v>
                </c:pt>
                <c:pt idx="7">
                  <c:v>7</c:v>
                </c:pt>
                <c:pt idx="8">
                  <c:v>10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874-442A-917F-9E1BD08725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1595200"/>
        <c:axId val="371592248"/>
      </c:barChart>
      <c:dateAx>
        <c:axId val="3715952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592248"/>
        <c:crosses val="autoZero"/>
        <c:auto val="1"/>
        <c:lblOffset val="100"/>
        <c:baseTimeUnit val="months"/>
      </c:dateAx>
      <c:valAx>
        <c:axId val="371592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595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2023-01</c:v>
                </c:pt>
                <c:pt idx="1">
                  <c:v>2023-02</c:v>
                </c:pt>
                <c:pt idx="2">
                  <c:v>2023-03</c:v>
                </c:pt>
                <c:pt idx="3">
                  <c:v>2023-04</c:v>
                </c:pt>
                <c:pt idx="4">
                  <c:v>2023-05</c:v>
                </c:pt>
                <c:pt idx="5">
                  <c:v>2023-06</c:v>
                </c:pt>
                <c:pt idx="6">
                  <c:v>2023-07</c:v>
                </c:pt>
                <c:pt idx="7">
                  <c:v>2023-08</c:v>
                </c:pt>
                <c:pt idx="8">
                  <c:v>2023-09</c:v>
                </c:pt>
                <c:pt idx="9">
                  <c:v>2023-10</c:v>
                </c:pt>
                <c:pt idx="10">
                  <c:v>2023-11</c:v>
                </c:pt>
                <c:pt idx="11">
                  <c:v>2023-12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54</c:v>
                </c:pt>
                <c:pt idx="1">
                  <c:v>93</c:v>
                </c:pt>
                <c:pt idx="2">
                  <c:v>118</c:v>
                </c:pt>
                <c:pt idx="3">
                  <c:v>78</c:v>
                </c:pt>
                <c:pt idx="4">
                  <c:v>151</c:v>
                </c:pt>
                <c:pt idx="5">
                  <c:v>68</c:v>
                </c:pt>
                <c:pt idx="6">
                  <c:v>60</c:v>
                </c:pt>
                <c:pt idx="7">
                  <c:v>88</c:v>
                </c:pt>
                <c:pt idx="8">
                  <c:v>21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857-4F50-AE24-A3DDC473A7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56008064"/>
        <c:axId val="456009048"/>
      </c:barChart>
      <c:catAx>
        <c:axId val="456008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6009048"/>
        <c:crosses val="autoZero"/>
        <c:auto val="1"/>
        <c:lblAlgn val="ctr"/>
        <c:lblOffset val="100"/>
        <c:noMultiLvlLbl val="0"/>
      </c:catAx>
      <c:valAx>
        <c:axId val="456009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6008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44927</c:v>
                </c:pt>
                <c:pt idx="1">
                  <c:v>44958</c:v>
                </c:pt>
                <c:pt idx="2">
                  <c:v>44986</c:v>
                </c:pt>
                <c:pt idx="3">
                  <c:v>45017</c:v>
                </c:pt>
                <c:pt idx="4">
                  <c:v>45047</c:v>
                </c:pt>
                <c:pt idx="5">
                  <c:v>45078</c:v>
                </c:pt>
                <c:pt idx="6">
                  <c:v>45108</c:v>
                </c:pt>
                <c:pt idx="7">
                  <c:v>45139</c:v>
                </c:pt>
                <c:pt idx="8">
                  <c:v>45170</c:v>
                </c:pt>
                <c:pt idx="9">
                  <c:v>45200</c:v>
                </c:pt>
                <c:pt idx="10">
                  <c:v>45231</c:v>
                </c:pt>
                <c:pt idx="11">
                  <c:v>45261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1293</c:v>
                </c:pt>
                <c:pt idx="1">
                  <c:v>1324</c:v>
                </c:pt>
                <c:pt idx="2">
                  <c:v>1454</c:v>
                </c:pt>
                <c:pt idx="3">
                  <c:v>1653</c:v>
                </c:pt>
                <c:pt idx="4">
                  <c:v>1370</c:v>
                </c:pt>
                <c:pt idx="5">
                  <c:v>1117</c:v>
                </c:pt>
                <c:pt idx="6">
                  <c:v>1183</c:v>
                </c:pt>
                <c:pt idx="7">
                  <c:v>1791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80-4E7D-9B73-DEC2425F25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6799552"/>
        <c:axId val="366800208"/>
      </c:barChart>
      <c:dateAx>
        <c:axId val="3667995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800208"/>
        <c:crosses val="autoZero"/>
        <c:auto val="1"/>
        <c:lblOffset val="100"/>
        <c:baseTimeUnit val="months"/>
      </c:dateAx>
      <c:valAx>
        <c:axId val="366800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799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7CE544-7451-4AA2-9A8F-2ED37115172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TMA Social Media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3919F3-F713-4FE6-A594-34263B78FD1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Philadelphia Insurance Companies</a:t>
            </a:r>
          </a:p>
        </p:txBody>
      </p:sp>
    </p:spTree>
    <p:extLst>
      <p:ext uri="{BB962C8B-B14F-4D97-AF65-F5344CB8AC3E}">
        <p14:creationId xmlns:p14="http://schemas.microsoft.com/office/powerpoint/2010/main" val="23797654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D7C98C-150E-4DBB-BC10-01E0B6F94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EA9F813-F804-4776-A107-CE7B03B42F0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224734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0CE87B-0D0D-4609-8220-FAA7585A69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08/01/2023 - 08/31/2023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5BDC86-CDF3-4704-88D8-E93315E03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86498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E7EA0-5258-4DEA-BD5A-E8F9577B5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65E162-9EEE-4B65-8204-D689C34747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30647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153253209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3147514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1732762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381286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5582491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29968751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4223154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3280429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807483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6056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1.3602 %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88565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D800D4-49B8-4907-BFA5-C17997A465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08/01/2023 - 08/31/2023</a:t>
            </a:r>
          </a:p>
        </p:txBody>
      </p:sp>
    </p:spTree>
    <p:extLst>
      <p:ext uri="{BB962C8B-B14F-4D97-AF65-F5344CB8AC3E}">
        <p14:creationId xmlns:p14="http://schemas.microsoft.com/office/powerpoint/2010/main" val="39608374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DFFACE-27FC-42FA-B849-B3CEA80B3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Followers Change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913228C-FA66-44B7-B9AB-168C587E4FA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750799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79DA29-6398-4B54-875F-B5AE4AEC24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01/01/2023 - 12/31/2023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CC21DC-13FB-443F-A659-32225311EC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33216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4673B1-A7C1-489D-8809-888E0556E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Facebook Post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0D4C191-8457-4F2C-9CA3-755F68A8BF1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928579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A7F3B0-604B-4204-96CA-4154568DF1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01/01/2023 - 12/31/2023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3A0EA0-4435-4A20-868F-B8F4C6689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58106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BB724-2BA2-4522-8B09-7E6FBFC16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Per Month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A85A7E0-E50F-4585-9B8F-1C9DF7BC234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36335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7661F4-47C3-4DA8-A54F-A28BC83253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01/01/2023 - 12/31/2023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364D32-249F-468A-A0B8-140079E7B6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77578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72D716-E9B6-4A32-8576-AD86636A05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Impressions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4B7DA50-7544-44F2-BEB5-D2658C117BE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906329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5935EF-5B39-412D-BA80-3E0E2DC264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01/01/2023 - 12/31/2023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453911-C68D-4EC4-A722-92D8D94BB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53524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8876F-9E82-4182-9857-27E6CF840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Tokio Marine America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929944-66B5-407D-80D7-2A7054C29D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385674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424508071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7394503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66659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92759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71059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58840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36802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31474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6062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56392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31538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4669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81642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75216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934803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32138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27368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F45985-DC4B-4451-8EDB-8A64ABD0CD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08/01/2023 - 08/31/2023</a:t>
            </a:r>
          </a:p>
        </p:txBody>
      </p:sp>
    </p:spTree>
    <p:extLst>
      <p:ext uri="{BB962C8B-B14F-4D97-AF65-F5344CB8AC3E}">
        <p14:creationId xmlns:p14="http://schemas.microsoft.com/office/powerpoint/2010/main" val="42031573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70FED-4FC5-4C17-83E2-68426D8B7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Tokio Marine America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DBC81E-3309-45BB-B535-991FF9AABA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037280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04154257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7818342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29871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44081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11378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04272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84076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07820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0450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47267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79309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13283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72373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93969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85540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48924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5771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Tokio Marine America - 2023-08-14 16:31:59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The celebrations for #EmployeeAppreciationDay continued on last week here at TMA, this time at our Jersey City, NJ office!
Employees had a blast socializing in this rooftop restaurant space, soaking in the amazing scenery, beautiful weather, and of course the delicious catered food and refreshing beverages.
Looking for your next role with a company with a great culture? Find roles and apply today here: Bit.ly/TMACareers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https://quintly-image-storage.s3.amazonaws.com/e33bbb9956bb05844e7317a82c09a400/078b0493f069a3acdb40aa5c0fe5c402.jpg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19.9187 %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95824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CC6EF7-6FC4-4510-8628-E23F1CFF9C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08/01/2023 - 08/31/2023</a:t>
            </a:r>
          </a:p>
        </p:txBody>
      </p:sp>
    </p:spTree>
    <p:extLst>
      <p:ext uri="{BB962C8B-B14F-4D97-AF65-F5344CB8AC3E}">
        <p14:creationId xmlns:p14="http://schemas.microsoft.com/office/powerpoint/2010/main" val="6929067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53E5A-F9F5-4C80-AB34-7F4C628D0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Tokio Marine America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9A9131-C64C-4DE0-9723-07932A667E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866961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418555877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8809054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6816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04141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09058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12256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89105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16333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61500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30577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15989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84793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73972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2010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54515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33041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917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Tokio Marine America - 2023-08-21 15:40:31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August 15th was a big day for TMA employees in the Pasadena office! 
The day kicked off with a Town Hall featuring TMA CEO Daisuke Ugaeri and other leadership members which led into the Employee Appreciation Day activities. After that, employees enjoyed a catered lunch and casino-style games at the Altadena Town &amp; Country Club nearby.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https://quintly-image-storage.s3.amazonaws.com/e33bbb9956bb05844e7317a82c09a400/12b7a2623a688b0759f2cf063f900012.jpg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21.2871 %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31778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B91B32-0AC0-4A19-9CD2-CD277E1BA1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08/01/2023 - 08/31/2023</a:t>
            </a:r>
          </a:p>
        </p:txBody>
      </p:sp>
    </p:spTree>
    <p:extLst>
      <p:ext uri="{BB962C8B-B14F-4D97-AF65-F5344CB8AC3E}">
        <p14:creationId xmlns:p14="http://schemas.microsoft.com/office/powerpoint/2010/main" val="14653827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C40CAB-9702-4FFE-BCAC-18FA2A93E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Tokio Marine America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11B14D-749A-405B-8ADC-C7B31DF027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465680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2603552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6840847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39887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8416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86076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18350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03951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56022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623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31369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94492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68881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34432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36196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68717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53857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5382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Tokio Marine America - 2023-08-11 16:47:08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One hundred and FOREty FORE years! ⛳⛳ As we previously posted, August 1st is known as "Founder's Day" for Tokio Marine Group companies. To celebrate the 144th anniversary of Group's founding and also celebrate #EmployeeAppreciationDay, members of our Atlanta office put their golf swings to the test at their local Topgolf.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https://quintly-image-storage.s3.amazonaws.com/e33bbb9956bb05844e7317a82c09a400/18538bb67212d30a55908e5e1e088d40.jpg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20.0855 %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47449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DF2804-4AAE-4BE9-AF53-F74F29E08D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08/01/2023 - 08/31/2023</a:t>
            </a:r>
          </a:p>
        </p:txBody>
      </p:sp>
    </p:spTree>
    <p:extLst>
      <p:ext uri="{BB962C8B-B14F-4D97-AF65-F5344CB8AC3E}">
        <p14:creationId xmlns:p14="http://schemas.microsoft.com/office/powerpoint/2010/main" val="28323589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0AE7C0-D02A-4278-B540-DB6404513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256AF1-46DB-4B3B-BDAD-34C9F208A0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643159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72">
                  <a:extLst>
                    <a:ext uri="{9D8B030D-6E8A-4147-A177-3AD203B41FA5}">
                      <a16:colId xmlns:a16="http://schemas.microsoft.com/office/drawing/2014/main" val="27052645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726700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114210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341447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128484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227391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302501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298346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575316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402294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291607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678463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193938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1275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0.2632 %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78116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D6D656-EA74-4841-B97F-0B2E4F17C5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08/01/2023 - 08/31/2023</a:t>
            </a:r>
          </a:p>
        </p:txBody>
      </p:sp>
    </p:spTree>
    <p:extLst>
      <p:ext uri="{BB962C8B-B14F-4D97-AF65-F5344CB8AC3E}">
        <p14:creationId xmlns:p14="http://schemas.microsoft.com/office/powerpoint/2010/main" val="31840410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91FE1E-0442-4D47-940B-A6E1436DCC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 Followers Change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2C5FEB0-CBCA-49FB-BEE4-B187A89E691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906669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681EB9-2FA2-40DE-A3DF-88339C6E7C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01/01/2023 - 12/31/2023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F8DC6F-0A73-40D3-814D-667179434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05311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6BED22-B673-4467-B8A5-F4DB52CD3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Interactions Per Tweet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0B8FF1E-BF93-47F9-8054-69267843993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139352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C8A70C-713C-49C5-A33C-A6BFC4A1CC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01/01/2023 - 12/31/2023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A2BB2B-E3B4-4220-B29E-C8C8DB8DD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60491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113C3-38B3-4991-A13C-EAB76DB15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 Per Month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5CF042C-0C12-4678-98E0-27119D7338E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705018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CF6B45-9663-4391-8C82-08EA862620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01/01/2023 - 12/31/2023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53A7F-378B-4032-8C75-87A1222AC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69185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594B9-8A9F-456B-B5ED-92098592D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Tokio Marine America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3C9116-0C56-4E3D-8F8D-FF209F7FDB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330609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4665574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15752529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19748692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38854023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6255396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065401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7842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@TokioMAmerica - 2023-08-28 15:47:18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Digital transformation is coming to the #trucking industry. While new tech can create incredible opportunities, it also brings with it a new collection of exposures &amp;amp; risks. 
Read our Inland Marine team's predictions on the future of trucking: https://t.co/SI6jmlO7iF https://t.co/VL4Yoz5RTO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0.7547 %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47299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560CA8-D9A9-411F-B720-C95F917161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08/01/2023 - 08/31/2023</a:t>
            </a:r>
          </a:p>
        </p:txBody>
      </p:sp>
    </p:spTree>
    <p:extLst>
      <p:ext uri="{BB962C8B-B14F-4D97-AF65-F5344CB8AC3E}">
        <p14:creationId xmlns:p14="http://schemas.microsoft.com/office/powerpoint/2010/main" val="16079035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794032-5E02-4DC6-965B-4726CC8B2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Tokio Marine America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BB566F-B7FB-4688-BDDE-25625106DF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184730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61811249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29563009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94021096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27004747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24616671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6204613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3984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@TokioMAmerica - 2023-08-04 15:33:32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 are proud to announce that TMA is one of the Best Places to Work in Southern California for the second year in a row!
Winners were selected based on responses from detailed, anonymous employee surveys, highlighting our strong culture.
Join us today at https://t.co/EYwo6jzT6o https://t.co/ao1J6D5XvU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0.3817 %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0902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@TokioMAmerica - 2023-08-09 15:56:40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TMA is hiring a Highly Protected Risk (HPR) Account Engineer in Alpharetta, GA. 
Go to https://t.co/sjBaEOCUL4 to find the job qualifications, functions, and more about working with Tokio Marine America! https://t.co/pKnjt51bZy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0.3817 %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75882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CEAA46-D017-47B8-8956-46AAD6EC9B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08/01/2023 - 08/31/2023</a:t>
            </a:r>
          </a:p>
        </p:txBody>
      </p:sp>
    </p:spTree>
    <p:extLst>
      <p:ext uri="{BB962C8B-B14F-4D97-AF65-F5344CB8AC3E}">
        <p14:creationId xmlns:p14="http://schemas.microsoft.com/office/powerpoint/2010/main" val="40535246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8D0D4-27B6-4ECC-85D5-A99FCBBD6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F41832-BE82-4969-A8D0-C4468C5904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03979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5296082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213356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95732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960748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101037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13742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455830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94319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223505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617517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390194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70327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7251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21291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38.615384615385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1553.6923076923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7.8656648154195 %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42736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EC7AB7-5B48-4A84-9B4D-5ED9DFB61D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08/01/2023 - 08/31/2023</a:t>
            </a:r>
          </a:p>
        </p:txBody>
      </p:sp>
    </p:spTree>
    <p:extLst>
      <p:ext uri="{BB962C8B-B14F-4D97-AF65-F5344CB8AC3E}">
        <p14:creationId xmlns:p14="http://schemas.microsoft.com/office/powerpoint/2010/main" val="4245986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673CF-0D49-4F49-B536-0303E7B25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LinkedIn Followers Change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54CBA4D-400D-40C2-9EEA-79A4A5AF0B7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957240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83E770-3292-440E-9809-3292AFDBD7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01/01/2023 - 12/31/2023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BE5BB4-4FD9-429E-97DA-06B70E03D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68148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02438D-7697-4FD0-8ED0-70DF212AB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Average Interactions Per LinkedIn Update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4BAB72E-DF38-4C4F-9799-FF68B1C220B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116873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7E8E8C-E54A-4202-9E39-BD971D199D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01/01/2023 - 12/31/2023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E6FCAF-9D0F-4CDC-AEBD-D48F89DF2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06473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F69ED-20C4-4DF3-B881-C0360F5DA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Total Interactions Per Month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2690523-3CF7-4683-ADC8-1C83012B2A3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632505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C6535A-A54B-4F9B-96EA-6203CA8550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01/01/2023 - 12/31/2023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1165E5-EB60-4481-92E5-B205EA9A0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70525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A05F5-7024-489F-8E2E-4EA3CDAAE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 Impressions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3A9EA77-C812-46EC-A6B4-7EE024BEF2C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796747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027A77-FCBC-4D6E-8A36-B3018C22AF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01/01/2023 - 12/31/2023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448C0E-E72B-477D-81E8-11A34AC82D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87972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46BF2D-1A54-44F3-B412-6027626C9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Tokio Marine America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108E75-AE07-467B-9633-BBF416BB81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988626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24529016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159790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4997925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701811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7196927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558570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668347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605850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881592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4894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Tokio Marine America - 2023-08-14 16:29:36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The celebrations for #EmployeeAppreciationDay continued on last week here at TMA, this time at our Jersey City, NJ office! 
Employees had a blast socializing in this rooftop restaurant space, soaking in the amazing scenery, beautiful weather, and of course the delicious catered food and refreshing beverages.
Looking for your next role with a company with a great culture? Find roles and apply today here: Bit.ly/TMACareers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Gallery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21.201091901729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67399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23BBDA-0266-4D79-BFF7-7BCFC4959E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08/01/2023 - 08/31/2023</a:t>
            </a:r>
          </a:p>
        </p:txBody>
      </p:sp>
    </p:spTree>
    <p:extLst>
      <p:ext uri="{BB962C8B-B14F-4D97-AF65-F5344CB8AC3E}">
        <p14:creationId xmlns:p14="http://schemas.microsoft.com/office/powerpoint/2010/main" val="26658669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1F0A5B-C7F9-4D77-9445-37397D18D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Tokio Marine America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44EF88-4019-4E42-8267-873A79F293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23752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28109480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969853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678299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14887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029873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38447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127499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49370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218026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9133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Tokio Marine America - 2023-08-11 16:45:59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One hundred and FOREty FORE years! ⛳⛳ As we previously posted, August 1st is known as "Founder's Day" for Tokio Marine Group companies. To celebrate the 144th anniversary of Group's founding and also celebrate #EmployeeAppreciationDay, members of our Atlanta office put their golf swings to the test at their local Topgolf. 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Gallery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16.93215339233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7078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Tokio Marine America - 2023-08-18 11:37:02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Tokio Marine America CEO Daisuke Ugaeri and other members of the leadership team made their way to Plano, TX for a TMA Town Hall! 
Employees listened in as Daisuke touched on key business initiatives and overall company goals. They were also treated to a classic Texas barbecue lunch.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Gallery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15.915221579961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88701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113B25-9354-4C08-9D1E-4710748386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08/01/2023 - 08/31/2023</a:t>
            </a:r>
          </a:p>
        </p:txBody>
      </p:sp>
    </p:spTree>
    <p:extLst>
      <p:ext uri="{BB962C8B-B14F-4D97-AF65-F5344CB8AC3E}">
        <p14:creationId xmlns:p14="http://schemas.microsoft.com/office/powerpoint/2010/main" val="20491830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738D92-B0F7-4683-B052-2BBF6D722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1D9DEB-F269-47C2-85FF-714F0B0CC9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984853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29749825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51825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063360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412748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410877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334979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825365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329003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850312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744423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509169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0534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tmamerica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1.3917 %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32436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FCE1BA-D32A-4098-B65B-0AFFEA29EB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08/01/2023 - 08/31/2023</a:t>
            </a:r>
          </a:p>
        </p:txBody>
      </p:sp>
    </p:spTree>
    <p:extLst>
      <p:ext uri="{BB962C8B-B14F-4D97-AF65-F5344CB8AC3E}">
        <p14:creationId xmlns:p14="http://schemas.microsoft.com/office/powerpoint/2010/main" val="37422433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47DE25-70D3-4F74-A0F9-113E8391E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BE3F698-B626-4374-8B83-3086AA608F1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957936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DE4144-EBD4-4669-BCA0-F7968C0D5D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01/01/2023 - 12/31/2023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85DDA2-2B68-4D57-9F52-337F4CB882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85078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AAD5E-84DF-4387-BB3A-1B29267800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0686C02-51C6-4042-8213-4434359CD57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799827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EEDB5E-20E8-4BAA-A490-C0DB0F5FF6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01/01/2023 - 12/31/2023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4121D2-FF2E-4942-AE6C-2EB0439991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04693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BCADB-6DB3-4B59-9067-76830C6B1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Total Interactions Per Month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04187B9-5D7D-4600-A112-5F901BC5F02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960554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89B87F-9A08-4213-A339-7FA291B651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01/01/2023 - 12/31/2023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50B8EC-6DE6-4E22-B087-08A5D06BE0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49929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BF957-91A2-41A5-B958-BF78AA0DE6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Impressions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2BF40B0-45B6-4EA4-9C69-B779754EF4D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891676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00F823-6C04-4A02-AE80-420C5444BA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01/01/2023 - 12/31/2023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BAF254-A913-482F-B159-033AEBC01B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71699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28621-F94C-4E71-9754-F57F68C80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Top Posts | Tokio Marine America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0AB6A5-EE0B-4188-90F8-1C925232F1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41051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1481797773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215612518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9491383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6560889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8447692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497893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6547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tmamerica - 2023-08-14 16:33:13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The celebrations for #EmployeeAppreciationDay continued on last week here at TMA, this time at our Jersey City, NJ office!
Employees had a blast socializing in this rooftop restaurant space, soaking in the amazing scenery, beautiful weather, and of course the delicious catered food and refreshing beverages.
Looking for your next role with a company with a great culture? Find roles and apply today here: Bit.ly/TMACareers 
#employeeappreciationday #companyculture #hiring #nowhiring #jobs #insurancejobs #jobsininsurance #careers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https://quintly-image-storage.s3.amazonaws.com/a8463497d6ac59d9f9b31e3831c67b7f/04392b81c750802e91d4b1ba3147ffb9.jpg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2.9821 %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86244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343F07-8269-4E37-A109-B3EADEEBC1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08/01/2023 - 08/31/2023</a:t>
            </a:r>
          </a:p>
        </p:txBody>
      </p:sp>
    </p:spTree>
    <p:extLst>
      <p:ext uri="{BB962C8B-B14F-4D97-AF65-F5344CB8AC3E}">
        <p14:creationId xmlns:p14="http://schemas.microsoft.com/office/powerpoint/2010/main" val="6420200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2A730-89AF-42AD-8E34-3CFF4C8A10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Top Posts | Tokio Marine America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3312FC-BEB2-4FE0-8CA0-08E8652E1F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89728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3417680082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271272267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7140195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5545818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9368510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202248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7848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tmamerica - 2023-08-18 11:40:13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Tokio Marine America CEO Daisuke Ugaeri and other members of the leadership team made their way to Plano, TX for a TMA Town Hall! 
Employees listened in as Daisuke touched on key business initiatives and overall company goals. They were also treated to a classic Texas barbecue lunch.
#companymeeting #townhall #ceopresentation #plano #texas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https://quintly-image-storage.s3.amazonaws.com/a8463497d6ac59d9f9b31e3831c67b7f/9c520122d7331c9944f01833fe9f440b.jpg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2.9703 %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21234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492699-0D06-4F81-8957-8BD555C49B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08/01/2023 - 08/31/2023</a:t>
            </a:r>
          </a:p>
        </p:txBody>
      </p:sp>
    </p:spTree>
    <p:extLst>
      <p:ext uri="{BB962C8B-B14F-4D97-AF65-F5344CB8AC3E}">
        <p14:creationId xmlns:p14="http://schemas.microsoft.com/office/powerpoint/2010/main" val="13303238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AFAAD5-AF12-409A-A879-D551C92C2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Top Posts | Tokio Marine America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5DE38C-B4B5-4035-A71D-BDA28D902A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993911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123884759"/>
                    </a:ext>
                  </a:extLst>
                </a:gridCol>
                <a:gridCol w="1975104">
                  <a:extLst>
                    <a:ext uri="{9D8B030D-6E8A-4147-A177-3AD203B41FA5}">
                      <a16:colId xmlns:a16="http://schemas.microsoft.com/office/drawing/2014/main" val="389219575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7624940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980447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3442930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22820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103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tmamerica - 2023-08-04 15:35:09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 are very proud to announce that TMA has earned the recognition of one of the Best Places to Work in Southern California for the second year in a row!
Winners were selected based on responses from detailed, anonymous employee surveys, highlighting our strong culture and commitment to work-life balance, employee benefits, and more!
Join us today at Bit.ly/TMACareers
#bestplacestowork #bestplacestoworksocal #hiring #joinus #insurancecareers #companyculture #insurance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https://quintly-image-storage.s3.amazonaws.com/a8463497d6ac59d9f9b31e3831c67b7f/cb89caa9c4902084cc2711405f118ed5.jpg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2.1956 %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91039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0701F1-CB1D-4339-BE1E-6EACDDB9F0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08/01/2023 - 08/31/2023</a:t>
            </a:r>
          </a:p>
        </p:txBody>
      </p:sp>
    </p:spTree>
    <p:extLst>
      <p:ext uri="{BB962C8B-B14F-4D97-AF65-F5344CB8AC3E}">
        <p14:creationId xmlns:p14="http://schemas.microsoft.com/office/powerpoint/2010/main" val="256600715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CC9A4-C172-40F4-B234-DD50393EB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Key Metrics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04560E-6077-4B53-8D78-EA71D3CA3D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32588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13831503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908642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281654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5109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99185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39982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60214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248267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50662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284236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483913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762317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Exits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Replies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Impressions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Reach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Taps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6088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tmamerica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0.6160 %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33544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7FA985-7923-4380-9576-F768A8BCF5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08/01/2023 - 08/31/2023</a:t>
            </a:r>
          </a:p>
        </p:txBody>
      </p:sp>
    </p:spTree>
    <p:extLst>
      <p:ext uri="{BB962C8B-B14F-4D97-AF65-F5344CB8AC3E}">
        <p14:creationId xmlns:p14="http://schemas.microsoft.com/office/powerpoint/2010/main" val="77128272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979AD6-C659-41B1-8723-A3D4998C2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CCC1CA-DC85-4ADD-8B3D-588F470195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923191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3534417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7586074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841183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916228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73242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465483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762462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827310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486799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290977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2038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tmamerica - 2023-08-29 14:49:23</a:t>
                      </a:r>
                      <a:r>
                        <a:rPr lang="en-US" sz="1000"/>
                        <a:t>
 Our thoughts are with all who may be impacted by #HurricaneIdalia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https://quintly-image-storage.s3.amazonaws.com/ea0e6a3ca65b01a392bf1b0a36d01601/ec38ddf41291e302cb956255d5dd7dc2.jpg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08/30/2023 14:36:36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6533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tmamerica - 2023-08-31 09:48:50</a:t>
                      </a:r>
                      <a:r>
                        <a:rPr lang="en-US" sz="1000"/>
                        <a:t>
 We’re seeking an experienced
inland marine underwriter.
Learn more ⬇️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https://quintly-image-storage.s3.amazonaws.com/ea0e6a3ca65b01a392bf1b0a36d01601/452aca491d84a3ed9a5bba4fe44b5dd2.jpg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09/01/2023 09:36:40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350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tmamerica - 2023-08-23 15:20:11</a:t>
                      </a:r>
                      <a:r>
                        <a:rPr lang="pt-BR" sz="1000"/>
                        <a:t>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https://quintly-image-storage.s3.amazonaws.com/ea0e6a3ca65b01a392bf1b0a36d01601/3f2b3dc183c020509f35cc4dc5566ab6.jpg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08/24/2023 15:06:35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29548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B054F6-855A-4F3C-885F-A74E48102A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08/01/2023 - 08/31/2023</a:t>
            </a:r>
          </a:p>
        </p:txBody>
      </p:sp>
    </p:spTree>
    <p:extLst>
      <p:ext uri="{BB962C8B-B14F-4D97-AF65-F5344CB8AC3E}">
        <p14:creationId xmlns:p14="http://schemas.microsoft.com/office/powerpoint/2010/main" val="295746548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2077</Words>
  <Application>Microsoft Office PowerPoint</Application>
  <PresentationFormat>On-screen Show (4:3)</PresentationFormat>
  <Paragraphs>461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7" baseType="lpstr">
      <vt:lpstr>Calibri</vt:lpstr>
      <vt:lpstr>Arial</vt:lpstr>
      <vt:lpstr>quintly_template</vt:lpstr>
      <vt:lpstr>TMA Social Media</vt:lpstr>
      <vt:lpstr>Overall Overall Audience | Tokio Marine America</vt:lpstr>
      <vt:lpstr>Facebook Key Metrics Table | Tokio Marine America</vt:lpstr>
      <vt:lpstr>Facebook Followers Change | Tokio Marine America</vt:lpstr>
      <vt:lpstr>Facebook Average Interactions Per Facebook Post | Tokio Marine America</vt:lpstr>
      <vt:lpstr>Facebook Total Interactions Per Month | Tokio Marine America</vt:lpstr>
      <vt:lpstr>Facebook Facebook Impressions | Tokio Marine America</vt:lpstr>
      <vt:lpstr>Facebook Original Own Posts Table | Tokio Marine America - 1 of 4</vt:lpstr>
      <vt:lpstr>Facebook Original Own Posts Table | Tokio Marine America - 2 of 4</vt:lpstr>
      <vt:lpstr>Facebook Original Own Posts Table | Tokio Marine America - 3 of 4</vt:lpstr>
      <vt:lpstr>Facebook Original Own Posts Table | Tokio Marine America - 4 of 4</vt:lpstr>
      <vt:lpstr>Twitter Key Metrics Table | Tokio Marine America</vt:lpstr>
      <vt:lpstr>Twitter Twitter Followers Change | Tokio Marine America</vt:lpstr>
      <vt:lpstr>Twitter Average Interactions Per Tweet | Tokio Marine America</vt:lpstr>
      <vt:lpstr>Twitter Total Interactions Per Month | Tokio Marine America</vt:lpstr>
      <vt:lpstr>Twitter Own and Retweeted Tweets Table | Tokio Marine America - 1 of 2</vt:lpstr>
      <vt:lpstr>Twitter Own and Retweeted Tweets Table | Tokio Marine America - 2 of 2</vt:lpstr>
      <vt:lpstr>LinkedIn Key Metrics Table | Tokio Marine America</vt:lpstr>
      <vt:lpstr>LinkedIn LinkedIn Followers Change | Tokio Marine America</vt:lpstr>
      <vt:lpstr>LinkedIn Average Interactions Per LinkedIn Update | Tokio Marine America</vt:lpstr>
      <vt:lpstr>LinkedIn Total Interactions Per Month | Tokio Marine America</vt:lpstr>
      <vt:lpstr>LinkedIn Post Impressions | Tokio Marine America</vt:lpstr>
      <vt:lpstr>LinkedIn Posts Table | Tokio Marine America - 1 of 2</vt:lpstr>
      <vt:lpstr>LinkedIn Posts Table | Tokio Marine America - 2 of 2</vt:lpstr>
      <vt:lpstr>Instagram Key Metrics Table | Tokio Marine America</vt:lpstr>
      <vt:lpstr>Instagram Followers Change | Tokio Marine America</vt:lpstr>
      <vt:lpstr>Instagram Average Interactions Per Post | Tokio Marine America</vt:lpstr>
      <vt:lpstr>Instagram Total Interactions Per Month | Tokio Marine America</vt:lpstr>
      <vt:lpstr>Instagram Impressions | Tokio Marine America</vt:lpstr>
      <vt:lpstr>Instagram Instagram Top Posts | Tokio Marine America - 1 of 3</vt:lpstr>
      <vt:lpstr>Instagram Instagram Top Posts | Tokio Marine America - 2 of 3</vt:lpstr>
      <vt:lpstr>Instagram Instagram Top Posts | Tokio Marine America - 3 of 3</vt:lpstr>
      <vt:lpstr>Instagram Stories Key Metrics Table | Tokio Marine America</vt:lpstr>
      <vt:lpstr>Instagram Stories Table  | Tokio Marine America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TMA Social Media</dc:title>
  <dc:creator>Frederik Born</dc:creator>
  <cp:lastModifiedBy>Frederik Born</cp:lastModifiedBy>
  <cp:revision>1</cp:revision>
  <dcterms:created xsi:type="dcterms:W3CDTF">2023-09-07T14:28:22Z</dcterms:created>
  <dcterms:modified xsi:type="dcterms:W3CDTF">2023-09-07T14:29:10Z</dcterms:modified>
</cp:coreProperties>
</file>