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7405</c:v>
                </c:pt>
                <c:pt idx="43">
                  <c:v>7414</c:v>
                </c:pt>
                <c:pt idx="44">
                  <c:v>7413</c:v>
                </c:pt>
              </c:numCache>
            </c:numRef>
          </c:val>
          <c:smooth val="0"/>
          <c:extLst>
            <c:ext xmlns:c16="http://schemas.microsoft.com/office/drawing/2014/chart" uri="{C3380CC4-5D6E-409C-BE32-E72D297353CC}">
              <c16:uniqueId val="{00000000-4B24-4D72-9CFE-69E58EA49520}"/>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3888</c:v>
                </c:pt>
                <c:pt idx="43">
                  <c:v>3906</c:v>
                </c:pt>
                <c:pt idx="44">
                  <c:v>3905</c:v>
                </c:pt>
              </c:numCache>
            </c:numRef>
          </c:val>
          <c:smooth val="0"/>
          <c:extLst>
            <c:ext xmlns:c16="http://schemas.microsoft.com/office/drawing/2014/chart" uri="{C3380CC4-5D6E-409C-BE32-E72D297353CC}">
              <c16:uniqueId val="{00000001-4B24-4D72-9CFE-69E58EA49520}"/>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4B24-4D72-9CFE-69E58EA49520}"/>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37877</c:v>
                </c:pt>
                <c:pt idx="43">
                  <c:v>38617</c:v>
                </c:pt>
                <c:pt idx="44">
                  <c:v>38750</c:v>
                </c:pt>
              </c:numCache>
            </c:numRef>
          </c:val>
          <c:smooth val="0"/>
          <c:extLst>
            <c:ext xmlns:c16="http://schemas.microsoft.com/office/drawing/2014/chart" uri="{C3380CC4-5D6E-409C-BE32-E72D297353CC}">
              <c16:uniqueId val="{00000003-4B24-4D72-9CFE-69E58EA49520}"/>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3100</c:v>
                </c:pt>
                <c:pt idx="43">
                  <c:v>3167</c:v>
                </c:pt>
                <c:pt idx="44">
                  <c:v>3173</c:v>
                </c:pt>
              </c:numCache>
            </c:numRef>
          </c:val>
          <c:smooth val="0"/>
          <c:extLst>
            <c:ext xmlns:c16="http://schemas.microsoft.com/office/drawing/2014/chart" uri="{C3380CC4-5D6E-409C-BE32-E72D297353CC}">
              <c16:uniqueId val="{00000004-4B24-4D72-9CFE-69E58EA49520}"/>
            </c:ext>
          </c:extLst>
        </c:ser>
        <c:dLbls>
          <c:showLegendKey val="0"/>
          <c:showVal val="0"/>
          <c:showCatName val="0"/>
          <c:showSerName val="0"/>
          <c:showPercent val="0"/>
          <c:showBubbleSize val="0"/>
        </c:dLbls>
        <c:smooth val="0"/>
        <c:axId val="365420072"/>
        <c:axId val="229428664"/>
      </c:lineChart>
      <c:dateAx>
        <c:axId val="36542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428664"/>
        <c:crosses val="autoZero"/>
        <c:auto val="1"/>
        <c:lblOffset val="100"/>
        <c:baseTimeUnit val="months"/>
      </c:dateAx>
      <c:valAx>
        <c:axId val="22942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2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22</c:v>
                </c:pt>
                <c:pt idx="7">
                  <c:v>11</c:v>
                </c:pt>
                <c:pt idx="8">
                  <c:v>2</c:v>
                </c:pt>
                <c:pt idx="9">
                  <c:v>0</c:v>
                </c:pt>
              </c:numCache>
            </c:numRef>
          </c:val>
          <c:extLst>
            <c:ext xmlns:c16="http://schemas.microsoft.com/office/drawing/2014/chart" uri="{C3380CC4-5D6E-409C-BE32-E72D297353CC}">
              <c16:uniqueId val="{00000000-1ACF-4474-9D4F-6F1F8E0C9DEA}"/>
            </c:ext>
          </c:extLst>
        </c:ser>
        <c:dLbls>
          <c:showLegendKey val="0"/>
          <c:showVal val="0"/>
          <c:showCatName val="0"/>
          <c:showSerName val="0"/>
          <c:showPercent val="0"/>
          <c:showBubbleSize val="0"/>
        </c:dLbls>
        <c:gapWidth val="219"/>
        <c:overlap val="-27"/>
        <c:axId val="371437408"/>
        <c:axId val="371437736"/>
      </c:barChart>
      <c:dateAx>
        <c:axId val="37143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7736"/>
        <c:crosses val="autoZero"/>
        <c:auto val="1"/>
        <c:lblOffset val="100"/>
        <c:baseTimeUnit val="months"/>
      </c:dateAx>
      <c:valAx>
        <c:axId val="37143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20</c:v>
                </c:pt>
                <c:pt idx="6">
                  <c:v>20</c:v>
                </c:pt>
                <c:pt idx="7">
                  <c:v>26</c:v>
                </c:pt>
                <c:pt idx="8">
                  <c:v>13</c:v>
                </c:pt>
                <c:pt idx="9">
                  <c:v>0</c:v>
                </c:pt>
                <c:pt idx="10">
                  <c:v>0</c:v>
                </c:pt>
                <c:pt idx="11">
                  <c:v>0</c:v>
                </c:pt>
              </c:numCache>
            </c:numRef>
          </c:val>
          <c:extLst>
            <c:ext xmlns:c16="http://schemas.microsoft.com/office/drawing/2014/chart" uri="{C3380CC4-5D6E-409C-BE32-E72D297353CC}">
              <c16:uniqueId val="{00000000-2804-4CE8-AF32-1BA5ED008083}"/>
            </c:ext>
          </c:extLst>
        </c:ser>
        <c:dLbls>
          <c:showLegendKey val="0"/>
          <c:showVal val="0"/>
          <c:showCatName val="0"/>
          <c:showSerName val="0"/>
          <c:showPercent val="0"/>
          <c:showBubbleSize val="0"/>
        </c:dLbls>
        <c:gapWidth val="219"/>
        <c:overlap val="-27"/>
        <c:axId val="374281592"/>
        <c:axId val="374282248"/>
      </c:barChart>
      <c:dateAx>
        <c:axId val="37428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2248"/>
        <c:crosses val="autoZero"/>
        <c:auto val="1"/>
        <c:lblOffset val="100"/>
        <c:baseTimeUnit val="months"/>
      </c:dateAx>
      <c:valAx>
        <c:axId val="37428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493</c:v>
                </c:pt>
                <c:pt idx="6">
                  <c:v>502</c:v>
                </c:pt>
                <c:pt idx="7">
                  <c:v>738</c:v>
                </c:pt>
                <c:pt idx="8">
                  <c:v>46</c:v>
                </c:pt>
                <c:pt idx="9">
                  <c:v>0</c:v>
                </c:pt>
                <c:pt idx="10">
                  <c:v>0</c:v>
                </c:pt>
                <c:pt idx="11">
                  <c:v>0</c:v>
                </c:pt>
              </c:numCache>
            </c:numRef>
          </c:val>
          <c:extLst>
            <c:ext xmlns:c16="http://schemas.microsoft.com/office/drawing/2014/chart" uri="{C3380CC4-5D6E-409C-BE32-E72D297353CC}">
              <c16:uniqueId val="{00000000-3CCB-4CFC-9CD9-5D2A8ED49902}"/>
            </c:ext>
          </c:extLst>
        </c:ser>
        <c:dLbls>
          <c:showLegendKey val="0"/>
          <c:showVal val="0"/>
          <c:showCatName val="0"/>
          <c:showSerName val="0"/>
          <c:showPercent val="0"/>
          <c:showBubbleSize val="0"/>
        </c:dLbls>
        <c:gapWidth val="219"/>
        <c:overlap val="-27"/>
        <c:axId val="365925672"/>
        <c:axId val="365926656"/>
      </c:barChart>
      <c:catAx>
        <c:axId val="36592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6656"/>
        <c:crosses val="autoZero"/>
        <c:auto val="1"/>
        <c:lblAlgn val="ctr"/>
        <c:lblOffset val="100"/>
        <c:noMultiLvlLbl val="0"/>
      </c:catAx>
      <c:valAx>
        <c:axId val="36592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61802</c:v>
                </c:pt>
                <c:pt idx="7">
                  <c:v>21584</c:v>
                </c:pt>
                <c:pt idx="8">
                  <c:v>1459</c:v>
                </c:pt>
                <c:pt idx="9">
                  <c:v>0</c:v>
                </c:pt>
              </c:numCache>
            </c:numRef>
          </c:val>
          <c:extLst>
            <c:ext xmlns:c16="http://schemas.microsoft.com/office/drawing/2014/chart" uri="{C3380CC4-5D6E-409C-BE32-E72D297353CC}">
              <c16:uniqueId val="{00000000-260C-4280-A7AC-E9F4DA5A2CA6}"/>
            </c:ext>
          </c:extLst>
        </c:ser>
        <c:dLbls>
          <c:showLegendKey val="0"/>
          <c:showVal val="0"/>
          <c:showCatName val="0"/>
          <c:showSerName val="0"/>
          <c:showPercent val="0"/>
          <c:showBubbleSize val="0"/>
        </c:dLbls>
        <c:gapWidth val="219"/>
        <c:overlap val="-27"/>
        <c:axId val="365929608"/>
        <c:axId val="365925344"/>
      </c:barChart>
      <c:dateAx>
        <c:axId val="36592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5344"/>
        <c:crosses val="autoZero"/>
        <c:auto val="1"/>
        <c:lblOffset val="100"/>
        <c:baseTimeUnit val="months"/>
      </c:dateAx>
      <c:valAx>
        <c:axId val="36592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23</c:v>
                </c:pt>
                <c:pt idx="1">
                  <c:v>269</c:v>
                </c:pt>
                <c:pt idx="2">
                  <c:v>471</c:v>
                </c:pt>
                <c:pt idx="3">
                  <c:v>428</c:v>
                </c:pt>
                <c:pt idx="4">
                  <c:v>371</c:v>
                </c:pt>
                <c:pt idx="5">
                  <c:v>343</c:v>
                </c:pt>
                <c:pt idx="6">
                  <c:v>0</c:v>
                </c:pt>
              </c:numCache>
            </c:numRef>
          </c:val>
          <c:extLst>
            <c:ext xmlns:c16="http://schemas.microsoft.com/office/drawing/2014/chart" uri="{C3380CC4-5D6E-409C-BE32-E72D297353CC}">
              <c16:uniqueId val="{00000000-957F-4A14-813D-24A813522C1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23</c:v>
                </c:pt>
                <c:pt idx="1">
                  <c:v>322</c:v>
                </c:pt>
                <c:pt idx="2">
                  <c:v>629</c:v>
                </c:pt>
                <c:pt idx="3">
                  <c:v>721</c:v>
                </c:pt>
                <c:pt idx="4">
                  <c:v>636</c:v>
                </c:pt>
                <c:pt idx="5">
                  <c:v>489</c:v>
                </c:pt>
                <c:pt idx="6">
                  <c:v>1</c:v>
                </c:pt>
              </c:numCache>
            </c:numRef>
          </c:val>
          <c:extLst>
            <c:ext xmlns:c16="http://schemas.microsoft.com/office/drawing/2014/chart" uri="{C3380CC4-5D6E-409C-BE32-E72D297353CC}">
              <c16:uniqueId val="{00000001-957F-4A14-813D-24A813522C15}"/>
            </c:ext>
          </c:extLst>
        </c:ser>
        <c:dLbls>
          <c:showLegendKey val="0"/>
          <c:showVal val="0"/>
          <c:showCatName val="0"/>
          <c:showSerName val="0"/>
          <c:showPercent val="0"/>
          <c:showBubbleSize val="0"/>
        </c:dLbls>
        <c:gapWidth val="219"/>
        <c:overlap val="-27"/>
        <c:axId val="479442280"/>
        <c:axId val="479436048"/>
      </c:barChart>
      <c:catAx>
        <c:axId val="47944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36048"/>
        <c:crosses val="autoZero"/>
        <c:auto val="1"/>
        <c:lblAlgn val="ctr"/>
        <c:lblOffset val="100"/>
        <c:noMultiLvlLbl val="0"/>
      </c:catAx>
      <c:valAx>
        <c:axId val="47943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4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3</c:v>
                </c:pt>
                <c:pt idx="7">
                  <c:v>18</c:v>
                </c:pt>
                <c:pt idx="8">
                  <c:v>-1</c:v>
                </c:pt>
              </c:numCache>
            </c:numRef>
          </c:val>
          <c:extLst>
            <c:ext xmlns:c16="http://schemas.microsoft.com/office/drawing/2014/chart" uri="{C3380CC4-5D6E-409C-BE32-E72D297353CC}">
              <c16:uniqueId val="{00000000-528A-429A-A1D0-B9AFFDE62C06}"/>
            </c:ext>
          </c:extLst>
        </c:ser>
        <c:dLbls>
          <c:showLegendKey val="0"/>
          <c:showVal val="0"/>
          <c:showCatName val="0"/>
          <c:showSerName val="0"/>
          <c:showPercent val="0"/>
          <c:showBubbleSize val="0"/>
        </c:dLbls>
        <c:gapWidth val="219"/>
        <c:overlap val="-27"/>
        <c:axId val="485510016"/>
        <c:axId val="485510344"/>
      </c:barChart>
      <c:dateAx>
        <c:axId val="48551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10344"/>
        <c:crosses val="autoZero"/>
        <c:auto val="1"/>
        <c:lblOffset val="100"/>
        <c:baseTimeUnit val="months"/>
      </c:dateAx>
      <c:valAx>
        <c:axId val="48551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1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1</c:v>
                </c:pt>
                <c:pt idx="7">
                  <c:v>2</c:v>
                </c:pt>
                <c:pt idx="8">
                  <c:v>2</c:v>
                </c:pt>
                <c:pt idx="9">
                  <c:v>0</c:v>
                </c:pt>
                <c:pt idx="10">
                  <c:v>0</c:v>
                </c:pt>
                <c:pt idx="11">
                  <c:v>0</c:v>
                </c:pt>
              </c:numCache>
            </c:numRef>
          </c:val>
          <c:extLst>
            <c:ext xmlns:c16="http://schemas.microsoft.com/office/drawing/2014/chart" uri="{C3380CC4-5D6E-409C-BE32-E72D297353CC}">
              <c16:uniqueId val="{00000000-4C82-4EAE-A7B2-4BA70C9EA065}"/>
            </c:ext>
          </c:extLst>
        </c:ser>
        <c:dLbls>
          <c:showLegendKey val="0"/>
          <c:showVal val="0"/>
          <c:showCatName val="0"/>
          <c:showSerName val="0"/>
          <c:showPercent val="0"/>
          <c:showBubbleSize val="0"/>
        </c:dLbls>
        <c:gapWidth val="219"/>
        <c:overlap val="-27"/>
        <c:axId val="485486072"/>
        <c:axId val="485482136"/>
      </c:barChart>
      <c:dateAx>
        <c:axId val="48548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2136"/>
        <c:crosses val="autoZero"/>
        <c:auto val="1"/>
        <c:lblOffset val="100"/>
        <c:baseTimeUnit val="months"/>
      </c:dateAx>
      <c:valAx>
        <c:axId val="48548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59</c:v>
                </c:pt>
                <c:pt idx="6">
                  <c:v>36</c:v>
                </c:pt>
                <c:pt idx="7">
                  <c:v>61</c:v>
                </c:pt>
                <c:pt idx="8">
                  <c:v>6</c:v>
                </c:pt>
                <c:pt idx="9">
                  <c:v>0</c:v>
                </c:pt>
                <c:pt idx="10">
                  <c:v>0</c:v>
                </c:pt>
                <c:pt idx="11">
                  <c:v>0</c:v>
                </c:pt>
              </c:numCache>
            </c:numRef>
          </c:val>
          <c:extLst>
            <c:ext xmlns:c16="http://schemas.microsoft.com/office/drawing/2014/chart" uri="{C3380CC4-5D6E-409C-BE32-E72D297353CC}">
              <c16:uniqueId val="{00000000-182C-4DF0-A858-E20A26A746CD}"/>
            </c:ext>
          </c:extLst>
        </c:ser>
        <c:dLbls>
          <c:showLegendKey val="0"/>
          <c:showVal val="0"/>
          <c:showCatName val="0"/>
          <c:showSerName val="0"/>
          <c:showPercent val="0"/>
          <c:showBubbleSize val="0"/>
        </c:dLbls>
        <c:gapWidth val="219"/>
        <c:overlap val="-27"/>
        <c:axId val="485479840"/>
        <c:axId val="485488040"/>
      </c:barChart>
      <c:catAx>
        <c:axId val="48547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88040"/>
        <c:crosses val="autoZero"/>
        <c:auto val="1"/>
        <c:lblAlgn val="ctr"/>
        <c:lblOffset val="100"/>
        <c:noMultiLvlLbl val="0"/>
      </c:catAx>
      <c:valAx>
        <c:axId val="48548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7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10</c:v>
                </c:pt>
                <c:pt idx="7">
                  <c:v>17</c:v>
                </c:pt>
                <c:pt idx="8">
                  <c:v>21</c:v>
                </c:pt>
                <c:pt idx="9">
                  <c:v>0</c:v>
                </c:pt>
                <c:pt idx="10">
                  <c:v>0</c:v>
                </c:pt>
                <c:pt idx="11">
                  <c:v>0</c:v>
                </c:pt>
              </c:numCache>
            </c:numRef>
          </c:val>
          <c:extLst>
            <c:ext xmlns:c16="http://schemas.microsoft.com/office/drawing/2014/chart" uri="{C3380CC4-5D6E-409C-BE32-E72D297353CC}">
              <c16:uniqueId val="{00000000-8400-4DEC-BDBC-F62C1913BA8C}"/>
            </c:ext>
          </c:extLst>
        </c:ser>
        <c:dLbls>
          <c:showLegendKey val="0"/>
          <c:showVal val="0"/>
          <c:showCatName val="0"/>
          <c:showSerName val="0"/>
          <c:showPercent val="0"/>
          <c:showBubbleSize val="0"/>
        </c:dLbls>
        <c:gapWidth val="219"/>
        <c:overlap val="-27"/>
        <c:axId val="485494272"/>
        <c:axId val="485490336"/>
      </c:barChart>
      <c:dateAx>
        <c:axId val="48549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90336"/>
        <c:crosses val="autoZero"/>
        <c:auto val="1"/>
        <c:lblOffset val="100"/>
        <c:baseTimeUnit val="months"/>
      </c:dateAx>
      <c:valAx>
        <c:axId val="48549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9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523</c:v>
                </c:pt>
                <c:pt idx="7">
                  <c:v>740</c:v>
                </c:pt>
                <c:pt idx="8">
                  <c:v>133</c:v>
                </c:pt>
              </c:numCache>
            </c:numRef>
          </c:val>
          <c:extLst>
            <c:ext xmlns:c16="http://schemas.microsoft.com/office/drawing/2014/chart" uri="{C3380CC4-5D6E-409C-BE32-E72D297353CC}">
              <c16:uniqueId val="{00000000-0062-4A34-AE6F-6E5FF92C02A5}"/>
            </c:ext>
          </c:extLst>
        </c:ser>
        <c:dLbls>
          <c:showLegendKey val="0"/>
          <c:showVal val="0"/>
          <c:showCatName val="0"/>
          <c:showSerName val="0"/>
          <c:showPercent val="0"/>
          <c:showBubbleSize val="0"/>
        </c:dLbls>
        <c:gapWidth val="219"/>
        <c:overlap val="-27"/>
        <c:axId val="521098784"/>
        <c:axId val="521090256"/>
      </c:barChart>
      <c:dateAx>
        <c:axId val="52109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0256"/>
        <c:crosses val="autoZero"/>
        <c:auto val="1"/>
        <c:lblOffset val="100"/>
        <c:baseTimeUnit val="months"/>
      </c:dateAx>
      <c:valAx>
        <c:axId val="52109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2023-01</c:v>
                </c:pt>
                <c:pt idx="1">
                  <c:v>2023-02</c:v>
                </c:pt>
                <c:pt idx="2">
                  <c:v>2023-03</c:v>
                </c:pt>
                <c:pt idx="3">
                  <c:v>2023-04</c:v>
                </c:pt>
                <c:pt idx="4">
                  <c:v>2023-05</c:v>
                </c:pt>
                <c:pt idx="5">
                  <c:v>2023-06</c:v>
                </c:pt>
                <c:pt idx="6">
                  <c:v>2023-07</c:v>
                </c:pt>
                <c:pt idx="7">
                  <c:v>2023-08</c:v>
                </c:pt>
                <c:pt idx="8">
                  <c:v>2023-09</c:v>
                </c:pt>
              </c:strCache>
            </c:strRef>
          </c:cat>
          <c:val>
            <c:numRef>
              <c:f>Sheet1!$B$2:$B$10</c:f>
              <c:numCache>
                <c:formatCode>General</c:formatCode>
                <c:ptCount val="9"/>
                <c:pt idx="0">
                  <c:v>118</c:v>
                </c:pt>
                <c:pt idx="1">
                  <c:v>123</c:v>
                </c:pt>
                <c:pt idx="2">
                  <c:v>117</c:v>
                </c:pt>
                <c:pt idx="3">
                  <c:v>87</c:v>
                </c:pt>
                <c:pt idx="4">
                  <c:v>114</c:v>
                </c:pt>
                <c:pt idx="5">
                  <c:v>94</c:v>
                </c:pt>
                <c:pt idx="6">
                  <c:v>120</c:v>
                </c:pt>
                <c:pt idx="7">
                  <c:v>120</c:v>
                </c:pt>
                <c:pt idx="8">
                  <c:v>55</c:v>
                </c:pt>
              </c:numCache>
            </c:numRef>
          </c:val>
          <c:extLst>
            <c:ext xmlns:c16="http://schemas.microsoft.com/office/drawing/2014/chart" uri="{C3380CC4-5D6E-409C-BE32-E72D297353CC}">
              <c16:uniqueId val="{00000000-A791-4D10-98D8-B727BE13AABC}"/>
            </c:ext>
          </c:extLst>
        </c:ser>
        <c:dLbls>
          <c:showLegendKey val="0"/>
          <c:showVal val="0"/>
          <c:showCatName val="0"/>
          <c:showSerName val="0"/>
          <c:showPercent val="0"/>
          <c:showBubbleSize val="0"/>
        </c:dLbls>
        <c:gapWidth val="219"/>
        <c:overlap val="-27"/>
        <c:axId val="521097472"/>
        <c:axId val="521089928"/>
      </c:barChart>
      <c:catAx>
        <c:axId val="52109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89928"/>
        <c:crosses val="autoZero"/>
        <c:auto val="1"/>
        <c:lblAlgn val="ctr"/>
        <c:lblOffset val="100"/>
        <c:noMultiLvlLbl val="0"/>
      </c:catAx>
      <c:valAx>
        <c:axId val="52108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2023-01</c:v>
                </c:pt>
                <c:pt idx="1">
                  <c:v>2023-02</c:v>
                </c:pt>
                <c:pt idx="2">
                  <c:v>2023-03</c:v>
                </c:pt>
                <c:pt idx="3">
                  <c:v>2023-04</c:v>
                </c:pt>
                <c:pt idx="4">
                  <c:v>2023-05</c:v>
                </c:pt>
                <c:pt idx="5">
                  <c:v>2023-06</c:v>
                </c:pt>
                <c:pt idx="6">
                  <c:v>2023-07</c:v>
                </c:pt>
                <c:pt idx="7">
                  <c:v>2023-08</c:v>
                </c:pt>
                <c:pt idx="8">
                  <c:v>2023-09</c:v>
                </c:pt>
              </c:strCache>
            </c:strRef>
          </c:cat>
          <c:val>
            <c:numRef>
              <c:f>Sheet1!$B$2:$B$10</c:f>
              <c:numCache>
                <c:formatCode>General</c:formatCode>
                <c:ptCount val="9"/>
                <c:pt idx="0">
                  <c:v>2371</c:v>
                </c:pt>
                <c:pt idx="1">
                  <c:v>3084</c:v>
                </c:pt>
                <c:pt idx="2">
                  <c:v>3054</c:v>
                </c:pt>
                <c:pt idx="3">
                  <c:v>2091</c:v>
                </c:pt>
                <c:pt idx="4">
                  <c:v>2979</c:v>
                </c:pt>
                <c:pt idx="5">
                  <c:v>2444</c:v>
                </c:pt>
                <c:pt idx="6">
                  <c:v>2291</c:v>
                </c:pt>
                <c:pt idx="7">
                  <c:v>3264</c:v>
                </c:pt>
                <c:pt idx="8">
                  <c:v>111</c:v>
                </c:pt>
              </c:numCache>
            </c:numRef>
          </c:val>
          <c:extLst>
            <c:ext xmlns:c16="http://schemas.microsoft.com/office/drawing/2014/chart" uri="{C3380CC4-5D6E-409C-BE32-E72D297353CC}">
              <c16:uniqueId val="{00000000-439B-4D3E-A998-882959BFCF1D}"/>
            </c:ext>
          </c:extLst>
        </c:ser>
        <c:dLbls>
          <c:showLegendKey val="0"/>
          <c:showVal val="0"/>
          <c:showCatName val="0"/>
          <c:showSerName val="0"/>
          <c:showPercent val="0"/>
          <c:showBubbleSize val="0"/>
        </c:dLbls>
        <c:gapWidth val="219"/>
        <c:overlap val="-27"/>
        <c:axId val="521100424"/>
        <c:axId val="521100752"/>
      </c:barChart>
      <c:catAx>
        <c:axId val="52110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100752"/>
        <c:crosses val="autoZero"/>
        <c:auto val="1"/>
        <c:lblAlgn val="ctr"/>
        <c:lblOffset val="100"/>
        <c:noMultiLvlLbl val="0"/>
      </c:catAx>
      <c:valAx>
        <c:axId val="52110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10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78089</c:v>
                </c:pt>
                <c:pt idx="7">
                  <c:v>87923</c:v>
                </c:pt>
                <c:pt idx="8">
                  <c:v>93574</c:v>
                </c:pt>
                <c:pt idx="9">
                  <c:v>10372</c:v>
                </c:pt>
              </c:numCache>
            </c:numRef>
          </c:val>
          <c:extLst>
            <c:ext xmlns:c16="http://schemas.microsoft.com/office/drawing/2014/chart" uri="{C3380CC4-5D6E-409C-BE32-E72D297353CC}">
              <c16:uniqueId val="{00000000-E59C-4835-9110-97B936F0BE14}"/>
            </c:ext>
          </c:extLst>
        </c:ser>
        <c:dLbls>
          <c:showLegendKey val="0"/>
          <c:showVal val="0"/>
          <c:showCatName val="0"/>
          <c:showSerName val="0"/>
          <c:showPercent val="0"/>
          <c:showBubbleSize val="0"/>
        </c:dLbls>
        <c:gapWidth val="219"/>
        <c:overlap val="-27"/>
        <c:axId val="521068608"/>
        <c:axId val="521072216"/>
      </c:barChart>
      <c:catAx>
        <c:axId val="52106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72216"/>
        <c:crosses val="autoZero"/>
        <c:auto val="1"/>
        <c:lblAlgn val="ctr"/>
        <c:lblOffset val="100"/>
        <c:noMultiLvlLbl val="0"/>
      </c:catAx>
      <c:valAx>
        <c:axId val="52107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6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13</c:v>
                </c:pt>
                <c:pt idx="7">
                  <c:v>67</c:v>
                </c:pt>
                <c:pt idx="8">
                  <c:v>6</c:v>
                </c:pt>
              </c:numCache>
            </c:numRef>
          </c:val>
          <c:extLst>
            <c:ext xmlns:c16="http://schemas.microsoft.com/office/drawing/2014/chart" uri="{C3380CC4-5D6E-409C-BE32-E72D297353CC}">
              <c16:uniqueId val="{00000000-D419-490A-A020-1E1F659F437A}"/>
            </c:ext>
          </c:extLst>
        </c:ser>
        <c:dLbls>
          <c:showLegendKey val="0"/>
          <c:showVal val="0"/>
          <c:showCatName val="0"/>
          <c:showSerName val="0"/>
          <c:showPercent val="0"/>
          <c:showBubbleSize val="0"/>
        </c:dLbls>
        <c:gapWidth val="219"/>
        <c:overlap val="-27"/>
        <c:axId val="528483040"/>
        <c:axId val="528481728"/>
      </c:barChart>
      <c:dateAx>
        <c:axId val="528483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81728"/>
        <c:crosses val="autoZero"/>
        <c:auto val="1"/>
        <c:lblOffset val="100"/>
        <c:baseTimeUnit val="months"/>
      </c:dateAx>
      <c:valAx>
        <c:axId val="52848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8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38</c:v>
                </c:pt>
                <c:pt idx="7">
                  <c:v>47</c:v>
                </c:pt>
                <c:pt idx="8">
                  <c:v>21</c:v>
                </c:pt>
                <c:pt idx="9">
                  <c:v>0</c:v>
                </c:pt>
                <c:pt idx="10">
                  <c:v>0</c:v>
                </c:pt>
                <c:pt idx="11">
                  <c:v>0</c:v>
                </c:pt>
              </c:numCache>
            </c:numRef>
          </c:val>
          <c:extLst>
            <c:ext xmlns:c16="http://schemas.microsoft.com/office/drawing/2014/chart" uri="{C3380CC4-5D6E-409C-BE32-E72D297353CC}">
              <c16:uniqueId val="{00000000-41F5-4B25-9D82-8BBD00B8DCE8}"/>
            </c:ext>
          </c:extLst>
        </c:ser>
        <c:dLbls>
          <c:showLegendKey val="0"/>
          <c:showVal val="0"/>
          <c:showCatName val="0"/>
          <c:showSerName val="0"/>
          <c:showPercent val="0"/>
          <c:showBubbleSize val="0"/>
        </c:dLbls>
        <c:gapWidth val="219"/>
        <c:overlap val="-27"/>
        <c:axId val="528477136"/>
        <c:axId val="528475824"/>
      </c:barChart>
      <c:dateAx>
        <c:axId val="52847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75824"/>
        <c:crosses val="autoZero"/>
        <c:auto val="1"/>
        <c:lblOffset val="100"/>
        <c:baseTimeUnit val="months"/>
      </c:dateAx>
      <c:valAx>
        <c:axId val="52847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7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691</c:v>
                </c:pt>
                <c:pt idx="6">
                  <c:v>732</c:v>
                </c:pt>
                <c:pt idx="7">
                  <c:v>812</c:v>
                </c:pt>
                <c:pt idx="8">
                  <c:v>64</c:v>
                </c:pt>
                <c:pt idx="9">
                  <c:v>0</c:v>
                </c:pt>
                <c:pt idx="10">
                  <c:v>0</c:v>
                </c:pt>
                <c:pt idx="11">
                  <c:v>0</c:v>
                </c:pt>
              </c:numCache>
            </c:numRef>
          </c:val>
          <c:extLst>
            <c:ext xmlns:c16="http://schemas.microsoft.com/office/drawing/2014/chart" uri="{C3380CC4-5D6E-409C-BE32-E72D297353CC}">
              <c16:uniqueId val="{00000000-F6AC-4921-8056-9A6A0024CE53}"/>
            </c:ext>
          </c:extLst>
        </c:ser>
        <c:dLbls>
          <c:showLegendKey val="0"/>
          <c:showVal val="0"/>
          <c:showCatName val="0"/>
          <c:showSerName val="0"/>
          <c:showPercent val="0"/>
          <c:showBubbleSize val="0"/>
        </c:dLbls>
        <c:gapWidth val="219"/>
        <c:overlap val="-27"/>
        <c:axId val="528486976"/>
        <c:axId val="528492552"/>
      </c:barChart>
      <c:catAx>
        <c:axId val="52848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92552"/>
        <c:crosses val="autoZero"/>
        <c:auto val="1"/>
        <c:lblAlgn val="ctr"/>
        <c:lblOffset val="100"/>
        <c:noMultiLvlLbl val="0"/>
      </c:catAx>
      <c:valAx>
        <c:axId val="52849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8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pt idx="6">
                  <c:v>15682</c:v>
                </c:pt>
                <c:pt idx="7">
                  <c:v>127721</c:v>
                </c:pt>
              </c:numCache>
            </c:numRef>
          </c:val>
          <c:extLst>
            <c:ext xmlns:c16="http://schemas.microsoft.com/office/drawing/2014/chart" uri="{C3380CC4-5D6E-409C-BE32-E72D297353CC}">
              <c16:uniqueId val="{00000000-3C4A-4499-987C-A84B6F693C70}"/>
            </c:ext>
          </c:extLst>
        </c:ser>
        <c:dLbls>
          <c:showLegendKey val="0"/>
          <c:showVal val="0"/>
          <c:showCatName val="0"/>
          <c:showSerName val="0"/>
          <c:showPercent val="0"/>
          <c:showBubbleSize val="0"/>
        </c:dLbls>
        <c:gapWidth val="219"/>
        <c:overlap val="-27"/>
        <c:axId val="528490584"/>
        <c:axId val="528489928"/>
      </c:barChart>
      <c:dateAx>
        <c:axId val="52849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89928"/>
        <c:crosses val="autoZero"/>
        <c:auto val="1"/>
        <c:lblOffset val="100"/>
        <c:baseTimeUnit val="months"/>
      </c:dateAx>
      <c:valAx>
        <c:axId val="52848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49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9DC7-2B58-4A05-BB5E-971E345FCC91}"/>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CBFEB6B-34E0-461C-B89E-7E8B5225BE7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73159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FEC3-F25A-4BD8-AD1A-0A589126873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DB41756D-14FC-49B1-8AAD-0C421071021A}"/>
              </a:ext>
            </a:extLst>
          </p:cNvPr>
          <p:cNvGraphicFramePr>
            <a:graphicFrameLocks noGrp="1"/>
          </p:cNvGraphicFramePr>
          <p:nvPr>
            <p:ph type="chart" sz="quarter" idx="13"/>
            <p:extLst>
              <p:ext uri="{D42A27DB-BD31-4B8C-83A1-F6EECF244321}">
                <p14:modId xmlns:p14="http://schemas.microsoft.com/office/powerpoint/2010/main" val="1901670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5C9F2-4E24-4799-A572-C5EAEA2AD3B7}"/>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7D57EAB3-96DA-4BBA-8AAF-D7EC6755A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4569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0AFF-0145-43BE-9ACA-0E673448A68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C14D535-3145-40A1-BEFA-F11F00AFA7C4}"/>
              </a:ext>
            </a:extLst>
          </p:cNvPr>
          <p:cNvGraphicFramePr>
            <a:graphicFrameLocks noGrp="1"/>
          </p:cNvGraphicFramePr>
          <p:nvPr>
            <p:ph type="tbl" sz="quarter" idx="13"/>
            <p:extLst>
              <p:ext uri="{D42A27DB-BD31-4B8C-83A1-F6EECF244321}">
                <p14:modId xmlns:p14="http://schemas.microsoft.com/office/powerpoint/2010/main" val="358174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12299336"/>
                    </a:ext>
                  </a:extLst>
                </a:gridCol>
                <a:gridCol w="905256">
                  <a:extLst>
                    <a:ext uri="{9D8B030D-6E8A-4147-A177-3AD203B41FA5}">
                      <a16:colId xmlns:a16="http://schemas.microsoft.com/office/drawing/2014/main" val="3398304480"/>
                    </a:ext>
                  </a:extLst>
                </a:gridCol>
                <a:gridCol w="905256">
                  <a:extLst>
                    <a:ext uri="{9D8B030D-6E8A-4147-A177-3AD203B41FA5}">
                      <a16:colId xmlns:a16="http://schemas.microsoft.com/office/drawing/2014/main" val="29496657"/>
                    </a:ext>
                  </a:extLst>
                </a:gridCol>
                <a:gridCol w="905256">
                  <a:extLst>
                    <a:ext uri="{9D8B030D-6E8A-4147-A177-3AD203B41FA5}">
                      <a16:colId xmlns:a16="http://schemas.microsoft.com/office/drawing/2014/main" val="1555948260"/>
                    </a:ext>
                  </a:extLst>
                </a:gridCol>
                <a:gridCol w="905256">
                  <a:extLst>
                    <a:ext uri="{9D8B030D-6E8A-4147-A177-3AD203B41FA5}">
                      <a16:colId xmlns:a16="http://schemas.microsoft.com/office/drawing/2014/main" val="3956922619"/>
                    </a:ext>
                  </a:extLst>
                </a:gridCol>
                <a:gridCol w="905256">
                  <a:extLst>
                    <a:ext uri="{9D8B030D-6E8A-4147-A177-3AD203B41FA5}">
                      <a16:colId xmlns:a16="http://schemas.microsoft.com/office/drawing/2014/main" val="3339810748"/>
                    </a:ext>
                  </a:extLst>
                </a:gridCol>
                <a:gridCol w="905256">
                  <a:extLst>
                    <a:ext uri="{9D8B030D-6E8A-4147-A177-3AD203B41FA5}">
                      <a16:colId xmlns:a16="http://schemas.microsoft.com/office/drawing/2014/main" val="1713192042"/>
                    </a:ext>
                  </a:extLst>
                </a:gridCol>
                <a:gridCol w="905256">
                  <a:extLst>
                    <a:ext uri="{9D8B030D-6E8A-4147-A177-3AD203B41FA5}">
                      <a16:colId xmlns:a16="http://schemas.microsoft.com/office/drawing/2014/main" val="1990997883"/>
                    </a:ext>
                  </a:extLst>
                </a:gridCol>
                <a:gridCol w="905256">
                  <a:extLst>
                    <a:ext uri="{9D8B030D-6E8A-4147-A177-3AD203B41FA5}">
                      <a16:colId xmlns:a16="http://schemas.microsoft.com/office/drawing/2014/main" val="166968260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56600707"/>
                  </a:ext>
                </a:extLst>
              </a:tr>
              <a:tr h="370840">
                <a:tc>
                  <a:txBody>
                    <a:bodyPr/>
                    <a:lstStyle/>
                    <a:p>
                      <a:r>
                        <a:rPr lang="en-US" sz="1000"/>
                        <a:t>7414</a:t>
                      </a:r>
                    </a:p>
                  </a:txBody>
                  <a:tcPr/>
                </a:tc>
                <a:tc>
                  <a:txBody>
                    <a:bodyPr/>
                    <a:lstStyle/>
                    <a:p>
                      <a:r>
                        <a:rPr lang="en-US" sz="1000"/>
                        <a:t>9</a:t>
                      </a:r>
                    </a:p>
                  </a:txBody>
                  <a:tcPr/>
                </a:tc>
                <a:tc>
                  <a:txBody>
                    <a:bodyPr/>
                    <a:lstStyle/>
                    <a:p>
                      <a:r>
                        <a:rPr lang="en-US" sz="1000"/>
                        <a:t>25</a:t>
                      </a:r>
                    </a:p>
                  </a:txBody>
                  <a:tcPr/>
                </a:tc>
                <a:tc>
                  <a:txBody>
                    <a:bodyPr/>
                    <a:lstStyle/>
                    <a:p>
                      <a:r>
                        <a:rPr lang="en-US" sz="1000"/>
                        <a:t>677</a:t>
                      </a:r>
                    </a:p>
                  </a:txBody>
                  <a:tcPr/>
                </a:tc>
                <a:tc>
                  <a:txBody>
                    <a:bodyPr/>
                    <a:lstStyle/>
                    <a:p>
                      <a:r>
                        <a:rPr lang="en-US" sz="1000"/>
                        <a:t>8</a:t>
                      </a:r>
                    </a:p>
                  </a:txBody>
                  <a:tcPr/>
                </a:tc>
                <a:tc>
                  <a:txBody>
                    <a:bodyPr/>
                    <a:lstStyle/>
                    <a:p>
                      <a:r>
                        <a:rPr lang="en-US" sz="1000"/>
                        <a:t>53</a:t>
                      </a:r>
                    </a:p>
                  </a:txBody>
                  <a:tcPr/>
                </a:tc>
                <a:tc>
                  <a:txBody>
                    <a:bodyPr/>
                    <a:lstStyle/>
                    <a:p>
                      <a:r>
                        <a:rPr lang="en-US" sz="1000"/>
                        <a:t>0</a:t>
                      </a:r>
                    </a:p>
                  </a:txBody>
                  <a:tcPr/>
                </a:tc>
                <a:tc>
                  <a:txBody>
                    <a:bodyPr/>
                    <a:lstStyle/>
                    <a:p>
                      <a:r>
                        <a:rPr lang="en-US" sz="1000"/>
                        <a:t>0.3984 %</a:t>
                      </a:r>
                    </a:p>
                  </a:txBody>
                  <a:tcPr/>
                </a:tc>
                <a:tc>
                  <a:txBody>
                    <a:bodyPr/>
                    <a:lstStyle/>
                    <a:p>
                      <a:r>
                        <a:rPr lang="en-US" sz="1000"/>
                        <a:t>0.0 %</a:t>
                      </a:r>
                    </a:p>
                  </a:txBody>
                  <a:tcPr/>
                </a:tc>
                <a:extLst>
                  <a:ext uri="{0D108BD9-81ED-4DB2-BD59-A6C34878D82A}">
                    <a16:rowId xmlns:a16="http://schemas.microsoft.com/office/drawing/2014/main" val="3323121217"/>
                  </a:ext>
                </a:extLst>
              </a:tr>
            </a:tbl>
          </a:graphicData>
        </a:graphic>
      </p:graphicFrame>
      <p:sp>
        <p:nvSpPr>
          <p:cNvPr id="4" name="Text Placeholder 3">
            <a:extLst>
              <a:ext uri="{FF2B5EF4-FFF2-40B4-BE49-F238E27FC236}">
                <a16:creationId xmlns:a16="http://schemas.microsoft.com/office/drawing/2014/main" id="{AE3EF21E-8DB9-4320-9098-A8CAF890AB2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03074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4E8F-15C9-4E13-A738-7BE2F57D9B9B}"/>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74AE64D-CC81-4F6E-9112-030BE222E142}"/>
              </a:ext>
            </a:extLst>
          </p:cNvPr>
          <p:cNvGraphicFramePr>
            <a:graphicFrameLocks noGrp="1"/>
          </p:cNvGraphicFramePr>
          <p:nvPr>
            <p:ph type="chart" sz="quarter" idx="13"/>
            <p:extLst>
              <p:ext uri="{D42A27DB-BD31-4B8C-83A1-F6EECF244321}">
                <p14:modId xmlns:p14="http://schemas.microsoft.com/office/powerpoint/2010/main" val="1431986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47B891-275E-4AFB-8D41-15590B0DD3E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BBB7B48-A7DB-4380-9E22-0BB695CBAD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836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0CCE6-9BA1-4575-8E42-88CEE2A03D21}"/>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374FB6B4-2F8A-464C-BA84-DCD2221A7E89}"/>
              </a:ext>
            </a:extLst>
          </p:cNvPr>
          <p:cNvGraphicFramePr>
            <a:graphicFrameLocks noGrp="1"/>
          </p:cNvGraphicFramePr>
          <p:nvPr>
            <p:ph type="chart" sz="quarter" idx="13"/>
            <p:extLst>
              <p:ext uri="{D42A27DB-BD31-4B8C-83A1-F6EECF244321}">
                <p14:modId xmlns:p14="http://schemas.microsoft.com/office/powerpoint/2010/main" val="2266465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6FA9DB-4A91-43F8-9A69-7791D626833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2BAAA83-2EB0-4174-A404-26427930D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165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1C071-7E5B-491E-9112-AB4507AFEDA9}"/>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65BC40E-888A-46FB-A3B9-E1D9F218D58E}"/>
              </a:ext>
            </a:extLst>
          </p:cNvPr>
          <p:cNvGraphicFramePr>
            <a:graphicFrameLocks noGrp="1"/>
          </p:cNvGraphicFramePr>
          <p:nvPr>
            <p:ph type="chart" sz="quarter" idx="13"/>
            <p:extLst>
              <p:ext uri="{D42A27DB-BD31-4B8C-83A1-F6EECF244321}">
                <p14:modId xmlns:p14="http://schemas.microsoft.com/office/powerpoint/2010/main" val="1504651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901667-A4D7-48D4-AFBD-7A3BA4A412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46E377E-92FD-445E-ADE4-0AC01FA80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736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C89D-D2CE-4D4A-AD3E-546BBA6AA57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93F3A06-AFBE-4D97-BD03-6BBFB290140D}"/>
              </a:ext>
            </a:extLst>
          </p:cNvPr>
          <p:cNvGraphicFramePr>
            <a:graphicFrameLocks noGrp="1"/>
          </p:cNvGraphicFramePr>
          <p:nvPr>
            <p:ph type="chart" sz="quarter" idx="13"/>
            <p:extLst>
              <p:ext uri="{D42A27DB-BD31-4B8C-83A1-F6EECF244321}">
                <p14:modId xmlns:p14="http://schemas.microsoft.com/office/powerpoint/2010/main" val="2979904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45E81-DB43-4221-8B6A-BA0236D3069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52767FA-9988-41A3-B609-0423E5D3B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309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7EA5-0F83-4070-9E04-5F67784B3FE3}"/>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37858B0C-F4CF-44C4-91A9-CBC4BEF46A59}"/>
              </a:ext>
            </a:extLst>
          </p:cNvPr>
          <p:cNvGraphicFramePr>
            <a:graphicFrameLocks noGrp="1"/>
          </p:cNvGraphicFramePr>
          <p:nvPr>
            <p:ph type="tbl" sz="quarter" idx="13"/>
            <p:extLst>
              <p:ext uri="{D42A27DB-BD31-4B8C-83A1-F6EECF244321}">
                <p14:modId xmlns:p14="http://schemas.microsoft.com/office/powerpoint/2010/main" val="121246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65190901"/>
                    </a:ext>
                  </a:extLst>
                </a:gridCol>
                <a:gridCol w="1481328">
                  <a:extLst>
                    <a:ext uri="{9D8B030D-6E8A-4147-A177-3AD203B41FA5}">
                      <a16:colId xmlns:a16="http://schemas.microsoft.com/office/drawing/2014/main" val="3479788540"/>
                    </a:ext>
                  </a:extLst>
                </a:gridCol>
                <a:gridCol w="329184">
                  <a:extLst>
                    <a:ext uri="{9D8B030D-6E8A-4147-A177-3AD203B41FA5}">
                      <a16:colId xmlns:a16="http://schemas.microsoft.com/office/drawing/2014/main" val="474221605"/>
                    </a:ext>
                  </a:extLst>
                </a:gridCol>
                <a:gridCol w="329184">
                  <a:extLst>
                    <a:ext uri="{9D8B030D-6E8A-4147-A177-3AD203B41FA5}">
                      <a16:colId xmlns:a16="http://schemas.microsoft.com/office/drawing/2014/main" val="544181929"/>
                    </a:ext>
                  </a:extLst>
                </a:gridCol>
                <a:gridCol w="329184">
                  <a:extLst>
                    <a:ext uri="{9D8B030D-6E8A-4147-A177-3AD203B41FA5}">
                      <a16:colId xmlns:a16="http://schemas.microsoft.com/office/drawing/2014/main" val="1926701838"/>
                    </a:ext>
                  </a:extLst>
                </a:gridCol>
                <a:gridCol w="329184">
                  <a:extLst>
                    <a:ext uri="{9D8B030D-6E8A-4147-A177-3AD203B41FA5}">
                      <a16:colId xmlns:a16="http://schemas.microsoft.com/office/drawing/2014/main" val="1908443012"/>
                    </a:ext>
                  </a:extLst>
                </a:gridCol>
                <a:gridCol w="329184">
                  <a:extLst>
                    <a:ext uri="{9D8B030D-6E8A-4147-A177-3AD203B41FA5}">
                      <a16:colId xmlns:a16="http://schemas.microsoft.com/office/drawing/2014/main" val="2630762345"/>
                    </a:ext>
                  </a:extLst>
                </a:gridCol>
                <a:gridCol w="329184">
                  <a:extLst>
                    <a:ext uri="{9D8B030D-6E8A-4147-A177-3AD203B41FA5}">
                      <a16:colId xmlns:a16="http://schemas.microsoft.com/office/drawing/2014/main" val="4252127729"/>
                    </a:ext>
                  </a:extLst>
                </a:gridCol>
                <a:gridCol w="329184">
                  <a:extLst>
                    <a:ext uri="{9D8B030D-6E8A-4147-A177-3AD203B41FA5}">
                      <a16:colId xmlns:a16="http://schemas.microsoft.com/office/drawing/2014/main" val="1269649316"/>
                    </a:ext>
                  </a:extLst>
                </a:gridCol>
                <a:gridCol w="329184">
                  <a:extLst>
                    <a:ext uri="{9D8B030D-6E8A-4147-A177-3AD203B41FA5}">
                      <a16:colId xmlns:a16="http://schemas.microsoft.com/office/drawing/2014/main" val="247161414"/>
                    </a:ext>
                  </a:extLst>
                </a:gridCol>
                <a:gridCol w="329184">
                  <a:extLst>
                    <a:ext uri="{9D8B030D-6E8A-4147-A177-3AD203B41FA5}">
                      <a16:colId xmlns:a16="http://schemas.microsoft.com/office/drawing/2014/main" val="552251778"/>
                    </a:ext>
                  </a:extLst>
                </a:gridCol>
                <a:gridCol w="329184">
                  <a:extLst>
                    <a:ext uri="{9D8B030D-6E8A-4147-A177-3AD203B41FA5}">
                      <a16:colId xmlns:a16="http://schemas.microsoft.com/office/drawing/2014/main" val="339029666"/>
                    </a:ext>
                  </a:extLst>
                </a:gridCol>
                <a:gridCol w="329184">
                  <a:extLst>
                    <a:ext uri="{9D8B030D-6E8A-4147-A177-3AD203B41FA5}">
                      <a16:colId xmlns:a16="http://schemas.microsoft.com/office/drawing/2014/main" val="3005190322"/>
                    </a:ext>
                  </a:extLst>
                </a:gridCol>
                <a:gridCol w="329184">
                  <a:extLst>
                    <a:ext uri="{9D8B030D-6E8A-4147-A177-3AD203B41FA5}">
                      <a16:colId xmlns:a16="http://schemas.microsoft.com/office/drawing/2014/main" val="666036515"/>
                    </a:ext>
                  </a:extLst>
                </a:gridCol>
                <a:gridCol w="329184">
                  <a:extLst>
                    <a:ext uri="{9D8B030D-6E8A-4147-A177-3AD203B41FA5}">
                      <a16:colId xmlns:a16="http://schemas.microsoft.com/office/drawing/2014/main" val="3121542052"/>
                    </a:ext>
                  </a:extLst>
                </a:gridCol>
                <a:gridCol w="329184">
                  <a:extLst>
                    <a:ext uri="{9D8B030D-6E8A-4147-A177-3AD203B41FA5}">
                      <a16:colId xmlns:a16="http://schemas.microsoft.com/office/drawing/2014/main" val="68236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9949734"/>
                  </a:ext>
                </a:extLst>
              </a:tr>
            </a:tbl>
          </a:graphicData>
        </a:graphic>
      </p:graphicFrame>
      <p:sp>
        <p:nvSpPr>
          <p:cNvPr id="4" name="Text Placeholder 3">
            <a:extLst>
              <a:ext uri="{FF2B5EF4-FFF2-40B4-BE49-F238E27FC236}">
                <a16:creationId xmlns:a16="http://schemas.microsoft.com/office/drawing/2014/main" id="{0529731D-A798-474C-8ED0-2306C07E914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324501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B87D-6A87-458D-A69F-A6D2266A9392}"/>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2E04868B-2202-4ED3-867D-4F89EE01F1DA}"/>
              </a:ext>
            </a:extLst>
          </p:cNvPr>
          <p:cNvGraphicFramePr>
            <a:graphicFrameLocks noGrp="1"/>
          </p:cNvGraphicFramePr>
          <p:nvPr>
            <p:ph type="tbl" sz="quarter" idx="13"/>
            <p:extLst>
              <p:ext uri="{D42A27DB-BD31-4B8C-83A1-F6EECF244321}">
                <p14:modId xmlns:p14="http://schemas.microsoft.com/office/powerpoint/2010/main" val="279027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7922624"/>
                    </a:ext>
                  </a:extLst>
                </a:gridCol>
                <a:gridCol w="1481328">
                  <a:extLst>
                    <a:ext uri="{9D8B030D-6E8A-4147-A177-3AD203B41FA5}">
                      <a16:colId xmlns:a16="http://schemas.microsoft.com/office/drawing/2014/main" val="982144196"/>
                    </a:ext>
                  </a:extLst>
                </a:gridCol>
                <a:gridCol w="329184">
                  <a:extLst>
                    <a:ext uri="{9D8B030D-6E8A-4147-A177-3AD203B41FA5}">
                      <a16:colId xmlns:a16="http://schemas.microsoft.com/office/drawing/2014/main" val="364660331"/>
                    </a:ext>
                  </a:extLst>
                </a:gridCol>
                <a:gridCol w="329184">
                  <a:extLst>
                    <a:ext uri="{9D8B030D-6E8A-4147-A177-3AD203B41FA5}">
                      <a16:colId xmlns:a16="http://schemas.microsoft.com/office/drawing/2014/main" val="3828593719"/>
                    </a:ext>
                  </a:extLst>
                </a:gridCol>
                <a:gridCol w="329184">
                  <a:extLst>
                    <a:ext uri="{9D8B030D-6E8A-4147-A177-3AD203B41FA5}">
                      <a16:colId xmlns:a16="http://schemas.microsoft.com/office/drawing/2014/main" val="4049049538"/>
                    </a:ext>
                  </a:extLst>
                </a:gridCol>
                <a:gridCol w="329184">
                  <a:extLst>
                    <a:ext uri="{9D8B030D-6E8A-4147-A177-3AD203B41FA5}">
                      <a16:colId xmlns:a16="http://schemas.microsoft.com/office/drawing/2014/main" val="3380140275"/>
                    </a:ext>
                  </a:extLst>
                </a:gridCol>
                <a:gridCol w="329184">
                  <a:extLst>
                    <a:ext uri="{9D8B030D-6E8A-4147-A177-3AD203B41FA5}">
                      <a16:colId xmlns:a16="http://schemas.microsoft.com/office/drawing/2014/main" val="4047017200"/>
                    </a:ext>
                  </a:extLst>
                </a:gridCol>
                <a:gridCol w="329184">
                  <a:extLst>
                    <a:ext uri="{9D8B030D-6E8A-4147-A177-3AD203B41FA5}">
                      <a16:colId xmlns:a16="http://schemas.microsoft.com/office/drawing/2014/main" val="4103106399"/>
                    </a:ext>
                  </a:extLst>
                </a:gridCol>
                <a:gridCol w="329184">
                  <a:extLst>
                    <a:ext uri="{9D8B030D-6E8A-4147-A177-3AD203B41FA5}">
                      <a16:colId xmlns:a16="http://schemas.microsoft.com/office/drawing/2014/main" val="2803896235"/>
                    </a:ext>
                  </a:extLst>
                </a:gridCol>
                <a:gridCol w="329184">
                  <a:extLst>
                    <a:ext uri="{9D8B030D-6E8A-4147-A177-3AD203B41FA5}">
                      <a16:colId xmlns:a16="http://schemas.microsoft.com/office/drawing/2014/main" val="1822581994"/>
                    </a:ext>
                  </a:extLst>
                </a:gridCol>
                <a:gridCol w="329184">
                  <a:extLst>
                    <a:ext uri="{9D8B030D-6E8A-4147-A177-3AD203B41FA5}">
                      <a16:colId xmlns:a16="http://schemas.microsoft.com/office/drawing/2014/main" val="2305478312"/>
                    </a:ext>
                  </a:extLst>
                </a:gridCol>
                <a:gridCol w="329184">
                  <a:extLst>
                    <a:ext uri="{9D8B030D-6E8A-4147-A177-3AD203B41FA5}">
                      <a16:colId xmlns:a16="http://schemas.microsoft.com/office/drawing/2014/main" val="1373641734"/>
                    </a:ext>
                  </a:extLst>
                </a:gridCol>
                <a:gridCol w="329184">
                  <a:extLst>
                    <a:ext uri="{9D8B030D-6E8A-4147-A177-3AD203B41FA5}">
                      <a16:colId xmlns:a16="http://schemas.microsoft.com/office/drawing/2014/main" val="2651911311"/>
                    </a:ext>
                  </a:extLst>
                </a:gridCol>
                <a:gridCol w="329184">
                  <a:extLst>
                    <a:ext uri="{9D8B030D-6E8A-4147-A177-3AD203B41FA5}">
                      <a16:colId xmlns:a16="http://schemas.microsoft.com/office/drawing/2014/main" val="1280029520"/>
                    </a:ext>
                  </a:extLst>
                </a:gridCol>
                <a:gridCol w="329184">
                  <a:extLst>
                    <a:ext uri="{9D8B030D-6E8A-4147-A177-3AD203B41FA5}">
                      <a16:colId xmlns:a16="http://schemas.microsoft.com/office/drawing/2014/main" val="3155053409"/>
                    </a:ext>
                  </a:extLst>
                </a:gridCol>
                <a:gridCol w="329184">
                  <a:extLst>
                    <a:ext uri="{9D8B030D-6E8A-4147-A177-3AD203B41FA5}">
                      <a16:colId xmlns:a16="http://schemas.microsoft.com/office/drawing/2014/main" val="353773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55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- 2023-08-11 15:08:39</a:t>
                      </a:r>
                      <a:r>
                        <a:rPr kumimoji="0" lang="en-US" sz="1000" b="0" i="0" u="none" strike="noStrike" kern="1200" cap="none" spc="0" normalizeH="0" baseline="0" noProof="0">
                          <a:ln>
                            <a:noFill/>
                          </a:ln>
                          <a:solidFill>
                            <a:prstClr val="black"/>
                          </a:solidFill>
                          <a:effectLst/>
                          <a:uLnTx/>
                          <a:uFillTx/>
                          <a:latin typeface="Calibri"/>
                          <a:ea typeface="+mn-ea"/>
                          <a:cs typeface="+mn-cs"/>
                        </a:rPr>
                        <a:t>
 🥳 Hats off to our class of 2023 Summer Associates on a successful program! This gifted group of rising stars ⭐️ shined throughout the 10-week summer #internshipprogram and just wrapped up their last week in the Home Office by delivering their final presentations to our senior leadership team. Here's to a bright future ahead – all the best from #TEAMPHLY! 👏  
Learn more about our internship opportunities: bit.ly/PHLYInternships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https://quintly-image-storage.s3.amazonaws.com/d123f9c23f3abec6e562a564c92f236a/5a282dc283b986829a48605076a9e1fe.jpg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57424104"/>
                  </a:ext>
                </a:extLst>
              </a:tr>
            </a:tbl>
          </a:graphicData>
        </a:graphic>
      </p:graphicFrame>
      <p:sp>
        <p:nvSpPr>
          <p:cNvPr id="4" name="Text Placeholder 3">
            <a:extLst>
              <a:ext uri="{FF2B5EF4-FFF2-40B4-BE49-F238E27FC236}">
                <a16:creationId xmlns:a16="http://schemas.microsoft.com/office/drawing/2014/main" id="{5C199992-BCF5-40ED-A604-688486CB5CE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672882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F8CAB-2632-4872-9984-3F6F9A24616E}"/>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1B649163-FF9D-4321-AC0E-98295354E2B0}"/>
              </a:ext>
            </a:extLst>
          </p:cNvPr>
          <p:cNvGraphicFramePr>
            <a:graphicFrameLocks noGrp="1"/>
          </p:cNvGraphicFramePr>
          <p:nvPr>
            <p:ph type="tbl" sz="quarter" idx="13"/>
            <p:extLst>
              <p:ext uri="{D42A27DB-BD31-4B8C-83A1-F6EECF244321}">
                <p14:modId xmlns:p14="http://schemas.microsoft.com/office/powerpoint/2010/main" val="549833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62929042"/>
                    </a:ext>
                  </a:extLst>
                </a:gridCol>
                <a:gridCol w="1481328">
                  <a:extLst>
                    <a:ext uri="{9D8B030D-6E8A-4147-A177-3AD203B41FA5}">
                      <a16:colId xmlns:a16="http://schemas.microsoft.com/office/drawing/2014/main" val="1523527877"/>
                    </a:ext>
                  </a:extLst>
                </a:gridCol>
                <a:gridCol w="329184">
                  <a:extLst>
                    <a:ext uri="{9D8B030D-6E8A-4147-A177-3AD203B41FA5}">
                      <a16:colId xmlns:a16="http://schemas.microsoft.com/office/drawing/2014/main" val="2809102803"/>
                    </a:ext>
                  </a:extLst>
                </a:gridCol>
                <a:gridCol w="329184">
                  <a:extLst>
                    <a:ext uri="{9D8B030D-6E8A-4147-A177-3AD203B41FA5}">
                      <a16:colId xmlns:a16="http://schemas.microsoft.com/office/drawing/2014/main" val="2961328390"/>
                    </a:ext>
                  </a:extLst>
                </a:gridCol>
                <a:gridCol w="329184">
                  <a:extLst>
                    <a:ext uri="{9D8B030D-6E8A-4147-A177-3AD203B41FA5}">
                      <a16:colId xmlns:a16="http://schemas.microsoft.com/office/drawing/2014/main" val="2439825209"/>
                    </a:ext>
                  </a:extLst>
                </a:gridCol>
                <a:gridCol w="329184">
                  <a:extLst>
                    <a:ext uri="{9D8B030D-6E8A-4147-A177-3AD203B41FA5}">
                      <a16:colId xmlns:a16="http://schemas.microsoft.com/office/drawing/2014/main" val="2501941198"/>
                    </a:ext>
                  </a:extLst>
                </a:gridCol>
                <a:gridCol w="329184">
                  <a:extLst>
                    <a:ext uri="{9D8B030D-6E8A-4147-A177-3AD203B41FA5}">
                      <a16:colId xmlns:a16="http://schemas.microsoft.com/office/drawing/2014/main" val="3725654389"/>
                    </a:ext>
                  </a:extLst>
                </a:gridCol>
                <a:gridCol w="329184">
                  <a:extLst>
                    <a:ext uri="{9D8B030D-6E8A-4147-A177-3AD203B41FA5}">
                      <a16:colId xmlns:a16="http://schemas.microsoft.com/office/drawing/2014/main" val="3918771086"/>
                    </a:ext>
                  </a:extLst>
                </a:gridCol>
                <a:gridCol w="329184">
                  <a:extLst>
                    <a:ext uri="{9D8B030D-6E8A-4147-A177-3AD203B41FA5}">
                      <a16:colId xmlns:a16="http://schemas.microsoft.com/office/drawing/2014/main" val="3579829163"/>
                    </a:ext>
                  </a:extLst>
                </a:gridCol>
                <a:gridCol w="329184">
                  <a:extLst>
                    <a:ext uri="{9D8B030D-6E8A-4147-A177-3AD203B41FA5}">
                      <a16:colId xmlns:a16="http://schemas.microsoft.com/office/drawing/2014/main" val="454704897"/>
                    </a:ext>
                  </a:extLst>
                </a:gridCol>
                <a:gridCol w="329184">
                  <a:extLst>
                    <a:ext uri="{9D8B030D-6E8A-4147-A177-3AD203B41FA5}">
                      <a16:colId xmlns:a16="http://schemas.microsoft.com/office/drawing/2014/main" val="3978672794"/>
                    </a:ext>
                  </a:extLst>
                </a:gridCol>
                <a:gridCol w="329184">
                  <a:extLst>
                    <a:ext uri="{9D8B030D-6E8A-4147-A177-3AD203B41FA5}">
                      <a16:colId xmlns:a16="http://schemas.microsoft.com/office/drawing/2014/main" val="1581376555"/>
                    </a:ext>
                  </a:extLst>
                </a:gridCol>
                <a:gridCol w="329184">
                  <a:extLst>
                    <a:ext uri="{9D8B030D-6E8A-4147-A177-3AD203B41FA5}">
                      <a16:colId xmlns:a16="http://schemas.microsoft.com/office/drawing/2014/main" val="4082034678"/>
                    </a:ext>
                  </a:extLst>
                </a:gridCol>
                <a:gridCol w="329184">
                  <a:extLst>
                    <a:ext uri="{9D8B030D-6E8A-4147-A177-3AD203B41FA5}">
                      <a16:colId xmlns:a16="http://schemas.microsoft.com/office/drawing/2014/main" val="182577791"/>
                    </a:ext>
                  </a:extLst>
                </a:gridCol>
                <a:gridCol w="329184">
                  <a:extLst>
                    <a:ext uri="{9D8B030D-6E8A-4147-A177-3AD203B41FA5}">
                      <a16:colId xmlns:a16="http://schemas.microsoft.com/office/drawing/2014/main" val="714635728"/>
                    </a:ext>
                  </a:extLst>
                </a:gridCol>
                <a:gridCol w="329184">
                  <a:extLst>
                    <a:ext uri="{9D8B030D-6E8A-4147-A177-3AD203B41FA5}">
                      <a16:colId xmlns:a16="http://schemas.microsoft.com/office/drawing/2014/main" val="203939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247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- 2023-08-25 18:11:07</a:t>
                      </a:r>
                      <a:r>
                        <a:rPr kumimoji="0" lang="en-US" sz="1000" b="0" i="0" u="none" strike="noStrike" kern="1200" cap="none" spc="0" normalizeH="0" baseline="0" noProof="0">
                          <a:ln>
                            <a:noFill/>
                          </a:ln>
                          <a:solidFill>
                            <a:prstClr val="black"/>
                          </a:solidFill>
                          <a:effectLst/>
                          <a:uLnTx/>
                          <a:uFillTx/>
                          <a:latin typeface="Calibri"/>
                          <a:ea typeface="+mn-ea"/>
                          <a:cs typeface="+mn-cs"/>
                        </a:rPr>
                        <a:t>
 Employees showed off their furry friends' star ⭐️ power during a virtual pet pageant benefiting the Children's Hospital of Philadelphia (CHOP)! From the fluffiest felines to the most playful pups, #TEAMPHLY's four-legged friends competed in a friendly contest to support CHOP's life-saving work. 🙌
All money raised is donated to CHOP to help create a future free of childhood #cancer. Learn how you can make a difference: bit.ly/CHOP-Parkway #ForBreakThroughs #fundraisers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https://quintly-image-storage.s3.amazonaws.com/d123f9c23f3abec6e562a564c92f236a/b2ff68964662b3f54b9d5cef5065604f.jpg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66396664"/>
                  </a:ext>
                </a:extLst>
              </a:tr>
            </a:tbl>
          </a:graphicData>
        </a:graphic>
      </p:graphicFrame>
      <p:sp>
        <p:nvSpPr>
          <p:cNvPr id="4" name="Text Placeholder 3">
            <a:extLst>
              <a:ext uri="{FF2B5EF4-FFF2-40B4-BE49-F238E27FC236}">
                <a16:creationId xmlns:a16="http://schemas.microsoft.com/office/drawing/2014/main" id="{49897802-9908-42C9-8A43-FA748F2B815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228023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4A75-0F23-4249-8D8E-6C4139CA34D0}"/>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6061E142-07A0-400C-93A5-93DEE28B45E8}"/>
              </a:ext>
            </a:extLst>
          </p:cNvPr>
          <p:cNvGraphicFramePr>
            <a:graphicFrameLocks noGrp="1"/>
          </p:cNvGraphicFramePr>
          <p:nvPr>
            <p:ph type="tbl" sz="quarter" idx="13"/>
            <p:extLst>
              <p:ext uri="{D42A27DB-BD31-4B8C-83A1-F6EECF244321}">
                <p14:modId xmlns:p14="http://schemas.microsoft.com/office/powerpoint/2010/main" val="215724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66429375"/>
                    </a:ext>
                  </a:extLst>
                </a:gridCol>
                <a:gridCol w="1481328">
                  <a:extLst>
                    <a:ext uri="{9D8B030D-6E8A-4147-A177-3AD203B41FA5}">
                      <a16:colId xmlns:a16="http://schemas.microsoft.com/office/drawing/2014/main" val="2359565701"/>
                    </a:ext>
                  </a:extLst>
                </a:gridCol>
                <a:gridCol w="329184">
                  <a:extLst>
                    <a:ext uri="{9D8B030D-6E8A-4147-A177-3AD203B41FA5}">
                      <a16:colId xmlns:a16="http://schemas.microsoft.com/office/drawing/2014/main" val="3041769768"/>
                    </a:ext>
                  </a:extLst>
                </a:gridCol>
                <a:gridCol w="329184">
                  <a:extLst>
                    <a:ext uri="{9D8B030D-6E8A-4147-A177-3AD203B41FA5}">
                      <a16:colId xmlns:a16="http://schemas.microsoft.com/office/drawing/2014/main" val="2052078498"/>
                    </a:ext>
                  </a:extLst>
                </a:gridCol>
                <a:gridCol w="329184">
                  <a:extLst>
                    <a:ext uri="{9D8B030D-6E8A-4147-A177-3AD203B41FA5}">
                      <a16:colId xmlns:a16="http://schemas.microsoft.com/office/drawing/2014/main" val="3015292900"/>
                    </a:ext>
                  </a:extLst>
                </a:gridCol>
                <a:gridCol w="329184">
                  <a:extLst>
                    <a:ext uri="{9D8B030D-6E8A-4147-A177-3AD203B41FA5}">
                      <a16:colId xmlns:a16="http://schemas.microsoft.com/office/drawing/2014/main" val="550875807"/>
                    </a:ext>
                  </a:extLst>
                </a:gridCol>
                <a:gridCol w="329184">
                  <a:extLst>
                    <a:ext uri="{9D8B030D-6E8A-4147-A177-3AD203B41FA5}">
                      <a16:colId xmlns:a16="http://schemas.microsoft.com/office/drawing/2014/main" val="3212146042"/>
                    </a:ext>
                  </a:extLst>
                </a:gridCol>
                <a:gridCol w="329184">
                  <a:extLst>
                    <a:ext uri="{9D8B030D-6E8A-4147-A177-3AD203B41FA5}">
                      <a16:colId xmlns:a16="http://schemas.microsoft.com/office/drawing/2014/main" val="1373836753"/>
                    </a:ext>
                  </a:extLst>
                </a:gridCol>
                <a:gridCol w="329184">
                  <a:extLst>
                    <a:ext uri="{9D8B030D-6E8A-4147-A177-3AD203B41FA5}">
                      <a16:colId xmlns:a16="http://schemas.microsoft.com/office/drawing/2014/main" val="2056625738"/>
                    </a:ext>
                  </a:extLst>
                </a:gridCol>
                <a:gridCol w="329184">
                  <a:extLst>
                    <a:ext uri="{9D8B030D-6E8A-4147-A177-3AD203B41FA5}">
                      <a16:colId xmlns:a16="http://schemas.microsoft.com/office/drawing/2014/main" val="3825190347"/>
                    </a:ext>
                  </a:extLst>
                </a:gridCol>
                <a:gridCol w="329184">
                  <a:extLst>
                    <a:ext uri="{9D8B030D-6E8A-4147-A177-3AD203B41FA5}">
                      <a16:colId xmlns:a16="http://schemas.microsoft.com/office/drawing/2014/main" val="362638016"/>
                    </a:ext>
                  </a:extLst>
                </a:gridCol>
                <a:gridCol w="329184">
                  <a:extLst>
                    <a:ext uri="{9D8B030D-6E8A-4147-A177-3AD203B41FA5}">
                      <a16:colId xmlns:a16="http://schemas.microsoft.com/office/drawing/2014/main" val="2986051766"/>
                    </a:ext>
                  </a:extLst>
                </a:gridCol>
                <a:gridCol w="329184">
                  <a:extLst>
                    <a:ext uri="{9D8B030D-6E8A-4147-A177-3AD203B41FA5}">
                      <a16:colId xmlns:a16="http://schemas.microsoft.com/office/drawing/2014/main" val="1884050429"/>
                    </a:ext>
                  </a:extLst>
                </a:gridCol>
                <a:gridCol w="329184">
                  <a:extLst>
                    <a:ext uri="{9D8B030D-6E8A-4147-A177-3AD203B41FA5}">
                      <a16:colId xmlns:a16="http://schemas.microsoft.com/office/drawing/2014/main" val="1388727059"/>
                    </a:ext>
                  </a:extLst>
                </a:gridCol>
                <a:gridCol w="329184">
                  <a:extLst>
                    <a:ext uri="{9D8B030D-6E8A-4147-A177-3AD203B41FA5}">
                      <a16:colId xmlns:a16="http://schemas.microsoft.com/office/drawing/2014/main" val="877572043"/>
                    </a:ext>
                  </a:extLst>
                </a:gridCol>
                <a:gridCol w="329184">
                  <a:extLst>
                    <a:ext uri="{9D8B030D-6E8A-4147-A177-3AD203B41FA5}">
                      <a16:colId xmlns:a16="http://schemas.microsoft.com/office/drawing/2014/main" val="74106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238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- 2023-08-31 10:47:05</a:t>
                      </a:r>
                      <a:r>
                        <a:rPr kumimoji="0" lang="en-US" sz="1000" b="0" i="0" u="none" strike="noStrike" kern="1200" cap="none" spc="0" normalizeH="0" baseline="0" noProof="0">
                          <a:ln>
                            <a:noFill/>
                          </a:ln>
                          <a:solidFill>
                            <a:prstClr val="black"/>
                          </a:solidFill>
                          <a:effectLst/>
                          <a:uLnTx/>
                          <a:uFillTx/>
                          <a:latin typeface="Calibri"/>
                          <a:ea typeface="+mn-ea"/>
                          <a:cs typeface="+mn-cs"/>
                        </a:rPr>
                        <a:t>
 There are many reasons why PHLY is a great place to work! This month, we’re shining the spotlight on Chrystal Daniels, who works in Claims, as she shares why she loves being part of our team. 💙 #employeespotlight #insurancecareers
Learn more about #TEAMPHLY: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https://quintly-image-storage.s3.amazonaws.com/d123f9c23f3abec6e562a564c92f236a/5afa86e87b3dae96d50d5b2c450814b6.jpg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94213614"/>
                  </a:ext>
                </a:extLst>
              </a:tr>
            </a:tbl>
          </a:graphicData>
        </a:graphic>
      </p:graphicFrame>
      <p:sp>
        <p:nvSpPr>
          <p:cNvPr id="4" name="Text Placeholder 3">
            <a:extLst>
              <a:ext uri="{FF2B5EF4-FFF2-40B4-BE49-F238E27FC236}">
                <a16:creationId xmlns:a16="http://schemas.microsoft.com/office/drawing/2014/main" id="{215ED9A7-A5B3-4516-9FA2-7DFBF18E13F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42753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18550-32B1-411E-B19A-FF53E6E5D80B}"/>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F09B3138-39FC-4F27-9D33-DB5C340C73F4}"/>
              </a:ext>
            </a:extLst>
          </p:cNvPr>
          <p:cNvGraphicFramePr>
            <a:graphicFrameLocks noGrp="1"/>
          </p:cNvGraphicFramePr>
          <p:nvPr>
            <p:ph type="tbl" sz="quarter" idx="13"/>
            <p:extLst>
              <p:ext uri="{D42A27DB-BD31-4B8C-83A1-F6EECF244321}">
                <p14:modId xmlns:p14="http://schemas.microsoft.com/office/powerpoint/2010/main" val="189025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47772362"/>
                    </a:ext>
                  </a:extLst>
                </a:gridCol>
                <a:gridCol w="1481328">
                  <a:extLst>
                    <a:ext uri="{9D8B030D-6E8A-4147-A177-3AD203B41FA5}">
                      <a16:colId xmlns:a16="http://schemas.microsoft.com/office/drawing/2014/main" val="801693586"/>
                    </a:ext>
                  </a:extLst>
                </a:gridCol>
                <a:gridCol w="329184">
                  <a:extLst>
                    <a:ext uri="{9D8B030D-6E8A-4147-A177-3AD203B41FA5}">
                      <a16:colId xmlns:a16="http://schemas.microsoft.com/office/drawing/2014/main" val="3369927366"/>
                    </a:ext>
                  </a:extLst>
                </a:gridCol>
                <a:gridCol w="329184">
                  <a:extLst>
                    <a:ext uri="{9D8B030D-6E8A-4147-A177-3AD203B41FA5}">
                      <a16:colId xmlns:a16="http://schemas.microsoft.com/office/drawing/2014/main" val="2525209962"/>
                    </a:ext>
                  </a:extLst>
                </a:gridCol>
                <a:gridCol w="329184">
                  <a:extLst>
                    <a:ext uri="{9D8B030D-6E8A-4147-A177-3AD203B41FA5}">
                      <a16:colId xmlns:a16="http://schemas.microsoft.com/office/drawing/2014/main" val="1111476373"/>
                    </a:ext>
                  </a:extLst>
                </a:gridCol>
                <a:gridCol w="329184">
                  <a:extLst>
                    <a:ext uri="{9D8B030D-6E8A-4147-A177-3AD203B41FA5}">
                      <a16:colId xmlns:a16="http://schemas.microsoft.com/office/drawing/2014/main" val="2622541175"/>
                    </a:ext>
                  </a:extLst>
                </a:gridCol>
                <a:gridCol w="329184">
                  <a:extLst>
                    <a:ext uri="{9D8B030D-6E8A-4147-A177-3AD203B41FA5}">
                      <a16:colId xmlns:a16="http://schemas.microsoft.com/office/drawing/2014/main" val="4252300821"/>
                    </a:ext>
                  </a:extLst>
                </a:gridCol>
                <a:gridCol w="329184">
                  <a:extLst>
                    <a:ext uri="{9D8B030D-6E8A-4147-A177-3AD203B41FA5}">
                      <a16:colId xmlns:a16="http://schemas.microsoft.com/office/drawing/2014/main" val="3573000732"/>
                    </a:ext>
                  </a:extLst>
                </a:gridCol>
                <a:gridCol w="329184">
                  <a:extLst>
                    <a:ext uri="{9D8B030D-6E8A-4147-A177-3AD203B41FA5}">
                      <a16:colId xmlns:a16="http://schemas.microsoft.com/office/drawing/2014/main" val="3469341276"/>
                    </a:ext>
                  </a:extLst>
                </a:gridCol>
                <a:gridCol w="329184">
                  <a:extLst>
                    <a:ext uri="{9D8B030D-6E8A-4147-A177-3AD203B41FA5}">
                      <a16:colId xmlns:a16="http://schemas.microsoft.com/office/drawing/2014/main" val="1095198985"/>
                    </a:ext>
                  </a:extLst>
                </a:gridCol>
                <a:gridCol w="329184">
                  <a:extLst>
                    <a:ext uri="{9D8B030D-6E8A-4147-A177-3AD203B41FA5}">
                      <a16:colId xmlns:a16="http://schemas.microsoft.com/office/drawing/2014/main" val="2255407905"/>
                    </a:ext>
                  </a:extLst>
                </a:gridCol>
                <a:gridCol w="329184">
                  <a:extLst>
                    <a:ext uri="{9D8B030D-6E8A-4147-A177-3AD203B41FA5}">
                      <a16:colId xmlns:a16="http://schemas.microsoft.com/office/drawing/2014/main" val="549252703"/>
                    </a:ext>
                  </a:extLst>
                </a:gridCol>
                <a:gridCol w="329184">
                  <a:extLst>
                    <a:ext uri="{9D8B030D-6E8A-4147-A177-3AD203B41FA5}">
                      <a16:colId xmlns:a16="http://schemas.microsoft.com/office/drawing/2014/main" val="3739760587"/>
                    </a:ext>
                  </a:extLst>
                </a:gridCol>
                <a:gridCol w="329184">
                  <a:extLst>
                    <a:ext uri="{9D8B030D-6E8A-4147-A177-3AD203B41FA5}">
                      <a16:colId xmlns:a16="http://schemas.microsoft.com/office/drawing/2014/main" val="558320384"/>
                    </a:ext>
                  </a:extLst>
                </a:gridCol>
                <a:gridCol w="329184">
                  <a:extLst>
                    <a:ext uri="{9D8B030D-6E8A-4147-A177-3AD203B41FA5}">
                      <a16:colId xmlns:a16="http://schemas.microsoft.com/office/drawing/2014/main" val="3721190266"/>
                    </a:ext>
                  </a:extLst>
                </a:gridCol>
                <a:gridCol w="329184">
                  <a:extLst>
                    <a:ext uri="{9D8B030D-6E8A-4147-A177-3AD203B41FA5}">
                      <a16:colId xmlns:a16="http://schemas.microsoft.com/office/drawing/2014/main" val="343751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6656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- 2023-08-30 15:03:02</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you combine teamwork, competition, and a whole lot of fun? #TEAMPHLY's Pickleball Tournament! Employees in our Leawood, KS office had a dill-ightful time during their company outing and brought their A-game to the court to show off their impressive pickleball skills. Congratulations to the champions Elliot Skinner &amp; Debby Watson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https://quintly-image-storage.s3.amazonaws.com/d123f9c23f3abec6e562a564c92f236a/720e6c43fb8eb3de39c89ce304a310b4.jpg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41572429"/>
                  </a:ext>
                </a:extLst>
              </a:tr>
            </a:tbl>
          </a:graphicData>
        </a:graphic>
      </p:graphicFrame>
      <p:sp>
        <p:nvSpPr>
          <p:cNvPr id="4" name="Text Placeholder 3">
            <a:extLst>
              <a:ext uri="{FF2B5EF4-FFF2-40B4-BE49-F238E27FC236}">
                <a16:creationId xmlns:a16="http://schemas.microsoft.com/office/drawing/2014/main" id="{65E8A7DB-A7DE-4B39-9A24-27E241B2DE5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534931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CF843-71B1-45AF-9039-0B0CCDCFBDC2}"/>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C9523D4C-8D4F-45D4-B562-4EC5B793D3C3}"/>
              </a:ext>
            </a:extLst>
          </p:cNvPr>
          <p:cNvGraphicFramePr>
            <a:graphicFrameLocks noGrp="1"/>
          </p:cNvGraphicFramePr>
          <p:nvPr>
            <p:ph type="tbl" sz="quarter" idx="13"/>
            <p:extLst>
              <p:ext uri="{D42A27DB-BD31-4B8C-83A1-F6EECF244321}">
                <p14:modId xmlns:p14="http://schemas.microsoft.com/office/powerpoint/2010/main" val="254405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0053813"/>
                    </a:ext>
                  </a:extLst>
                </a:gridCol>
                <a:gridCol w="1481328">
                  <a:extLst>
                    <a:ext uri="{9D8B030D-6E8A-4147-A177-3AD203B41FA5}">
                      <a16:colId xmlns:a16="http://schemas.microsoft.com/office/drawing/2014/main" val="3778815321"/>
                    </a:ext>
                  </a:extLst>
                </a:gridCol>
                <a:gridCol w="329184">
                  <a:extLst>
                    <a:ext uri="{9D8B030D-6E8A-4147-A177-3AD203B41FA5}">
                      <a16:colId xmlns:a16="http://schemas.microsoft.com/office/drawing/2014/main" val="3155632411"/>
                    </a:ext>
                  </a:extLst>
                </a:gridCol>
                <a:gridCol w="329184">
                  <a:extLst>
                    <a:ext uri="{9D8B030D-6E8A-4147-A177-3AD203B41FA5}">
                      <a16:colId xmlns:a16="http://schemas.microsoft.com/office/drawing/2014/main" val="1905796577"/>
                    </a:ext>
                  </a:extLst>
                </a:gridCol>
                <a:gridCol w="329184">
                  <a:extLst>
                    <a:ext uri="{9D8B030D-6E8A-4147-A177-3AD203B41FA5}">
                      <a16:colId xmlns:a16="http://schemas.microsoft.com/office/drawing/2014/main" val="2078781478"/>
                    </a:ext>
                  </a:extLst>
                </a:gridCol>
                <a:gridCol w="329184">
                  <a:extLst>
                    <a:ext uri="{9D8B030D-6E8A-4147-A177-3AD203B41FA5}">
                      <a16:colId xmlns:a16="http://schemas.microsoft.com/office/drawing/2014/main" val="1808223110"/>
                    </a:ext>
                  </a:extLst>
                </a:gridCol>
                <a:gridCol w="329184">
                  <a:extLst>
                    <a:ext uri="{9D8B030D-6E8A-4147-A177-3AD203B41FA5}">
                      <a16:colId xmlns:a16="http://schemas.microsoft.com/office/drawing/2014/main" val="1901770617"/>
                    </a:ext>
                  </a:extLst>
                </a:gridCol>
                <a:gridCol w="329184">
                  <a:extLst>
                    <a:ext uri="{9D8B030D-6E8A-4147-A177-3AD203B41FA5}">
                      <a16:colId xmlns:a16="http://schemas.microsoft.com/office/drawing/2014/main" val="2581517702"/>
                    </a:ext>
                  </a:extLst>
                </a:gridCol>
                <a:gridCol w="329184">
                  <a:extLst>
                    <a:ext uri="{9D8B030D-6E8A-4147-A177-3AD203B41FA5}">
                      <a16:colId xmlns:a16="http://schemas.microsoft.com/office/drawing/2014/main" val="4183859303"/>
                    </a:ext>
                  </a:extLst>
                </a:gridCol>
                <a:gridCol w="329184">
                  <a:extLst>
                    <a:ext uri="{9D8B030D-6E8A-4147-A177-3AD203B41FA5}">
                      <a16:colId xmlns:a16="http://schemas.microsoft.com/office/drawing/2014/main" val="3261738177"/>
                    </a:ext>
                  </a:extLst>
                </a:gridCol>
                <a:gridCol w="329184">
                  <a:extLst>
                    <a:ext uri="{9D8B030D-6E8A-4147-A177-3AD203B41FA5}">
                      <a16:colId xmlns:a16="http://schemas.microsoft.com/office/drawing/2014/main" val="588693198"/>
                    </a:ext>
                  </a:extLst>
                </a:gridCol>
                <a:gridCol w="329184">
                  <a:extLst>
                    <a:ext uri="{9D8B030D-6E8A-4147-A177-3AD203B41FA5}">
                      <a16:colId xmlns:a16="http://schemas.microsoft.com/office/drawing/2014/main" val="3829395123"/>
                    </a:ext>
                  </a:extLst>
                </a:gridCol>
                <a:gridCol w="329184">
                  <a:extLst>
                    <a:ext uri="{9D8B030D-6E8A-4147-A177-3AD203B41FA5}">
                      <a16:colId xmlns:a16="http://schemas.microsoft.com/office/drawing/2014/main" val="4235714480"/>
                    </a:ext>
                  </a:extLst>
                </a:gridCol>
                <a:gridCol w="329184">
                  <a:extLst>
                    <a:ext uri="{9D8B030D-6E8A-4147-A177-3AD203B41FA5}">
                      <a16:colId xmlns:a16="http://schemas.microsoft.com/office/drawing/2014/main" val="1200622755"/>
                    </a:ext>
                  </a:extLst>
                </a:gridCol>
                <a:gridCol w="329184">
                  <a:extLst>
                    <a:ext uri="{9D8B030D-6E8A-4147-A177-3AD203B41FA5}">
                      <a16:colId xmlns:a16="http://schemas.microsoft.com/office/drawing/2014/main" val="3543589838"/>
                    </a:ext>
                  </a:extLst>
                </a:gridCol>
                <a:gridCol w="329184">
                  <a:extLst>
                    <a:ext uri="{9D8B030D-6E8A-4147-A177-3AD203B41FA5}">
                      <a16:colId xmlns:a16="http://schemas.microsoft.com/office/drawing/2014/main" val="3855299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095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- 2023-08-04 14:10:24</a:t>
                      </a:r>
                      <a:r>
                        <a:rPr kumimoji="0" lang="en-US" sz="1000" b="0" i="0" u="none" strike="noStrike" kern="1200" cap="none" spc="0" normalizeH="0" baseline="0" noProof="0">
                          <a:ln>
                            <a:noFill/>
                          </a:ln>
                          <a:solidFill>
                            <a:prstClr val="black"/>
                          </a:solidFill>
                          <a:effectLst/>
                          <a:uLnTx/>
                          <a:uFillTx/>
                          <a:latin typeface="Calibri"/>
                          <a:ea typeface="+mn-ea"/>
                          <a:cs typeface="+mn-cs"/>
                        </a:rPr>
                        <a:t>
 After weeks of fun, friendly competition, our Home Office #Marketing team’s PHLY Summer Games have come to an end. Seven teams made up of Summer Associates and seasoned Marketing employees competed in various events, showcasing their skills and team spirit. It all came down to the final cook-off event, where they put their culinary creativity to the test! 🍽️
With this final event came the crowning of the champions. Congratulations to Bill Peel, Dave Russell, and Gary Mignone! 🏆
Special thanks to all our participants and organizers, who made the Summer Games an unforgettable experience and demonstrated the spirit of teamwork that defines #TEAMPHLY! 🙌 
Visit bit.ly/PHLYInternships to learn more about #PHLYInternLife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https://quintly-image-storage.s3.amazonaws.com/d123f9c23f3abec6e562a564c92f236a/6a33edcf95a58909583d0dbfd7161d5d.jpg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97408019"/>
                  </a:ext>
                </a:extLst>
              </a:tr>
            </a:tbl>
          </a:graphicData>
        </a:graphic>
      </p:graphicFrame>
      <p:sp>
        <p:nvSpPr>
          <p:cNvPr id="4" name="Text Placeholder 3">
            <a:extLst>
              <a:ext uri="{FF2B5EF4-FFF2-40B4-BE49-F238E27FC236}">
                <a16:creationId xmlns:a16="http://schemas.microsoft.com/office/drawing/2014/main" id="{5547812C-0314-4458-8466-16FEE21C69A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382222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9C6E6-0B49-4EC6-BA21-1258688BC42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BF51B78-31D9-44A9-B115-2E3449C9B4FF}"/>
              </a:ext>
            </a:extLst>
          </p:cNvPr>
          <p:cNvGraphicFramePr>
            <a:graphicFrameLocks noGrp="1"/>
          </p:cNvGraphicFramePr>
          <p:nvPr>
            <p:ph type="chart" sz="quarter" idx="13"/>
            <p:extLst>
              <p:ext uri="{D42A27DB-BD31-4B8C-83A1-F6EECF244321}">
                <p14:modId xmlns:p14="http://schemas.microsoft.com/office/powerpoint/2010/main" val="4123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527DC4-6477-4682-8841-B4F778C24934}"/>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E00BD485-90DC-4D70-AE51-223565A92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972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3D49-EDCB-46ED-AECA-1F8E07C957C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22B45FA5-9E20-462C-B767-E1B5A08C96CB}"/>
              </a:ext>
            </a:extLst>
          </p:cNvPr>
          <p:cNvGraphicFramePr>
            <a:graphicFrameLocks noGrp="1"/>
          </p:cNvGraphicFramePr>
          <p:nvPr>
            <p:ph type="tbl" sz="quarter" idx="13"/>
            <p:extLst>
              <p:ext uri="{D42A27DB-BD31-4B8C-83A1-F6EECF244321}">
                <p14:modId xmlns:p14="http://schemas.microsoft.com/office/powerpoint/2010/main" val="28030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11043105"/>
                    </a:ext>
                  </a:extLst>
                </a:gridCol>
                <a:gridCol w="576072">
                  <a:extLst>
                    <a:ext uri="{9D8B030D-6E8A-4147-A177-3AD203B41FA5}">
                      <a16:colId xmlns:a16="http://schemas.microsoft.com/office/drawing/2014/main" val="3218203434"/>
                    </a:ext>
                  </a:extLst>
                </a:gridCol>
                <a:gridCol w="576072">
                  <a:extLst>
                    <a:ext uri="{9D8B030D-6E8A-4147-A177-3AD203B41FA5}">
                      <a16:colId xmlns:a16="http://schemas.microsoft.com/office/drawing/2014/main" val="1662809632"/>
                    </a:ext>
                  </a:extLst>
                </a:gridCol>
                <a:gridCol w="576072">
                  <a:extLst>
                    <a:ext uri="{9D8B030D-6E8A-4147-A177-3AD203B41FA5}">
                      <a16:colId xmlns:a16="http://schemas.microsoft.com/office/drawing/2014/main" val="2171853536"/>
                    </a:ext>
                  </a:extLst>
                </a:gridCol>
                <a:gridCol w="576072">
                  <a:extLst>
                    <a:ext uri="{9D8B030D-6E8A-4147-A177-3AD203B41FA5}">
                      <a16:colId xmlns:a16="http://schemas.microsoft.com/office/drawing/2014/main" val="1601355166"/>
                    </a:ext>
                  </a:extLst>
                </a:gridCol>
                <a:gridCol w="576072">
                  <a:extLst>
                    <a:ext uri="{9D8B030D-6E8A-4147-A177-3AD203B41FA5}">
                      <a16:colId xmlns:a16="http://schemas.microsoft.com/office/drawing/2014/main" val="3249148595"/>
                    </a:ext>
                  </a:extLst>
                </a:gridCol>
                <a:gridCol w="576072">
                  <a:extLst>
                    <a:ext uri="{9D8B030D-6E8A-4147-A177-3AD203B41FA5}">
                      <a16:colId xmlns:a16="http://schemas.microsoft.com/office/drawing/2014/main" val="139860321"/>
                    </a:ext>
                  </a:extLst>
                </a:gridCol>
                <a:gridCol w="576072">
                  <a:extLst>
                    <a:ext uri="{9D8B030D-6E8A-4147-A177-3AD203B41FA5}">
                      <a16:colId xmlns:a16="http://schemas.microsoft.com/office/drawing/2014/main" val="2480001138"/>
                    </a:ext>
                  </a:extLst>
                </a:gridCol>
                <a:gridCol w="576072">
                  <a:extLst>
                    <a:ext uri="{9D8B030D-6E8A-4147-A177-3AD203B41FA5}">
                      <a16:colId xmlns:a16="http://schemas.microsoft.com/office/drawing/2014/main" val="3699002520"/>
                    </a:ext>
                  </a:extLst>
                </a:gridCol>
                <a:gridCol w="576072">
                  <a:extLst>
                    <a:ext uri="{9D8B030D-6E8A-4147-A177-3AD203B41FA5}">
                      <a16:colId xmlns:a16="http://schemas.microsoft.com/office/drawing/2014/main" val="3321909201"/>
                    </a:ext>
                  </a:extLst>
                </a:gridCol>
                <a:gridCol w="576072">
                  <a:extLst>
                    <a:ext uri="{9D8B030D-6E8A-4147-A177-3AD203B41FA5}">
                      <a16:colId xmlns:a16="http://schemas.microsoft.com/office/drawing/2014/main" val="3411350356"/>
                    </a:ext>
                  </a:extLst>
                </a:gridCol>
                <a:gridCol w="576072">
                  <a:extLst>
                    <a:ext uri="{9D8B030D-6E8A-4147-A177-3AD203B41FA5}">
                      <a16:colId xmlns:a16="http://schemas.microsoft.com/office/drawing/2014/main" val="2692633852"/>
                    </a:ext>
                  </a:extLst>
                </a:gridCol>
                <a:gridCol w="576072">
                  <a:extLst>
                    <a:ext uri="{9D8B030D-6E8A-4147-A177-3AD203B41FA5}">
                      <a16:colId xmlns:a16="http://schemas.microsoft.com/office/drawing/2014/main" val="24155695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15345885"/>
                  </a:ext>
                </a:extLst>
              </a:tr>
              <a:tr h="370840">
                <a:tc>
                  <a:txBody>
                    <a:bodyPr/>
                    <a:lstStyle/>
                    <a:p>
                      <a:r>
                        <a:rPr lang="en-US" sz="1000"/>
                        <a:t>3906</a:t>
                      </a:r>
                    </a:p>
                  </a:txBody>
                  <a:tcPr/>
                </a:tc>
                <a:tc>
                  <a:txBody>
                    <a:bodyPr/>
                    <a:lstStyle/>
                    <a:p>
                      <a:r>
                        <a:rPr lang="en-US" sz="1000"/>
                        <a:t>18</a:t>
                      </a:r>
                    </a:p>
                  </a:txBody>
                  <a:tcPr/>
                </a:tc>
                <a:tc>
                  <a:txBody>
                    <a:bodyPr/>
                    <a:lstStyle/>
                    <a:p>
                      <a:r>
                        <a:rPr lang="en-US" sz="1000"/>
                        <a:t>42</a:t>
                      </a:r>
                    </a:p>
                  </a:txBody>
                  <a:tcPr/>
                </a:tc>
                <a:tc>
                  <a:txBody>
                    <a:bodyPr/>
                    <a:lstStyle/>
                    <a:p>
                      <a:r>
                        <a:rPr lang="en-US" sz="1000"/>
                        <a:t>25</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61</a:t>
                      </a:r>
                    </a:p>
                  </a:txBody>
                  <a:tcPr/>
                </a:tc>
                <a:tc>
                  <a:txBody>
                    <a:bodyPr/>
                    <a:lstStyle/>
                    <a:p>
                      <a:r>
                        <a:rPr lang="en-US" sz="1000"/>
                        <a:t>0</a:t>
                      </a:r>
                    </a:p>
                  </a:txBody>
                  <a:tcPr/>
                </a:tc>
                <a:tc>
                  <a:txBody>
                    <a:bodyPr/>
                    <a:lstStyle/>
                    <a:p>
                      <a:r>
                        <a:rPr lang="en-US" sz="1000"/>
                        <a:t>17</a:t>
                      </a:r>
                    </a:p>
                  </a:txBody>
                  <a:tcPr/>
                </a:tc>
                <a:tc>
                  <a:txBody>
                    <a:bodyPr/>
                    <a:lstStyle/>
                    <a:p>
                      <a:r>
                        <a:rPr lang="en-US" sz="1000"/>
                        <a:t>0.0626 %</a:t>
                      </a:r>
                    </a:p>
                  </a:txBody>
                  <a:tcPr/>
                </a:tc>
                <a:tc>
                  <a:txBody>
                    <a:bodyPr/>
                    <a:lstStyle/>
                    <a:p>
                      <a:r>
                        <a:rPr lang="en-US" sz="1000"/>
                        <a:t>0.0 %</a:t>
                      </a:r>
                    </a:p>
                  </a:txBody>
                  <a:tcPr/>
                </a:tc>
                <a:extLst>
                  <a:ext uri="{0D108BD9-81ED-4DB2-BD59-A6C34878D82A}">
                    <a16:rowId xmlns:a16="http://schemas.microsoft.com/office/drawing/2014/main" val="3341553964"/>
                  </a:ext>
                </a:extLst>
              </a:tr>
            </a:tbl>
          </a:graphicData>
        </a:graphic>
      </p:graphicFrame>
      <p:sp>
        <p:nvSpPr>
          <p:cNvPr id="4" name="Text Placeholder 3">
            <a:extLst>
              <a:ext uri="{FF2B5EF4-FFF2-40B4-BE49-F238E27FC236}">
                <a16:creationId xmlns:a16="http://schemas.microsoft.com/office/drawing/2014/main" id="{B8B42501-478C-4A1C-9AB0-500280DBA6E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158391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BA0C6-B7C8-4D1A-8470-A139284FACD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52C9598-3B4C-4746-857D-8DD2AE8ECC5E}"/>
              </a:ext>
            </a:extLst>
          </p:cNvPr>
          <p:cNvGraphicFramePr>
            <a:graphicFrameLocks noGrp="1"/>
          </p:cNvGraphicFramePr>
          <p:nvPr>
            <p:ph type="chart" sz="quarter" idx="13"/>
            <p:extLst>
              <p:ext uri="{D42A27DB-BD31-4B8C-83A1-F6EECF244321}">
                <p14:modId xmlns:p14="http://schemas.microsoft.com/office/powerpoint/2010/main" val="2973117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A6F66-0B3F-4EED-ADCD-45EF9505084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7FB4586-7480-4971-BB18-A69110D0F8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245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379F5-199D-45E8-98F3-71D5229E05F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72818AD-6200-48BB-A267-26DD50F0B183}"/>
              </a:ext>
            </a:extLst>
          </p:cNvPr>
          <p:cNvGraphicFramePr>
            <a:graphicFrameLocks noGrp="1"/>
          </p:cNvGraphicFramePr>
          <p:nvPr>
            <p:ph type="chart" sz="quarter" idx="13"/>
            <p:extLst>
              <p:ext uri="{D42A27DB-BD31-4B8C-83A1-F6EECF244321}">
                <p14:modId xmlns:p14="http://schemas.microsoft.com/office/powerpoint/2010/main" val="2244977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18C04B-8209-4D7F-B59A-27AD40C2539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C5559E4-8BF5-4D88-8CCD-43EAF72DE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672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5AEA4-0EDB-4AE7-9BEF-67B4AD623FC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0A6D7DB-4C54-4C12-B7D6-69D77EC2A8B4}"/>
              </a:ext>
            </a:extLst>
          </p:cNvPr>
          <p:cNvGraphicFramePr>
            <a:graphicFrameLocks noGrp="1"/>
          </p:cNvGraphicFramePr>
          <p:nvPr>
            <p:ph type="chart" sz="quarter" idx="13"/>
            <p:extLst>
              <p:ext uri="{D42A27DB-BD31-4B8C-83A1-F6EECF244321}">
                <p14:modId xmlns:p14="http://schemas.microsoft.com/office/powerpoint/2010/main" val="3708959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F84D2-CD85-4CF4-9E60-744BF6BC4AA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9D480CA-B2F8-4AE5-AB08-3E865C744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003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9609-EFCB-423B-B304-88D4B66DED3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F2C86D9-9E50-43CE-98A8-D0723B794351}"/>
              </a:ext>
            </a:extLst>
          </p:cNvPr>
          <p:cNvGraphicFramePr>
            <a:graphicFrameLocks noGrp="1"/>
          </p:cNvGraphicFramePr>
          <p:nvPr>
            <p:ph type="chart" sz="quarter" idx="13"/>
            <p:extLst>
              <p:ext uri="{D42A27DB-BD31-4B8C-83A1-F6EECF244321}">
                <p14:modId xmlns:p14="http://schemas.microsoft.com/office/powerpoint/2010/main" val="73100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FDD692-4929-416E-95BB-0012575C443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EB63FCB-421E-4EC2-96F3-95D80C4887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97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2E3FB-C383-4BFB-898C-F3E6160715F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08B3D0D-DE79-4697-BBE7-BB8072B83782}"/>
              </a:ext>
            </a:extLst>
          </p:cNvPr>
          <p:cNvGraphicFramePr>
            <a:graphicFrameLocks noGrp="1"/>
          </p:cNvGraphicFramePr>
          <p:nvPr>
            <p:ph type="tbl" sz="quarter" idx="13"/>
            <p:extLst>
              <p:ext uri="{D42A27DB-BD31-4B8C-83A1-F6EECF244321}">
                <p14:modId xmlns:p14="http://schemas.microsoft.com/office/powerpoint/2010/main" val="206674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383685020"/>
                    </a:ext>
                  </a:extLst>
                </a:gridCol>
                <a:gridCol w="2468880">
                  <a:extLst>
                    <a:ext uri="{9D8B030D-6E8A-4147-A177-3AD203B41FA5}">
                      <a16:colId xmlns:a16="http://schemas.microsoft.com/office/drawing/2014/main" val="4244380388"/>
                    </a:ext>
                  </a:extLst>
                </a:gridCol>
                <a:gridCol w="2468880">
                  <a:extLst>
                    <a:ext uri="{9D8B030D-6E8A-4147-A177-3AD203B41FA5}">
                      <a16:colId xmlns:a16="http://schemas.microsoft.com/office/drawing/2014/main" val="52815276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689966046"/>
                  </a:ext>
                </a:extLst>
              </a:tr>
              <a:tr h="370840">
                <a:tc>
                  <a:txBody>
                    <a:bodyPr/>
                    <a:lstStyle/>
                    <a:p>
                      <a:r>
                        <a:rPr lang="en-US" sz="1000" b="1"/>
                        <a:t>@EaglesComms</a:t>
                      </a:r>
                    </a:p>
                  </a:txBody>
                  <a:tcPr/>
                </a:tc>
                <a:tc>
                  <a:txBody>
                    <a:bodyPr/>
                    <a:lstStyle/>
                    <a:p>
                      <a:r>
                        <a:rPr lang="en-US" sz="1000"/>
                        <a:t>@PHLYINS (44)</a:t>
                      </a:r>
                    </a:p>
                  </a:txBody>
                  <a:tcPr/>
                </a:tc>
                <a:tc>
                  <a:txBody>
                    <a:bodyPr/>
                    <a:lstStyle/>
                    <a:p>
                      <a:r>
                        <a:rPr lang="en-US" sz="1000"/>
                        <a:t>44</a:t>
                      </a:r>
                    </a:p>
                  </a:txBody>
                  <a:tcPr/>
                </a:tc>
                <a:extLst>
                  <a:ext uri="{0D108BD9-81ED-4DB2-BD59-A6C34878D82A}">
                    <a16:rowId xmlns:a16="http://schemas.microsoft.com/office/drawing/2014/main" val="3359798420"/>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1405852091"/>
                  </a:ext>
                </a:extLst>
              </a:tr>
              <a:tr h="370840">
                <a:tc>
                  <a:txBody>
                    <a:bodyPr/>
                    <a:lstStyle/>
                    <a:p>
                      <a:r>
                        <a:rPr lang="en-US" sz="1000" b="1"/>
                        <a:t>@TMNA_Services</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1058575520"/>
                  </a:ext>
                </a:extLst>
              </a:tr>
              <a:tr h="370840">
                <a:tc>
                  <a:txBody>
                    <a:bodyPr/>
                    <a:lstStyle/>
                    <a:p>
                      <a:r>
                        <a:rPr lang="en-US" sz="1000" b="1"/>
                        <a:t>@Jayden31215665</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806273843"/>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077703978"/>
                  </a:ext>
                </a:extLst>
              </a:tr>
              <a:tr h="370840">
                <a:tc>
                  <a:txBody>
                    <a:bodyPr/>
                    <a:lstStyle/>
                    <a:p>
                      <a:r>
                        <a:rPr lang="en-US" sz="1000" b="1"/>
                        <a:t>@Phillies</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833394070"/>
                  </a:ext>
                </a:extLst>
              </a:tr>
              <a:tr h="370840">
                <a:tc>
                  <a:txBody>
                    <a:bodyPr/>
                    <a:lstStyle/>
                    <a:p>
                      <a:r>
                        <a:rPr lang="en-US" sz="1000" b="1"/>
                        <a:t>@DOITFORDOMB</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290280954"/>
                  </a:ext>
                </a:extLst>
              </a:tr>
              <a:tr h="370840">
                <a:tc>
                  <a:txBody>
                    <a:bodyPr/>
                    <a:lstStyle/>
                    <a:p>
                      <a:r>
                        <a:rPr lang="en-US" sz="1000" b="1"/>
                        <a:t>@ITABaseballPod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72828300"/>
                  </a:ext>
                </a:extLst>
              </a:tr>
              <a:tr h="370840">
                <a:tc>
                  <a:txBody>
                    <a:bodyPr/>
                    <a:lstStyle/>
                    <a:p>
                      <a:r>
                        <a:rPr lang="en-US" sz="1000" b="1"/>
                        <a:t>@Becca091091</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655580978"/>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654738755"/>
                  </a:ext>
                </a:extLst>
              </a:tr>
            </a:tbl>
          </a:graphicData>
        </a:graphic>
      </p:graphicFrame>
      <p:sp>
        <p:nvSpPr>
          <p:cNvPr id="4" name="Text Placeholder 3">
            <a:extLst>
              <a:ext uri="{FF2B5EF4-FFF2-40B4-BE49-F238E27FC236}">
                <a16:creationId xmlns:a16="http://schemas.microsoft.com/office/drawing/2014/main" id="{BEEAF9C2-42BC-4BD3-AFDA-4625B0C6FCBC}"/>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4186265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9D524-F37D-483E-AD02-2BC55C5E187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12071D4E-5EFC-4729-B929-6D7549CCB491}"/>
              </a:ext>
            </a:extLst>
          </p:cNvPr>
          <p:cNvGraphicFramePr>
            <a:graphicFrameLocks noGrp="1"/>
          </p:cNvGraphicFramePr>
          <p:nvPr>
            <p:ph type="tbl" sz="quarter" idx="13"/>
            <p:extLst>
              <p:ext uri="{D42A27DB-BD31-4B8C-83A1-F6EECF244321}">
                <p14:modId xmlns:p14="http://schemas.microsoft.com/office/powerpoint/2010/main" val="268150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5226230"/>
                    </a:ext>
                  </a:extLst>
                </a:gridCol>
                <a:gridCol w="1152144">
                  <a:extLst>
                    <a:ext uri="{9D8B030D-6E8A-4147-A177-3AD203B41FA5}">
                      <a16:colId xmlns:a16="http://schemas.microsoft.com/office/drawing/2014/main" val="3363238409"/>
                    </a:ext>
                  </a:extLst>
                </a:gridCol>
                <a:gridCol w="1152144">
                  <a:extLst>
                    <a:ext uri="{9D8B030D-6E8A-4147-A177-3AD203B41FA5}">
                      <a16:colId xmlns:a16="http://schemas.microsoft.com/office/drawing/2014/main" val="3299873185"/>
                    </a:ext>
                  </a:extLst>
                </a:gridCol>
                <a:gridCol w="1152144">
                  <a:extLst>
                    <a:ext uri="{9D8B030D-6E8A-4147-A177-3AD203B41FA5}">
                      <a16:colId xmlns:a16="http://schemas.microsoft.com/office/drawing/2014/main" val="302921154"/>
                    </a:ext>
                  </a:extLst>
                </a:gridCol>
                <a:gridCol w="1152144">
                  <a:extLst>
                    <a:ext uri="{9D8B030D-6E8A-4147-A177-3AD203B41FA5}">
                      <a16:colId xmlns:a16="http://schemas.microsoft.com/office/drawing/2014/main" val="1689338489"/>
                    </a:ext>
                  </a:extLst>
                </a:gridCol>
                <a:gridCol w="1152144">
                  <a:extLst>
                    <a:ext uri="{9D8B030D-6E8A-4147-A177-3AD203B41FA5}">
                      <a16:colId xmlns:a16="http://schemas.microsoft.com/office/drawing/2014/main" val="2896673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6821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- 2023-08-14 12:22:07</a:t>
                      </a:r>
                      <a:r>
                        <a:rPr kumimoji="0" lang="en-US" sz="1000" b="0" i="0" u="none" strike="noStrike" kern="1200" cap="none" spc="0" normalizeH="0" baseline="0" noProof="0">
                          <a:ln>
                            <a:noFill/>
                          </a:ln>
                          <a:solidFill>
                            <a:prstClr val="black"/>
                          </a:solidFill>
                          <a:effectLst/>
                          <a:uLnTx/>
                          <a:uFillTx/>
                          <a:latin typeface="Calibri"/>
                          <a:ea typeface="+mn-ea"/>
                          <a:cs typeface="+mn-cs"/>
                        </a:rPr>
                        <a:t>
 Starting #school without the tools needed can put big obstacles in a child's way - that's why we teamed up with @C2CPhiladelphia for their 16th annual Backpack-A-Thon to support local children in need. 📕✏️ #givingback
THREAD 🧵 https://t.co/GVaRZSBsBG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0.1798 %</a:t>
                      </a:r>
                    </a:p>
                  </a:txBody>
                  <a:tcPr/>
                </a:tc>
                <a:extLst>
                  <a:ext uri="{0D108BD9-81ED-4DB2-BD59-A6C34878D82A}">
                    <a16:rowId xmlns:a16="http://schemas.microsoft.com/office/drawing/2014/main" val="239042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- 2023-08-25 12:12:27</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among large companies on the #TopWorkplaces in Philadelphia list and we were recognized as a top-scoring company for training and development! 🏆👏🏼
THREAD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0.1538 %</a:t>
                      </a:r>
                    </a:p>
                  </a:txBody>
                  <a:tcPr/>
                </a:tc>
                <a:extLst>
                  <a:ext uri="{0D108BD9-81ED-4DB2-BD59-A6C34878D82A}">
                    <a16:rowId xmlns:a16="http://schemas.microsoft.com/office/drawing/2014/main" val="578229077"/>
                  </a:ext>
                </a:extLst>
              </a:tr>
            </a:tbl>
          </a:graphicData>
        </a:graphic>
      </p:graphicFrame>
      <p:sp>
        <p:nvSpPr>
          <p:cNvPr id="4" name="Text Placeholder 3">
            <a:extLst>
              <a:ext uri="{FF2B5EF4-FFF2-40B4-BE49-F238E27FC236}">
                <a16:creationId xmlns:a16="http://schemas.microsoft.com/office/drawing/2014/main" id="{318D306C-54BD-415A-B546-C7C1E5DA2A2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299131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1796B-9650-4374-AED3-EA9A44C2978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39757302-DF7D-4C62-B1C6-2412EF838DF2}"/>
              </a:ext>
            </a:extLst>
          </p:cNvPr>
          <p:cNvGraphicFramePr>
            <a:graphicFrameLocks noGrp="1"/>
          </p:cNvGraphicFramePr>
          <p:nvPr>
            <p:ph type="tbl" sz="quarter" idx="13"/>
            <p:extLst>
              <p:ext uri="{D42A27DB-BD31-4B8C-83A1-F6EECF244321}">
                <p14:modId xmlns:p14="http://schemas.microsoft.com/office/powerpoint/2010/main" val="326812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5283778"/>
                    </a:ext>
                  </a:extLst>
                </a:gridCol>
                <a:gridCol w="1152144">
                  <a:extLst>
                    <a:ext uri="{9D8B030D-6E8A-4147-A177-3AD203B41FA5}">
                      <a16:colId xmlns:a16="http://schemas.microsoft.com/office/drawing/2014/main" val="1712871016"/>
                    </a:ext>
                  </a:extLst>
                </a:gridCol>
                <a:gridCol w="1152144">
                  <a:extLst>
                    <a:ext uri="{9D8B030D-6E8A-4147-A177-3AD203B41FA5}">
                      <a16:colId xmlns:a16="http://schemas.microsoft.com/office/drawing/2014/main" val="2549758350"/>
                    </a:ext>
                  </a:extLst>
                </a:gridCol>
                <a:gridCol w="1152144">
                  <a:extLst>
                    <a:ext uri="{9D8B030D-6E8A-4147-A177-3AD203B41FA5}">
                      <a16:colId xmlns:a16="http://schemas.microsoft.com/office/drawing/2014/main" val="1723914190"/>
                    </a:ext>
                  </a:extLst>
                </a:gridCol>
                <a:gridCol w="1152144">
                  <a:extLst>
                    <a:ext uri="{9D8B030D-6E8A-4147-A177-3AD203B41FA5}">
                      <a16:colId xmlns:a16="http://schemas.microsoft.com/office/drawing/2014/main" val="1948025077"/>
                    </a:ext>
                  </a:extLst>
                </a:gridCol>
                <a:gridCol w="1152144">
                  <a:extLst>
                    <a:ext uri="{9D8B030D-6E8A-4147-A177-3AD203B41FA5}">
                      <a16:colId xmlns:a16="http://schemas.microsoft.com/office/drawing/2014/main" val="349846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033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- 2023-08-03 12:24:25</a:t>
                      </a:r>
                      <a:r>
                        <a:rPr kumimoji="0" lang="en-US" sz="1000" b="0" i="0" u="none" strike="noStrike" kern="1200" cap="none" spc="0" normalizeH="0" baseline="0" noProof="0">
                          <a:ln>
                            <a:noFill/>
                          </a:ln>
                          <a:solidFill>
                            <a:prstClr val="black"/>
                          </a:solidFill>
                          <a:effectLst/>
                          <a:uLnTx/>
                          <a:uFillTx/>
                          <a:latin typeface="Calibri"/>
                          <a:ea typeface="+mn-ea"/>
                          <a:cs typeface="+mn-cs"/>
                        </a:rPr>
                        <a:t>
 To help bring comfort to kids in need, PHLY's Underwriting team volunteered with @C2CPhiladelphia, a #nonprofit dedicated to assisting kids living in low-income or homeless situations. #TEAMPHLY sorted clothes &amp;amp; shoes to be donated to kids who don't have access to basic items. https://t.co/OAB1SCP4JK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0.1287 %</a:t>
                      </a:r>
                    </a:p>
                  </a:txBody>
                  <a:tcPr/>
                </a:tc>
                <a:extLst>
                  <a:ext uri="{0D108BD9-81ED-4DB2-BD59-A6C34878D82A}">
                    <a16:rowId xmlns:a16="http://schemas.microsoft.com/office/drawing/2014/main" val="288079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- 2023-08-17 12:16:06</a:t>
                      </a:r>
                      <a:r>
                        <a:rPr kumimoji="0" lang="en-US" sz="1000" b="0" i="0" u="none" strike="noStrike" kern="1200" cap="none" spc="0" normalizeH="0" baseline="0" noProof="0">
                          <a:ln>
                            <a:noFill/>
                          </a:ln>
                          <a:solidFill>
                            <a:prstClr val="black"/>
                          </a:solidFill>
                          <a:effectLst/>
                          <a:uLnTx/>
                          <a:uFillTx/>
                          <a:latin typeface="Calibri"/>
                          <a:ea typeface="+mn-ea"/>
                          <a:cs typeface="+mn-cs"/>
                        </a:rPr>
                        <a:t>
 As a leading insurer of non-profits, giving back is at the ❤️ of our company. In honor of #NationalNonProfitDay, here are some highlights of #TEAMPHLY in the community!
Download our #nonprofit eBook to learn how PHLY can help: https://t.co/KYBlBVs351 https://t.co/NPN7eGxu0t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0.1282 %</a:t>
                      </a:r>
                    </a:p>
                  </a:txBody>
                  <a:tcPr/>
                </a:tc>
                <a:extLst>
                  <a:ext uri="{0D108BD9-81ED-4DB2-BD59-A6C34878D82A}">
                    <a16:rowId xmlns:a16="http://schemas.microsoft.com/office/drawing/2014/main" val="867949915"/>
                  </a:ext>
                </a:extLst>
              </a:tr>
            </a:tbl>
          </a:graphicData>
        </a:graphic>
      </p:graphicFrame>
      <p:sp>
        <p:nvSpPr>
          <p:cNvPr id="4" name="Text Placeholder 3">
            <a:extLst>
              <a:ext uri="{FF2B5EF4-FFF2-40B4-BE49-F238E27FC236}">
                <a16:creationId xmlns:a16="http://schemas.microsoft.com/office/drawing/2014/main" id="{BD3B7853-805E-4005-9910-D8F435FAE57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883598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4EA3-5E15-4915-A681-4BF692514591}"/>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92D92ACB-A5A0-4981-AC33-E0559CD150DB}"/>
              </a:ext>
            </a:extLst>
          </p:cNvPr>
          <p:cNvGraphicFramePr>
            <a:graphicFrameLocks noGrp="1"/>
          </p:cNvGraphicFramePr>
          <p:nvPr>
            <p:ph type="tbl" sz="quarter" idx="13"/>
            <p:extLst>
              <p:ext uri="{D42A27DB-BD31-4B8C-83A1-F6EECF244321}">
                <p14:modId xmlns:p14="http://schemas.microsoft.com/office/powerpoint/2010/main" val="192085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70826611"/>
                    </a:ext>
                  </a:extLst>
                </a:gridCol>
                <a:gridCol w="1152144">
                  <a:extLst>
                    <a:ext uri="{9D8B030D-6E8A-4147-A177-3AD203B41FA5}">
                      <a16:colId xmlns:a16="http://schemas.microsoft.com/office/drawing/2014/main" val="926313980"/>
                    </a:ext>
                  </a:extLst>
                </a:gridCol>
                <a:gridCol w="1152144">
                  <a:extLst>
                    <a:ext uri="{9D8B030D-6E8A-4147-A177-3AD203B41FA5}">
                      <a16:colId xmlns:a16="http://schemas.microsoft.com/office/drawing/2014/main" val="2743300745"/>
                    </a:ext>
                  </a:extLst>
                </a:gridCol>
                <a:gridCol w="1152144">
                  <a:extLst>
                    <a:ext uri="{9D8B030D-6E8A-4147-A177-3AD203B41FA5}">
                      <a16:colId xmlns:a16="http://schemas.microsoft.com/office/drawing/2014/main" val="1475390063"/>
                    </a:ext>
                  </a:extLst>
                </a:gridCol>
                <a:gridCol w="1152144">
                  <a:extLst>
                    <a:ext uri="{9D8B030D-6E8A-4147-A177-3AD203B41FA5}">
                      <a16:colId xmlns:a16="http://schemas.microsoft.com/office/drawing/2014/main" val="2278363642"/>
                    </a:ext>
                  </a:extLst>
                </a:gridCol>
                <a:gridCol w="1152144">
                  <a:extLst>
                    <a:ext uri="{9D8B030D-6E8A-4147-A177-3AD203B41FA5}">
                      <a16:colId xmlns:a16="http://schemas.microsoft.com/office/drawing/2014/main" val="158344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6083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- 2023-08-11 15:22:57</a:t>
                      </a:r>
                      <a:r>
                        <a:rPr kumimoji="0" lang="en-US" sz="1000" b="0" i="0" u="none" strike="noStrike" kern="1200" cap="none" spc="0" normalizeH="0" baseline="0" noProof="0">
                          <a:ln>
                            <a:noFill/>
                          </a:ln>
                          <a:solidFill>
                            <a:prstClr val="black"/>
                          </a:solidFill>
                          <a:effectLst/>
                          <a:uLnTx/>
                          <a:uFillTx/>
                          <a:latin typeface="Calibri"/>
                          <a:ea typeface="+mn-ea"/>
                          <a:cs typeface="+mn-cs"/>
                        </a:rPr>
                        <a:t>
 🥳 Hats off to our class of 2023 Summer Associates on a successful program! 👏 #internship
THREAD 🧵 https://t.co/pCYsUoQ7bq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0.1028 %</a:t>
                      </a:r>
                    </a:p>
                  </a:txBody>
                  <a:tcPr/>
                </a:tc>
                <a:extLst>
                  <a:ext uri="{0D108BD9-81ED-4DB2-BD59-A6C34878D82A}">
                    <a16:rowId xmlns:a16="http://schemas.microsoft.com/office/drawing/2014/main" val="1622927387"/>
                  </a:ext>
                </a:extLst>
              </a:tr>
            </a:tbl>
          </a:graphicData>
        </a:graphic>
      </p:graphicFrame>
      <p:sp>
        <p:nvSpPr>
          <p:cNvPr id="4" name="Text Placeholder 3">
            <a:extLst>
              <a:ext uri="{FF2B5EF4-FFF2-40B4-BE49-F238E27FC236}">
                <a16:creationId xmlns:a16="http://schemas.microsoft.com/office/drawing/2014/main" id="{28FBCDBD-09F4-4CFD-AC50-05C9B397C1C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078564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6366-CE69-4878-813B-ECBA082A9F5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527DF90F-EE93-4349-9E68-4D860DE96B17}"/>
              </a:ext>
            </a:extLst>
          </p:cNvPr>
          <p:cNvGraphicFramePr>
            <a:graphicFrameLocks noGrp="1"/>
          </p:cNvGraphicFramePr>
          <p:nvPr>
            <p:ph type="tbl" sz="quarter" idx="13"/>
            <p:extLst>
              <p:ext uri="{D42A27DB-BD31-4B8C-83A1-F6EECF244321}">
                <p14:modId xmlns:p14="http://schemas.microsoft.com/office/powerpoint/2010/main" val="2720370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70823546"/>
                    </a:ext>
                  </a:extLst>
                </a:gridCol>
                <a:gridCol w="576072">
                  <a:extLst>
                    <a:ext uri="{9D8B030D-6E8A-4147-A177-3AD203B41FA5}">
                      <a16:colId xmlns:a16="http://schemas.microsoft.com/office/drawing/2014/main" val="189748030"/>
                    </a:ext>
                  </a:extLst>
                </a:gridCol>
                <a:gridCol w="576072">
                  <a:extLst>
                    <a:ext uri="{9D8B030D-6E8A-4147-A177-3AD203B41FA5}">
                      <a16:colId xmlns:a16="http://schemas.microsoft.com/office/drawing/2014/main" val="3031362217"/>
                    </a:ext>
                  </a:extLst>
                </a:gridCol>
                <a:gridCol w="576072">
                  <a:extLst>
                    <a:ext uri="{9D8B030D-6E8A-4147-A177-3AD203B41FA5}">
                      <a16:colId xmlns:a16="http://schemas.microsoft.com/office/drawing/2014/main" val="3823332948"/>
                    </a:ext>
                  </a:extLst>
                </a:gridCol>
                <a:gridCol w="576072">
                  <a:extLst>
                    <a:ext uri="{9D8B030D-6E8A-4147-A177-3AD203B41FA5}">
                      <a16:colId xmlns:a16="http://schemas.microsoft.com/office/drawing/2014/main" val="3663853345"/>
                    </a:ext>
                  </a:extLst>
                </a:gridCol>
                <a:gridCol w="576072">
                  <a:extLst>
                    <a:ext uri="{9D8B030D-6E8A-4147-A177-3AD203B41FA5}">
                      <a16:colId xmlns:a16="http://schemas.microsoft.com/office/drawing/2014/main" val="3770789711"/>
                    </a:ext>
                  </a:extLst>
                </a:gridCol>
                <a:gridCol w="576072">
                  <a:extLst>
                    <a:ext uri="{9D8B030D-6E8A-4147-A177-3AD203B41FA5}">
                      <a16:colId xmlns:a16="http://schemas.microsoft.com/office/drawing/2014/main" val="1545953111"/>
                    </a:ext>
                  </a:extLst>
                </a:gridCol>
                <a:gridCol w="576072">
                  <a:extLst>
                    <a:ext uri="{9D8B030D-6E8A-4147-A177-3AD203B41FA5}">
                      <a16:colId xmlns:a16="http://schemas.microsoft.com/office/drawing/2014/main" val="1243845196"/>
                    </a:ext>
                  </a:extLst>
                </a:gridCol>
                <a:gridCol w="576072">
                  <a:extLst>
                    <a:ext uri="{9D8B030D-6E8A-4147-A177-3AD203B41FA5}">
                      <a16:colId xmlns:a16="http://schemas.microsoft.com/office/drawing/2014/main" val="2013516710"/>
                    </a:ext>
                  </a:extLst>
                </a:gridCol>
                <a:gridCol w="576072">
                  <a:extLst>
                    <a:ext uri="{9D8B030D-6E8A-4147-A177-3AD203B41FA5}">
                      <a16:colId xmlns:a16="http://schemas.microsoft.com/office/drawing/2014/main" val="2627067264"/>
                    </a:ext>
                  </a:extLst>
                </a:gridCol>
                <a:gridCol w="576072">
                  <a:extLst>
                    <a:ext uri="{9D8B030D-6E8A-4147-A177-3AD203B41FA5}">
                      <a16:colId xmlns:a16="http://schemas.microsoft.com/office/drawing/2014/main" val="3573551165"/>
                    </a:ext>
                  </a:extLst>
                </a:gridCol>
                <a:gridCol w="576072">
                  <a:extLst>
                    <a:ext uri="{9D8B030D-6E8A-4147-A177-3AD203B41FA5}">
                      <a16:colId xmlns:a16="http://schemas.microsoft.com/office/drawing/2014/main" val="3777929282"/>
                    </a:ext>
                  </a:extLst>
                </a:gridCol>
                <a:gridCol w="576072">
                  <a:extLst>
                    <a:ext uri="{9D8B030D-6E8A-4147-A177-3AD203B41FA5}">
                      <a16:colId xmlns:a16="http://schemas.microsoft.com/office/drawing/2014/main" val="23418322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503038042"/>
                  </a:ext>
                </a:extLst>
              </a:tr>
              <a:tr h="370840">
                <a:tc>
                  <a:txBody>
                    <a:bodyPr/>
                    <a:lstStyle/>
                    <a:p>
                      <a:r>
                        <a:rPr lang="en-US" sz="1000"/>
                        <a:t>38617</a:t>
                      </a:r>
                    </a:p>
                  </a:txBody>
                  <a:tcPr/>
                </a:tc>
                <a:tc>
                  <a:txBody>
                    <a:bodyPr/>
                    <a:lstStyle/>
                    <a:p>
                      <a:r>
                        <a:rPr lang="en-US" sz="1000"/>
                        <a:t>740</a:t>
                      </a:r>
                    </a:p>
                  </a:txBody>
                  <a:tcPr/>
                </a:tc>
                <a:tc>
                  <a:txBody>
                    <a:bodyPr/>
                    <a:lstStyle/>
                    <a:p>
                      <a:r>
                        <a:rPr lang="en-US" sz="1000"/>
                        <a:t>27</a:t>
                      </a:r>
                    </a:p>
                  </a:txBody>
                  <a:tcPr/>
                </a:tc>
                <a:tc>
                  <a:txBody>
                    <a:bodyPr/>
                    <a:lstStyle/>
                    <a:p>
                      <a:r>
                        <a:rPr lang="en-US" sz="1000"/>
                        <a:t>3088</a:t>
                      </a:r>
                    </a:p>
                  </a:txBody>
                  <a:tcPr/>
                </a:tc>
                <a:tc>
                  <a:txBody>
                    <a:bodyPr/>
                    <a:lstStyle/>
                    <a:p>
                      <a:r>
                        <a:rPr lang="en-US" sz="1000"/>
                        <a:t>114.37037037037</a:t>
                      </a:r>
                    </a:p>
                  </a:txBody>
                  <a:tcPr/>
                </a:tc>
                <a:tc>
                  <a:txBody>
                    <a:bodyPr/>
                    <a:lstStyle/>
                    <a:p>
                      <a:r>
                        <a:rPr lang="en-US" sz="1000"/>
                        <a:t>36</a:t>
                      </a:r>
                    </a:p>
                  </a:txBody>
                  <a:tcPr/>
                </a:tc>
                <a:tc>
                  <a:txBody>
                    <a:bodyPr/>
                    <a:lstStyle/>
                    <a:p>
                      <a:r>
                        <a:rPr lang="en-US" sz="1000"/>
                        <a:t>140</a:t>
                      </a:r>
                    </a:p>
                  </a:txBody>
                  <a:tcPr/>
                </a:tc>
                <a:tc>
                  <a:txBody>
                    <a:bodyPr/>
                    <a:lstStyle/>
                    <a:p>
                      <a:r>
                        <a:rPr lang="en-US" sz="1000"/>
                        <a:t>5.1851851851852</a:t>
                      </a:r>
                    </a:p>
                  </a:txBody>
                  <a:tcPr/>
                </a:tc>
                <a:tc>
                  <a:txBody>
                    <a:bodyPr/>
                    <a:lstStyle/>
                    <a:p>
                      <a:r>
                        <a:rPr lang="en-US" sz="1000"/>
                        <a:t>17427</a:t>
                      </a:r>
                    </a:p>
                  </a:txBody>
                  <a:tcPr/>
                </a:tc>
                <a:tc>
                  <a:txBody>
                    <a:bodyPr/>
                    <a:lstStyle/>
                    <a:p>
                      <a:r>
                        <a:rPr lang="en-US" sz="1000"/>
                        <a:t>645.44444444444</a:t>
                      </a:r>
                    </a:p>
                  </a:txBody>
                  <a:tcPr/>
                </a:tc>
                <a:tc>
                  <a:txBody>
                    <a:bodyPr/>
                    <a:lstStyle/>
                    <a:p>
                      <a:r>
                        <a:rPr lang="en-US" sz="1000"/>
                        <a:t>95836</a:t>
                      </a:r>
                    </a:p>
                  </a:txBody>
                  <a:tcPr/>
                </a:tc>
                <a:tc>
                  <a:txBody>
                    <a:bodyPr/>
                    <a:lstStyle/>
                    <a:p>
                      <a:r>
                        <a:rPr lang="en-US" sz="1000"/>
                        <a:t>3549.4814814815</a:t>
                      </a:r>
                    </a:p>
                  </a:txBody>
                  <a:tcPr/>
                </a:tc>
                <a:tc>
                  <a:txBody>
                    <a:bodyPr/>
                    <a:lstStyle/>
                    <a:p>
                      <a:r>
                        <a:rPr lang="en-US" sz="1000"/>
                        <a:t>16.569046916051 %</a:t>
                      </a:r>
                    </a:p>
                  </a:txBody>
                  <a:tcPr/>
                </a:tc>
                <a:extLst>
                  <a:ext uri="{0D108BD9-81ED-4DB2-BD59-A6C34878D82A}">
                    <a16:rowId xmlns:a16="http://schemas.microsoft.com/office/drawing/2014/main" val="2162948812"/>
                  </a:ext>
                </a:extLst>
              </a:tr>
            </a:tbl>
          </a:graphicData>
        </a:graphic>
      </p:graphicFrame>
      <p:sp>
        <p:nvSpPr>
          <p:cNvPr id="4" name="Text Placeholder 3">
            <a:extLst>
              <a:ext uri="{FF2B5EF4-FFF2-40B4-BE49-F238E27FC236}">
                <a16:creationId xmlns:a16="http://schemas.microsoft.com/office/drawing/2014/main" id="{729A0191-89BF-4DC3-A9B9-9C6229E4442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219388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078AB-7FF9-422C-8905-B52E7F8BF9F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AD41A237-73DE-4715-9102-ED70CCD0E875}"/>
              </a:ext>
            </a:extLst>
          </p:cNvPr>
          <p:cNvGraphicFramePr>
            <a:graphicFrameLocks noGrp="1"/>
          </p:cNvGraphicFramePr>
          <p:nvPr>
            <p:ph type="chart" sz="quarter" idx="13"/>
            <p:extLst>
              <p:ext uri="{D42A27DB-BD31-4B8C-83A1-F6EECF244321}">
                <p14:modId xmlns:p14="http://schemas.microsoft.com/office/powerpoint/2010/main" val="580406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FCD3C8-3429-4305-A569-CD166373648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581945E-0879-4A20-BC91-3B5372312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5660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5A653-0484-424C-A764-0EA3C1AA8F3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3113B3E-8489-417B-82A1-3106A4385FD6}"/>
              </a:ext>
            </a:extLst>
          </p:cNvPr>
          <p:cNvGraphicFramePr>
            <a:graphicFrameLocks noGrp="1"/>
          </p:cNvGraphicFramePr>
          <p:nvPr>
            <p:ph type="chart" sz="quarter" idx="13"/>
            <p:extLst>
              <p:ext uri="{D42A27DB-BD31-4B8C-83A1-F6EECF244321}">
                <p14:modId xmlns:p14="http://schemas.microsoft.com/office/powerpoint/2010/main" val="1283141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BBB6C-5DD8-4EED-B94C-845B242B1C2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9833099-A7E1-4BB2-AC73-ED4D0C0FA5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0604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1B70-F5A0-436F-8C67-FC67E3A37DA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6EC3140-0570-4A5C-A21A-AFF496E12E17}"/>
              </a:ext>
            </a:extLst>
          </p:cNvPr>
          <p:cNvGraphicFramePr>
            <a:graphicFrameLocks noGrp="1"/>
          </p:cNvGraphicFramePr>
          <p:nvPr>
            <p:ph type="chart" sz="quarter" idx="13"/>
            <p:extLst>
              <p:ext uri="{D42A27DB-BD31-4B8C-83A1-F6EECF244321}">
                <p14:modId xmlns:p14="http://schemas.microsoft.com/office/powerpoint/2010/main" val="567027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E389DE-65E3-485A-B015-2CD1EBFA918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F16BED7-D855-4076-8973-128AF58CA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08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3BEE-1CAA-485A-9DC9-B71985CAFEFB}"/>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A2BCA9DB-9D60-427B-B1CD-7C2DC8043F15}"/>
              </a:ext>
            </a:extLst>
          </p:cNvPr>
          <p:cNvGraphicFramePr>
            <a:graphicFrameLocks noGrp="1"/>
          </p:cNvGraphicFramePr>
          <p:nvPr>
            <p:ph type="chart" sz="quarter" idx="13"/>
            <p:extLst>
              <p:ext uri="{D42A27DB-BD31-4B8C-83A1-F6EECF244321}">
                <p14:modId xmlns:p14="http://schemas.microsoft.com/office/powerpoint/2010/main" val="2936819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2AD3D-6460-49EA-BFBD-69763398A0F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6CB7645-E7FD-4640-AB7B-8D8F55B91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7178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DC1D8-56F7-4BD8-BD7A-A109FC330C42}"/>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8BB1BE75-5409-4C5B-9A57-6FCB75854873}"/>
              </a:ext>
            </a:extLst>
          </p:cNvPr>
          <p:cNvGraphicFramePr>
            <a:graphicFrameLocks noGrp="1"/>
          </p:cNvGraphicFramePr>
          <p:nvPr>
            <p:ph type="tbl" sz="quarter" idx="13"/>
            <p:extLst>
              <p:ext uri="{D42A27DB-BD31-4B8C-83A1-F6EECF244321}">
                <p14:modId xmlns:p14="http://schemas.microsoft.com/office/powerpoint/2010/main" val="332463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72759356"/>
                    </a:ext>
                  </a:extLst>
                </a:gridCol>
                <a:gridCol w="740664">
                  <a:extLst>
                    <a:ext uri="{9D8B030D-6E8A-4147-A177-3AD203B41FA5}">
                      <a16:colId xmlns:a16="http://schemas.microsoft.com/office/drawing/2014/main" val="762456735"/>
                    </a:ext>
                  </a:extLst>
                </a:gridCol>
                <a:gridCol w="740664">
                  <a:extLst>
                    <a:ext uri="{9D8B030D-6E8A-4147-A177-3AD203B41FA5}">
                      <a16:colId xmlns:a16="http://schemas.microsoft.com/office/drawing/2014/main" val="3580118818"/>
                    </a:ext>
                  </a:extLst>
                </a:gridCol>
                <a:gridCol w="740664">
                  <a:extLst>
                    <a:ext uri="{9D8B030D-6E8A-4147-A177-3AD203B41FA5}">
                      <a16:colId xmlns:a16="http://schemas.microsoft.com/office/drawing/2014/main" val="1783661914"/>
                    </a:ext>
                  </a:extLst>
                </a:gridCol>
                <a:gridCol w="740664">
                  <a:extLst>
                    <a:ext uri="{9D8B030D-6E8A-4147-A177-3AD203B41FA5}">
                      <a16:colId xmlns:a16="http://schemas.microsoft.com/office/drawing/2014/main" val="354883876"/>
                    </a:ext>
                  </a:extLst>
                </a:gridCol>
                <a:gridCol w="740664">
                  <a:extLst>
                    <a:ext uri="{9D8B030D-6E8A-4147-A177-3AD203B41FA5}">
                      <a16:colId xmlns:a16="http://schemas.microsoft.com/office/drawing/2014/main" val="3436891434"/>
                    </a:ext>
                  </a:extLst>
                </a:gridCol>
                <a:gridCol w="740664">
                  <a:extLst>
                    <a:ext uri="{9D8B030D-6E8A-4147-A177-3AD203B41FA5}">
                      <a16:colId xmlns:a16="http://schemas.microsoft.com/office/drawing/2014/main" val="1343077823"/>
                    </a:ext>
                  </a:extLst>
                </a:gridCol>
                <a:gridCol w="740664">
                  <a:extLst>
                    <a:ext uri="{9D8B030D-6E8A-4147-A177-3AD203B41FA5}">
                      <a16:colId xmlns:a16="http://schemas.microsoft.com/office/drawing/2014/main" val="1115228469"/>
                    </a:ext>
                  </a:extLst>
                </a:gridCol>
                <a:gridCol w="740664">
                  <a:extLst>
                    <a:ext uri="{9D8B030D-6E8A-4147-A177-3AD203B41FA5}">
                      <a16:colId xmlns:a16="http://schemas.microsoft.com/office/drawing/2014/main" val="373020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4774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- 2023-08-23 14:01:01</a:t>
                      </a:r>
                      <a:r>
                        <a:rPr kumimoji="0" lang="en-US" sz="1000" b="0" i="0" u="none" strike="noStrike" kern="1200" cap="none" spc="0" normalizeH="0" baseline="0" noProof="0">
                          <a:ln>
                            <a:noFill/>
                          </a:ln>
                          <a:solidFill>
                            <a:prstClr val="black"/>
                          </a:solidFill>
                          <a:effectLst/>
                          <a:uLnTx/>
                          <a:uFillTx/>
                          <a:latin typeface="Calibri"/>
                          <a:ea typeface="+mn-ea"/>
                          <a:cs typeface="+mn-cs"/>
                        </a:rPr>
                        <a:t>
 From family-friendly games to face painting and balloons, Home Office employees enjoyed an evening of fun, food, and fundraising for the Children's Hospital of Philadelphia (CHOP)! 
Our Courtyard Kick-Off event marked the exciting start of our office-wide 2023 fundraising efforts for CHOP leading up to the Parkway Run &amp; Walk in September. All money raised supports life-saving pediatric #cancer research and care. 
Learn how you can make an immediate impact today: bit.ly/CHOP-Parkway #ForBreakThroughs #TEAMPHLY #insuranceindustry #fundraising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66.182651891479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6288459"/>
                  </a:ext>
                </a:extLst>
              </a:tr>
            </a:tbl>
          </a:graphicData>
        </a:graphic>
      </p:graphicFrame>
      <p:sp>
        <p:nvSpPr>
          <p:cNvPr id="4" name="Text Placeholder 3">
            <a:extLst>
              <a:ext uri="{FF2B5EF4-FFF2-40B4-BE49-F238E27FC236}">
                <a16:creationId xmlns:a16="http://schemas.microsoft.com/office/drawing/2014/main" id="{4E38E49E-9D10-486B-AB9B-803023AA468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172972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1A006-ABA8-4526-8577-0BDC87E3A847}"/>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F7974DA6-AE18-4A61-A72A-FC011C65345D}"/>
              </a:ext>
            </a:extLst>
          </p:cNvPr>
          <p:cNvGraphicFramePr>
            <a:graphicFrameLocks noGrp="1"/>
          </p:cNvGraphicFramePr>
          <p:nvPr>
            <p:ph type="tbl" sz="quarter" idx="13"/>
            <p:extLst>
              <p:ext uri="{D42A27DB-BD31-4B8C-83A1-F6EECF244321}">
                <p14:modId xmlns:p14="http://schemas.microsoft.com/office/powerpoint/2010/main" val="367885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4306560"/>
                    </a:ext>
                  </a:extLst>
                </a:gridCol>
                <a:gridCol w="740664">
                  <a:extLst>
                    <a:ext uri="{9D8B030D-6E8A-4147-A177-3AD203B41FA5}">
                      <a16:colId xmlns:a16="http://schemas.microsoft.com/office/drawing/2014/main" val="1711627009"/>
                    </a:ext>
                  </a:extLst>
                </a:gridCol>
                <a:gridCol w="740664">
                  <a:extLst>
                    <a:ext uri="{9D8B030D-6E8A-4147-A177-3AD203B41FA5}">
                      <a16:colId xmlns:a16="http://schemas.microsoft.com/office/drawing/2014/main" val="1012598741"/>
                    </a:ext>
                  </a:extLst>
                </a:gridCol>
                <a:gridCol w="740664">
                  <a:extLst>
                    <a:ext uri="{9D8B030D-6E8A-4147-A177-3AD203B41FA5}">
                      <a16:colId xmlns:a16="http://schemas.microsoft.com/office/drawing/2014/main" val="918149535"/>
                    </a:ext>
                  </a:extLst>
                </a:gridCol>
                <a:gridCol w="740664">
                  <a:extLst>
                    <a:ext uri="{9D8B030D-6E8A-4147-A177-3AD203B41FA5}">
                      <a16:colId xmlns:a16="http://schemas.microsoft.com/office/drawing/2014/main" val="3618139073"/>
                    </a:ext>
                  </a:extLst>
                </a:gridCol>
                <a:gridCol w="740664">
                  <a:extLst>
                    <a:ext uri="{9D8B030D-6E8A-4147-A177-3AD203B41FA5}">
                      <a16:colId xmlns:a16="http://schemas.microsoft.com/office/drawing/2014/main" val="3233839436"/>
                    </a:ext>
                  </a:extLst>
                </a:gridCol>
                <a:gridCol w="740664">
                  <a:extLst>
                    <a:ext uri="{9D8B030D-6E8A-4147-A177-3AD203B41FA5}">
                      <a16:colId xmlns:a16="http://schemas.microsoft.com/office/drawing/2014/main" val="739247132"/>
                    </a:ext>
                  </a:extLst>
                </a:gridCol>
                <a:gridCol w="740664">
                  <a:extLst>
                    <a:ext uri="{9D8B030D-6E8A-4147-A177-3AD203B41FA5}">
                      <a16:colId xmlns:a16="http://schemas.microsoft.com/office/drawing/2014/main" val="2432606568"/>
                    </a:ext>
                  </a:extLst>
                </a:gridCol>
                <a:gridCol w="740664">
                  <a:extLst>
                    <a:ext uri="{9D8B030D-6E8A-4147-A177-3AD203B41FA5}">
                      <a16:colId xmlns:a16="http://schemas.microsoft.com/office/drawing/2014/main" val="3354262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8729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- 2023-08-25 12:16:58</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among large companies on the Top Workplaces in #Philadelphia list and we were recognized as a top-scoring company for #traininganddevelopment! 🏆👏🏼 
Out of 171 total companies on the list, PHLY is among the “Magnificent Seven” – seven companies that have been on the list for 14 consecutive years, which is how long the Top Workplaces program has been running.  
We value employee feedback and are pleased to receive this recognition which is based solely on surveys completed by our employees. Thanks to #TEAMPHLY for making us a Top Workplace! Learn more about careers at PHLY: bit.ly/PHLYCareers #insurancecareers #professionaldevelopment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8.4580838323353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338750"/>
                  </a:ext>
                </a:extLst>
              </a:tr>
            </a:tbl>
          </a:graphicData>
        </a:graphic>
      </p:graphicFrame>
      <p:sp>
        <p:nvSpPr>
          <p:cNvPr id="4" name="Text Placeholder 3">
            <a:extLst>
              <a:ext uri="{FF2B5EF4-FFF2-40B4-BE49-F238E27FC236}">
                <a16:creationId xmlns:a16="http://schemas.microsoft.com/office/drawing/2014/main" id="{010838E1-03F3-4CE3-A6E5-C7C5C1F59EC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901806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CFB13-C6ED-4FC0-978A-48EFCBBBF074}"/>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113809E5-214C-4BB9-9EC8-03CD885AFE22}"/>
              </a:ext>
            </a:extLst>
          </p:cNvPr>
          <p:cNvGraphicFramePr>
            <a:graphicFrameLocks noGrp="1"/>
          </p:cNvGraphicFramePr>
          <p:nvPr>
            <p:ph type="tbl" sz="quarter" idx="13"/>
            <p:extLst>
              <p:ext uri="{D42A27DB-BD31-4B8C-83A1-F6EECF244321}">
                <p14:modId xmlns:p14="http://schemas.microsoft.com/office/powerpoint/2010/main" val="127583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4743653"/>
                    </a:ext>
                  </a:extLst>
                </a:gridCol>
                <a:gridCol w="740664">
                  <a:extLst>
                    <a:ext uri="{9D8B030D-6E8A-4147-A177-3AD203B41FA5}">
                      <a16:colId xmlns:a16="http://schemas.microsoft.com/office/drawing/2014/main" val="4264169060"/>
                    </a:ext>
                  </a:extLst>
                </a:gridCol>
                <a:gridCol w="740664">
                  <a:extLst>
                    <a:ext uri="{9D8B030D-6E8A-4147-A177-3AD203B41FA5}">
                      <a16:colId xmlns:a16="http://schemas.microsoft.com/office/drawing/2014/main" val="3081330429"/>
                    </a:ext>
                  </a:extLst>
                </a:gridCol>
                <a:gridCol w="740664">
                  <a:extLst>
                    <a:ext uri="{9D8B030D-6E8A-4147-A177-3AD203B41FA5}">
                      <a16:colId xmlns:a16="http://schemas.microsoft.com/office/drawing/2014/main" val="148803894"/>
                    </a:ext>
                  </a:extLst>
                </a:gridCol>
                <a:gridCol w="740664">
                  <a:extLst>
                    <a:ext uri="{9D8B030D-6E8A-4147-A177-3AD203B41FA5}">
                      <a16:colId xmlns:a16="http://schemas.microsoft.com/office/drawing/2014/main" val="2571031523"/>
                    </a:ext>
                  </a:extLst>
                </a:gridCol>
                <a:gridCol w="740664">
                  <a:extLst>
                    <a:ext uri="{9D8B030D-6E8A-4147-A177-3AD203B41FA5}">
                      <a16:colId xmlns:a16="http://schemas.microsoft.com/office/drawing/2014/main" val="3828737844"/>
                    </a:ext>
                  </a:extLst>
                </a:gridCol>
                <a:gridCol w="740664">
                  <a:extLst>
                    <a:ext uri="{9D8B030D-6E8A-4147-A177-3AD203B41FA5}">
                      <a16:colId xmlns:a16="http://schemas.microsoft.com/office/drawing/2014/main" val="26825443"/>
                    </a:ext>
                  </a:extLst>
                </a:gridCol>
                <a:gridCol w="740664">
                  <a:extLst>
                    <a:ext uri="{9D8B030D-6E8A-4147-A177-3AD203B41FA5}">
                      <a16:colId xmlns:a16="http://schemas.microsoft.com/office/drawing/2014/main" val="1237219925"/>
                    </a:ext>
                  </a:extLst>
                </a:gridCol>
                <a:gridCol w="740664">
                  <a:extLst>
                    <a:ext uri="{9D8B030D-6E8A-4147-A177-3AD203B41FA5}">
                      <a16:colId xmlns:a16="http://schemas.microsoft.com/office/drawing/2014/main" val="280825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0838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- 2023-08-16 15:58:45</a:t>
                      </a:r>
                      <a:r>
                        <a:rPr kumimoji="0" lang="en-US" sz="1000" b="0" i="0" u="none" strike="noStrike" kern="1200" cap="none" spc="0" normalizeH="0" baseline="0" noProof="0">
                          <a:ln>
                            <a:noFill/>
                          </a:ln>
                          <a:solidFill>
                            <a:prstClr val="black"/>
                          </a:solidFill>
                          <a:effectLst/>
                          <a:uLnTx/>
                          <a:uFillTx/>
                          <a:latin typeface="Calibri"/>
                          <a:ea typeface="+mn-ea"/>
                          <a:cs typeface="+mn-cs"/>
                        </a:rPr>
                        <a:t>
 For over 20 years, PHLY has sponsored the Parkway Run &amp; Walk benefiting the Children's Hospital of Philadelphia (CHOP). To kick off our #fundraising efforts, we held a lunch and learn with CHOP patient ambassador, Rylee, who shared her incredible journey of strength and resilience while battling both bone #cancer and brain cancer. Her journey is a powerful reminder that every dollar raised is critical to support life-saving #cancerresearch and care. 
Make an immediate impact today: bit.ly/CHOP-Parkway #ForBreakThroughs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18.98097185092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3224710"/>
                  </a:ext>
                </a:extLst>
              </a:tr>
            </a:tbl>
          </a:graphicData>
        </a:graphic>
      </p:graphicFrame>
      <p:sp>
        <p:nvSpPr>
          <p:cNvPr id="4" name="Text Placeholder 3">
            <a:extLst>
              <a:ext uri="{FF2B5EF4-FFF2-40B4-BE49-F238E27FC236}">
                <a16:creationId xmlns:a16="http://schemas.microsoft.com/office/drawing/2014/main" id="{B0C50A05-D63B-4BD0-8339-CC7EDADAD5C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258585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8D2FF-13F8-4F85-B2A0-EE2D39636578}"/>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A5CE2DBA-BF5C-4EDF-95AD-CF289E632C78}"/>
              </a:ext>
            </a:extLst>
          </p:cNvPr>
          <p:cNvGraphicFramePr>
            <a:graphicFrameLocks noGrp="1"/>
          </p:cNvGraphicFramePr>
          <p:nvPr>
            <p:ph type="tbl" sz="quarter" idx="13"/>
            <p:extLst>
              <p:ext uri="{D42A27DB-BD31-4B8C-83A1-F6EECF244321}">
                <p14:modId xmlns:p14="http://schemas.microsoft.com/office/powerpoint/2010/main" val="235841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02920579"/>
                    </a:ext>
                  </a:extLst>
                </a:gridCol>
                <a:gridCol w="740664">
                  <a:extLst>
                    <a:ext uri="{9D8B030D-6E8A-4147-A177-3AD203B41FA5}">
                      <a16:colId xmlns:a16="http://schemas.microsoft.com/office/drawing/2014/main" val="2938043996"/>
                    </a:ext>
                  </a:extLst>
                </a:gridCol>
                <a:gridCol w="740664">
                  <a:extLst>
                    <a:ext uri="{9D8B030D-6E8A-4147-A177-3AD203B41FA5}">
                      <a16:colId xmlns:a16="http://schemas.microsoft.com/office/drawing/2014/main" val="1933341440"/>
                    </a:ext>
                  </a:extLst>
                </a:gridCol>
                <a:gridCol w="740664">
                  <a:extLst>
                    <a:ext uri="{9D8B030D-6E8A-4147-A177-3AD203B41FA5}">
                      <a16:colId xmlns:a16="http://schemas.microsoft.com/office/drawing/2014/main" val="2527388037"/>
                    </a:ext>
                  </a:extLst>
                </a:gridCol>
                <a:gridCol w="740664">
                  <a:extLst>
                    <a:ext uri="{9D8B030D-6E8A-4147-A177-3AD203B41FA5}">
                      <a16:colId xmlns:a16="http://schemas.microsoft.com/office/drawing/2014/main" val="4085889331"/>
                    </a:ext>
                  </a:extLst>
                </a:gridCol>
                <a:gridCol w="740664">
                  <a:extLst>
                    <a:ext uri="{9D8B030D-6E8A-4147-A177-3AD203B41FA5}">
                      <a16:colId xmlns:a16="http://schemas.microsoft.com/office/drawing/2014/main" val="3837719288"/>
                    </a:ext>
                  </a:extLst>
                </a:gridCol>
                <a:gridCol w="740664">
                  <a:extLst>
                    <a:ext uri="{9D8B030D-6E8A-4147-A177-3AD203B41FA5}">
                      <a16:colId xmlns:a16="http://schemas.microsoft.com/office/drawing/2014/main" val="921955894"/>
                    </a:ext>
                  </a:extLst>
                </a:gridCol>
                <a:gridCol w="740664">
                  <a:extLst>
                    <a:ext uri="{9D8B030D-6E8A-4147-A177-3AD203B41FA5}">
                      <a16:colId xmlns:a16="http://schemas.microsoft.com/office/drawing/2014/main" val="3590882173"/>
                    </a:ext>
                  </a:extLst>
                </a:gridCol>
                <a:gridCol w="740664">
                  <a:extLst>
                    <a:ext uri="{9D8B030D-6E8A-4147-A177-3AD203B41FA5}">
                      <a16:colId xmlns:a16="http://schemas.microsoft.com/office/drawing/2014/main" val="133827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9476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- 2023-08-04 14:04:35</a:t>
                      </a:r>
                      <a:r>
                        <a:rPr kumimoji="0" lang="en-US" sz="1000" b="0" i="0" u="none" strike="noStrike" kern="1200" cap="none" spc="0" normalizeH="0" baseline="0" noProof="0">
                          <a:ln>
                            <a:noFill/>
                          </a:ln>
                          <a:solidFill>
                            <a:prstClr val="black"/>
                          </a:solidFill>
                          <a:effectLst/>
                          <a:uLnTx/>
                          <a:uFillTx/>
                          <a:latin typeface="Calibri"/>
                          <a:ea typeface="+mn-ea"/>
                          <a:cs typeface="+mn-cs"/>
                        </a:rPr>
                        <a:t>
 After weeks of fun, friendly competition, our Home Office #Marketing team’s PHLY Summer Games have come to an end. Seven teams made up of Summer Associates and seasoned Marketing employees competed in various events, showcasing their skills and team spirit. It all came down to the final cook-off event, where they put their culinary creativity to the test! 🍽️
With this final event came the crowning of the champions. Congratulations to Bill Peel, Dave Russell, and Gary Mignone! 🏆
Special thanks to all our participants and organizers, who made the Summer Games an unforgettable experience and demonstrated the spirit of teamwork that defines #TEAMPHLY! 🙌  
Visit bit.ly/PHLYInternships to learn more about #PHLYInternLife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55.493456924755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97200318"/>
                  </a:ext>
                </a:extLst>
              </a:tr>
            </a:tbl>
          </a:graphicData>
        </a:graphic>
      </p:graphicFrame>
      <p:sp>
        <p:nvSpPr>
          <p:cNvPr id="4" name="Text Placeholder 3">
            <a:extLst>
              <a:ext uri="{FF2B5EF4-FFF2-40B4-BE49-F238E27FC236}">
                <a16:creationId xmlns:a16="http://schemas.microsoft.com/office/drawing/2014/main" id="{84E4062E-18A0-4346-B49A-0383273350D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162775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39E67-146E-4B90-A200-A6693CF22143}"/>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6A9D4065-6FB7-48A6-8FBD-8CB1111C706B}"/>
              </a:ext>
            </a:extLst>
          </p:cNvPr>
          <p:cNvGraphicFramePr>
            <a:graphicFrameLocks noGrp="1"/>
          </p:cNvGraphicFramePr>
          <p:nvPr>
            <p:ph type="tbl" sz="quarter" idx="13"/>
            <p:extLst>
              <p:ext uri="{D42A27DB-BD31-4B8C-83A1-F6EECF244321}">
                <p14:modId xmlns:p14="http://schemas.microsoft.com/office/powerpoint/2010/main" val="8790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52466593"/>
                    </a:ext>
                  </a:extLst>
                </a:gridCol>
                <a:gridCol w="740664">
                  <a:extLst>
                    <a:ext uri="{9D8B030D-6E8A-4147-A177-3AD203B41FA5}">
                      <a16:colId xmlns:a16="http://schemas.microsoft.com/office/drawing/2014/main" val="3652069834"/>
                    </a:ext>
                  </a:extLst>
                </a:gridCol>
                <a:gridCol w="740664">
                  <a:extLst>
                    <a:ext uri="{9D8B030D-6E8A-4147-A177-3AD203B41FA5}">
                      <a16:colId xmlns:a16="http://schemas.microsoft.com/office/drawing/2014/main" val="2719727422"/>
                    </a:ext>
                  </a:extLst>
                </a:gridCol>
                <a:gridCol w="740664">
                  <a:extLst>
                    <a:ext uri="{9D8B030D-6E8A-4147-A177-3AD203B41FA5}">
                      <a16:colId xmlns:a16="http://schemas.microsoft.com/office/drawing/2014/main" val="4193900678"/>
                    </a:ext>
                  </a:extLst>
                </a:gridCol>
                <a:gridCol w="740664">
                  <a:extLst>
                    <a:ext uri="{9D8B030D-6E8A-4147-A177-3AD203B41FA5}">
                      <a16:colId xmlns:a16="http://schemas.microsoft.com/office/drawing/2014/main" val="2679854151"/>
                    </a:ext>
                  </a:extLst>
                </a:gridCol>
                <a:gridCol w="740664">
                  <a:extLst>
                    <a:ext uri="{9D8B030D-6E8A-4147-A177-3AD203B41FA5}">
                      <a16:colId xmlns:a16="http://schemas.microsoft.com/office/drawing/2014/main" val="1817597065"/>
                    </a:ext>
                  </a:extLst>
                </a:gridCol>
                <a:gridCol w="740664">
                  <a:extLst>
                    <a:ext uri="{9D8B030D-6E8A-4147-A177-3AD203B41FA5}">
                      <a16:colId xmlns:a16="http://schemas.microsoft.com/office/drawing/2014/main" val="1457099676"/>
                    </a:ext>
                  </a:extLst>
                </a:gridCol>
                <a:gridCol w="740664">
                  <a:extLst>
                    <a:ext uri="{9D8B030D-6E8A-4147-A177-3AD203B41FA5}">
                      <a16:colId xmlns:a16="http://schemas.microsoft.com/office/drawing/2014/main" val="1421523821"/>
                    </a:ext>
                  </a:extLst>
                </a:gridCol>
                <a:gridCol w="740664">
                  <a:extLst>
                    <a:ext uri="{9D8B030D-6E8A-4147-A177-3AD203B41FA5}">
                      <a16:colId xmlns:a16="http://schemas.microsoft.com/office/drawing/2014/main" val="272414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946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- 2023-08-11 14:58:33</a:t>
                      </a:r>
                      <a:r>
                        <a:rPr kumimoji="0" lang="en-US" sz="1000" b="0" i="0" u="none" strike="noStrike" kern="1200" cap="none" spc="0" normalizeH="0" baseline="0" noProof="0">
                          <a:ln>
                            <a:noFill/>
                          </a:ln>
                          <a:solidFill>
                            <a:prstClr val="black"/>
                          </a:solidFill>
                          <a:effectLst/>
                          <a:uLnTx/>
                          <a:uFillTx/>
                          <a:latin typeface="Calibri"/>
                          <a:ea typeface="+mn-ea"/>
                          <a:cs typeface="+mn-cs"/>
                        </a:rPr>
                        <a:t>
 🌟 Hats off to our class of 2023 Summer Associates on a successful program! This gifted group of rising stars shined throughout the 10-week summer #internshipprogram and just wrapped up their last week in the Home Office by delivering their final presentations to our senior leadership team. Here's to a bright future ahead – all the best from #TEAMPHLY! 👏  
Learn more about our #internship opportunities: bit.ly/PHLYInternships #PHLYInternLife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30.977530247743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3944500"/>
                  </a:ext>
                </a:extLst>
              </a:tr>
            </a:tbl>
          </a:graphicData>
        </a:graphic>
      </p:graphicFrame>
      <p:sp>
        <p:nvSpPr>
          <p:cNvPr id="4" name="Text Placeholder 3">
            <a:extLst>
              <a:ext uri="{FF2B5EF4-FFF2-40B4-BE49-F238E27FC236}">
                <a16:creationId xmlns:a16="http://schemas.microsoft.com/office/drawing/2014/main" id="{1D374427-2E04-40E9-B9B2-86CC6A04CF7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71646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0581-9E57-4257-9D51-AD894072A4FD}"/>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2BB88428-885A-4B6E-B762-FF21BBDA0098}"/>
              </a:ext>
            </a:extLst>
          </p:cNvPr>
          <p:cNvGraphicFramePr>
            <a:graphicFrameLocks noGrp="1"/>
          </p:cNvGraphicFramePr>
          <p:nvPr>
            <p:ph type="tbl" sz="quarter" idx="13"/>
            <p:extLst>
              <p:ext uri="{D42A27DB-BD31-4B8C-83A1-F6EECF244321}">
                <p14:modId xmlns:p14="http://schemas.microsoft.com/office/powerpoint/2010/main" val="359837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8446495"/>
                    </a:ext>
                  </a:extLst>
                </a:gridCol>
                <a:gridCol w="576072">
                  <a:extLst>
                    <a:ext uri="{9D8B030D-6E8A-4147-A177-3AD203B41FA5}">
                      <a16:colId xmlns:a16="http://schemas.microsoft.com/office/drawing/2014/main" val="3839645123"/>
                    </a:ext>
                  </a:extLst>
                </a:gridCol>
                <a:gridCol w="576072">
                  <a:extLst>
                    <a:ext uri="{9D8B030D-6E8A-4147-A177-3AD203B41FA5}">
                      <a16:colId xmlns:a16="http://schemas.microsoft.com/office/drawing/2014/main" val="989127687"/>
                    </a:ext>
                  </a:extLst>
                </a:gridCol>
                <a:gridCol w="576072">
                  <a:extLst>
                    <a:ext uri="{9D8B030D-6E8A-4147-A177-3AD203B41FA5}">
                      <a16:colId xmlns:a16="http://schemas.microsoft.com/office/drawing/2014/main" val="2455259113"/>
                    </a:ext>
                  </a:extLst>
                </a:gridCol>
                <a:gridCol w="576072">
                  <a:extLst>
                    <a:ext uri="{9D8B030D-6E8A-4147-A177-3AD203B41FA5}">
                      <a16:colId xmlns:a16="http://schemas.microsoft.com/office/drawing/2014/main" val="1418768481"/>
                    </a:ext>
                  </a:extLst>
                </a:gridCol>
                <a:gridCol w="576072">
                  <a:extLst>
                    <a:ext uri="{9D8B030D-6E8A-4147-A177-3AD203B41FA5}">
                      <a16:colId xmlns:a16="http://schemas.microsoft.com/office/drawing/2014/main" val="2623396270"/>
                    </a:ext>
                  </a:extLst>
                </a:gridCol>
                <a:gridCol w="576072">
                  <a:extLst>
                    <a:ext uri="{9D8B030D-6E8A-4147-A177-3AD203B41FA5}">
                      <a16:colId xmlns:a16="http://schemas.microsoft.com/office/drawing/2014/main" val="4196948506"/>
                    </a:ext>
                  </a:extLst>
                </a:gridCol>
                <a:gridCol w="576072">
                  <a:extLst>
                    <a:ext uri="{9D8B030D-6E8A-4147-A177-3AD203B41FA5}">
                      <a16:colId xmlns:a16="http://schemas.microsoft.com/office/drawing/2014/main" val="429424273"/>
                    </a:ext>
                  </a:extLst>
                </a:gridCol>
                <a:gridCol w="576072">
                  <a:extLst>
                    <a:ext uri="{9D8B030D-6E8A-4147-A177-3AD203B41FA5}">
                      <a16:colId xmlns:a16="http://schemas.microsoft.com/office/drawing/2014/main" val="828440739"/>
                    </a:ext>
                  </a:extLst>
                </a:gridCol>
                <a:gridCol w="576072">
                  <a:extLst>
                    <a:ext uri="{9D8B030D-6E8A-4147-A177-3AD203B41FA5}">
                      <a16:colId xmlns:a16="http://schemas.microsoft.com/office/drawing/2014/main" val="3345544159"/>
                    </a:ext>
                  </a:extLst>
                </a:gridCol>
                <a:gridCol w="576072">
                  <a:extLst>
                    <a:ext uri="{9D8B030D-6E8A-4147-A177-3AD203B41FA5}">
                      <a16:colId xmlns:a16="http://schemas.microsoft.com/office/drawing/2014/main" val="3728865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28135436"/>
                  </a:ext>
                </a:extLst>
              </a:tr>
              <a:tr h="370840">
                <a:tc>
                  <a:txBody>
                    <a:bodyPr/>
                    <a:lstStyle/>
                    <a:p>
                      <a:r>
                        <a:rPr lang="en-US" sz="1000"/>
                        <a:t>phlyinsurance</a:t>
                      </a:r>
                    </a:p>
                  </a:txBody>
                  <a:tcPr/>
                </a:tc>
                <a:tc>
                  <a:txBody>
                    <a:bodyPr/>
                    <a:lstStyle/>
                    <a:p>
                      <a:r>
                        <a:rPr lang="en-US" sz="1000"/>
                        <a:t>3167</a:t>
                      </a:r>
                    </a:p>
                  </a:txBody>
                  <a:tcPr/>
                </a:tc>
                <a:tc>
                  <a:txBody>
                    <a:bodyPr/>
                    <a:lstStyle/>
                    <a:p>
                      <a:r>
                        <a:rPr lang="en-US" sz="1000"/>
                        <a:t>67</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8</a:t>
                      </a:r>
                    </a:p>
                  </a:txBody>
                  <a:tcPr/>
                </a:tc>
                <a:tc>
                  <a:txBody>
                    <a:bodyPr/>
                    <a:lstStyle/>
                    <a:p>
                      <a:r>
                        <a:rPr lang="en-US" sz="1000"/>
                        <a:t>25</a:t>
                      </a:r>
                    </a:p>
                  </a:txBody>
                  <a:tcPr/>
                </a:tc>
                <a:tc>
                  <a:txBody>
                    <a:bodyPr/>
                    <a:lstStyle/>
                    <a:p>
                      <a:r>
                        <a:rPr lang="en-US" sz="1000"/>
                        <a:t>1336</a:t>
                      </a:r>
                    </a:p>
                  </a:txBody>
                  <a:tcPr/>
                </a:tc>
                <a:tc>
                  <a:txBody>
                    <a:bodyPr/>
                    <a:lstStyle/>
                    <a:p>
                      <a:r>
                        <a:rPr lang="en-US" sz="1000"/>
                        <a:t>10</a:t>
                      </a:r>
                    </a:p>
                  </a:txBody>
                  <a:tcPr/>
                </a:tc>
                <a:tc>
                  <a:txBody>
                    <a:bodyPr/>
                    <a:lstStyle/>
                    <a:p>
                      <a:r>
                        <a:rPr lang="en-US" sz="1000"/>
                        <a:t>1.7185 %</a:t>
                      </a:r>
                    </a:p>
                  </a:txBody>
                  <a:tcPr/>
                </a:tc>
                <a:extLst>
                  <a:ext uri="{0D108BD9-81ED-4DB2-BD59-A6C34878D82A}">
                    <a16:rowId xmlns:a16="http://schemas.microsoft.com/office/drawing/2014/main" val="346259279"/>
                  </a:ext>
                </a:extLst>
              </a:tr>
            </a:tbl>
          </a:graphicData>
        </a:graphic>
      </p:graphicFrame>
      <p:sp>
        <p:nvSpPr>
          <p:cNvPr id="4" name="Text Placeholder 3">
            <a:extLst>
              <a:ext uri="{FF2B5EF4-FFF2-40B4-BE49-F238E27FC236}">
                <a16:creationId xmlns:a16="http://schemas.microsoft.com/office/drawing/2014/main" id="{D590B315-36A4-4F2C-8B17-4406A83A5C9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466569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7EC6B-D4D9-49BA-8423-63F298AA293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A9A81E25-BCC1-4979-ACDC-65617DADA87F}"/>
              </a:ext>
            </a:extLst>
          </p:cNvPr>
          <p:cNvGraphicFramePr>
            <a:graphicFrameLocks noGrp="1"/>
          </p:cNvGraphicFramePr>
          <p:nvPr>
            <p:ph type="chart" sz="quarter" idx="13"/>
            <p:extLst>
              <p:ext uri="{D42A27DB-BD31-4B8C-83A1-F6EECF244321}">
                <p14:modId xmlns:p14="http://schemas.microsoft.com/office/powerpoint/2010/main" val="4240545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0A9217-FE9C-4EA5-8A6D-510DF6D6C25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CF090F4-EF9D-4CC1-8475-DB90D9819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711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2071D-4EE9-416E-A05B-3666391A2C5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1793248-1D38-488A-B5A4-79712CDA9697}"/>
              </a:ext>
            </a:extLst>
          </p:cNvPr>
          <p:cNvGraphicFramePr>
            <a:graphicFrameLocks noGrp="1"/>
          </p:cNvGraphicFramePr>
          <p:nvPr>
            <p:ph type="chart" sz="quarter" idx="13"/>
            <p:extLst>
              <p:ext uri="{D42A27DB-BD31-4B8C-83A1-F6EECF244321}">
                <p14:modId xmlns:p14="http://schemas.microsoft.com/office/powerpoint/2010/main" val="166283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FC1BB-EB08-4F63-B1A2-CC22B41A853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EB6DE52-9634-4129-9CA0-A9EA37882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935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A633-5EBD-41D4-A761-2E438BFD5910}"/>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3216E5D-8C65-47A2-9253-D3AD909D74F0}"/>
              </a:ext>
            </a:extLst>
          </p:cNvPr>
          <p:cNvGraphicFramePr>
            <a:graphicFrameLocks noGrp="1"/>
          </p:cNvGraphicFramePr>
          <p:nvPr>
            <p:ph type="chart" sz="quarter" idx="13"/>
            <p:extLst>
              <p:ext uri="{D42A27DB-BD31-4B8C-83A1-F6EECF244321}">
                <p14:modId xmlns:p14="http://schemas.microsoft.com/office/powerpoint/2010/main" val="4168853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D15EA-F98F-4957-9801-1684B55CB78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0393581-1C78-438F-8436-06AC5DFEC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2106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FFB1-2179-432B-8100-D2E00134262F}"/>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08D3027C-74BD-4A2C-A2E9-80CA717F2BDE}"/>
              </a:ext>
            </a:extLst>
          </p:cNvPr>
          <p:cNvGraphicFramePr>
            <a:graphicFrameLocks noGrp="1"/>
          </p:cNvGraphicFramePr>
          <p:nvPr>
            <p:ph type="chart" sz="quarter" idx="13"/>
            <p:extLst>
              <p:ext uri="{D42A27DB-BD31-4B8C-83A1-F6EECF244321}">
                <p14:modId xmlns:p14="http://schemas.microsoft.com/office/powerpoint/2010/main" val="2036590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A1B52E-09EB-4EA8-8E09-28B836FCBA7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BCE8008-2D3B-4C37-92D0-A50322769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020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2477-B044-4501-B91B-6DD6619841B6}"/>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4A44F206-C026-4946-9B6A-ABB231B63D2B}"/>
              </a:ext>
            </a:extLst>
          </p:cNvPr>
          <p:cNvGraphicFramePr>
            <a:graphicFrameLocks noGrp="1"/>
          </p:cNvGraphicFramePr>
          <p:nvPr>
            <p:ph type="tbl" sz="quarter" idx="13"/>
            <p:extLst>
              <p:ext uri="{D42A27DB-BD31-4B8C-83A1-F6EECF244321}">
                <p14:modId xmlns:p14="http://schemas.microsoft.com/office/powerpoint/2010/main" val="3597043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63412891"/>
                    </a:ext>
                  </a:extLst>
                </a:gridCol>
                <a:gridCol w="987552">
                  <a:extLst>
                    <a:ext uri="{9D8B030D-6E8A-4147-A177-3AD203B41FA5}">
                      <a16:colId xmlns:a16="http://schemas.microsoft.com/office/drawing/2014/main" val="2623944395"/>
                    </a:ext>
                  </a:extLst>
                </a:gridCol>
                <a:gridCol w="987552">
                  <a:extLst>
                    <a:ext uri="{9D8B030D-6E8A-4147-A177-3AD203B41FA5}">
                      <a16:colId xmlns:a16="http://schemas.microsoft.com/office/drawing/2014/main" val="2801145141"/>
                    </a:ext>
                  </a:extLst>
                </a:gridCol>
                <a:gridCol w="987552">
                  <a:extLst>
                    <a:ext uri="{9D8B030D-6E8A-4147-A177-3AD203B41FA5}">
                      <a16:colId xmlns:a16="http://schemas.microsoft.com/office/drawing/2014/main" val="2410582323"/>
                    </a:ext>
                  </a:extLst>
                </a:gridCol>
                <a:gridCol w="987552">
                  <a:extLst>
                    <a:ext uri="{9D8B030D-6E8A-4147-A177-3AD203B41FA5}">
                      <a16:colId xmlns:a16="http://schemas.microsoft.com/office/drawing/2014/main" val="1546837519"/>
                    </a:ext>
                  </a:extLst>
                </a:gridCol>
                <a:gridCol w="987552">
                  <a:extLst>
                    <a:ext uri="{9D8B030D-6E8A-4147-A177-3AD203B41FA5}">
                      <a16:colId xmlns:a16="http://schemas.microsoft.com/office/drawing/2014/main" val="260923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536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- 2023-08-16 16:10:13</a:t>
                      </a:r>
                      <a:r>
                        <a:rPr kumimoji="0" lang="en-US" sz="1000" b="0" i="0" u="none" strike="noStrike" kern="1200" cap="none" spc="0" normalizeH="0" baseline="0" noProof="0">
                          <a:ln>
                            <a:noFill/>
                          </a:ln>
                          <a:solidFill>
                            <a:prstClr val="black"/>
                          </a:solidFill>
                          <a:effectLst/>
                          <a:uLnTx/>
                          <a:uFillTx/>
                          <a:latin typeface="Calibri"/>
                          <a:ea typeface="+mn-ea"/>
                          <a:cs typeface="+mn-cs"/>
                        </a:rPr>
                        <a:t>
 For over 20 years, PHLY has sponsored the Parkway Run &amp; Walk benefiting the childrensphila (CHOP). 
To kick off our fundraising efforts, we held a lunch and learn with CHOP patient ambassador, Rylee, who shared her incredible journey of strength and resilience while battling both bone cancer and brain cancer. 
Her journey is a powerful reminder that every dollar raised is critical to support life-saving cancer research and care. 
Make an immediate impact today ➡ 𝐛𝐢𝐭.𝐥𝐲/𝐂𝐇𝐎𝐏-𝐏𝐚𝐫𝐤𝐰𝐚𝐲 #ForBreakThroughs 
🔗 link in bio
#TEAMPHLY #childrenshospitalofphiladelphia #pediatriccanerawareness #childrenshospital #fightcancer #childhoodcancer #cancersucks #childhoodcancerresearch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09/07/2023 08:28:17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35690225"/>
                  </a:ext>
                </a:extLst>
              </a:tr>
            </a:tbl>
          </a:graphicData>
        </a:graphic>
      </p:graphicFrame>
      <p:sp>
        <p:nvSpPr>
          <p:cNvPr id="4" name="Text Placeholder 3">
            <a:extLst>
              <a:ext uri="{FF2B5EF4-FFF2-40B4-BE49-F238E27FC236}">
                <a16:creationId xmlns:a16="http://schemas.microsoft.com/office/drawing/2014/main" id="{E12972FC-A27E-4760-8360-7FBD9293343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800469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7509-8558-4368-960F-E18E481C3C9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2594C29C-36DF-43D3-B025-5327A2F11031}"/>
              </a:ext>
            </a:extLst>
          </p:cNvPr>
          <p:cNvGraphicFramePr>
            <a:graphicFrameLocks noGrp="1"/>
          </p:cNvGraphicFramePr>
          <p:nvPr>
            <p:ph type="tbl" sz="quarter" idx="13"/>
            <p:extLst>
              <p:ext uri="{D42A27DB-BD31-4B8C-83A1-F6EECF244321}">
                <p14:modId xmlns:p14="http://schemas.microsoft.com/office/powerpoint/2010/main" val="5963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7195715"/>
                    </a:ext>
                  </a:extLst>
                </a:gridCol>
                <a:gridCol w="987552">
                  <a:extLst>
                    <a:ext uri="{9D8B030D-6E8A-4147-A177-3AD203B41FA5}">
                      <a16:colId xmlns:a16="http://schemas.microsoft.com/office/drawing/2014/main" val="1511844042"/>
                    </a:ext>
                  </a:extLst>
                </a:gridCol>
                <a:gridCol w="987552">
                  <a:extLst>
                    <a:ext uri="{9D8B030D-6E8A-4147-A177-3AD203B41FA5}">
                      <a16:colId xmlns:a16="http://schemas.microsoft.com/office/drawing/2014/main" val="1396310267"/>
                    </a:ext>
                  </a:extLst>
                </a:gridCol>
                <a:gridCol w="987552">
                  <a:extLst>
                    <a:ext uri="{9D8B030D-6E8A-4147-A177-3AD203B41FA5}">
                      <a16:colId xmlns:a16="http://schemas.microsoft.com/office/drawing/2014/main" val="2248950227"/>
                    </a:ext>
                  </a:extLst>
                </a:gridCol>
                <a:gridCol w="987552">
                  <a:extLst>
                    <a:ext uri="{9D8B030D-6E8A-4147-A177-3AD203B41FA5}">
                      <a16:colId xmlns:a16="http://schemas.microsoft.com/office/drawing/2014/main" val="193862016"/>
                    </a:ext>
                  </a:extLst>
                </a:gridCol>
                <a:gridCol w="987552">
                  <a:extLst>
                    <a:ext uri="{9D8B030D-6E8A-4147-A177-3AD203B41FA5}">
                      <a16:colId xmlns:a16="http://schemas.microsoft.com/office/drawing/2014/main" val="262050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743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- 2023-08-11 14:11:50</a:t>
                      </a:r>
                      <a:r>
                        <a:rPr kumimoji="0" lang="en-US" sz="1000" b="0" i="0" u="none" strike="noStrike" kern="1200" cap="none" spc="0" normalizeH="0" baseline="0" noProof="0">
                          <a:ln>
                            <a:noFill/>
                          </a:ln>
                          <a:solidFill>
                            <a:prstClr val="black"/>
                          </a:solidFill>
                          <a:effectLst/>
                          <a:uLnTx/>
                          <a:uFillTx/>
                          <a:latin typeface="Calibri"/>
                          <a:ea typeface="+mn-ea"/>
                          <a:cs typeface="+mn-cs"/>
                        </a:rPr>
                        <a:t>
 💥 Hats off to our class of 2023 Summer Associates on a successful program! 🥳🥳
This gifted group of rising stars ⭐️ shined throughout the 10-week summer internship program and just wrapped up their last week in the Home Office by delivering their final presentations to our senior leadership team.
Here’s to a bright future ahead – all the best from #TEAMPHLY! 👏🚀
Learn more about our internship opportunities ➡️ bit.ly/PHLYInternships 🔗 link in bio
#PHLYInternLife #internshipprogram #internships #internshipopportunity #summerinternship #internshipstudent #internlife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09/07/2023 08:28:17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28239568"/>
                  </a:ext>
                </a:extLst>
              </a:tr>
            </a:tbl>
          </a:graphicData>
        </a:graphic>
      </p:graphicFrame>
      <p:sp>
        <p:nvSpPr>
          <p:cNvPr id="4" name="Text Placeholder 3">
            <a:extLst>
              <a:ext uri="{FF2B5EF4-FFF2-40B4-BE49-F238E27FC236}">
                <a16:creationId xmlns:a16="http://schemas.microsoft.com/office/drawing/2014/main" id="{BC36E994-9516-4DDB-B610-D85055377714}"/>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53789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686D7-E8EC-4752-9962-985A217440A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24EE20FB-7027-4087-86E0-7BA87F5766D2}"/>
              </a:ext>
            </a:extLst>
          </p:cNvPr>
          <p:cNvGraphicFramePr>
            <a:graphicFrameLocks noGrp="1"/>
          </p:cNvGraphicFramePr>
          <p:nvPr>
            <p:ph type="tbl" sz="quarter" idx="13"/>
            <p:extLst>
              <p:ext uri="{D42A27DB-BD31-4B8C-83A1-F6EECF244321}">
                <p14:modId xmlns:p14="http://schemas.microsoft.com/office/powerpoint/2010/main" val="230528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8951717"/>
                    </a:ext>
                  </a:extLst>
                </a:gridCol>
                <a:gridCol w="987552">
                  <a:extLst>
                    <a:ext uri="{9D8B030D-6E8A-4147-A177-3AD203B41FA5}">
                      <a16:colId xmlns:a16="http://schemas.microsoft.com/office/drawing/2014/main" val="1151839642"/>
                    </a:ext>
                  </a:extLst>
                </a:gridCol>
                <a:gridCol w="987552">
                  <a:extLst>
                    <a:ext uri="{9D8B030D-6E8A-4147-A177-3AD203B41FA5}">
                      <a16:colId xmlns:a16="http://schemas.microsoft.com/office/drawing/2014/main" val="3090730764"/>
                    </a:ext>
                  </a:extLst>
                </a:gridCol>
                <a:gridCol w="987552">
                  <a:extLst>
                    <a:ext uri="{9D8B030D-6E8A-4147-A177-3AD203B41FA5}">
                      <a16:colId xmlns:a16="http://schemas.microsoft.com/office/drawing/2014/main" val="2089345777"/>
                    </a:ext>
                  </a:extLst>
                </a:gridCol>
                <a:gridCol w="987552">
                  <a:extLst>
                    <a:ext uri="{9D8B030D-6E8A-4147-A177-3AD203B41FA5}">
                      <a16:colId xmlns:a16="http://schemas.microsoft.com/office/drawing/2014/main" val="4169416815"/>
                    </a:ext>
                  </a:extLst>
                </a:gridCol>
                <a:gridCol w="987552">
                  <a:extLst>
                    <a:ext uri="{9D8B030D-6E8A-4147-A177-3AD203B41FA5}">
                      <a16:colId xmlns:a16="http://schemas.microsoft.com/office/drawing/2014/main" val="185455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5644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- 2023-08-04 13:48:32</a:t>
                      </a:r>
                      <a:r>
                        <a:rPr kumimoji="0" lang="en-US" sz="1000" b="0" i="0" u="none" strike="noStrike" kern="1200" cap="none" spc="0" normalizeH="0" baseline="0" noProof="0">
                          <a:ln>
                            <a:noFill/>
                          </a:ln>
                          <a:solidFill>
                            <a:prstClr val="black"/>
                          </a:solidFill>
                          <a:effectLst/>
                          <a:uLnTx/>
                          <a:uFillTx/>
                          <a:latin typeface="Calibri"/>
                          <a:ea typeface="+mn-ea"/>
                          <a:cs typeface="+mn-cs"/>
                        </a:rPr>
                        <a:t>
 After weeks of fun, friendly competition, our Home Office Marketing team’s PHLY Summer Games have come to an end. 
Seven teams made up of Summer Associates and seasoned Marketing employees competed in various events, showcasing their skills and team spirit. 
It all came down to the final cook-off event, where they put their culinary creativity to the test! 🍽️
With this final event came the crowning of the champions. Congratulations to Bill Peel, Dave Russell, and Gary Mignone! 🏆🥳
Special thanks to all our participants and organizers, who made the Summer Games an unforgettable experience and demonstrated the spirit of teamwork that defines #TEAMPHLY! 🙌 
➡️ Visit bit.ly/PHLYInternships to learn more about #PHLYInternLife 🔗 link in bio
#internshipprogram #internships #summerinternship #internshipstudent #internlife #insurancework #insuranceindustry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09/07/2023 08:28:17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41492389"/>
                  </a:ext>
                </a:extLst>
              </a:tr>
            </a:tbl>
          </a:graphicData>
        </a:graphic>
      </p:graphicFrame>
      <p:sp>
        <p:nvSpPr>
          <p:cNvPr id="4" name="Text Placeholder 3">
            <a:extLst>
              <a:ext uri="{FF2B5EF4-FFF2-40B4-BE49-F238E27FC236}">
                <a16:creationId xmlns:a16="http://schemas.microsoft.com/office/drawing/2014/main" id="{50EF3B95-7E4A-4CBF-92F2-96695B40133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148546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FEA7-DC3D-4C38-8797-7698F47C528B}"/>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A5AFDA3-A6E3-46F4-9160-5CB8B6A6D5EF}"/>
              </a:ext>
            </a:extLst>
          </p:cNvPr>
          <p:cNvGraphicFramePr>
            <a:graphicFrameLocks noGrp="1"/>
          </p:cNvGraphicFramePr>
          <p:nvPr>
            <p:ph type="tbl" sz="quarter" idx="13"/>
            <p:extLst>
              <p:ext uri="{D42A27DB-BD31-4B8C-83A1-F6EECF244321}">
                <p14:modId xmlns:p14="http://schemas.microsoft.com/office/powerpoint/2010/main" val="98978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16501493"/>
                    </a:ext>
                  </a:extLst>
                </a:gridCol>
                <a:gridCol w="987552">
                  <a:extLst>
                    <a:ext uri="{9D8B030D-6E8A-4147-A177-3AD203B41FA5}">
                      <a16:colId xmlns:a16="http://schemas.microsoft.com/office/drawing/2014/main" val="2725916247"/>
                    </a:ext>
                  </a:extLst>
                </a:gridCol>
                <a:gridCol w="987552">
                  <a:extLst>
                    <a:ext uri="{9D8B030D-6E8A-4147-A177-3AD203B41FA5}">
                      <a16:colId xmlns:a16="http://schemas.microsoft.com/office/drawing/2014/main" val="2781249544"/>
                    </a:ext>
                  </a:extLst>
                </a:gridCol>
                <a:gridCol w="987552">
                  <a:extLst>
                    <a:ext uri="{9D8B030D-6E8A-4147-A177-3AD203B41FA5}">
                      <a16:colId xmlns:a16="http://schemas.microsoft.com/office/drawing/2014/main" val="2511403627"/>
                    </a:ext>
                  </a:extLst>
                </a:gridCol>
                <a:gridCol w="987552">
                  <a:extLst>
                    <a:ext uri="{9D8B030D-6E8A-4147-A177-3AD203B41FA5}">
                      <a16:colId xmlns:a16="http://schemas.microsoft.com/office/drawing/2014/main" val="1700642389"/>
                    </a:ext>
                  </a:extLst>
                </a:gridCol>
                <a:gridCol w="987552">
                  <a:extLst>
                    <a:ext uri="{9D8B030D-6E8A-4147-A177-3AD203B41FA5}">
                      <a16:colId xmlns:a16="http://schemas.microsoft.com/office/drawing/2014/main" val="2907332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287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- 2023-08-30 15:03:04</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you combine teamwork, competition, and a whole lot of fun? #TEAMPHLY's Pickleball Tournament! 
Employees in our Leawood, KS office had a dill-ightful time during their company outing and brought their A-game to the court to show off their impressive #pickleball skills. 
Congratulations to the champions Elliot Skinner &amp; Debby Watson 🏆
#companyouting #tournaments #funatwork #insurancejobs #insurancecareers #insurancelife #insurancecompany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09/07/2023 08:28:17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963489881"/>
                  </a:ext>
                </a:extLst>
              </a:tr>
            </a:tbl>
          </a:graphicData>
        </a:graphic>
      </p:graphicFrame>
      <p:sp>
        <p:nvSpPr>
          <p:cNvPr id="4" name="Text Placeholder 3">
            <a:extLst>
              <a:ext uri="{FF2B5EF4-FFF2-40B4-BE49-F238E27FC236}">
                <a16:creationId xmlns:a16="http://schemas.microsoft.com/office/drawing/2014/main" id="{2D83988E-4F5A-4F10-9602-AF78351FC95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52959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F6E9F-195F-43D6-A140-D0559FA9E4B3}"/>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B1400EA-4D13-4B92-8A8B-7B03FA912479}"/>
              </a:ext>
            </a:extLst>
          </p:cNvPr>
          <p:cNvGraphicFramePr>
            <a:graphicFrameLocks noGrp="1"/>
          </p:cNvGraphicFramePr>
          <p:nvPr>
            <p:ph type="tbl" sz="quarter" idx="13"/>
            <p:extLst>
              <p:ext uri="{D42A27DB-BD31-4B8C-83A1-F6EECF244321}">
                <p14:modId xmlns:p14="http://schemas.microsoft.com/office/powerpoint/2010/main" val="227290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5077954"/>
                    </a:ext>
                  </a:extLst>
                </a:gridCol>
                <a:gridCol w="987552">
                  <a:extLst>
                    <a:ext uri="{9D8B030D-6E8A-4147-A177-3AD203B41FA5}">
                      <a16:colId xmlns:a16="http://schemas.microsoft.com/office/drawing/2014/main" val="248963931"/>
                    </a:ext>
                  </a:extLst>
                </a:gridCol>
                <a:gridCol w="987552">
                  <a:extLst>
                    <a:ext uri="{9D8B030D-6E8A-4147-A177-3AD203B41FA5}">
                      <a16:colId xmlns:a16="http://schemas.microsoft.com/office/drawing/2014/main" val="2704836357"/>
                    </a:ext>
                  </a:extLst>
                </a:gridCol>
                <a:gridCol w="987552">
                  <a:extLst>
                    <a:ext uri="{9D8B030D-6E8A-4147-A177-3AD203B41FA5}">
                      <a16:colId xmlns:a16="http://schemas.microsoft.com/office/drawing/2014/main" val="1082045281"/>
                    </a:ext>
                  </a:extLst>
                </a:gridCol>
                <a:gridCol w="987552">
                  <a:extLst>
                    <a:ext uri="{9D8B030D-6E8A-4147-A177-3AD203B41FA5}">
                      <a16:colId xmlns:a16="http://schemas.microsoft.com/office/drawing/2014/main" val="2194578527"/>
                    </a:ext>
                  </a:extLst>
                </a:gridCol>
                <a:gridCol w="987552">
                  <a:extLst>
                    <a:ext uri="{9D8B030D-6E8A-4147-A177-3AD203B41FA5}">
                      <a16:colId xmlns:a16="http://schemas.microsoft.com/office/drawing/2014/main" val="222895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857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- 2023-08-10 15:35:00</a:t>
                      </a:r>
                      <a:r>
                        <a:rPr kumimoji="0" lang="en-US" sz="1000" b="0" i="0" u="none" strike="noStrike" kern="1200" cap="none" spc="0" normalizeH="0" baseline="0" noProof="0">
                          <a:ln>
                            <a:noFill/>
                          </a:ln>
                          <a:solidFill>
                            <a:prstClr val="black"/>
                          </a:solidFill>
                          <a:effectLst/>
                          <a:uLnTx/>
                          <a:uFillTx/>
                          <a:latin typeface="Calibri"/>
                          <a:ea typeface="+mn-ea"/>
                          <a:cs typeface="+mn-cs"/>
                        </a:rPr>
                        <a:t>
 Our thoughts are with everyone impacted by the wildfires on #Maui and the first responders who are working tirelessly to save lives and property.
According to the National Interagency Fire Center, 32,727 #wildfires have burned more than 1.5 million acres in the U.S. so far this year. 
We encourage you to share these tips to help protect people and property from wildfires ➡ bit.ly/3Ovaw0r 🔗 link in bio
#mauifire #disasterpreparedness #naturaldisaster #riskmanagement #insuranceprotection #firesafe #firesafety #insuranceindustry #insurancepolicy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09/07/2023 08:28:17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628161363"/>
                  </a:ext>
                </a:extLst>
              </a:tr>
            </a:tbl>
          </a:graphicData>
        </a:graphic>
      </p:graphicFrame>
      <p:sp>
        <p:nvSpPr>
          <p:cNvPr id="4" name="Text Placeholder 3">
            <a:extLst>
              <a:ext uri="{FF2B5EF4-FFF2-40B4-BE49-F238E27FC236}">
                <a16:creationId xmlns:a16="http://schemas.microsoft.com/office/drawing/2014/main" id="{7320EE50-8B0D-4C12-ADDB-5C5BC2EDAB7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648261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D28DB-D54C-49B3-B0BD-AB04C70D7D2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8A0C0BCC-0D47-4D6E-878D-4E33FD3204A4}"/>
              </a:ext>
            </a:extLst>
          </p:cNvPr>
          <p:cNvGraphicFramePr>
            <a:graphicFrameLocks noGrp="1"/>
          </p:cNvGraphicFramePr>
          <p:nvPr>
            <p:ph type="tbl" sz="quarter" idx="13"/>
            <p:extLst>
              <p:ext uri="{D42A27DB-BD31-4B8C-83A1-F6EECF244321}">
                <p14:modId xmlns:p14="http://schemas.microsoft.com/office/powerpoint/2010/main" val="44078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77419402"/>
                    </a:ext>
                  </a:extLst>
                </a:gridCol>
                <a:gridCol w="905256">
                  <a:extLst>
                    <a:ext uri="{9D8B030D-6E8A-4147-A177-3AD203B41FA5}">
                      <a16:colId xmlns:a16="http://schemas.microsoft.com/office/drawing/2014/main" val="3721554989"/>
                    </a:ext>
                  </a:extLst>
                </a:gridCol>
                <a:gridCol w="411480">
                  <a:extLst>
                    <a:ext uri="{9D8B030D-6E8A-4147-A177-3AD203B41FA5}">
                      <a16:colId xmlns:a16="http://schemas.microsoft.com/office/drawing/2014/main" val="361044866"/>
                    </a:ext>
                  </a:extLst>
                </a:gridCol>
                <a:gridCol w="905256">
                  <a:extLst>
                    <a:ext uri="{9D8B030D-6E8A-4147-A177-3AD203B41FA5}">
                      <a16:colId xmlns:a16="http://schemas.microsoft.com/office/drawing/2014/main" val="3418777004"/>
                    </a:ext>
                  </a:extLst>
                </a:gridCol>
                <a:gridCol w="905256">
                  <a:extLst>
                    <a:ext uri="{9D8B030D-6E8A-4147-A177-3AD203B41FA5}">
                      <a16:colId xmlns:a16="http://schemas.microsoft.com/office/drawing/2014/main" val="1709239993"/>
                    </a:ext>
                  </a:extLst>
                </a:gridCol>
                <a:gridCol w="905256">
                  <a:extLst>
                    <a:ext uri="{9D8B030D-6E8A-4147-A177-3AD203B41FA5}">
                      <a16:colId xmlns:a16="http://schemas.microsoft.com/office/drawing/2014/main" val="3806150193"/>
                    </a:ext>
                  </a:extLst>
                </a:gridCol>
                <a:gridCol w="905256">
                  <a:extLst>
                    <a:ext uri="{9D8B030D-6E8A-4147-A177-3AD203B41FA5}">
                      <a16:colId xmlns:a16="http://schemas.microsoft.com/office/drawing/2014/main" val="2540161865"/>
                    </a:ext>
                  </a:extLst>
                </a:gridCol>
                <a:gridCol w="905256">
                  <a:extLst>
                    <a:ext uri="{9D8B030D-6E8A-4147-A177-3AD203B41FA5}">
                      <a16:colId xmlns:a16="http://schemas.microsoft.com/office/drawing/2014/main" val="3420733833"/>
                    </a:ext>
                  </a:extLst>
                </a:gridCol>
                <a:gridCol w="905256">
                  <a:extLst>
                    <a:ext uri="{9D8B030D-6E8A-4147-A177-3AD203B41FA5}">
                      <a16:colId xmlns:a16="http://schemas.microsoft.com/office/drawing/2014/main" val="359229009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781145354"/>
                  </a:ext>
                </a:extLst>
              </a:tr>
              <a:tr h="370840">
                <a:tc>
                  <a:txBody>
                    <a:bodyPr/>
                    <a:lstStyle/>
                    <a:p>
                      <a:r>
                        <a:rPr lang="en-US" sz="1000"/>
                        <a:t>22</a:t>
                      </a:r>
                    </a:p>
                  </a:txBody>
                  <a:tcPr/>
                </a:tc>
                <a:tc>
                  <a:txBody>
                    <a:bodyPr/>
                    <a:lstStyle/>
                    <a:p>
                      <a:r>
                        <a:rPr lang="en-US" sz="1000"/>
                        <a:t>0.6898 %</a:t>
                      </a:r>
                    </a:p>
                  </a:txBody>
                  <a:tcPr/>
                </a:tc>
                <a:tc>
                  <a:txBody>
                    <a:bodyPr/>
                    <a:lstStyle/>
                    <a:p>
                      <a:r>
                        <a:rPr lang="en-US" sz="1000"/>
                        <a:t>0.05</a:t>
                      </a:r>
                    </a:p>
                  </a:txBody>
                  <a:tcPr/>
                </a:tc>
                <a:tc>
                  <a:txBody>
                    <a:bodyPr/>
                    <a:lstStyle/>
                    <a:p>
                      <a:r>
                        <a:rPr lang="en-US" sz="1000"/>
                        <a:t>171.77</a:t>
                      </a:r>
                    </a:p>
                  </a:txBody>
                  <a:tcPr/>
                </a:tc>
                <a:tc>
                  <a:txBody>
                    <a:bodyPr/>
                    <a:lstStyle/>
                    <a:p>
                      <a:r>
                        <a:rPr lang="en-US" sz="1000"/>
                        <a:t>169.77</a:t>
                      </a:r>
                    </a:p>
                  </a:txBody>
                  <a:tcPr/>
                </a:tc>
                <a:tc>
                  <a:txBody>
                    <a:bodyPr/>
                    <a:lstStyle/>
                    <a:p>
                      <a:r>
                        <a:rPr lang="en-US" sz="1000"/>
                        <a:t>118.41</a:t>
                      </a:r>
                    </a:p>
                  </a:txBody>
                  <a:tcPr/>
                </a:tc>
                <a:tc>
                  <a:txBody>
                    <a:bodyPr/>
                    <a:lstStyle/>
                    <a:p>
                      <a:r>
                        <a:rPr lang="en-US" sz="1000"/>
                        <a:t>118.36</a:t>
                      </a:r>
                    </a:p>
                  </a:txBody>
                  <a:tcPr/>
                </a:tc>
                <a:tc>
                  <a:txBody>
                    <a:bodyPr/>
                    <a:lstStyle/>
                    <a:p>
                      <a:r>
                        <a:rPr lang="en-US" sz="1000"/>
                        <a:t>3779</a:t>
                      </a:r>
                    </a:p>
                  </a:txBody>
                  <a:tcPr/>
                </a:tc>
                <a:tc>
                  <a:txBody>
                    <a:bodyPr/>
                    <a:lstStyle/>
                    <a:p>
                      <a:r>
                        <a:rPr lang="en-US" sz="1000"/>
                        <a:t>2605</a:t>
                      </a:r>
                    </a:p>
                  </a:txBody>
                  <a:tcPr/>
                </a:tc>
                <a:extLst>
                  <a:ext uri="{0D108BD9-81ED-4DB2-BD59-A6C34878D82A}">
                    <a16:rowId xmlns:a16="http://schemas.microsoft.com/office/drawing/2014/main" val="2225761305"/>
                  </a:ext>
                </a:extLst>
              </a:tr>
            </a:tbl>
          </a:graphicData>
        </a:graphic>
      </p:graphicFrame>
      <p:sp>
        <p:nvSpPr>
          <p:cNvPr id="4" name="Text Placeholder 3">
            <a:extLst>
              <a:ext uri="{FF2B5EF4-FFF2-40B4-BE49-F238E27FC236}">
                <a16:creationId xmlns:a16="http://schemas.microsoft.com/office/drawing/2014/main" id="{532B40D3-62A7-415A-97F5-F73497003BD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9903107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7B16A-EF17-4A73-8950-368F7A6834CB}"/>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E5770DBD-A18A-44A7-B50C-10BDF172677E}"/>
              </a:ext>
            </a:extLst>
          </p:cNvPr>
          <p:cNvGraphicFramePr>
            <a:graphicFrameLocks noGrp="1"/>
          </p:cNvGraphicFramePr>
          <p:nvPr>
            <p:ph type="tbl" sz="quarter" idx="13"/>
            <p:extLst>
              <p:ext uri="{D42A27DB-BD31-4B8C-83A1-F6EECF244321}">
                <p14:modId xmlns:p14="http://schemas.microsoft.com/office/powerpoint/2010/main" val="2667205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62646107"/>
                    </a:ext>
                  </a:extLst>
                </a:gridCol>
                <a:gridCol w="1399032">
                  <a:extLst>
                    <a:ext uri="{9D8B030D-6E8A-4147-A177-3AD203B41FA5}">
                      <a16:colId xmlns:a16="http://schemas.microsoft.com/office/drawing/2014/main" val="3975216395"/>
                    </a:ext>
                  </a:extLst>
                </a:gridCol>
                <a:gridCol w="658368">
                  <a:extLst>
                    <a:ext uri="{9D8B030D-6E8A-4147-A177-3AD203B41FA5}">
                      <a16:colId xmlns:a16="http://schemas.microsoft.com/office/drawing/2014/main" val="3093556225"/>
                    </a:ext>
                  </a:extLst>
                </a:gridCol>
                <a:gridCol w="658368">
                  <a:extLst>
                    <a:ext uri="{9D8B030D-6E8A-4147-A177-3AD203B41FA5}">
                      <a16:colId xmlns:a16="http://schemas.microsoft.com/office/drawing/2014/main" val="1932785703"/>
                    </a:ext>
                  </a:extLst>
                </a:gridCol>
                <a:gridCol w="658368">
                  <a:extLst>
                    <a:ext uri="{9D8B030D-6E8A-4147-A177-3AD203B41FA5}">
                      <a16:colId xmlns:a16="http://schemas.microsoft.com/office/drawing/2014/main" val="2976328489"/>
                    </a:ext>
                  </a:extLst>
                </a:gridCol>
                <a:gridCol w="658368">
                  <a:extLst>
                    <a:ext uri="{9D8B030D-6E8A-4147-A177-3AD203B41FA5}">
                      <a16:colId xmlns:a16="http://schemas.microsoft.com/office/drawing/2014/main" val="3847926930"/>
                    </a:ext>
                  </a:extLst>
                </a:gridCol>
                <a:gridCol w="658368">
                  <a:extLst>
                    <a:ext uri="{9D8B030D-6E8A-4147-A177-3AD203B41FA5}">
                      <a16:colId xmlns:a16="http://schemas.microsoft.com/office/drawing/2014/main" val="1175923284"/>
                    </a:ext>
                  </a:extLst>
                </a:gridCol>
                <a:gridCol w="658368">
                  <a:extLst>
                    <a:ext uri="{9D8B030D-6E8A-4147-A177-3AD203B41FA5}">
                      <a16:colId xmlns:a16="http://schemas.microsoft.com/office/drawing/2014/main" val="3034448648"/>
                    </a:ext>
                  </a:extLst>
                </a:gridCol>
                <a:gridCol w="658368">
                  <a:extLst>
                    <a:ext uri="{9D8B030D-6E8A-4147-A177-3AD203B41FA5}">
                      <a16:colId xmlns:a16="http://schemas.microsoft.com/office/drawing/2014/main" val="132889180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760715803"/>
                  </a:ext>
                </a:extLst>
              </a:tr>
              <a:tr h="370840">
                <a:tc>
                  <a:txBody>
                    <a:bodyPr/>
                    <a:lstStyle/>
                    <a:p>
                      <a:r>
                        <a:rPr lang="pt-BR" sz="1000" b="1"/>
                        <a:t>phlyinsurance - 2023-08-29 09:15:40</a:t>
                      </a:r>
                      <a:r>
                        <a:rPr lang="pt-BR" sz="1000"/>
                        <a:t>
 n/a</a:t>
                      </a:r>
                      <a:endParaRPr lang="en-US" sz="1000"/>
                    </a:p>
                  </a:txBody>
                  <a:tcPr/>
                </a:tc>
                <a:tc>
                  <a:txBody>
                    <a:bodyPr/>
                    <a:lstStyle/>
                    <a:p>
                      <a:r>
                        <a:rPr lang="en-US" sz="1000"/>
                        <a:t>https://quintly-image-storage.s3.amazonaws.com/c303562b672a3318c686cfcc37b7e67a/5f03fb0d36844364c9d49c07cc700699.jpg</a:t>
                      </a:r>
                    </a:p>
                  </a:txBody>
                  <a:tcPr/>
                </a:tc>
                <a:tc>
                  <a:txBody>
                    <a:bodyPr/>
                    <a:lstStyle/>
                    <a:p>
                      <a:r>
                        <a:rPr lang="en-US" sz="1000"/>
                        <a:t>Video</a:t>
                      </a:r>
                    </a:p>
                  </a:txBody>
                  <a:tcPr/>
                </a:tc>
                <a:tc>
                  <a:txBody>
                    <a:bodyPr/>
                    <a:lstStyle/>
                    <a:p>
                      <a:r>
                        <a:rPr lang="en-US" sz="1000"/>
                        <a:t>192</a:t>
                      </a:r>
                    </a:p>
                  </a:txBody>
                  <a:tcPr/>
                </a:tc>
                <a:tc>
                  <a:txBody>
                    <a:bodyPr/>
                    <a:lstStyle/>
                    <a:p>
                      <a:r>
                        <a:rPr lang="en-US" sz="1000"/>
                        <a:t>192</a:t>
                      </a:r>
                    </a:p>
                  </a:txBody>
                  <a:tcPr/>
                </a:tc>
                <a:tc>
                  <a:txBody>
                    <a:bodyPr/>
                    <a:lstStyle/>
                    <a:p>
                      <a:r>
                        <a:rPr lang="en-US" sz="1000"/>
                        <a:t>0</a:t>
                      </a:r>
                    </a:p>
                  </a:txBody>
                  <a:tcPr/>
                </a:tc>
                <a:tc>
                  <a:txBody>
                    <a:bodyPr/>
                    <a:lstStyle/>
                    <a:p>
                      <a:r>
                        <a:rPr lang="en-US" sz="1000"/>
                        <a:t>45</a:t>
                      </a:r>
                    </a:p>
                  </a:txBody>
                  <a:tcPr/>
                </a:tc>
                <a:tc>
                  <a:txBody>
                    <a:bodyPr/>
                    <a:lstStyle/>
                    <a:p>
                      <a:r>
                        <a:rPr lang="en-US" sz="1000"/>
                        <a:t>113</a:t>
                      </a:r>
                    </a:p>
                  </a:txBody>
                  <a:tcPr/>
                </a:tc>
                <a:tc>
                  <a:txBody>
                    <a:bodyPr/>
                    <a:lstStyle/>
                    <a:p>
                      <a:r>
                        <a:rPr lang="en-US" sz="1000"/>
                        <a:t>1</a:t>
                      </a:r>
                    </a:p>
                  </a:txBody>
                  <a:tcPr/>
                </a:tc>
                <a:extLst>
                  <a:ext uri="{0D108BD9-81ED-4DB2-BD59-A6C34878D82A}">
                    <a16:rowId xmlns:a16="http://schemas.microsoft.com/office/drawing/2014/main" val="1859235203"/>
                  </a:ext>
                </a:extLst>
              </a:tr>
              <a:tr h="370840">
                <a:tc>
                  <a:txBody>
                    <a:bodyPr/>
                    <a:lstStyle/>
                    <a:p>
                      <a:r>
                        <a:rPr lang="en-US" sz="1000" b="1"/>
                        <a:t>phlyinsurance - 2023-08-25 16:15:51</a:t>
                      </a:r>
                      <a:r>
                        <a:rPr lang="en-US" sz="1000"/>
                        <a:t>
 PHLY Pet Pageant benefiting @childrensphila 🐾 #TEAMPHLY #ForBreakThroughs</a:t>
                      </a:r>
                    </a:p>
                  </a:txBody>
                  <a:tcPr/>
                </a:tc>
                <a:tc>
                  <a:txBody>
                    <a:bodyPr/>
                    <a:lstStyle/>
                    <a:p>
                      <a:r>
                        <a:rPr lang="en-US" sz="1000"/>
                        <a:t>https://quintly-image-storage.s3.amazonaws.com/c303562b672a3318c686cfcc37b7e67a/aec60817dae4ee2f398eac46a905437f.jpg</a:t>
                      </a:r>
                    </a:p>
                  </a:txBody>
                  <a:tcPr/>
                </a:tc>
                <a:tc>
                  <a:txBody>
                    <a:bodyPr/>
                    <a:lstStyle/>
                    <a:p>
                      <a:r>
                        <a:rPr lang="en-US" sz="1000"/>
                        <a:t>Video</a:t>
                      </a:r>
                    </a:p>
                  </a:txBody>
                  <a:tcPr/>
                </a:tc>
                <a:tc>
                  <a:txBody>
                    <a:bodyPr/>
                    <a:lstStyle/>
                    <a:p>
                      <a:r>
                        <a:rPr lang="en-US" sz="1000"/>
                        <a:t>128</a:t>
                      </a:r>
                    </a:p>
                  </a:txBody>
                  <a:tcPr/>
                </a:tc>
                <a:tc>
                  <a:txBody>
                    <a:bodyPr/>
                    <a:lstStyle/>
                    <a:p>
                      <a:r>
                        <a:rPr lang="en-US" sz="1000"/>
                        <a:t>128</a:t>
                      </a:r>
                    </a:p>
                  </a:txBody>
                  <a:tcPr/>
                </a:tc>
                <a:tc>
                  <a:txBody>
                    <a:bodyPr/>
                    <a:lstStyle/>
                    <a:p>
                      <a:r>
                        <a:rPr lang="en-US" sz="1000"/>
                        <a:t>0</a:t>
                      </a:r>
                    </a:p>
                  </a:txBody>
                  <a:tcPr/>
                </a:tc>
                <a:tc>
                  <a:txBody>
                    <a:bodyPr/>
                    <a:lstStyle/>
                    <a:p>
                      <a:r>
                        <a:rPr lang="en-US" sz="1000"/>
                        <a:t>35</a:t>
                      </a:r>
                    </a:p>
                  </a:txBody>
                  <a:tcPr/>
                </a:tc>
                <a:tc>
                  <a:txBody>
                    <a:bodyPr/>
                    <a:lstStyle/>
                    <a:p>
                      <a:r>
                        <a:rPr lang="en-US" sz="1000"/>
                        <a:t>75</a:t>
                      </a:r>
                    </a:p>
                  </a:txBody>
                  <a:tcPr/>
                </a:tc>
                <a:tc>
                  <a:txBody>
                    <a:bodyPr/>
                    <a:lstStyle/>
                    <a:p>
                      <a:r>
                        <a:rPr lang="en-US" sz="1000"/>
                        <a:t>6</a:t>
                      </a:r>
                    </a:p>
                  </a:txBody>
                  <a:tcPr/>
                </a:tc>
                <a:extLst>
                  <a:ext uri="{0D108BD9-81ED-4DB2-BD59-A6C34878D82A}">
                    <a16:rowId xmlns:a16="http://schemas.microsoft.com/office/drawing/2014/main" val="1516122140"/>
                  </a:ext>
                </a:extLst>
              </a:tr>
              <a:tr h="370840">
                <a:tc>
                  <a:txBody>
                    <a:bodyPr/>
                    <a:lstStyle/>
                    <a:p>
                      <a:r>
                        <a:rPr lang="pt-BR" sz="1000" b="1"/>
                        <a:t>phlyinsurance - 2023-08-25 16:10:37</a:t>
                      </a:r>
                      <a:r>
                        <a:rPr lang="pt-BR" sz="1000"/>
                        <a:t>
 n/a</a:t>
                      </a:r>
                      <a:endParaRPr lang="en-US" sz="1000"/>
                    </a:p>
                  </a:txBody>
                  <a:tcPr/>
                </a:tc>
                <a:tc>
                  <a:txBody>
                    <a:bodyPr/>
                    <a:lstStyle/>
                    <a:p>
                      <a:r>
                        <a:rPr lang="en-US" sz="1000"/>
                        <a:t>https://quintly-image-storage.s3.amazonaws.com/c303562b672a3318c686cfcc37b7e67a/4ec26e5d99a6956f670321048ed99562.jpg</a:t>
                      </a:r>
                    </a:p>
                  </a:txBody>
                  <a:tcPr/>
                </a:tc>
                <a:tc>
                  <a:txBody>
                    <a:bodyPr/>
                    <a:lstStyle/>
                    <a:p>
                      <a:r>
                        <a:rPr lang="en-US" sz="1000"/>
                        <a:t>Video</a:t>
                      </a:r>
                    </a:p>
                  </a:txBody>
                  <a:tcPr/>
                </a:tc>
                <a:tc>
                  <a:txBody>
                    <a:bodyPr/>
                    <a:lstStyle/>
                    <a:p>
                      <a:r>
                        <a:rPr lang="en-US" sz="1000"/>
                        <a:t>148</a:t>
                      </a:r>
                    </a:p>
                  </a:txBody>
                  <a:tcPr/>
                </a:tc>
                <a:tc>
                  <a:txBody>
                    <a:bodyPr/>
                    <a:lstStyle/>
                    <a:p>
                      <a:r>
                        <a:rPr lang="en-US" sz="1000"/>
                        <a:t>148</a:t>
                      </a:r>
                    </a:p>
                  </a:txBody>
                  <a:tcPr/>
                </a:tc>
                <a:tc>
                  <a:txBody>
                    <a:bodyPr/>
                    <a:lstStyle/>
                    <a:p>
                      <a:r>
                        <a:rPr lang="en-US" sz="1000"/>
                        <a:t>0</a:t>
                      </a:r>
                    </a:p>
                  </a:txBody>
                  <a:tcPr/>
                </a:tc>
                <a:tc>
                  <a:txBody>
                    <a:bodyPr/>
                    <a:lstStyle/>
                    <a:p>
                      <a:r>
                        <a:rPr lang="en-US" sz="1000"/>
                        <a:t>28</a:t>
                      </a:r>
                    </a:p>
                  </a:txBody>
                  <a:tcPr/>
                </a:tc>
                <a:tc>
                  <a:txBody>
                    <a:bodyPr/>
                    <a:lstStyle/>
                    <a:p>
                      <a:r>
                        <a:rPr lang="en-US" sz="1000"/>
                        <a:t>91</a:t>
                      </a:r>
                    </a:p>
                  </a:txBody>
                  <a:tcPr/>
                </a:tc>
                <a:tc>
                  <a:txBody>
                    <a:bodyPr/>
                    <a:lstStyle/>
                    <a:p>
                      <a:r>
                        <a:rPr lang="en-US" sz="1000"/>
                        <a:t>5</a:t>
                      </a:r>
                    </a:p>
                  </a:txBody>
                  <a:tcPr/>
                </a:tc>
                <a:extLst>
                  <a:ext uri="{0D108BD9-81ED-4DB2-BD59-A6C34878D82A}">
                    <a16:rowId xmlns:a16="http://schemas.microsoft.com/office/drawing/2014/main" val="977700574"/>
                  </a:ext>
                </a:extLst>
              </a:tr>
              <a:tr h="370840">
                <a:tc>
                  <a:txBody>
                    <a:bodyPr/>
                    <a:lstStyle/>
                    <a:p>
                      <a:r>
                        <a:rPr lang="pt-BR" sz="1000" b="1"/>
                        <a:t>phlyinsurance - 2023-08-24 16:14:25</a:t>
                      </a:r>
                      <a:r>
                        <a:rPr lang="pt-BR" sz="1000"/>
                        <a:t>
 n/a</a:t>
                      </a:r>
                      <a:endParaRPr lang="en-US" sz="1000"/>
                    </a:p>
                  </a:txBody>
                  <a:tcPr/>
                </a:tc>
                <a:tc>
                  <a:txBody>
                    <a:bodyPr/>
                    <a:lstStyle/>
                    <a:p>
                      <a:r>
                        <a:rPr lang="en-US" sz="1000"/>
                        <a:t>https://quintly-image-storage.s3.amazonaws.com/c303562b672a3318c686cfcc37b7e67a/fa98aad0ba87ec62b1cefd7abff115f0.jpg</a:t>
                      </a:r>
                    </a:p>
                  </a:txBody>
                  <a:tcPr/>
                </a:tc>
                <a:tc>
                  <a:txBody>
                    <a:bodyPr/>
                    <a:lstStyle/>
                    <a:p>
                      <a:r>
                        <a:rPr lang="en-US" sz="1000"/>
                        <a:t>Video</a:t>
                      </a:r>
                    </a:p>
                  </a:txBody>
                  <a:tcPr/>
                </a:tc>
                <a:tc>
                  <a:txBody>
                    <a:bodyPr/>
                    <a:lstStyle/>
                    <a:p>
                      <a:r>
                        <a:rPr lang="en-US" sz="1000"/>
                        <a:t>197</a:t>
                      </a:r>
                    </a:p>
                  </a:txBody>
                  <a:tcPr/>
                </a:tc>
                <a:tc>
                  <a:txBody>
                    <a:bodyPr/>
                    <a:lstStyle/>
                    <a:p>
                      <a:r>
                        <a:rPr lang="en-US" sz="1000"/>
                        <a:t>195</a:t>
                      </a:r>
                    </a:p>
                  </a:txBody>
                  <a:tcPr/>
                </a:tc>
                <a:tc>
                  <a:txBody>
                    <a:bodyPr/>
                    <a:lstStyle/>
                    <a:p>
                      <a:r>
                        <a:rPr lang="en-US" sz="1000"/>
                        <a:t>1</a:t>
                      </a:r>
                    </a:p>
                  </a:txBody>
                  <a:tcPr/>
                </a:tc>
                <a:tc>
                  <a:txBody>
                    <a:bodyPr/>
                    <a:lstStyle/>
                    <a:p>
                      <a:r>
                        <a:rPr lang="en-US" sz="1000"/>
                        <a:t>44</a:t>
                      </a:r>
                    </a:p>
                  </a:txBody>
                  <a:tcPr/>
                </a:tc>
                <a:tc>
                  <a:txBody>
                    <a:bodyPr/>
                    <a:lstStyle/>
                    <a:p>
                      <a:r>
                        <a:rPr lang="en-US" sz="1000"/>
                        <a:t>116</a:t>
                      </a:r>
                    </a:p>
                  </a:txBody>
                  <a:tcPr/>
                </a:tc>
                <a:tc>
                  <a:txBody>
                    <a:bodyPr/>
                    <a:lstStyle/>
                    <a:p>
                      <a:r>
                        <a:rPr lang="en-US" sz="1000"/>
                        <a:t>3</a:t>
                      </a:r>
                    </a:p>
                  </a:txBody>
                  <a:tcPr/>
                </a:tc>
                <a:extLst>
                  <a:ext uri="{0D108BD9-81ED-4DB2-BD59-A6C34878D82A}">
                    <a16:rowId xmlns:a16="http://schemas.microsoft.com/office/drawing/2014/main" val="398851853"/>
                  </a:ext>
                </a:extLst>
              </a:tr>
              <a:tr h="370840">
                <a:tc>
                  <a:txBody>
                    <a:bodyPr/>
                    <a:lstStyle/>
                    <a:p>
                      <a:r>
                        <a:rPr lang="en-US" sz="1000" b="1"/>
                        <a:t>phlyinsurance - 2023-08-23 15:11:31</a:t>
                      </a:r>
                      <a:r>
                        <a:rPr lang="en-US" sz="1000"/>
                        <a:t>
 #TEAMPHLY</a:t>
                      </a:r>
                    </a:p>
                  </a:txBody>
                  <a:tcPr/>
                </a:tc>
                <a:tc>
                  <a:txBody>
                    <a:bodyPr/>
                    <a:lstStyle/>
                    <a:p>
                      <a:r>
                        <a:rPr lang="en-US" sz="1000"/>
                        <a:t>https://quintly-image-storage.s3.amazonaws.com/c303562b672a3318c686cfcc37b7e67a/e6e8b19cf3b7053ab3846da37380c7cc.jpg</a:t>
                      </a:r>
                    </a:p>
                  </a:txBody>
                  <a:tcPr/>
                </a:tc>
                <a:tc>
                  <a:txBody>
                    <a:bodyPr/>
                    <a:lstStyle/>
                    <a:p>
                      <a:r>
                        <a:rPr lang="en-US" sz="1000"/>
                        <a:t>Video</a:t>
                      </a:r>
                    </a:p>
                  </a:txBody>
                  <a:tcPr/>
                </a:tc>
                <a:tc>
                  <a:txBody>
                    <a:bodyPr/>
                    <a:lstStyle/>
                    <a:p>
                      <a:r>
                        <a:rPr lang="en-US" sz="1000"/>
                        <a:t>141</a:t>
                      </a:r>
                    </a:p>
                  </a:txBody>
                  <a:tcPr/>
                </a:tc>
                <a:tc>
                  <a:txBody>
                    <a:bodyPr/>
                    <a:lstStyle/>
                    <a:p>
                      <a:r>
                        <a:rPr lang="en-US" sz="1000"/>
                        <a:t>140</a:t>
                      </a:r>
                    </a:p>
                  </a:txBody>
                  <a:tcPr/>
                </a:tc>
                <a:tc>
                  <a:txBody>
                    <a:bodyPr/>
                    <a:lstStyle/>
                    <a:p>
                      <a:r>
                        <a:rPr lang="en-US" sz="1000"/>
                        <a:t>0</a:t>
                      </a:r>
                    </a:p>
                  </a:txBody>
                  <a:tcPr/>
                </a:tc>
                <a:tc>
                  <a:txBody>
                    <a:bodyPr/>
                    <a:lstStyle/>
                    <a:p>
                      <a:r>
                        <a:rPr lang="en-US" sz="1000"/>
                        <a:t>41</a:t>
                      </a:r>
                    </a:p>
                  </a:txBody>
                  <a:tcPr/>
                </a:tc>
                <a:tc>
                  <a:txBody>
                    <a:bodyPr/>
                    <a:lstStyle/>
                    <a:p>
                      <a:r>
                        <a:rPr lang="en-US" sz="1000"/>
                        <a:t>71</a:t>
                      </a:r>
                    </a:p>
                  </a:txBody>
                  <a:tcPr/>
                </a:tc>
                <a:tc>
                  <a:txBody>
                    <a:bodyPr/>
                    <a:lstStyle/>
                    <a:p>
                      <a:r>
                        <a:rPr lang="en-US" sz="1000"/>
                        <a:t>10</a:t>
                      </a:r>
                    </a:p>
                  </a:txBody>
                  <a:tcPr/>
                </a:tc>
                <a:extLst>
                  <a:ext uri="{0D108BD9-81ED-4DB2-BD59-A6C34878D82A}">
                    <a16:rowId xmlns:a16="http://schemas.microsoft.com/office/drawing/2014/main" val="1138196075"/>
                  </a:ext>
                </a:extLst>
              </a:tr>
            </a:tbl>
          </a:graphicData>
        </a:graphic>
      </p:graphicFrame>
      <p:sp>
        <p:nvSpPr>
          <p:cNvPr id="4" name="Text Placeholder 3">
            <a:extLst>
              <a:ext uri="{FF2B5EF4-FFF2-40B4-BE49-F238E27FC236}">
                <a16:creationId xmlns:a16="http://schemas.microsoft.com/office/drawing/2014/main" id="{EA95A822-3380-44EE-A8F3-7CAD6A49C29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877304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3562</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2023-09-07T14:07:09Z</dcterms:created>
  <dcterms:modified xsi:type="dcterms:W3CDTF">2023-09-07T14:08:00Z</dcterms:modified>
</cp:coreProperties>
</file>