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45139</c:v>
                </c:pt>
              </c:numCache>
            </c:numRef>
          </c:cat>
          <c:val>
            <c:numRef>
              <c:f>Sheet1!$B$2</c:f>
              <c:numCache>
                <c:formatCode>General</c:formatCode>
                <c:ptCount val="1"/>
                <c:pt idx="0">
                  <c:v>1883</c:v>
                </c:pt>
              </c:numCache>
            </c:numRef>
          </c:val>
          <c:extLst>
            <c:ext xmlns:c16="http://schemas.microsoft.com/office/drawing/2014/chart" uri="{C3380CC4-5D6E-409C-BE32-E72D297353CC}">
              <c16:uniqueId val="{00000000-F099-4F07-A4D0-C6B72F07929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45139</c:v>
                </c:pt>
              </c:numCache>
            </c:numRef>
          </c:cat>
          <c:val>
            <c:numRef>
              <c:f>Sheet1!$C$2</c:f>
              <c:numCache>
                <c:formatCode>General</c:formatCode>
                <c:ptCount val="1"/>
                <c:pt idx="0">
                  <c:v>2838</c:v>
                </c:pt>
              </c:numCache>
            </c:numRef>
          </c:val>
          <c:extLst>
            <c:ext xmlns:c16="http://schemas.microsoft.com/office/drawing/2014/chart" uri="{C3380CC4-5D6E-409C-BE32-E72D297353CC}">
              <c16:uniqueId val="{00000001-F099-4F07-A4D0-C6B72F07929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45139</c:v>
                </c:pt>
              </c:numCache>
            </c:numRef>
          </c:cat>
          <c:val>
            <c:numRef>
              <c:f>Sheet1!$D$2</c:f>
              <c:numCache>
                <c:formatCode>General</c:formatCode>
                <c:ptCount val="1"/>
                <c:pt idx="0">
                  <c:v>4219</c:v>
                </c:pt>
              </c:numCache>
            </c:numRef>
          </c:val>
          <c:extLst>
            <c:ext xmlns:c16="http://schemas.microsoft.com/office/drawing/2014/chart" uri="{C3380CC4-5D6E-409C-BE32-E72D297353CC}">
              <c16:uniqueId val="{00000002-F099-4F07-A4D0-C6B72F07929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45139</c:v>
                </c:pt>
              </c:numCache>
            </c:numRef>
          </c:cat>
          <c:val>
            <c:numRef>
              <c:f>Sheet1!$E$2</c:f>
              <c:numCache>
                <c:formatCode>General</c:formatCode>
                <c:ptCount val="1"/>
                <c:pt idx="0">
                  <c:v>1183</c:v>
                </c:pt>
              </c:numCache>
            </c:numRef>
          </c:val>
          <c:extLst>
            <c:ext xmlns:c16="http://schemas.microsoft.com/office/drawing/2014/chart" uri="{C3380CC4-5D6E-409C-BE32-E72D297353CC}">
              <c16:uniqueId val="{00000003-F099-4F07-A4D0-C6B72F079290}"/>
            </c:ext>
          </c:extLst>
        </c:ser>
        <c:dLbls>
          <c:showLegendKey val="0"/>
          <c:showVal val="0"/>
          <c:showCatName val="0"/>
          <c:showSerName val="0"/>
          <c:showPercent val="0"/>
          <c:showBubbleSize val="0"/>
        </c:dLbls>
        <c:gapWidth val="219"/>
        <c:overlap val="-27"/>
        <c:axId val="355442544"/>
        <c:axId val="355442872"/>
      </c:barChart>
      <c:dateAx>
        <c:axId val="355442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42872"/>
        <c:crosses val="autoZero"/>
        <c:auto val="1"/>
        <c:lblOffset val="100"/>
        <c:baseTimeUnit val="days"/>
      </c:dateAx>
      <c:valAx>
        <c:axId val="35544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4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22</c:v>
                </c:pt>
                <c:pt idx="1">
                  <c:v>0</c:v>
                </c:pt>
                <c:pt idx="2">
                  <c:v>0</c:v>
                </c:pt>
                <c:pt idx="3">
                  <c:v>3</c:v>
                </c:pt>
                <c:pt idx="4">
                  <c:v>10</c:v>
                </c:pt>
                <c:pt idx="5">
                  <c:v>8</c:v>
                </c:pt>
                <c:pt idx="6">
                  <c:v>7</c:v>
                </c:pt>
                <c:pt idx="7">
                  <c:v>1</c:v>
                </c:pt>
                <c:pt idx="8">
                  <c:v>0</c:v>
                </c:pt>
              </c:numCache>
            </c:numRef>
          </c:val>
          <c:extLst>
            <c:ext xmlns:c16="http://schemas.microsoft.com/office/drawing/2014/chart" uri="{C3380CC4-5D6E-409C-BE32-E72D297353CC}">
              <c16:uniqueId val="{00000000-DE1E-4ADD-83BA-1025415516AA}"/>
            </c:ext>
          </c:extLst>
        </c:ser>
        <c:dLbls>
          <c:showLegendKey val="0"/>
          <c:showVal val="0"/>
          <c:showCatName val="0"/>
          <c:showSerName val="0"/>
          <c:showPercent val="0"/>
          <c:showBubbleSize val="0"/>
        </c:dLbls>
        <c:gapWidth val="219"/>
        <c:overlap val="-27"/>
        <c:axId val="357511968"/>
        <c:axId val="357511640"/>
      </c:barChart>
      <c:dateAx>
        <c:axId val="357511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511640"/>
        <c:crosses val="autoZero"/>
        <c:auto val="1"/>
        <c:lblOffset val="100"/>
        <c:baseTimeUnit val="months"/>
      </c:dateAx>
      <c:valAx>
        <c:axId val="357511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51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11</c:v>
                </c:pt>
                <c:pt idx="1">
                  <c:v>7</c:v>
                </c:pt>
                <c:pt idx="2">
                  <c:v>15</c:v>
                </c:pt>
                <c:pt idx="3">
                  <c:v>16</c:v>
                </c:pt>
                <c:pt idx="4">
                  <c:v>12</c:v>
                </c:pt>
                <c:pt idx="5">
                  <c:v>12</c:v>
                </c:pt>
                <c:pt idx="6">
                  <c:v>10</c:v>
                </c:pt>
                <c:pt idx="7">
                  <c:v>11</c:v>
                </c:pt>
                <c:pt idx="8">
                  <c:v>13</c:v>
                </c:pt>
                <c:pt idx="9">
                  <c:v>0</c:v>
                </c:pt>
                <c:pt idx="10">
                  <c:v>0</c:v>
                </c:pt>
                <c:pt idx="11">
                  <c:v>0</c:v>
                </c:pt>
              </c:numCache>
            </c:numRef>
          </c:val>
          <c:extLst>
            <c:ext xmlns:c16="http://schemas.microsoft.com/office/drawing/2014/chart" uri="{C3380CC4-5D6E-409C-BE32-E72D297353CC}">
              <c16:uniqueId val="{00000000-1DE0-43D0-AD4F-201DFD20DB4E}"/>
            </c:ext>
          </c:extLst>
        </c:ser>
        <c:dLbls>
          <c:showLegendKey val="0"/>
          <c:showVal val="0"/>
          <c:showCatName val="0"/>
          <c:showSerName val="0"/>
          <c:showPercent val="0"/>
          <c:showBubbleSize val="0"/>
        </c:dLbls>
        <c:gapWidth val="219"/>
        <c:overlap val="-27"/>
        <c:axId val="357613288"/>
        <c:axId val="357611648"/>
      </c:barChart>
      <c:dateAx>
        <c:axId val="357613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11648"/>
        <c:crosses val="autoZero"/>
        <c:auto val="1"/>
        <c:lblOffset val="100"/>
        <c:baseTimeUnit val="months"/>
      </c:dateAx>
      <c:valAx>
        <c:axId val="35761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13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70</c:v>
                </c:pt>
                <c:pt idx="1">
                  <c:v>78</c:v>
                </c:pt>
                <c:pt idx="2">
                  <c:v>157</c:v>
                </c:pt>
                <c:pt idx="3">
                  <c:v>149</c:v>
                </c:pt>
                <c:pt idx="4">
                  <c:v>217</c:v>
                </c:pt>
                <c:pt idx="5">
                  <c:v>139</c:v>
                </c:pt>
                <c:pt idx="6">
                  <c:v>87</c:v>
                </c:pt>
                <c:pt idx="7">
                  <c:v>109</c:v>
                </c:pt>
                <c:pt idx="8">
                  <c:v>30</c:v>
                </c:pt>
                <c:pt idx="9">
                  <c:v>0</c:v>
                </c:pt>
                <c:pt idx="10">
                  <c:v>0</c:v>
                </c:pt>
                <c:pt idx="11">
                  <c:v>0</c:v>
                </c:pt>
              </c:numCache>
            </c:numRef>
          </c:val>
          <c:extLst>
            <c:ext xmlns:c16="http://schemas.microsoft.com/office/drawing/2014/chart" uri="{C3380CC4-5D6E-409C-BE32-E72D297353CC}">
              <c16:uniqueId val="{00000000-F61B-461A-A02C-E50E376D219E}"/>
            </c:ext>
          </c:extLst>
        </c:ser>
        <c:dLbls>
          <c:showLegendKey val="0"/>
          <c:showVal val="0"/>
          <c:showCatName val="0"/>
          <c:showSerName val="0"/>
          <c:showPercent val="0"/>
          <c:showBubbleSize val="0"/>
        </c:dLbls>
        <c:gapWidth val="219"/>
        <c:overlap val="-27"/>
        <c:axId val="356742720"/>
        <c:axId val="356742064"/>
      </c:barChart>
      <c:catAx>
        <c:axId val="356742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742064"/>
        <c:crosses val="autoZero"/>
        <c:auto val="1"/>
        <c:lblAlgn val="ctr"/>
        <c:lblOffset val="100"/>
        <c:noMultiLvlLbl val="0"/>
      </c:catAx>
      <c:valAx>
        <c:axId val="35674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74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3822</c:v>
                </c:pt>
                <c:pt idx="1">
                  <c:v>3961</c:v>
                </c:pt>
                <c:pt idx="2">
                  <c:v>15099</c:v>
                </c:pt>
                <c:pt idx="3">
                  <c:v>4341</c:v>
                </c:pt>
                <c:pt idx="4">
                  <c:v>15737</c:v>
                </c:pt>
                <c:pt idx="5">
                  <c:v>5515</c:v>
                </c:pt>
                <c:pt idx="6">
                  <c:v>12353</c:v>
                </c:pt>
                <c:pt idx="7">
                  <c:v>5069</c:v>
                </c:pt>
                <c:pt idx="8">
                  <c:v>594</c:v>
                </c:pt>
                <c:pt idx="9">
                  <c:v>0</c:v>
                </c:pt>
              </c:numCache>
            </c:numRef>
          </c:val>
          <c:extLst>
            <c:ext xmlns:c16="http://schemas.microsoft.com/office/drawing/2014/chart" uri="{C3380CC4-5D6E-409C-BE32-E72D297353CC}">
              <c16:uniqueId val="{00000000-F76D-45A3-B72E-C9B1475D475D}"/>
            </c:ext>
          </c:extLst>
        </c:ser>
        <c:dLbls>
          <c:showLegendKey val="0"/>
          <c:showVal val="0"/>
          <c:showCatName val="0"/>
          <c:showSerName val="0"/>
          <c:showPercent val="0"/>
          <c:showBubbleSize val="0"/>
        </c:dLbls>
        <c:gapWidth val="219"/>
        <c:overlap val="-27"/>
        <c:axId val="357813808"/>
        <c:axId val="357813152"/>
      </c:barChart>
      <c:dateAx>
        <c:axId val="357813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13152"/>
        <c:crosses val="autoZero"/>
        <c:auto val="1"/>
        <c:lblOffset val="100"/>
        <c:baseTimeUnit val="months"/>
      </c:dateAx>
      <c:valAx>
        <c:axId val="35781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1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1</c:v>
                </c:pt>
                <c:pt idx="2">
                  <c:v>-2</c:v>
                </c:pt>
                <c:pt idx="3">
                  <c:v>-2</c:v>
                </c:pt>
                <c:pt idx="4">
                  <c:v>-3</c:v>
                </c:pt>
                <c:pt idx="5">
                  <c:v>-3</c:v>
                </c:pt>
                <c:pt idx="6">
                  <c:v>1</c:v>
                </c:pt>
                <c:pt idx="7">
                  <c:v>1</c:v>
                </c:pt>
                <c:pt idx="8">
                  <c:v>0</c:v>
                </c:pt>
              </c:numCache>
            </c:numRef>
          </c:val>
          <c:extLst>
            <c:ext xmlns:c16="http://schemas.microsoft.com/office/drawing/2014/chart" uri="{C3380CC4-5D6E-409C-BE32-E72D297353CC}">
              <c16:uniqueId val="{00000000-1702-4BD0-901A-B379721CF1BD}"/>
            </c:ext>
          </c:extLst>
        </c:ser>
        <c:dLbls>
          <c:showLegendKey val="0"/>
          <c:showVal val="0"/>
          <c:showCatName val="0"/>
          <c:showSerName val="0"/>
          <c:showPercent val="0"/>
          <c:showBubbleSize val="0"/>
        </c:dLbls>
        <c:gapWidth val="219"/>
        <c:overlap val="-27"/>
        <c:axId val="459722288"/>
        <c:axId val="459721960"/>
      </c:barChart>
      <c:dateAx>
        <c:axId val="459722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21960"/>
        <c:crosses val="autoZero"/>
        <c:auto val="1"/>
        <c:lblOffset val="100"/>
        <c:baseTimeUnit val="months"/>
      </c:dateAx>
      <c:valAx>
        <c:axId val="459721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22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1</c:v>
                </c:pt>
                <c:pt idx="5">
                  <c:v>0</c:v>
                </c:pt>
                <c:pt idx="6">
                  <c:v>0</c:v>
                </c:pt>
                <c:pt idx="7">
                  <c:v>1</c:v>
                </c:pt>
                <c:pt idx="8">
                  <c:v>0</c:v>
                </c:pt>
                <c:pt idx="9">
                  <c:v>0</c:v>
                </c:pt>
                <c:pt idx="10">
                  <c:v>0</c:v>
                </c:pt>
                <c:pt idx="11">
                  <c:v>0</c:v>
                </c:pt>
              </c:numCache>
            </c:numRef>
          </c:val>
          <c:extLst>
            <c:ext xmlns:c16="http://schemas.microsoft.com/office/drawing/2014/chart" uri="{C3380CC4-5D6E-409C-BE32-E72D297353CC}">
              <c16:uniqueId val="{00000000-AD95-4436-B685-6256A82BA210}"/>
            </c:ext>
          </c:extLst>
        </c:ser>
        <c:dLbls>
          <c:showLegendKey val="0"/>
          <c:showVal val="0"/>
          <c:showCatName val="0"/>
          <c:showSerName val="0"/>
          <c:showPercent val="0"/>
          <c:showBubbleSize val="0"/>
        </c:dLbls>
        <c:gapWidth val="219"/>
        <c:overlap val="-27"/>
        <c:axId val="459723272"/>
        <c:axId val="459726880"/>
      </c:barChart>
      <c:dateAx>
        <c:axId val="459723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26880"/>
        <c:crosses val="autoZero"/>
        <c:auto val="1"/>
        <c:lblOffset val="100"/>
        <c:baseTimeUnit val="months"/>
      </c:dateAx>
      <c:valAx>
        <c:axId val="45972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2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c:v>
                </c:pt>
                <c:pt idx="1">
                  <c:v>11</c:v>
                </c:pt>
                <c:pt idx="2">
                  <c:v>1</c:v>
                </c:pt>
                <c:pt idx="3">
                  <c:v>3</c:v>
                </c:pt>
                <c:pt idx="4">
                  <c:v>16</c:v>
                </c:pt>
                <c:pt idx="5">
                  <c:v>1</c:v>
                </c:pt>
                <c:pt idx="6">
                  <c:v>1</c:v>
                </c:pt>
                <c:pt idx="7">
                  <c:v>11</c:v>
                </c:pt>
                <c:pt idx="8">
                  <c:v>1</c:v>
                </c:pt>
                <c:pt idx="9">
                  <c:v>0</c:v>
                </c:pt>
                <c:pt idx="10">
                  <c:v>0</c:v>
                </c:pt>
                <c:pt idx="11">
                  <c:v>0</c:v>
                </c:pt>
              </c:numCache>
            </c:numRef>
          </c:val>
          <c:extLst>
            <c:ext xmlns:c16="http://schemas.microsoft.com/office/drawing/2014/chart" uri="{C3380CC4-5D6E-409C-BE32-E72D297353CC}">
              <c16:uniqueId val="{00000000-B7A7-42BA-AD3B-42A999701228}"/>
            </c:ext>
          </c:extLst>
        </c:ser>
        <c:dLbls>
          <c:showLegendKey val="0"/>
          <c:showVal val="0"/>
          <c:showCatName val="0"/>
          <c:showSerName val="0"/>
          <c:showPercent val="0"/>
          <c:showBubbleSize val="0"/>
        </c:dLbls>
        <c:gapWidth val="219"/>
        <c:overlap val="-27"/>
        <c:axId val="459727536"/>
        <c:axId val="459728192"/>
      </c:barChart>
      <c:catAx>
        <c:axId val="459727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28192"/>
        <c:crosses val="autoZero"/>
        <c:auto val="1"/>
        <c:lblAlgn val="ctr"/>
        <c:lblOffset val="100"/>
        <c:noMultiLvlLbl val="0"/>
      </c:catAx>
      <c:valAx>
        <c:axId val="459728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2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31</c:v>
                </c:pt>
                <c:pt idx="1">
                  <c:v>36</c:v>
                </c:pt>
                <c:pt idx="2">
                  <c:v>36</c:v>
                </c:pt>
                <c:pt idx="3">
                  <c:v>44</c:v>
                </c:pt>
                <c:pt idx="4">
                  <c:v>54</c:v>
                </c:pt>
                <c:pt idx="5">
                  <c:v>58</c:v>
                </c:pt>
                <c:pt idx="6">
                  <c:v>47</c:v>
                </c:pt>
                <c:pt idx="7">
                  <c:v>61</c:v>
                </c:pt>
                <c:pt idx="8">
                  <c:v>27</c:v>
                </c:pt>
              </c:numCache>
            </c:numRef>
          </c:val>
          <c:extLst>
            <c:ext xmlns:c16="http://schemas.microsoft.com/office/drawing/2014/chart" uri="{C3380CC4-5D6E-409C-BE32-E72D297353CC}">
              <c16:uniqueId val="{00000000-0832-499C-B884-AA870127673C}"/>
            </c:ext>
          </c:extLst>
        </c:ser>
        <c:dLbls>
          <c:showLegendKey val="0"/>
          <c:showVal val="0"/>
          <c:showCatName val="0"/>
          <c:showSerName val="0"/>
          <c:showPercent val="0"/>
          <c:showBubbleSize val="0"/>
        </c:dLbls>
        <c:gapWidth val="219"/>
        <c:overlap val="-27"/>
        <c:axId val="472188896"/>
        <c:axId val="472187256"/>
      </c:barChart>
      <c:dateAx>
        <c:axId val="472188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187256"/>
        <c:crosses val="autoZero"/>
        <c:auto val="1"/>
        <c:lblOffset val="100"/>
        <c:baseTimeUnit val="months"/>
      </c:dateAx>
      <c:valAx>
        <c:axId val="47218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18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Sheet1!$A$2:$A$10</c:f>
              <c:strCache>
                <c:ptCount val="9"/>
                <c:pt idx="0">
                  <c:v>2023-01</c:v>
                </c:pt>
                <c:pt idx="1">
                  <c:v>2023-02</c:v>
                </c:pt>
                <c:pt idx="2">
                  <c:v>2023-03</c:v>
                </c:pt>
                <c:pt idx="3">
                  <c:v>2023-04</c:v>
                </c:pt>
                <c:pt idx="4">
                  <c:v>2023-05</c:v>
                </c:pt>
                <c:pt idx="5">
                  <c:v>2023-06</c:v>
                </c:pt>
                <c:pt idx="6">
                  <c:v>2023-07</c:v>
                </c:pt>
                <c:pt idx="7">
                  <c:v>2023-08</c:v>
                </c:pt>
                <c:pt idx="8">
                  <c:v>2023-09</c:v>
                </c:pt>
              </c:strCache>
            </c:strRef>
          </c:cat>
          <c:val>
            <c:numRef>
              <c:f>Sheet1!$B$2:$B$10</c:f>
              <c:numCache>
                <c:formatCode>General</c:formatCode>
                <c:ptCount val="9"/>
                <c:pt idx="0">
                  <c:v>44</c:v>
                </c:pt>
                <c:pt idx="1">
                  <c:v>56</c:v>
                </c:pt>
                <c:pt idx="2">
                  <c:v>75</c:v>
                </c:pt>
                <c:pt idx="3">
                  <c:v>72</c:v>
                </c:pt>
                <c:pt idx="4">
                  <c:v>37</c:v>
                </c:pt>
                <c:pt idx="5">
                  <c:v>46</c:v>
                </c:pt>
                <c:pt idx="6">
                  <c:v>40</c:v>
                </c:pt>
                <c:pt idx="7">
                  <c:v>49</c:v>
                </c:pt>
                <c:pt idx="8">
                  <c:v>43</c:v>
                </c:pt>
              </c:numCache>
            </c:numRef>
          </c:val>
          <c:extLst>
            <c:ext xmlns:c16="http://schemas.microsoft.com/office/drawing/2014/chart" uri="{C3380CC4-5D6E-409C-BE32-E72D297353CC}">
              <c16:uniqueId val="{00000000-5117-444B-AD98-857998B8F997}"/>
            </c:ext>
          </c:extLst>
        </c:ser>
        <c:dLbls>
          <c:showLegendKey val="0"/>
          <c:showVal val="0"/>
          <c:showCatName val="0"/>
          <c:showSerName val="0"/>
          <c:showPercent val="0"/>
          <c:showBubbleSize val="0"/>
        </c:dLbls>
        <c:gapWidth val="219"/>
        <c:overlap val="-27"/>
        <c:axId val="467026416"/>
        <c:axId val="467029040"/>
      </c:barChart>
      <c:catAx>
        <c:axId val="467026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029040"/>
        <c:crosses val="autoZero"/>
        <c:auto val="1"/>
        <c:lblAlgn val="ctr"/>
        <c:lblOffset val="100"/>
        <c:noMultiLvlLbl val="0"/>
      </c:catAx>
      <c:valAx>
        <c:axId val="467029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02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Sheet1!$A$2:$A$10</c:f>
              <c:strCache>
                <c:ptCount val="9"/>
                <c:pt idx="0">
                  <c:v>2023-01</c:v>
                </c:pt>
                <c:pt idx="1">
                  <c:v>2023-02</c:v>
                </c:pt>
                <c:pt idx="2">
                  <c:v>2023-03</c:v>
                </c:pt>
                <c:pt idx="3">
                  <c:v>2023-04</c:v>
                </c:pt>
                <c:pt idx="4">
                  <c:v>2023-05</c:v>
                </c:pt>
                <c:pt idx="5">
                  <c:v>2023-06</c:v>
                </c:pt>
                <c:pt idx="6">
                  <c:v>2023-07</c:v>
                </c:pt>
                <c:pt idx="7">
                  <c:v>2023-08</c:v>
                </c:pt>
                <c:pt idx="8">
                  <c:v>2023-09</c:v>
                </c:pt>
              </c:strCache>
            </c:strRef>
          </c:cat>
          <c:val>
            <c:numRef>
              <c:f>Sheet1!$B$2:$B$10</c:f>
              <c:numCache>
                <c:formatCode>General</c:formatCode>
                <c:ptCount val="9"/>
                <c:pt idx="0">
                  <c:v>222</c:v>
                </c:pt>
                <c:pt idx="1">
                  <c:v>280</c:v>
                </c:pt>
                <c:pt idx="2">
                  <c:v>527</c:v>
                </c:pt>
                <c:pt idx="3">
                  <c:v>656</c:v>
                </c:pt>
                <c:pt idx="4">
                  <c:v>372</c:v>
                </c:pt>
                <c:pt idx="5">
                  <c:v>422</c:v>
                </c:pt>
                <c:pt idx="6">
                  <c:v>320</c:v>
                </c:pt>
                <c:pt idx="7">
                  <c:v>446</c:v>
                </c:pt>
                <c:pt idx="8">
                  <c:v>130</c:v>
                </c:pt>
              </c:numCache>
            </c:numRef>
          </c:val>
          <c:extLst>
            <c:ext xmlns:c16="http://schemas.microsoft.com/office/drawing/2014/chart" uri="{C3380CC4-5D6E-409C-BE32-E72D297353CC}">
              <c16:uniqueId val="{00000000-0180-46BF-BE1A-818EBA8F4113}"/>
            </c:ext>
          </c:extLst>
        </c:ser>
        <c:dLbls>
          <c:showLegendKey val="0"/>
          <c:showVal val="0"/>
          <c:showCatName val="0"/>
          <c:showSerName val="0"/>
          <c:showPercent val="0"/>
          <c:showBubbleSize val="0"/>
        </c:dLbls>
        <c:gapWidth val="219"/>
        <c:overlap val="-27"/>
        <c:axId val="467020840"/>
        <c:axId val="467033632"/>
      </c:barChart>
      <c:catAx>
        <c:axId val="467020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033632"/>
        <c:crosses val="autoZero"/>
        <c:auto val="1"/>
        <c:lblAlgn val="ctr"/>
        <c:lblOffset val="100"/>
        <c:noMultiLvlLbl val="0"/>
      </c:catAx>
      <c:valAx>
        <c:axId val="46703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020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101</c:v>
                </c:pt>
                <c:pt idx="1">
                  <c:v>6057</c:v>
                </c:pt>
                <c:pt idx="2">
                  <c:v>10159</c:v>
                </c:pt>
                <c:pt idx="3">
                  <c:v>11782</c:v>
                </c:pt>
                <c:pt idx="4">
                  <c:v>15337</c:v>
                </c:pt>
                <c:pt idx="5">
                  <c:v>11916</c:v>
                </c:pt>
                <c:pt idx="6">
                  <c:v>11969</c:v>
                </c:pt>
                <c:pt idx="7">
                  <c:v>10154</c:v>
                </c:pt>
                <c:pt idx="8">
                  <c:v>9646</c:v>
                </c:pt>
                <c:pt idx="9">
                  <c:v>2873</c:v>
                </c:pt>
              </c:numCache>
            </c:numRef>
          </c:val>
          <c:extLst>
            <c:ext xmlns:c16="http://schemas.microsoft.com/office/drawing/2014/chart" uri="{C3380CC4-5D6E-409C-BE32-E72D297353CC}">
              <c16:uniqueId val="{00000000-778B-4606-90DE-C6E0FAF6D907}"/>
            </c:ext>
          </c:extLst>
        </c:ser>
        <c:dLbls>
          <c:showLegendKey val="0"/>
          <c:showVal val="0"/>
          <c:showCatName val="0"/>
          <c:showSerName val="0"/>
          <c:showPercent val="0"/>
          <c:showBubbleSize val="0"/>
        </c:dLbls>
        <c:gapWidth val="219"/>
        <c:overlap val="-27"/>
        <c:axId val="467031336"/>
        <c:axId val="467031992"/>
      </c:barChart>
      <c:catAx>
        <c:axId val="467031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031992"/>
        <c:crosses val="autoZero"/>
        <c:auto val="1"/>
        <c:lblAlgn val="ctr"/>
        <c:lblOffset val="100"/>
        <c:noMultiLvlLbl val="0"/>
      </c:catAx>
      <c:valAx>
        <c:axId val="467031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031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39</c:v>
                </c:pt>
                <c:pt idx="2">
                  <c:v>-1</c:v>
                </c:pt>
                <c:pt idx="3">
                  <c:v>2</c:v>
                </c:pt>
                <c:pt idx="4">
                  <c:v>24</c:v>
                </c:pt>
                <c:pt idx="5">
                  <c:v>29</c:v>
                </c:pt>
                <c:pt idx="6">
                  <c:v>0</c:v>
                </c:pt>
                <c:pt idx="7">
                  <c:v>6</c:v>
                </c:pt>
                <c:pt idx="8">
                  <c:v>-3</c:v>
                </c:pt>
              </c:numCache>
            </c:numRef>
          </c:val>
          <c:extLst>
            <c:ext xmlns:c16="http://schemas.microsoft.com/office/drawing/2014/chart" uri="{C3380CC4-5D6E-409C-BE32-E72D297353CC}">
              <c16:uniqueId val="{00000000-4927-4B2D-A276-4BF79B246CE0}"/>
            </c:ext>
          </c:extLst>
        </c:ser>
        <c:dLbls>
          <c:showLegendKey val="0"/>
          <c:showVal val="0"/>
          <c:showCatName val="0"/>
          <c:showSerName val="0"/>
          <c:showPercent val="0"/>
          <c:showBubbleSize val="0"/>
        </c:dLbls>
        <c:gapWidth val="219"/>
        <c:overlap val="-27"/>
        <c:axId val="451353776"/>
        <c:axId val="451353448"/>
      </c:barChart>
      <c:dateAx>
        <c:axId val="451353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353448"/>
        <c:crosses val="autoZero"/>
        <c:auto val="1"/>
        <c:lblOffset val="100"/>
        <c:baseTimeUnit val="months"/>
      </c:dateAx>
      <c:valAx>
        <c:axId val="451353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35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97</c:v>
                </c:pt>
                <c:pt idx="2">
                  <c:v>33</c:v>
                </c:pt>
                <c:pt idx="3">
                  <c:v>37</c:v>
                </c:pt>
                <c:pt idx="4">
                  <c:v>87</c:v>
                </c:pt>
                <c:pt idx="5">
                  <c:v>48</c:v>
                </c:pt>
                <c:pt idx="6">
                  <c:v>37</c:v>
                </c:pt>
                <c:pt idx="7">
                  <c:v>35</c:v>
                </c:pt>
                <c:pt idx="8">
                  <c:v>40</c:v>
                </c:pt>
                <c:pt idx="9">
                  <c:v>0</c:v>
                </c:pt>
                <c:pt idx="10">
                  <c:v>0</c:v>
                </c:pt>
                <c:pt idx="11">
                  <c:v>0</c:v>
                </c:pt>
              </c:numCache>
            </c:numRef>
          </c:val>
          <c:extLst>
            <c:ext xmlns:c16="http://schemas.microsoft.com/office/drawing/2014/chart" uri="{C3380CC4-5D6E-409C-BE32-E72D297353CC}">
              <c16:uniqueId val="{00000000-7196-4DDD-89B8-A9EF471DC15B}"/>
            </c:ext>
          </c:extLst>
        </c:ser>
        <c:dLbls>
          <c:showLegendKey val="0"/>
          <c:showVal val="0"/>
          <c:showCatName val="0"/>
          <c:showSerName val="0"/>
          <c:showPercent val="0"/>
          <c:showBubbleSize val="0"/>
        </c:dLbls>
        <c:gapWidth val="219"/>
        <c:overlap val="-27"/>
        <c:axId val="451352792"/>
        <c:axId val="451356400"/>
      </c:barChart>
      <c:dateAx>
        <c:axId val="451352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356400"/>
        <c:crosses val="autoZero"/>
        <c:auto val="1"/>
        <c:lblOffset val="100"/>
        <c:baseTimeUnit val="months"/>
      </c:dateAx>
      <c:valAx>
        <c:axId val="451356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35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217</c:v>
                </c:pt>
                <c:pt idx="1">
                  <c:v>878</c:v>
                </c:pt>
                <c:pt idx="2">
                  <c:v>237</c:v>
                </c:pt>
                <c:pt idx="3">
                  <c:v>302</c:v>
                </c:pt>
                <c:pt idx="4">
                  <c:v>1221</c:v>
                </c:pt>
                <c:pt idx="5">
                  <c:v>582</c:v>
                </c:pt>
                <c:pt idx="6">
                  <c:v>297</c:v>
                </c:pt>
                <c:pt idx="7">
                  <c:v>285</c:v>
                </c:pt>
                <c:pt idx="8">
                  <c:v>80</c:v>
                </c:pt>
                <c:pt idx="9">
                  <c:v>0</c:v>
                </c:pt>
                <c:pt idx="10">
                  <c:v>0</c:v>
                </c:pt>
                <c:pt idx="11">
                  <c:v>0</c:v>
                </c:pt>
              </c:numCache>
            </c:numRef>
          </c:val>
          <c:extLst>
            <c:ext xmlns:c16="http://schemas.microsoft.com/office/drawing/2014/chart" uri="{C3380CC4-5D6E-409C-BE32-E72D297353CC}">
              <c16:uniqueId val="{00000000-2211-49AD-9773-476140AAE6F3}"/>
            </c:ext>
          </c:extLst>
        </c:ser>
        <c:dLbls>
          <c:showLegendKey val="0"/>
          <c:showVal val="0"/>
          <c:showCatName val="0"/>
          <c:showSerName val="0"/>
          <c:showPercent val="0"/>
          <c:showBubbleSize val="0"/>
        </c:dLbls>
        <c:gapWidth val="219"/>
        <c:overlap val="-27"/>
        <c:axId val="451358696"/>
        <c:axId val="451364600"/>
      </c:barChart>
      <c:catAx>
        <c:axId val="451358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364600"/>
        <c:crosses val="autoZero"/>
        <c:auto val="1"/>
        <c:lblAlgn val="ctr"/>
        <c:lblOffset val="100"/>
        <c:noMultiLvlLbl val="0"/>
      </c:catAx>
      <c:valAx>
        <c:axId val="45136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358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4569</c:v>
                </c:pt>
                <c:pt idx="1">
                  <c:v>7402</c:v>
                </c:pt>
                <c:pt idx="2">
                  <c:v>16186</c:v>
                </c:pt>
                <c:pt idx="3">
                  <c:v>5448</c:v>
                </c:pt>
                <c:pt idx="4">
                  <c:v>13513</c:v>
                </c:pt>
                <c:pt idx="5">
                  <c:v>8224</c:v>
                </c:pt>
                <c:pt idx="6">
                  <c:v>11901</c:v>
                </c:pt>
                <c:pt idx="7">
                  <c:v>5534</c:v>
                </c:pt>
              </c:numCache>
            </c:numRef>
          </c:val>
          <c:extLst>
            <c:ext xmlns:c16="http://schemas.microsoft.com/office/drawing/2014/chart" uri="{C3380CC4-5D6E-409C-BE32-E72D297353CC}">
              <c16:uniqueId val="{00000000-F69D-4E6C-A941-45F6FAE46554}"/>
            </c:ext>
          </c:extLst>
        </c:ser>
        <c:dLbls>
          <c:showLegendKey val="0"/>
          <c:showVal val="0"/>
          <c:showCatName val="0"/>
          <c:showSerName val="0"/>
          <c:showPercent val="0"/>
          <c:showBubbleSize val="0"/>
        </c:dLbls>
        <c:gapWidth val="219"/>
        <c:overlap val="-27"/>
        <c:axId val="451365912"/>
        <c:axId val="451367224"/>
      </c:barChart>
      <c:dateAx>
        <c:axId val="451365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367224"/>
        <c:crosses val="autoZero"/>
        <c:auto val="1"/>
        <c:lblOffset val="100"/>
        <c:baseTimeUnit val="months"/>
      </c:dateAx>
      <c:valAx>
        <c:axId val="45136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36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A548C-FBEB-4099-83A3-D14DCBC3AC26}"/>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C5325F31-B725-4126-A012-2C587F4AB49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408059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B972C-C451-4ABF-9BFF-FE2A425464D0}"/>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86D0B756-812C-4A07-8796-A23C6DEEFD60}"/>
              </a:ext>
            </a:extLst>
          </p:cNvPr>
          <p:cNvGraphicFramePr>
            <a:graphicFrameLocks noGrp="1"/>
          </p:cNvGraphicFramePr>
          <p:nvPr>
            <p:ph type="chart" sz="quarter" idx="13"/>
            <p:extLst>
              <p:ext uri="{D42A27DB-BD31-4B8C-83A1-F6EECF244321}">
                <p14:modId xmlns:p14="http://schemas.microsoft.com/office/powerpoint/2010/main" val="32536402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FA0214-2717-42F9-94A3-D6B509194F14}"/>
              </a:ext>
            </a:extLst>
          </p:cNvPr>
          <p:cNvSpPr>
            <a:spLocks noGrp="1"/>
          </p:cNvSpPr>
          <p:nvPr>
            <p:ph type="body" sz="quarter" idx="14"/>
          </p:nvPr>
        </p:nvSpPr>
        <p:spPr/>
        <p:txBody>
          <a:bodyPr/>
          <a:lstStyle/>
          <a:p>
            <a:r>
              <a:rPr lang="en-US"/>
              <a:t>08/01/2023 - 08/31/2023</a:t>
            </a:r>
          </a:p>
        </p:txBody>
      </p:sp>
      <p:sp>
        <p:nvSpPr>
          <p:cNvPr id="5" name="Footer Placeholder 4">
            <a:extLst>
              <a:ext uri="{FF2B5EF4-FFF2-40B4-BE49-F238E27FC236}">
                <a16:creationId xmlns:a16="http://schemas.microsoft.com/office/drawing/2014/main" id="{C6EF1C23-D9F2-47BE-85AE-000175CA02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920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B4067-8EFA-4D9F-92BD-A902BE888D4C}"/>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84E4C21F-BBE8-41D3-AF0B-77BD5C792773}"/>
              </a:ext>
            </a:extLst>
          </p:cNvPr>
          <p:cNvGraphicFramePr>
            <a:graphicFrameLocks noGrp="1"/>
          </p:cNvGraphicFramePr>
          <p:nvPr>
            <p:ph type="tbl" sz="quarter" idx="13"/>
            <p:extLst>
              <p:ext uri="{D42A27DB-BD31-4B8C-83A1-F6EECF244321}">
                <p14:modId xmlns:p14="http://schemas.microsoft.com/office/powerpoint/2010/main" val="1110704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882658129"/>
                    </a:ext>
                  </a:extLst>
                </a:gridCol>
                <a:gridCol w="905256">
                  <a:extLst>
                    <a:ext uri="{9D8B030D-6E8A-4147-A177-3AD203B41FA5}">
                      <a16:colId xmlns:a16="http://schemas.microsoft.com/office/drawing/2014/main" val="2779745899"/>
                    </a:ext>
                  </a:extLst>
                </a:gridCol>
                <a:gridCol w="905256">
                  <a:extLst>
                    <a:ext uri="{9D8B030D-6E8A-4147-A177-3AD203B41FA5}">
                      <a16:colId xmlns:a16="http://schemas.microsoft.com/office/drawing/2014/main" val="2316061486"/>
                    </a:ext>
                  </a:extLst>
                </a:gridCol>
                <a:gridCol w="905256">
                  <a:extLst>
                    <a:ext uri="{9D8B030D-6E8A-4147-A177-3AD203B41FA5}">
                      <a16:colId xmlns:a16="http://schemas.microsoft.com/office/drawing/2014/main" val="4154707914"/>
                    </a:ext>
                  </a:extLst>
                </a:gridCol>
                <a:gridCol w="905256">
                  <a:extLst>
                    <a:ext uri="{9D8B030D-6E8A-4147-A177-3AD203B41FA5}">
                      <a16:colId xmlns:a16="http://schemas.microsoft.com/office/drawing/2014/main" val="1006996103"/>
                    </a:ext>
                  </a:extLst>
                </a:gridCol>
                <a:gridCol w="905256">
                  <a:extLst>
                    <a:ext uri="{9D8B030D-6E8A-4147-A177-3AD203B41FA5}">
                      <a16:colId xmlns:a16="http://schemas.microsoft.com/office/drawing/2014/main" val="1592300642"/>
                    </a:ext>
                  </a:extLst>
                </a:gridCol>
                <a:gridCol w="905256">
                  <a:extLst>
                    <a:ext uri="{9D8B030D-6E8A-4147-A177-3AD203B41FA5}">
                      <a16:colId xmlns:a16="http://schemas.microsoft.com/office/drawing/2014/main" val="2076061543"/>
                    </a:ext>
                  </a:extLst>
                </a:gridCol>
                <a:gridCol w="905256">
                  <a:extLst>
                    <a:ext uri="{9D8B030D-6E8A-4147-A177-3AD203B41FA5}">
                      <a16:colId xmlns:a16="http://schemas.microsoft.com/office/drawing/2014/main" val="1062288834"/>
                    </a:ext>
                  </a:extLst>
                </a:gridCol>
                <a:gridCol w="905256">
                  <a:extLst>
                    <a:ext uri="{9D8B030D-6E8A-4147-A177-3AD203B41FA5}">
                      <a16:colId xmlns:a16="http://schemas.microsoft.com/office/drawing/2014/main" val="211916003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07265089"/>
                  </a:ext>
                </a:extLst>
              </a:tr>
              <a:tr h="370840">
                <a:tc>
                  <a:txBody>
                    <a:bodyPr/>
                    <a:lstStyle/>
                    <a:p>
                      <a:r>
                        <a:rPr lang="en-US" sz="1000"/>
                        <a:t>1883</a:t>
                      </a:r>
                    </a:p>
                  </a:txBody>
                  <a:tcPr/>
                </a:tc>
                <a:tc>
                  <a:txBody>
                    <a:bodyPr/>
                    <a:lstStyle/>
                    <a:p>
                      <a:r>
                        <a:rPr lang="en-US" sz="1000"/>
                        <a:t>1</a:t>
                      </a:r>
                    </a:p>
                  </a:txBody>
                  <a:tcPr/>
                </a:tc>
                <a:tc>
                  <a:txBody>
                    <a:bodyPr/>
                    <a:lstStyle/>
                    <a:p>
                      <a:r>
                        <a:rPr lang="en-US" sz="1000"/>
                        <a:t>9</a:t>
                      </a:r>
                    </a:p>
                  </a:txBody>
                  <a:tcPr/>
                </a:tc>
                <a:tc>
                  <a:txBody>
                    <a:bodyPr/>
                    <a:lstStyle/>
                    <a:p>
                      <a:r>
                        <a:rPr lang="en-US" sz="1000"/>
                        <a:t>75</a:t>
                      </a:r>
                    </a:p>
                  </a:txBody>
                  <a:tcPr/>
                </a:tc>
                <a:tc>
                  <a:txBody>
                    <a:bodyPr/>
                    <a:lstStyle/>
                    <a:p>
                      <a:r>
                        <a:rPr lang="en-US" sz="1000"/>
                        <a:t>26</a:t>
                      </a:r>
                    </a:p>
                  </a:txBody>
                  <a:tcPr/>
                </a:tc>
                <a:tc>
                  <a:txBody>
                    <a:bodyPr/>
                    <a:lstStyle/>
                    <a:p>
                      <a:r>
                        <a:rPr lang="en-US" sz="1000"/>
                        <a:t>8</a:t>
                      </a:r>
                    </a:p>
                  </a:txBody>
                  <a:tcPr/>
                </a:tc>
                <a:tc>
                  <a:txBody>
                    <a:bodyPr/>
                    <a:lstStyle/>
                    <a:p>
                      <a:r>
                        <a:rPr lang="en-US" sz="1000"/>
                        <a:t>0</a:t>
                      </a:r>
                    </a:p>
                  </a:txBody>
                  <a:tcPr/>
                </a:tc>
                <a:tc>
                  <a:txBody>
                    <a:bodyPr/>
                    <a:lstStyle/>
                    <a:p>
                      <a:r>
                        <a:rPr lang="en-US" sz="1000"/>
                        <a:t>0.6435 %</a:t>
                      </a:r>
                    </a:p>
                  </a:txBody>
                  <a:tcPr/>
                </a:tc>
                <a:tc>
                  <a:txBody>
                    <a:bodyPr/>
                    <a:lstStyle/>
                    <a:p>
                      <a:r>
                        <a:rPr lang="en-US" sz="1000"/>
                        <a:t>0.0 %</a:t>
                      </a:r>
                    </a:p>
                  </a:txBody>
                  <a:tcPr/>
                </a:tc>
                <a:extLst>
                  <a:ext uri="{0D108BD9-81ED-4DB2-BD59-A6C34878D82A}">
                    <a16:rowId xmlns:a16="http://schemas.microsoft.com/office/drawing/2014/main" val="1155519480"/>
                  </a:ext>
                </a:extLst>
              </a:tr>
            </a:tbl>
          </a:graphicData>
        </a:graphic>
      </p:graphicFrame>
      <p:sp>
        <p:nvSpPr>
          <p:cNvPr id="4" name="Text Placeholder 3">
            <a:extLst>
              <a:ext uri="{FF2B5EF4-FFF2-40B4-BE49-F238E27FC236}">
                <a16:creationId xmlns:a16="http://schemas.microsoft.com/office/drawing/2014/main" id="{B273AA49-77A3-4724-BDA7-3CEA6AF31F0B}"/>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463962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461C5-CFBC-4624-8773-CBB9A258BA4E}"/>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4360614F-61E4-436B-B532-CB5945AAB97A}"/>
              </a:ext>
            </a:extLst>
          </p:cNvPr>
          <p:cNvGraphicFramePr>
            <a:graphicFrameLocks noGrp="1"/>
          </p:cNvGraphicFramePr>
          <p:nvPr>
            <p:ph type="chart" sz="quarter" idx="13"/>
            <p:extLst>
              <p:ext uri="{D42A27DB-BD31-4B8C-83A1-F6EECF244321}">
                <p14:modId xmlns:p14="http://schemas.microsoft.com/office/powerpoint/2010/main" val="1696094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EF9FA0-C66E-4457-97B7-241D5841AF1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2444771-2598-4C09-811F-2CAEBC6D5F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9013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E665A-40F5-4F16-BF0D-E55297D7DE55}"/>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1E755B73-8E32-4FFB-9AAD-492986971B5E}"/>
              </a:ext>
            </a:extLst>
          </p:cNvPr>
          <p:cNvGraphicFramePr>
            <a:graphicFrameLocks noGrp="1"/>
          </p:cNvGraphicFramePr>
          <p:nvPr>
            <p:ph type="chart" sz="quarter" idx="13"/>
            <p:extLst>
              <p:ext uri="{D42A27DB-BD31-4B8C-83A1-F6EECF244321}">
                <p14:modId xmlns:p14="http://schemas.microsoft.com/office/powerpoint/2010/main" val="2743676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CF59E7-A3EF-44F4-8624-687F9BE3D8A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3E8ECD4-D411-44A5-B2C6-27B83104DA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9856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B1501-3210-47CE-A6F9-6ADFE0518BBE}"/>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7625826F-086B-4476-9803-9FD6C85A4691}"/>
              </a:ext>
            </a:extLst>
          </p:cNvPr>
          <p:cNvGraphicFramePr>
            <a:graphicFrameLocks noGrp="1"/>
          </p:cNvGraphicFramePr>
          <p:nvPr>
            <p:ph type="chart" sz="quarter" idx="13"/>
            <p:extLst>
              <p:ext uri="{D42A27DB-BD31-4B8C-83A1-F6EECF244321}">
                <p14:modId xmlns:p14="http://schemas.microsoft.com/office/powerpoint/2010/main" val="4026899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B0B642-84D3-4290-BA37-2E2ED9CF6F6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4F52E8F-943A-4CA9-88D3-579D0B7906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7335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9B148-EFF4-4EB7-ABD0-0722DFFFC312}"/>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5F7E555E-0205-489E-B872-B739C029BD7C}"/>
              </a:ext>
            </a:extLst>
          </p:cNvPr>
          <p:cNvGraphicFramePr>
            <a:graphicFrameLocks noGrp="1"/>
          </p:cNvGraphicFramePr>
          <p:nvPr>
            <p:ph type="chart" sz="quarter" idx="13"/>
            <p:extLst>
              <p:ext uri="{D42A27DB-BD31-4B8C-83A1-F6EECF244321}">
                <p14:modId xmlns:p14="http://schemas.microsoft.com/office/powerpoint/2010/main" val="283373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284FA9-2053-44EE-86AE-F12356DA86D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3CE19C6-381F-4EEF-89D2-5DC06F1355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0906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4105F-0AB8-44A2-ADC6-3FFC0F25290C}"/>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C6350AC1-D654-44C5-98DE-8D121920B561}"/>
              </a:ext>
            </a:extLst>
          </p:cNvPr>
          <p:cNvGraphicFramePr>
            <a:graphicFrameLocks noGrp="1"/>
          </p:cNvGraphicFramePr>
          <p:nvPr>
            <p:ph type="tbl" sz="quarter" idx="13"/>
            <p:extLst>
              <p:ext uri="{D42A27DB-BD31-4B8C-83A1-F6EECF244321}">
                <p14:modId xmlns:p14="http://schemas.microsoft.com/office/powerpoint/2010/main" val="4039257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03528913"/>
                    </a:ext>
                  </a:extLst>
                </a:gridCol>
                <a:gridCol w="1316737">
                  <a:extLst>
                    <a:ext uri="{9D8B030D-6E8A-4147-A177-3AD203B41FA5}">
                      <a16:colId xmlns:a16="http://schemas.microsoft.com/office/drawing/2014/main" val="496959513"/>
                    </a:ext>
                  </a:extLst>
                </a:gridCol>
                <a:gridCol w="329184">
                  <a:extLst>
                    <a:ext uri="{9D8B030D-6E8A-4147-A177-3AD203B41FA5}">
                      <a16:colId xmlns:a16="http://schemas.microsoft.com/office/drawing/2014/main" val="1153306995"/>
                    </a:ext>
                  </a:extLst>
                </a:gridCol>
                <a:gridCol w="329184">
                  <a:extLst>
                    <a:ext uri="{9D8B030D-6E8A-4147-A177-3AD203B41FA5}">
                      <a16:colId xmlns:a16="http://schemas.microsoft.com/office/drawing/2014/main" val="2119750339"/>
                    </a:ext>
                  </a:extLst>
                </a:gridCol>
                <a:gridCol w="329184">
                  <a:extLst>
                    <a:ext uri="{9D8B030D-6E8A-4147-A177-3AD203B41FA5}">
                      <a16:colId xmlns:a16="http://schemas.microsoft.com/office/drawing/2014/main" val="3626957349"/>
                    </a:ext>
                  </a:extLst>
                </a:gridCol>
                <a:gridCol w="329184">
                  <a:extLst>
                    <a:ext uri="{9D8B030D-6E8A-4147-A177-3AD203B41FA5}">
                      <a16:colId xmlns:a16="http://schemas.microsoft.com/office/drawing/2014/main" val="4064235388"/>
                    </a:ext>
                  </a:extLst>
                </a:gridCol>
                <a:gridCol w="329184">
                  <a:extLst>
                    <a:ext uri="{9D8B030D-6E8A-4147-A177-3AD203B41FA5}">
                      <a16:colId xmlns:a16="http://schemas.microsoft.com/office/drawing/2014/main" val="1116824672"/>
                    </a:ext>
                  </a:extLst>
                </a:gridCol>
                <a:gridCol w="329184">
                  <a:extLst>
                    <a:ext uri="{9D8B030D-6E8A-4147-A177-3AD203B41FA5}">
                      <a16:colId xmlns:a16="http://schemas.microsoft.com/office/drawing/2014/main" val="365129088"/>
                    </a:ext>
                  </a:extLst>
                </a:gridCol>
                <a:gridCol w="329184">
                  <a:extLst>
                    <a:ext uri="{9D8B030D-6E8A-4147-A177-3AD203B41FA5}">
                      <a16:colId xmlns:a16="http://schemas.microsoft.com/office/drawing/2014/main" val="992762988"/>
                    </a:ext>
                  </a:extLst>
                </a:gridCol>
                <a:gridCol w="329184">
                  <a:extLst>
                    <a:ext uri="{9D8B030D-6E8A-4147-A177-3AD203B41FA5}">
                      <a16:colId xmlns:a16="http://schemas.microsoft.com/office/drawing/2014/main" val="3968432065"/>
                    </a:ext>
                  </a:extLst>
                </a:gridCol>
                <a:gridCol w="329184">
                  <a:extLst>
                    <a:ext uri="{9D8B030D-6E8A-4147-A177-3AD203B41FA5}">
                      <a16:colId xmlns:a16="http://schemas.microsoft.com/office/drawing/2014/main" val="1086168989"/>
                    </a:ext>
                  </a:extLst>
                </a:gridCol>
                <a:gridCol w="329184">
                  <a:extLst>
                    <a:ext uri="{9D8B030D-6E8A-4147-A177-3AD203B41FA5}">
                      <a16:colId xmlns:a16="http://schemas.microsoft.com/office/drawing/2014/main" val="1152735129"/>
                    </a:ext>
                  </a:extLst>
                </a:gridCol>
                <a:gridCol w="329184">
                  <a:extLst>
                    <a:ext uri="{9D8B030D-6E8A-4147-A177-3AD203B41FA5}">
                      <a16:colId xmlns:a16="http://schemas.microsoft.com/office/drawing/2014/main" val="128458320"/>
                    </a:ext>
                  </a:extLst>
                </a:gridCol>
                <a:gridCol w="329184">
                  <a:extLst>
                    <a:ext uri="{9D8B030D-6E8A-4147-A177-3AD203B41FA5}">
                      <a16:colId xmlns:a16="http://schemas.microsoft.com/office/drawing/2014/main" val="755102964"/>
                    </a:ext>
                  </a:extLst>
                </a:gridCol>
                <a:gridCol w="329184">
                  <a:extLst>
                    <a:ext uri="{9D8B030D-6E8A-4147-A177-3AD203B41FA5}">
                      <a16:colId xmlns:a16="http://schemas.microsoft.com/office/drawing/2014/main" val="2590302273"/>
                    </a:ext>
                  </a:extLst>
                </a:gridCol>
                <a:gridCol w="329184">
                  <a:extLst>
                    <a:ext uri="{9D8B030D-6E8A-4147-A177-3AD203B41FA5}">
                      <a16:colId xmlns:a16="http://schemas.microsoft.com/office/drawing/2014/main" val="1715823424"/>
                    </a:ext>
                  </a:extLst>
                </a:gridCol>
                <a:gridCol w="329184">
                  <a:extLst>
                    <a:ext uri="{9D8B030D-6E8A-4147-A177-3AD203B41FA5}">
                      <a16:colId xmlns:a16="http://schemas.microsoft.com/office/drawing/2014/main" val="1025404494"/>
                    </a:ext>
                  </a:extLst>
                </a:gridCol>
                <a:gridCol w="329184">
                  <a:extLst>
                    <a:ext uri="{9D8B030D-6E8A-4147-A177-3AD203B41FA5}">
                      <a16:colId xmlns:a16="http://schemas.microsoft.com/office/drawing/2014/main" val="2463696198"/>
                    </a:ext>
                  </a:extLst>
                </a:gridCol>
                <a:gridCol w="329184">
                  <a:extLst>
                    <a:ext uri="{9D8B030D-6E8A-4147-A177-3AD203B41FA5}">
                      <a16:colId xmlns:a16="http://schemas.microsoft.com/office/drawing/2014/main" val="2359400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34886382"/>
                  </a:ext>
                </a:extLst>
              </a:tr>
            </a:tbl>
          </a:graphicData>
        </a:graphic>
      </p:graphicFrame>
      <p:sp>
        <p:nvSpPr>
          <p:cNvPr id="4" name="Text Placeholder 3">
            <a:extLst>
              <a:ext uri="{FF2B5EF4-FFF2-40B4-BE49-F238E27FC236}">
                <a16:creationId xmlns:a16="http://schemas.microsoft.com/office/drawing/2014/main" id="{73E84685-E56E-41D2-BE3E-0D41D4EDB277}"/>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141288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06F11-0496-4458-9E2A-57F036DAB44C}"/>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0633F6CF-B83A-4143-B695-323FE9C216D4}"/>
              </a:ext>
            </a:extLst>
          </p:cNvPr>
          <p:cNvGraphicFramePr>
            <a:graphicFrameLocks noGrp="1"/>
          </p:cNvGraphicFramePr>
          <p:nvPr>
            <p:ph type="tbl" sz="quarter" idx="13"/>
            <p:extLst>
              <p:ext uri="{D42A27DB-BD31-4B8C-83A1-F6EECF244321}">
                <p14:modId xmlns:p14="http://schemas.microsoft.com/office/powerpoint/2010/main" val="1611331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6860227"/>
                    </a:ext>
                  </a:extLst>
                </a:gridCol>
                <a:gridCol w="1316737">
                  <a:extLst>
                    <a:ext uri="{9D8B030D-6E8A-4147-A177-3AD203B41FA5}">
                      <a16:colId xmlns:a16="http://schemas.microsoft.com/office/drawing/2014/main" val="428252413"/>
                    </a:ext>
                  </a:extLst>
                </a:gridCol>
                <a:gridCol w="329184">
                  <a:extLst>
                    <a:ext uri="{9D8B030D-6E8A-4147-A177-3AD203B41FA5}">
                      <a16:colId xmlns:a16="http://schemas.microsoft.com/office/drawing/2014/main" val="1210199966"/>
                    </a:ext>
                  </a:extLst>
                </a:gridCol>
                <a:gridCol w="329184">
                  <a:extLst>
                    <a:ext uri="{9D8B030D-6E8A-4147-A177-3AD203B41FA5}">
                      <a16:colId xmlns:a16="http://schemas.microsoft.com/office/drawing/2014/main" val="123850013"/>
                    </a:ext>
                  </a:extLst>
                </a:gridCol>
                <a:gridCol w="329184">
                  <a:extLst>
                    <a:ext uri="{9D8B030D-6E8A-4147-A177-3AD203B41FA5}">
                      <a16:colId xmlns:a16="http://schemas.microsoft.com/office/drawing/2014/main" val="3080415823"/>
                    </a:ext>
                  </a:extLst>
                </a:gridCol>
                <a:gridCol w="329184">
                  <a:extLst>
                    <a:ext uri="{9D8B030D-6E8A-4147-A177-3AD203B41FA5}">
                      <a16:colId xmlns:a16="http://schemas.microsoft.com/office/drawing/2014/main" val="3744162286"/>
                    </a:ext>
                  </a:extLst>
                </a:gridCol>
                <a:gridCol w="329184">
                  <a:extLst>
                    <a:ext uri="{9D8B030D-6E8A-4147-A177-3AD203B41FA5}">
                      <a16:colId xmlns:a16="http://schemas.microsoft.com/office/drawing/2014/main" val="4114441047"/>
                    </a:ext>
                  </a:extLst>
                </a:gridCol>
                <a:gridCol w="329184">
                  <a:extLst>
                    <a:ext uri="{9D8B030D-6E8A-4147-A177-3AD203B41FA5}">
                      <a16:colId xmlns:a16="http://schemas.microsoft.com/office/drawing/2014/main" val="3853988938"/>
                    </a:ext>
                  </a:extLst>
                </a:gridCol>
                <a:gridCol w="329184">
                  <a:extLst>
                    <a:ext uri="{9D8B030D-6E8A-4147-A177-3AD203B41FA5}">
                      <a16:colId xmlns:a16="http://schemas.microsoft.com/office/drawing/2014/main" val="4155273838"/>
                    </a:ext>
                  </a:extLst>
                </a:gridCol>
                <a:gridCol w="329184">
                  <a:extLst>
                    <a:ext uri="{9D8B030D-6E8A-4147-A177-3AD203B41FA5}">
                      <a16:colId xmlns:a16="http://schemas.microsoft.com/office/drawing/2014/main" val="138572158"/>
                    </a:ext>
                  </a:extLst>
                </a:gridCol>
                <a:gridCol w="329184">
                  <a:extLst>
                    <a:ext uri="{9D8B030D-6E8A-4147-A177-3AD203B41FA5}">
                      <a16:colId xmlns:a16="http://schemas.microsoft.com/office/drawing/2014/main" val="2227104481"/>
                    </a:ext>
                  </a:extLst>
                </a:gridCol>
                <a:gridCol w="329184">
                  <a:extLst>
                    <a:ext uri="{9D8B030D-6E8A-4147-A177-3AD203B41FA5}">
                      <a16:colId xmlns:a16="http://schemas.microsoft.com/office/drawing/2014/main" val="1161007305"/>
                    </a:ext>
                  </a:extLst>
                </a:gridCol>
                <a:gridCol w="329184">
                  <a:extLst>
                    <a:ext uri="{9D8B030D-6E8A-4147-A177-3AD203B41FA5}">
                      <a16:colId xmlns:a16="http://schemas.microsoft.com/office/drawing/2014/main" val="3395863651"/>
                    </a:ext>
                  </a:extLst>
                </a:gridCol>
                <a:gridCol w="329184">
                  <a:extLst>
                    <a:ext uri="{9D8B030D-6E8A-4147-A177-3AD203B41FA5}">
                      <a16:colId xmlns:a16="http://schemas.microsoft.com/office/drawing/2014/main" val="4041975663"/>
                    </a:ext>
                  </a:extLst>
                </a:gridCol>
                <a:gridCol w="329184">
                  <a:extLst>
                    <a:ext uri="{9D8B030D-6E8A-4147-A177-3AD203B41FA5}">
                      <a16:colId xmlns:a16="http://schemas.microsoft.com/office/drawing/2014/main" val="918976711"/>
                    </a:ext>
                  </a:extLst>
                </a:gridCol>
                <a:gridCol w="329184">
                  <a:extLst>
                    <a:ext uri="{9D8B030D-6E8A-4147-A177-3AD203B41FA5}">
                      <a16:colId xmlns:a16="http://schemas.microsoft.com/office/drawing/2014/main" val="1438658785"/>
                    </a:ext>
                  </a:extLst>
                </a:gridCol>
                <a:gridCol w="329184">
                  <a:extLst>
                    <a:ext uri="{9D8B030D-6E8A-4147-A177-3AD203B41FA5}">
                      <a16:colId xmlns:a16="http://schemas.microsoft.com/office/drawing/2014/main" val="775216362"/>
                    </a:ext>
                  </a:extLst>
                </a:gridCol>
                <a:gridCol w="329184">
                  <a:extLst>
                    <a:ext uri="{9D8B030D-6E8A-4147-A177-3AD203B41FA5}">
                      <a16:colId xmlns:a16="http://schemas.microsoft.com/office/drawing/2014/main" val="1625029296"/>
                    </a:ext>
                  </a:extLst>
                </a:gridCol>
                <a:gridCol w="329184">
                  <a:extLst>
                    <a:ext uri="{9D8B030D-6E8A-4147-A177-3AD203B41FA5}">
                      <a16:colId xmlns:a16="http://schemas.microsoft.com/office/drawing/2014/main" val="1866677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69532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- 2023-08-25 14:16:53</a:t>
                      </a:r>
                      <a:r>
                        <a:rPr kumimoji="0" lang="en-US" sz="1000" b="0" i="0" u="none" strike="noStrike" kern="1200" cap="none" spc="0" normalizeH="0" baseline="0" noProof="0">
                          <a:ln>
                            <a:noFill/>
                          </a:ln>
                          <a:solidFill>
                            <a:prstClr val="black"/>
                          </a:solidFill>
                          <a:effectLst/>
                          <a:uLnTx/>
                          <a:uFillTx/>
                          <a:latin typeface="Calibri"/>
                          <a:ea typeface="+mn-ea"/>
                          <a:cs typeface="+mn-cs"/>
                        </a:rPr>
                        <a:t>
 We recognize this is a difficult time for our West Maui customers. FICOH is here to help. Members of #TeamFICOH have traveled to Maui several times over the past two weeks to provide in-person assistance to our policyholders. We’ll be returning to Lahaina this weekend to help customers with existing wildfire claims and with filing new claims. If you would like to meet in person, we’ll be at the Insurance &amp; Banking Assistance Center on Saturday and Sunday, August 26th and 27th from 9am-5pm in the Whalers Village parking lot. No appointment necessary. Address: 2435 Ka’anapali Parkway, Lahaina.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https://quintly-image-storage.s3.amazonaws.com/17ae3836335657ff0a83f20c7d11e5e8/52f27f37fa87b70ee2fde8b12b30a3e0.jpg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648588136"/>
                  </a:ext>
                </a:extLst>
              </a:tr>
            </a:tbl>
          </a:graphicData>
        </a:graphic>
      </p:graphicFrame>
      <p:sp>
        <p:nvSpPr>
          <p:cNvPr id="4" name="Text Placeholder 3">
            <a:extLst>
              <a:ext uri="{FF2B5EF4-FFF2-40B4-BE49-F238E27FC236}">
                <a16:creationId xmlns:a16="http://schemas.microsoft.com/office/drawing/2014/main" id="{F9C0E49E-EF07-45E7-84F6-E6536758F82A}"/>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892330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50666-51A4-486F-B682-31857390219D}"/>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55386D66-5770-4AFA-9100-C5574C452021}"/>
              </a:ext>
            </a:extLst>
          </p:cNvPr>
          <p:cNvGraphicFramePr>
            <a:graphicFrameLocks noGrp="1"/>
          </p:cNvGraphicFramePr>
          <p:nvPr>
            <p:ph type="tbl" sz="quarter" idx="13"/>
            <p:extLst>
              <p:ext uri="{D42A27DB-BD31-4B8C-83A1-F6EECF244321}">
                <p14:modId xmlns:p14="http://schemas.microsoft.com/office/powerpoint/2010/main" val="619178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31586723"/>
                    </a:ext>
                  </a:extLst>
                </a:gridCol>
                <a:gridCol w="1316737">
                  <a:extLst>
                    <a:ext uri="{9D8B030D-6E8A-4147-A177-3AD203B41FA5}">
                      <a16:colId xmlns:a16="http://schemas.microsoft.com/office/drawing/2014/main" val="1468964138"/>
                    </a:ext>
                  </a:extLst>
                </a:gridCol>
                <a:gridCol w="329184">
                  <a:extLst>
                    <a:ext uri="{9D8B030D-6E8A-4147-A177-3AD203B41FA5}">
                      <a16:colId xmlns:a16="http://schemas.microsoft.com/office/drawing/2014/main" val="1721141697"/>
                    </a:ext>
                  </a:extLst>
                </a:gridCol>
                <a:gridCol w="329184">
                  <a:extLst>
                    <a:ext uri="{9D8B030D-6E8A-4147-A177-3AD203B41FA5}">
                      <a16:colId xmlns:a16="http://schemas.microsoft.com/office/drawing/2014/main" val="1564335225"/>
                    </a:ext>
                  </a:extLst>
                </a:gridCol>
                <a:gridCol w="329184">
                  <a:extLst>
                    <a:ext uri="{9D8B030D-6E8A-4147-A177-3AD203B41FA5}">
                      <a16:colId xmlns:a16="http://schemas.microsoft.com/office/drawing/2014/main" val="1529393748"/>
                    </a:ext>
                  </a:extLst>
                </a:gridCol>
                <a:gridCol w="329184">
                  <a:extLst>
                    <a:ext uri="{9D8B030D-6E8A-4147-A177-3AD203B41FA5}">
                      <a16:colId xmlns:a16="http://schemas.microsoft.com/office/drawing/2014/main" val="668713529"/>
                    </a:ext>
                  </a:extLst>
                </a:gridCol>
                <a:gridCol w="329184">
                  <a:extLst>
                    <a:ext uri="{9D8B030D-6E8A-4147-A177-3AD203B41FA5}">
                      <a16:colId xmlns:a16="http://schemas.microsoft.com/office/drawing/2014/main" val="4263064302"/>
                    </a:ext>
                  </a:extLst>
                </a:gridCol>
                <a:gridCol w="329184">
                  <a:extLst>
                    <a:ext uri="{9D8B030D-6E8A-4147-A177-3AD203B41FA5}">
                      <a16:colId xmlns:a16="http://schemas.microsoft.com/office/drawing/2014/main" val="4078536738"/>
                    </a:ext>
                  </a:extLst>
                </a:gridCol>
                <a:gridCol w="329184">
                  <a:extLst>
                    <a:ext uri="{9D8B030D-6E8A-4147-A177-3AD203B41FA5}">
                      <a16:colId xmlns:a16="http://schemas.microsoft.com/office/drawing/2014/main" val="541563536"/>
                    </a:ext>
                  </a:extLst>
                </a:gridCol>
                <a:gridCol w="329184">
                  <a:extLst>
                    <a:ext uri="{9D8B030D-6E8A-4147-A177-3AD203B41FA5}">
                      <a16:colId xmlns:a16="http://schemas.microsoft.com/office/drawing/2014/main" val="1835587703"/>
                    </a:ext>
                  </a:extLst>
                </a:gridCol>
                <a:gridCol w="329184">
                  <a:extLst>
                    <a:ext uri="{9D8B030D-6E8A-4147-A177-3AD203B41FA5}">
                      <a16:colId xmlns:a16="http://schemas.microsoft.com/office/drawing/2014/main" val="840648684"/>
                    </a:ext>
                  </a:extLst>
                </a:gridCol>
                <a:gridCol w="329184">
                  <a:extLst>
                    <a:ext uri="{9D8B030D-6E8A-4147-A177-3AD203B41FA5}">
                      <a16:colId xmlns:a16="http://schemas.microsoft.com/office/drawing/2014/main" val="2820581167"/>
                    </a:ext>
                  </a:extLst>
                </a:gridCol>
                <a:gridCol w="329184">
                  <a:extLst>
                    <a:ext uri="{9D8B030D-6E8A-4147-A177-3AD203B41FA5}">
                      <a16:colId xmlns:a16="http://schemas.microsoft.com/office/drawing/2014/main" val="2538238434"/>
                    </a:ext>
                  </a:extLst>
                </a:gridCol>
                <a:gridCol w="329184">
                  <a:extLst>
                    <a:ext uri="{9D8B030D-6E8A-4147-A177-3AD203B41FA5}">
                      <a16:colId xmlns:a16="http://schemas.microsoft.com/office/drawing/2014/main" val="4165362137"/>
                    </a:ext>
                  </a:extLst>
                </a:gridCol>
                <a:gridCol w="329184">
                  <a:extLst>
                    <a:ext uri="{9D8B030D-6E8A-4147-A177-3AD203B41FA5}">
                      <a16:colId xmlns:a16="http://schemas.microsoft.com/office/drawing/2014/main" val="572153473"/>
                    </a:ext>
                  </a:extLst>
                </a:gridCol>
                <a:gridCol w="329184">
                  <a:extLst>
                    <a:ext uri="{9D8B030D-6E8A-4147-A177-3AD203B41FA5}">
                      <a16:colId xmlns:a16="http://schemas.microsoft.com/office/drawing/2014/main" val="3643045772"/>
                    </a:ext>
                  </a:extLst>
                </a:gridCol>
                <a:gridCol w="329184">
                  <a:extLst>
                    <a:ext uri="{9D8B030D-6E8A-4147-A177-3AD203B41FA5}">
                      <a16:colId xmlns:a16="http://schemas.microsoft.com/office/drawing/2014/main" val="2442658889"/>
                    </a:ext>
                  </a:extLst>
                </a:gridCol>
                <a:gridCol w="329184">
                  <a:extLst>
                    <a:ext uri="{9D8B030D-6E8A-4147-A177-3AD203B41FA5}">
                      <a16:colId xmlns:a16="http://schemas.microsoft.com/office/drawing/2014/main" val="3621368472"/>
                    </a:ext>
                  </a:extLst>
                </a:gridCol>
                <a:gridCol w="329184">
                  <a:extLst>
                    <a:ext uri="{9D8B030D-6E8A-4147-A177-3AD203B41FA5}">
                      <a16:colId xmlns:a16="http://schemas.microsoft.com/office/drawing/2014/main" val="489852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84243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- 2023-08-17 21:00:03</a:t>
                      </a:r>
                      <a:r>
                        <a:rPr kumimoji="0" lang="en-US" sz="1000" b="0" i="0" u="none" strike="noStrike" kern="1200" cap="none" spc="0" normalizeH="0" baseline="0" noProof="0">
                          <a:ln>
                            <a:noFill/>
                          </a:ln>
                          <a:solidFill>
                            <a:prstClr val="black"/>
                          </a:solidFill>
                          <a:effectLst/>
                          <a:uLnTx/>
                          <a:uFillTx/>
                          <a:latin typeface="Calibri"/>
                          <a:ea typeface="+mn-ea"/>
                          <a:cs typeface="+mn-cs"/>
                        </a:rPr>
                        <a:t>
 Our hearts are with the people of West Maui as we work to help customers affected by the wildfires as quickly as possible.
Over the past week, FICOH’s adjusters have been making contact with policyholders who have filed wildfire claims to guide them through the claims process. We have personnel on Maui ready to go into affected areas as soon as they are allowed to begin the inspection of property losses. In the meantime, we are issuing emergency policy benefits to affected customers displaced by the wildfires to meet their immediate needs. In addition, effective today we are temporarily suspending cancellations for active policies with Lahaina mailing addresses (zip codes 96761 &amp; 96767). 
A reminder to our customers affected by the wildfires: You do not need to wait to return to your property to file a claim. Once we identify your policy, we will assign you a local adjuster who can begin the insurance adjustment process. FICOH is here for you and ready to help.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https://quintly-image-storage.s3.amazonaws.com/17ae3836335657ff0a83f20c7d11e5e8/6c5d3734882ca2d52d8e73d31fd1b6a1.jpg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07700773"/>
                  </a:ext>
                </a:extLst>
              </a:tr>
            </a:tbl>
          </a:graphicData>
        </a:graphic>
      </p:graphicFrame>
      <p:sp>
        <p:nvSpPr>
          <p:cNvPr id="4" name="Text Placeholder 3">
            <a:extLst>
              <a:ext uri="{FF2B5EF4-FFF2-40B4-BE49-F238E27FC236}">
                <a16:creationId xmlns:a16="http://schemas.microsoft.com/office/drawing/2014/main" id="{C546BA32-2D9A-425F-B95C-93C591089C73}"/>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594219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39E53-9782-445C-A149-94F24023AF9C}"/>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0DAF2F29-AE2F-41DC-A9D9-A0BB11455F55}"/>
              </a:ext>
            </a:extLst>
          </p:cNvPr>
          <p:cNvGraphicFramePr>
            <a:graphicFrameLocks noGrp="1"/>
          </p:cNvGraphicFramePr>
          <p:nvPr>
            <p:ph type="tbl" sz="quarter" idx="13"/>
            <p:extLst>
              <p:ext uri="{D42A27DB-BD31-4B8C-83A1-F6EECF244321}">
                <p14:modId xmlns:p14="http://schemas.microsoft.com/office/powerpoint/2010/main" val="182342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98138442"/>
                    </a:ext>
                  </a:extLst>
                </a:gridCol>
                <a:gridCol w="1316737">
                  <a:extLst>
                    <a:ext uri="{9D8B030D-6E8A-4147-A177-3AD203B41FA5}">
                      <a16:colId xmlns:a16="http://schemas.microsoft.com/office/drawing/2014/main" val="568828393"/>
                    </a:ext>
                  </a:extLst>
                </a:gridCol>
                <a:gridCol w="329184">
                  <a:extLst>
                    <a:ext uri="{9D8B030D-6E8A-4147-A177-3AD203B41FA5}">
                      <a16:colId xmlns:a16="http://schemas.microsoft.com/office/drawing/2014/main" val="219030527"/>
                    </a:ext>
                  </a:extLst>
                </a:gridCol>
                <a:gridCol w="329184">
                  <a:extLst>
                    <a:ext uri="{9D8B030D-6E8A-4147-A177-3AD203B41FA5}">
                      <a16:colId xmlns:a16="http://schemas.microsoft.com/office/drawing/2014/main" val="1106352174"/>
                    </a:ext>
                  </a:extLst>
                </a:gridCol>
                <a:gridCol w="329184">
                  <a:extLst>
                    <a:ext uri="{9D8B030D-6E8A-4147-A177-3AD203B41FA5}">
                      <a16:colId xmlns:a16="http://schemas.microsoft.com/office/drawing/2014/main" val="254754966"/>
                    </a:ext>
                  </a:extLst>
                </a:gridCol>
                <a:gridCol w="329184">
                  <a:extLst>
                    <a:ext uri="{9D8B030D-6E8A-4147-A177-3AD203B41FA5}">
                      <a16:colId xmlns:a16="http://schemas.microsoft.com/office/drawing/2014/main" val="3229954592"/>
                    </a:ext>
                  </a:extLst>
                </a:gridCol>
                <a:gridCol w="329184">
                  <a:extLst>
                    <a:ext uri="{9D8B030D-6E8A-4147-A177-3AD203B41FA5}">
                      <a16:colId xmlns:a16="http://schemas.microsoft.com/office/drawing/2014/main" val="1232207966"/>
                    </a:ext>
                  </a:extLst>
                </a:gridCol>
                <a:gridCol w="329184">
                  <a:extLst>
                    <a:ext uri="{9D8B030D-6E8A-4147-A177-3AD203B41FA5}">
                      <a16:colId xmlns:a16="http://schemas.microsoft.com/office/drawing/2014/main" val="2857082068"/>
                    </a:ext>
                  </a:extLst>
                </a:gridCol>
                <a:gridCol w="329184">
                  <a:extLst>
                    <a:ext uri="{9D8B030D-6E8A-4147-A177-3AD203B41FA5}">
                      <a16:colId xmlns:a16="http://schemas.microsoft.com/office/drawing/2014/main" val="743002881"/>
                    </a:ext>
                  </a:extLst>
                </a:gridCol>
                <a:gridCol w="329184">
                  <a:extLst>
                    <a:ext uri="{9D8B030D-6E8A-4147-A177-3AD203B41FA5}">
                      <a16:colId xmlns:a16="http://schemas.microsoft.com/office/drawing/2014/main" val="2332217736"/>
                    </a:ext>
                  </a:extLst>
                </a:gridCol>
                <a:gridCol w="329184">
                  <a:extLst>
                    <a:ext uri="{9D8B030D-6E8A-4147-A177-3AD203B41FA5}">
                      <a16:colId xmlns:a16="http://schemas.microsoft.com/office/drawing/2014/main" val="743192709"/>
                    </a:ext>
                  </a:extLst>
                </a:gridCol>
                <a:gridCol w="329184">
                  <a:extLst>
                    <a:ext uri="{9D8B030D-6E8A-4147-A177-3AD203B41FA5}">
                      <a16:colId xmlns:a16="http://schemas.microsoft.com/office/drawing/2014/main" val="2681059989"/>
                    </a:ext>
                  </a:extLst>
                </a:gridCol>
                <a:gridCol w="329184">
                  <a:extLst>
                    <a:ext uri="{9D8B030D-6E8A-4147-A177-3AD203B41FA5}">
                      <a16:colId xmlns:a16="http://schemas.microsoft.com/office/drawing/2014/main" val="1909507734"/>
                    </a:ext>
                  </a:extLst>
                </a:gridCol>
                <a:gridCol w="329184">
                  <a:extLst>
                    <a:ext uri="{9D8B030D-6E8A-4147-A177-3AD203B41FA5}">
                      <a16:colId xmlns:a16="http://schemas.microsoft.com/office/drawing/2014/main" val="2515380334"/>
                    </a:ext>
                  </a:extLst>
                </a:gridCol>
                <a:gridCol w="329184">
                  <a:extLst>
                    <a:ext uri="{9D8B030D-6E8A-4147-A177-3AD203B41FA5}">
                      <a16:colId xmlns:a16="http://schemas.microsoft.com/office/drawing/2014/main" val="2501583790"/>
                    </a:ext>
                  </a:extLst>
                </a:gridCol>
                <a:gridCol w="329184">
                  <a:extLst>
                    <a:ext uri="{9D8B030D-6E8A-4147-A177-3AD203B41FA5}">
                      <a16:colId xmlns:a16="http://schemas.microsoft.com/office/drawing/2014/main" val="627115520"/>
                    </a:ext>
                  </a:extLst>
                </a:gridCol>
                <a:gridCol w="329184">
                  <a:extLst>
                    <a:ext uri="{9D8B030D-6E8A-4147-A177-3AD203B41FA5}">
                      <a16:colId xmlns:a16="http://schemas.microsoft.com/office/drawing/2014/main" val="677431063"/>
                    </a:ext>
                  </a:extLst>
                </a:gridCol>
                <a:gridCol w="329184">
                  <a:extLst>
                    <a:ext uri="{9D8B030D-6E8A-4147-A177-3AD203B41FA5}">
                      <a16:colId xmlns:a16="http://schemas.microsoft.com/office/drawing/2014/main" val="2934627321"/>
                    </a:ext>
                  </a:extLst>
                </a:gridCol>
                <a:gridCol w="329184">
                  <a:extLst>
                    <a:ext uri="{9D8B030D-6E8A-4147-A177-3AD203B41FA5}">
                      <a16:colId xmlns:a16="http://schemas.microsoft.com/office/drawing/2014/main" val="1482603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98959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- 2023-08-30 17:00:02</a:t>
                      </a:r>
                      <a:r>
                        <a:rPr kumimoji="0" lang="en-US" sz="1000" b="0" i="0" u="none" strike="noStrike" kern="1200" cap="none" spc="0" normalizeH="0" baseline="0" noProof="0">
                          <a:ln>
                            <a:noFill/>
                          </a:ln>
                          <a:solidFill>
                            <a:prstClr val="black"/>
                          </a:solidFill>
                          <a:effectLst/>
                          <a:uLnTx/>
                          <a:uFillTx/>
                          <a:latin typeface="Calibri"/>
                          <a:ea typeface="+mn-ea"/>
                          <a:cs typeface="+mn-cs"/>
                        </a:rPr>
                        <a:t>
 FICOH kicked off its 2023 Aloha United Way (AUW) campaign by hosting an International Food Fest at our Ward and West Oahu offices. Our associates came together in support of Maui relief efforts by donating sweet and savory homemade treats, baked goods and hot dishes. We raised more than ,800 with all proceeds going to Maui United 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https://quintly-image-storage.s3.amazonaws.com/17ae3836335657ff0a83f20c7d11e5e8/4ba165993284953f73223d60d2dc86b0.jpg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132611650"/>
                  </a:ext>
                </a:extLst>
              </a:tr>
            </a:tbl>
          </a:graphicData>
        </a:graphic>
      </p:graphicFrame>
      <p:sp>
        <p:nvSpPr>
          <p:cNvPr id="4" name="Text Placeholder 3">
            <a:extLst>
              <a:ext uri="{FF2B5EF4-FFF2-40B4-BE49-F238E27FC236}">
                <a16:creationId xmlns:a16="http://schemas.microsoft.com/office/drawing/2014/main" id="{C2ED25FA-1EA2-45E1-9061-6B8924DC6EB8}"/>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531289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188A4-697D-4834-8743-412D5359103C}"/>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A1C8C424-B012-4090-916A-E7198B22971C}"/>
              </a:ext>
            </a:extLst>
          </p:cNvPr>
          <p:cNvGraphicFramePr>
            <a:graphicFrameLocks noGrp="1"/>
          </p:cNvGraphicFramePr>
          <p:nvPr>
            <p:ph type="tbl" sz="quarter" idx="13"/>
            <p:extLst>
              <p:ext uri="{D42A27DB-BD31-4B8C-83A1-F6EECF244321}">
                <p14:modId xmlns:p14="http://schemas.microsoft.com/office/powerpoint/2010/main" val="2915549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44555289"/>
                    </a:ext>
                  </a:extLst>
                </a:gridCol>
                <a:gridCol w="576072">
                  <a:extLst>
                    <a:ext uri="{9D8B030D-6E8A-4147-A177-3AD203B41FA5}">
                      <a16:colId xmlns:a16="http://schemas.microsoft.com/office/drawing/2014/main" val="1425617542"/>
                    </a:ext>
                  </a:extLst>
                </a:gridCol>
                <a:gridCol w="576072">
                  <a:extLst>
                    <a:ext uri="{9D8B030D-6E8A-4147-A177-3AD203B41FA5}">
                      <a16:colId xmlns:a16="http://schemas.microsoft.com/office/drawing/2014/main" val="3540741619"/>
                    </a:ext>
                  </a:extLst>
                </a:gridCol>
                <a:gridCol w="576072">
                  <a:extLst>
                    <a:ext uri="{9D8B030D-6E8A-4147-A177-3AD203B41FA5}">
                      <a16:colId xmlns:a16="http://schemas.microsoft.com/office/drawing/2014/main" val="559847087"/>
                    </a:ext>
                  </a:extLst>
                </a:gridCol>
                <a:gridCol w="576072">
                  <a:extLst>
                    <a:ext uri="{9D8B030D-6E8A-4147-A177-3AD203B41FA5}">
                      <a16:colId xmlns:a16="http://schemas.microsoft.com/office/drawing/2014/main" val="1555391306"/>
                    </a:ext>
                  </a:extLst>
                </a:gridCol>
                <a:gridCol w="576072">
                  <a:extLst>
                    <a:ext uri="{9D8B030D-6E8A-4147-A177-3AD203B41FA5}">
                      <a16:colId xmlns:a16="http://schemas.microsoft.com/office/drawing/2014/main" val="3661771804"/>
                    </a:ext>
                  </a:extLst>
                </a:gridCol>
                <a:gridCol w="576072">
                  <a:extLst>
                    <a:ext uri="{9D8B030D-6E8A-4147-A177-3AD203B41FA5}">
                      <a16:colId xmlns:a16="http://schemas.microsoft.com/office/drawing/2014/main" val="2010444124"/>
                    </a:ext>
                  </a:extLst>
                </a:gridCol>
                <a:gridCol w="576072">
                  <a:extLst>
                    <a:ext uri="{9D8B030D-6E8A-4147-A177-3AD203B41FA5}">
                      <a16:colId xmlns:a16="http://schemas.microsoft.com/office/drawing/2014/main" val="2627398923"/>
                    </a:ext>
                  </a:extLst>
                </a:gridCol>
                <a:gridCol w="576072">
                  <a:extLst>
                    <a:ext uri="{9D8B030D-6E8A-4147-A177-3AD203B41FA5}">
                      <a16:colId xmlns:a16="http://schemas.microsoft.com/office/drawing/2014/main" val="3116964828"/>
                    </a:ext>
                  </a:extLst>
                </a:gridCol>
                <a:gridCol w="576072">
                  <a:extLst>
                    <a:ext uri="{9D8B030D-6E8A-4147-A177-3AD203B41FA5}">
                      <a16:colId xmlns:a16="http://schemas.microsoft.com/office/drawing/2014/main" val="3775792241"/>
                    </a:ext>
                  </a:extLst>
                </a:gridCol>
                <a:gridCol w="576072">
                  <a:extLst>
                    <a:ext uri="{9D8B030D-6E8A-4147-A177-3AD203B41FA5}">
                      <a16:colId xmlns:a16="http://schemas.microsoft.com/office/drawing/2014/main" val="384715382"/>
                    </a:ext>
                  </a:extLst>
                </a:gridCol>
                <a:gridCol w="576072">
                  <a:extLst>
                    <a:ext uri="{9D8B030D-6E8A-4147-A177-3AD203B41FA5}">
                      <a16:colId xmlns:a16="http://schemas.microsoft.com/office/drawing/2014/main" val="2797171560"/>
                    </a:ext>
                  </a:extLst>
                </a:gridCol>
                <a:gridCol w="576072">
                  <a:extLst>
                    <a:ext uri="{9D8B030D-6E8A-4147-A177-3AD203B41FA5}">
                      <a16:colId xmlns:a16="http://schemas.microsoft.com/office/drawing/2014/main" val="27645955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01138393"/>
                  </a:ext>
                </a:extLst>
              </a:tr>
              <a:tr h="370840">
                <a:tc>
                  <a:txBody>
                    <a:bodyPr/>
                    <a:lstStyle/>
                    <a:p>
                      <a:r>
                        <a:rPr lang="en-US" sz="1000"/>
                        <a:t>1183</a:t>
                      </a:r>
                    </a:p>
                  </a:txBody>
                  <a:tcPr/>
                </a:tc>
                <a:tc>
                  <a:txBody>
                    <a:bodyPr/>
                    <a:lstStyle/>
                    <a:p>
                      <a:r>
                        <a:rPr lang="en-US" sz="1000"/>
                        <a:t>1</a:t>
                      </a:r>
                    </a:p>
                  </a:txBody>
                  <a:tcPr/>
                </a:tc>
                <a:tc>
                  <a:txBody>
                    <a:bodyPr/>
                    <a:lstStyle/>
                    <a:p>
                      <a:r>
                        <a:rPr lang="en-US" sz="1000"/>
                        <a:t>11</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1</a:t>
                      </a:r>
                    </a:p>
                  </a:txBody>
                  <a:tcPr/>
                </a:tc>
                <a:tc>
                  <a:txBody>
                    <a:bodyPr/>
                    <a:lstStyle/>
                    <a:p>
                      <a:r>
                        <a:rPr lang="en-US" sz="1000"/>
                        <a:t>4</a:t>
                      </a:r>
                    </a:p>
                  </a:txBody>
                  <a:tcPr/>
                </a:tc>
                <a:tc>
                  <a:txBody>
                    <a:bodyPr/>
                    <a:lstStyle/>
                    <a:p>
                      <a:r>
                        <a:rPr lang="en-US" sz="1000"/>
                        <a:t>0.0846 %</a:t>
                      </a:r>
                    </a:p>
                  </a:txBody>
                  <a:tcPr/>
                </a:tc>
                <a:tc>
                  <a:txBody>
                    <a:bodyPr/>
                    <a:lstStyle/>
                    <a:p>
                      <a:r>
                        <a:rPr lang="en-US" sz="1000"/>
                        <a:t>0.0 %</a:t>
                      </a:r>
                    </a:p>
                  </a:txBody>
                  <a:tcPr/>
                </a:tc>
                <a:extLst>
                  <a:ext uri="{0D108BD9-81ED-4DB2-BD59-A6C34878D82A}">
                    <a16:rowId xmlns:a16="http://schemas.microsoft.com/office/drawing/2014/main" val="2104127694"/>
                  </a:ext>
                </a:extLst>
              </a:tr>
            </a:tbl>
          </a:graphicData>
        </a:graphic>
      </p:graphicFrame>
      <p:sp>
        <p:nvSpPr>
          <p:cNvPr id="4" name="Text Placeholder 3">
            <a:extLst>
              <a:ext uri="{FF2B5EF4-FFF2-40B4-BE49-F238E27FC236}">
                <a16:creationId xmlns:a16="http://schemas.microsoft.com/office/drawing/2014/main" id="{F299214E-341A-4F5E-AAD0-05888609FE32}"/>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85196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500BB-0392-4E46-B555-35BA4F3D68ED}"/>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E60F252C-CE07-4D14-8C34-CAE3DDEE3DE4}"/>
              </a:ext>
            </a:extLst>
          </p:cNvPr>
          <p:cNvGraphicFramePr>
            <a:graphicFrameLocks noGrp="1"/>
          </p:cNvGraphicFramePr>
          <p:nvPr>
            <p:ph type="chart" sz="quarter" idx="13"/>
            <p:extLst>
              <p:ext uri="{D42A27DB-BD31-4B8C-83A1-F6EECF244321}">
                <p14:modId xmlns:p14="http://schemas.microsoft.com/office/powerpoint/2010/main" val="859118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A7D376-602B-4ABC-B89F-73D181F888C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1CC7BC1-1BF2-492B-A8AF-90A0E67D8F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6380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68C43-344A-4D93-8B5A-5CBA0588119F}"/>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D9226074-A9B6-418A-BAE7-CBB0345F08CC}"/>
              </a:ext>
            </a:extLst>
          </p:cNvPr>
          <p:cNvGraphicFramePr>
            <a:graphicFrameLocks noGrp="1"/>
          </p:cNvGraphicFramePr>
          <p:nvPr>
            <p:ph type="chart" sz="quarter" idx="13"/>
            <p:extLst>
              <p:ext uri="{D42A27DB-BD31-4B8C-83A1-F6EECF244321}">
                <p14:modId xmlns:p14="http://schemas.microsoft.com/office/powerpoint/2010/main" val="1890142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F4DBC0-90B9-446C-8EBB-DB091BDBCDA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33BEDF0-5E56-4814-9F19-6A3319D46D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5231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6F292-B9B8-43BE-8972-4FCF33500043}"/>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C8599145-CBBA-4CD1-9AE8-3E31E80C1CC8}"/>
              </a:ext>
            </a:extLst>
          </p:cNvPr>
          <p:cNvGraphicFramePr>
            <a:graphicFrameLocks noGrp="1"/>
          </p:cNvGraphicFramePr>
          <p:nvPr>
            <p:ph type="chart" sz="quarter" idx="13"/>
            <p:extLst>
              <p:ext uri="{D42A27DB-BD31-4B8C-83A1-F6EECF244321}">
                <p14:modId xmlns:p14="http://schemas.microsoft.com/office/powerpoint/2010/main" val="3769289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4EB538-7F26-41A5-AC9C-751BA81EFEF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6BECD08-2382-4D63-A61A-437420DA4F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4173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EF746-E2F4-4348-BFEE-F3651D93B263}"/>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6B0886D1-A47E-4D79-AE01-B4C9644155CA}"/>
              </a:ext>
            </a:extLst>
          </p:cNvPr>
          <p:cNvGraphicFramePr>
            <a:graphicFrameLocks noGrp="1"/>
          </p:cNvGraphicFramePr>
          <p:nvPr>
            <p:ph type="tbl" sz="quarter" idx="13"/>
            <p:extLst>
              <p:ext uri="{D42A27DB-BD31-4B8C-83A1-F6EECF244321}">
                <p14:modId xmlns:p14="http://schemas.microsoft.com/office/powerpoint/2010/main" val="3639290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06289043"/>
                    </a:ext>
                  </a:extLst>
                </a:gridCol>
                <a:gridCol w="1152144">
                  <a:extLst>
                    <a:ext uri="{9D8B030D-6E8A-4147-A177-3AD203B41FA5}">
                      <a16:colId xmlns:a16="http://schemas.microsoft.com/office/drawing/2014/main" val="2122767507"/>
                    </a:ext>
                  </a:extLst>
                </a:gridCol>
                <a:gridCol w="1152144">
                  <a:extLst>
                    <a:ext uri="{9D8B030D-6E8A-4147-A177-3AD203B41FA5}">
                      <a16:colId xmlns:a16="http://schemas.microsoft.com/office/drawing/2014/main" val="3894604913"/>
                    </a:ext>
                  </a:extLst>
                </a:gridCol>
                <a:gridCol w="1152144">
                  <a:extLst>
                    <a:ext uri="{9D8B030D-6E8A-4147-A177-3AD203B41FA5}">
                      <a16:colId xmlns:a16="http://schemas.microsoft.com/office/drawing/2014/main" val="2543780988"/>
                    </a:ext>
                  </a:extLst>
                </a:gridCol>
                <a:gridCol w="1152144">
                  <a:extLst>
                    <a:ext uri="{9D8B030D-6E8A-4147-A177-3AD203B41FA5}">
                      <a16:colId xmlns:a16="http://schemas.microsoft.com/office/drawing/2014/main" val="812098072"/>
                    </a:ext>
                  </a:extLst>
                </a:gridCol>
                <a:gridCol w="1152144">
                  <a:extLst>
                    <a:ext uri="{9D8B030D-6E8A-4147-A177-3AD203B41FA5}">
                      <a16:colId xmlns:a16="http://schemas.microsoft.com/office/drawing/2014/main" val="1642560903"/>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971120700"/>
                  </a:ext>
                </a:extLst>
              </a:tr>
              <a:tr h="370840">
                <a:tc>
                  <a:txBody>
                    <a:bodyPr/>
                    <a:lstStyle/>
                    <a:p>
                      <a:r>
                        <a:rPr lang="en-US" sz="1000" b="1"/>
                        <a:t>@FirstInsHI - 2023-08-08 17:00:52</a:t>
                      </a:r>
                      <a:r>
                        <a:rPr lang="en-US" sz="1000"/>
                        <a:t>
 More than 85 associates, family members and friends "showed their hearts" by walking in the American Heart Association's Heart Walk at Kapiolani Park last Saturday. Check out a few of our FICOH walkers! #TeamFICOH #HeartWalk2023 #HIHeartWalk  @American_Heart https://t.co/VK8voVjiWV</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3</a:t>
                      </a:r>
                    </a:p>
                  </a:txBody>
                  <a:tcPr/>
                </a:tc>
                <a:tc>
                  <a:txBody>
                    <a:bodyPr/>
                    <a:lstStyle/>
                    <a:p>
                      <a:r>
                        <a:rPr lang="en-US" sz="1000"/>
                        <a:t>0.2538 %</a:t>
                      </a:r>
                    </a:p>
                  </a:txBody>
                  <a:tcPr/>
                </a:tc>
                <a:extLst>
                  <a:ext uri="{0D108BD9-81ED-4DB2-BD59-A6C34878D82A}">
                    <a16:rowId xmlns:a16="http://schemas.microsoft.com/office/drawing/2014/main" val="2926129222"/>
                  </a:ext>
                </a:extLst>
              </a:tr>
              <a:tr h="370840">
                <a:tc>
                  <a:txBody>
                    <a:bodyPr/>
                    <a:lstStyle/>
                    <a:p>
                      <a:r>
                        <a:rPr lang="en-US" sz="1000" b="1"/>
                        <a:t>@FirstInsHI - 2023-08-10 13:07:25</a:t>
                      </a:r>
                      <a:r>
                        <a:rPr lang="en-US" sz="1000"/>
                        <a:t>
 FICOH stands ready to assist customers affected by the Maui wildfires.
To report a claim: 
Call: 808-527-7711 or (800) 272-5202 (toll free)
Fax: (808) 545-3120
Email: ClaimsReportsDesk@ficoh.com
Please exercise caution and stay safe during this time. https://t.co/YlhEagyXUV</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0.1691 %</a:t>
                      </a:r>
                    </a:p>
                  </a:txBody>
                  <a:tcPr/>
                </a:tc>
                <a:extLst>
                  <a:ext uri="{0D108BD9-81ED-4DB2-BD59-A6C34878D82A}">
                    <a16:rowId xmlns:a16="http://schemas.microsoft.com/office/drawing/2014/main" val="868956028"/>
                  </a:ext>
                </a:extLst>
              </a:tr>
              <a:tr h="370840">
                <a:tc>
                  <a:txBody>
                    <a:bodyPr/>
                    <a:lstStyle/>
                    <a:p>
                      <a:r>
                        <a:rPr lang="en-US" sz="1000" b="1"/>
                        <a:t>@FirstInsHI - 2023-08-31 16:00:18</a:t>
                      </a:r>
                      <a:r>
                        <a:rPr lang="en-US" sz="1000"/>
                        <a:t>
 Members of #TeamFICOH will return to Lahaina on Friday and Saturday to assist our customers affected by the wildfires. The Insurance &amp;amp; Banking Assistance Center will be open Sept. 1 and 2, 10am-3pm, in the Whalers Village parking lot. No appointment necessary. https://t.co/gWscmXt2xN</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0.1691 %</a:t>
                      </a:r>
                    </a:p>
                  </a:txBody>
                  <a:tcPr/>
                </a:tc>
                <a:extLst>
                  <a:ext uri="{0D108BD9-81ED-4DB2-BD59-A6C34878D82A}">
                    <a16:rowId xmlns:a16="http://schemas.microsoft.com/office/drawing/2014/main" val="1141353925"/>
                  </a:ext>
                </a:extLst>
              </a:tr>
            </a:tbl>
          </a:graphicData>
        </a:graphic>
      </p:graphicFrame>
      <p:sp>
        <p:nvSpPr>
          <p:cNvPr id="4" name="Text Placeholder 3">
            <a:extLst>
              <a:ext uri="{FF2B5EF4-FFF2-40B4-BE49-F238E27FC236}">
                <a16:creationId xmlns:a16="http://schemas.microsoft.com/office/drawing/2014/main" id="{185021EF-7927-4CDB-9AEB-47DD71D71EE9}"/>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727893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1D1AF-BADB-457F-B92F-18E08DBC533D}"/>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F0F0D0A9-03E2-4DFA-8B6A-3E2CD2C85C74}"/>
              </a:ext>
            </a:extLst>
          </p:cNvPr>
          <p:cNvGraphicFramePr>
            <a:graphicFrameLocks noGrp="1"/>
          </p:cNvGraphicFramePr>
          <p:nvPr>
            <p:ph type="tbl" sz="quarter" idx="13"/>
            <p:extLst>
              <p:ext uri="{D42A27DB-BD31-4B8C-83A1-F6EECF244321}">
                <p14:modId xmlns:p14="http://schemas.microsoft.com/office/powerpoint/2010/main" val="2767479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27760444"/>
                    </a:ext>
                  </a:extLst>
                </a:gridCol>
                <a:gridCol w="576072">
                  <a:extLst>
                    <a:ext uri="{9D8B030D-6E8A-4147-A177-3AD203B41FA5}">
                      <a16:colId xmlns:a16="http://schemas.microsoft.com/office/drawing/2014/main" val="2059883730"/>
                    </a:ext>
                  </a:extLst>
                </a:gridCol>
                <a:gridCol w="576072">
                  <a:extLst>
                    <a:ext uri="{9D8B030D-6E8A-4147-A177-3AD203B41FA5}">
                      <a16:colId xmlns:a16="http://schemas.microsoft.com/office/drawing/2014/main" val="619243548"/>
                    </a:ext>
                  </a:extLst>
                </a:gridCol>
                <a:gridCol w="576072">
                  <a:extLst>
                    <a:ext uri="{9D8B030D-6E8A-4147-A177-3AD203B41FA5}">
                      <a16:colId xmlns:a16="http://schemas.microsoft.com/office/drawing/2014/main" val="2455955332"/>
                    </a:ext>
                  </a:extLst>
                </a:gridCol>
                <a:gridCol w="576072">
                  <a:extLst>
                    <a:ext uri="{9D8B030D-6E8A-4147-A177-3AD203B41FA5}">
                      <a16:colId xmlns:a16="http://schemas.microsoft.com/office/drawing/2014/main" val="3606663944"/>
                    </a:ext>
                  </a:extLst>
                </a:gridCol>
                <a:gridCol w="576072">
                  <a:extLst>
                    <a:ext uri="{9D8B030D-6E8A-4147-A177-3AD203B41FA5}">
                      <a16:colId xmlns:a16="http://schemas.microsoft.com/office/drawing/2014/main" val="3234230825"/>
                    </a:ext>
                  </a:extLst>
                </a:gridCol>
                <a:gridCol w="576072">
                  <a:extLst>
                    <a:ext uri="{9D8B030D-6E8A-4147-A177-3AD203B41FA5}">
                      <a16:colId xmlns:a16="http://schemas.microsoft.com/office/drawing/2014/main" val="3526329162"/>
                    </a:ext>
                  </a:extLst>
                </a:gridCol>
                <a:gridCol w="576072">
                  <a:extLst>
                    <a:ext uri="{9D8B030D-6E8A-4147-A177-3AD203B41FA5}">
                      <a16:colId xmlns:a16="http://schemas.microsoft.com/office/drawing/2014/main" val="149749794"/>
                    </a:ext>
                  </a:extLst>
                </a:gridCol>
                <a:gridCol w="576072">
                  <a:extLst>
                    <a:ext uri="{9D8B030D-6E8A-4147-A177-3AD203B41FA5}">
                      <a16:colId xmlns:a16="http://schemas.microsoft.com/office/drawing/2014/main" val="3830794883"/>
                    </a:ext>
                  </a:extLst>
                </a:gridCol>
                <a:gridCol w="576072">
                  <a:extLst>
                    <a:ext uri="{9D8B030D-6E8A-4147-A177-3AD203B41FA5}">
                      <a16:colId xmlns:a16="http://schemas.microsoft.com/office/drawing/2014/main" val="4013763571"/>
                    </a:ext>
                  </a:extLst>
                </a:gridCol>
                <a:gridCol w="576072">
                  <a:extLst>
                    <a:ext uri="{9D8B030D-6E8A-4147-A177-3AD203B41FA5}">
                      <a16:colId xmlns:a16="http://schemas.microsoft.com/office/drawing/2014/main" val="647104730"/>
                    </a:ext>
                  </a:extLst>
                </a:gridCol>
                <a:gridCol w="576072">
                  <a:extLst>
                    <a:ext uri="{9D8B030D-6E8A-4147-A177-3AD203B41FA5}">
                      <a16:colId xmlns:a16="http://schemas.microsoft.com/office/drawing/2014/main" val="2018560294"/>
                    </a:ext>
                  </a:extLst>
                </a:gridCol>
                <a:gridCol w="576072">
                  <a:extLst>
                    <a:ext uri="{9D8B030D-6E8A-4147-A177-3AD203B41FA5}">
                      <a16:colId xmlns:a16="http://schemas.microsoft.com/office/drawing/2014/main" val="1554136692"/>
                    </a:ext>
                  </a:extLst>
                </a:gridCol>
                <a:gridCol w="576072">
                  <a:extLst>
                    <a:ext uri="{9D8B030D-6E8A-4147-A177-3AD203B41FA5}">
                      <a16:colId xmlns:a16="http://schemas.microsoft.com/office/drawing/2014/main" val="99866505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616633131"/>
                  </a:ext>
                </a:extLst>
              </a:tr>
              <a:tr h="370840">
                <a:tc>
                  <a:txBody>
                    <a:bodyPr/>
                    <a:lstStyle/>
                    <a:p>
                      <a:r>
                        <a:rPr lang="en-US" sz="1000"/>
                        <a:t>4219</a:t>
                      </a:r>
                    </a:p>
                  </a:txBody>
                  <a:tcPr/>
                </a:tc>
                <a:tc>
                  <a:txBody>
                    <a:bodyPr/>
                    <a:lstStyle/>
                    <a:p>
                      <a:r>
                        <a:rPr lang="en-US" sz="1000"/>
                        <a:t>61</a:t>
                      </a:r>
                    </a:p>
                  </a:txBody>
                  <a:tcPr/>
                </a:tc>
                <a:tc>
                  <a:txBody>
                    <a:bodyPr/>
                    <a:lstStyle/>
                    <a:p>
                      <a:r>
                        <a:rPr lang="en-US" sz="1000"/>
                        <a:t>9</a:t>
                      </a:r>
                    </a:p>
                  </a:txBody>
                  <a:tcPr/>
                </a:tc>
                <a:tc>
                  <a:txBody>
                    <a:bodyPr/>
                    <a:lstStyle/>
                    <a:p>
                      <a:r>
                        <a:rPr lang="en-US" sz="1000"/>
                        <a:t>437</a:t>
                      </a:r>
                    </a:p>
                  </a:txBody>
                  <a:tcPr/>
                </a:tc>
                <a:tc>
                  <a:txBody>
                    <a:bodyPr/>
                    <a:lstStyle/>
                    <a:p>
                      <a:r>
                        <a:rPr lang="en-US" sz="1000"/>
                        <a:t>48.555555555556</a:t>
                      </a:r>
                    </a:p>
                  </a:txBody>
                  <a:tcPr/>
                </a:tc>
                <a:tc>
                  <a:txBody>
                    <a:bodyPr/>
                    <a:lstStyle/>
                    <a:p>
                      <a:r>
                        <a:rPr lang="en-US" sz="1000"/>
                        <a:t>5</a:t>
                      </a:r>
                    </a:p>
                  </a:txBody>
                  <a:tcPr/>
                </a:tc>
                <a:tc>
                  <a:txBody>
                    <a:bodyPr/>
                    <a:lstStyle/>
                    <a:p>
                      <a:r>
                        <a:rPr lang="en-US" sz="1000"/>
                        <a:t>4</a:t>
                      </a:r>
                    </a:p>
                  </a:txBody>
                  <a:tcPr/>
                </a:tc>
                <a:tc>
                  <a:txBody>
                    <a:bodyPr/>
                    <a:lstStyle/>
                    <a:p>
                      <a:r>
                        <a:rPr lang="en-US" sz="1000"/>
                        <a:t>0.44444444444444</a:t>
                      </a:r>
                    </a:p>
                  </a:txBody>
                  <a:tcPr/>
                </a:tc>
                <a:tc>
                  <a:txBody>
                    <a:bodyPr/>
                    <a:lstStyle/>
                    <a:p>
                      <a:r>
                        <a:rPr lang="en-US" sz="1000"/>
                        <a:t>1195</a:t>
                      </a:r>
                    </a:p>
                  </a:txBody>
                  <a:tcPr/>
                </a:tc>
                <a:tc>
                  <a:txBody>
                    <a:bodyPr/>
                    <a:lstStyle/>
                    <a:p>
                      <a:r>
                        <a:rPr lang="en-US" sz="1000"/>
                        <a:t>132.77777777778</a:t>
                      </a:r>
                    </a:p>
                  </a:txBody>
                  <a:tcPr/>
                </a:tc>
                <a:tc>
                  <a:txBody>
                    <a:bodyPr/>
                    <a:lstStyle/>
                    <a:p>
                      <a:r>
                        <a:rPr lang="en-US" sz="1000"/>
                        <a:t>8943</a:t>
                      </a:r>
                    </a:p>
                  </a:txBody>
                  <a:tcPr/>
                </a:tc>
                <a:tc>
                  <a:txBody>
                    <a:bodyPr/>
                    <a:lstStyle/>
                    <a:p>
                      <a:r>
                        <a:rPr lang="en-US" sz="1000"/>
                        <a:t>993.66666666667</a:t>
                      </a:r>
                    </a:p>
                  </a:txBody>
                  <a:tcPr/>
                </a:tc>
                <a:tc>
                  <a:txBody>
                    <a:bodyPr/>
                    <a:lstStyle/>
                    <a:p>
                      <a:r>
                        <a:rPr lang="en-US" sz="1000"/>
                        <a:t>14.730156270878 %</a:t>
                      </a:r>
                    </a:p>
                  </a:txBody>
                  <a:tcPr/>
                </a:tc>
                <a:tc>
                  <a:txBody>
                    <a:bodyPr/>
                    <a:lstStyle/>
                    <a:p>
                      <a:r>
                        <a:rPr lang="en-US" sz="1000"/>
                        <a:t>0</a:t>
                      </a:r>
                    </a:p>
                  </a:txBody>
                  <a:tcPr/>
                </a:tc>
                <a:extLst>
                  <a:ext uri="{0D108BD9-81ED-4DB2-BD59-A6C34878D82A}">
                    <a16:rowId xmlns:a16="http://schemas.microsoft.com/office/drawing/2014/main" val="344213441"/>
                  </a:ext>
                </a:extLst>
              </a:tr>
            </a:tbl>
          </a:graphicData>
        </a:graphic>
      </p:graphicFrame>
      <p:sp>
        <p:nvSpPr>
          <p:cNvPr id="4" name="Text Placeholder 3">
            <a:extLst>
              <a:ext uri="{FF2B5EF4-FFF2-40B4-BE49-F238E27FC236}">
                <a16:creationId xmlns:a16="http://schemas.microsoft.com/office/drawing/2014/main" id="{D759E5F5-C968-4B03-8289-5A4841084904}"/>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252684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2E732-7DEA-4421-A4A1-74344887FF1A}"/>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F979DC6B-8977-4D4D-B20E-B73D14F46B6A}"/>
              </a:ext>
            </a:extLst>
          </p:cNvPr>
          <p:cNvGraphicFramePr>
            <a:graphicFrameLocks noGrp="1"/>
          </p:cNvGraphicFramePr>
          <p:nvPr>
            <p:ph type="chart" sz="quarter" idx="13"/>
            <p:extLst>
              <p:ext uri="{D42A27DB-BD31-4B8C-83A1-F6EECF244321}">
                <p14:modId xmlns:p14="http://schemas.microsoft.com/office/powerpoint/2010/main" val="2386481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9375EA-694B-49C2-A13D-ACEC97FEF01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CFC44A3-24D0-4C38-B4BB-2B0C327FC3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7770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102A8-EB3A-4F91-826C-4A9C6F65C375}"/>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3B796596-DF77-4A01-A80C-6309B4958735}"/>
              </a:ext>
            </a:extLst>
          </p:cNvPr>
          <p:cNvGraphicFramePr>
            <a:graphicFrameLocks noGrp="1"/>
          </p:cNvGraphicFramePr>
          <p:nvPr>
            <p:ph type="chart" sz="quarter" idx="13"/>
            <p:extLst>
              <p:ext uri="{D42A27DB-BD31-4B8C-83A1-F6EECF244321}">
                <p14:modId xmlns:p14="http://schemas.microsoft.com/office/powerpoint/2010/main" val="1326396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CAA2B2-A42B-4EA6-9C99-1BFDD658E76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DE87014-8F8A-4EBB-A091-67D2F1F7CA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6856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42E17-23FB-4FE1-B5C2-279F67F7862C}"/>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53A42C6C-8DD3-496D-A7CF-CD3F0ABDB367}"/>
              </a:ext>
            </a:extLst>
          </p:cNvPr>
          <p:cNvGraphicFramePr>
            <a:graphicFrameLocks noGrp="1"/>
          </p:cNvGraphicFramePr>
          <p:nvPr>
            <p:ph type="chart" sz="quarter" idx="13"/>
            <p:extLst>
              <p:ext uri="{D42A27DB-BD31-4B8C-83A1-F6EECF244321}">
                <p14:modId xmlns:p14="http://schemas.microsoft.com/office/powerpoint/2010/main" val="19863293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184ED5-E5DA-4716-A67E-3438DCD92D9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9505547-9BD1-404E-A58D-764833E501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8348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EF0BD-7FC7-4BE0-9ECD-12BD1ED898CB}"/>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2F44DA3C-AA75-4B94-851F-802FE0D39BE3}"/>
              </a:ext>
            </a:extLst>
          </p:cNvPr>
          <p:cNvGraphicFramePr>
            <a:graphicFrameLocks noGrp="1"/>
          </p:cNvGraphicFramePr>
          <p:nvPr>
            <p:ph type="chart" sz="quarter" idx="13"/>
            <p:extLst>
              <p:ext uri="{D42A27DB-BD31-4B8C-83A1-F6EECF244321}">
                <p14:modId xmlns:p14="http://schemas.microsoft.com/office/powerpoint/2010/main" val="3110630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07B2D3-FD9C-4351-A2F9-1AB97C6FD32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8532EFC-BAFC-4A6F-84C5-77A1C4B993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7760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53154-60F5-4CE6-9B6B-D3535CFB03FA}"/>
              </a:ext>
            </a:extLst>
          </p:cNvPr>
          <p:cNvSpPr>
            <a:spLocks noGrp="1"/>
          </p:cNvSpPr>
          <p:nvPr>
            <p:ph type="title"/>
          </p:nvPr>
        </p:nvSpPr>
        <p:spPr/>
        <p:txBody>
          <a:bodyPr/>
          <a:lstStyle/>
          <a:p>
            <a:r>
              <a:rPr lang="en-US"/>
              <a:t>LinkedIn Posts Table | FICOH - 1 of 4</a:t>
            </a:r>
          </a:p>
        </p:txBody>
      </p:sp>
      <p:graphicFrame>
        <p:nvGraphicFramePr>
          <p:cNvPr id="5" name="Table Placeholder 4">
            <a:extLst>
              <a:ext uri="{FF2B5EF4-FFF2-40B4-BE49-F238E27FC236}">
                <a16:creationId xmlns:a16="http://schemas.microsoft.com/office/drawing/2014/main" id="{89D195D2-8790-4E24-9695-6BF0E3895A91}"/>
              </a:ext>
            </a:extLst>
          </p:cNvPr>
          <p:cNvGraphicFramePr>
            <a:graphicFrameLocks noGrp="1"/>
          </p:cNvGraphicFramePr>
          <p:nvPr>
            <p:ph type="tbl" sz="quarter" idx="13"/>
            <p:extLst>
              <p:ext uri="{D42A27DB-BD31-4B8C-83A1-F6EECF244321}">
                <p14:modId xmlns:p14="http://schemas.microsoft.com/office/powerpoint/2010/main" val="3918941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26699514"/>
                    </a:ext>
                  </a:extLst>
                </a:gridCol>
                <a:gridCol w="740664">
                  <a:extLst>
                    <a:ext uri="{9D8B030D-6E8A-4147-A177-3AD203B41FA5}">
                      <a16:colId xmlns:a16="http://schemas.microsoft.com/office/drawing/2014/main" val="3007502496"/>
                    </a:ext>
                  </a:extLst>
                </a:gridCol>
                <a:gridCol w="740664">
                  <a:extLst>
                    <a:ext uri="{9D8B030D-6E8A-4147-A177-3AD203B41FA5}">
                      <a16:colId xmlns:a16="http://schemas.microsoft.com/office/drawing/2014/main" val="2699118319"/>
                    </a:ext>
                  </a:extLst>
                </a:gridCol>
                <a:gridCol w="740664">
                  <a:extLst>
                    <a:ext uri="{9D8B030D-6E8A-4147-A177-3AD203B41FA5}">
                      <a16:colId xmlns:a16="http://schemas.microsoft.com/office/drawing/2014/main" val="1820630332"/>
                    </a:ext>
                  </a:extLst>
                </a:gridCol>
                <a:gridCol w="740664">
                  <a:extLst>
                    <a:ext uri="{9D8B030D-6E8A-4147-A177-3AD203B41FA5}">
                      <a16:colId xmlns:a16="http://schemas.microsoft.com/office/drawing/2014/main" val="780739163"/>
                    </a:ext>
                  </a:extLst>
                </a:gridCol>
                <a:gridCol w="740664">
                  <a:extLst>
                    <a:ext uri="{9D8B030D-6E8A-4147-A177-3AD203B41FA5}">
                      <a16:colId xmlns:a16="http://schemas.microsoft.com/office/drawing/2014/main" val="777103346"/>
                    </a:ext>
                  </a:extLst>
                </a:gridCol>
                <a:gridCol w="740664">
                  <a:extLst>
                    <a:ext uri="{9D8B030D-6E8A-4147-A177-3AD203B41FA5}">
                      <a16:colId xmlns:a16="http://schemas.microsoft.com/office/drawing/2014/main" val="1429408596"/>
                    </a:ext>
                  </a:extLst>
                </a:gridCol>
                <a:gridCol w="740664">
                  <a:extLst>
                    <a:ext uri="{9D8B030D-6E8A-4147-A177-3AD203B41FA5}">
                      <a16:colId xmlns:a16="http://schemas.microsoft.com/office/drawing/2014/main" val="3281477424"/>
                    </a:ext>
                  </a:extLst>
                </a:gridCol>
                <a:gridCol w="740664">
                  <a:extLst>
                    <a:ext uri="{9D8B030D-6E8A-4147-A177-3AD203B41FA5}">
                      <a16:colId xmlns:a16="http://schemas.microsoft.com/office/drawing/2014/main" val="2960793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72954725"/>
                  </a:ext>
                </a:extLst>
              </a:tr>
            </a:tbl>
          </a:graphicData>
        </a:graphic>
      </p:graphicFrame>
      <p:sp>
        <p:nvSpPr>
          <p:cNvPr id="4" name="Text Placeholder 3">
            <a:extLst>
              <a:ext uri="{FF2B5EF4-FFF2-40B4-BE49-F238E27FC236}">
                <a16:creationId xmlns:a16="http://schemas.microsoft.com/office/drawing/2014/main" id="{78C4D72B-0A29-4004-BEFD-4F6B95CDE7A2}"/>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9305777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43A9C-6740-4468-8688-5894F5F67191}"/>
              </a:ext>
            </a:extLst>
          </p:cNvPr>
          <p:cNvSpPr>
            <a:spLocks noGrp="1"/>
          </p:cNvSpPr>
          <p:nvPr>
            <p:ph type="title"/>
          </p:nvPr>
        </p:nvSpPr>
        <p:spPr/>
        <p:txBody>
          <a:bodyPr/>
          <a:lstStyle/>
          <a:p>
            <a:r>
              <a:rPr lang="en-US"/>
              <a:t>LinkedIn Posts Table | FICOH - 2 of 4</a:t>
            </a:r>
          </a:p>
        </p:txBody>
      </p:sp>
      <p:graphicFrame>
        <p:nvGraphicFramePr>
          <p:cNvPr id="5" name="Table Placeholder 4">
            <a:extLst>
              <a:ext uri="{FF2B5EF4-FFF2-40B4-BE49-F238E27FC236}">
                <a16:creationId xmlns:a16="http://schemas.microsoft.com/office/drawing/2014/main" id="{82AADB6F-4F31-43FB-9616-1A19D49B21E5}"/>
              </a:ext>
            </a:extLst>
          </p:cNvPr>
          <p:cNvGraphicFramePr>
            <a:graphicFrameLocks noGrp="1"/>
          </p:cNvGraphicFramePr>
          <p:nvPr>
            <p:ph type="tbl" sz="quarter" idx="13"/>
            <p:extLst>
              <p:ext uri="{D42A27DB-BD31-4B8C-83A1-F6EECF244321}">
                <p14:modId xmlns:p14="http://schemas.microsoft.com/office/powerpoint/2010/main" val="161563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74576838"/>
                    </a:ext>
                  </a:extLst>
                </a:gridCol>
                <a:gridCol w="740664">
                  <a:extLst>
                    <a:ext uri="{9D8B030D-6E8A-4147-A177-3AD203B41FA5}">
                      <a16:colId xmlns:a16="http://schemas.microsoft.com/office/drawing/2014/main" val="2822581155"/>
                    </a:ext>
                  </a:extLst>
                </a:gridCol>
                <a:gridCol w="740664">
                  <a:extLst>
                    <a:ext uri="{9D8B030D-6E8A-4147-A177-3AD203B41FA5}">
                      <a16:colId xmlns:a16="http://schemas.microsoft.com/office/drawing/2014/main" val="1075132705"/>
                    </a:ext>
                  </a:extLst>
                </a:gridCol>
                <a:gridCol w="740664">
                  <a:extLst>
                    <a:ext uri="{9D8B030D-6E8A-4147-A177-3AD203B41FA5}">
                      <a16:colId xmlns:a16="http://schemas.microsoft.com/office/drawing/2014/main" val="3795570731"/>
                    </a:ext>
                  </a:extLst>
                </a:gridCol>
                <a:gridCol w="740664">
                  <a:extLst>
                    <a:ext uri="{9D8B030D-6E8A-4147-A177-3AD203B41FA5}">
                      <a16:colId xmlns:a16="http://schemas.microsoft.com/office/drawing/2014/main" val="1450249537"/>
                    </a:ext>
                  </a:extLst>
                </a:gridCol>
                <a:gridCol w="740664">
                  <a:extLst>
                    <a:ext uri="{9D8B030D-6E8A-4147-A177-3AD203B41FA5}">
                      <a16:colId xmlns:a16="http://schemas.microsoft.com/office/drawing/2014/main" val="1268193995"/>
                    </a:ext>
                  </a:extLst>
                </a:gridCol>
                <a:gridCol w="740664">
                  <a:extLst>
                    <a:ext uri="{9D8B030D-6E8A-4147-A177-3AD203B41FA5}">
                      <a16:colId xmlns:a16="http://schemas.microsoft.com/office/drawing/2014/main" val="1231736153"/>
                    </a:ext>
                  </a:extLst>
                </a:gridCol>
                <a:gridCol w="740664">
                  <a:extLst>
                    <a:ext uri="{9D8B030D-6E8A-4147-A177-3AD203B41FA5}">
                      <a16:colId xmlns:a16="http://schemas.microsoft.com/office/drawing/2014/main" val="1391959776"/>
                    </a:ext>
                  </a:extLst>
                </a:gridCol>
                <a:gridCol w="740664">
                  <a:extLst>
                    <a:ext uri="{9D8B030D-6E8A-4147-A177-3AD203B41FA5}">
                      <a16:colId xmlns:a16="http://schemas.microsoft.com/office/drawing/2014/main" val="2739335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41216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- 2023-08-09 16:37:35</a:t>
                      </a:r>
                      <a:r>
                        <a:rPr kumimoji="0" lang="en-US" sz="1000" b="0" i="0" u="none" strike="noStrike" kern="1200" cap="none" spc="0" normalizeH="0" baseline="0" noProof="0">
                          <a:ln>
                            <a:noFill/>
                          </a:ln>
                          <a:solidFill>
                            <a:prstClr val="black"/>
                          </a:solidFill>
                          <a:effectLst/>
                          <a:uLnTx/>
                          <a:uFillTx/>
                          <a:latin typeface="Calibri"/>
                          <a:ea typeface="+mn-ea"/>
                          <a:cs typeface="+mn-cs"/>
                        </a:rPr>
                        <a:t>
 Members of FICOH’s 2023 Emerging Leaders Program (ELP) team, including Maile Fuchshuber, Quan Haberstroh, Geoff Johnson, and Shaun Nelson traveled to Philadelphia for their second off-site, where they were hosted by our sister company Philadelphia Insurance Companies. The team reunited with other ELP participants from around the globe and participated in team-building activities and workshops. They also had the opportunity to network and meet face-to-face with their ELP mentors like David Gittelman, VP of Marketing at Reliance Matrix. On their off time, the team enjoyed taking in the sights and sounds \(and food\) of Philadelphia and surrounding areas. FICOH's ELP team is working hard to prepare for their final off-site in New York City in November, where they will present their business project and results to Tokio Marine Group Company executives. Go Team 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36.468418626095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27143646"/>
                  </a:ext>
                </a:extLst>
              </a:tr>
            </a:tbl>
          </a:graphicData>
        </a:graphic>
      </p:graphicFrame>
      <p:sp>
        <p:nvSpPr>
          <p:cNvPr id="4" name="Text Placeholder 3">
            <a:extLst>
              <a:ext uri="{FF2B5EF4-FFF2-40B4-BE49-F238E27FC236}">
                <a16:creationId xmlns:a16="http://schemas.microsoft.com/office/drawing/2014/main" id="{EA49939F-2B80-4DC0-8FC5-7616EBEE2992}"/>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5391396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A469D-D2ED-47F5-B8C5-94AE383AC0A6}"/>
              </a:ext>
            </a:extLst>
          </p:cNvPr>
          <p:cNvSpPr>
            <a:spLocks noGrp="1"/>
          </p:cNvSpPr>
          <p:nvPr>
            <p:ph type="title"/>
          </p:nvPr>
        </p:nvSpPr>
        <p:spPr/>
        <p:txBody>
          <a:bodyPr/>
          <a:lstStyle/>
          <a:p>
            <a:r>
              <a:rPr lang="en-US"/>
              <a:t>LinkedIn Posts Table | FICOH - 3 of 4</a:t>
            </a:r>
          </a:p>
        </p:txBody>
      </p:sp>
      <p:graphicFrame>
        <p:nvGraphicFramePr>
          <p:cNvPr id="5" name="Table Placeholder 4">
            <a:extLst>
              <a:ext uri="{FF2B5EF4-FFF2-40B4-BE49-F238E27FC236}">
                <a16:creationId xmlns:a16="http://schemas.microsoft.com/office/drawing/2014/main" id="{321B7E14-2FA6-44DD-8EA4-D2A4BFDA8131}"/>
              </a:ext>
            </a:extLst>
          </p:cNvPr>
          <p:cNvGraphicFramePr>
            <a:graphicFrameLocks noGrp="1"/>
          </p:cNvGraphicFramePr>
          <p:nvPr>
            <p:ph type="tbl" sz="quarter" idx="13"/>
            <p:extLst>
              <p:ext uri="{D42A27DB-BD31-4B8C-83A1-F6EECF244321}">
                <p14:modId xmlns:p14="http://schemas.microsoft.com/office/powerpoint/2010/main" val="2078292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89423043"/>
                    </a:ext>
                  </a:extLst>
                </a:gridCol>
                <a:gridCol w="740664">
                  <a:extLst>
                    <a:ext uri="{9D8B030D-6E8A-4147-A177-3AD203B41FA5}">
                      <a16:colId xmlns:a16="http://schemas.microsoft.com/office/drawing/2014/main" val="593776109"/>
                    </a:ext>
                  </a:extLst>
                </a:gridCol>
                <a:gridCol w="740664">
                  <a:extLst>
                    <a:ext uri="{9D8B030D-6E8A-4147-A177-3AD203B41FA5}">
                      <a16:colId xmlns:a16="http://schemas.microsoft.com/office/drawing/2014/main" val="148930371"/>
                    </a:ext>
                  </a:extLst>
                </a:gridCol>
                <a:gridCol w="740664">
                  <a:extLst>
                    <a:ext uri="{9D8B030D-6E8A-4147-A177-3AD203B41FA5}">
                      <a16:colId xmlns:a16="http://schemas.microsoft.com/office/drawing/2014/main" val="3138364004"/>
                    </a:ext>
                  </a:extLst>
                </a:gridCol>
                <a:gridCol w="740664">
                  <a:extLst>
                    <a:ext uri="{9D8B030D-6E8A-4147-A177-3AD203B41FA5}">
                      <a16:colId xmlns:a16="http://schemas.microsoft.com/office/drawing/2014/main" val="3454513635"/>
                    </a:ext>
                  </a:extLst>
                </a:gridCol>
                <a:gridCol w="740664">
                  <a:extLst>
                    <a:ext uri="{9D8B030D-6E8A-4147-A177-3AD203B41FA5}">
                      <a16:colId xmlns:a16="http://schemas.microsoft.com/office/drawing/2014/main" val="243693299"/>
                    </a:ext>
                  </a:extLst>
                </a:gridCol>
                <a:gridCol w="740664">
                  <a:extLst>
                    <a:ext uri="{9D8B030D-6E8A-4147-A177-3AD203B41FA5}">
                      <a16:colId xmlns:a16="http://schemas.microsoft.com/office/drawing/2014/main" val="278790355"/>
                    </a:ext>
                  </a:extLst>
                </a:gridCol>
                <a:gridCol w="740664">
                  <a:extLst>
                    <a:ext uri="{9D8B030D-6E8A-4147-A177-3AD203B41FA5}">
                      <a16:colId xmlns:a16="http://schemas.microsoft.com/office/drawing/2014/main" val="1280904478"/>
                    </a:ext>
                  </a:extLst>
                </a:gridCol>
                <a:gridCol w="740664">
                  <a:extLst>
                    <a:ext uri="{9D8B030D-6E8A-4147-A177-3AD203B41FA5}">
                      <a16:colId xmlns:a16="http://schemas.microsoft.com/office/drawing/2014/main" val="1156312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93238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- 2023-08-30 19:22:01</a:t>
                      </a:r>
                      <a:r>
                        <a:rPr kumimoji="0" lang="en-US" sz="1000" b="0" i="0" u="none" strike="noStrike" kern="1200" cap="none" spc="0" normalizeH="0" baseline="0" noProof="0">
                          <a:ln>
                            <a:noFill/>
                          </a:ln>
                          <a:solidFill>
                            <a:prstClr val="black"/>
                          </a:solidFill>
                          <a:effectLst/>
                          <a:uLnTx/>
                          <a:uFillTx/>
                          <a:latin typeface="Calibri"/>
                          <a:ea typeface="+mn-ea"/>
                          <a:cs typeface="+mn-cs"/>
                        </a:rPr>
                        <a:t>
 FICOH kicked off its 2023 Aloha United Way (AUW) campaign by hosting an International Food Fest at our Ward and West Oahu offices. Our associates came together in support of Maui relief efforts by donating sweet and savory homemade treats, baked goods and hot dishes. We raised more than ,800 with all proceeds going to Maui United Way.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21.241830065359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37982450"/>
                  </a:ext>
                </a:extLst>
              </a:tr>
            </a:tbl>
          </a:graphicData>
        </a:graphic>
      </p:graphicFrame>
      <p:sp>
        <p:nvSpPr>
          <p:cNvPr id="4" name="Text Placeholder 3">
            <a:extLst>
              <a:ext uri="{FF2B5EF4-FFF2-40B4-BE49-F238E27FC236}">
                <a16:creationId xmlns:a16="http://schemas.microsoft.com/office/drawing/2014/main" id="{D01BC43C-B70D-487A-9074-1331513D6249}"/>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5019600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CADED-D31B-4D17-83F2-4EC6096E8951}"/>
              </a:ext>
            </a:extLst>
          </p:cNvPr>
          <p:cNvSpPr>
            <a:spLocks noGrp="1"/>
          </p:cNvSpPr>
          <p:nvPr>
            <p:ph type="title"/>
          </p:nvPr>
        </p:nvSpPr>
        <p:spPr/>
        <p:txBody>
          <a:bodyPr/>
          <a:lstStyle/>
          <a:p>
            <a:r>
              <a:rPr lang="en-US"/>
              <a:t>LinkedIn Posts Table | FICOH - 4 of 4</a:t>
            </a:r>
          </a:p>
        </p:txBody>
      </p:sp>
      <p:graphicFrame>
        <p:nvGraphicFramePr>
          <p:cNvPr id="5" name="Table Placeholder 4">
            <a:extLst>
              <a:ext uri="{FF2B5EF4-FFF2-40B4-BE49-F238E27FC236}">
                <a16:creationId xmlns:a16="http://schemas.microsoft.com/office/drawing/2014/main" id="{C03B487D-7B77-4961-8168-BFD4318936BD}"/>
              </a:ext>
            </a:extLst>
          </p:cNvPr>
          <p:cNvGraphicFramePr>
            <a:graphicFrameLocks noGrp="1"/>
          </p:cNvGraphicFramePr>
          <p:nvPr>
            <p:ph type="tbl" sz="quarter" idx="13"/>
            <p:extLst>
              <p:ext uri="{D42A27DB-BD31-4B8C-83A1-F6EECF244321}">
                <p14:modId xmlns:p14="http://schemas.microsoft.com/office/powerpoint/2010/main" val="1073318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8633140"/>
                    </a:ext>
                  </a:extLst>
                </a:gridCol>
                <a:gridCol w="740664">
                  <a:extLst>
                    <a:ext uri="{9D8B030D-6E8A-4147-A177-3AD203B41FA5}">
                      <a16:colId xmlns:a16="http://schemas.microsoft.com/office/drawing/2014/main" val="198058050"/>
                    </a:ext>
                  </a:extLst>
                </a:gridCol>
                <a:gridCol w="740664">
                  <a:extLst>
                    <a:ext uri="{9D8B030D-6E8A-4147-A177-3AD203B41FA5}">
                      <a16:colId xmlns:a16="http://schemas.microsoft.com/office/drawing/2014/main" val="2703374666"/>
                    </a:ext>
                  </a:extLst>
                </a:gridCol>
                <a:gridCol w="740664">
                  <a:extLst>
                    <a:ext uri="{9D8B030D-6E8A-4147-A177-3AD203B41FA5}">
                      <a16:colId xmlns:a16="http://schemas.microsoft.com/office/drawing/2014/main" val="2114089631"/>
                    </a:ext>
                  </a:extLst>
                </a:gridCol>
                <a:gridCol w="740664">
                  <a:extLst>
                    <a:ext uri="{9D8B030D-6E8A-4147-A177-3AD203B41FA5}">
                      <a16:colId xmlns:a16="http://schemas.microsoft.com/office/drawing/2014/main" val="2487444798"/>
                    </a:ext>
                  </a:extLst>
                </a:gridCol>
                <a:gridCol w="740664">
                  <a:extLst>
                    <a:ext uri="{9D8B030D-6E8A-4147-A177-3AD203B41FA5}">
                      <a16:colId xmlns:a16="http://schemas.microsoft.com/office/drawing/2014/main" val="569883032"/>
                    </a:ext>
                  </a:extLst>
                </a:gridCol>
                <a:gridCol w="740664">
                  <a:extLst>
                    <a:ext uri="{9D8B030D-6E8A-4147-A177-3AD203B41FA5}">
                      <a16:colId xmlns:a16="http://schemas.microsoft.com/office/drawing/2014/main" val="643385378"/>
                    </a:ext>
                  </a:extLst>
                </a:gridCol>
                <a:gridCol w="740664">
                  <a:extLst>
                    <a:ext uri="{9D8B030D-6E8A-4147-A177-3AD203B41FA5}">
                      <a16:colId xmlns:a16="http://schemas.microsoft.com/office/drawing/2014/main" val="2321175719"/>
                    </a:ext>
                  </a:extLst>
                </a:gridCol>
                <a:gridCol w="740664">
                  <a:extLst>
                    <a:ext uri="{9D8B030D-6E8A-4147-A177-3AD203B41FA5}">
                      <a16:colId xmlns:a16="http://schemas.microsoft.com/office/drawing/2014/main" val="1123081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1324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- 2023-08-08 15:55:36</a:t>
                      </a:r>
                      <a:r>
                        <a:rPr kumimoji="0" lang="en-US" sz="1000" b="0" i="0" u="none" strike="noStrike" kern="1200" cap="none" spc="0" normalizeH="0" baseline="0" noProof="0">
                          <a:ln>
                            <a:noFill/>
                          </a:ln>
                          <a:solidFill>
                            <a:prstClr val="black"/>
                          </a:solidFill>
                          <a:effectLst/>
                          <a:uLnTx/>
                          <a:uFillTx/>
                          <a:latin typeface="Calibri"/>
                          <a:ea typeface="+mn-ea"/>
                          <a:cs typeface="+mn-cs"/>
                        </a:rPr>
                        <a:t>
 More than 85 associates, family members and friends "showed their hearts" by walking in the American Heart Association's Heart Walk at Kapiolani Park last Saturday. First Insurance's Charitable Foundation donated ,000 towards AHA’s research and outreach efforts. In addition, associates donated and raised more than ,500. Mahalo to everyone who walked and donated, we are proud to be part of such a generous community!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20.736589271417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19657468"/>
                  </a:ext>
                </a:extLst>
              </a:tr>
            </a:tbl>
          </a:graphicData>
        </a:graphic>
      </p:graphicFrame>
      <p:sp>
        <p:nvSpPr>
          <p:cNvPr id="4" name="Text Placeholder 3">
            <a:extLst>
              <a:ext uri="{FF2B5EF4-FFF2-40B4-BE49-F238E27FC236}">
                <a16:creationId xmlns:a16="http://schemas.microsoft.com/office/drawing/2014/main" id="{19316FA1-2430-4C6B-88FE-915BBC1838AD}"/>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598243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12B52-50B4-4E14-A610-3729CCDA48AC}"/>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5910B4F2-AA7D-4957-9A9A-9223AB8EC912}"/>
              </a:ext>
            </a:extLst>
          </p:cNvPr>
          <p:cNvGraphicFramePr>
            <a:graphicFrameLocks noGrp="1"/>
          </p:cNvGraphicFramePr>
          <p:nvPr>
            <p:ph type="tbl" sz="quarter" idx="13"/>
            <p:extLst>
              <p:ext uri="{D42A27DB-BD31-4B8C-83A1-F6EECF244321}">
                <p14:modId xmlns:p14="http://schemas.microsoft.com/office/powerpoint/2010/main" val="3339432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039720"/>
                    </a:ext>
                  </a:extLst>
                </a:gridCol>
                <a:gridCol w="658368">
                  <a:extLst>
                    <a:ext uri="{9D8B030D-6E8A-4147-A177-3AD203B41FA5}">
                      <a16:colId xmlns:a16="http://schemas.microsoft.com/office/drawing/2014/main" val="3928508353"/>
                    </a:ext>
                  </a:extLst>
                </a:gridCol>
                <a:gridCol w="658368">
                  <a:extLst>
                    <a:ext uri="{9D8B030D-6E8A-4147-A177-3AD203B41FA5}">
                      <a16:colId xmlns:a16="http://schemas.microsoft.com/office/drawing/2014/main" val="2169044730"/>
                    </a:ext>
                  </a:extLst>
                </a:gridCol>
                <a:gridCol w="658368">
                  <a:extLst>
                    <a:ext uri="{9D8B030D-6E8A-4147-A177-3AD203B41FA5}">
                      <a16:colId xmlns:a16="http://schemas.microsoft.com/office/drawing/2014/main" val="788024552"/>
                    </a:ext>
                  </a:extLst>
                </a:gridCol>
                <a:gridCol w="658368">
                  <a:extLst>
                    <a:ext uri="{9D8B030D-6E8A-4147-A177-3AD203B41FA5}">
                      <a16:colId xmlns:a16="http://schemas.microsoft.com/office/drawing/2014/main" val="355374856"/>
                    </a:ext>
                  </a:extLst>
                </a:gridCol>
                <a:gridCol w="658368">
                  <a:extLst>
                    <a:ext uri="{9D8B030D-6E8A-4147-A177-3AD203B41FA5}">
                      <a16:colId xmlns:a16="http://schemas.microsoft.com/office/drawing/2014/main" val="1294463396"/>
                    </a:ext>
                  </a:extLst>
                </a:gridCol>
                <a:gridCol w="658368">
                  <a:extLst>
                    <a:ext uri="{9D8B030D-6E8A-4147-A177-3AD203B41FA5}">
                      <a16:colId xmlns:a16="http://schemas.microsoft.com/office/drawing/2014/main" val="3759578078"/>
                    </a:ext>
                  </a:extLst>
                </a:gridCol>
                <a:gridCol w="658368">
                  <a:extLst>
                    <a:ext uri="{9D8B030D-6E8A-4147-A177-3AD203B41FA5}">
                      <a16:colId xmlns:a16="http://schemas.microsoft.com/office/drawing/2014/main" val="873093008"/>
                    </a:ext>
                  </a:extLst>
                </a:gridCol>
                <a:gridCol w="658368">
                  <a:extLst>
                    <a:ext uri="{9D8B030D-6E8A-4147-A177-3AD203B41FA5}">
                      <a16:colId xmlns:a16="http://schemas.microsoft.com/office/drawing/2014/main" val="4255273162"/>
                    </a:ext>
                  </a:extLst>
                </a:gridCol>
                <a:gridCol w="658368">
                  <a:extLst>
                    <a:ext uri="{9D8B030D-6E8A-4147-A177-3AD203B41FA5}">
                      <a16:colId xmlns:a16="http://schemas.microsoft.com/office/drawing/2014/main" val="362845027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394825033"/>
                  </a:ext>
                </a:extLst>
              </a:tr>
              <a:tr h="370840">
                <a:tc>
                  <a:txBody>
                    <a:bodyPr/>
                    <a:lstStyle/>
                    <a:p>
                      <a:r>
                        <a:rPr lang="en-US" sz="1000"/>
                        <a:t>firstinshi</a:t>
                      </a:r>
                    </a:p>
                  </a:txBody>
                  <a:tcPr/>
                </a:tc>
                <a:tc>
                  <a:txBody>
                    <a:bodyPr/>
                    <a:lstStyle/>
                    <a:p>
                      <a:r>
                        <a:rPr lang="en-US" sz="1000"/>
                        <a:t>2838</a:t>
                      </a:r>
                    </a:p>
                  </a:txBody>
                  <a:tcPr/>
                </a:tc>
                <a:tc>
                  <a:txBody>
                    <a:bodyPr/>
                    <a:lstStyle/>
                    <a:p>
                      <a:r>
                        <a:rPr lang="en-US" sz="1000"/>
                        <a:t>6</a:t>
                      </a:r>
                    </a:p>
                  </a:txBody>
                  <a:tcPr/>
                </a:tc>
                <a:tc>
                  <a:txBody>
                    <a:bodyPr/>
                    <a:lstStyle/>
                    <a:p>
                      <a:r>
                        <a:rPr lang="en-US" sz="1000"/>
                        <a:t>5</a:t>
                      </a:r>
                    </a:p>
                  </a:txBody>
                  <a:tcPr/>
                </a:tc>
                <a:tc>
                  <a:txBody>
                    <a:bodyPr/>
                    <a:lstStyle/>
                    <a:p>
                      <a:r>
                        <a:rPr lang="en-US" sz="1000"/>
                        <a:t>3</a:t>
                      </a:r>
                    </a:p>
                  </a:txBody>
                  <a:tcPr/>
                </a:tc>
                <a:tc>
                  <a:txBody>
                    <a:bodyPr/>
                    <a:lstStyle/>
                    <a:p>
                      <a:r>
                        <a:rPr lang="en-US" sz="1000"/>
                        <a:t>0</a:t>
                      </a:r>
                    </a:p>
                  </a:txBody>
                  <a:tcPr/>
                </a:tc>
                <a:tc>
                  <a:txBody>
                    <a:bodyPr/>
                    <a:lstStyle/>
                    <a:p>
                      <a:r>
                        <a:rPr lang="en-US" sz="1000"/>
                        <a:t>1</a:t>
                      </a:r>
                    </a:p>
                  </a:txBody>
                  <a:tcPr/>
                </a:tc>
                <a:tc>
                  <a:txBody>
                    <a:bodyPr/>
                    <a:lstStyle/>
                    <a:p>
                      <a:r>
                        <a:rPr lang="en-US" sz="1000"/>
                        <a:t>9</a:t>
                      </a:r>
                    </a:p>
                  </a:txBody>
                  <a:tcPr/>
                </a:tc>
                <a:tc>
                  <a:txBody>
                    <a:bodyPr/>
                    <a:lstStyle/>
                    <a:p>
                      <a:r>
                        <a:rPr lang="en-US" sz="1000"/>
                        <a:t>300</a:t>
                      </a:r>
                    </a:p>
                  </a:txBody>
                  <a:tcPr/>
                </a:tc>
                <a:tc>
                  <a:txBody>
                    <a:bodyPr/>
                    <a:lstStyle/>
                    <a:p>
                      <a:r>
                        <a:rPr lang="en-US" sz="1000"/>
                        <a:t>2</a:t>
                      </a:r>
                    </a:p>
                  </a:txBody>
                  <a:tcPr/>
                </a:tc>
                <a:extLst>
                  <a:ext uri="{0D108BD9-81ED-4DB2-BD59-A6C34878D82A}">
                    <a16:rowId xmlns:a16="http://schemas.microsoft.com/office/drawing/2014/main" val="789368976"/>
                  </a:ext>
                </a:extLst>
              </a:tr>
            </a:tbl>
          </a:graphicData>
        </a:graphic>
      </p:graphicFrame>
      <p:sp>
        <p:nvSpPr>
          <p:cNvPr id="4" name="Text Placeholder 3">
            <a:extLst>
              <a:ext uri="{FF2B5EF4-FFF2-40B4-BE49-F238E27FC236}">
                <a16:creationId xmlns:a16="http://schemas.microsoft.com/office/drawing/2014/main" id="{7CFDD496-F8A7-4835-8D3A-62E6976DB59A}"/>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40030617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82B9B-31EF-4051-BA00-1DA3A05F821C}"/>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745D3B40-7F41-4FA4-9901-EADDB5E7C8DA}"/>
              </a:ext>
            </a:extLst>
          </p:cNvPr>
          <p:cNvGraphicFramePr>
            <a:graphicFrameLocks noGrp="1"/>
          </p:cNvGraphicFramePr>
          <p:nvPr>
            <p:ph type="chart" sz="quarter" idx="13"/>
            <p:extLst>
              <p:ext uri="{D42A27DB-BD31-4B8C-83A1-F6EECF244321}">
                <p14:modId xmlns:p14="http://schemas.microsoft.com/office/powerpoint/2010/main" val="506326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2403EC-EF7C-442A-A7D3-D5B3F535509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DE0B77D-CA72-4038-9EAC-EC7E562A5A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61412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7580A-7D6D-4594-BB46-DC85B25133B3}"/>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3BD11DDE-DC35-4C9D-8B58-A868B26094D7}"/>
              </a:ext>
            </a:extLst>
          </p:cNvPr>
          <p:cNvGraphicFramePr>
            <a:graphicFrameLocks noGrp="1"/>
          </p:cNvGraphicFramePr>
          <p:nvPr>
            <p:ph type="chart" sz="quarter" idx="13"/>
            <p:extLst>
              <p:ext uri="{D42A27DB-BD31-4B8C-83A1-F6EECF244321}">
                <p14:modId xmlns:p14="http://schemas.microsoft.com/office/powerpoint/2010/main" val="1811201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8F942A-56C4-440B-A797-2F53BE487E4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BC96EBF-5434-4612-A201-FEAE3DF3AD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05171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7F314-42C9-4652-8A1A-461EAB5A1A3A}"/>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7259EAEE-5022-474B-B31E-EDDD2A871F27}"/>
              </a:ext>
            </a:extLst>
          </p:cNvPr>
          <p:cNvGraphicFramePr>
            <a:graphicFrameLocks noGrp="1"/>
          </p:cNvGraphicFramePr>
          <p:nvPr>
            <p:ph type="chart" sz="quarter" idx="13"/>
            <p:extLst>
              <p:ext uri="{D42A27DB-BD31-4B8C-83A1-F6EECF244321}">
                <p14:modId xmlns:p14="http://schemas.microsoft.com/office/powerpoint/2010/main" val="22023294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287B41-F25A-4A7F-A147-6BDE0DF012B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D284613-BF2A-4EB9-8BC6-5B9539C906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23304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7BFF0-E305-40FB-9E50-CAFE741946F6}"/>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68792BAB-6479-465B-A3F2-0ADCCF319D53}"/>
              </a:ext>
            </a:extLst>
          </p:cNvPr>
          <p:cNvGraphicFramePr>
            <a:graphicFrameLocks noGrp="1"/>
          </p:cNvGraphicFramePr>
          <p:nvPr>
            <p:ph type="chart" sz="quarter" idx="13"/>
            <p:extLst>
              <p:ext uri="{D42A27DB-BD31-4B8C-83A1-F6EECF244321}">
                <p14:modId xmlns:p14="http://schemas.microsoft.com/office/powerpoint/2010/main" val="1711130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51EE70-E346-452C-BCBB-5A17C6D4E31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8B719DA-DADD-4AE3-8EBB-11FACC2FB9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51808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7F1DB-CAF9-40AC-A3D7-1AC8E7E5D70E}"/>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C8DD3F17-3F15-4335-9334-CA47A5C1169F}"/>
              </a:ext>
            </a:extLst>
          </p:cNvPr>
          <p:cNvGraphicFramePr>
            <a:graphicFrameLocks noGrp="1"/>
          </p:cNvGraphicFramePr>
          <p:nvPr>
            <p:ph type="tbl" sz="quarter" idx="13"/>
            <p:extLst>
              <p:ext uri="{D42A27DB-BD31-4B8C-83A1-F6EECF244321}">
                <p14:modId xmlns:p14="http://schemas.microsoft.com/office/powerpoint/2010/main" val="112401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25211011"/>
                    </a:ext>
                  </a:extLst>
                </a:gridCol>
                <a:gridCol w="987552">
                  <a:extLst>
                    <a:ext uri="{9D8B030D-6E8A-4147-A177-3AD203B41FA5}">
                      <a16:colId xmlns:a16="http://schemas.microsoft.com/office/drawing/2014/main" val="1654706761"/>
                    </a:ext>
                  </a:extLst>
                </a:gridCol>
                <a:gridCol w="987552">
                  <a:extLst>
                    <a:ext uri="{9D8B030D-6E8A-4147-A177-3AD203B41FA5}">
                      <a16:colId xmlns:a16="http://schemas.microsoft.com/office/drawing/2014/main" val="3599102609"/>
                    </a:ext>
                  </a:extLst>
                </a:gridCol>
                <a:gridCol w="987552">
                  <a:extLst>
                    <a:ext uri="{9D8B030D-6E8A-4147-A177-3AD203B41FA5}">
                      <a16:colId xmlns:a16="http://schemas.microsoft.com/office/drawing/2014/main" val="291171689"/>
                    </a:ext>
                  </a:extLst>
                </a:gridCol>
                <a:gridCol w="987552">
                  <a:extLst>
                    <a:ext uri="{9D8B030D-6E8A-4147-A177-3AD203B41FA5}">
                      <a16:colId xmlns:a16="http://schemas.microsoft.com/office/drawing/2014/main" val="245015972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332293474"/>
                  </a:ext>
                </a:extLst>
              </a:tr>
              <a:tr h="370840">
                <a:tc>
                  <a:txBody>
                    <a:bodyPr/>
                    <a:lstStyle/>
                    <a:p>
                      <a:r>
                        <a:rPr lang="en-US" sz="1000" b="1"/>
                        <a:t>firstinshi - 2023-08-25 14:14:51</a:t>
                      </a:r>
                      <a:r>
                        <a:rPr lang="en-US" sz="1000"/>
                        <a:t>
 We recognize this is a difficult time for our West Maui customers. FICOH is here to help. Members of #TeamFICOH have traveled to Maui several times over the past two weeks to provide in-person assistance to our policyholders. We’ll be returning to Lahaina this weekend to help customers with existing wildfire claims and with filing new claims. If you would like to meet in person, we’ll be at the Insurance &amp; Banking Assistance Center on Saturday and Sunday, August 26th and 27th from 9am-5pm in the Whalers Village parking lot. No appointment necessary. Address: 2435 Ka’anapali Parkway, Lahaina.</a:t>
                      </a:r>
                    </a:p>
                  </a:txBody>
                  <a:tcPr/>
                </a:tc>
                <a:tc>
                  <a:txBody>
                    <a:bodyPr/>
                    <a:lstStyle/>
                    <a:p>
                      <a:r>
                        <a:rPr lang="en-US" sz="1000"/>
                        <a:t>54</a:t>
                      </a:r>
                    </a:p>
                  </a:txBody>
                  <a:tcPr/>
                </a:tc>
                <a:tc>
                  <a:txBody>
                    <a:bodyPr/>
                    <a:lstStyle/>
                    <a:p>
                      <a:r>
                        <a:rPr lang="en-US" sz="1000"/>
                        <a:t>0</a:t>
                      </a:r>
                    </a:p>
                  </a:txBody>
                  <a:tcPr/>
                </a:tc>
                <a:tc>
                  <a:txBody>
                    <a:bodyPr/>
                    <a:lstStyle/>
                    <a:p>
                      <a:r>
                        <a:rPr lang="en-US" sz="1000"/>
                        <a:t>1.9034 %</a:t>
                      </a:r>
                    </a:p>
                  </a:txBody>
                  <a:tcPr/>
                </a:tc>
                <a:tc>
                  <a:txBody>
                    <a:bodyPr/>
                    <a:lstStyle/>
                    <a:p>
                      <a:r>
                        <a:rPr lang="en-US" sz="1000"/>
                        <a:t>Carousel</a:t>
                      </a:r>
                    </a:p>
                  </a:txBody>
                  <a:tcPr/>
                </a:tc>
                <a:extLst>
                  <a:ext uri="{0D108BD9-81ED-4DB2-BD59-A6C34878D82A}">
                    <a16:rowId xmlns:a16="http://schemas.microsoft.com/office/drawing/2014/main" val="2048770095"/>
                  </a:ext>
                </a:extLst>
              </a:tr>
              <a:tr h="370840">
                <a:tc>
                  <a:txBody>
                    <a:bodyPr/>
                    <a:lstStyle/>
                    <a:p>
                      <a:r>
                        <a:rPr lang="en-US" sz="1000" b="1"/>
                        <a:t>firstinshi - 2023-08-30 17:01:45</a:t>
                      </a:r>
                      <a:r>
                        <a:rPr lang="en-US" sz="1000"/>
                        <a:t>
 FICOH kicked off its 2023 Aloha United Way (AUW) campaign by hosting an International Food Fest at our Ward and West Oahu offices. Our associates came together in support of Maui relief efforts by donating sweet and savory homemade treats, baked goods and hot dishes. We raised more than ,800 with all proceeds going to Maui United Way. AlohaUnitedWay mauiunitedway</a:t>
                      </a:r>
                    </a:p>
                  </a:txBody>
                  <a:tcPr/>
                </a:tc>
                <a:tc>
                  <a:txBody>
                    <a:bodyPr/>
                    <a:lstStyle/>
                    <a:p>
                      <a:r>
                        <a:rPr lang="en-US" sz="1000"/>
                        <a:t>43</a:t>
                      </a:r>
                    </a:p>
                  </a:txBody>
                  <a:tcPr/>
                </a:tc>
                <a:tc>
                  <a:txBody>
                    <a:bodyPr/>
                    <a:lstStyle/>
                    <a:p>
                      <a:r>
                        <a:rPr lang="en-US" sz="1000"/>
                        <a:t>1</a:t>
                      </a:r>
                    </a:p>
                  </a:txBody>
                  <a:tcPr/>
                </a:tc>
                <a:tc>
                  <a:txBody>
                    <a:bodyPr/>
                    <a:lstStyle/>
                    <a:p>
                      <a:r>
                        <a:rPr lang="en-US" sz="1000"/>
                        <a:t>1.5504 %</a:t>
                      </a:r>
                    </a:p>
                  </a:txBody>
                  <a:tcPr/>
                </a:tc>
                <a:tc>
                  <a:txBody>
                    <a:bodyPr/>
                    <a:lstStyle/>
                    <a:p>
                      <a:r>
                        <a:rPr lang="en-US" sz="1000"/>
                        <a:t>Carousel</a:t>
                      </a:r>
                    </a:p>
                  </a:txBody>
                  <a:tcPr/>
                </a:tc>
                <a:extLst>
                  <a:ext uri="{0D108BD9-81ED-4DB2-BD59-A6C34878D82A}">
                    <a16:rowId xmlns:a16="http://schemas.microsoft.com/office/drawing/2014/main" val="2266347930"/>
                  </a:ext>
                </a:extLst>
              </a:tr>
              <a:tr h="370840">
                <a:tc>
                  <a:txBody>
                    <a:bodyPr/>
                    <a:lstStyle/>
                    <a:p>
                      <a:r>
                        <a:rPr lang="en-US" sz="1000" b="1"/>
                        <a:t>firstinshi - 2023-08-31 16:00:55</a:t>
                      </a:r>
                      <a:r>
                        <a:rPr lang="en-US" sz="1000"/>
                        <a:t>
 These are trying times for our customers on Maui and we recognize it can be difficult to process information that is being provided over the phone. We invite FICOH customers with questions about their wildfire claims or who need help filing claims to meet with us in person. Members of #TeamFICOH will be returning to Lahaina on Friday and Saturday to provide in-person assistance to our customers affected by the wildfires. The Insurance &amp; Banking Assistance Center will be open Friday and Saturday, Sept. 1 and 2, 10am-3pm, in the Whalers Village parking lot, 2453 Ka’anapali Parkway, Lahaina. No appointment necessary.</a:t>
                      </a:r>
                    </a:p>
                  </a:txBody>
                  <a:tcPr/>
                </a:tc>
                <a:tc>
                  <a:txBody>
                    <a:bodyPr/>
                    <a:lstStyle/>
                    <a:p>
                      <a:r>
                        <a:rPr lang="en-US" sz="1000"/>
                        <a:t>36</a:t>
                      </a:r>
                    </a:p>
                  </a:txBody>
                  <a:tcPr/>
                </a:tc>
                <a:tc>
                  <a:txBody>
                    <a:bodyPr/>
                    <a:lstStyle/>
                    <a:p>
                      <a:r>
                        <a:rPr lang="en-US" sz="1000"/>
                        <a:t>0</a:t>
                      </a:r>
                    </a:p>
                  </a:txBody>
                  <a:tcPr/>
                </a:tc>
                <a:tc>
                  <a:txBody>
                    <a:bodyPr/>
                    <a:lstStyle/>
                    <a:p>
                      <a:r>
                        <a:rPr lang="en-US" sz="1000"/>
                        <a:t>1.2685 %</a:t>
                      </a:r>
                    </a:p>
                  </a:txBody>
                  <a:tcPr/>
                </a:tc>
                <a:tc>
                  <a:txBody>
                    <a:bodyPr/>
                    <a:lstStyle/>
                    <a:p>
                      <a:r>
                        <a:rPr lang="en-US" sz="1000"/>
                        <a:t>Image</a:t>
                      </a:r>
                    </a:p>
                  </a:txBody>
                  <a:tcPr/>
                </a:tc>
                <a:extLst>
                  <a:ext uri="{0D108BD9-81ED-4DB2-BD59-A6C34878D82A}">
                    <a16:rowId xmlns:a16="http://schemas.microsoft.com/office/drawing/2014/main" val="3242091255"/>
                  </a:ext>
                </a:extLst>
              </a:tr>
            </a:tbl>
          </a:graphicData>
        </a:graphic>
      </p:graphicFrame>
      <p:sp>
        <p:nvSpPr>
          <p:cNvPr id="4" name="Text Placeholder 3">
            <a:extLst>
              <a:ext uri="{FF2B5EF4-FFF2-40B4-BE49-F238E27FC236}">
                <a16:creationId xmlns:a16="http://schemas.microsoft.com/office/drawing/2014/main" id="{F27AFE5D-A9C1-40E9-9A96-7F1C3F325B65}"/>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4779201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AB0CE-CE98-4C3C-AF90-4D2432946031}"/>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29D3424C-A3E6-40D5-B73C-13853D686ECE}"/>
              </a:ext>
            </a:extLst>
          </p:cNvPr>
          <p:cNvGraphicFramePr>
            <a:graphicFrameLocks noGrp="1"/>
          </p:cNvGraphicFramePr>
          <p:nvPr>
            <p:ph type="tbl" sz="quarter" idx="13"/>
            <p:extLst>
              <p:ext uri="{D42A27DB-BD31-4B8C-83A1-F6EECF244321}">
                <p14:modId xmlns:p14="http://schemas.microsoft.com/office/powerpoint/2010/main" val="4074219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100302324"/>
                    </a:ext>
                  </a:extLst>
                </a:gridCol>
                <a:gridCol w="1069848">
                  <a:extLst>
                    <a:ext uri="{9D8B030D-6E8A-4147-A177-3AD203B41FA5}">
                      <a16:colId xmlns:a16="http://schemas.microsoft.com/office/drawing/2014/main" val="3408756803"/>
                    </a:ext>
                  </a:extLst>
                </a:gridCol>
                <a:gridCol w="493776">
                  <a:extLst>
                    <a:ext uri="{9D8B030D-6E8A-4147-A177-3AD203B41FA5}">
                      <a16:colId xmlns:a16="http://schemas.microsoft.com/office/drawing/2014/main" val="3783985920"/>
                    </a:ext>
                  </a:extLst>
                </a:gridCol>
                <a:gridCol w="1069848">
                  <a:extLst>
                    <a:ext uri="{9D8B030D-6E8A-4147-A177-3AD203B41FA5}">
                      <a16:colId xmlns:a16="http://schemas.microsoft.com/office/drawing/2014/main" val="468153824"/>
                    </a:ext>
                  </a:extLst>
                </a:gridCol>
                <a:gridCol w="1069848">
                  <a:extLst>
                    <a:ext uri="{9D8B030D-6E8A-4147-A177-3AD203B41FA5}">
                      <a16:colId xmlns:a16="http://schemas.microsoft.com/office/drawing/2014/main" val="1619313288"/>
                    </a:ext>
                  </a:extLst>
                </a:gridCol>
                <a:gridCol w="1069848">
                  <a:extLst>
                    <a:ext uri="{9D8B030D-6E8A-4147-A177-3AD203B41FA5}">
                      <a16:colId xmlns:a16="http://schemas.microsoft.com/office/drawing/2014/main" val="2050621746"/>
                    </a:ext>
                  </a:extLst>
                </a:gridCol>
                <a:gridCol w="1069848">
                  <a:extLst>
                    <a:ext uri="{9D8B030D-6E8A-4147-A177-3AD203B41FA5}">
                      <a16:colId xmlns:a16="http://schemas.microsoft.com/office/drawing/2014/main" val="2653783557"/>
                    </a:ext>
                  </a:extLst>
                </a:gridCol>
                <a:gridCol w="1069848">
                  <a:extLst>
                    <a:ext uri="{9D8B030D-6E8A-4147-A177-3AD203B41FA5}">
                      <a16:colId xmlns:a16="http://schemas.microsoft.com/office/drawing/2014/main" val="313969877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629504233"/>
                  </a:ext>
                </a:extLst>
              </a:tr>
              <a:tr h="370840">
                <a:tc>
                  <a:txBody>
                    <a:bodyPr/>
                    <a:lstStyle/>
                    <a:p>
                      <a:r>
                        <a:rPr lang="en-US" sz="1000"/>
                        <a:t>123</a:t>
                      </a:r>
                    </a:p>
                  </a:txBody>
                  <a:tcPr/>
                </a:tc>
                <a:tc>
                  <a:txBody>
                    <a:bodyPr/>
                    <a:lstStyle/>
                    <a:p>
                      <a:r>
                        <a:rPr lang="en-US" sz="1000"/>
                        <a:t>0.7101 %</a:t>
                      </a:r>
                    </a:p>
                  </a:txBody>
                  <a:tcPr/>
                </a:tc>
                <a:tc>
                  <a:txBody>
                    <a:bodyPr/>
                    <a:lstStyle/>
                    <a:p>
                      <a:r>
                        <a:rPr lang="en-US" sz="1000"/>
                        <a:t>0.11</a:t>
                      </a:r>
                    </a:p>
                  </a:txBody>
                  <a:tcPr/>
                </a:tc>
                <a:tc>
                  <a:txBody>
                    <a:bodyPr/>
                    <a:lstStyle/>
                    <a:p>
                      <a:r>
                        <a:rPr lang="en-US" sz="1000"/>
                        <a:t>103.36</a:t>
                      </a:r>
                    </a:p>
                  </a:txBody>
                  <a:tcPr/>
                </a:tc>
                <a:tc>
                  <a:txBody>
                    <a:bodyPr/>
                    <a:lstStyle/>
                    <a:p>
                      <a:r>
                        <a:rPr lang="en-US" sz="1000"/>
                        <a:t>102.16</a:t>
                      </a:r>
                    </a:p>
                  </a:txBody>
                  <a:tcPr/>
                </a:tc>
                <a:tc>
                  <a:txBody>
                    <a:bodyPr/>
                    <a:lstStyle/>
                    <a:p>
                      <a:r>
                        <a:rPr lang="en-US" sz="1000"/>
                        <a:t>72.32</a:t>
                      </a:r>
                    </a:p>
                  </a:txBody>
                  <a:tcPr/>
                </a:tc>
                <a:tc>
                  <a:txBody>
                    <a:bodyPr/>
                    <a:lstStyle/>
                    <a:p>
                      <a:r>
                        <a:rPr lang="en-US" sz="1000"/>
                        <a:t>12713</a:t>
                      </a:r>
                    </a:p>
                  </a:txBody>
                  <a:tcPr/>
                </a:tc>
                <a:tc>
                  <a:txBody>
                    <a:bodyPr/>
                    <a:lstStyle/>
                    <a:p>
                      <a:r>
                        <a:rPr lang="en-US" sz="1000"/>
                        <a:t>8895</a:t>
                      </a:r>
                    </a:p>
                  </a:txBody>
                  <a:tcPr/>
                </a:tc>
                <a:extLst>
                  <a:ext uri="{0D108BD9-81ED-4DB2-BD59-A6C34878D82A}">
                    <a16:rowId xmlns:a16="http://schemas.microsoft.com/office/drawing/2014/main" val="3851757994"/>
                  </a:ext>
                </a:extLst>
              </a:tr>
            </a:tbl>
          </a:graphicData>
        </a:graphic>
      </p:graphicFrame>
      <p:sp>
        <p:nvSpPr>
          <p:cNvPr id="4" name="Text Placeholder 3">
            <a:extLst>
              <a:ext uri="{FF2B5EF4-FFF2-40B4-BE49-F238E27FC236}">
                <a16:creationId xmlns:a16="http://schemas.microsoft.com/office/drawing/2014/main" id="{1D655F96-43C8-4F84-9210-B5259E1298EB}"/>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1404183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C9ED3-74CF-4FC4-8635-2614F2634B46}"/>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7C2A5145-99E9-4944-9419-053C6B38B7DA}"/>
              </a:ext>
            </a:extLst>
          </p:cNvPr>
          <p:cNvGraphicFramePr>
            <a:graphicFrameLocks noGrp="1"/>
          </p:cNvGraphicFramePr>
          <p:nvPr>
            <p:ph type="tbl" sz="quarter" idx="13"/>
            <p:extLst>
              <p:ext uri="{D42A27DB-BD31-4B8C-83A1-F6EECF244321}">
                <p14:modId xmlns:p14="http://schemas.microsoft.com/office/powerpoint/2010/main" val="999475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493664478"/>
                    </a:ext>
                  </a:extLst>
                </a:gridCol>
                <a:gridCol w="905256">
                  <a:extLst>
                    <a:ext uri="{9D8B030D-6E8A-4147-A177-3AD203B41FA5}">
                      <a16:colId xmlns:a16="http://schemas.microsoft.com/office/drawing/2014/main" val="2276486612"/>
                    </a:ext>
                  </a:extLst>
                </a:gridCol>
                <a:gridCol w="411480">
                  <a:extLst>
                    <a:ext uri="{9D8B030D-6E8A-4147-A177-3AD203B41FA5}">
                      <a16:colId xmlns:a16="http://schemas.microsoft.com/office/drawing/2014/main" val="2714831676"/>
                    </a:ext>
                  </a:extLst>
                </a:gridCol>
                <a:gridCol w="905256">
                  <a:extLst>
                    <a:ext uri="{9D8B030D-6E8A-4147-A177-3AD203B41FA5}">
                      <a16:colId xmlns:a16="http://schemas.microsoft.com/office/drawing/2014/main" val="1645145402"/>
                    </a:ext>
                  </a:extLst>
                </a:gridCol>
                <a:gridCol w="905256">
                  <a:extLst>
                    <a:ext uri="{9D8B030D-6E8A-4147-A177-3AD203B41FA5}">
                      <a16:colId xmlns:a16="http://schemas.microsoft.com/office/drawing/2014/main" val="530601662"/>
                    </a:ext>
                  </a:extLst>
                </a:gridCol>
                <a:gridCol w="905256">
                  <a:extLst>
                    <a:ext uri="{9D8B030D-6E8A-4147-A177-3AD203B41FA5}">
                      <a16:colId xmlns:a16="http://schemas.microsoft.com/office/drawing/2014/main" val="43521521"/>
                    </a:ext>
                  </a:extLst>
                </a:gridCol>
                <a:gridCol w="905256">
                  <a:extLst>
                    <a:ext uri="{9D8B030D-6E8A-4147-A177-3AD203B41FA5}">
                      <a16:colId xmlns:a16="http://schemas.microsoft.com/office/drawing/2014/main" val="198541868"/>
                    </a:ext>
                  </a:extLst>
                </a:gridCol>
                <a:gridCol w="905256">
                  <a:extLst>
                    <a:ext uri="{9D8B030D-6E8A-4147-A177-3AD203B41FA5}">
                      <a16:colId xmlns:a16="http://schemas.microsoft.com/office/drawing/2014/main" val="1952720715"/>
                    </a:ext>
                  </a:extLst>
                </a:gridCol>
                <a:gridCol w="905256">
                  <a:extLst>
                    <a:ext uri="{9D8B030D-6E8A-4147-A177-3AD203B41FA5}">
                      <a16:colId xmlns:a16="http://schemas.microsoft.com/office/drawing/2014/main" val="4396968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088730667"/>
                  </a:ext>
                </a:extLst>
              </a:tr>
              <a:tr h="370840">
                <a:tc>
                  <a:txBody>
                    <a:bodyPr/>
                    <a:lstStyle/>
                    <a:p>
                      <a:r>
                        <a:rPr lang="en-US" sz="1000"/>
                        <a:t>11</a:t>
                      </a:r>
                    </a:p>
                  </a:txBody>
                  <a:tcPr/>
                </a:tc>
                <a:tc>
                  <a:txBody>
                    <a:bodyPr/>
                    <a:lstStyle/>
                    <a:p>
                      <a:r>
                        <a:rPr lang="en-US" sz="1000"/>
                        <a:t>0.6000 %</a:t>
                      </a:r>
                    </a:p>
                  </a:txBody>
                  <a:tcPr/>
                </a:tc>
                <a:tc>
                  <a:txBody>
                    <a:bodyPr/>
                    <a:lstStyle/>
                    <a:p>
                      <a:r>
                        <a:rPr lang="en-US" sz="1000"/>
                        <a:t>0.00</a:t>
                      </a:r>
                    </a:p>
                  </a:txBody>
                  <a:tcPr/>
                </a:tc>
                <a:tc>
                  <a:txBody>
                    <a:bodyPr/>
                    <a:lstStyle/>
                    <a:p>
                      <a:r>
                        <a:rPr lang="en-US" sz="1000"/>
                        <a:t>105.45</a:t>
                      </a:r>
                    </a:p>
                  </a:txBody>
                  <a:tcPr/>
                </a:tc>
                <a:tc>
                  <a:txBody>
                    <a:bodyPr/>
                    <a:lstStyle/>
                    <a:p>
                      <a:r>
                        <a:rPr lang="en-US" sz="1000"/>
                        <a:t>104.00</a:t>
                      </a:r>
                    </a:p>
                  </a:txBody>
                  <a:tcPr/>
                </a:tc>
                <a:tc>
                  <a:txBody>
                    <a:bodyPr/>
                    <a:lstStyle/>
                    <a:p>
                      <a:r>
                        <a:rPr lang="en-US" sz="1000"/>
                        <a:t>63.73</a:t>
                      </a:r>
                    </a:p>
                  </a:txBody>
                  <a:tcPr/>
                </a:tc>
                <a:tc>
                  <a:txBody>
                    <a:bodyPr/>
                    <a:lstStyle/>
                    <a:p>
                      <a:r>
                        <a:rPr lang="en-US" sz="1000"/>
                        <a:t>63.73</a:t>
                      </a:r>
                    </a:p>
                  </a:txBody>
                  <a:tcPr/>
                </a:tc>
                <a:tc>
                  <a:txBody>
                    <a:bodyPr/>
                    <a:lstStyle/>
                    <a:p>
                      <a:r>
                        <a:rPr lang="en-US" sz="1000"/>
                        <a:t>1160</a:t>
                      </a:r>
                    </a:p>
                  </a:txBody>
                  <a:tcPr/>
                </a:tc>
                <a:tc>
                  <a:txBody>
                    <a:bodyPr/>
                    <a:lstStyle/>
                    <a:p>
                      <a:r>
                        <a:rPr lang="en-US" sz="1000"/>
                        <a:t>701</a:t>
                      </a:r>
                    </a:p>
                  </a:txBody>
                  <a:tcPr/>
                </a:tc>
                <a:extLst>
                  <a:ext uri="{0D108BD9-81ED-4DB2-BD59-A6C34878D82A}">
                    <a16:rowId xmlns:a16="http://schemas.microsoft.com/office/drawing/2014/main" val="2569719315"/>
                  </a:ext>
                </a:extLst>
              </a:tr>
            </a:tbl>
          </a:graphicData>
        </a:graphic>
      </p:graphicFrame>
      <p:sp>
        <p:nvSpPr>
          <p:cNvPr id="4" name="Text Placeholder 3">
            <a:extLst>
              <a:ext uri="{FF2B5EF4-FFF2-40B4-BE49-F238E27FC236}">
                <a16:creationId xmlns:a16="http://schemas.microsoft.com/office/drawing/2014/main" id="{CA0E0D30-9319-4666-9596-75D296C3D6B8}"/>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578082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838B1-29B5-4E38-AAF5-2967924EB036}"/>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B38B825D-554A-4E8C-B166-11B0399BD6BD}"/>
              </a:ext>
            </a:extLst>
          </p:cNvPr>
          <p:cNvGraphicFramePr>
            <a:graphicFrameLocks noGrp="1"/>
          </p:cNvGraphicFramePr>
          <p:nvPr>
            <p:ph type="tbl" sz="quarter" idx="13"/>
            <p:extLst>
              <p:ext uri="{D42A27DB-BD31-4B8C-83A1-F6EECF244321}">
                <p14:modId xmlns:p14="http://schemas.microsoft.com/office/powerpoint/2010/main" val="3235621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48299910"/>
                    </a:ext>
                  </a:extLst>
                </a:gridCol>
                <a:gridCol w="1316736">
                  <a:extLst>
                    <a:ext uri="{9D8B030D-6E8A-4147-A177-3AD203B41FA5}">
                      <a16:colId xmlns:a16="http://schemas.microsoft.com/office/drawing/2014/main" val="244085075"/>
                    </a:ext>
                  </a:extLst>
                </a:gridCol>
                <a:gridCol w="658368">
                  <a:extLst>
                    <a:ext uri="{9D8B030D-6E8A-4147-A177-3AD203B41FA5}">
                      <a16:colId xmlns:a16="http://schemas.microsoft.com/office/drawing/2014/main" val="1160851051"/>
                    </a:ext>
                  </a:extLst>
                </a:gridCol>
                <a:gridCol w="658368">
                  <a:extLst>
                    <a:ext uri="{9D8B030D-6E8A-4147-A177-3AD203B41FA5}">
                      <a16:colId xmlns:a16="http://schemas.microsoft.com/office/drawing/2014/main" val="2691634295"/>
                    </a:ext>
                  </a:extLst>
                </a:gridCol>
                <a:gridCol w="658368">
                  <a:extLst>
                    <a:ext uri="{9D8B030D-6E8A-4147-A177-3AD203B41FA5}">
                      <a16:colId xmlns:a16="http://schemas.microsoft.com/office/drawing/2014/main" val="180237014"/>
                    </a:ext>
                  </a:extLst>
                </a:gridCol>
                <a:gridCol w="658368">
                  <a:extLst>
                    <a:ext uri="{9D8B030D-6E8A-4147-A177-3AD203B41FA5}">
                      <a16:colId xmlns:a16="http://schemas.microsoft.com/office/drawing/2014/main" val="4193837331"/>
                    </a:ext>
                  </a:extLst>
                </a:gridCol>
                <a:gridCol w="658368">
                  <a:extLst>
                    <a:ext uri="{9D8B030D-6E8A-4147-A177-3AD203B41FA5}">
                      <a16:colId xmlns:a16="http://schemas.microsoft.com/office/drawing/2014/main" val="2544823947"/>
                    </a:ext>
                  </a:extLst>
                </a:gridCol>
                <a:gridCol w="658368">
                  <a:extLst>
                    <a:ext uri="{9D8B030D-6E8A-4147-A177-3AD203B41FA5}">
                      <a16:colId xmlns:a16="http://schemas.microsoft.com/office/drawing/2014/main" val="2493915331"/>
                    </a:ext>
                  </a:extLst>
                </a:gridCol>
                <a:gridCol w="658368">
                  <a:extLst>
                    <a:ext uri="{9D8B030D-6E8A-4147-A177-3AD203B41FA5}">
                      <a16:colId xmlns:a16="http://schemas.microsoft.com/office/drawing/2014/main" val="653567366"/>
                    </a:ext>
                  </a:extLst>
                </a:gridCol>
                <a:gridCol w="658368">
                  <a:extLst>
                    <a:ext uri="{9D8B030D-6E8A-4147-A177-3AD203B41FA5}">
                      <a16:colId xmlns:a16="http://schemas.microsoft.com/office/drawing/2014/main" val="3214227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500120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- 2023-08-30 17:52:21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https://quintly-image-storage.s3.amazonaws.com/42a5b893a9726451877e4ab7634db126/d9dc84ed2a70e4ec0c68765ef5764791.jpg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08/31/2023 17:36:36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4027432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- 2023-08-25 14:20:42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https://quintly-image-storage.s3.amazonaws.com/42a5b893a9726451877e4ab7634db126/d0974ca9a4de3ace8668e014f1ce1f24.jpg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08/26/2023 14:18:05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94682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- 2023-08-23 16:31:50</a:t>
                      </a:r>
                      <a:r>
                        <a:rPr kumimoji="0" lang="en-US" sz="1000" b="0" i="0" u="none" strike="noStrike" kern="1200" cap="none" spc="0" normalizeH="0" baseline="0" noProof="0">
                          <a:ln>
                            <a:noFill/>
                          </a:ln>
                          <a:solidFill>
                            <a:prstClr val="black"/>
                          </a:solidFill>
                          <a:effectLst/>
                          <a:uLnTx/>
                          <a:uFillTx/>
                          <a:latin typeface="Calibri"/>
                          <a:ea typeface="+mn-ea"/>
                          <a:cs typeface="+mn-cs"/>
                        </a:rPr>
                        <a:t>
 We look forward to meeting you at the @hawaii_jobs Career Expo at Blaisdell Here until 2pm!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https://quintly-image-storage.s3.amazonaws.com/42a5b893a9726451877e4ab7634db126/4194220882107a6caebc16a4e901de9b.jpg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08/23/2023 20:08:16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646196280"/>
                  </a:ext>
                </a:extLst>
              </a:tr>
            </a:tbl>
          </a:graphicData>
        </a:graphic>
      </p:graphicFrame>
      <p:sp>
        <p:nvSpPr>
          <p:cNvPr id="4" name="Text Placeholder 3">
            <a:extLst>
              <a:ext uri="{FF2B5EF4-FFF2-40B4-BE49-F238E27FC236}">
                <a16:creationId xmlns:a16="http://schemas.microsoft.com/office/drawing/2014/main" id="{FCAB01C8-A6BD-4C4F-B568-3A223472E146}"/>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41036711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D9B51-EB91-41D5-9232-E91BD892CAEA}"/>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B4D1CE89-58F4-4D95-B21A-EAA33C0E9BDE}"/>
              </a:ext>
            </a:extLst>
          </p:cNvPr>
          <p:cNvGraphicFramePr>
            <a:graphicFrameLocks noGrp="1"/>
          </p:cNvGraphicFramePr>
          <p:nvPr>
            <p:ph type="tbl" sz="quarter" idx="13"/>
            <p:extLst>
              <p:ext uri="{D42A27DB-BD31-4B8C-83A1-F6EECF244321}">
                <p14:modId xmlns:p14="http://schemas.microsoft.com/office/powerpoint/2010/main" val="3183567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9573085"/>
                    </a:ext>
                  </a:extLst>
                </a:gridCol>
                <a:gridCol w="1316736">
                  <a:extLst>
                    <a:ext uri="{9D8B030D-6E8A-4147-A177-3AD203B41FA5}">
                      <a16:colId xmlns:a16="http://schemas.microsoft.com/office/drawing/2014/main" val="1979775842"/>
                    </a:ext>
                  </a:extLst>
                </a:gridCol>
                <a:gridCol w="658368">
                  <a:extLst>
                    <a:ext uri="{9D8B030D-6E8A-4147-A177-3AD203B41FA5}">
                      <a16:colId xmlns:a16="http://schemas.microsoft.com/office/drawing/2014/main" val="3367986946"/>
                    </a:ext>
                  </a:extLst>
                </a:gridCol>
                <a:gridCol w="658368">
                  <a:extLst>
                    <a:ext uri="{9D8B030D-6E8A-4147-A177-3AD203B41FA5}">
                      <a16:colId xmlns:a16="http://schemas.microsoft.com/office/drawing/2014/main" val="3469257068"/>
                    </a:ext>
                  </a:extLst>
                </a:gridCol>
                <a:gridCol w="658368">
                  <a:extLst>
                    <a:ext uri="{9D8B030D-6E8A-4147-A177-3AD203B41FA5}">
                      <a16:colId xmlns:a16="http://schemas.microsoft.com/office/drawing/2014/main" val="1137844090"/>
                    </a:ext>
                  </a:extLst>
                </a:gridCol>
                <a:gridCol w="658368">
                  <a:extLst>
                    <a:ext uri="{9D8B030D-6E8A-4147-A177-3AD203B41FA5}">
                      <a16:colId xmlns:a16="http://schemas.microsoft.com/office/drawing/2014/main" val="131188955"/>
                    </a:ext>
                  </a:extLst>
                </a:gridCol>
                <a:gridCol w="658368">
                  <a:extLst>
                    <a:ext uri="{9D8B030D-6E8A-4147-A177-3AD203B41FA5}">
                      <a16:colId xmlns:a16="http://schemas.microsoft.com/office/drawing/2014/main" val="3947840215"/>
                    </a:ext>
                  </a:extLst>
                </a:gridCol>
                <a:gridCol w="658368">
                  <a:extLst>
                    <a:ext uri="{9D8B030D-6E8A-4147-A177-3AD203B41FA5}">
                      <a16:colId xmlns:a16="http://schemas.microsoft.com/office/drawing/2014/main" val="1452258984"/>
                    </a:ext>
                  </a:extLst>
                </a:gridCol>
                <a:gridCol w="658368">
                  <a:extLst>
                    <a:ext uri="{9D8B030D-6E8A-4147-A177-3AD203B41FA5}">
                      <a16:colId xmlns:a16="http://schemas.microsoft.com/office/drawing/2014/main" val="2490887349"/>
                    </a:ext>
                  </a:extLst>
                </a:gridCol>
                <a:gridCol w="658368">
                  <a:extLst>
                    <a:ext uri="{9D8B030D-6E8A-4147-A177-3AD203B41FA5}">
                      <a16:colId xmlns:a16="http://schemas.microsoft.com/office/drawing/2014/main" val="150072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830046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- 2023-08-17 21:05:57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https://quintly-image-storage.s3.amazonaws.com/42a5b893a9726451877e4ab7634db126/222706ad09355e928664d42806f8edf1.jpg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08/18/2023 20:36:19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10469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- 2023-08-10 13:20:35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https://quintly-image-storage.s3.amazonaws.com/42a5b893a9726451877e4ab7634db126/24014ffb7ce79d140c1f23cb4215a5c5.jpg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08/11/2023 13:06:41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784857757"/>
                  </a:ext>
                </a:extLst>
              </a:tr>
            </a:tbl>
          </a:graphicData>
        </a:graphic>
      </p:graphicFrame>
      <p:sp>
        <p:nvSpPr>
          <p:cNvPr id="4" name="Text Placeholder 3">
            <a:extLst>
              <a:ext uri="{FF2B5EF4-FFF2-40B4-BE49-F238E27FC236}">
                <a16:creationId xmlns:a16="http://schemas.microsoft.com/office/drawing/2014/main" id="{0EB17668-2265-43EF-89AF-A1B3D73CBCD3}"/>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832668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2389</Words>
  <Application>Microsoft Office PowerPoint</Application>
  <PresentationFormat>On-screen Show (4:3)</PresentationFormat>
  <Paragraphs>522</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4</vt:lpstr>
      <vt:lpstr>LinkedIn Posts Table | FICOH - 2 of 4</vt:lpstr>
      <vt:lpstr>LinkedIn Posts Table | FICOH - 3 of 4</vt:lpstr>
      <vt:lpstr>LinkedIn Posts Table | FICOH - 4 of 4</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2023-09-07T13:46:19Z</dcterms:created>
  <dcterms:modified xsi:type="dcterms:W3CDTF">2023-09-07T13:47:11Z</dcterms:modified>
</cp:coreProperties>
</file>