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45108</c:v>
                </c:pt>
              </c:numCache>
            </c:numRef>
          </c:cat>
          <c:val>
            <c:numRef>
              <c:f>Sheet1!$B$2</c:f>
              <c:numCache>
                <c:formatCode>General</c:formatCode>
                <c:ptCount val="1"/>
                <c:pt idx="0">
                  <c:v>1882</c:v>
                </c:pt>
              </c:numCache>
            </c:numRef>
          </c:val>
          <c:extLst>
            <c:ext xmlns:c16="http://schemas.microsoft.com/office/drawing/2014/chart" uri="{C3380CC4-5D6E-409C-BE32-E72D297353CC}">
              <c16:uniqueId val="{00000000-0FC8-4780-B6C4-602B40455B1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45108</c:v>
                </c:pt>
              </c:numCache>
            </c:numRef>
          </c:cat>
          <c:val>
            <c:numRef>
              <c:f>Sheet1!$C$2</c:f>
              <c:numCache>
                <c:formatCode>General</c:formatCode>
                <c:ptCount val="1"/>
                <c:pt idx="0">
                  <c:v>2832</c:v>
                </c:pt>
              </c:numCache>
            </c:numRef>
          </c:val>
          <c:extLst>
            <c:ext xmlns:c16="http://schemas.microsoft.com/office/drawing/2014/chart" uri="{C3380CC4-5D6E-409C-BE32-E72D297353CC}">
              <c16:uniqueId val="{00000001-0FC8-4780-B6C4-602B40455B1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45108</c:v>
                </c:pt>
              </c:numCache>
            </c:numRef>
          </c:cat>
          <c:val>
            <c:numRef>
              <c:f>Sheet1!$D$2</c:f>
              <c:numCache>
                <c:formatCode>General</c:formatCode>
                <c:ptCount val="1"/>
                <c:pt idx="0">
                  <c:v>4158</c:v>
                </c:pt>
              </c:numCache>
            </c:numRef>
          </c:val>
          <c:extLst>
            <c:ext xmlns:c16="http://schemas.microsoft.com/office/drawing/2014/chart" uri="{C3380CC4-5D6E-409C-BE32-E72D297353CC}">
              <c16:uniqueId val="{00000002-0FC8-4780-B6C4-602B40455B1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45108</c:v>
                </c:pt>
              </c:numCache>
            </c:numRef>
          </c:cat>
          <c:val>
            <c:numRef>
              <c:f>Sheet1!$E$2</c:f>
              <c:numCache>
                <c:formatCode>General</c:formatCode>
                <c:ptCount val="1"/>
                <c:pt idx="0">
                  <c:v>1182</c:v>
                </c:pt>
              </c:numCache>
            </c:numRef>
          </c:val>
          <c:extLst>
            <c:ext xmlns:c16="http://schemas.microsoft.com/office/drawing/2014/chart" uri="{C3380CC4-5D6E-409C-BE32-E72D297353CC}">
              <c16:uniqueId val="{00000003-0FC8-4780-B6C4-602B40455B1C}"/>
            </c:ext>
          </c:extLst>
        </c:ser>
        <c:dLbls>
          <c:showLegendKey val="0"/>
          <c:showVal val="0"/>
          <c:showCatName val="0"/>
          <c:showSerName val="0"/>
          <c:showPercent val="0"/>
          <c:showBubbleSize val="0"/>
        </c:dLbls>
        <c:gapWidth val="219"/>
        <c:overlap val="-27"/>
        <c:axId val="372988248"/>
        <c:axId val="372987264"/>
      </c:barChart>
      <c:dateAx>
        <c:axId val="37298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87264"/>
        <c:crosses val="autoZero"/>
        <c:auto val="1"/>
        <c:lblOffset val="100"/>
        <c:baseTimeUnit val="days"/>
      </c:dateAx>
      <c:valAx>
        <c:axId val="37298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8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8</c:v>
                </c:pt>
                <c:pt idx="6">
                  <c:v>7</c:v>
                </c:pt>
                <c:pt idx="7">
                  <c:v>-1</c:v>
                </c:pt>
              </c:numCache>
            </c:numRef>
          </c:val>
          <c:extLst>
            <c:ext xmlns:c16="http://schemas.microsoft.com/office/drawing/2014/chart" uri="{C3380CC4-5D6E-409C-BE32-E72D297353CC}">
              <c16:uniqueId val="{00000000-5574-4CD9-8FB8-399DA5486877}"/>
            </c:ext>
          </c:extLst>
        </c:ser>
        <c:dLbls>
          <c:showLegendKey val="0"/>
          <c:showVal val="0"/>
          <c:showCatName val="0"/>
          <c:showSerName val="0"/>
          <c:showPercent val="0"/>
          <c:showBubbleSize val="0"/>
        </c:dLbls>
        <c:gapWidth val="219"/>
        <c:overlap val="-27"/>
        <c:axId val="19477896"/>
        <c:axId val="372987592"/>
      </c:barChart>
      <c:dateAx>
        <c:axId val="19477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87592"/>
        <c:crosses val="autoZero"/>
        <c:auto val="1"/>
        <c:lblOffset val="100"/>
        <c:baseTimeUnit val="months"/>
      </c:dateAx>
      <c:valAx>
        <c:axId val="37298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47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12</c:v>
                </c:pt>
                <c:pt idx="6">
                  <c:v>10</c:v>
                </c:pt>
                <c:pt idx="7">
                  <c:v>1</c:v>
                </c:pt>
                <c:pt idx="8">
                  <c:v>0</c:v>
                </c:pt>
                <c:pt idx="9">
                  <c:v>0</c:v>
                </c:pt>
                <c:pt idx="10">
                  <c:v>0</c:v>
                </c:pt>
                <c:pt idx="11">
                  <c:v>0</c:v>
                </c:pt>
              </c:numCache>
            </c:numRef>
          </c:val>
          <c:extLst>
            <c:ext xmlns:c16="http://schemas.microsoft.com/office/drawing/2014/chart" uri="{C3380CC4-5D6E-409C-BE32-E72D297353CC}">
              <c16:uniqueId val="{00000000-11B9-486D-B883-A7D928CF99E5}"/>
            </c:ext>
          </c:extLst>
        </c:ser>
        <c:dLbls>
          <c:showLegendKey val="0"/>
          <c:showVal val="0"/>
          <c:showCatName val="0"/>
          <c:showSerName val="0"/>
          <c:showPercent val="0"/>
          <c:showBubbleSize val="0"/>
        </c:dLbls>
        <c:gapWidth val="219"/>
        <c:overlap val="-27"/>
        <c:axId val="59451480"/>
        <c:axId val="59451152"/>
      </c:barChart>
      <c:dateAx>
        <c:axId val="59451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451152"/>
        <c:crosses val="autoZero"/>
        <c:auto val="1"/>
        <c:lblOffset val="100"/>
        <c:baseTimeUnit val="months"/>
      </c:dateAx>
      <c:valAx>
        <c:axId val="5945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45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217</c:v>
                </c:pt>
                <c:pt idx="5">
                  <c:v>139</c:v>
                </c:pt>
                <c:pt idx="6">
                  <c:v>86</c:v>
                </c:pt>
                <c:pt idx="7">
                  <c:v>8</c:v>
                </c:pt>
                <c:pt idx="8">
                  <c:v>0</c:v>
                </c:pt>
                <c:pt idx="9">
                  <c:v>0</c:v>
                </c:pt>
                <c:pt idx="10">
                  <c:v>0</c:v>
                </c:pt>
                <c:pt idx="11">
                  <c:v>0</c:v>
                </c:pt>
              </c:numCache>
            </c:numRef>
          </c:val>
          <c:extLst>
            <c:ext xmlns:c16="http://schemas.microsoft.com/office/drawing/2014/chart" uri="{C3380CC4-5D6E-409C-BE32-E72D297353CC}">
              <c16:uniqueId val="{00000000-4E26-43F7-A066-5BBEDA9066E3}"/>
            </c:ext>
          </c:extLst>
        </c:ser>
        <c:dLbls>
          <c:showLegendKey val="0"/>
          <c:showVal val="0"/>
          <c:showCatName val="0"/>
          <c:showSerName val="0"/>
          <c:showPercent val="0"/>
          <c:showBubbleSize val="0"/>
        </c:dLbls>
        <c:gapWidth val="219"/>
        <c:overlap val="-27"/>
        <c:axId val="57289864"/>
        <c:axId val="56895048"/>
      </c:barChart>
      <c:catAx>
        <c:axId val="5728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95048"/>
        <c:crosses val="autoZero"/>
        <c:auto val="1"/>
        <c:lblAlgn val="ctr"/>
        <c:lblOffset val="100"/>
        <c:noMultiLvlLbl val="0"/>
      </c:catAx>
      <c:valAx>
        <c:axId val="5689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28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5515</c:v>
                </c:pt>
                <c:pt idx="6">
                  <c:v>12353</c:v>
                </c:pt>
                <c:pt idx="7">
                  <c:v>1010</c:v>
                </c:pt>
                <c:pt idx="8">
                  <c:v>0</c:v>
                </c:pt>
              </c:numCache>
            </c:numRef>
          </c:val>
          <c:extLst>
            <c:ext xmlns:c16="http://schemas.microsoft.com/office/drawing/2014/chart" uri="{C3380CC4-5D6E-409C-BE32-E72D297353CC}">
              <c16:uniqueId val="{00000000-1E62-4193-992B-D6E14ABBF9BE}"/>
            </c:ext>
          </c:extLst>
        </c:ser>
        <c:dLbls>
          <c:showLegendKey val="0"/>
          <c:showVal val="0"/>
          <c:showCatName val="0"/>
          <c:showSerName val="0"/>
          <c:showPercent val="0"/>
          <c:showBubbleSize val="0"/>
        </c:dLbls>
        <c:gapWidth val="219"/>
        <c:overlap val="-27"/>
        <c:axId val="20130808"/>
        <c:axId val="20131464"/>
      </c:barChart>
      <c:dateAx>
        <c:axId val="2013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31464"/>
        <c:crosses val="autoZero"/>
        <c:auto val="1"/>
        <c:lblOffset val="100"/>
        <c:baseTimeUnit val="months"/>
      </c:dateAx>
      <c:valAx>
        <c:axId val="2013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3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-3</c:v>
                </c:pt>
                <c:pt idx="6">
                  <c:v>1</c:v>
                </c:pt>
                <c:pt idx="7">
                  <c:v>1</c:v>
                </c:pt>
              </c:numCache>
            </c:numRef>
          </c:val>
          <c:extLst>
            <c:ext xmlns:c16="http://schemas.microsoft.com/office/drawing/2014/chart" uri="{C3380CC4-5D6E-409C-BE32-E72D297353CC}">
              <c16:uniqueId val="{00000000-F634-4530-A2A6-34B02A571D07}"/>
            </c:ext>
          </c:extLst>
        </c:ser>
        <c:dLbls>
          <c:showLegendKey val="0"/>
          <c:showVal val="0"/>
          <c:showCatName val="0"/>
          <c:showSerName val="0"/>
          <c:showPercent val="0"/>
          <c:showBubbleSize val="0"/>
        </c:dLbls>
        <c:gapWidth val="219"/>
        <c:overlap val="-27"/>
        <c:axId val="471507056"/>
        <c:axId val="471508040"/>
      </c:barChart>
      <c:dateAx>
        <c:axId val="471507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508040"/>
        <c:crosses val="autoZero"/>
        <c:auto val="1"/>
        <c:lblOffset val="100"/>
        <c:baseTimeUnit val="months"/>
      </c:dateAx>
      <c:valAx>
        <c:axId val="47150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50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1</c:v>
                </c:pt>
                <c:pt idx="8">
                  <c:v>0</c:v>
                </c:pt>
                <c:pt idx="9">
                  <c:v>0</c:v>
                </c:pt>
                <c:pt idx="10">
                  <c:v>0</c:v>
                </c:pt>
                <c:pt idx="11">
                  <c:v>0</c:v>
                </c:pt>
              </c:numCache>
            </c:numRef>
          </c:val>
          <c:extLst>
            <c:ext xmlns:c16="http://schemas.microsoft.com/office/drawing/2014/chart" uri="{C3380CC4-5D6E-409C-BE32-E72D297353CC}">
              <c16:uniqueId val="{00000000-3037-4EE7-8A65-CCE5DDFD22CE}"/>
            </c:ext>
          </c:extLst>
        </c:ser>
        <c:dLbls>
          <c:showLegendKey val="0"/>
          <c:showVal val="0"/>
          <c:showCatName val="0"/>
          <c:showSerName val="0"/>
          <c:showPercent val="0"/>
          <c:showBubbleSize val="0"/>
        </c:dLbls>
        <c:gapWidth val="219"/>
        <c:overlap val="-27"/>
        <c:axId val="483979320"/>
        <c:axId val="483981944"/>
      </c:barChart>
      <c:dateAx>
        <c:axId val="48397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81944"/>
        <c:crosses val="autoZero"/>
        <c:auto val="1"/>
        <c:lblOffset val="100"/>
        <c:baseTimeUnit val="months"/>
      </c:dateAx>
      <c:valAx>
        <c:axId val="48398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7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16</c:v>
                </c:pt>
                <c:pt idx="5">
                  <c:v>1</c:v>
                </c:pt>
                <c:pt idx="6">
                  <c:v>1</c:v>
                </c:pt>
                <c:pt idx="7">
                  <c:v>6</c:v>
                </c:pt>
                <c:pt idx="8">
                  <c:v>0</c:v>
                </c:pt>
                <c:pt idx="9">
                  <c:v>0</c:v>
                </c:pt>
                <c:pt idx="10">
                  <c:v>0</c:v>
                </c:pt>
                <c:pt idx="11">
                  <c:v>0</c:v>
                </c:pt>
              </c:numCache>
            </c:numRef>
          </c:val>
          <c:extLst>
            <c:ext xmlns:c16="http://schemas.microsoft.com/office/drawing/2014/chart" uri="{C3380CC4-5D6E-409C-BE32-E72D297353CC}">
              <c16:uniqueId val="{00000000-B572-42CF-9A19-CB78B5AEC317}"/>
            </c:ext>
          </c:extLst>
        </c:ser>
        <c:dLbls>
          <c:showLegendKey val="0"/>
          <c:showVal val="0"/>
          <c:showCatName val="0"/>
          <c:showSerName val="0"/>
          <c:showPercent val="0"/>
          <c:showBubbleSize val="0"/>
        </c:dLbls>
        <c:gapWidth val="219"/>
        <c:overlap val="-27"/>
        <c:axId val="368417096"/>
        <c:axId val="483964904"/>
      </c:barChart>
      <c:catAx>
        <c:axId val="368417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64904"/>
        <c:crosses val="autoZero"/>
        <c:auto val="1"/>
        <c:lblAlgn val="ctr"/>
        <c:lblOffset val="100"/>
        <c:noMultiLvlLbl val="0"/>
      </c:catAx>
      <c:valAx>
        <c:axId val="48396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1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58</c:v>
                </c:pt>
                <c:pt idx="6">
                  <c:v>47</c:v>
                </c:pt>
                <c:pt idx="7">
                  <c:v>22</c:v>
                </c:pt>
              </c:numCache>
            </c:numRef>
          </c:val>
          <c:extLst>
            <c:ext xmlns:c16="http://schemas.microsoft.com/office/drawing/2014/chart" uri="{C3380CC4-5D6E-409C-BE32-E72D297353CC}">
              <c16:uniqueId val="{00000000-CC6C-456A-8AAD-0B30B393D7BF}"/>
            </c:ext>
          </c:extLst>
        </c:ser>
        <c:dLbls>
          <c:showLegendKey val="0"/>
          <c:showVal val="0"/>
          <c:showCatName val="0"/>
          <c:showSerName val="0"/>
          <c:showPercent val="0"/>
          <c:showBubbleSize val="0"/>
        </c:dLbls>
        <c:gapWidth val="219"/>
        <c:overlap val="-27"/>
        <c:axId val="486256040"/>
        <c:axId val="486250136"/>
      </c:barChart>
      <c:dateAx>
        <c:axId val="48625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250136"/>
        <c:crosses val="autoZero"/>
        <c:auto val="1"/>
        <c:lblOffset val="100"/>
        <c:baseTimeUnit val="months"/>
      </c:dateAx>
      <c:valAx>
        <c:axId val="48625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25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2023-01</c:v>
                </c:pt>
                <c:pt idx="1">
                  <c:v>2023-02</c:v>
                </c:pt>
                <c:pt idx="2">
                  <c:v>2023-03</c:v>
                </c:pt>
                <c:pt idx="3">
                  <c:v>2023-04</c:v>
                </c:pt>
                <c:pt idx="4">
                  <c:v>2023-05</c:v>
                </c:pt>
                <c:pt idx="5">
                  <c:v>2023-06</c:v>
                </c:pt>
                <c:pt idx="6">
                  <c:v>2023-07</c:v>
                </c:pt>
                <c:pt idx="7">
                  <c:v>2023-08</c:v>
                </c:pt>
              </c:strCache>
            </c:strRef>
          </c:cat>
          <c:val>
            <c:numRef>
              <c:f>Sheet1!$B$2:$B$9</c:f>
              <c:numCache>
                <c:formatCode>General</c:formatCode>
                <c:ptCount val="8"/>
                <c:pt idx="0">
                  <c:v>44</c:v>
                </c:pt>
                <c:pt idx="1">
                  <c:v>56</c:v>
                </c:pt>
                <c:pt idx="2">
                  <c:v>75</c:v>
                </c:pt>
                <c:pt idx="3">
                  <c:v>73</c:v>
                </c:pt>
                <c:pt idx="4">
                  <c:v>37</c:v>
                </c:pt>
                <c:pt idx="5">
                  <c:v>46</c:v>
                </c:pt>
                <c:pt idx="6">
                  <c:v>39</c:v>
                </c:pt>
                <c:pt idx="7">
                  <c:v>41</c:v>
                </c:pt>
              </c:numCache>
            </c:numRef>
          </c:val>
          <c:extLst>
            <c:ext xmlns:c16="http://schemas.microsoft.com/office/drawing/2014/chart" uri="{C3380CC4-5D6E-409C-BE32-E72D297353CC}">
              <c16:uniqueId val="{00000000-959B-4AD1-B8C8-246F2F22D506}"/>
            </c:ext>
          </c:extLst>
        </c:ser>
        <c:dLbls>
          <c:showLegendKey val="0"/>
          <c:showVal val="0"/>
          <c:showCatName val="0"/>
          <c:showSerName val="0"/>
          <c:showPercent val="0"/>
          <c:showBubbleSize val="0"/>
        </c:dLbls>
        <c:gapWidth val="219"/>
        <c:overlap val="-27"/>
        <c:axId val="481863160"/>
        <c:axId val="481860864"/>
      </c:barChart>
      <c:catAx>
        <c:axId val="48186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60864"/>
        <c:crosses val="autoZero"/>
        <c:auto val="1"/>
        <c:lblAlgn val="ctr"/>
        <c:lblOffset val="100"/>
        <c:noMultiLvlLbl val="0"/>
      </c:catAx>
      <c:valAx>
        <c:axId val="48186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6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2023-01</c:v>
                </c:pt>
                <c:pt idx="1">
                  <c:v>2023-02</c:v>
                </c:pt>
                <c:pt idx="2">
                  <c:v>2023-03</c:v>
                </c:pt>
                <c:pt idx="3">
                  <c:v>2023-04</c:v>
                </c:pt>
                <c:pt idx="4">
                  <c:v>2023-05</c:v>
                </c:pt>
                <c:pt idx="5">
                  <c:v>2023-06</c:v>
                </c:pt>
                <c:pt idx="6">
                  <c:v>2023-07</c:v>
                </c:pt>
                <c:pt idx="7">
                  <c:v>2023-08</c:v>
                </c:pt>
              </c:strCache>
            </c:strRef>
          </c:cat>
          <c:val>
            <c:numRef>
              <c:f>Sheet1!$B$2:$B$9</c:f>
              <c:numCache>
                <c:formatCode>General</c:formatCode>
                <c:ptCount val="8"/>
                <c:pt idx="0">
                  <c:v>221</c:v>
                </c:pt>
                <c:pt idx="1">
                  <c:v>280</c:v>
                </c:pt>
                <c:pt idx="2">
                  <c:v>526</c:v>
                </c:pt>
                <c:pt idx="3">
                  <c:v>657</c:v>
                </c:pt>
                <c:pt idx="4">
                  <c:v>372</c:v>
                </c:pt>
                <c:pt idx="5">
                  <c:v>422</c:v>
                </c:pt>
                <c:pt idx="6">
                  <c:v>315</c:v>
                </c:pt>
                <c:pt idx="7">
                  <c:v>208</c:v>
                </c:pt>
              </c:numCache>
            </c:numRef>
          </c:val>
          <c:extLst>
            <c:ext xmlns:c16="http://schemas.microsoft.com/office/drawing/2014/chart" uri="{C3380CC4-5D6E-409C-BE32-E72D297353CC}">
              <c16:uniqueId val="{00000000-FCF6-4402-B370-4B1BAA0B0196}"/>
            </c:ext>
          </c:extLst>
        </c:ser>
        <c:dLbls>
          <c:showLegendKey val="0"/>
          <c:showVal val="0"/>
          <c:showCatName val="0"/>
          <c:showSerName val="0"/>
          <c:showPercent val="0"/>
          <c:showBubbleSize val="0"/>
        </c:dLbls>
        <c:gapWidth val="219"/>
        <c:overlap val="-27"/>
        <c:axId val="481858240"/>
        <c:axId val="481858568"/>
      </c:barChart>
      <c:catAx>
        <c:axId val="48185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58568"/>
        <c:crosses val="autoZero"/>
        <c:auto val="1"/>
        <c:lblAlgn val="ctr"/>
        <c:lblOffset val="100"/>
        <c:noMultiLvlLbl val="0"/>
      </c:catAx>
      <c:valAx>
        <c:axId val="48185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5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11782</c:v>
                </c:pt>
                <c:pt idx="4">
                  <c:v>15337</c:v>
                </c:pt>
                <c:pt idx="5">
                  <c:v>11916</c:v>
                </c:pt>
                <c:pt idx="6">
                  <c:v>11969</c:v>
                </c:pt>
                <c:pt idx="7">
                  <c:v>10154</c:v>
                </c:pt>
                <c:pt idx="8">
                  <c:v>4370</c:v>
                </c:pt>
              </c:numCache>
            </c:numRef>
          </c:val>
          <c:extLst>
            <c:ext xmlns:c16="http://schemas.microsoft.com/office/drawing/2014/chart" uri="{C3380CC4-5D6E-409C-BE32-E72D297353CC}">
              <c16:uniqueId val="{00000000-B745-4A53-99B4-4CC40A77E4BC}"/>
            </c:ext>
          </c:extLst>
        </c:ser>
        <c:dLbls>
          <c:showLegendKey val="0"/>
          <c:showVal val="0"/>
          <c:showCatName val="0"/>
          <c:showSerName val="0"/>
          <c:showPercent val="0"/>
          <c:showBubbleSize val="0"/>
        </c:dLbls>
        <c:gapWidth val="219"/>
        <c:overlap val="-27"/>
        <c:axId val="488574080"/>
        <c:axId val="488567192"/>
      </c:barChart>
      <c:catAx>
        <c:axId val="48857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67192"/>
        <c:crosses val="autoZero"/>
        <c:auto val="1"/>
        <c:lblAlgn val="ctr"/>
        <c:lblOffset val="100"/>
        <c:noMultiLvlLbl val="0"/>
      </c:catAx>
      <c:valAx>
        <c:axId val="48856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7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29</c:v>
                </c:pt>
                <c:pt idx="6">
                  <c:v>0</c:v>
                </c:pt>
                <c:pt idx="7">
                  <c:v>2</c:v>
                </c:pt>
              </c:numCache>
            </c:numRef>
          </c:val>
          <c:extLst>
            <c:ext xmlns:c16="http://schemas.microsoft.com/office/drawing/2014/chart" uri="{C3380CC4-5D6E-409C-BE32-E72D297353CC}">
              <c16:uniqueId val="{00000000-7B6D-4601-8D01-FFF9F03D6F05}"/>
            </c:ext>
          </c:extLst>
        </c:ser>
        <c:dLbls>
          <c:showLegendKey val="0"/>
          <c:showVal val="0"/>
          <c:showCatName val="0"/>
          <c:showSerName val="0"/>
          <c:showPercent val="0"/>
          <c:showBubbleSize val="0"/>
        </c:dLbls>
        <c:gapWidth val="219"/>
        <c:overlap val="-27"/>
        <c:axId val="379154000"/>
        <c:axId val="379153016"/>
      </c:barChart>
      <c:dateAx>
        <c:axId val="37915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53016"/>
        <c:crosses val="autoZero"/>
        <c:auto val="1"/>
        <c:lblOffset val="100"/>
        <c:baseTimeUnit val="months"/>
      </c:dateAx>
      <c:valAx>
        <c:axId val="37915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5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87</c:v>
                </c:pt>
                <c:pt idx="5">
                  <c:v>48</c:v>
                </c:pt>
                <c:pt idx="6">
                  <c:v>37</c:v>
                </c:pt>
                <c:pt idx="7">
                  <c:v>28</c:v>
                </c:pt>
                <c:pt idx="8">
                  <c:v>0</c:v>
                </c:pt>
                <c:pt idx="9">
                  <c:v>0</c:v>
                </c:pt>
                <c:pt idx="10">
                  <c:v>0</c:v>
                </c:pt>
                <c:pt idx="11">
                  <c:v>0</c:v>
                </c:pt>
              </c:numCache>
            </c:numRef>
          </c:val>
          <c:extLst>
            <c:ext xmlns:c16="http://schemas.microsoft.com/office/drawing/2014/chart" uri="{C3380CC4-5D6E-409C-BE32-E72D297353CC}">
              <c16:uniqueId val="{00000000-2483-42FE-88F9-3474168B574B}"/>
            </c:ext>
          </c:extLst>
        </c:ser>
        <c:dLbls>
          <c:showLegendKey val="0"/>
          <c:showVal val="0"/>
          <c:showCatName val="0"/>
          <c:showSerName val="0"/>
          <c:showPercent val="0"/>
          <c:showBubbleSize val="0"/>
        </c:dLbls>
        <c:gapWidth val="219"/>
        <c:overlap val="-27"/>
        <c:axId val="473883880"/>
        <c:axId val="473884208"/>
      </c:barChart>
      <c:dateAx>
        <c:axId val="47388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884208"/>
        <c:crosses val="autoZero"/>
        <c:auto val="1"/>
        <c:lblOffset val="100"/>
        <c:baseTimeUnit val="months"/>
      </c:dateAx>
      <c:valAx>
        <c:axId val="47388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88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1220</c:v>
                </c:pt>
                <c:pt idx="5">
                  <c:v>582</c:v>
                </c:pt>
                <c:pt idx="6">
                  <c:v>297</c:v>
                </c:pt>
                <c:pt idx="7">
                  <c:v>86</c:v>
                </c:pt>
                <c:pt idx="8">
                  <c:v>0</c:v>
                </c:pt>
                <c:pt idx="9">
                  <c:v>0</c:v>
                </c:pt>
                <c:pt idx="10">
                  <c:v>0</c:v>
                </c:pt>
                <c:pt idx="11">
                  <c:v>0</c:v>
                </c:pt>
              </c:numCache>
            </c:numRef>
          </c:val>
          <c:extLst>
            <c:ext xmlns:c16="http://schemas.microsoft.com/office/drawing/2014/chart" uri="{C3380CC4-5D6E-409C-BE32-E72D297353CC}">
              <c16:uniqueId val="{00000000-E7FD-476B-BFE3-4B13B8B1A04E}"/>
            </c:ext>
          </c:extLst>
        </c:ser>
        <c:dLbls>
          <c:showLegendKey val="0"/>
          <c:showVal val="0"/>
          <c:showCatName val="0"/>
          <c:showSerName val="0"/>
          <c:showPercent val="0"/>
          <c:showBubbleSize val="0"/>
        </c:dLbls>
        <c:gapWidth val="219"/>
        <c:overlap val="-27"/>
        <c:axId val="488608144"/>
        <c:axId val="488607816"/>
      </c:barChart>
      <c:catAx>
        <c:axId val="48860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07816"/>
        <c:crosses val="autoZero"/>
        <c:auto val="1"/>
        <c:lblAlgn val="ctr"/>
        <c:lblOffset val="100"/>
        <c:noMultiLvlLbl val="0"/>
      </c:catAx>
      <c:valAx>
        <c:axId val="48860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0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pt idx="5">
                  <c:v>8224</c:v>
                </c:pt>
                <c:pt idx="6">
                  <c:v>11901</c:v>
                </c:pt>
              </c:numCache>
            </c:numRef>
          </c:val>
          <c:extLst>
            <c:ext xmlns:c16="http://schemas.microsoft.com/office/drawing/2014/chart" uri="{C3380CC4-5D6E-409C-BE32-E72D297353CC}">
              <c16:uniqueId val="{00000000-E913-4C4B-B264-D5C0AA2786EF}"/>
            </c:ext>
          </c:extLst>
        </c:ser>
        <c:dLbls>
          <c:showLegendKey val="0"/>
          <c:showVal val="0"/>
          <c:showCatName val="0"/>
          <c:showSerName val="0"/>
          <c:showPercent val="0"/>
          <c:showBubbleSize val="0"/>
        </c:dLbls>
        <c:gapWidth val="219"/>
        <c:overlap val="-27"/>
        <c:axId val="379159904"/>
        <c:axId val="379160232"/>
      </c:barChart>
      <c:dateAx>
        <c:axId val="379159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60232"/>
        <c:crosses val="autoZero"/>
        <c:auto val="1"/>
        <c:lblOffset val="100"/>
        <c:baseTimeUnit val="months"/>
      </c:dateAx>
      <c:valAx>
        <c:axId val="37916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5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6607B-C203-41A5-A2B0-21F79E49B79C}"/>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D15EFB1-8D12-425D-BDE2-05F7A4C14BC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40350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76612-9A3D-458A-AD89-8775E82D779A}"/>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12E35300-4B9F-41F5-A6A9-CF358F56BE10}"/>
              </a:ext>
            </a:extLst>
          </p:cNvPr>
          <p:cNvGraphicFramePr>
            <a:graphicFrameLocks noGrp="1"/>
          </p:cNvGraphicFramePr>
          <p:nvPr>
            <p:ph type="chart" sz="quarter" idx="13"/>
            <p:extLst>
              <p:ext uri="{D42A27DB-BD31-4B8C-83A1-F6EECF244321}">
                <p14:modId xmlns:p14="http://schemas.microsoft.com/office/powerpoint/2010/main" val="3538429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D8F94-C57A-4E58-83F9-34DFFC69C124}"/>
              </a:ext>
            </a:extLst>
          </p:cNvPr>
          <p:cNvSpPr>
            <a:spLocks noGrp="1"/>
          </p:cNvSpPr>
          <p:nvPr>
            <p:ph type="body" sz="quarter" idx="14"/>
          </p:nvPr>
        </p:nvSpPr>
        <p:spPr/>
        <p:txBody>
          <a:bodyPr/>
          <a:lstStyle/>
          <a:p>
            <a:r>
              <a:rPr lang="en-US"/>
              <a:t>07/01/2023 - 07/31/2023</a:t>
            </a:r>
          </a:p>
        </p:txBody>
      </p:sp>
      <p:sp>
        <p:nvSpPr>
          <p:cNvPr id="5" name="Footer Placeholder 4">
            <a:extLst>
              <a:ext uri="{FF2B5EF4-FFF2-40B4-BE49-F238E27FC236}">
                <a16:creationId xmlns:a16="http://schemas.microsoft.com/office/drawing/2014/main" id="{DCB63935-0C60-47AE-B824-7F9EE62C9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410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1ECA-7AAC-4FB9-BFBB-4966987D9222}"/>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365F4B91-2A56-4B71-A7EA-8AA6F96B3886}"/>
              </a:ext>
            </a:extLst>
          </p:cNvPr>
          <p:cNvGraphicFramePr>
            <a:graphicFrameLocks noGrp="1"/>
          </p:cNvGraphicFramePr>
          <p:nvPr>
            <p:ph type="tbl" sz="quarter" idx="13"/>
            <p:extLst>
              <p:ext uri="{D42A27DB-BD31-4B8C-83A1-F6EECF244321}">
                <p14:modId xmlns:p14="http://schemas.microsoft.com/office/powerpoint/2010/main" val="1941401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93413712"/>
                    </a:ext>
                  </a:extLst>
                </a:gridCol>
                <a:gridCol w="905256">
                  <a:extLst>
                    <a:ext uri="{9D8B030D-6E8A-4147-A177-3AD203B41FA5}">
                      <a16:colId xmlns:a16="http://schemas.microsoft.com/office/drawing/2014/main" val="2331698443"/>
                    </a:ext>
                  </a:extLst>
                </a:gridCol>
                <a:gridCol w="905256">
                  <a:extLst>
                    <a:ext uri="{9D8B030D-6E8A-4147-A177-3AD203B41FA5}">
                      <a16:colId xmlns:a16="http://schemas.microsoft.com/office/drawing/2014/main" val="2917675847"/>
                    </a:ext>
                  </a:extLst>
                </a:gridCol>
                <a:gridCol w="905256">
                  <a:extLst>
                    <a:ext uri="{9D8B030D-6E8A-4147-A177-3AD203B41FA5}">
                      <a16:colId xmlns:a16="http://schemas.microsoft.com/office/drawing/2014/main" val="2404938855"/>
                    </a:ext>
                  </a:extLst>
                </a:gridCol>
                <a:gridCol w="905256">
                  <a:extLst>
                    <a:ext uri="{9D8B030D-6E8A-4147-A177-3AD203B41FA5}">
                      <a16:colId xmlns:a16="http://schemas.microsoft.com/office/drawing/2014/main" val="4261928617"/>
                    </a:ext>
                  </a:extLst>
                </a:gridCol>
                <a:gridCol w="905256">
                  <a:extLst>
                    <a:ext uri="{9D8B030D-6E8A-4147-A177-3AD203B41FA5}">
                      <a16:colId xmlns:a16="http://schemas.microsoft.com/office/drawing/2014/main" val="248124544"/>
                    </a:ext>
                  </a:extLst>
                </a:gridCol>
                <a:gridCol w="905256">
                  <a:extLst>
                    <a:ext uri="{9D8B030D-6E8A-4147-A177-3AD203B41FA5}">
                      <a16:colId xmlns:a16="http://schemas.microsoft.com/office/drawing/2014/main" val="3903039256"/>
                    </a:ext>
                  </a:extLst>
                </a:gridCol>
                <a:gridCol w="905256">
                  <a:extLst>
                    <a:ext uri="{9D8B030D-6E8A-4147-A177-3AD203B41FA5}">
                      <a16:colId xmlns:a16="http://schemas.microsoft.com/office/drawing/2014/main" val="2257168746"/>
                    </a:ext>
                  </a:extLst>
                </a:gridCol>
                <a:gridCol w="905256">
                  <a:extLst>
                    <a:ext uri="{9D8B030D-6E8A-4147-A177-3AD203B41FA5}">
                      <a16:colId xmlns:a16="http://schemas.microsoft.com/office/drawing/2014/main" val="33258620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54670951"/>
                  </a:ext>
                </a:extLst>
              </a:tr>
              <a:tr h="370840">
                <a:tc>
                  <a:txBody>
                    <a:bodyPr/>
                    <a:lstStyle/>
                    <a:p>
                      <a:r>
                        <a:rPr lang="en-US" sz="1000"/>
                        <a:t>1882</a:t>
                      </a:r>
                    </a:p>
                  </a:txBody>
                  <a:tcPr/>
                </a:tc>
                <a:tc>
                  <a:txBody>
                    <a:bodyPr/>
                    <a:lstStyle/>
                    <a:p>
                      <a:r>
                        <a:rPr lang="en-US" sz="1000"/>
                        <a:t>7</a:t>
                      </a:r>
                    </a:p>
                  </a:txBody>
                  <a:tcPr/>
                </a:tc>
                <a:tc>
                  <a:txBody>
                    <a:bodyPr/>
                    <a:lstStyle/>
                    <a:p>
                      <a:r>
                        <a:rPr lang="en-US" sz="1000"/>
                        <a:t>7</a:t>
                      </a:r>
                    </a:p>
                  </a:txBody>
                  <a:tcPr/>
                </a:tc>
                <a:tc>
                  <a:txBody>
                    <a:bodyPr/>
                    <a:lstStyle/>
                    <a:p>
                      <a:r>
                        <a:rPr lang="en-US" sz="1000"/>
                        <a:t>82</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0.6542 %</a:t>
                      </a:r>
                    </a:p>
                  </a:txBody>
                  <a:tcPr/>
                </a:tc>
                <a:tc>
                  <a:txBody>
                    <a:bodyPr/>
                    <a:lstStyle/>
                    <a:p>
                      <a:r>
                        <a:rPr lang="en-US" sz="1000"/>
                        <a:t>0.0 %</a:t>
                      </a:r>
                    </a:p>
                  </a:txBody>
                  <a:tcPr/>
                </a:tc>
                <a:extLst>
                  <a:ext uri="{0D108BD9-81ED-4DB2-BD59-A6C34878D82A}">
                    <a16:rowId xmlns:a16="http://schemas.microsoft.com/office/drawing/2014/main" val="2550032221"/>
                  </a:ext>
                </a:extLst>
              </a:tr>
            </a:tbl>
          </a:graphicData>
        </a:graphic>
      </p:graphicFrame>
      <p:sp>
        <p:nvSpPr>
          <p:cNvPr id="4" name="Text Placeholder 3">
            <a:extLst>
              <a:ext uri="{FF2B5EF4-FFF2-40B4-BE49-F238E27FC236}">
                <a16:creationId xmlns:a16="http://schemas.microsoft.com/office/drawing/2014/main" id="{2262B5F8-B608-43A5-99CD-75807CE2538F}"/>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285439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06A58-F828-4970-95F7-B14B67C8FAB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A867C7CD-EE3C-4FB8-8CD6-DDD415A4FD08}"/>
              </a:ext>
            </a:extLst>
          </p:cNvPr>
          <p:cNvGraphicFramePr>
            <a:graphicFrameLocks noGrp="1"/>
          </p:cNvGraphicFramePr>
          <p:nvPr>
            <p:ph type="chart" sz="quarter" idx="13"/>
            <p:extLst>
              <p:ext uri="{D42A27DB-BD31-4B8C-83A1-F6EECF244321}">
                <p14:modId xmlns:p14="http://schemas.microsoft.com/office/powerpoint/2010/main" val="731598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EF8FAA-B409-4D5E-B411-890FFD5D5D8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35B26B6-504D-4321-BE5F-1BA709A534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7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202FB-500B-476F-952A-38CE66D1FAE4}"/>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64140579-43BD-43CE-AEF3-ABD260321FF5}"/>
              </a:ext>
            </a:extLst>
          </p:cNvPr>
          <p:cNvGraphicFramePr>
            <a:graphicFrameLocks noGrp="1"/>
          </p:cNvGraphicFramePr>
          <p:nvPr>
            <p:ph type="chart" sz="quarter" idx="13"/>
            <p:extLst>
              <p:ext uri="{D42A27DB-BD31-4B8C-83A1-F6EECF244321}">
                <p14:modId xmlns:p14="http://schemas.microsoft.com/office/powerpoint/2010/main" val="3589087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36719A-E8FB-41F2-A163-ABCFEC05023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79BB741-C17B-4FE9-AA5A-499271591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278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2096-DE5D-4B1B-89AB-3F04DAE795C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D9ADE773-BF4F-4070-9116-4091A192441B}"/>
              </a:ext>
            </a:extLst>
          </p:cNvPr>
          <p:cNvGraphicFramePr>
            <a:graphicFrameLocks noGrp="1"/>
          </p:cNvGraphicFramePr>
          <p:nvPr>
            <p:ph type="chart" sz="quarter" idx="13"/>
            <p:extLst>
              <p:ext uri="{D42A27DB-BD31-4B8C-83A1-F6EECF244321}">
                <p14:modId xmlns:p14="http://schemas.microsoft.com/office/powerpoint/2010/main" val="1994091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675CD5-5025-4903-8740-6C6E59D12DE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663E670-DAB2-4DAF-95D4-2C65216778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684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4FB06-6F15-4EBA-BF2D-603CC633378C}"/>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5D4FEDA7-C637-4BBA-B3F7-F84DDCA06817}"/>
              </a:ext>
            </a:extLst>
          </p:cNvPr>
          <p:cNvGraphicFramePr>
            <a:graphicFrameLocks noGrp="1"/>
          </p:cNvGraphicFramePr>
          <p:nvPr>
            <p:ph type="chart" sz="quarter" idx="13"/>
            <p:extLst>
              <p:ext uri="{D42A27DB-BD31-4B8C-83A1-F6EECF244321}">
                <p14:modId xmlns:p14="http://schemas.microsoft.com/office/powerpoint/2010/main" val="787720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FB6AC6-8852-4D9D-8B1D-73D0FAE2154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BE9104E-95DD-44FD-A11D-3D216F429E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2967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5A33C-EE2E-4166-8365-A058A097CCFC}"/>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24FF224E-A8D8-4842-8968-FDAE0F81BC77}"/>
              </a:ext>
            </a:extLst>
          </p:cNvPr>
          <p:cNvGraphicFramePr>
            <a:graphicFrameLocks noGrp="1"/>
          </p:cNvGraphicFramePr>
          <p:nvPr>
            <p:ph type="tbl" sz="quarter" idx="13"/>
            <p:extLst>
              <p:ext uri="{D42A27DB-BD31-4B8C-83A1-F6EECF244321}">
                <p14:modId xmlns:p14="http://schemas.microsoft.com/office/powerpoint/2010/main" val="1763608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42980533"/>
                    </a:ext>
                  </a:extLst>
                </a:gridCol>
                <a:gridCol w="1316737">
                  <a:extLst>
                    <a:ext uri="{9D8B030D-6E8A-4147-A177-3AD203B41FA5}">
                      <a16:colId xmlns:a16="http://schemas.microsoft.com/office/drawing/2014/main" val="3955909308"/>
                    </a:ext>
                  </a:extLst>
                </a:gridCol>
                <a:gridCol w="329184">
                  <a:extLst>
                    <a:ext uri="{9D8B030D-6E8A-4147-A177-3AD203B41FA5}">
                      <a16:colId xmlns:a16="http://schemas.microsoft.com/office/drawing/2014/main" val="4029611547"/>
                    </a:ext>
                  </a:extLst>
                </a:gridCol>
                <a:gridCol w="329184">
                  <a:extLst>
                    <a:ext uri="{9D8B030D-6E8A-4147-A177-3AD203B41FA5}">
                      <a16:colId xmlns:a16="http://schemas.microsoft.com/office/drawing/2014/main" val="2094580732"/>
                    </a:ext>
                  </a:extLst>
                </a:gridCol>
                <a:gridCol w="329184">
                  <a:extLst>
                    <a:ext uri="{9D8B030D-6E8A-4147-A177-3AD203B41FA5}">
                      <a16:colId xmlns:a16="http://schemas.microsoft.com/office/drawing/2014/main" val="169606905"/>
                    </a:ext>
                  </a:extLst>
                </a:gridCol>
                <a:gridCol w="329184">
                  <a:extLst>
                    <a:ext uri="{9D8B030D-6E8A-4147-A177-3AD203B41FA5}">
                      <a16:colId xmlns:a16="http://schemas.microsoft.com/office/drawing/2014/main" val="3655668877"/>
                    </a:ext>
                  </a:extLst>
                </a:gridCol>
                <a:gridCol w="329184">
                  <a:extLst>
                    <a:ext uri="{9D8B030D-6E8A-4147-A177-3AD203B41FA5}">
                      <a16:colId xmlns:a16="http://schemas.microsoft.com/office/drawing/2014/main" val="1746788202"/>
                    </a:ext>
                  </a:extLst>
                </a:gridCol>
                <a:gridCol w="329184">
                  <a:extLst>
                    <a:ext uri="{9D8B030D-6E8A-4147-A177-3AD203B41FA5}">
                      <a16:colId xmlns:a16="http://schemas.microsoft.com/office/drawing/2014/main" val="3145042212"/>
                    </a:ext>
                  </a:extLst>
                </a:gridCol>
                <a:gridCol w="329184">
                  <a:extLst>
                    <a:ext uri="{9D8B030D-6E8A-4147-A177-3AD203B41FA5}">
                      <a16:colId xmlns:a16="http://schemas.microsoft.com/office/drawing/2014/main" val="800276300"/>
                    </a:ext>
                  </a:extLst>
                </a:gridCol>
                <a:gridCol w="329184">
                  <a:extLst>
                    <a:ext uri="{9D8B030D-6E8A-4147-A177-3AD203B41FA5}">
                      <a16:colId xmlns:a16="http://schemas.microsoft.com/office/drawing/2014/main" val="1338351665"/>
                    </a:ext>
                  </a:extLst>
                </a:gridCol>
                <a:gridCol w="329184">
                  <a:extLst>
                    <a:ext uri="{9D8B030D-6E8A-4147-A177-3AD203B41FA5}">
                      <a16:colId xmlns:a16="http://schemas.microsoft.com/office/drawing/2014/main" val="284023911"/>
                    </a:ext>
                  </a:extLst>
                </a:gridCol>
                <a:gridCol w="329184">
                  <a:extLst>
                    <a:ext uri="{9D8B030D-6E8A-4147-A177-3AD203B41FA5}">
                      <a16:colId xmlns:a16="http://schemas.microsoft.com/office/drawing/2014/main" val="2613632291"/>
                    </a:ext>
                  </a:extLst>
                </a:gridCol>
                <a:gridCol w="329184">
                  <a:extLst>
                    <a:ext uri="{9D8B030D-6E8A-4147-A177-3AD203B41FA5}">
                      <a16:colId xmlns:a16="http://schemas.microsoft.com/office/drawing/2014/main" val="3339597449"/>
                    </a:ext>
                  </a:extLst>
                </a:gridCol>
                <a:gridCol w="329184">
                  <a:extLst>
                    <a:ext uri="{9D8B030D-6E8A-4147-A177-3AD203B41FA5}">
                      <a16:colId xmlns:a16="http://schemas.microsoft.com/office/drawing/2014/main" val="1880882044"/>
                    </a:ext>
                  </a:extLst>
                </a:gridCol>
                <a:gridCol w="329184">
                  <a:extLst>
                    <a:ext uri="{9D8B030D-6E8A-4147-A177-3AD203B41FA5}">
                      <a16:colId xmlns:a16="http://schemas.microsoft.com/office/drawing/2014/main" val="3920155192"/>
                    </a:ext>
                  </a:extLst>
                </a:gridCol>
                <a:gridCol w="329184">
                  <a:extLst>
                    <a:ext uri="{9D8B030D-6E8A-4147-A177-3AD203B41FA5}">
                      <a16:colId xmlns:a16="http://schemas.microsoft.com/office/drawing/2014/main" val="466275504"/>
                    </a:ext>
                  </a:extLst>
                </a:gridCol>
                <a:gridCol w="329184">
                  <a:extLst>
                    <a:ext uri="{9D8B030D-6E8A-4147-A177-3AD203B41FA5}">
                      <a16:colId xmlns:a16="http://schemas.microsoft.com/office/drawing/2014/main" val="3104253599"/>
                    </a:ext>
                  </a:extLst>
                </a:gridCol>
                <a:gridCol w="329184">
                  <a:extLst>
                    <a:ext uri="{9D8B030D-6E8A-4147-A177-3AD203B41FA5}">
                      <a16:colId xmlns:a16="http://schemas.microsoft.com/office/drawing/2014/main" val="3750351366"/>
                    </a:ext>
                  </a:extLst>
                </a:gridCol>
                <a:gridCol w="329184">
                  <a:extLst>
                    <a:ext uri="{9D8B030D-6E8A-4147-A177-3AD203B41FA5}">
                      <a16:colId xmlns:a16="http://schemas.microsoft.com/office/drawing/2014/main" val="3191849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02077520"/>
                  </a:ext>
                </a:extLst>
              </a:tr>
            </a:tbl>
          </a:graphicData>
        </a:graphic>
      </p:graphicFrame>
      <p:sp>
        <p:nvSpPr>
          <p:cNvPr id="4" name="Text Placeholder 3">
            <a:extLst>
              <a:ext uri="{FF2B5EF4-FFF2-40B4-BE49-F238E27FC236}">
                <a16:creationId xmlns:a16="http://schemas.microsoft.com/office/drawing/2014/main" id="{1811CF21-8F06-4A24-BE9B-7CADA4E0C458}"/>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526349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EA413-1220-4F7F-8E76-8D8B1B309E47}"/>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DB539E87-38CE-4990-855E-574BD0D5CDF8}"/>
              </a:ext>
            </a:extLst>
          </p:cNvPr>
          <p:cNvGraphicFramePr>
            <a:graphicFrameLocks noGrp="1"/>
          </p:cNvGraphicFramePr>
          <p:nvPr>
            <p:ph type="tbl" sz="quarter" idx="13"/>
            <p:extLst>
              <p:ext uri="{D42A27DB-BD31-4B8C-83A1-F6EECF244321}">
                <p14:modId xmlns:p14="http://schemas.microsoft.com/office/powerpoint/2010/main" val="2273875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88112202"/>
                    </a:ext>
                  </a:extLst>
                </a:gridCol>
                <a:gridCol w="1316737">
                  <a:extLst>
                    <a:ext uri="{9D8B030D-6E8A-4147-A177-3AD203B41FA5}">
                      <a16:colId xmlns:a16="http://schemas.microsoft.com/office/drawing/2014/main" val="3545073469"/>
                    </a:ext>
                  </a:extLst>
                </a:gridCol>
                <a:gridCol w="329184">
                  <a:extLst>
                    <a:ext uri="{9D8B030D-6E8A-4147-A177-3AD203B41FA5}">
                      <a16:colId xmlns:a16="http://schemas.microsoft.com/office/drawing/2014/main" val="702559770"/>
                    </a:ext>
                  </a:extLst>
                </a:gridCol>
                <a:gridCol w="329184">
                  <a:extLst>
                    <a:ext uri="{9D8B030D-6E8A-4147-A177-3AD203B41FA5}">
                      <a16:colId xmlns:a16="http://schemas.microsoft.com/office/drawing/2014/main" val="646114553"/>
                    </a:ext>
                  </a:extLst>
                </a:gridCol>
                <a:gridCol w="329184">
                  <a:extLst>
                    <a:ext uri="{9D8B030D-6E8A-4147-A177-3AD203B41FA5}">
                      <a16:colId xmlns:a16="http://schemas.microsoft.com/office/drawing/2014/main" val="1961901038"/>
                    </a:ext>
                  </a:extLst>
                </a:gridCol>
                <a:gridCol w="329184">
                  <a:extLst>
                    <a:ext uri="{9D8B030D-6E8A-4147-A177-3AD203B41FA5}">
                      <a16:colId xmlns:a16="http://schemas.microsoft.com/office/drawing/2014/main" val="1765800130"/>
                    </a:ext>
                  </a:extLst>
                </a:gridCol>
                <a:gridCol w="329184">
                  <a:extLst>
                    <a:ext uri="{9D8B030D-6E8A-4147-A177-3AD203B41FA5}">
                      <a16:colId xmlns:a16="http://schemas.microsoft.com/office/drawing/2014/main" val="113624129"/>
                    </a:ext>
                  </a:extLst>
                </a:gridCol>
                <a:gridCol w="329184">
                  <a:extLst>
                    <a:ext uri="{9D8B030D-6E8A-4147-A177-3AD203B41FA5}">
                      <a16:colId xmlns:a16="http://schemas.microsoft.com/office/drawing/2014/main" val="3113928022"/>
                    </a:ext>
                  </a:extLst>
                </a:gridCol>
                <a:gridCol w="329184">
                  <a:extLst>
                    <a:ext uri="{9D8B030D-6E8A-4147-A177-3AD203B41FA5}">
                      <a16:colId xmlns:a16="http://schemas.microsoft.com/office/drawing/2014/main" val="3795641502"/>
                    </a:ext>
                  </a:extLst>
                </a:gridCol>
                <a:gridCol w="329184">
                  <a:extLst>
                    <a:ext uri="{9D8B030D-6E8A-4147-A177-3AD203B41FA5}">
                      <a16:colId xmlns:a16="http://schemas.microsoft.com/office/drawing/2014/main" val="3871872544"/>
                    </a:ext>
                  </a:extLst>
                </a:gridCol>
                <a:gridCol w="329184">
                  <a:extLst>
                    <a:ext uri="{9D8B030D-6E8A-4147-A177-3AD203B41FA5}">
                      <a16:colId xmlns:a16="http://schemas.microsoft.com/office/drawing/2014/main" val="2746549126"/>
                    </a:ext>
                  </a:extLst>
                </a:gridCol>
                <a:gridCol w="329184">
                  <a:extLst>
                    <a:ext uri="{9D8B030D-6E8A-4147-A177-3AD203B41FA5}">
                      <a16:colId xmlns:a16="http://schemas.microsoft.com/office/drawing/2014/main" val="1973196607"/>
                    </a:ext>
                  </a:extLst>
                </a:gridCol>
                <a:gridCol w="329184">
                  <a:extLst>
                    <a:ext uri="{9D8B030D-6E8A-4147-A177-3AD203B41FA5}">
                      <a16:colId xmlns:a16="http://schemas.microsoft.com/office/drawing/2014/main" val="71683800"/>
                    </a:ext>
                  </a:extLst>
                </a:gridCol>
                <a:gridCol w="329184">
                  <a:extLst>
                    <a:ext uri="{9D8B030D-6E8A-4147-A177-3AD203B41FA5}">
                      <a16:colId xmlns:a16="http://schemas.microsoft.com/office/drawing/2014/main" val="2589641371"/>
                    </a:ext>
                  </a:extLst>
                </a:gridCol>
                <a:gridCol w="329184">
                  <a:extLst>
                    <a:ext uri="{9D8B030D-6E8A-4147-A177-3AD203B41FA5}">
                      <a16:colId xmlns:a16="http://schemas.microsoft.com/office/drawing/2014/main" val="446816958"/>
                    </a:ext>
                  </a:extLst>
                </a:gridCol>
                <a:gridCol w="329184">
                  <a:extLst>
                    <a:ext uri="{9D8B030D-6E8A-4147-A177-3AD203B41FA5}">
                      <a16:colId xmlns:a16="http://schemas.microsoft.com/office/drawing/2014/main" val="1412580989"/>
                    </a:ext>
                  </a:extLst>
                </a:gridCol>
                <a:gridCol w="329184">
                  <a:extLst>
                    <a:ext uri="{9D8B030D-6E8A-4147-A177-3AD203B41FA5}">
                      <a16:colId xmlns:a16="http://schemas.microsoft.com/office/drawing/2014/main" val="1250457298"/>
                    </a:ext>
                  </a:extLst>
                </a:gridCol>
                <a:gridCol w="329184">
                  <a:extLst>
                    <a:ext uri="{9D8B030D-6E8A-4147-A177-3AD203B41FA5}">
                      <a16:colId xmlns:a16="http://schemas.microsoft.com/office/drawing/2014/main" val="3221763561"/>
                    </a:ext>
                  </a:extLst>
                </a:gridCol>
                <a:gridCol w="329184">
                  <a:extLst>
                    <a:ext uri="{9D8B030D-6E8A-4147-A177-3AD203B41FA5}">
                      <a16:colId xmlns:a16="http://schemas.microsoft.com/office/drawing/2014/main" val="3087562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4033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- 2023-07-17 17:00:04</a:t>
                      </a:r>
                      <a:r>
                        <a:rPr kumimoji="0" lang="en-US" sz="1000" b="0" i="0" u="none" strike="noStrike" kern="1200" cap="none" spc="0" normalizeH="0" baseline="0" noProof="0">
                          <a:ln>
                            <a:noFill/>
                          </a:ln>
                          <a:solidFill>
                            <a:prstClr val="black"/>
                          </a:solidFill>
                          <a:effectLst/>
                          <a:uLnTx/>
                          <a:uFillTx/>
                          <a:latin typeface="Calibri"/>
                          <a:ea typeface="+mn-ea"/>
                          <a:cs typeface="+mn-cs"/>
                        </a:rPr>
                        <a:t>
 Mahalo to our partners at Business Insurance Services (BIS) for treating us to gelato and sorbet from La Gelateria Hawaii, boba drinks from Yi Fang Fruit Tea Hawaii  and goodies from Baldwin's Sweet Shop . It’s always a nice treat to reconnect in person. The refreshing boba tea and gelato and yummy local snacks were the icing on top! Thank you BIS for your continued support and partnership.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https://quintly-image-storage.s3.amazonaws.com/17ae3836335657ff0a83f20c7d11e5e8/a6d2d7d468676c8c6924486d550afaa9.jpg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68102210"/>
                  </a:ext>
                </a:extLst>
              </a:tr>
            </a:tbl>
          </a:graphicData>
        </a:graphic>
      </p:graphicFrame>
      <p:sp>
        <p:nvSpPr>
          <p:cNvPr id="4" name="Text Placeholder 3">
            <a:extLst>
              <a:ext uri="{FF2B5EF4-FFF2-40B4-BE49-F238E27FC236}">
                <a16:creationId xmlns:a16="http://schemas.microsoft.com/office/drawing/2014/main" id="{C1435B15-A4EA-483E-9EC0-000BF20CA6AF}"/>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239034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5B9C-7B13-49BF-9CC6-E700C8F50F1B}"/>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F6215F8B-94E2-4B58-B729-D6FD9D6FDF61}"/>
              </a:ext>
            </a:extLst>
          </p:cNvPr>
          <p:cNvGraphicFramePr>
            <a:graphicFrameLocks noGrp="1"/>
          </p:cNvGraphicFramePr>
          <p:nvPr>
            <p:ph type="tbl" sz="quarter" idx="13"/>
            <p:extLst>
              <p:ext uri="{D42A27DB-BD31-4B8C-83A1-F6EECF244321}">
                <p14:modId xmlns:p14="http://schemas.microsoft.com/office/powerpoint/2010/main" val="83057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56913539"/>
                    </a:ext>
                  </a:extLst>
                </a:gridCol>
                <a:gridCol w="1316737">
                  <a:extLst>
                    <a:ext uri="{9D8B030D-6E8A-4147-A177-3AD203B41FA5}">
                      <a16:colId xmlns:a16="http://schemas.microsoft.com/office/drawing/2014/main" val="3704660248"/>
                    </a:ext>
                  </a:extLst>
                </a:gridCol>
                <a:gridCol w="329184">
                  <a:extLst>
                    <a:ext uri="{9D8B030D-6E8A-4147-A177-3AD203B41FA5}">
                      <a16:colId xmlns:a16="http://schemas.microsoft.com/office/drawing/2014/main" val="3027702628"/>
                    </a:ext>
                  </a:extLst>
                </a:gridCol>
                <a:gridCol w="329184">
                  <a:extLst>
                    <a:ext uri="{9D8B030D-6E8A-4147-A177-3AD203B41FA5}">
                      <a16:colId xmlns:a16="http://schemas.microsoft.com/office/drawing/2014/main" val="4062945386"/>
                    </a:ext>
                  </a:extLst>
                </a:gridCol>
                <a:gridCol w="329184">
                  <a:extLst>
                    <a:ext uri="{9D8B030D-6E8A-4147-A177-3AD203B41FA5}">
                      <a16:colId xmlns:a16="http://schemas.microsoft.com/office/drawing/2014/main" val="582722959"/>
                    </a:ext>
                  </a:extLst>
                </a:gridCol>
                <a:gridCol w="329184">
                  <a:extLst>
                    <a:ext uri="{9D8B030D-6E8A-4147-A177-3AD203B41FA5}">
                      <a16:colId xmlns:a16="http://schemas.microsoft.com/office/drawing/2014/main" val="1568117330"/>
                    </a:ext>
                  </a:extLst>
                </a:gridCol>
                <a:gridCol w="329184">
                  <a:extLst>
                    <a:ext uri="{9D8B030D-6E8A-4147-A177-3AD203B41FA5}">
                      <a16:colId xmlns:a16="http://schemas.microsoft.com/office/drawing/2014/main" val="3289002676"/>
                    </a:ext>
                  </a:extLst>
                </a:gridCol>
                <a:gridCol w="329184">
                  <a:extLst>
                    <a:ext uri="{9D8B030D-6E8A-4147-A177-3AD203B41FA5}">
                      <a16:colId xmlns:a16="http://schemas.microsoft.com/office/drawing/2014/main" val="3908215678"/>
                    </a:ext>
                  </a:extLst>
                </a:gridCol>
                <a:gridCol w="329184">
                  <a:extLst>
                    <a:ext uri="{9D8B030D-6E8A-4147-A177-3AD203B41FA5}">
                      <a16:colId xmlns:a16="http://schemas.microsoft.com/office/drawing/2014/main" val="3234735745"/>
                    </a:ext>
                  </a:extLst>
                </a:gridCol>
                <a:gridCol w="329184">
                  <a:extLst>
                    <a:ext uri="{9D8B030D-6E8A-4147-A177-3AD203B41FA5}">
                      <a16:colId xmlns:a16="http://schemas.microsoft.com/office/drawing/2014/main" val="2240127811"/>
                    </a:ext>
                  </a:extLst>
                </a:gridCol>
                <a:gridCol w="329184">
                  <a:extLst>
                    <a:ext uri="{9D8B030D-6E8A-4147-A177-3AD203B41FA5}">
                      <a16:colId xmlns:a16="http://schemas.microsoft.com/office/drawing/2014/main" val="615197233"/>
                    </a:ext>
                  </a:extLst>
                </a:gridCol>
                <a:gridCol w="329184">
                  <a:extLst>
                    <a:ext uri="{9D8B030D-6E8A-4147-A177-3AD203B41FA5}">
                      <a16:colId xmlns:a16="http://schemas.microsoft.com/office/drawing/2014/main" val="1646644448"/>
                    </a:ext>
                  </a:extLst>
                </a:gridCol>
                <a:gridCol w="329184">
                  <a:extLst>
                    <a:ext uri="{9D8B030D-6E8A-4147-A177-3AD203B41FA5}">
                      <a16:colId xmlns:a16="http://schemas.microsoft.com/office/drawing/2014/main" val="2425033493"/>
                    </a:ext>
                  </a:extLst>
                </a:gridCol>
                <a:gridCol w="329184">
                  <a:extLst>
                    <a:ext uri="{9D8B030D-6E8A-4147-A177-3AD203B41FA5}">
                      <a16:colId xmlns:a16="http://schemas.microsoft.com/office/drawing/2014/main" val="2464538675"/>
                    </a:ext>
                  </a:extLst>
                </a:gridCol>
                <a:gridCol w="329184">
                  <a:extLst>
                    <a:ext uri="{9D8B030D-6E8A-4147-A177-3AD203B41FA5}">
                      <a16:colId xmlns:a16="http://schemas.microsoft.com/office/drawing/2014/main" val="1154167278"/>
                    </a:ext>
                  </a:extLst>
                </a:gridCol>
                <a:gridCol w="329184">
                  <a:extLst>
                    <a:ext uri="{9D8B030D-6E8A-4147-A177-3AD203B41FA5}">
                      <a16:colId xmlns:a16="http://schemas.microsoft.com/office/drawing/2014/main" val="3865687127"/>
                    </a:ext>
                  </a:extLst>
                </a:gridCol>
                <a:gridCol w="329184">
                  <a:extLst>
                    <a:ext uri="{9D8B030D-6E8A-4147-A177-3AD203B41FA5}">
                      <a16:colId xmlns:a16="http://schemas.microsoft.com/office/drawing/2014/main" val="816384110"/>
                    </a:ext>
                  </a:extLst>
                </a:gridCol>
                <a:gridCol w="329184">
                  <a:extLst>
                    <a:ext uri="{9D8B030D-6E8A-4147-A177-3AD203B41FA5}">
                      <a16:colId xmlns:a16="http://schemas.microsoft.com/office/drawing/2014/main" val="692165488"/>
                    </a:ext>
                  </a:extLst>
                </a:gridCol>
                <a:gridCol w="329184">
                  <a:extLst>
                    <a:ext uri="{9D8B030D-6E8A-4147-A177-3AD203B41FA5}">
                      <a16:colId xmlns:a16="http://schemas.microsoft.com/office/drawing/2014/main" val="139922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845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- 2023-07-21 17:00:01</a:t>
                      </a:r>
                      <a:r>
                        <a:rPr kumimoji="0" lang="en-US" sz="1000" b="0" i="0" u="none" strike="noStrike" kern="1200" cap="none" spc="0" normalizeH="0" baseline="0" noProof="0">
                          <a:ln>
                            <a:noFill/>
                          </a:ln>
                          <a:solidFill>
                            <a:prstClr val="black"/>
                          </a:solidFill>
                          <a:effectLst/>
                          <a:uLnTx/>
                          <a:uFillTx/>
                          <a:latin typeface="Calibri"/>
                          <a:ea typeface="+mn-ea"/>
                          <a:cs typeface="+mn-cs"/>
                        </a:rPr>
                        <a:t>
 Jeff T. of our Claims department received FICOH's Kūpono Award for delivering excellent service and supporting FICOH's customer-centric vision. His nominator wrote, "When he is tasked with a project, he gives 110% effort to ensure the results exceed our expectations. He is committed to treating all individuals with dignity and respect." Ho'omaika'i Jeff on this achievement! #EmployeeAppreciation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https://quintly-image-storage.s3.amazonaws.com/17ae3836335657ff0a83f20c7d11e5e8/d89f66a04b5f635939200f36e502e49b.jpg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91227584"/>
                  </a:ext>
                </a:extLst>
              </a:tr>
            </a:tbl>
          </a:graphicData>
        </a:graphic>
      </p:graphicFrame>
      <p:sp>
        <p:nvSpPr>
          <p:cNvPr id="4" name="Text Placeholder 3">
            <a:extLst>
              <a:ext uri="{FF2B5EF4-FFF2-40B4-BE49-F238E27FC236}">
                <a16:creationId xmlns:a16="http://schemas.microsoft.com/office/drawing/2014/main" id="{AB9BC980-CFB9-4680-95FA-2507D6587496}"/>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4062073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37645-BA3F-4153-93F8-A22A9D3B218E}"/>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AB6D51D7-F323-49B6-9917-73972B53544F}"/>
              </a:ext>
            </a:extLst>
          </p:cNvPr>
          <p:cNvGraphicFramePr>
            <a:graphicFrameLocks noGrp="1"/>
          </p:cNvGraphicFramePr>
          <p:nvPr>
            <p:ph type="tbl" sz="quarter" idx="13"/>
            <p:extLst>
              <p:ext uri="{D42A27DB-BD31-4B8C-83A1-F6EECF244321}">
                <p14:modId xmlns:p14="http://schemas.microsoft.com/office/powerpoint/2010/main" val="1170714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84559088"/>
                    </a:ext>
                  </a:extLst>
                </a:gridCol>
                <a:gridCol w="1316737">
                  <a:extLst>
                    <a:ext uri="{9D8B030D-6E8A-4147-A177-3AD203B41FA5}">
                      <a16:colId xmlns:a16="http://schemas.microsoft.com/office/drawing/2014/main" val="4154122397"/>
                    </a:ext>
                  </a:extLst>
                </a:gridCol>
                <a:gridCol w="329184">
                  <a:extLst>
                    <a:ext uri="{9D8B030D-6E8A-4147-A177-3AD203B41FA5}">
                      <a16:colId xmlns:a16="http://schemas.microsoft.com/office/drawing/2014/main" val="1985872745"/>
                    </a:ext>
                  </a:extLst>
                </a:gridCol>
                <a:gridCol w="329184">
                  <a:extLst>
                    <a:ext uri="{9D8B030D-6E8A-4147-A177-3AD203B41FA5}">
                      <a16:colId xmlns:a16="http://schemas.microsoft.com/office/drawing/2014/main" val="790732310"/>
                    </a:ext>
                  </a:extLst>
                </a:gridCol>
                <a:gridCol w="329184">
                  <a:extLst>
                    <a:ext uri="{9D8B030D-6E8A-4147-A177-3AD203B41FA5}">
                      <a16:colId xmlns:a16="http://schemas.microsoft.com/office/drawing/2014/main" val="656528817"/>
                    </a:ext>
                  </a:extLst>
                </a:gridCol>
                <a:gridCol w="329184">
                  <a:extLst>
                    <a:ext uri="{9D8B030D-6E8A-4147-A177-3AD203B41FA5}">
                      <a16:colId xmlns:a16="http://schemas.microsoft.com/office/drawing/2014/main" val="903792538"/>
                    </a:ext>
                  </a:extLst>
                </a:gridCol>
                <a:gridCol w="329184">
                  <a:extLst>
                    <a:ext uri="{9D8B030D-6E8A-4147-A177-3AD203B41FA5}">
                      <a16:colId xmlns:a16="http://schemas.microsoft.com/office/drawing/2014/main" val="3336513323"/>
                    </a:ext>
                  </a:extLst>
                </a:gridCol>
                <a:gridCol w="329184">
                  <a:extLst>
                    <a:ext uri="{9D8B030D-6E8A-4147-A177-3AD203B41FA5}">
                      <a16:colId xmlns:a16="http://schemas.microsoft.com/office/drawing/2014/main" val="3161809903"/>
                    </a:ext>
                  </a:extLst>
                </a:gridCol>
                <a:gridCol w="329184">
                  <a:extLst>
                    <a:ext uri="{9D8B030D-6E8A-4147-A177-3AD203B41FA5}">
                      <a16:colId xmlns:a16="http://schemas.microsoft.com/office/drawing/2014/main" val="4167895772"/>
                    </a:ext>
                  </a:extLst>
                </a:gridCol>
                <a:gridCol w="329184">
                  <a:extLst>
                    <a:ext uri="{9D8B030D-6E8A-4147-A177-3AD203B41FA5}">
                      <a16:colId xmlns:a16="http://schemas.microsoft.com/office/drawing/2014/main" val="2164587944"/>
                    </a:ext>
                  </a:extLst>
                </a:gridCol>
                <a:gridCol w="329184">
                  <a:extLst>
                    <a:ext uri="{9D8B030D-6E8A-4147-A177-3AD203B41FA5}">
                      <a16:colId xmlns:a16="http://schemas.microsoft.com/office/drawing/2014/main" val="1186857578"/>
                    </a:ext>
                  </a:extLst>
                </a:gridCol>
                <a:gridCol w="329184">
                  <a:extLst>
                    <a:ext uri="{9D8B030D-6E8A-4147-A177-3AD203B41FA5}">
                      <a16:colId xmlns:a16="http://schemas.microsoft.com/office/drawing/2014/main" val="2715133320"/>
                    </a:ext>
                  </a:extLst>
                </a:gridCol>
                <a:gridCol w="329184">
                  <a:extLst>
                    <a:ext uri="{9D8B030D-6E8A-4147-A177-3AD203B41FA5}">
                      <a16:colId xmlns:a16="http://schemas.microsoft.com/office/drawing/2014/main" val="929631724"/>
                    </a:ext>
                  </a:extLst>
                </a:gridCol>
                <a:gridCol w="329184">
                  <a:extLst>
                    <a:ext uri="{9D8B030D-6E8A-4147-A177-3AD203B41FA5}">
                      <a16:colId xmlns:a16="http://schemas.microsoft.com/office/drawing/2014/main" val="2787650782"/>
                    </a:ext>
                  </a:extLst>
                </a:gridCol>
                <a:gridCol w="329184">
                  <a:extLst>
                    <a:ext uri="{9D8B030D-6E8A-4147-A177-3AD203B41FA5}">
                      <a16:colId xmlns:a16="http://schemas.microsoft.com/office/drawing/2014/main" val="3397857365"/>
                    </a:ext>
                  </a:extLst>
                </a:gridCol>
                <a:gridCol w="329184">
                  <a:extLst>
                    <a:ext uri="{9D8B030D-6E8A-4147-A177-3AD203B41FA5}">
                      <a16:colId xmlns:a16="http://schemas.microsoft.com/office/drawing/2014/main" val="3254077782"/>
                    </a:ext>
                  </a:extLst>
                </a:gridCol>
                <a:gridCol w="329184">
                  <a:extLst>
                    <a:ext uri="{9D8B030D-6E8A-4147-A177-3AD203B41FA5}">
                      <a16:colId xmlns:a16="http://schemas.microsoft.com/office/drawing/2014/main" val="952028863"/>
                    </a:ext>
                  </a:extLst>
                </a:gridCol>
                <a:gridCol w="329184">
                  <a:extLst>
                    <a:ext uri="{9D8B030D-6E8A-4147-A177-3AD203B41FA5}">
                      <a16:colId xmlns:a16="http://schemas.microsoft.com/office/drawing/2014/main" val="3136344505"/>
                    </a:ext>
                  </a:extLst>
                </a:gridCol>
                <a:gridCol w="329184">
                  <a:extLst>
                    <a:ext uri="{9D8B030D-6E8A-4147-A177-3AD203B41FA5}">
                      <a16:colId xmlns:a16="http://schemas.microsoft.com/office/drawing/2014/main" val="3146314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671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- 2023-07-27 17:00:03</a:t>
                      </a:r>
                      <a:r>
                        <a:rPr kumimoji="0" lang="en-US" sz="1000" b="0" i="0" u="none" strike="noStrike" kern="1200" cap="none" spc="0" normalizeH="0" baseline="0" noProof="0">
                          <a:ln>
                            <a:noFill/>
                          </a:ln>
                          <a:solidFill>
                            <a:prstClr val="black"/>
                          </a:solidFill>
                          <a:effectLst/>
                          <a:uLnTx/>
                          <a:uFillTx/>
                          <a:latin typeface="Calibri"/>
                          <a:ea typeface="+mn-ea"/>
                          <a:cs typeface="+mn-cs"/>
                        </a:rPr>
                        <a:t>
 It's #NationalInternsDay and to celebrate we’re highlighting our talented interns Tidus, Zion, and Toby who have been instrumental in helping us achieve our goals this summer. Their hard work, dedication and fresh ideas have made a lasting impact (and impression) on Team FICOH. We’re excited to see what they do next as they return to school in the fall!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https://quintly-image-storage.s3.amazonaws.com/17ae3836335657ff0a83f20c7d11e5e8/bce81ac301461aa87147108f38f7e935.jpg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53056629"/>
                  </a:ext>
                </a:extLst>
              </a:tr>
            </a:tbl>
          </a:graphicData>
        </a:graphic>
      </p:graphicFrame>
      <p:sp>
        <p:nvSpPr>
          <p:cNvPr id="4" name="Text Placeholder 3">
            <a:extLst>
              <a:ext uri="{FF2B5EF4-FFF2-40B4-BE49-F238E27FC236}">
                <a16:creationId xmlns:a16="http://schemas.microsoft.com/office/drawing/2014/main" id="{6FADCB1A-3E35-4CD6-965D-8EF3B99A8C7A}"/>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356060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CB61-D4E9-4389-9C56-2EBA47C6A97E}"/>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A923969B-F85A-41D4-99FC-850C7920F525}"/>
              </a:ext>
            </a:extLst>
          </p:cNvPr>
          <p:cNvGraphicFramePr>
            <a:graphicFrameLocks noGrp="1"/>
          </p:cNvGraphicFramePr>
          <p:nvPr>
            <p:ph type="tbl" sz="quarter" idx="13"/>
            <p:extLst>
              <p:ext uri="{D42A27DB-BD31-4B8C-83A1-F6EECF244321}">
                <p14:modId xmlns:p14="http://schemas.microsoft.com/office/powerpoint/2010/main" val="491511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8631230"/>
                    </a:ext>
                  </a:extLst>
                </a:gridCol>
                <a:gridCol w="576072">
                  <a:extLst>
                    <a:ext uri="{9D8B030D-6E8A-4147-A177-3AD203B41FA5}">
                      <a16:colId xmlns:a16="http://schemas.microsoft.com/office/drawing/2014/main" val="4208859770"/>
                    </a:ext>
                  </a:extLst>
                </a:gridCol>
                <a:gridCol w="576072">
                  <a:extLst>
                    <a:ext uri="{9D8B030D-6E8A-4147-A177-3AD203B41FA5}">
                      <a16:colId xmlns:a16="http://schemas.microsoft.com/office/drawing/2014/main" val="3548211036"/>
                    </a:ext>
                  </a:extLst>
                </a:gridCol>
                <a:gridCol w="576072">
                  <a:extLst>
                    <a:ext uri="{9D8B030D-6E8A-4147-A177-3AD203B41FA5}">
                      <a16:colId xmlns:a16="http://schemas.microsoft.com/office/drawing/2014/main" val="1433798551"/>
                    </a:ext>
                  </a:extLst>
                </a:gridCol>
                <a:gridCol w="576072">
                  <a:extLst>
                    <a:ext uri="{9D8B030D-6E8A-4147-A177-3AD203B41FA5}">
                      <a16:colId xmlns:a16="http://schemas.microsoft.com/office/drawing/2014/main" val="1566732798"/>
                    </a:ext>
                  </a:extLst>
                </a:gridCol>
                <a:gridCol w="576072">
                  <a:extLst>
                    <a:ext uri="{9D8B030D-6E8A-4147-A177-3AD203B41FA5}">
                      <a16:colId xmlns:a16="http://schemas.microsoft.com/office/drawing/2014/main" val="1467504491"/>
                    </a:ext>
                  </a:extLst>
                </a:gridCol>
                <a:gridCol w="576072">
                  <a:extLst>
                    <a:ext uri="{9D8B030D-6E8A-4147-A177-3AD203B41FA5}">
                      <a16:colId xmlns:a16="http://schemas.microsoft.com/office/drawing/2014/main" val="3959492844"/>
                    </a:ext>
                  </a:extLst>
                </a:gridCol>
                <a:gridCol w="576072">
                  <a:extLst>
                    <a:ext uri="{9D8B030D-6E8A-4147-A177-3AD203B41FA5}">
                      <a16:colId xmlns:a16="http://schemas.microsoft.com/office/drawing/2014/main" val="1126118441"/>
                    </a:ext>
                  </a:extLst>
                </a:gridCol>
                <a:gridCol w="576072">
                  <a:extLst>
                    <a:ext uri="{9D8B030D-6E8A-4147-A177-3AD203B41FA5}">
                      <a16:colId xmlns:a16="http://schemas.microsoft.com/office/drawing/2014/main" val="1818080229"/>
                    </a:ext>
                  </a:extLst>
                </a:gridCol>
                <a:gridCol w="576072">
                  <a:extLst>
                    <a:ext uri="{9D8B030D-6E8A-4147-A177-3AD203B41FA5}">
                      <a16:colId xmlns:a16="http://schemas.microsoft.com/office/drawing/2014/main" val="2320352667"/>
                    </a:ext>
                  </a:extLst>
                </a:gridCol>
                <a:gridCol w="576072">
                  <a:extLst>
                    <a:ext uri="{9D8B030D-6E8A-4147-A177-3AD203B41FA5}">
                      <a16:colId xmlns:a16="http://schemas.microsoft.com/office/drawing/2014/main" val="1609092415"/>
                    </a:ext>
                  </a:extLst>
                </a:gridCol>
                <a:gridCol w="576072">
                  <a:extLst>
                    <a:ext uri="{9D8B030D-6E8A-4147-A177-3AD203B41FA5}">
                      <a16:colId xmlns:a16="http://schemas.microsoft.com/office/drawing/2014/main" val="2068765038"/>
                    </a:ext>
                  </a:extLst>
                </a:gridCol>
                <a:gridCol w="576072">
                  <a:extLst>
                    <a:ext uri="{9D8B030D-6E8A-4147-A177-3AD203B41FA5}">
                      <a16:colId xmlns:a16="http://schemas.microsoft.com/office/drawing/2014/main" val="285385951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46855229"/>
                  </a:ext>
                </a:extLst>
              </a:tr>
              <a:tr h="370840">
                <a:tc>
                  <a:txBody>
                    <a:bodyPr/>
                    <a:lstStyle/>
                    <a:p>
                      <a:r>
                        <a:rPr lang="en-US" sz="1000"/>
                        <a:t>1182</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0.0085 %</a:t>
                      </a:r>
                    </a:p>
                  </a:txBody>
                  <a:tcPr/>
                </a:tc>
                <a:tc>
                  <a:txBody>
                    <a:bodyPr/>
                    <a:lstStyle/>
                    <a:p>
                      <a:r>
                        <a:rPr lang="en-US" sz="1000"/>
                        <a:t>0.0 %</a:t>
                      </a:r>
                    </a:p>
                  </a:txBody>
                  <a:tcPr/>
                </a:tc>
                <a:extLst>
                  <a:ext uri="{0D108BD9-81ED-4DB2-BD59-A6C34878D82A}">
                    <a16:rowId xmlns:a16="http://schemas.microsoft.com/office/drawing/2014/main" val="2159543060"/>
                  </a:ext>
                </a:extLst>
              </a:tr>
            </a:tbl>
          </a:graphicData>
        </a:graphic>
      </p:graphicFrame>
      <p:sp>
        <p:nvSpPr>
          <p:cNvPr id="4" name="Text Placeholder 3">
            <a:extLst>
              <a:ext uri="{FF2B5EF4-FFF2-40B4-BE49-F238E27FC236}">
                <a16:creationId xmlns:a16="http://schemas.microsoft.com/office/drawing/2014/main" id="{03F4B346-658F-48E2-8723-F82E9A4EA7A7}"/>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01137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67781-B0A5-42B8-ADD0-17714577C8D6}"/>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5091095-B33C-45BD-9E81-058C0828E844}"/>
              </a:ext>
            </a:extLst>
          </p:cNvPr>
          <p:cNvGraphicFramePr>
            <a:graphicFrameLocks noGrp="1"/>
          </p:cNvGraphicFramePr>
          <p:nvPr>
            <p:ph type="chart" sz="quarter" idx="13"/>
            <p:extLst>
              <p:ext uri="{D42A27DB-BD31-4B8C-83A1-F6EECF244321}">
                <p14:modId xmlns:p14="http://schemas.microsoft.com/office/powerpoint/2010/main" val="2892784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35A34F-FBC5-477A-B3C2-BA5EA05A09A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653A695-1333-4209-96B5-4B33CDDE0A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492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4475-9D22-4D8D-BCF7-9D7BFF3099A4}"/>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0903C79-2788-4DFB-AF29-553D0AD34196}"/>
              </a:ext>
            </a:extLst>
          </p:cNvPr>
          <p:cNvGraphicFramePr>
            <a:graphicFrameLocks noGrp="1"/>
          </p:cNvGraphicFramePr>
          <p:nvPr>
            <p:ph type="chart" sz="quarter" idx="13"/>
            <p:extLst>
              <p:ext uri="{D42A27DB-BD31-4B8C-83A1-F6EECF244321}">
                <p14:modId xmlns:p14="http://schemas.microsoft.com/office/powerpoint/2010/main" val="504597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A018E6-0D3E-4F7C-A971-D875CFC027B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CD4E69A-0E31-4ADA-BD7C-1F5630A79D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80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3B6A-8FC8-4666-9020-2C7BE5A32A1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B7A38D9-AD91-4CD8-A4F2-38F01EBD7C59}"/>
              </a:ext>
            </a:extLst>
          </p:cNvPr>
          <p:cNvGraphicFramePr>
            <a:graphicFrameLocks noGrp="1"/>
          </p:cNvGraphicFramePr>
          <p:nvPr>
            <p:ph type="chart" sz="quarter" idx="13"/>
            <p:extLst>
              <p:ext uri="{D42A27DB-BD31-4B8C-83A1-F6EECF244321}">
                <p14:modId xmlns:p14="http://schemas.microsoft.com/office/powerpoint/2010/main" val="752881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15D2C2-DBC6-4E84-9F08-16E2F37E01E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456BDAD-99BE-47F1-AC5D-C10B151DD3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5289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48C10-A272-4B08-B3D8-0F7ED650D05A}"/>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7EC945C7-39A3-4988-831F-7EE9E65549EA}"/>
              </a:ext>
            </a:extLst>
          </p:cNvPr>
          <p:cNvGraphicFramePr>
            <a:graphicFrameLocks noGrp="1"/>
          </p:cNvGraphicFramePr>
          <p:nvPr>
            <p:ph type="tbl" sz="quarter" idx="13"/>
            <p:extLst>
              <p:ext uri="{D42A27DB-BD31-4B8C-83A1-F6EECF244321}">
                <p14:modId xmlns:p14="http://schemas.microsoft.com/office/powerpoint/2010/main" val="1267908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7417696"/>
                    </a:ext>
                  </a:extLst>
                </a:gridCol>
                <a:gridCol w="1152144">
                  <a:extLst>
                    <a:ext uri="{9D8B030D-6E8A-4147-A177-3AD203B41FA5}">
                      <a16:colId xmlns:a16="http://schemas.microsoft.com/office/drawing/2014/main" val="2425812301"/>
                    </a:ext>
                  </a:extLst>
                </a:gridCol>
                <a:gridCol w="1152144">
                  <a:extLst>
                    <a:ext uri="{9D8B030D-6E8A-4147-A177-3AD203B41FA5}">
                      <a16:colId xmlns:a16="http://schemas.microsoft.com/office/drawing/2014/main" val="2336408956"/>
                    </a:ext>
                  </a:extLst>
                </a:gridCol>
                <a:gridCol w="1152144">
                  <a:extLst>
                    <a:ext uri="{9D8B030D-6E8A-4147-A177-3AD203B41FA5}">
                      <a16:colId xmlns:a16="http://schemas.microsoft.com/office/drawing/2014/main" val="3070388914"/>
                    </a:ext>
                  </a:extLst>
                </a:gridCol>
                <a:gridCol w="1152144">
                  <a:extLst>
                    <a:ext uri="{9D8B030D-6E8A-4147-A177-3AD203B41FA5}">
                      <a16:colId xmlns:a16="http://schemas.microsoft.com/office/drawing/2014/main" val="2748713211"/>
                    </a:ext>
                  </a:extLst>
                </a:gridCol>
                <a:gridCol w="1152144">
                  <a:extLst>
                    <a:ext uri="{9D8B030D-6E8A-4147-A177-3AD203B41FA5}">
                      <a16:colId xmlns:a16="http://schemas.microsoft.com/office/drawing/2014/main" val="28917362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09156539"/>
                  </a:ext>
                </a:extLst>
              </a:tr>
              <a:tr h="370840">
                <a:tc>
                  <a:txBody>
                    <a:bodyPr/>
                    <a:lstStyle/>
                    <a:p>
                      <a:r>
                        <a:rPr lang="en-US" sz="1000" b="1"/>
                        <a:t>@FirstInsHI - 2023-07-11 17:00:58</a:t>
                      </a:r>
                      <a:r>
                        <a:rPr lang="en-US" sz="1000"/>
                        <a:t>
 This past Saturday, we had the opportunity to volunteer with Mālama Learning Center at their Palehua site above Makakilo.  Mahalo to MLC's staff for working with community members to create lasting change. https://t.co/0uGCwY5cEx</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0.0847 %</a:t>
                      </a:r>
                    </a:p>
                  </a:txBody>
                  <a:tcPr/>
                </a:tc>
                <a:extLst>
                  <a:ext uri="{0D108BD9-81ED-4DB2-BD59-A6C34878D82A}">
                    <a16:rowId xmlns:a16="http://schemas.microsoft.com/office/drawing/2014/main" val="1266179207"/>
                  </a:ext>
                </a:extLst>
              </a:tr>
              <a:tr h="370840">
                <a:tc>
                  <a:txBody>
                    <a:bodyPr/>
                    <a:lstStyle/>
                    <a:p>
                      <a:r>
                        <a:rPr lang="en-US" sz="1000" b="1"/>
                        <a:t>@FirstInsHI - 2023-07-05 17:00:56</a:t>
                      </a:r>
                      <a:r>
                        <a:rPr lang="en-US" sz="1000"/>
                        <a:t>
 If you live and regularly drive in Hawaii, tell us what you think and enter to win 0 in gas from @HeleGas and a YETI tumbler. Find the survey, links to download the free Hele app, and contest rules below.
https://t.co/VEyYxIp4EZ https://t.co/NFqecqToSS</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803757972"/>
                  </a:ext>
                </a:extLst>
              </a:tr>
              <a:tr h="370840">
                <a:tc>
                  <a:txBody>
                    <a:bodyPr/>
                    <a:lstStyle/>
                    <a:p>
                      <a:r>
                        <a:rPr lang="en-US" sz="1000" b="1"/>
                        <a:t>@FirstInsHI - 2023-07-07 17:00:54</a:t>
                      </a:r>
                      <a:r>
                        <a:rPr lang="en-US" sz="1000"/>
                        <a:t>
 FICOH's Community Action Team hosted a classroom drive last month to help Kalihi Kai Elementary School, which needed indoor and outdoor recess items. Mahalo to the administration and staff of Kalihi Kai for their hard work and dedication to teaching Hawaii's keiki. #FirstCAT https://t.co/yF1mVDWqfq</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272797638"/>
                  </a:ext>
                </a:extLst>
              </a:tr>
            </a:tbl>
          </a:graphicData>
        </a:graphic>
      </p:graphicFrame>
      <p:sp>
        <p:nvSpPr>
          <p:cNvPr id="4" name="Text Placeholder 3">
            <a:extLst>
              <a:ext uri="{FF2B5EF4-FFF2-40B4-BE49-F238E27FC236}">
                <a16:creationId xmlns:a16="http://schemas.microsoft.com/office/drawing/2014/main" id="{04377CE9-9872-4C81-B7EF-ACBC18E06D2B}"/>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96677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137E6-E969-4B34-BBF0-A7CC3B2918C7}"/>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A769C04E-96E6-425A-BD53-DC5F862FC408}"/>
              </a:ext>
            </a:extLst>
          </p:cNvPr>
          <p:cNvGraphicFramePr>
            <a:graphicFrameLocks noGrp="1"/>
          </p:cNvGraphicFramePr>
          <p:nvPr>
            <p:ph type="tbl" sz="quarter" idx="13"/>
            <p:extLst>
              <p:ext uri="{D42A27DB-BD31-4B8C-83A1-F6EECF244321}">
                <p14:modId xmlns:p14="http://schemas.microsoft.com/office/powerpoint/2010/main" val="908762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53197342"/>
                    </a:ext>
                  </a:extLst>
                </a:gridCol>
                <a:gridCol w="576072">
                  <a:extLst>
                    <a:ext uri="{9D8B030D-6E8A-4147-A177-3AD203B41FA5}">
                      <a16:colId xmlns:a16="http://schemas.microsoft.com/office/drawing/2014/main" val="3485122686"/>
                    </a:ext>
                  </a:extLst>
                </a:gridCol>
                <a:gridCol w="576072">
                  <a:extLst>
                    <a:ext uri="{9D8B030D-6E8A-4147-A177-3AD203B41FA5}">
                      <a16:colId xmlns:a16="http://schemas.microsoft.com/office/drawing/2014/main" val="2832308538"/>
                    </a:ext>
                  </a:extLst>
                </a:gridCol>
                <a:gridCol w="576072">
                  <a:extLst>
                    <a:ext uri="{9D8B030D-6E8A-4147-A177-3AD203B41FA5}">
                      <a16:colId xmlns:a16="http://schemas.microsoft.com/office/drawing/2014/main" val="1720130804"/>
                    </a:ext>
                  </a:extLst>
                </a:gridCol>
                <a:gridCol w="576072">
                  <a:extLst>
                    <a:ext uri="{9D8B030D-6E8A-4147-A177-3AD203B41FA5}">
                      <a16:colId xmlns:a16="http://schemas.microsoft.com/office/drawing/2014/main" val="2627262042"/>
                    </a:ext>
                  </a:extLst>
                </a:gridCol>
                <a:gridCol w="576072">
                  <a:extLst>
                    <a:ext uri="{9D8B030D-6E8A-4147-A177-3AD203B41FA5}">
                      <a16:colId xmlns:a16="http://schemas.microsoft.com/office/drawing/2014/main" val="4236208364"/>
                    </a:ext>
                  </a:extLst>
                </a:gridCol>
                <a:gridCol w="576072">
                  <a:extLst>
                    <a:ext uri="{9D8B030D-6E8A-4147-A177-3AD203B41FA5}">
                      <a16:colId xmlns:a16="http://schemas.microsoft.com/office/drawing/2014/main" val="2607991355"/>
                    </a:ext>
                  </a:extLst>
                </a:gridCol>
                <a:gridCol w="576072">
                  <a:extLst>
                    <a:ext uri="{9D8B030D-6E8A-4147-A177-3AD203B41FA5}">
                      <a16:colId xmlns:a16="http://schemas.microsoft.com/office/drawing/2014/main" val="2032010625"/>
                    </a:ext>
                  </a:extLst>
                </a:gridCol>
                <a:gridCol w="576072">
                  <a:extLst>
                    <a:ext uri="{9D8B030D-6E8A-4147-A177-3AD203B41FA5}">
                      <a16:colId xmlns:a16="http://schemas.microsoft.com/office/drawing/2014/main" val="257743935"/>
                    </a:ext>
                  </a:extLst>
                </a:gridCol>
                <a:gridCol w="576072">
                  <a:extLst>
                    <a:ext uri="{9D8B030D-6E8A-4147-A177-3AD203B41FA5}">
                      <a16:colId xmlns:a16="http://schemas.microsoft.com/office/drawing/2014/main" val="1744047715"/>
                    </a:ext>
                  </a:extLst>
                </a:gridCol>
                <a:gridCol w="576072">
                  <a:extLst>
                    <a:ext uri="{9D8B030D-6E8A-4147-A177-3AD203B41FA5}">
                      <a16:colId xmlns:a16="http://schemas.microsoft.com/office/drawing/2014/main" val="2884268160"/>
                    </a:ext>
                  </a:extLst>
                </a:gridCol>
                <a:gridCol w="576072">
                  <a:extLst>
                    <a:ext uri="{9D8B030D-6E8A-4147-A177-3AD203B41FA5}">
                      <a16:colId xmlns:a16="http://schemas.microsoft.com/office/drawing/2014/main" val="1592526003"/>
                    </a:ext>
                  </a:extLst>
                </a:gridCol>
                <a:gridCol w="576072">
                  <a:extLst>
                    <a:ext uri="{9D8B030D-6E8A-4147-A177-3AD203B41FA5}">
                      <a16:colId xmlns:a16="http://schemas.microsoft.com/office/drawing/2014/main" val="1394517358"/>
                    </a:ext>
                  </a:extLst>
                </a:gridCol>
                <a:gridCol w="576072">
                  <a:extLst>
                    <a:ext uri="{9D8B030D-6E8A-4147-A177-3AD203B41FA5}">
                      <a16:colId xmlns:a16="http://schemas.microsoft.com/office/drawing/2014/main" val="104686576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973227375"/>
                  </a:ext>
                </a:extLst>
              </a:tr>
              <a:tr h="370840">
                <a:tc>
                  <a:txBody>
                    <a:bodyPr/>
                    <a:lstStyle/>
                    <a:p>
                      <a:r>
                        <a:rPr lang="en-US" sz="1000"/>
                        <a:t>4158</a:t>
                      </a:r>
                    </a:p>
                  </a:txBody>
                  <a:tcPr/>
                </a:tc>
                <a:tc>
                  <a:txBody>
                    <a:bodyPr/>
                    <a:lstStyle/>
                    <a:p>
                      <a:r>
                        <a:rPr lang="en-US" sz="1000"/>
                        <a:t>47</a:t>
                      </a:r>
                    </a:p>
                  </a:txBody>
                  <a:tcPr/>
                </a:tc>
                <a:tc>
                  <a:txBody>
                    <a:bodyPr/>
                    <a:lstStyle/>
                    <a:p>
                      <a:r>
                        <a:rPr lang="en-US" sz="1000"/>
                        <a:t>8</a:t>
                      </a:r>
                    </a:p>
                  </a:txBody>
                  <a:tcPr/>
                </a:tc>
                <a:tc>
                  <a:txBody>
                    <a:bodyPr/>
                    <a:lstStyle/>
                    <a:p>
                      <a:r>
                        <a:rPr lang="en-US" sz="1000"/>
                        <a:t>313</a:t>
                      </a:r>
                    </a:p>
                  </a:txBody>
                  <a:tcPr/>
                </a:tc>
                <a:tc>
                  <a:txBody>
                    <a:bodyPr/>
                    <a:lstStyle/>
                    <a:p>
                      <a:r>
                        <a:rPr lang="en-US" sz="1000"/>
                        <a:t>39.125</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1294</a:t>
                      </a:r>
                    </a:p>
                  </a:txBody>
                  <a:tcPr/>
                </a:tc>
                <a:tc>
                  <a:txBody>
                    <a:bodyPr/>
                    <a:lstStyle/>
                    <a:p>
                      <a:r>
                        <a:rPr lang="en-US" sz="1000"/>
                        <a:t>161.75</a:t>
                      </a:r>
                    </a:p>
                  </a:txBody>
                  <a:tcPr/>
                </a:tc>
                <a:tc>
                  <a:txBody>
                    <a:bodyPr/>
                    <a:lstStyle/>
                    <a:p>
                      <a:r>
                        <a:rPr lang="en-US" sz="1000"/>
                        <a:t>8148</a:t>
                      </a:r>
                    </a:p>
                  </a:txBody>
                  <a:tcPr/>
                </a:tc>
                <a:tc>
                  <a:txBody>
                    <a:bodyPr/>
                    <a:lstStyle/>
                    <a:p>
                      <a:r>
                        <a:rPr lang="en-US" sz="1000"/>
                        <a:t>1018.5</a:t>
                      </a:r>
                    </a:p>
                  </a:txBody>
                  <a:tcPr/>
                </a:tc>
                <a:tc>
                  <a:txBody>
                    <a:bodyPr/>
                    <a:lstStyle/>
                    <a:p>
                      <a:r>
                        <a:rPr lang="en-US" sz="1000"/>
                        <a:t>15.445039952165 %</a:t>
                      </a:r>
                    </a:p>
                  </a:txBody>
                  <a:tcPr/>
                </a:tc>
                <a:tc>
                  <a:txBody>
                    <a:bodyPr/>
                    <a:lstStyle/>
                    <a:p>
                      <a:r>
                        <a:rPr lang="en-US" sz="1000"/>
                        <a:t>531</a:t>
                      </a:r>
                    </a:p>
                  </a:txBody>
                  <a:tcPr/>
                </a:tc>
                <a:extLst>
                  <a:ext uri="{0D108BD9-81ED-4DB2-BD59-A6C34878D82A}">
                    <a16:rowId xmlns:a16="http://schemas.microsoft.com/office/drawing/2014/main" val="108553993"/>
                  </a:ext>
                </a:extLst>
              </a:tr>
            </a:tbl>
          </a:graphicData>
        </a:graphic>
      </p:graphicFrame>
      <p:sp>
        <p:nvSpPr>
          <p:cNvPr id="4" name="Text Placeholder 3">
            <a:extLst>
              <a:ext uri="{FF2B5EF4-FFF2-40B4-BE49-F238E27FC236}">
                <a16:creationId xmlns:a16="http://schemas.microsoft.com/office/drawing/2014/main" id="{23E49F81-C9AC-416B-A864-810356EBC270}"/>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481148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B6C66-C7B2-4FF3-BEB9-21E02F218032}"/>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0D3B9E96-D907-440F-B5FF-8D48D299E4FE}"/>
              </a:ext>
            </a:extLst>
          </p:cNvPr>
          <p:cNvGraphicFramePr>
            <a:graphicFrameLocks noGrp="1"/>
          </p:cNvGraphicFramePr>
          <p:nvPr>
            <p:ph type="chart" sz="quarter" idx="13"/>
            <p:extLst>
              <p:ext uri="{D42A27DB-BD31-4B8C-83A1-F6EECF244321}">
                <p14:modId xmlns:p14="http://schemas.microsoft.com/office/powerpoint/2010/main" val="2362041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B614D4-20EB-46FC-9A6D-DC09A9A34EA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004DCDA-9D23-4A7E-A933-CD94DFE93C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037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D851-B8C1-4D24-B695-5EDC223B43B6}"/>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760ED5FD-CD96-41EF-9D45-635166413609}"/>
              </a:ext>
            </a:extLst>
          </p:cNvPr>
          <p:cNvGraphicFramePr>
            <a:graphicFrameLocks noGrp="1"/>
          </p:cNvGraphicFramePr>
          <p:nvPr>
            <p:ph type="chart" sz="quarter" idx="13"/>
            <p:extLst>
              <p:ext uri="{D42A27DB-BD31-4B8C-83A1-F6EECF244321}">
                <p14:modId xmlns:p14="http://schemas.microsoft.com/office/powerpoint/2010/main" val="3770791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7893DE-30B3-4BA3-93B7-323116F272E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012143C-B2A1-404D-ABCC-519555AF48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0188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CD69E-D1B3-4F07-8FE5-1F8D8FBBDBC8}"/>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D75A3424-2763-4BF1-A6D8-6421C1F76785}"/>
              </a:ext>
            </a:extLst>
          </p:cNvPr>
          <p:cNvGraphicFramePr>
            <a:graphicFrameLocks noGrp="1"/>
          </p:cNvGraphicFramePr>
          <p:nvPr>
            <p:ph type="chart" sz="quarter" idx="13"/>
            <p:extLst>
              <p:ext uri="{D42A27DB-BD31-4B8C-83A1-F6EECF244321}">
                <p14:modId xmlns:p14="http://schemas.microsoft.com/office/powerpoint/2010/main" val="226425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03C9E9-A015-40E0-898B-2D732EF1BED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3912C40-77BD-4635-BAC3-ABFC6EC7FA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345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AD7C0-EF1F-4A7D-A7FD-B2A7D7446686}"/>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D363E351-8CCB-47CA-AA3F-CF742BCB0327}"/>
              </a:ext>
            </a:extLst>
          </p:cNvPr>
          <p:cNvGraphicFramePr>
            <a:graphicFrameLocks noGrp="1"/>
          </p:cNvGraphicFramePr>
          <p:nvPr>
            <p:ph type="chart" sz="quarter" idx="13"/>
            <p:extLst>
              <p:ext uri="{D42A27DB-BD31-4B8C-83A1-F6EECF244321}">
                <p14:modId xmlns:p14="http://schemas.microsoft.com/office/powerpoint/2010/main" val="1829746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4E2C87-71AC-4050-8B39-71D8ACC3802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E7D26CE-41EF-4809-B1DD-D181C33568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2740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7726A-4C8E-4541-B974-8A75B258C240}"/>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B1D66F48-545D-4E69-9817-A6E23576567A}"/>
              </a:ext>
            </a:extLst>
          </p:cNvPr>
          <p:cNvGraphicFramePr>
            <a:graphicFrameLocks noGrp="1"/>
          </p:cNvGraphicFramePr>
          <p:nvPr>
            <p:ph type="tbl" sz="quarter" idx="13"/>
            <p:extLst>
              <p:ext uri="{D42A27DB-BD31-4B8C-83A1-F6EECF244321}">
                <p14:modId xmlns:p14="http://schemas.microsoft.com/office/powerpoint/2010/main" val="133785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93259939"/>
                    </a:ext>
                  </a:extLst>
                </a:gridCol>
                <a:gridCol w="740664">
                  <a:extLst>
                    <a:ext uri="{9D8B030D-6E8A-4147-A177-3AD203B41FA5}">
                      <a16:colId xmlns:a16="http://schemas.microsoft.com/office/drawing/2014/main" val="507785460"/>
                    </a:ext>
                  </a:extLst>
                </a:gridCol>
                <a:gridCol w="740664">
                  <a:extLst>
                    <a:ext uri="{9D8B030D-6E8A-4147-A177-3AD203B41FA5}">
                      <a16:colId xmlns:a16="http://schemas.microsoft.com/office/drawing/2014/main" val="2826313286"/>
                    </a:ext>
                  </a:extLst>
                </a:gridCol>
                <a:gridCol w="740664">
                  <a:extLst>
                    <a:ext uri="{9D8B030D-6E8A-4147-A177-3AD203B41FA5}">
                      <a16:colId xmlns:a16="http://schemas.microsoft.com/office/drawing/2014/main" val="4084953261"/>
                    </a:ext>
                  </a:extLst>
                </a:gridCol>
                <a:gridCol w="740664">
                  <a:extLst>
                    <a:ext uri="{9D8B030D-6E8A-4147-A177-3AD203B41FA5}">
                      <a16:colId xmlns:a16="http://schemas.microsoft.com/office/drawing/2014/main" val="1464074369"/>
                    </a:ext>
                  </a:extLst>
                </a:gridCol>
                <a:gridCol w="740664">
                  <a:extLst>
                    <a:ext uri="{9D8B030D-6E8A-4147-A177-3AD203B41FA5}">
                      <a16:colId xmlns:a16="http://schemas.microsoft.com/office/drawing/2014/main" val="2621132583"/>
                    </a:ext>
                  </a:extLst>
                </a:gridCol>
                <a:gridCol w="740664">
                  <a:extLst>
                    <a:ext uri="{9D8B030D-6E8A-4147-A177-3AD203B41FA5}">
                      <a16:colId xmlns:a16="http://schemas.microsoft.com/office/drawing/2014/main" val="3436890720"/>
                    </a:ext>
                  </a:extLst>
                </a:gridCol>
                <a:gridCol w="740664">
                  <a:extLst>
                    <a:ext uri="{9D8B030D-6E8A-4147-A177-3AD203B41FA5}">
                      <a16:colId xmlns:a16="http://schemas.microsoft.com/office/drawing/2014/main" val="1563017565"/>
                    </a:ext>
                  </a:extLst>
                </a:gridCol>
                <a:gridCol w="740664">
                  <a:extLst>
                    <a:ext uri="{9D8B030D-6E8A-4147-A177-3AD203B41FA5}">
                      <a16:colId xmlns:a16="http://schemas.microsoft.com/office/drawing/2014/main" val="172041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36989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- 2023-07-17 15:49:40</a:t>
                      </a:r>
                      <a:r>
                        <a:rPr kumimoji="0" lang="en-US" sz="1000" b="0" i="0" u="none" strike="noStrike" kern="1200" cap="none" spc="0" normalizeH="0" baseline="0" noProof="0">
                          <a:ln>
                            <a:noFill/>
                          </a:ln>
                          <a:solidFill>
                            <a:prstClr val="black"/>
                          </a:solidFill>
                          <a:effectLst/>
                          <a:uLnTx/>
                          <a:uFillTx/>
                          <a:latin typeface="Calibri"/>
                          <a:ea typeface="+mn-ea"/>
                          <a:cs typeface="+mn-cs"/>
                        </a:rPr>
                        <a:t>
 Mahalo to our partners at Business Insurance Services (BIS) for treating us to gelato and sorbet from La Gelateria Hawaii, boba drinks from Yi Fang Hawaii and goodies from Baldwin's Sweet Shop. It’s always a nice treat to reconnect in person. The refreshing boba tea and gelato and yummy local snacks were the icing on top! Thank you BIS for your continued support and partnership.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47.977207977208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85738255"/>
                  </a:ext>
                </a:extLst>
              </a:tr>
            </a:tbl>
          </a:graphicData>
        </a:graphic>
      </p:graphicFrame>
      <p:sp>
        <p:nvSpPr>
          <p:cNvPr id="4" name="Text Placeholder 3">
            <a:extLst>
              <a:ext uri="{FF2B5EF4-FFF2-40B4-BE49-F238E27FC236}">
                <a16:creationId xmlns:a16="http://schemas.microsoft.com/office/drawing/2014/main" id="{222509FC-E614-48F4-8627-6DFDC7BF3FAF}"/>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002365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52FD7-82BB-411B-80D2-F5ACCDE9B8C1}"/>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A8893515-55BF-46B0-AE9D-FD91A599B2AB}"/>
              </a:ext>
            </a:extLst>
          </p:cNvPr>
          <p:cNvGraphicFramePr>
            <a:graphicFrameLocks noGrp="1"/>
          </p:cNvGraphicFramePr>
          <p:nvPr>
            <p:ph type="tbl" sz="quarter" idx="13"/>
            <p:extLst>
              <p:ext uri="{D42A27DB-BD31-4B8C-83A1-F6EECF244321}">
                <p14:modId xmlns:p14="http://schemas.microsoft.com/office/powerpoint/2010/main" val="1788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77173829"/>
                    </a:ext>
                  </a:extLst>
                </a:gridCol>
                <a:gridCol w="740664">
                  <a:extLst>
                    <a:ext uri="{9D8B030D-6E8A-4147-A177-3AD203B41FA5}">
                      <a16:colId xmlns:a16="http://schemas.microsoft.com/office/drawing/2014/main" val="3841401318"/>
                    </a:ext>
                  </a:extLst>
                </a:gridCol>
                <a:gridCol w="740664">
                  <a:extLst>
                    <a:ext uri="{9D8B030D-6E8A-4147-A177-3AD203B41FA5}">
                      <a16:colId xmlns:a16="http://schemas.microsoft.com/office/drawing/2014/main" val="2743981569"/>
                    </a:ext>
                  </a:extLst>
                </a:gridCol>
                <a:gridCol w="740664">
                  <a:extLst>
                    <a:ext uri="{9D8B030D-6E8A-4147-A177-3AD203B41FA5}">
                      <a16:colId xmlns:a16="http://schemas.microsoft.com/office/drawing/2014/main" val="3313995994"/>
                    </a:ext>
                  </a:extLst>
                </a:gridCol>
                <a:gridCol w="740664">
                  <a:extLst>
                    <a:ext uri="{9D8B030D-6E8A-4147-A177-3AD203B41FA5}">
                      <a16:colId xmlns:a16="http://schemas.microsoft.com/office/drawing/2014/main" val="1245587772"/>
                    </a:ext>
                  </a:extLst>
                </a:gridCol>
                <a:gridCol w="740664">
                  <a:extLst>
                    <a:ext uri="{9D8B030D-6E8A-4147-A177-3AD203B41FA5}">
                      <a16:colId xmlns:a16="http://schemas.microsoft.com/office/drawing/2014/main" val="1175133924"/>
                    </a:ext>
                  </a:extLst>
                </a:gridCol>
                <a:gridCol w="740664">
                  <a:extLst>
                    <a:ext uri="{9D8B030D-6E8A-4147-A177-3AD203B41FA5}">
                      <a16:colId xmlns:a16="http://schemas.microsoft.com/office/drawing/2014/main" val="2474746885"/>
                    </a:ext>
                  </a:extLst>
                </a:gridCol>
                <a:gridCol w="740664">
                  <a:extLst>
                    <a:ext uri="{9D8B030D-6E8A-4147-A177-3AD203B41FA5}">
                      <a16:colId xmlns:a16="http://schemas.microsoft.com/office/drawing/2014/main" val="3266762072"/>
                    </a:ext>
                  </a:extLst>
                </a:gridCol>
                <a:gridCol w="740664">
                  <a:extLst>
                    <a:ext uri="{9D8B030D-6E8A-4147-A177-3AD203B41FA5}">
                      <a16:colId xmlns:a16="http://schemas.microsoft.com/office/drawing/2014/main" val="2174881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8434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- 2023-07-07 17:21:48</a:t>
                      </a:r>
                      <a:r>
                        <a:rPr kumimoji="0" lang="en-US" sz="1000" b="0" i="0" u="none" strike="noStrike" kern="1200" cap="none" spc="0" normalizeH="0" baseline="0" noProof="0">
                          <a:ln>
                            <a:noFill/>
                          </a:ln>
                          <a:solidFill>
                            <a:prstClr val="black"/>
                          </a:solidFill>
                          <a:effectLst/>
                          <a:uLnTx/>
                          <a:uFillTx/>
                          <a:latin typeface="Calibri"/>
                          <a:ea typeface="+mn-ea"/>
                          <a:cs typeface="+mn-cs"/>
                        </a:rPr>
                        <a:t>
 FICOH's Community Action Team hosted a classroom drive last month to help Kalihi Kai Elementary School, which needed indoor and outdoor recess items. This week, associates packed up and delivered all our gifts and monetary donations, taking board games, sports equipment, art supplies, STEM activities, and more for the students’ learning and enjoyment. Mahalo to the administration and staff of Kalihi Kai Elementary School for their hard work and dedication to teaching Hawaii's keiki. #FirstCAT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19.464285714286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0175538"/>
                  </a:ext>
                </a:extLst>
              </a:tr>
            </a:tbl>
          </a:graphicData>
        </a:graphic>
      </p:graphicFrame>
      <p:sp>
        <p:nvSpPr>
          <p:cNvPr id="4" name="Text Placeholder 3">
            <a:extLst>
              <a:ext uri="{FF2B5EF4-FFF2-40B4-BE49-F238E27FC236}">
                <a16:creationId xmlns:a16="http://schemas.microsoft.com/office/drawing/2014/main" id="{7AD0062B-7A17-4F73-BE85-DE5B609FB8CF}"/>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128131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1C1B1-91F1-4AAF-BAAC-82AFB6729417}"/>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D6A428AC-FFBB-47BA-AF14-ADCD54782BC6}"/>
              </a:ext>
            </a:extLst>
          </p:cNvPr>
          <p:cNvGraphicFramePr>
            <a:graphicFrameLocks noGrp="1"/>
          </p:cNvGraphicFramePr>
          <p:nvPr>
            <p:ph type="tbl" sz="quarter" idx="13"/>
            <p:extLst>
              <p:ext uri="{D42A27DB-BD31-4B8C-83A1-F6EECF244321}">
                <p14:modId xmlns:p14="http://schemas.microsoft.com/office/powerpoint/2010/main" val="104458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64252651"/>
                    </a:ext>
                  </a:extLst>
                </a:gridCol>
                <a:gridCol w="740664">
                  <a:extLst>
                    <a:ext uri="{9D8B030D-6E8A-4147-A177-3AD203B41FA5}">
                      <a16:colId xmlns:a16="http://schemas.microsoft.com/office/drawing/2014/main" val="390491365"/>
                    </a:ext>
                  </a:extLst>
                </a:gridCol>
                <a:gridCol w="740664">
                  <a:extLst>
                    <a:ext uri="{9D8B030D-6E8A-4147-A177-3AD203B41FA5}">
                      <a16:colId xmlns:a16="http://schemas.microsoft.com/office/drawing/2014/main" val="499388926"/>
                    </a:ext>
                  </a:extLst>
                </a:gridCol>
                <a:gridCol w="740664">
                  <a:extLst>
                    <a:ext uri="{9D8B030D-6E8A-4147-A177-3AD203B41FA5}">
                      <a16:colId xmlns:a16="http://schemas.microsoft.com/office/drawing/2014/main" val="586851335"/>
                    </a:ext>
                  </a:extLst>
                </a:gridCol>
                <a:gridCol w="740664">
                  <a:extLst>
                    <a:ext uri="{9D8B030D-6E8A-4147-A177-3AD203B41FA5}">
                      <a16:colId xmlns:a16="http://schemas.microsoft.com/office/drawing/2014/main" val="1849644873"/>
                    </a:ext>
                  </a:extLst>
                </a:gridCol>
                <a:gridCol w="740664">
                  <a:extLst>
                    <a:ext uri="{9D8B030D-6E8A-4147-A177-3AD203B41FA5}">
                      <a16:colId xmlns:a16="http://schemas.microsoft.com/office/drawing/2014/main" val="1305257370"/>
                    </a:ext>
                  </a:extLst>
                </a:gridCol>
                <a:gridCol w="740664">
                  <a:extLst>
                    <a:ext uri="{9D8B030D-6E8A-4147-A177-3AD203B41FA5}">
                      <a16:colId xmlns:a16="http://schemas.microsoft.com/office/drawing/2014/main" val="1023271026"/>
                    </a:ext>
                  </a:extLst>
                </a:gridCol>
                <a:gridCol w="740664">
                  <a:extLst>
                    <a:ext uri="{9D8B030D-6E8A-4147-A177-3AD203B41FA5}">
                      <a16:colId xmlns:a16="http://schemas.microsoft.com/office/drawing/2014/main" val="1630591106"/>
                    </a:ext>
                  </a:extLst>
                </a:gridCol>
                <a:gridCol w="740664">
                  <a:extLst>
                    <a:ext uri="{9D8B030D-6E8A-4147-A177-3AD203B41FA5}">
                      <a16:colId xmlns:a16="http://schemas.microsoft.com/office/drawing/2014/main" val="2768310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71076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- 2023-07-11 17:06:12</a:t>
                      </a:r>
                      <a:r>
                        <a:rPr kumimoji="0" lang="en-US" sz="1000" b="0" i="0" u="none" strike="noStrike" kern="1200" cap="none" spc="0" normalizeH="0" baseline="0" noProof="0">
                          <a:ln>
                            <a:noFill/>
                          </a:ln>
                          <a:solidFill>
                            <a:prstClr val="black"/>
                          </a:solidFill>
                          <a:effectLst/>
                          <a:uLnTx/>
                          <a:uFillTx/>
                          <a:latin typeface="Calibri"/>
                          <a:ea typeface="+mn-ea"/>
                          <a:cs typeface="+mn-cs"/>
                        </a:rPr>
                        <a:t>
 This past Saturday, we had the opportunity to volunteer with Malama Learning Center at their Palehua site above Makakilo. We helped sow ma’o seeds in the nursery, clear a new planting site and remove California grass from an existing out-planting site. Together with volunteers from Bank of Hawaii and outreach educators from Kuleana Coral Restoration we accomplished a lot in just a few hours, demonstrating that "many hands make for light work." Mahalo to MLC's staff for their dedication to hands-on teaching, conservation and working with community members to create lasting change. This is our third time volunteering at Palehua and we look forward to returning to this special place many more times in the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15.889464594128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94518982"/>
                  </a:ext>
                </a:extLst>
              </a:tr>
            </a:tbl>
          </a:graphicData>
        </a:graphic>
      </p:graphicFrame>
      <p:sp>
        <p:nvSpPr>
          <p:cNvPr id="4" name="Text Placeholder 3">
            <a:extLst>
              <a:ext uri="{FF2B5EF4-FFF2-40B4-BE49-F238E27FC236}">
                <a16:creationId xmlns:a16="http://schemas.microsoft.com/office/drawing/2014/main" id="{9E6AD4C2-D53F-492E-9E63-B1D5C585E3AD}"/>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162452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ABFB8-0C30-4C30-B84C-C12BBAC0FF5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B784663-4512-4B7B-B568-4CDBF2043782}"/>
              </a:ext>
            </a:extLst>
          </p:cNvPr>
          <p:cNvGraphicFramePr>
            <a:graphicFrameLocks noGrp="1"/>
          </p:cNvGraphicFramePr>
          <p:nvPr>
            <p:ph type="tbl" sz="quarter" idx="13"/>
            <p:extLst>
              <p:ext uri="{D42A27DB-BD31-4B8C-83A1-F6EECF244321}">
                <p14:modId xmlns:p14="http://schemas.microsoft.com/office/powerpoint/2010/main" val="390492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5717649"/>
                    </a:ext>
                  </a:extLst>
                </a:gridCol>
                <a:gridCol w="658368">
                  <a:extLst>
                    <a:ext uri="{9D8B030D-6E8A-4147-A177-3AD203B41FA5}">
                      <a16:colId xmlns:a16="http://schemas.microsoft.com/office/drawing/2014/main" val="2323738620"/>
                    </a:ext>
                  </a:extLst>
                </a:gridCol>
                <a:gridCol w="658368">
                  <a:extLst>
                    <a:ext uri="{9D8B030D-6E8A-4147-A177-3AD203B41FA5}">
                      <a16:colId xmlns:a16="http://schemas.microsoft.com/office/drawing/2014/main" val="3432495687"/>
                    </a:ext>
                  </a:extLst>
                </a:gridCol>
                <a:gridCol w="658368">
                  <a:extLst>
                    <a:ext uri="{9D8B030D-6E8A-4147-A177-3AD203B41FA5}">
                      <a16:colId xmlns:a16="http://schemas.microsoft.com/office/drawing/2014/main" val="4123613255"/>
                    </a:ext>
                  </a:extLst>
                </a:gridCol>
                <a:gridCol w="658368">
                  <a:extLst>
                    <a:ext uri="{9D8B030D-6E8A-4147-A177-3AD203B41FA5}">
                      <a16:colId xmlns:a16="http://schemas.microsoft.com/office/drawing/2014/main" val="1437031832"/>
                    </a:ext>
                  </a:extLst>
                </a:gridCol>
                <a:gridCol w="658368">
                  <a:extLst>
                    <a:ext uri="{9D8B030D-6E8A-4147-A177-3AD203B41FA5}">
                      <a16:colId xmlns:a16="http://schemas.microsoft.com/office/drawing/2014/main" val="1540460258"/>
                    </a:ext>
                  </a:extLst>
                </a:gridCol>
                <a:gridCol w="658368">
                  <a:extLst>
                    <a:ext uri="{9D8B030D-6E8A-4147-A177-3AD203B41FA5}">
                      <a16:colId xmlns:a16="http://schemas.microsoft.com/office/drawing/2014/main" val="3243701540"/>
                    </a:ext>
                  </a:extLst>
                </a:gridCol>
                <a:gridCol w="658368">
                  <a:extLst>
                    <a:ext uri="{9D8B030D-6E8A-4147-A177-3AD203B41FA5}">
                      <a16:colId xmlns:a16="http://schemas.microsoft.com/office/drawing/2014/main" val="4038782936"/>
                    </a:ext>
                  </a:extLst>
                </a:gridCol>
                <a:gridCol w="658368">
                  <a:extLst>
                    <a:ext uri="{9D8B030D-6E8A-4147-A177-3AD203B41FA5}">
                      <a16:colId xmlns:a16="http://schemas.microsoft.com/office/drawing/2014/main" val="3032551760"/>
                    </a:ext>
                  </a:extLst>
                </a:gridCol>
                <a:gridCol w="658368">
                  <a:extLst>
                    <a:ext uri="{9D8B030D-6E8A-4147-A177-3AD203B41FA5}">
                      <a16:colId xmlns:a16="http://schemas.microsoft.com/office/drawing/2014/main" val="7393587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4264704114"/>
                  </a:ext>
                </a:extLst>
              </a:tr>
              <a:tr h="370840">
                <a:tc>
                  <a:txBody>
                    <a:bodyPr/>
                    <a:lstStyle/>
                    <a:p>
                      <a:r>
                        <a:rPr lang="en-US" sz="1000"/>
                        <a:t>firstinshi</a:t>
                      </a:r>
                    </a:p>
                  </a:txBody>
                  <a:tcPr/>
                </a:tc>
                <a:tc>
                  <a:txBody>
                    <a:bodyPr/>
                    <a:lstStyle/>
                    <a:p>
                      <a:r>
                        <a:rPr lang="en-US" sz="1000"/>
                        <a:t>2832</a:t>
                      </a:r>
                    </a:p>
                  </a:txBody>
                  <a:tcPr/>
                </a:tc>
                <a:tc>
                  <a:txBody>
                    <a:bodyPr/>
                    <a:lstStyle/>
                    <a:p>
                      <a:r>
                        <a:rPr lang="en-US" sz="1000"/>
                        <a:t>0</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9</a:t>
                      </a:r>
                    </a:p>
                  </a:txBody>
                  <a:tcPr/>
                </a:tc>
                <a:tc>
                  <a:txBody>
                    <a:bodyPr/>
                    <a:lstStyle/>
                    <a:p>
                      <a:r>
                        <a:rPr lang="en-US" sz="1000"/>
                        <a:t>326</a:t>
                      </a:r>
                    </a:p>
                  </a:txBody>
                  <a:tcPr/>
                </a:tc>
                <a:tc>
                  <a:txBody>
                    <a:bodyPr/>
                    <a:lstStyle/>
                    <a:p>
                      <a:r>
                        <a:rPr lang="en-US" sz="1000"/>
                        <a:t>5</a:t>
                      </a:r>
                    </a:p>
                  </a:txBody>
                  <a:tcPr/>
                </a:tc>
                <a:extLst>
                  <a:ext uri="{0D108BD9-81ED-4DB2-BD59-A6C34878D82A}">
                    <a16:rowId xmlns:a16="http://schemas.microsoft.com/office/drawing/2014/main" val="3008741008"/>
                  </a:ext>
                </a:extLst>
              </a:tr>
            </a:tbl>
          </a:graphicData>
        </a:graphic>
      </p:graphicFrame>
      <p:sp>
        <p:nvSpPr>
          <p:cNvPr id="4" name="Text Placeholder 3">
            <a:extLst>
              <a:ext uri="{FF2B5EF4-FFF2-40B4-BE49-F238E27FC236}">
                <a16:creationId xmlns:a16="http://schemas.microsoft.com/office/drawing/2014/main" id="{41CAE6FB-C4CF-41E1-B87C-FD48E5491D28}"/>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859034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6F1DD-E709-46A6-A464-7344E60B63A8}"/>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71231675-28FE-4A02-966D-34BFF97269FB}"/>
              </a:ext>
            </a:extLst>
          </p:cNvPr>
          <p:cNvGraphicFramePr>
            <a:graphicFrameLocks noGrp="1"/>
          </p:cNvGraphicFramePr>
          <p:nvPr>
            <p:ph type="chart" sz="quarter" idx="13"/>
            <p:extLst>
              <p:ext uri="{D42A27DB-BD31-4B8C-83A1-F6EECF244321}">
                <p14:modId xmlns:p14="http://schemas.microsoft.com/office/powerpoint/2010/main" val="3957661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27F146-9AE1-4E9B-B6FC-C89B419CF43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76AE9B3-5304-46A6-84E6-BEF6EB939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951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001C6-D919-4465-AC8D-80EC3770B3F4}"/>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BB6815E-E474-4C82-96E1-F0525D06F9C3}"/>
              </a:ext>
            </a:extLst>
          </p:cNvPr>
          <p:cNvGraphicFramePr>
            <a:graphicFrameLocks noGrp="1"/>
          </p:cNvGraphicFramePr>
          <p:nvPr>
            <p:ph type="chart" sz="quarter" idx="13"/>
            <p:extLst>
              <p:ext uri="{D42A27DB-BD31-4B8C-83A1-F6EECF244321}">
                <p14:modId xmlns:p14="http://schemas.microsoft.com/office/powerpoint/2010/main" val="1820165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7C9D7-5492-4942-8173-D3B9B8917FB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86E7D5D-9206-4534-BE26-BFBA0A37F5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9500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CE2CA-CCA6-4875-9F00-6770C363A63F}"/>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D5E1F819-5BE0-4EA2-90F9-0B08296978CE}"/>
              </a:ext>
            </a:extLst>
          </p:cNvPr>
          <p:cNvGraphicFramePr>
            <a:graphicFrameLocks noGrp="1"/>
          </p:cNvGraphicFramePr>
          <p:nvPr>
            <p:ph type="chart" sz="quarter" idx="13"/>
            <p:extLst>
              <p:ext uri="{D42A27DB-BD31-4B8C-83A1-F6EECF244321}">
                <p14:modId xmlns:p14="http://schemas.microsoft.com/office/powerpoint/2010/main" val="2903833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083673-BC08-45F2-8B25-D2623770631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4F9869A-B7E2-4083-90EC-6A624C7BA5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123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F4267-A825-4D8D-99A1-CF5AD35973D3}"/>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C75862D4-64C7-4299-A1D3-A389C54A60F3}"/>
              </a:ext>
            </a:extLst>
          </p:cNvPr>
          <p:cNvGraphicFramePr>
            <a:graphicFrameLocks noGrp="1"/>
          </p:cNvGraphicFramePr>
          <p:nvPr>
            <p:ph type="chart" sz="quarter" idx="13"/>
            <p:extLst>
              <p:ext uri="{D42A27DB-BD31-4B8C-83A1-F6EECF244321}">
                <p14:modId xmlns:p14="http://schemas.microsoft.com/office/powerpoint/2010/main" val="1056851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DFF9EA-49C1-42D8-A7DC-5AD086E15A5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4244783-2E75-4EDD-9B46-F9DAB4581F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9942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98F12-5BF0-4B9D-A29D-75737931EC45}"/>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934BD603-EA4F-4A7F-B4BE-E94030E87567}"/>
              </a:ext>
            </a:extLst>
          </p:cNvPr>
          <p:cNvGraphicFramePr>
            <a:graphicFrameLocks noGrp="1"/>
          </p:cNvGraphicFramePr>
          <p:nvPr>
            <p:ph type="tbl" sz="quarter" idx="13"/>
            <p:extLst>
              <p:ext uri="{D42A27DB-BD31-4B8C-83A1-F6EECF244321}">
                <p14:modId xmlns:p14="http://schemas.microsoft.com/office/powerpoint/2010/main" val="274275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70721419"/>
                    </a:ext>
                  </a:extLst>
                </a:gridCol>
                <a:gridCol w="987552">
                  <a:extLst>
                    <a:ext uri="{9D8B030D-6E8A-4147-A177-3AD203B41FA5}">
                      <a16:colId xmlns:a16="http://schemas.microsoft.com/office/drawing/2014/main" val="3501219960"/>
                    </a:ext>
                  </a:extLst>
                </a:gridCol>
                <a:gridCol w="987552">
                  <a:extLst>
                    <a:ext uri="{9D8B030D-6E8A-4147-A177-3AD203B41FA5}">
                      <a16:colId xmlns:a16="http://schemas.microsoft.com/office/drawing/2014/main" val="3200866048"/>
                    </a:ext>
                  </a:extLst>
                </a:gridCol>
                <a:gridCol w="987552">
                  <a:extLst>
                    <a:ext uri="{9D8B030D-6E8A-4147-A177-3AD203B41FA5}">
                      <a16:colId xmlns:a16="http://schemas.microsoft.com/office/drawing/2014/main" val="114523436"/>
                    </a:ext>
                  </a:extLst>
                </a:gridCol>
                <a:gridCol w="987552">
                  <a:extLst>
                    <a:ext uri="{9D8B030D-6E8A-4147-A177-3AD203B41FA5}">
                      <a16:colId xmlns:a16="http://schemas.microsoft.com/office/drawing/2014/main" val="62103827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12083961"/>
                  </a:ext>
                </a:extLst>
              </a:tr>
              <a:tr h="370840">
                <a:tc>
                  <a:txBody>
                    <a:bodyPr/>
                    <a:lstStyle/>
                    <a:p>
                      <a:r>
                        <a:rPr lang="en-US" sz="1000" b="1"/>
                        <a:t>firstinshi - 2023-07-17 17:01:27</a:t>
                      </a:r>
                      <a:r>
                        <a:rPr lang="en-US" sz="1000"/>
                        <a:t>
 Mahalo to our partners at Business Insurance Services (BIS) for treating us to gelato and sorbet from lagelateriahawaii, boba drinks from yifanghawaii and goodies from baldwinssweetshop. It’s always a nice treat to reconnect in person. The refreshing boba tea, gelato and yummy local snacks were the icing on top! Thank you BIS for your continued support and partnership. #TeamFICOH #BusinessInsuranceServices</a:t>
                      </a:r>
                    </a:p>
                  </a:txBody>
                  <a:tcPr/>
                </a:tc>
                <a:tc>
                  <a:txBody>
                    <a:bodyPr/>
                    <a:lstStyle/>
                    <a:p>
                      <a:r>
                        <a:rPr lang="en-US" sz="1000"/>
                        <a:t>70</a:t>
                      </a:r>
                    </a:p>
                  </a:txBody>
                  <a:tcPr/>
                </a:tc>
                <a:tc>
                  <a:txBody>
                    <a:bodyPr/>
                    <a:lstStyle/>
                    <a:p>
                      <a:r>
                        <a:rPr lang="en-US" sz="1000"/>
                        <a:t>0</a:t>
                      </a:r>
                    </a:p>
                  </a:txBody>
                  <a:tcPr/>
                </a:tc>
                <a:tc>
                  <a:txBody>
                    <a:bodyPr/>
                    <a:lstStyle/>
                    <a:p>
                      <a:r>
                        <a:rPr lang="en-US" sz="1000"/>
                        <a:t>2.4735 %</a:t>
                      </a:r>
                    </a:p>
                  </a:txBody>
                  <a:tcPr/>
                </a:tc>
                <a:tc>
                  <a:txBody>
                    <a:bodyPr/>
                    <a:lstStyle/>
                    <a:p>
                      <a:r>
                        <a:rPr lang="en-US" sz="1000"/>
                        <a:t>Carousel</a:t>
                      </a:r>
                    </a:p>
                  </a:txBody>
                  <a:tcPr/>
                </a:tc>
                <a:extLst>
                  <a:ext uri="{0D108BD9-81ED-4DB2-BD59-A6C34878D82A}">
                    <a16:rowId xmlns:a16="http://schemas.microsoft.com/office/drawing/2014/main" val="746635025"/>
                  </a:ext>
                </a:extLst>
              </a:tr>
              <a:tr h="370840">
                <a:tc>
                  <a:txBody>
                    <a:bodyPr/>
                    <a:lstStyle/>
                    <a:p>
                      <a:r>
                        <a:rPr lang="en-US" sz="1000" b="1"/>
                        <a:t>firstinshi - 2023-07-11 17:01:18</a:t>
                      </a:r>
                      <a:r>
                        <a:rPr lang="en-US" sz="1000"/>
                        <a:t>
 This past Saturday, we had the opportunity to volunteer with malamalearningcenter at their Palehua site above Makakilo. We helped sow ma’o seeds in the nursery, clear a new planting site and remove California grass from an existing out-planting site. Together with volunteers from bankofhawaii and outreach educators from kuleanacoral we accomplished a lot in just a few hours, demonstrating that "many hands make for light work." Mahalo to MLC's staff for their dedication to hands-on teaching, conservation and working with community members to create lasting change. This is our third time volunteering at Palehua and we look forward to returning to this special place many more times in the future.</a:t>
                      </a:r>
                    </a:p>
                  </a:txBody>
                  <a:tcPr/>
                </a:tc>
                <a:tc>
                  <a:txBody>
                    <a:bodyPr/>
                    <a:lstStyle/>
                    <a:p>
                      <a:r>
                        <a:rPr lang="en-US" sz="1000"/>
                        <a:t>44</a:t>
                      </a:r>
                    </a:p>
                  </a:txBody>
                  <a:tcPr/>
                </a:tc>
                <a:tc>
                  <a:txBody>
                    <a:bodyPr/>
                    <a:lstStyle/>
                    <a:p>
                      <a:r>
                        <a:rPr lang="en-US" sz="1000"/>
                        <a:t>1</a:t>
                      </a:r>
                    </a:p>
                  </a:txBody>
                  <a:tcPr/>
                </a:tc>
                <a:tc>
                  <a:txBody>
                    <a:bodyPr/>
                    <a:lstStyle/>
                    <a:p>
                      <a:r>
                        <a:rPr lang="en-US" sz="1000"/>
                        <a:t>1.5895 %</a:t>
                      </a:r>
                    </a:p>
                  </a:txBody>
                  <a:tcPr/>
                </a:tc>
                <a:tc>
                  <a:txBody>
                    <a:bodyPr/>
                    <a:lstStyle/>
                    <a:p>
                      <a:r>
                        <a:rPr lang="en-US" sz="1000"/>
                        <a:t>Carousel</a:t>
                      </a:r>
                    </a:p>
                  </a:txBody>
                  <a:tcPr/>
                </a:tc>
                <a:extLst>
                  <a:ext uri="{0D108BD9-81ED-4DB2-BD59-A6C34878D82A}">
                    <a16:rowId xmlns:a16="http://schemas.microsoft.com/office/drawing/2014/main" val="3109289139"/>
                  </a:ext>
                </a:extLst>
              </a:tr>
              <a:tr h="370840">
                <a:tc>
                  <a:txBody>
                    <a:bodyPr/>
                    <a:lstStyle/>
                    <a:p>
                      <a:r>
                        <a:rPr lang="en-US" sz="1000" b="1"/>
                        <a:t>firstinshi - 2023-07-07 17:01:15</a:t>
                      </a:r>
                      <a:r>
                        <a:rPr lang="en-US" sz="1000"/>
                        <a:t>
 FICOH's Community Action Team hosted a classroom drive last month to help Kalihi Kai Elementary School, which needed indoor and outdoor recess items. This week, associates packed up and delivered all our gifts and monetary donations, taking board games, sports equipment, art supplies, STEM activities, and more for the students’ learning and enjoyment. Mahalo to the administration and staff of KalihiKaiElem for their hard work and dedication to teaching Hawaii's keiki. #FirstCAT</a:t>
                      </a:r>
                    </a:p>
                  </a:txBody>
                  <a:tcPr/>
                </a:tc>
                <a:tc>
                  <a:txBody>
                    <a:bodyPr/>
                    <a:lstStyle/>
                    <a:p>
                      <a:r>
                        <a:rPr lang="en-US" sz="1000"/>
                        <a:t>45</a:t>
                      </a:r>
                    </a:p>
                  </a:txBody>
                  <a:tcPr/>
                </a:tc>
                <a:tc>
                  <a:txBody>
                    <a:bodyPr/>
                    <a:lstStyle/>
                    <a:p>
                      <a:r>
                        <a:rPr lang="en-US" sz="1000"/>
                        <a:t>0</a:t>
                      </a:r>
                    </a:p>
                  </a:txBody>
                  <a:tcPr/>
                </a:tc>
                <a:tc>
                  <a:txBody>
                    <a:bodyPr/>
                    <a:lstStyle/>
                    <a:p>
                      <a:r>
                        <a:rPr lang="en-US" sz="1000"/>
                        <a:t>1.5884 %</a:t>
                      </a:r>
                    </a:p>
                  </a:txBody>
                  <a:tcPr/>
                </a:tc>
                <a:tc>
                  <a:txBody>
                    <a:bodyPr/>
                    <a:lstStyle/>
                    <a:p>
                      <a:r>
                        <a:rPr lang="en-US" sz="1000"/>
                        <a:t>Carousel</a:t>
                      </a:r>
                    </a:p>
                  </a:txBody>
                  <a:tcPr/>
                </a:tc>
                <a:extLst>
                  <a:ext uri="{0D108BD9-81ED-4DB2-BD59-A6C34878D82A}">
                    <a16:rowId xmlns:a16="http://schemas.microsoft.com/office/drawing/2014/main" val="1026037760"/>
                  </a:ext>
                </a:extLst>
              </a:tr>
            </a:tbl>
          </a:graphicData>
        </a:graphic>
      </p:graphicFrame>
      <p:sp>
        <p:nvSpPr>
          <p:cNvPr id="4" name="Text Placeholder 3">
            <a:extLst>
              <a:ext uri="{FF2B5EF4-FFF2-40B4-BE49-F238E27FC236}">
                <a16:creationId xmlns:a16="http://schemas.microsoft.com/office/drawing/2014/main" id="{D8831C08-F2F2-4091-A0A6-1A22AB93D2AF}"/>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216861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FB6D9-C9AD-4403-83E3-6B8F43EB3FC2}"/>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2625A976-38E7-4FB7-BA2B-A264FA7A25F1}"/>
              </a:ext>
            </a:extLst>
          </p:cNvPr>
          <p:cNvGraphicFramePr>
            <a:graphicFrameLocks noGrp="1"/>
          </p:cNvGraphicFramePr>
          <p:nvPr>
            <p:ph type="tbl" sz="quarter" idx="13"/>
            <p:extLst>
              <p:ext uri="{D42A27DB-BD31-4B8C-83A1-F6EECF244321}">
                <p14:modId xmlns:p14="http://schemas.microsoft.com/office/powerpoint/2010/main" val="4160479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1506050"/>
                    </a:ext>
                  </a:extLst>
                </a:gridCol>
                <a:gridCol w="1069848">
                  <a:extLst>
                    <a:ext uri="{9D8B030D-6E8A-4147-A177-3AD203B41FA5}">
                      <a16:colId xmlns:a16="http://schemas.microsoft.com/office/drawing/2014/main" val="1547290913"/>
                    </a:ext>
                  </a:extLst>
                </a:gridCol>
                <a:gridCol w="493776">
                  <a:extLst>
                    <a:ext uri="{9D8B030D-6E8A-4147-A177-3AD203B41FA5}">
                      <a16:colId xmlns:a16="http://schemas.microsoft.com/office/drawing/2014/main" val="3263512529"/>
                    </a:ext>
                  </a:extLst>
                </a:gridCol>
                <a:gridCol w="1069848">
                  <a:extLst>
                    <a:ext uri="{9D8B030D-6E8A-4147-A177-3AD203B41FA5}">
                      <a16:colId xmlns:a16="http://schemas.microsoft.com/office/drawing/2014/main" val="2218415508"/>
                    </a:ext>
                  </a:extLst>
                </a:gridCol>
                <a:gridCol w="1069848">
                  <a:extLst>
                    <a:ext uri="{9D8B030D-6E8A-4147-A177-3AD203B41FA5}">
                      <a16:colId xmlns:a16="http://schemas.microsoft.com/office/drawing/2014/main" val="2365103435"/>
                    </a:ext>
                  </a:extLst>
                </a:gridCol>
                <a:gridCol w="1069848">
                  <a:extLst>
                    <a:ext uri="{9D8B030D-6E8A-4147-A177-3AD203B41FA5}">
                      <a16:colId xmlns:a16="http://schemas.microsoft.com/office/drawing/2014/main" val="3692582491"/>
                    </a:ext>
                  </a:extLst>
                </a:gridCol>
                <a:gridCol w="1069848">
                  <a:extLst>
                    <a:ext uri="{9D8B030D-6E8A-4147-A177-3AD203B41FA5}">
                      <a16:colId xmlns:a16="http://schemas.microsoft.com/office/drawing/2014/main" val="2355389585"/>
                    </a:ext>
                  </a:extLst>
                </a:gridCol>
                <a:gridCol w="1069848">
                  <a:extLst>
                    <a:ext uri="{9D8B030D-6E8A-4147-A177-3AD203B41FA5}">
                      <a16:colId xmlns:a16="http://schemas.microsoft.com/office/drawing/2014/main" val="266278556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801196030"/>
                  </a:ext>
                </a:extLst>
              </a:tr>
              <a:tr h="370840">
                <a:tc>
                  <a:txBody>
                    <a:bodyPr/>
                    <a:lstStyle/>
                    <a:p>
                      <a:r>
                        <a:rPr lang="en-US" sz="1000"/>
                        <a:t>117</a:t>
                      </a:r>
                    </a:p>
                  </a:txBody>
                  <a:tcPr/>
                </a:tc>
                <a:tc>
                  <a:txBody>
                    <a:bodyPr/>
                    <a:lstStyle/>
                    <a:p>
                      <a:r>
                        <a:rPr lang="en-US" sz="1000"/>
                        <a:t>0.7162 %</a:t>
                      </a:r>
                    </a:p>
                  </a:txBody>
                  <a:tcPr/>
                </a:tc>
                <a:tc>
                  <a:txBody>
                    <a:bodyPr/>
                    <a:lstStyle/>
                    <a:p>
                      <a:r>
                        <a:rPr lang="en-US" sz="1000"/>
                        <a:t>0.11</a:t>
                      </a:r>
                    </a:p>
                  </a:txBody>
                  <a:tcPr/>
                </a:tc>
                <a:tc>
                  <a:txBody>
                    <a:bodyPr/>
                    <a:lstStyle/>
                    <a:p>
                      <a:r>
                        <a:rPr lang="en-US" sz="1000"/>
                        <a:t>103.09</a:t>
                      </a:r>
                    </a:p>
                  </a:txBody>
                  <a:tcPr/>
                </a:tc>
                <a:tc>
                  <a:txBody>
                    <a:bodyPr/>
                    <a:lstStyle/>
                    <a:p>
                      <a:r>
                        <a:rPr lang="en-US" sz="1000"/>
                        <a:t>101.85</a:t>
                      </a:r>
                    </a:p>
                  </a:txBody>
                  <a:tcPr/>
                </a:tc>
                <a:tc>
                  <a:txBody>
                    <a:bodyPr/>
                    <a:lstStyle/>
                    <a:p>
                      <a:r>
                        <a:rPr lang="en-US" sz="1000"/>
                        <a:t>72.74</a:t>
                      </a:r>
                    </a:p>
                  </a:txBody>
                  <a:tcPr/>
                </a:tc>
                <a:tc>
                  <a:txBody>
                    <a:bodyPr/>
                    <a:lstStyle/>
                    <a:p>
                      <a:r>
                        <a:rPr lang="en-US" sz="1000"/>
                        <a:t>12061</a:t>
                      </a:r>
                    </a:p>
                  </a:txBody>
                  <a:tcPr/>
                </a:tc>
                <a:tc>
                  <a:txBody>
                    <a:bodyPr/>
                    <a:lstStyle/>
                    <a:p>
                      <a:r>
                        <a:rPr lang="en-US" sz="1000"/>
                        <a:t>8511</a:t>
                      </a:r>
                    </a:p>
                  </a:txBody>
                  <a:tcPr/>
                </a:tc>
                <a:extLst>
                  <a:ext uri="{0D108BD9-81ED-4DB2-BD59-A6C34878D82A}">
                    <a16:rowId xmlns:a16="http://schemas.microsoft.com/office/drawing/2014/main" val="4088681731"/>
                  </a:ext>
                </a:extLst>
              </a:tr>
            </a:tbl>
          </a:graphicData>
        </a:graphic>
      </p:graphicFrame>
      <p:sp>
        <p:nvSpPr>
          <p:cNvPr id="4" name="Text Placeholder 3">
            <a:extLst>
              <a:ext uri="{FF2B5EF4-FFF2-40B4-BE49-F238E27FC236}">
                <a16:creationId xmlns:a16="http://schemas.microsoft.com/office/drawing/2014/main" id="{D983C65D-4905-4332-B4F5-8F3E93E95259}"/>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306674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0F730-0515-4905-833B-A8972F7B0A58}"/>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88F72C67-928D-45D3-81A7-1BCF6CE8D2FD}"/>
              </a:ext>
            </a:extLst>
          </p:cNvPr>
          <p:cNvGraphicFramePr>
            <a:graphicFrameLocks noGrp="1"/>
          </p:cNvGraphicFramePr>
          <p:nvPr>
            <p:ph type="tbl" sz="quarter" idx="13"/>
            <p:extLst>
              <p:ext uri="{D42A27DB-BD31-4B8C-83A1-F6EECF244321}">
                <p14:modId xmlns:p14="http://schemas.microsoft.com/office/powerpoint/2010/main" val="1844391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37621261"/>
                    </a:ext>
                  </a:extLst>
                </a:gridCol>
                <a:gridCol w="905256">
                  <a:extLst>
                    <a:ext uri="{9D8B030D-6E8A-4147-A177-3AD203B41FA5}">
                      <a16:colId xmlns:a16="http://schemas.microsoft.com/office/drawing/2014/main" val="1422594830"/>
                    </a:ext>
                  </a:extLst>
                </a:gridCol>
                <a:gridCol w="411480">
                  <a:extLst>
                    <a:ext uri="{9D8B030D-6E8A-4147-A177-3AD203B41FA5}">
                      <a16:colId xmlns:a16="http://schemas.microsoft.com/office/drawing/2014/main" val="3716167308"/>
                    </a:ext>
                  </a:extLst>
                </a:gridCol>
                <a:gridCol w="905256">
                  <a:extLst>
                    <a:ext uri="{9D8B030D-6E8A-4147-A177-3AD203B41FA5}">
                      <a16:colId xmlns:a16="http://schemas.microsoft.com/office/drawing/2014/main" val="175869373"/>
                    </a:ext>
                  </a:extLst>
                </a:gridCol>
                <a:gridCol w="905256">
                  <a:extLst>
                    <a:ext uri="{9D8B030D-6E8A-4147-A177-3AD203B41FA5}">
                      <a16:colId xmlns:a16="http://schemas.microsoft.com/office/drawing/2014/main" val="1272773568"/>
                    </a:ext>
                  </a:extLst>
                </a:gridCol>
                <a:gridCol w="905256">
                  <a:extLst>
                    <a:ext uri="{9D8B030D-6E8A-4147-A177-3AD203B41FA5}">
                      <a16:colId xmlns:a16="http://schemas.microsoft.com/office/drawing/2014/main" val="507338519"/>
                    </a:ext>
                  </a:extLst>
                </a:gridCol>
                <a:gridCol w="905256">
                  <a:extLst>
                    <a:ext uri="{9D8B030D-6E8A-4147-A177-3AD203B41FA5}">
                      <a16:colId xmlns:a16="http://schemas.microsoft.com/office/drawing/2014/main" val="3821568908"/>
                    </a:ext>
                  </a:extLst>
                </a:gridCol>
                <a:gridCol w="905256">
                  <a:extLst>
                    <a:ext uri="{9D8B030D-6E8A-4147-A177-3AD203B41FA5}">
                      <a16:colId xmlns:a16="http://schemas.microsoft.com/office/drawing/2014/main" val="2356032301"/>
                    </a:ext>
                  </a:extLst>
                </a:gridCol>
                <a:gridCol w="905256">
                  <a:extLst>
                    <a:ext uri="{9D8B030D-6E8A-4147-A177-3AD203B41FA5}">
                      <a16:colId xmlns:a16="http://schemas.microsoft.com/office/drawing/2014/main" val="184223339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615820253"/>
                  </a:ext>
                </a:extLst>
              </a:tr>
              <a:tr h="370840">
                <a:tc>
                  <a:txBody>
                    <a:bodyPr/>
                    <a:lstStyle/>
                    <a:p>
                      <a:r>
                        <a:rPr lang="en-US" sz="1000"/>
                        <a:t>19</a:t>
                      </a:r>
                    </a:p>
                  </a:txBody>
                  <a:tcPr/>
                </a:tc>
                <a:tc>
                  <a:txBody>
                    <a:bodyPr/>
                    <a:lstStyle/>
                    <a:p>
                      <a:r>
                        <a:rPr lang="en-US" sz="1000"/>
                        <a:t>0.7669 %</a:t>
                      </a:r>
                    </a:p>
                  </a:txBody>
                  <a:tcPr/>
                </a:tc>
                <a:tc>
                  <a:txBody>
                    <a:bodyPr/>
                    <a:lstStyle/>
                    <a:p>
                      <a:r>
                        <a:rPr lang="en-US" sz="1000"/>
                        <a:t>0.00</a:t>
                      </a:r>
                    </a:p>
                  </a:txBody>
                  <a:tcPr/>
                </a:tc>
                <a:tc>
                  <a:txBody>
                    <a:bodyPr/>
                    <a:lstStyle/>
                    <a:p>
                      <a:r>
                        <a:rPr lang="en-US" sz="1000"/>
                        <a:t>91.89</a:t>
                      </a:r>
                    </a:p>
                  </a:txBody>
                  <a:tcPr/>
                </a:tc>
                <a:tc>
                  <a:txBody>
                    <a:bodyPr/>
                    <a:lstStyle/>
                    <a:p>
                      <a:r>
                        <a:rPr lang="en-US" sz="1000"/>
                        <a:t>91.11</a:t>
                      </a:r>
                    </a:p>
                  </a:txBody>
                  <a:tcPr/>
                </a:tc>
                <a:tc>
                  <a:txBody>
                    <a:bodyPr/>
                    <a:lstStyle/>
                    <a:p>
                      <a:r>
                        <a:rPr lang="en-US" sz="1000"/>
                        <a:t>67.58</a:t>
                      </a:r>
                    </a:p>
                  </a:txBody>
                  <a:tcPr/>
                </a:tc>
                <a:tc>
                  <a:txBody>
                    <a:bodyPr/>
                    <a:lstStyle/>
                    <a:p>
                      <a:r>
                        <a:rPr lang="en-US" sz="1000"/>
                        <a:t>67.58</a:t>
                      </a:r>
                    </a:p>
                  </a:txBody>
                  <a:tcPr/>
                </a:tc>
                <a:tc>
                  <a:txBody>
                    <a:bodyPr/>
                    <a:lstStyle/>
                    <a:p>
                      <a:r>
                        <a:rPr lang="en-US" sz="1000"/>
                        <a:t>1746</a:t>
                      </a:r>
                    </a:p>
                  </a:txBody>
                  <a:tcPr/>
                </a:tc>
                <a:tc>
                  <a:txBody>
                    <a:bodyPr/>
                    <a:lstStyle/>
                    <a:p>
                      <a:r>
                        <a:rPr lang="en-US" sz="1000"/>
                        <a:t>1284</a:t>
                      </a:r>
                    </a:p>
                  </a:txBody>
                  <a:tcPr/>
                </a:tc>
                <a:extLst>
                  <a:ext uri="{0D108BD9-81ED-4DB2-BD59-A6C34878D82A}">
                    <a16:rowId xmlns:a16="http://schemas.microsoft.com/office/drawing/2014/main" val="2426417331"/>
                  </a:ext>
                </a:extLst>
              </a:tr>
            </a:tbl>
          </a:graphicData>
        </a:graphic>
      </p:graphicFrame>
      <p:sp>
        <p:nvSpPr>
          <p:cNvPr id="4" name="Text Placeholder 3">
            <a:extLst>
              <a:ext uri="{FF2B5EF4-FFF2-40B4-BE49-F238E27FC236}">
                <a16:creationId xmlns:a16="http://schemas.microsoft.com/office/drawing/2014/main" id="{7981EEC1-3A3F-436B-A281-9B39F70B2914}"/>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533601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D9AE6-D065-4B08-81BC-0B2D37BB31FA}"/>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80447AC9-22F9-4225-8DD3-7AF1C4F3A649}"/>
              </a:ext>
            </a:extLst>
          </p:cNvPr>
          <p:cNvGraphicFramePr>
            <a:graphicFrameLocks noGrp="1"/>
          </p:cNvGraphicFramePr>
          <p:nvPr>
            <p:ph type="tbl" sz="quarter" idx="13"/>
            <p:extLst>
              <p:ext uri="{D42A27DB-BD31-4B8C-83A1-F6EECF244321}">
                <p14:modId xmlns:p14="http://schemas.microsoft.com/office/powerpoint/2010/main" val="126809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2980299"/>
                    </a:ext>
                  </a:extLst>
                </a:gridCol>
                <a:gridCol w="1316736">
                  <a:extLst>
                    <a:ext uri="{9D8B030D-6E8A-4147-A177-3AD203B41FA5}">
                      <a16:colId xmlns:a16="http://schemas.microsoft.com/office/drawing/2014/main" val="3350462394"/>
                    </a:ext>
                  </a:extLst>
                </a:gridCol>
                <a:gridCol w="658368">
                  <a:extLst>
                    <a:ext uri="{9D8B030D-6E8A-4147-A177-3AD203B41FA5}">
                      <a16:colId xmlns:a16="http://schemas.microsoft.com/office/drawing/2014/main" val="876639948"/>
                    </a:ext>
                  </a:extLst>
                </a:gridCol>
                <a:gridCol w="658368">
                  <a:extLst>
                    <a:ext uri="{9D8B030D-6E8A-4147-A177-3AD203B41FA5}">
                      <a16:colId xmlns:a16="http://schemas.microsoft.com/office/drawing/2014/main" val="228210998"/>
                    </a:ext>
                  </a:extLst>
                </a:gridCol>
                <a:gridCol w="658368">
                  <a:extLst>
                    <a:ext uri="{9D8B030D-6E8A-4147-A177-3AD203B41FA5}">
                      <a16:colId xmlns:a16="http://schemas.microsoft.com/office/drawing/2014/main" val="2201126975"/>
                    </a:ext>
                  </a:extLst>
                </a:gridCol>
                <a:gridCol w="658368">
                  <a:extLst>
                    <a:ext uri="{9D8B030D-6E8A-4147-A177-3AD203B41FA5}">
                      <a16:colId xmlns:a16="http://schemas.microsoft.com/office/drawing/2014/main" val="2411181329"/>
                    </a:ext>
                  </a:extLst>
                </a:gridCol>
                <a:gridCol w="658368">
                  <a:extLst>
                    <a:ext uri="{9D8B030D-6E8A-4147-A177-3AD203B41FA5}">
                      <a16:colId xmlns:a16="http://schemas.microsoft.com/office/drawing/2014/main" val="1520833114"/>
                    </a:ext>
                  </a:extLst>
                </a:gridCol>
                <a:gridCol w="658368">
                  <a:extLst>
                    <a:ext uri="{9D8B030D-6E8A-4147-A177-3AD203B41FA5}">
                      <a16:colId xmlns:a16="http://schemas.microsoft.com/office/drawing/2014/main" val="644448652"/>
                    </a:ext>
                  </a:extLst>
                </a:gridCol>
                <a:gridCol w="658368">
                  <a:extLst>
                    <a:ext uri="{9D8B030D-6E8A-4147-A177-3AD203B41FA5}">
                      <a16:colId xmlns:a16="http://schemas.microsoft.com/office/drawing/2014/main" val="481197890"/>
                    </a:ext>
                  </a:extLst>
                </a:gridCol>
                <a:gridCol w="658368">
                  <a:extLst>
                    <a:ext uri="{9D8B030D-6E8A-4147-A177-3AD203B41FA5}">
                      <a16:colId xmlns:a16="http://schemas.microsoft.com/office/drawing/2014/main" val="374178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30314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- 2023-07-24 13:01:08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https://quintly-image-storage.s3.amazonaws.com/42a5b893a9726451877e4ab7634db126/1339a04a488dd7976dca3bb520337a9f.jpg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07/25/2023 12:36:25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30714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- 2023-07-24 13:00:28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https://quintly-image-storage.s3.amazonaws.com/42a5b893a9726451877e4ab7634db126/1460fbba6ea195eead30491a699e4bc6.jpg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07/25/2023 12:36:25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67021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- 2023-07-24 13:00:21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https://quintly-image-storage.s3.amazonaws.com/42a5b893a9726451877e4ab7634db126/1e1a7cbef1713f205aefd0c398a84783.jpg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07/25/2023 12:36:25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675659613"/>
                  </a:ext>
                </a:extLst>
              </a:tr>
            </a:tbl>
          </a:graphicData>
        </a:graphic>
      </p:graphicFrame>
      <p:sp>
        <p:nvSpPr>
          <p:cNvPr id="4" name="Text Placeholder 3">
            <a:extLst>
              <a:ext uri="{FF2B5EF4-FFF2-40B4-BE49-F238E27FC236}">
                <a16:creationId xmlns:a16="http://schemas.microsoft.com/office/drawing/2014/main" id="{A7E66418-1C37-4AB5-B9C1-8059C73EB4DB}"/>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852969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84FE0-2F43-4ACA-981A-F467DE4F2889}"/>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604876B9-BA1A-42A9-8E03-D05B6C6E7A04}"/>
              </a:ext>
            </a:extLst>
          </p:cNvPr>
          <p:cNvGraphicFramePr>
            <a:graphicFrameLocks noGrp="1"/>
          </p:cNvGraphicFramePr>
          <p:nvPr>
            <p:ph type="tbl" sz="quarter" idx="13"/>
            <p:extLst>
              <p:ext uri="{D42A27DB-BD31-4B8C-83A1-F6EECF244321}">
                <p14:modId xmlns:p14="http://schemas.microsoft.com/office/powerpoint/2010/main" val="3291670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42017496"/>
                    </a:ext>
                  </a:extLst>
                </a:gridCol>
                <a:gridCol w="1316736">
                  <a:extLst>
                    <a:ext uri="{9D8B030D-6E8A-4147-A177-3AD203B41FA5}">
                      <a16:colId xmlns:a16="http://schemas.microsoft.com/office/drawing/2014/main" val="3161850107"/>
                    </a:ext>
                  </a:extLst>
                </a:gridCol>
                <a:gridCol w="658368">
                  <a:extLst>
                    <a:ext uri="{9D8B030D-6E8A-4147-A177-3AD203B41FA5}">
                      <a16:colId xmlns:a16="http://schemas.microsoft.com/office/drawing/2014/main" val="3946539426"/>
                    </a:ext>
                  </a:extLst>
                </a:gridCol>
                <a:gridCol w="658368">
                  <a:extLst>
                    <a:ext uri="{9D8B030D-6E8A-4147-A177-3AD203B41FA5}">
                      <a16:colId xmlns:a16="http://schemas.microsoft.com/office/drawing/2014/main" val="3650578405"/>
                    </a:ext>
                  </a:extLst>
                </a:gridCol>
                <a:gridCol w="658368">
                  <a:extLst>
                    <a:ext uri="{9D8B030D-6E8A-4147-A177-3AD203B41FA5}">
                      <a16:colId xmlns:a16="http://schemas.microsoft.com/office/drawing/2014/main" val="943033150"/>
                    </a:ext>
                  </a:extLst>
                </a:gridCol>
                <a:gridCol w="658368">
                  <a:extLst>
                    <a:ext uri="{9D8B030D-6E8A-4147-A177-3AD203B41FA5}">
                      <a16:colId xmlns:a16="http://schemas.microsoft.com/office/drawing/2014/main" val="1450108574"/>
                    </a:ext>
                  </a:extLst>
                </a:gridCol>
                <a:gridCol w="658368">
                  <a:extLst>
                    <a:ext uri="{9D8B030D-6E8A-4147-A177-3AD203B41FA5}">
                      <a16:colId xmlns:a16="http://schemas.microsoft.com/office/drawing/2014/main" val="2925969865"/>
                    </a:ext>
                  </a:extLst>
                </a:gridCol>
                <a:gridCol w="658368">
                  <a:extLst>
                    <a:ext uri="{9D8B030D-6E8A-4147-A177-3AD203B41FA5}">
                      <a16:colId xmlns:a16="http://schemas.microsoft.com/office/drawing/2014/main" val="4173399607"/>
                    </a:ext>
                  </a:extLst>
                </a:gridCol>
                <a:gridCol w="658368">
                  <a:extLst>
                    <a:ext uri="{9D8B030D-6E8A-4147-A177-3AD203B41FA5}">
                      <a16:colId xmlns:a16="http://schemas.microsoft.com/office/drawing/2014/main" val="598365890"/>
                    </a:ext>
                  </a:extLst>
                </a:gridCol>
                <a:gridCol w="658368">
                  <a:extLst>
                    <a:ext uri="{9D8B030D-6E8A-4147-A177-3AD203B41FA5}">
                      <a16:colId xmlns:a16="http://schemas.microsoft.com/office/drawing/2014/main" val="1870104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8033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- 2023-07-24 13:00:06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https://quintly-image-storage.s3.amazonaws.com/42a5b893a9726451877e4ab7634db126/e707c263c63106014d014f98346beb60.jpg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07/25/2023 12:36:25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45928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- 2023-07-21 17:23:28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https://quintly-image-storage.s3.amazonaws.com/42a5b893a9726451877e4ab7634db126/2f018eabff626208a3e92102cf4526a5.jpg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07/22/2023 17:06:31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05377620"/>
                  </a:ext>
                </a:extLst>
              </a:tr>
            </a:tbl>
          </a:graphicData>
        </a:graphic>
      </p:graphicFrame>
      <p:sp>
        <p:nvSpPr>
          <p:cNvPr id="4" name="Text Placeholder 3">
            <a:extLst>
              <a:ext uri="{FF2B5EF4-FFF2-40B4-BE49-F238E27FC236}">
                <a16:creationId xmlns:a16="http://schemas.microsoft.com/office/drawing/2014/main" id="{2BC103C3-12B8-4473-AACD-206F98202AF8}"/>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1293472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2168</Words>
  <Application>Microsoft Office PowerPoint</Application>
  <PresentationFormat>On-screen Show (4:3)</PresentationFormat>
  <Paragraphs>511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2023-08-14T14:09:10Z</dcterms:created>
  <dcterms:modified xsi:type="dcterms:W3CDTF">2023-08-14T14:09:49Z</dcterms:modified>
</cp:coreProperties>
</file>