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7" r:id="rId31"/>
    <p:sldId id="288" r:id="rId32"/>
    <p:sldId id="289" r:id="rId33"/>
    <p:sldId id="291" r:id="rId34"/>
    <p:sldId id="292"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45108</c:v>
                </c:pt>
              </c:numCache>
            </c:numRef>
          </c:cat>
          <c:val>
            <c:numRef>
              <c:f>Sheet1!$B$2</c:f>
              <c:numCache>
                <c:formatCode>General</c:formatCode>
                <c:ptCount val="1"/>
                <c:pt idx="0">
                  <c:v>1882</c:v>
                </c:pt>
              </c:numCache>
            </c:numRef>
          </c:val>
          <c:extLst>
            <c:ext xmlns:c16="http://schemas.microsoft.com/office/drawing/2014/chart" uri="{C3380CC4-5D6E-409C-BE32-E72D297353CC}">
              <c16:uniqueId val="{00000000-1878-485A-8104-DC3DA0B8E3AE}"/>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45108</c:v>
                </c:pt>
              </c:numCache>
            </c:numRef>
          </c:cat>
          <c:val>
            <c:numRef>
              <c:f>Sheet1!$C$2</c:f>
              <c:numCache>
                <c:formatCode>General</c:formatCode>
                <c:ptCount val="1"/>
                <c:pt idx="0">
                  <c:v>2832</c:v>
                </c:pt>
              </c:numCache>
            </c:numRef>
          </c:val>
          <c:extLst>
            <c:ext xmlns:c16="http://schemas.microsoft.com/office/drawing/2014/chart" uri="{C3380CC4-5D6E-409C-BE32-E72D297353CC}">
              <c16:uniqueId val="{00000001-1878-485A-8104-DC3DA0B8E3AE}"/>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45108</c:v>
                </c:pt>
              </c:numCache>
            </c:numRef>
          </c:cat>
          <c:val>
            <c:numRef>
              <c:f>Sheet1!$D$2</c:f>
              <c:numCache>
                <c:formatCode>General</c:formatCode>
                <c:ptCount val="1"/>
                <c:pt idx="0">
                  <c:v>4158</c:v>
                </c:pt>
              </c:numCache>
            </c:numRef>
          </c:val>
          <c:extLst>
            <c:ext xmlns:c16="http://schemas.microsoft.com/office/drawing/2014/chart" uri="{C3380CC4-5D6E-409C-BE32-E72D297353CC}">
              <c16:uniqueId val="{00000002-1878-485A-8104-DC3DA0B8E3AE}"/>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45108</c:v>
                </c:pt>
              </c:numCache>
            </c:numRef>
          </c:cat>
          <c:val>
            <c:numRef>
              <c:f>Sheet1!$E$2</c:f>
              <c:numCache>
                <c:formatCode>General</c:formatCode>
                <c:ptCount val="1"/>
                <c:pt idx="0">
                  <c:v>1182</c:v>
                </c:pt>
              </c:numCache>
            </c:numRef>
          </c:val>
          <c:extLst>
            <c:ext xmlns:c16="http://schemas.microsoft.com/office/drawing/2014/chart" uri="{C3380CC4-5D6E-409C-BE32-E72D297353CC}">
              <c16:uniqueId val="{00000003-1878-485A-8104-DC3DA0B8E3AE}"/>
            </c:ext>
          </c:extLst>
        </c:ser>
        <c:dLbls>
          <c:showLegendKey val="0"/>
          <c:showVal val="0"/>
          <c:showCatName val="0"/>
          <c:showSerName val="0"/>
          <c:showPercent val="0"/>
          <c:showBubbleSize val="0"/>
        </c:dLbls>
        <c:gapWidth val="219"/>
        <c:overlap val="-27"/>
        <c:axId val="376173632"/>
        <c:axId val="376174288"/>
      </c:barChart>
      <c:dateAx>
        <c:axId val="376173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174288"/>
        <c:crosses val="autoZero"/>
        <c:auto val="1"/>
        <c:lblOffset val="100"/>
        <c:baseTimeUnit val="days"/>
      </c:dateAx>
      <c:valAx>
        <c:axId val="376174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173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22</c:v>
                </c:pt>
                <c:pt idx="1">
                  <c:v>0</c:v>
                </c:pt>
                <c:pt idx="2">
                  <c:v>0</c:v>
                </c:pt>
                <c:pt idx="3">
                  <c:v>3</c:v>
                </c:pt>
                <c:pt idx="4">
                  <c:v>10</c:v>
                </c:pt>
                <c:pt idx="5">
                  <c:v>8</c:v>
                </c:pt>
                <c:pt idx="6">
                  <c:v>7</c:v>
                </c:pt>
                <c:pt idx="7">
                  <c:v>-1</c:v>
                </c:pt>
              </c:numCache>
            </c:numRef>
          </c:val>
          <c:extLst>
            <c:ext xmlns:c16="http://schemas.microsoft.com/office/drawing/2014/chart" uri="{C3380CC4-5D6E-409C-BE32-E72D297353CC}">
              <c16:uniqueId val="{00000000-9BB3-4006-AA86-9CBE8B1512A3}"/>
            </c:ext>
          </c:extLst>
        </c:ser>
        <c:dLbls>
          <c:showLegendKey val="0"/>
          <c:showVal val="0"/>
          <c:showCatName val="0"/>
          <c:showSerName val="0"/>
          <c:showPercent val="0"/>
          <c:showBubbleSize val="0"/>
        </c:dLbls>
        <c:gapWidth val="219"/>
        <c:overlap val="-27"/>
        <c:axId val="377910904"/>
        <c:axId val="377912216"/>
      </c:barChart>
      <c:dateAx>
        <c:axId val="377910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912216"/>
        <c:crosses val="autoZero"/>
        <c:auto val="1"/>
        <c:lblOffset val="100"/>
        <c:baseTimeUnit val="months"/>
      </c:dateAx>
      <c:valAx>
        <c:axId val="377912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910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11</c:v>
                </c:pt>
                <c:pt idx="1">
                  <c:v>7</c:v>
                </c:pt>
                <c:pt idx="2">
                  <c:v>15</c:v>
                </c:pt>
                <c:pt idx="3">
                  <c:v>16</c:v>
                </c:pt>
                <c:pt idx="4">
                  <c:v>12</c:v>
                </c:pt>
                <c:pt idx="5">
                  <c:v>12</c:v>
                </c:pt>
                <c:pt idx="6">
                  <c:v>10</c:v>
                </c:pt>
                <c:pt idx="7">
                  <c:v>1</c:v>
                </c:pt>
                <c:pt idx="8">
                  <c:v>0</c:v>
                </c:pt>
                <c:pt idx="9">
                  <c:v>0</c:v>
                </c:pt>
                <c:pt idx="10">
                  <c:v>0</c:v>
                </c:pt>
                <c:pt idx="11">
                  <c:v>0</c:v>
                </c:pt>
              </c:numCache>
            </c:numRef>
          </c:val>
          <c:extLst>
            <c:ext xmlns:c16="http://schemas.microsoft.com/office/drawing/2014/chart" uri="{C3380CC4-5D6E-409C-BE32-E72D297353CC}">
              <c16:uniqueId val="{00000000-1EFB-42C3-83E6-821CA86FC759}"/>
            </c:ext>
          </c:extLst>
        </c:ser>
        <c:dLbls>
          <c:showLegendKey val="0"/>
          <c:showVal val="0"/>
          <c:showCatName val="0"/>
          <c:showSerName val="0"/>
          <c:showPercent val="0"/>
          <c:showBubbleSize val="0"/>
        </c:dLbls>
        <c:gapWidth val="219"/>
        <c:overlap val="-27"/>
        <c:axId val="379456600"/>
        <c:axId val="379456928"/>
      </c:barChart>
      <c:dateAx>
        <c:axId val="379456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456928"/>
        <c:crosses val="autoZero"/>
        <c:auto val="1"/>
        <c:lblOffset val="100"/>
        <c:baseTimeUnit val="months"/>
      </c:dateAx>
      <c:valAx>
        <c:axId val="379456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456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70</c:v>
                </c:pt>
                <c:pt idx="1">
                  <c:v>78</c:v>
                </c:pt>
                <c:pt idx="2">
                  <c:v>157</c:v>
                </c:pt>
                <c:pt idx="3">
                  <c:v>149</c:v>
                </c:pt>
                <c:pt idx="4">
                  <c:v>217</c:v>
                </c:pt>
                <c:pt idx="5">
                  <c:v>139</c:v>
                </c:pt>
                <c:pt idx="6">
                  <c:v>86</c:v>
                </c:pt>
                <c:pt idx="7">
                  <c:v>8</c:v>
                </c:pt>
                <c:pt idx="8">
                  <c:v>0</c:v>
                </c:pt>
                <c:pt idx="9">
                  <c:v>0</c:v>
                </c:pt>
                <c:pt idx="10">
                  <c:v>0</c:v>
                </c:pt>
                <c:pt idx="11">
                  <c:v>0</c:v>
                </c:pt>
              </c:numCache>
            </c:numRef>
          </c:val>
          <c:extLst>
            <c:ext xmlns:c16="http://schemas.microsoft.com/office/drawing/2014/chart" uri="{C3380CC4-5D6E-409C-BE32-E72D297353CC}">
              <c16:uniqueId val="{00000000-10F7-4F0E-A35C-98F3E62F451C}"/>
            </c:ext>
          </c:extLst>
        </c:ser>
        <c:dLbls>
          <c:showLegendKey val="0"/>
          <c:showVal val="0"/>
          <c:showCatName val="0"/>
          <c:showSerName val="0"/>
          <c:showPercent val="0"/>
          <c:showBubbleSize val="0"/>
        </c:dLbls>
        <c:gapWidth val="219"/>
        <c:overlap val="-27"/>
        <c:axId val="384764200"/>
        <c:axId val="384764528"/>
      </c:barChart>
      <c:catAx>
        <c:axId val="384764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64528"/>
        <c:crosses val="autoZero"/>
        <c:auto val="1"/>
        <c:lblAlgn val="ctr"/>
        <c:lblOffset val="100"/>
        <c:noMultiLvlLbl val="0"/>
      </c:catAx>
      <c:valAx>
        <c:axId val="384764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64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3822</c:v>
                </c:pt>
                <c:pt idx="1">
                  <c:v>3961</c:v>
                </c:pt>
                <c:pt idx="2">
                  <c:v>15099</c:v>
                </c:pt>
                <c:pt idx="3">
                  <c:v>4341</c:v>
                </c:pt>
                <c:pt idx="4">
                  <c:v>15737</c:v>
                </c:pt>
                <c:pt idx="5">
                  <c:v>5515</c:v>
                </c:pt>
                <c:pt idx="6">
                  <c:v>12353</c:v>
                </c:pt>
                <c:pt idx="7">
                  <c:v>1010</c:v>
                </c:pt>
                <c:pt idx="8">
                  <c:v>0</c:v>
                </c:pt>
              </c:numCache>
            </c:numRef>
          </c:val>
          <c:extLst>
            <c:ext xmlns:c16="http://schemas.microsoft.com/office/drawing/2014/chart" uri="{C3380CC4-5D6E-409C-BE32-E72D297353CC}">
              <c16:uniqueId val="{00000000-69CF-476D-B0AA-804E61F1E053}"/>
            </c:ext>
          </c:extLst>
        </c:ser>
        <c:dLbls>
          <c:showLegendKey val="0"/>
          <c:showVal val="0"/>
          <c:showCatName val="0"/>
          <c:showSerName val="0"/>
          <c:showPercent val="0"/>
          <c:showBubbleSize val="0"/>
        </c:dLbls>
        <c:gapWidth val="219"/>
        <c:overlap val="-27"/>
        <c:axId val="377426624"/>
        <c:axId val="377427608"/>
      </c:barChart>
      <c:dateAx>
        <c:axId val="377426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427608"/>
        <c:crosses val="autoZero"/>
        <c:auto val="1"/>
        <c:lblOffset val="100"/>
        <c:baseTimeUnit val="months"/>
      </c:dateAx>
      <c:valAx>
        <c:axId val="377427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426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c:v>
                </c:pt>
                <c:pt idx="1">
                  <c:v>1</c:v>
                </c:pt>
                <c:pt idx="2">
                  <c:v>-2</c:v>
                </c:pt>
                <c:pt idx="3">
                  <c:v>-2</c:v>
                </c:pt>
                <c:pt idx="4">
                  <c:v>-3</c:v>
                </c:pt>
                <c:pt idx="5">
                  <c:v>-3</c:v>
                </c:pt>
                <c:pt idx="6">
                  <c:v>1</c:v>
                </c:pt>
                <c:pt idx="7">
                  <c:v>1</c:v>
                </c:pt>
              </c:numCache>
            </c:numRef>
          </c:val>
          <c:extLst>
            <c:ext xmlns:c16="http://schemas.microsoft.com/office/drawing/2014/chart" uri="{C3380CC4-5D6E-409C-BE32-E72D297353CC}">
              <c16:uniqueId val="{00000000-3622-4ADA-833B-952AF3104F89}"/>
            </c:ext>
          </c:extLst>
        </c:ser>
        <c:dLbls>
          <c:showLegendKey val="0"/>
          <c:showVal val="0"/>
          <c:showCatName val="0"/>
          <c:showSerName val="0"/>
          <c:showPercent val="0"/>
          <c:showBubbleSize val="0"/>
        </c:dLbls>
        <c:gapWidth val="219"/>
        <c:overlap val="-27"/>
        <c:axId val="486797888"/>
        <c:axId val="486801824"/>
      </c:barChart>
      <c:dateAx>
        <c:axId val="486797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801824"/>
        <c:crosses val="autoZero"/>
        <c:auto val="1"/>
        <c:lblOffset val="100"/>
        <c:baseTimeUnit val="months"/>
      </c:dateAx>
      <c:valAx>
        <c:axId val="486801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797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1</c:v>
                </c:pt>
                <c:pt idx="2">
                  <c:v>0</c:v>
                </c:pt>
                <c:pt idx="3">
                  <c:v>0</c:v>
                </c:pt>
                <c:pt idx="4">
                  <c:v>1</c:v>
                </c:pt>
                <c:pt idx="5">
                  <c:v>0</c:v>
                </c:pt>
                <c:pt idx="6">
                  <c:v>0</c:v>
                </c:pt>
                <c:pt idx="7">
                  <c:v>1</c:v>
                </c:pt>
                <c:pt idx="8">
                  <c:v>0</c:v>
                </c:pt>
                <c:pt idx="9">
                  <c:v>0</c:v>
                </c:pt>
                <c:pt idx="10">
                  <c:v>0</c:v>
                </c:pt>
                <c:pt idx="11">
                  <c:v>0</c:v>
                </c:pt>
              </c:numCache>
            </c:numRef>
          </c:val>
          <c:extLst>
            <c:ext xmlns:c16="http://schemas.microsoft.com/office/drawing/2014/chart" uri="{C3380CC4-5D6E-409C-BE32-E72D297353CC}">
              <c16:uniqueId val="{00000000-EADF-44DF-A8CC-3D947A47079F}"/>
            </c:ext>
          </c:extLst>
        </c:ser>
        <c:dLbls>
          <c:showLegendKey val="0"/>
          <c:showVal val="0"/>
          <c:showCatName val="0"/>
          <c:showSerName val="0"/>
          <c:showPercent val="0"/>
          <c:showBubbleSize val="0"/>
        </c:dLbls>
        <c:gapWidth val="219"/>
        <c:overlap val="-27"/>
        <c:axId val="486780504"/>
        <c:axId val="486777880"/>
      </c:barChart>
      <c:dateAx>
        <c:axId val="486780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777880"/>
        <c:crosses val="autoZero"/>
        <c:auto val="1"/>
        <c:lblOffset val="100"/>
        <c:baseTimeUnit val="months"/>
      </c:dateAx>
      <c:valAx>
        <c:axId val="486777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780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7</c:v>
                </c:pt>
                <c:pt idx="1">
                  <c:v>11</c:v>
                </c:pt>
                <c:pt idx="2">
                  <c:v>1</c:v>
                </c:pt>
                <c:pt idx="3">
                  <c:v>3</c:v>
                </c:pt>
                <c:pt idx="4">
                  <c:v>16</c:v>
                </c:pt>
                <c:pt idx="5">
                  <c:v>1</c:v>
                </c:pt>
                <c:pt idx="6">
                  <c:v>1</c:v>
                </c:pt>
                <c:pt idx="7">
                  <c:v>6</c:v>
                </c:pt>
                <c:pt idx="8">
                  <c:v>0</c:v>
                </c:pt>
                <c:pt idx="9">
                  <c:v>0</c:v>
                </c:pt>
                <c:pt idx="10">
                  <c:v>0</c:v>
                </c:pt>
                <c:pt idx="11">
                  <c:v>0</c:v>
                </c:pt>
              </c:numCache>
            </c:numRef>
          </c:val>
          <c:extLst>
            <c:ext xmlns:c16="http://schemas.microsoft.com/office/drawing/2014/chart" uri="{C3380CC4-5D6E-409C-BE32-E72D297353CC}">
              <c16:uniqueId val="{00000000-905C-4632-ADBD-5C689B482FFA}"/>
            </c:ext>
          </c:extLst>
        </c:ser>
        <c:dLbls>
          <c:showLegendKey val="0"/>
          <c:showVal val="0"/>
          <c:showCatName val="0"/>
          <c:showSerName val="0"/>
          <c:showPercent val="0"/>
          <c:showBubbleSize val="0"/>
        </c:dLbls>
        <c:gapWidth val="219"/>
        <c:overlap val="-27"/>
        <c:axId val="486786408"/>
        <c:axId val="486779520"/>
      </c:barChart>
      <c:catAx>
        <c:axId val="486786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779520"/>
        <c:crosses val="autoZero"/>
        <c:auto val="1"/>
        <c:lblAlgn val="ctr"/>
        <c:lblOffset val="100"/>
        <c:noMultiLvlLbl val="0"/>
      </c:catAx>
      <c:valAx>
        <c:axId val="486779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786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31</c:v>
                </c:pt>
                <c:pt idx="1">
                  <c:v>36</c:v>
                </c:pt>
                <c:pt idx="2">
                  <c:v>36</c:v>
                </c:pt>
                <c:pt idx="3">
                  <c:v>44</c:v>
                </c:pt>
                <c:pt idx="4">
                  <c:v>54</c:v>
                </c:pt>
                <c:pt idx="5">
                  <c:v>58</c:v>
                </c:pt>
                <c:pt idx="6">
                  <c:v>47</c:v>
                </c:pt>
                <c:pt idx="7">
                  <c:v>22</c:v>
                </c:pt>
              </c:numCache>
            </c:numRef>
          </c:val>
          <c:extLst>
            <c:ext xmlns:c16="http://schemas.microsoft.com/office/drawing/2014/chart" uri="{C3380CC4-5D6E-409C-BE32-E72D297353CC}">
              <c16:uniqueId val="{00000000-F1C3-4D93-B801-B8F4024DDB16}"/>
            </c:ext>
          </c:extLst>
        </c:ser>
        <c:dLbls>
          <c:showLegendKey val="0"/>
          <c:showVal val="0"/>
          <c:showCatName val="0"/>
          <c:showSerName val="0"/>
          <c:showPercent val="0"/>
          <c:showBubbleSize val="0"/>
        </c:dLbls>
        <c:gapWidth val="219"/>
        <c:overlap val="-27"/>
        <c:axId val="491277192"/>
        <c:axId val="491282440"/>
      </c:barChart>
      <c:dateAx>
        <c:axId val="491277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282440"/>
        <c:crosses val="autoZero"/>
        <c:auto val="1"/>
        <c:lblOffset val="100"/>
        <c:baseTimeUnit val="months"/>
      </c:dateAx>
      <c:valAx>
        <c:axId val="491282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277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Sheet1!$A$2:$A$9</c:f>
              <c:strCache>
                <c:ptCount val="8"/>
                <c:pt idx="0">
                  <c:v>2023-01</c:v>
                </c:pt>
                <c:pt idx="1">
                  <c:v>2023-02</c:v>
                </c:pt>
                <c:pt idx="2">
                  <c:v>2023-03</c:v>
                </c:pt>
                <c:pt idx="3">
                  <c:v>2023-04</c:v>
                </c:pt>
                <c:pt idx="4">
                  <c:v>2023-05</c:v>
                </c:pt>
                <c:pt idx="5">
                  <c:v>2023-06</c:v>
                </c:pt>
                <c:pt idx="6">
                  <c:v>2023-07</c:v>
                </c:pt>
                <c:pt idx="7">
                  <c:v>2023-08</c:v>
                </c:pt>
              </c:strCache>
            </c:strRef>
          </c:cat>
          <c:val>
            <c:numRef>
              <c:f>Sheet1!$B$2:$B$9</c:f>
              <c:numCache>
                <c:formatCode>General</c:formatCode>
                <c:ptCount val="8"/>
                <c:pt idx="0">
                  <c:v>44</c:v>
                </c:pt>
                <c:pt idx="1">
                  <c:v>56</c:v>
                </c:pt>
                <c:pt idx="2">
                  <c:v>75</c:v>
                </c:pt>
                <c:pt idx="3">
                  <c:v>73</c:v>
                </c:pt>
                <c:pt idx="4">
                  <c:v>37</c:v>
                </c:pt>
                <c:pt idx="5">
                  <c:v>46</c:v>
                </c:pt>
                <c:pt idx="6">
                  <c:v>39</c:v>
                </c:pt>
                <c:pt idx="7">
                  <c:v>41</c:v>
                </c:pt>
              </c:numCache>
            </c:numRef>
          </c:val>
          <c:extLst>
            <c:ext xmlns:c16="http://schemas.microsoft.com/office/drawing/2014/chart" uri="{C3380CC4-5D6E-409C-BE32-E72D297353CC}">
              <c16:uniqueId val="{00000000-9CB6-4BAE-B2B7-B6D96A89A697}"/>
            </c:ext>
          </c:extLst>
        </c:ser>
        <c:dLbls>
          <c:showLegendKey val="0"/>
          <c:showVal val="0"/>
          <c:showCatName val="0"/>
          <c:showSerName val="0"/>
          <c:showPercent val="0"/>
          <c:showBubbleSize val="0"/>
        </c:dLbls>
        <c:gapWidth val="219"/>
        <c:overlap val="-27"/>
        <c:axId val="491278832"/>
        <c:axId val="491283752"/>
      </c:barChart>
      <c:catAx>
        <c:axId val="491278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283752"/>
        <c:crosses val="autoZero"/>
        <c:auto val="1"/>
        <c:lblAlgn val="ctr"/>
        <c:lblOffset val="100"/>
        <c:noMultiLvlLbl val="0"/>
      </c:catAx>
      <c:valAx>
        <c:axId val="491283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278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Sheet1!$A$2:$A$9</c:f>
              <c:strCache>
                <c:ptCount val="8"/>
                <c:pt idx="0">
                  <c:v>2023-01</c:v>
                </c:pt>
                <c:pt idx="1">
                  <c:v>2023-02</c:v>
                </c:pt>
                <c:pt idx="2">
                  <c:v>2023-03</c:v>
                </c:pt>
                <c:pt idx="3">
                  <c:v>2023-04</c:v>
                </c:pt>
                <c:pt idx="4">
                  <c:v>2023-05</c:v>
                </c:pt>
                <c:pt idx="5">
                  <c:v>2023-06</c:v>
                </c:pt>
                <c:pt idx="6">
                  <c:v>2023-07</c:v>
                </c:pt>
                <c:pt idx="7">
                  <c:v>2023-08</c:v>
                </c:pt>
              </c:strCache>
            </c:strRef>
          </c:cat>
          <c:val>
            <c:numRef>
              <c:f>Sheet1!$B$2:$B$9</c:f>
              <c:numCache>
                <c:formatCode>General</c:formatCode>
                <c:ptCount val="8"/>
                <c:pt idx="0">
                  <c:v>221</c:v>
                </c:pt>
                <c:pt idx="1">
                  <c:v>280</c:v>
                </c:pt>
                <c:pt idx="2">
                  <c:v>526</c:v>
                </c:pt>
                <c:pt idx="3">
                  <c:v>657</c:v>
                </c:pt>
                <c:pt idx="4">
                  <c:v>372</c:v>
                </c:pt>
                <c:pt idx="5">
                  <c:v>422</c:v>
                </c:pt>
                <c:pt idx="6">
                  <c:v>315</c:v>
                </c:pt>
                <c:pt idx="7">
                  <c:v>208</c:v>
                </c:pt>
              </c:numCache>
            </c:numRef>
          </c:val>
          <c:extLst>
            <c:ext xmlns:c16="http://schemas.microsoft.com/office/drawing/2014/chart" uri="{C3380CC4-5D6E-409C-BE32-E72D297353CC}">
              <c16:uniqueId val="{00000000-1450-497B-B650-A2F91C32C4FB}"/>
            </c:ext>
          </c:extLst>
        </c:ser>
        <c:dLbls>
          <c:showLegendKey val="0"/>
          <c:showVal val="0"/>
          <c:showCatName val="0"/>
          <c:showSerName val="0"/>
          <c:showPercent val="0"/>
          <c:showBubbleSize val="0"/>
        </c:dLbls>
        <c:gapWidth val="219"/>
        <c:overlap val="-27"/>
        <c:axId val="491256856"/>
        <c:axId val="491262432"/>
      </c:barChart>
      <c:catAx>
        <c:axId val="491256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262432"/>
        <c:crosses val="autoZero"/>
        <c:auto val="1"/>
        <c:lblAlgn val="ctr"/>
        <c:lblOffset val="100"/>
        <c:noMultiLvlLbl val="0"/>
      </c:catAx>
      <c:valAx>
        <c:axId val="491262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256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2022-12</c:v>
                </c:pt>
                <c:pt idx="1">
                  <c:v>2023-01</c:v>
                </c:pt>
                <c:pt idx="2">
                  <c:v>2023-02</c:v>
                </c:pt>
                <c:pt idx="3">
                  <c:v>2023-03</c:v>
                </c:pt>
                <c:pt idx="4">
                  <c:v>2023-04</c:v>
                </c:pt>
                <c:pt idx="5">
                  <c:v>2023-05</c:v>
                </c:pt>
                <c:pt idx="6">
                  <c:v>2023-06</c:v>
                </c:pt>
                <c:pt idx="7">
                  <c:v>2023-07</c:v>
                </c:pt>
                <c:pt idx="8">
                  <c:v>2023-08</c:v>
                </c:pt>
                <c:pt idx="9">
                  <c:v>2023-09</c:v>
                </c:pt>
                <c:pt idx="10">
                  <c:v>2023-10</c:v>
                </c:pt>
                <c:pt idx="11">
                  <c:v>2023-11</c:v>
                </c:pt>
                <c:pt idx="12">
                  <c:v>2023-12</c:v>
                </c:pt>
              </c:strCache>
            </c:strRef>
          </c:cat>
          <c:val>
            <c:numRef>
              <c:f>Sheet1!$B$2:$B$14</c:f>
              <c:numCache>
                <c:formatCode>General</c:formatCode>
                <c:ptCount val="13"/>
                <c:pt idx="0">
                  <c:v>101</c:v>
                </c:pt>
                <c:pt idx="1">
                  <c:v>6057</c:v>
                </c:pt>
                <c:pt idx="2">
                  <c:v>10159</c:v>
                </c:pt>
                <c:pt idx="3">
                  <c:v>11782</c:v>
                </c:pt>
                <c:pt idx="4">
                  <c:v>15337</c:v>
                </c:pt>
                <c:pt idx="5">
                  <c:v>11916</c:v>
                </c:pt>
                <c:pt idx="6">
                  <c:v>11969</c:v>
                </c:pt>
                <c:pt idx="7">
                  <c:v>10154</c:v>
                </c:pt>
                <c:pt idx="8">
                  <c:v>4370</c:v>
                </c:pt>
              </c:numCache>
            </c:numRef>
          </c:val>
          <c:extLst>
            <c:ext xmlns:c16="http://schemas.microsoft.com/office/drawing/2014/chart" uri="{C3380CC4-5D6E-409C-BE32-E72D297353CC}">
              <c16:uniqueId val="{00000000-916E-4946-8E05-3F50D101E9AB}"/>
            </c:ext>
          </c:extLst>
        </c:ser>
        <c:dLbls>
          <c:showLegendKey val="0"/>
          <c:showVal val="0"/>
          <c:showCatName val="0"/>
          <c:showSerName val="0"/>
          <c:showPercent val="0"/>
          <c:showBubbleSize val="0"/>
        </c:dLbls>
        <c:gapWidth val="219"/>
        <c:overlap val="-27"/>
        <c:axId val="491258824"/>
        <c:axId val="491263088"/>
      </c:barChart>
      <c:catAx>
        <c:axId val="491258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263088"/>
        <c:crosses val="autoZero"/>
        <c:auto val="1"/>
        <c:lblAlgn val="ctr"/>
        <c:lblOffset val="100"/>
        <c:noMultiLvlLbl val="0"/>
      </c:catAx>
      <c:valAx>
        <c:axId val="491263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258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39</c:v>
                </c:pt>
                <c:pt idx="2">
                  <c:v>-1</c:v>
                </c:pt>
                <c:pt idx="3">
                  <c:v>2</c:v>
                </c:pt>
                <c:pt idx="4">
                  <c:v>24</c:v>
                </c:pt>
                <c:pt idx="5">
                  <c:v>29</c:v>
                </c:pt>
                <c:pt idx="6">
                  <c:v>0</c:v>
                </c:pt>
                <c:pt idx="7">
                  <c:v>2</c:v>
                </c:pt>
              </c:numCache>
            </c:numRef>
          </c:val>
          <c:extLst>
            <c:ext xmlns:c16="http://schemas.microsoft.com/office/drawing/2014/chart" uri="{C3380CC4-5D6E-409C-BE32-E72D297353CC}">
              <c16:uniqueId val="{00000000-F472-4D09-96C6-75B327E81653}"/>
            </c:ext>
          </c:extLst>
        </c:ser>
        <c:dLbls>
          <c:showLegendKey val="0"/>
          <c:showVal val="0"/>
          <c:showCatName val="0"/>
          <c:showSerName val="0"/>
          <c:showPercent val="0"/>
          <c:showBubbleSize val="0"/>
        </c:dLbls>
        <c:gapWidth val="219"/>
        <c:overlap val="-27"/>
        <c:axId val="494846608"/>
        <c:axId val="494846936"/>
      </c:barChart>
      <c:dateAx>
        <c:axId val="494846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846936"/>
        <c:crosses val="autoZero"/>
        <c:auto val="1"/>
        <c:lblOffset val="100"/>
        <c:baseTimeUnit val="months"/>
      </c:dateAx>
      <c:valAx>
        <c:axId val="494846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846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36</c:v>
                </c:pt>
                <c:pt idx="1">
                  <c:v>97</c:v>
                </c:pt>
                <c:pt idx="2">
                  <c:v>33</c:v>
                </c:pt>
                <c:pt idx="3">
                  <c:v>37</c:v>
                </c:pt>
                <c:pt idx="4">
                  <c:v>87</c:v>
                </c:pt>
                <c:pt idx="5">
                  <c:v>48</c:v>
                </c:pt>
                <c:pt idx="6">
                  <c:v>37</c:v>
                </c:pt>
                <c:pt idx="7">
                  <c:v>28</c:v>
                </c:pt>
                <c:pt idx="8">
                  <c:v>0</c:v>
                </c:pt>
                <c:pt idx="9">
                  <c:v>0</c:v>
                </c:pt>
                <c:pt idx="10">
                  <c:v>0</c:v>
                </c:pt>
                <c:pt idx="11">
                  <c:v>0</c:v>
                </c:pt>
              </c:numCache>
            </c:numRef>
          </c:val>
          <c:extLst>
            <c:ext xmlns:c16="http://schemas.microsoft.com/office/drawing/2014/chart" uri="{C3380CC4-5D6E-409C-BE32-E72D297353CC}">
              <c16:uniqueId val="{00000000-4950-49B6-8C2B-844EC0AE1754}"/>
            </c:ext>
          </c:extLst>
        </c:ser>
        <c:dLbls>
          <c:showLegendKey val="0"/>
          <c:showVal val="0"/>
          <c:showCatName val="0"/>
          <c:showSerName val="0"/>
          <c:showPercent val="0"/>
          <c:showBubbleSize val="0"/>
        </c:dLbls>
        <c:gapWidth val="219"/>
        <c:overlap val="-27"/>
        <c:axId val="494825944"/>
        <c:axId val="494821680"/>
      </c:barChart>
      <c:dateAx>
        <c:axId val="494825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821680"/>
        <c:crosses val="autoZero"/>
        <c:auto val="1"/>
        <c:lblOffset val="100"/>
        <c:baseTimeUnit val="months"/>
      </c:dateAx>
      <c:valAx>
        <c:axId val="494821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825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217</c:v>
                </c:pt>
                <c:pt idx="1">
                  <c:v>878</c:v>
                </c:pt>
                <c:pt idx="2">
                  <c:v>237</c:v>
                </c:pt>
                <c:pt idx="3">
                  <c:v>302</c:v>
                </c:pt>
                <c:pt idx="4">
                  <c:v>1220</c:v>
                </c:pt>
                <c:pt idx="5">
                  <c:v>582</c:v>
                </c:pt>
                <c:pt idx="6">
                  <c:v>297</c:v>
                </c:pt>
                <c:pt idx="7">
                  <c:v>86</c:v>
                </c:pt>
                <c:pt idx="8">
                  <c:v>0</c:v>
                </c:pt>
                <c:pt idx="9">
                  <c:v>0</c:v>
                </c:pt>
                <c:pt idx="10">
                  <c:v>0</c:v>
                </c:pt>
                <c:pt idx="11">
                  <c:v>0</c:v>
                </c:pt>
              </c:numCache>
            </c:numRef>
          </c:val>
          <c:extLst>
            <c:ext xmlns:c16="http://schemas.microsoft.com/office/drawing/2014/chart" uri="{C3380CC4-5D6E-409C-BE32-E72D297353CC}">
              <c16:uniqueId val="{00000000-F732-4BB5-88A9-4C689909B85B}"/>
            </c:ext>
          </c:extLst>
        </c:ser>
        <c:dLbls>
          <c:showLegendKey val="0"/>
          <c:showVal val="0"/>
          <c:showCatName val="0"/>
          <c:showSerName val="0"/>
          <c:showPercent val="0"/>
          <c:showBubbleSize val="0"/>
        </c:dLbls>
        <c:gapWidth val="219"/>
        <c:overlap val="-27"/>
        <c:axId val="494825616"/>
        <c:axId val="494827584"/>
      </c:barChart>
      <c:catAx>
        <c:axId val="494825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827584"/>
        <c:crosses val="autoZero"/>
        <c:auto val="1"/>
        <c:lblAlgn val="ctr"/>
        <c:lblOffset val="100"/>
        <c:noMultiLvlLbl val="0"/>
      </c:catAx>
      <c:valAx>
        <c:axId val="494827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825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4569</c:v>
                </c:pt>
                <c:pt idx="1">
                  <c:v>7402</c:v>
                </c:pt>
                <c:pt idx="2">
                  <c:v>16186</c:v>
                </c:pt>
                <c:pt idx="3">
                  <c:v>5448</c:v>
                </c:pt>
                <c:pt idx="4">
                  <c:v>13513</c:v>
                </c:pt>
                <c:pt idx="5">
                  <c:v>8224</c:v>
                </c:pt>
                <c:pt idx="6">
                  <c:v>11901</c:v>
                </c:pt>
              </c:numCache>
            </c:numRef>
          </c:val>
          <c:extLst>
            <c:ext xmlns:c16="http://schemas.microsoft.com/office/drawing/2014/chart" uri="{C3380CC4-5D6E-409C-BE32-E72D297353CC}">
              <c16:uniqueId val="{00000000-1AB1-4DBB-86E8-466D526D7C98}"/>
            </c:ext>
          </c:extLst>
        </c:ser>
        <c:dLbls>
          <c:showLegendKey val="0"/>
          <c:showVal val="0"/>
          <c:showCatName val="0"/>
          <c:showSerName val="0"/>
          <c:showPercent val="0"/>
          <c:showBubbleSize val="0"/>
        </c:dLbls>
        <c:gapWidth val="219"/>
        <c:overlap val="-27"/>
        <c:axId val="494828896"/>
        <c:axId val="494830536"/>
      </c:barChart>
      <c:dateAx>
        <c:axId val="494828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830536"/>
        <c:crosses val="autoZero"/>
        <c:auto val="1"/>
        <c:lblOffset val="100"/>
        <c:baseTimeUnit val="months"/>
      </c:dateAx>
      <c:valAx>
        <c:axId val="494830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828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9F5E7-2F1A-4214-A9EA-AC1DE8482B63}"/>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3067D6DD-6542-47BF-865E-28BE8BF72627}"/>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801921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BBB66-42CF-4152-8347-1AFE9D72685B}"/>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BCF8B6DA-9198-49E5-8655-85A685E44BAC}"/>
              </a:ext>
            </a:extLst>
          </p:cNvPr>
          <p:cNvGraphicFramePr>
            <a:graphicFrameLocks noGrp="1"/>
          </p:cNvGraphicFramePr>
          <p:nvPr>
            <p:ph type="chart" sz="quarter" idx="13"/>
            <p:extLst>
              <p:ext uri="{D42A27DB-BD31-4B8C-83A1-F6EECF244321}">
                <p14:modId xmlns:p14="http://schemas.microsoft.com/office/powerpoint/2010/main" val="38944534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629E53-707B-4BF2-A822-A62D8E46C56C}"/>
              </a:ext>
            </a:extLst>
          </p:cNvPr>
          <p:cNvSpPr>
            <a:spLocks noGrp="1"/>
          </p:cNvSpPr>
          <p:nvPr>
            <p:ph type="body" sz="quarter" idx="14"/>
          </p:nvPr>
        </p:nvSpPr>
        <p:spPr/>
        <p:txBody>
          <a:bodyPr/>
          <a:lstStyle/>
          <a:p>
            <a:r>
              <a:rPr lang="en-US"/>
              <a:t>07/01/2023 - 07/31/2023</a:t>
            </a:r>
          </a:p>
        </p:txBody>
      </p:sp>
      <p:sp>
        <p:nvSpPr>
          <p:cNvPr id="5" name="Footer Placeholder 4">
            <a:extLst>
              <a:ext uri="{FF2B5EF4-FFF2-40B4-BE49-F238E27FC236}">
                <a16:creationId xmlns:a16="http://schemas.microsoft.com/office/drawing/2014/main" id="{8EC1FC78-58C9-4A0B-8CF2-9E5F5A1B72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9851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79115-E072-4D5E-AAEB-A70A86F10DC2}"/>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D86537F9-7987-4CF0-9309-F31A238DD0C8}"/>
              </a:ext>
            </a:extLst>
          </p:cNvPr>
          <p:cNvGraphicFramePr>
            <a:graphicFrameLocks noGrp="1"/>
          </p:cNvGraphicFramePr>
          <p:nvPr>
            <p:ph type="tbl" sz="quarter" idx="13"/>
            <p:extLst>
              <p:ext uri="{D42A27DB-BD31-4B8C-83A1-F6EECF244321}">
                <p14:modId xmlns:p14="http://schemas.microsoft.com/office/powerpoint/2010/main" val="3147655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142294596"/>
                    </a:ext>
                  </a:extLst>
                </a:gridCol>
                <a:gridCol w="905256">
                  <a:extLst>
                    <a:ext uri="{9D8B030D-6E8A-4147-A177-3AD203B41FA5}">
                      <a16:colId xmlns:a16="http://schemas.microsoft.com/office/drawing/2014/main" val="673396110"/>
                    </a:ext>
                  </a:extLst>
                </a:gridCol>
                <a:gridCol w="905256">
                  <a:extLst>
                    <a:ext uri="{9D8B030D-6E8A-4147-A177-3AD203B41FA5}">
                      <a16:colId xmlns:a16="http://schemas.microsoft.com/office/drawing/2014/main" val="1221268802"/>
                    </a:ext>
                  </a:extLst>
                </a:gridCol>
                <a:gridCol w="905256">
                  <a:extLst>
                    <a:ext uri="{9D8B030D-6E8A-4147-A177-3AD203B41FA5}">
                      <a16:colId xmlns:a16="http://schemas.microsoft.com/office/drawing/2014/main" val="3571894760"/>
                    </a:ext>
                  </a:extLst>
                </a:gridCol>
                <a:gridCol w="905256">
                  <a:extLst>
                    <a:ext uri="{9D8B030D-6E8A-4147-A177-3AD203B41FA5}">
                      <a16:colId xmlns:a16="http://schemas.microsoft.com/office/drawing/2014/main" val="3062530660"/>
                    </a:ext>
                  </a:extLst>
                </a:gridCol>
                <a:gridCol w="905256">
                  <a:extLst>
                    <a:ext uri="{9D8B030D-6E8A-4147-A177-3AD203B41FA5}">
                      <a16:colId xmlns:a16="http://schemas.microsoft.com/office/drawing/2014/main" val="2843483569"/>
                    </a:ext>
                  </a:extLst>
                </a:gridCol>
                <a:gridCol w="905256">
                  <a:extLst>
                    <a:ext uri="{9D8B030D-6E8A-4147-A177-3AD203B41FA5}">
                      <a16:colId xmlns:a16="http://schemas.microsoft.com/office/drawing/2014/main" val="2598064910"/>
                    </a:ext>
                  </a:extLst>
                </a:gridCol>
                <a:gridCol w="905256">
                  <a:extLst>
                    <a:ext uri="{9D8B030D-6E8A-4147-A177-3AD203B41FA5}">
                      <a16:colId xmlns:a16="http://schemas.microsoft.com/office/drawing/2014/main" val="2074982349"/>
                    </a:ext>
                  </a:extLst>
                </a:gridCol>
                <a:gridCol w="905256">
                  <a:extLst>
                    <a:ext uri="{9D8B030D-6E8A-4147-A177-3AD203B41FA5}">
                      <a16:colId xmlns:a16="http://schemas.microsoft.com/office/drawing/2014/main" val="3743369455"/>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79717397"/>
                  </a:ext>
                </a:extLst>
              </a:tr>
              <a:tr h="370840">
                <a:tc>
                  <a:txBody>
                    <a:bodyPr/>
                    <a:lstStyle/>
                    <a:p>
                      <a:r>
                        <a:rPr lang="en-US" sz="1000"/>
                        <a:t>1882</a:t>
                      </a:r>
                    </a:p>
                  </a:txBody>
                  <a:tcPr/>
                </a:tc>
                <a:tc>
                  <a:txBody>
                    <a:bodyPr/>
                    <a:lstStyle/>
                    <a:p>
                      <a:r>
                        <a:rPr lang="en-US" sz="1000"/>
                        <a:t>7</a:t>
                      </a:r>
                    </a:p>
                  </a:txBody>
                  <a:tcPr/>
                </a:tc>
                <a:tc>
                  <a:txBody>
                    <a:bodyPr/>
                    <a:lstStyle/>
                    <a:p>
                      <a:r>
                        <a:rPr lang="en-US" sz="1000"/>
                        <a:t>7</a:t>
                      </a:r>
                    </a:p>
                  </a:txBody>
                  <a:tcPr/>
                </a:tc>
                <a:tc>
                  <a:txBody>
                    <a:bodyPr/>
                    <a:lstStyle/>
                    <a:p>
                      <a:r>
                        <a:rPr lang="en-US" sz="1000"/>
                        <a:t>82</a:t>
                      </a:r>
                    </a:p>
                  </a:txBody>
                  <a:tcPr/>
                </a:tc>
                <a:tc>
                  <a:txBody>
                    <a:bodyPr/>
                    <a:lstStyle/>
                    <a:p>
                      <a:r>
                        <a:rPr lang="en-US" sz="1000"/>
                        <a:t>3</a:t>
                      </a:r>
                    </a:p>
                  </a:txBody>
                  <a:tcPr/>
                </a:tc>
                <a:tc>
                  <a:txBody>
                    <a:bodyPr/>
                    <a:lstStyle/>
                    <a:p>
                      <a:r>
                        <a:rPr lang="en-US" sz="1000"/>
                        <a:t>1</a:t>
                      </a:r>
                    </a:p>
                  </a:txBody>
                  <a:tcPr/>
                </a:tc>
                <a:tc>
                  <a:txBody>
                    <a:bodyPr/>
                    <a:lstStyle/>
                    <a:p>
                      <a:r>
                        <a:rPr lang="en-US" sz="1000"/>
                        <a:t>0</a:t>
                      </a:r>
                    </a:p>
                  </a:txBody>
                  <a:tcPr/>
                </a:tc>
                <a:tc>
                  <a:txBody>
                    <a:bodyPr/>
                    <a:lstStyle/>
                    <a:p>
                      <a:r>
                        <a:rPr lang="en-US" sz="1000"/>
                        <a:t>0.6542 %</a:t>
                      </a:r>
                    </a:p>
                  </a:txBody>
                  <a:tcPr/>
                </a:tc>
                <a:tc>
                  <a:txBody>
                    <a:bodyPr/>
                    <a:lstStyle/>
                    <a:p>
                      <a:r>
                        <a:rPr lang="en-US" sz="1000"/>
                        <a:t>0.0 %</a:t>
                      </a:r>
                    </a:p>
                  </a:txBody>
                  <a:tcPr/>
                </a:tc>
                <a:extLst>
                  <a:ext uri="{0D108BD9-81ED-4DB2-BD59-A6C34878D82A}">
                    <a16:rowId xmlns:a16="http://schemas.microsoft.com/office/drawing/2014/main" val="2567364244"/>
                  </a:ext>
                </a:extLst>
              </a:tr>
            </a:tbl>
          </a:graphicData>
        </a:graphic>
      </p:graphicFrame>
      <p:sp>
        <p:nvSpPr>
          <p:cNvPr id="4" name="Text Placeholder 3">
            <a:extLst>
              <a:ext uri="{FF2B5EF4-FFF2-40B4-BE49-F238E27FC236}">
                <a16:creationId xmlns:a16="http://schemas.microsoft.com/office/drawing/2014/main" id="{56C90D5A-1E3E-4FB9-8A2C-0BDE3B3B8B6D}"/>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2712876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CAE1A-45BE-468B-B82F-6AC9FAE4C9B6}"/>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FAABD304-3128-407A-B9B8-BF447F878353}"/>
              </a:ext>
            </a:extLst>
          </p:cNvPr>
          <p:cNvGraphicFramePr>
            <a:graphicFrameLocks noGrp="1"/>
          </p:cNvGraphicFramePr>
          <p:nvPr>
            <p:ph type="chart" sz="quarter" idx="13"/>
            <p:extLst>
              <p:ext uri="{D42A27DB-BD31-4B8C-83A1-F6EECF244321}">
                <p14:modId xmlns:p14="http://schemas.microsoft.com/office/powerpoint/2010/main" val="29850738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729572-8091-415A-A621-6A989AFDCDDB}"/>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07AECD8A-A262-45F3-AE4F-A9A3B2032E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4598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977A1-1CF1-4FE5-973D-F490CDA2FD60}"/>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B937E537-E2FE-4467-9955-75E034103A72}"/>
              </a:ext>
            </a:extLst>
          </p:cNvPr>
          <p:cNvGraphicFramePr>
            <a:graphicFrameLocks noGrp="1"/>
          </p:cNvGraphicFramePr>
          <p:nvPr>
            <p:ph type="chart" sz="quarter" idx="13"/>
            <p:extLst>
              <p:ext uri="{D42A27DB-BD31-4B8C-83A1-F6EECF244321}">
                <p14:modId xmlns:p14="http://schemas.microsoft.com/office/powerpoint/2010/main" val="40440085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6DA129-09FC-4557-B6C5-416B6855FCD6}"/>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0E125721-AA98-4442-95BB-8D3209DBB0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69731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ADC0F-F784-49BE-A930-E6DE878BE6FC}"/>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2BBA9CC4-5480-4252-81C0-C7F1933B476C}"/>
              </a:ext>
            </a:extLst>
          </p:cNvPr>
          <p:cNvGraphicFramePr>
            <a:graphicFrameLocks noGrp="1"/>
          </p:cNvGraphicFramePr>
          <p:nvPr>
            <p:ph type="chart" sz="quarter" idx="13"/>
            <p:extLst>
              <p:ext uri="{D42A27DB-BD31-4B8C-83A1-F6EECF244321}">
                <p14:modId xmlns:p14="http://schemas.microsoft.com/office/powerpoint/2010/main" val="12889498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7E56CE-01FB-4290-8479-F0903D258D4D}"/>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7AE0CCE-4A7B-4B8C-86AE-C7DB98CC90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9966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F86C5-CA74-4ECA-9551-8DCFE462C365}"/>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98BAE1FC-F8BE-4CF0-A4A5-A351B1BFDB30}"/>
              </a:ext>
            </a:extLst>
          </p:cNvPr>
          <p:cNvGraphicFramePr>
            <a:graphicFrameLocks noGrp="1"/>
          </p:cNvGraphicFramePr>
          <p:nvPr>
            <p:ph type="chart" sz="quarter" idx="13"/>
            <p:extLst>
              <p:ext uri="{D42A27DB-BD31-4B8C-83A1-F6EECF244321}">
                <p14:modId xmlns:p14="http://schemas.microsoft.com/office/powerpoint/2010/main" val="30901684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9A553D-AC12-4084-8203-F4E4899224B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0816632B-679C-4D55-8732-05A22925EF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4947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4019A-C7EB-4D5D-B7C8-5255FFCB3E3B}"/>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D95BEF43-A1C9-4A7B-92FF-FC734609306E}"/>
              </a:ext>
            </a:extLst>
          </p:cNvPr>
          <p:cNvGraphicFramePr>
            <a:graphicFrameLocks noGrp="1"/>
          </p:cNvGraphicFramePr>
          <p:nvPr>
            <p:ph type="tbl" sz="quarter" idx="13"/>
            <p:extLst>
              <p:ext uri="{D42A27DB-BD31-4B8C-83A1-F6EECF244321}">
                <p14:modId xmlns:p14="http://schemas.microsoft.com/office/powerpoint/2010/main" val="2979452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721520318"/>
                    </a:ext>
                  </a:extLst>
                </a:gridCol>
                <a:gridCol w="1316737">
                  <a:extLst>
                    <a:ext uri="{9D8B030D-6E8A-4147-A177-3AD203B41FA5}">
                      <a16:colId xmlns:a16="http://schemas.microsoft.com/office/drawing/2014/main" val="4289826515"/>
                    </a:ext>
                  </a:extLst>
                </a:gridCol>
                <a:gridCol w="329184">
                  <a:extLst>
                    <a:ext uri="{9D8B030D-6E8A-4147-A177-3AD203B41FA5}">
                      <a16:colId xmlns:a16="http://schemas.microsoft.com/office/drawing/2014/main" val="2320853589"/>
                    </a:ext>
                  </a:extLst>
                </a:gridCol>
                <a:gridCol w="329184">
                  <a:extLst>
                    <a:ext uri="{9D8B030D-6E8A-4147-A177-3AD203B41FA5}">
                      <a16:colId xmlns:a16="http://schemas.microsoft.com/office/drawing/2014/main" val="3105708858"/>
                    </a:ext>
                  </a:extLst>
                </a:gridCol>
                <a:gridCol w="329184">
                  <a:extLst>
                    <a:ext uri="{9D8B030D-6E8A-4147-A177-3AD203B41FA5}">
                      <a16:colId xmlns:a16="http://schemas.microsoft.com/office/drawing/2014/main" val="2222347519"/>
                    </a:ext>
                  </a:extLst>
                </a:gridCol>
                <a:gridCol w="329184">
                  <a:extLst>
                    <a:ext uri="{9D8B030D-6E8A-4147-A177-3AD203B41FA5}">
                      <a16:colId xmlns:a16="http://schemas.microsoft.com/office/drawing/2014/main" val="4000425055"/>
                    </a:ext>
                  </a:extLst>
                </a:gridCol>
                <a:gridCol w="329184">
                  <a:extLst>
                    <a:ext uri="{9D8B030D-6E8A-4147-A177-3AD203B41FA5}">
                      <a16:colId xmlns:a16="http://schemas.microsoft.com/office/drawing/2014/main" val="3049677861"/>
                    </a:ext>
                  </a:extLst>
                </a:gridCol>
                <a:gridCol w="329184">
                  <a:extLst>
                    <a:ext uri="{9D8B030D-6E8A-4147-A177-3AD203B41FA5}">
                      <a16:colId xmlns:a16="http://schemas.microsoft.com/office/drawing/2014/main" val="794170117"/>
                    </a:ext>
                  </a:extLst>
                </a:gridCol>
                <a:gridCol w="329184">
                  <a:extLst>
                    <a:ext uri="{9D8B030D-6E8A-4147-A177-3AD203B41FA5}">
                      <a16:colId xmlns:a16="http://schemas.microsoft.com/office/drawing/2014/main" val="4288403416"/>
                    </a:ext>
                  </a:extLst>
                </a:gridCol>
                <a:gridCol w="329184">
                  <a:extLst>
                    <a:ext uri="{9D8B030D-6E8A-4147-A177-3AD203B41FA5}">
                      <a16:colId xmlns:a16="http://schemas.microsoft.com/office/drawing/2014/main" val="787254931"/>
                    </a:ext>
                  </a:extLst>
                </a:gridCol>
                <a:gridCol w="329184">
                  <a:extLst>
                    <a:ext uri="{9D8B030D-6E8A-4147-A177-3AD203B41FA5}">
                      <a16:colId xmlns:a16="http://schemas.microsoft.com/office/drawing/2014/main" val="1732636249"/>
                    </a:ext>
                  </a:extLst>
                </a:gridCol>
                <a:gridCol w="329184">
                  <a:extLst>
                    <a:ext uri="{9D8B030D-6E8A-4147-A177-3AD203B41FA5}">
                      <a16:colId xmlns:a16="http://schemas.microsoft.com/office/drawing/2014/main" val="706958946"/>
                    </a:ext>
                  </a:extLst>
                </a:gridCol>
                <a:gridCol w="329184">
                  <a:extLst>
                    <a:ext uri="{9D8B030D-6E8A-4147-A177-3AD203B41FA5}">
                      <a16:colId xmlns:a16="http://schemas.microsoft.com/office/drawing/2014/main" val="405532378"/>
                    </a:ext>
                  </a:extLst>
                </a:gridCol>
                <a:gridCol w="329184">
                  <a:extLst>
                    <a:ext uri="{9D8B030D-6E8A-4147-A177-3AD203B41FA5}">
                      <a16:colId xmlns:a16="http://schemas.microsoft.com/office/drawing/2014/main" val="132844559"/>
                    </a:ext>
                  </a:extLst>
                </a:gridCol>
                <a:gridCol w="329184">
                  <a:extLst>
                    <a:ext uri="{9D8B030D-6E8A-4147-A177-3AD203B41FA5}">
                      <a16:colId xmlns:a16="http://schemas.microsoft.com/office/drawing/2014/main" val="264815706"/>
                    </a:ext>
                  </a:extLst>
                </a:gridCol>
                <a:gridCol w="329184">
                  <a:extLst>
                    <a:ext uri="{9D8B030D-6E8A-4147-A177-3AD203B41FA5}">
                      <a16:colId xmlns:a16="http://schemas.microsoft.com/office/drawing/2014/main" val="3522580497"/>
                    </a:ext>
                  </a:extLst>
                </a:gridCol>
                <a:gridCol w="329184">
                  <a:extLst>
                    <a:ext uri="{9D8B030D-6E8A-4147-A177-3AD203B41FA5}">
                      <a16:colId xmlns:a16="http://schemas.microsoft.com/office/drawing/2014/main" val="169425739"/>
                    </a:ext>
                  </a:extLst>
                </a:gridCol>
                <a:gridCol w="329184">
                  <a:extLst>
                    <a:ext uri="{9D8B030D-6E8A-4147-A177-3AD203B41FA5}">
                      <a16:colId xmlns:a16="http://schemas.microsoft.com/office/drawing/2014/main" val="887968060"/>
                    </a:ext>
                  </a:extLst>
                </a:gridCol>
                <a:gridCol w="329184">
                  <a:extLst>
                    <a:ext uri="{9D8B030D-6E8A-4147-A177-3AD203B41FA5}">
                      <a16:colId xmlns:a16="http://schemas.microsoft.com/office/drawing/2014/main" val="2686837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92585503"/>
                  </a:ext>
                </a:extLst>
              </a:tr>
            </a:tbl>
          </a:graphicData>
        </a:graphic>
      </p:graphicFrame>
      <p:sp>
        <p:nvSpPr>
          <p:cNvPr id="4" name="Text Placeholder 3">
            <a:extLst>
              <a:ext uri="{FF2B5EF4-FFF2-40B4-BE49-F238E27FC236}">
                <a16:creationId xmlns:a16="http://schemas.microsoft.com/office/drawing/2014/main" id="{13961006-C714-4A33-93A4-DA800984C1C3}"/>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38476839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4F64B-F5B2-4DC4-BF4C-2445E9B81390}"/>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53F61D36-64E5-4508-883E-1639EB2C6929}"/>
              </a:ext>
            </a:extLst>
          </p:cNvPr>
          <p:cNvGraphicFramePr>
            <a:graphicFrameLocks noGrp="1"/>
          </p:cNvGraphicFramePr>
          <p:nvPr>
            <p:ph type="tbl" sz="quarter" idx="13"/>
            <p:extLst>
              <p:ext uri="{D42A27DB-BD31-4B8C-83A1-F6EECF244321}">
                <p14:modId xmlns:p14="http://schemas.microsoft.com/office/powerpoint/2010/main" val="418583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277767036"/>
                    </a:ext>
                  </a:extLst>
                </a:gridCol>
                <a:gridCol w="1316737">
                  <a:extLst>
                    <a:ext uri="{9D8B030D-6E8A-4147-A177-3AD203B41FA5}">
                      <a16:colId xmlns:a16="http://schemas.microsoft.com/office/drawing/2014/main" val="3771504295"/>
                    </a:ext>
                  </a:extLst>
                </a:gridCol>
                <a:gridCol w="329184">
                  <a:extLst>
                    <a:ext uri="{9D8B030D-6E8A-4147-A177-3AD203B41FA5}">
                      <a16:colId xmlns:a16="http://schemas.microsoft.com/office/drawing/2014/main" val="3416707652"/>
                    </a:ext>
                  </a:extLst>
                </a:gridCol>
                <a:gridCol w="329184">
                  <a:extLst>
                    <a:ext uri="{9D8B030D-6E8A-4147-A177-3AD203B41FA5}">
                      <a16:colId xmlns:a16="http://schemas.microsoft.com/office/drawing/2014/main" val="3272762314"/>
                    </a:ext>
                  </a:extLst>
                </a:gridCol>
                <a:gridCol w="329184">
                  <a:extLst>
                    <a:ext uri="{9D8B030D-6E8A-4147-A177-3AD203B41FA5}">
                      <a16:colId xmlns:a16="http://schemas.microsoft.com/office/drawing/2014/main" val="394458123"/>
                    </a:ext>
                  </a:extLst>
                </a:gridCol>
                <a:gridCol w="329184">
                  <a:extLst>
                    <a:ext uri="{9D8B030D-6E8A-4147-A177-3AD203B41FA5}">
                      <a16:colId xmlns:a16="http://schemas.microsoft.com/office/drawing/2014/main" val="2401279514"/>
                    </a:ext>
                  </a:extLst>
                </a:gridCol>
                <a:gridCol w="329184">
                  <a:extLst>
                    <a:ext uri="{9D8B030D-6E8A-4147-A177-3AD203B41FA5}">
                      <a16:colId xmlns:a16="http://schemas.microsoft.com/office/drawing/2014/main" val="1894201110"/>
                    </a:ext>
                  </a:extLst>
                </a:gridCol>
                <a:gridCol w="329184">
                  <a:extLst>
                    <a:ext uri="{9D8B030D-6E8A-4147-A177-3AD203B41FA5}">
                      <a16:colId xmlns:a16="http://schemas.microsoft.com/office/drawing/2014/main" val="1049377557"/>
                    </a:ext>
                  </a:extLst>
                </a:gridCol>
                <a:gridCol w="329184">
                  <a:extLst>
                    <a:ext uri="{9D8B030D-6E8A-4147-A177-3AD203B41FA5}">
                      <a16:colId xmlns:a16="http://schemas.microsoft.com/office/drawing/2014/main" val="1361721062"/>
                    </a:ext>
                  </a:extLst>
                </a:gridCol>
                <a:gridCol w="329184">
                  <a:extLst>
                    <a:ext uri="{9D8B030D-6E8A-4147-A177-3AD203B41FA5}">
                      <a16:colId xmlns:a16="http://schemas.microsoft.com/office/drawing/2014/main" val="2254558933"/>
                    </a:ext>
                  </a:extLst>
                </a:gridCol>
                <a:gridCol w="329184">
                  <a:extLst>
                    <a:ext uri="{9D8B030D-6E8A-4147-A177-3AD203B41FA5}">
                      <a16:colId xmlns:a16="http://schemas.microsoft.com/office/drawing/2014/main" val="4006267637"/>
                    </a:ext>
                  </a:extLst>
                </a:gridCol>
                <a:gridCol w="329184">
                  <a:extLst>
                    <a:ext uri="{9D8B030D-6E8A-4147-A177-3AD203B41FA5}">
                      <a16:colId xmlns:a16="http://schemas.microsoft.com/office/drawing/2014/main" val="584696538"/>
                    </a:ext>
                  </a:extLst>
                </a:gridCol>
                <a:gridCol w="329184">
                  <a:extLst>
                    <a:ext uri="{9D8B030D-6E8A-4147-A177-3AD203B41FA5}">
                      <a16:colId xmlns:a16="http://schemas.microsoft.com/office/drawing/2014/main" val="163819960"/>
                    </a:ext>
                  </a:extLst>
                </a:gridCol>
                <a:gridCol w="329184">
                  <a:extLst>
                    <a:ext uri="{9D8B030D-6E8A-4147-A177-3AD203B41FA5}">
                      <a16:colId xmlns:a16="http://schemas.microsoft.com/office/drawing/2014/main" val="1323799072"/>
                    </a:ext>
                  </a:extLst>
                </a:gridCol>
                <a:gridCol w="329184">
                  <a:extLst>
                    <a:ext uri="{9D8B030D-6E8A-4147-A177-3AD203B41FA5}">
                      <a16:colId xmlns:a16="http://schemas.microsoft.com/office/drawing/2014/main" val="3040549344"/>
                    </a:ext>
                  </a:extLst>
                </a:gridCol>
                <a:gridCol w="329184">
                  <a:extLst>
                    <a:ext uri="{9D8B030D-6E8A-4147-A177-3AD203B41FA5}">
                      <a16:colId xmlns:a16="http://schemas.microsoft.com/office/drawing/2014/main" val="2002502917"/>
                    </a:ext>
                  </a:extLst>
                </a:gridCol>
                <a:gridCol w="329184">
                  <a:extLst>
                    <a:ext uri="{9D8B030D-6E8A-4147-A177-3AD203B41FA5}">
                      <a16:colId xmlns:a16="http://schemas.microsoft.com/office/drawing/2014/main" val="201972039"/>
                    </a:ext>
                  </a:extLst>
                </a:gridCol>
                <a:gridCol w="329184">
                  <a:extLst>
                    <a:ext uri="{9D8B030D-6E8A-4147-A177-3AD203B41FA5}">
                      <a16:colId xmlns:a16="http://schemas.microsoft.com/office/drawing/2014/main" val="216168490"/>
                    </a:ext>
                  </a:extLst>
                </a:gridCol>
                <a:gridCol w="329184">
                  <a:extLst>
                    <a:ext uri="{9D8B030D-6E8A-4147-A177-3AD203B41FA5}">
                      <a16:colId xmlns:a16="http://schemas.microsoft.com/office/drawing/2014/main" val="3995843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22343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- 2023-07-17 17:00:04</a:t>
                      </a:r>
                      <a:r>
                        <a:rPr kumimoji="0" lang="en-US" sz="1000" b="0" i="0" u="none" strike="noStrike" kern="1200" cap="none" spc="0" normalizeH="0" baseline="0" noProof="0">
                          <a:ln>
                            <a:noFill/>
                          </a:ln>
                          <a:solidFill>
                            <a:prstClr val="black"/>
                          </a:solidFill>
                          <a:effectLst/>
                          <a:uLnTx/>
                          <a:uFillTx/>
                          <a:latin typeface="Calibri"/>
                          <a:ea typeface="+mn-ea"/>
                          <a:cs typeface="+mn-cs"/>
                        </a:rPr>
                        <a:t>
 Mahalo to our partners at Business Insurance Services (BIS) for treating us to gelato and sorbet from La Gelateria Hawaii, boba drinks from Yi Fang Fruit Tea Hawaii  and goodies from Baldwin's Sweet Shop . It’s always a nice treat to reconnect in person. The refreshing boba tea and gelato and yummy local snacks were the icing on top! Thank you BIS for your continued support and partnership. #TeamFICOH #BusinessInsuranceServices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https://quintly-image-storage.s3.amazonaws.com/17ae3836335657ff0a83f20c7d11e5e8/a6d2d7d468676c8c6924486d550afaa9.jpg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983456980"/>
                  </a:ext>
                </a:extLst>
              </a:tr>
            </a:tbl>
          </a:graphicData>
        </a:graphic>
      </p:graphicFrame>
      <p:sp>
        <p:nvSpPr>
          <p:cNvPr id="4" name="Text Placeholder 3">
            <a:extLst>
              <a:ext uri="{FF2B5EF4-FFF2-40B4-BE49-F238E27FC236}">
                <a16:creationId xmlns:a16="http://schemas.microsoft.com/office/drawing/2014/main" id="{82C69F86-5CA0-486F-AACD-B48EDC20FDF8}"/>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14747307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E918D-08A3-4ADC-8605-A476C8225BCB}"/>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487D27B7-C3B7-4C2D-A83C-434FD3B4A0B0}"/>
              </a:ext>
            </a:extLst>
          </p:cNvPr>
          <p:cNvGraphicFramePr>
            <a:graphicFrameLocks noGrp="1"/>
          </p:cNvGraphicFramePr>
          <p:nvPr>
            <p:ph type="tbl" sz="quarter" idx="13"/>
            <p:extLst>
              <p:ext uri="{D42A27DB-BD31-4B8C-83A1-F6EECF244321}">
                <p14:modId xmlns:p14="http://schemas.microsoft.com/office/powerpoint/2010/main" val="3098203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665364995"/>
                    </a:ext>
                  </a:extLst>
                </a:gridCol>
                <a:gridCol w="1316737">
                  <a:extLst>
                    <a:ext uri="{9D8B030D-6E8A-4147-A177-3AD203B41FA5}">
                      <a16:colId xmlns:a16="http://schemas.microsoft.com/office/drawing/2014/main" val="370311287"/>
                    </a:ext>
                  </a:extLst>
                </a:gridCol>
                <a:gridCol w="329184">
                  <a:extLst>
                    <a:ext uri="{9D8B030D-6E8A-4147-A177-3AD203B41FA5}">
                      <a16:colId xmlns:a16="http://schemas.microsoft.com/office/drawing/2014/main" val="925974118"/>
                    </a:ext>
                  </a:extLst>
                </a:gridCol>
                <a:gridCol w="329184">
                  <a:extLst>
                    <a:ext uri="{9D8B030D-6E8A-4147-A177-3AD203B41FA5}">
                      <a16:colId xmlns:a16="http://schemas.microsoft.com/office/drawing/2014/main" val="2526948747"/>
                    </a:ext>
                  </a:extLst>
                </a:gridCol>
                <a:gridCol w="329184">
                  <a:extLst>
                    <a:ext uri="{9D8B030D-6E8A-4147-A177-3AD203B41FA5}">
                      <a16:colId xmlns:a16="http://schemas.microsoft.com/office/drawing/2014/main" val="2753351490"/>
                    </a:ext>
                  </a:extLst>
                </a:gridCol>
                <a:gridCol w="329184">
                  <a:extLst>
                    <a:ext uri="{9D8B030D-6E8A-4147-A177-3AD203B41FA5}">
                      <a16:colId xmlns:a16="http://schemas.microsoft.com/office/drawing/2014/main" val="794663963"/>
                    </a:ext>
                  </a:extLst>
                </a:gridCol>
                <a:gridCol w="329184">
                  <a:extLst>
                    <a:ext uri="{9D8B030D-6E8A-4147-A177-3AD203B41FA5}">
                      <a16:colId xmlns:a16="http://schemas.microsoft.com/office/drawing/2014/main" val="2764070295"/>
                    </a:ext>
                  </a:extLst>
                </a:gridCol>
                <a:gridCol w="329184">
                  <a:extLst>
                    <a:ext uri="{9D8B030D-6E8A-4147-A177-3AD203B41FA5}">
                      <a16:colId xmlns:a16="http://schemas.microsoft.com/office/drawing/2014/main" val="2839198259"/>
                    </a:ext>
                  </a:extLst>
                </a:gridCol>
                <a:gridCol w="329184">
                  <a:extLst>
                    <a:ext uri="{9D8B030D-6E8A-4147-A177-3AD203B41FA5}">
                      <a16:colId xmlns:a16="http://schemas.microsoft.com/office/drawing/2014/main" val="4246443749"/>
                    </a:ext>
                  </a:extLst>
                </a:gridCol>
                <a:gridCol w="329184">
                  <a:extLst>
                    <a:ext uri="{9D8B030D-6E8A-4147-A177-3AD203B41FA5}">
                      <a16:colId xmlns:a16="http://schemas.microsoft.com/office/drawing/2014/main" val="3078753694"/>
                    </a:ext>
                  </a:extLst>
                </a:gridCol>
                <a:gridCol w="329184">
                  <a:extLst>
                    <a:ext uri="{9D8B030D-6E8A-4147-A177-3AD203B41FA5}">
                      <a16:colId xmlns:a16="http://schemas.microsoft.com/office/drawing/2014/main" val="914822212"/>
                    </a:ext>
                  </a:extLst>
                </a:gridCol>
                <a:gridCol w="329184">
                  <a:extLst>
                    <a:ext uri="{9D8B030D-6E8A-4147-A177-3AD203B41FA5}">
                      <a16:colId xmlns:a16="http://schemas.microsoft.com/office/drawing/2014/main" val="4211464534"/>
                    </a:ext>
                  </a:extLst>
                </a:gridCol>
                <a:gridCol w="329184">
                  <a:extLst>
                    <a:ext uri="{9D8B030D-6E8A-4147-A177-3AD203B41FA5}">
                      <a16:colId xmlns:a16="http://schemas.microsoft.com/office/drawing/2014/main" val="2103254092"/>
                    </a:ext>
                  </a:extLst>
                </a:gridCol>
                <a:gridCol w="329184">
                  <a:extLst>
                    <a:ext uri="{9D8B030D-6E8A-4147-A177-3AD203B41FA5}">
                      <a16:colId xmlns:a16="http://schemas.microsoft.com/office/drawing/2014/main" val="3291094701"/>
                    </a:ext>
                  </a:extLst>
                </a:gridCol>
                <a:gridCol w="329184">
                  <a:extLst>
                    <a:ext uri="{9D8B030D-6E8A-4147-A177-3AD203B41FA5}">
                      <a16:colId xmlns:a16="http://schemas.microsoft.com/office/drawing/2014/main" val="2205369448"/>
                    </a:ext>
                  </a:extLst>
                </a:gridCol>
                <a:gridCol w="329184">
                  <a:extLst>
                    <a:ext uri="{9D8B030D-6E8A-4147-A177-3AD203B41FA5}">
                      <a16:colId xmlns:a16="http://schemas.microsoft.com/office/drawing/2014/main" val="1727029574"/>
                    </a:ext>
                  </a:extLst>
                </a:gridCol>
                <a:gridCol w="329184">
                  <a:extLst>
                    <a:ext uri="{9D8B030D-6E8A-4147-A177-3AD203B41FA5}">
                      <a16:colId xmlns:a16="http://schemas.microsoft.com/office/drawing/2014/main" val="2652107932"/>
                    </a:ext>
                  </a:extLst>
                </a:gridCol>
                <a:gridCol w="329184">
                  <a:extLst>
                    <a:ext uri="{9D8B030D-6E8A-4147-A177-3AD203B41FA5}">
                      <a16:colId xmlns:a16="http://schemas.microsoft.com/office/drawing/2014/main" val="2919701749"/>
                    </a:ext>
                  </a:extLst>
                </a:gridCol>
                <a:gridCol w="329184">
                  <a:extLst>
                    <a:ext uri="{9D8B030D-6E8A-4147-A177-3AD203B41FA5}">
                      <a16:colId xmlns:a16="http://schemas.microsoft.com/office/drawing/2014/main" val="4274327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99107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- 2023-07-21 17:00:01</a:t>
                      </a:r>
                      <a:r>
                        <a:rPr kumimoji="0" lang="en-US" sz="1000" b="0" i="0" u="none" strike="noStrike" kern="1200" cap="none" spc="0" normalizeH="0" baseline="0" noProof="0">
                          <a:ln>
                            <a:noFill/>
                          </a:ln>
                          <a:solidFill>
                            <a:prstClr val="black"/>
                          </a:solidFill>
                          <a:effectLst/>
                          <a:uLnTx/>
                          <a:uFillTx/>
                          <a:latin typeface="Calibri"/>
                          <a:ea typeface="+mn-ea"/>
                          <a:cs typeface="+mn-cs"/>
                        </a:rPr>
                        <a:t>
 Jeff T. of our Claims department received FICOH's Kūpono Award for delivering excellent service and supporting FICOH's customer-centric vision. His nominator wrote, "When he is tasked with a project, he gives 110% effort to ensure the results exceed our expectations. He is committed to treating all individuals with dignity and respect." Ho'omaika'i Jeff on this achievement! #EmployeeAppreciation #TeamFICOH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https://quintly-image-storage.s3.amazonaws.com/17ae3836335657ff0a83f20c7d11e5e8/d89f66a04b5f635939200f36e502e49b.jpg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519708966"/>
                  </a:ext>
                </a:extLst>
              </a:tr>
            </a:tbl>
          </a:graphicData>
        </a:graphic>
      </p:graphicFrame>
      <p:sp>
        <p:nvSpPr>
          <p:cNvPr id="4" name="Text Placeholder 3">
            <a:extLst>
              <a:ext uri="{FF2B5EF4-FFF2-40B4-BE49-F238E27FC236}">
                <a16:creationId xmlns:a16="http://schemas.microsoft.com/office/drawing/2014/main" id="{F016543B-66B5-4A6C-9380-363F5A266612}"/>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22933374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59263-C4C0-4A5C-9147-852A9743E274}"/>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1D861BE3-5D64-4B40-8996-2F2C4CD77318}"/>
              </a:ext>
            </a:extLst>
          </p:cNvPr>
          <p:cNvGraphicFramePr>
            <a:graphicFrameLocks noGrp="1"/>
          </p:cNvGraphicFramePr>
          <p:nvPr>
            <p:ph type="tbl" sz="quarter" idx="13"/>
            <p:extLst>
              <p:ext uri="{D42A27DB-BD31-4B8C-83A1-F6EECF244321}">
                <p14:modId xmlns:p14="http://schemas.microsoft.com/office/powerpoint/2010/main" val="4108844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485565348"/>
                    </a:ext>
                  </a:extLst>
                </a:gridCol>
                <a:gridCol w="1316737">
                  <a:extLst>
                    <a:ext uri="{9D8B030D-6E8A-4147-A177-3AD203B41FA5}">
                      <a16:colId xmlns:a16="http://schemas.microsoft.com/office/drawing/2014/main" val="587341413"/>
                    </a:ext>
                  </a:extLst>
                </a:gridCol>
                <a:gridCol w="329184">
                  <a:extLst>
                    <a:ext uri="{9D8B030D-6E8A-4147-A177-3AD203B41FA5}">
                      <a16:colId xmlns:a16="http://schemas.microsoft.com/office/drawing/2014/main" val="564707329"/>
                    </a:ext>
                  </a:extLst>
                </a:gridCol>
                <a:gridCol w="329184">
                  <a:extLst>
                    <a:ext uri="{9D8B030D-6E8A-4147-A177-3AD203B41FA5}">
                      <a16:colId xmlns:a16="http://schemas.microsoft.com/office/drawing/2014/main" val="2528582042"/>
                    </a:ext>
                  </a:extLst>
                </a:gridCol>
                <a:gridCol w="329184">
                  <a:extLst>
                    <a:ext uri="{9D8B030D-6E8A-4147-A177-3AD203B41FA5}">
                      <a16:colId xmlns:a16="http://schemas.microsoft.com/office/drawing/2014/main" val="3719911719"/>
                    </a:ext>
                  </a:extLst>
                </a:gridCol>
                <a:gridCol w="329184">
                  <a:extLst>
                    <a:ext uri="{9D8B030D-6E8A-4147-A177-3AD203B41FA5}">
                      <a16:colId xmlns:a16="http://schemas.microsoft.com/office/drawing/2014/main" val="1791046330"/>
                    </a:ext>
                  </a:extLst>
                </a:gridCol>
                <a:gridCol w="329184">
                  <a:extLst>
                    <a:ext uri="{9D8B030D-6E8A-4147-A177-3AD203B41FA5}">
                      <a16:colId xmlns:a16="http://schemas.microsoft.com/office/drawing/2014/main" val="1138136379"/>
                    </a:ext>
                  </a:extLst>
                </a:gridCol>
                <a:gridCol w="329184">
                  <a:extLst>
                    <a:ext uri="{9D8B030D-6E8A-4147-A177-3AD203B41FA5}">
                      <a16:colId xmlns:a16="http://schemas.microsoft.com/office/drawing/2014/main" val="2998236254"/>
                    </a:ext>
                  </a:extLst>
                </a:gridCol>
                <a:gridCol w="329184">
                  <a:extLst>
                    <a:ext uri="{9D8B030D-6E8A-4147-A177-3AD203B41FA5}">
                      <a16:colId xmlns:a16="http://schemas.microsoft.com/office/drawing/2014/main" val="2382899483"/>
                    </a:ext>
                  </a:extLst>
                </a:gridCol>
                <a:gridCol w="329184">
                  <a:extLst>
                    <a:ext uri="{9D8B030D-6E8A-4147-A177-3AD203B41FA5}">
                      <a16:colId xmlns:a16="http://schemas.microsoft.com/office/drawing/2014/main" val="2668129324"/>
                    </a:ext>
                  </a:extLst>
                </a:gridCol>
                <a:gridCol w="329184">
                  <a:extLst>
                    <a:ext uri="{9D8B030D-6E8A-4147-A177-3AD203B41FA5}">
                      <a16:colId xmlns:a16="http://schemas.microsoft.com/office/drawing/2014/main" val="1073648656"/>
                    </a:ext>
                  </a:extLst>
                </a:gridCol>
                <a:gridCol w="329184">
                  <a:extLst>
                    <a:ext uri="{9D8B030D-6E8A-4147-A177-3AD203B41FA5}">
                      <a16:colId xmlns:a16="http://schemas.microsoft.com/office/drawing/2014/main" val="3965958595"/>
                    </a:ext>
                  </a:extLst>
                </a:gridCol>
                <a:gridCol w="329184">
                  <a:extLst>
                    <a:ext uri="{9D8B030D-6E8A-4147-A177-3AD203B41FA5}">
                      <a16:colId xmlns:a16="http://schemas.microsoft.com/office/drawing/2014/main" val="531633476"/>
                    </a:ext>
                  </a:extLst>
                </a:gridCol>
                <a:gridCol w="329184">
                  <a:extLst>
                    <a:ext uri="{9D8B030D-6E8A-4147-A177-3AD203B41FA5}">
                      <a16:colId xmlns:a16="http://schemas.microsoft.com/office/drawing/2014/main" val="2774546214"/>
                    </a:ext>
                  </a:extLst>
                </a:gridCol>
                <a:gridCol w="329184">
                  <a:extLst>
                    <a:ext uri="{9D8B030D-6E8A-4147-A177-3AD203B41FA5}">
                      <a16:colId xmlns:a16="http://schemas.microsoft.com/office/drawing/2014/main" val="3998733807"/>
                    </a:ext>
                  </a:extLst>
                </a:gridCol>
                <a:gridCol w="329184">
                  <a:extLst>
                    <a:ext uri="{9D8B030D-6E8A-4147-A177-3AD203B41FA5}">
                      <a16:colId xmlns:a16="http://schemas.microsoft.com/office/drawing/2014/main" val="829994873"/>
                    </a:ext>
                  </a:extLst>
                </a:gridCol>
                <a:gridCol w="329184">
                  <a:extLst>
                    <a:ext uri="{9D8B030D-6E8A-4147-A177-3AD203B41FA5}">
                      <a16:colId xmlns:a16="http://schemas.microsoft.com/office/drawing/2014/main" val="1766822583"/>
                    </a:ext>
                  </a:extLst>
                </a:gridCol>
                <a:gridCol w="329184">
                  <a:extLst>
                    <a:ext uri="{9D8B030D-6E8A-4147-A177-3AD203B41FA5}">
                      <a16:colId xmlns:a16="http://schemas.microsoft.com/office/drawing/2014/main" val="7898759"/>
                    </a:ext>
                  </a:extLst>
                </a:gridCol>
                <a:gridCol w="329184">
                  <a:extLst>
                    <a:ext uri="{9D8B030D-6E8A-4147-A177-3AD203B41FA5}">
                      <a16:colId xmlns:a16="http://schemas.microsoft.com/office/drawing/2014/main" val="528033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17451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- 2023-07-27 17:00:03</a:t>
                      </a:r>
                      <a:r>
                        <a:rPr kumimoji="0" lang="en-US" sz="1000" b="0" i="0" u="none" strike="noStrike" kern="1200" cap="none" spc="0" normalizeH="0" baseline="0" noProof="0">
                          <a:ln>
                            <a:noFill/>
                          </a:ln>
                          <a:solidFill>
                            <a:prstClr val="black"/>
                          </a:solidFill>
                          <a:effectLst/>
                          <a:uLnTx/>
                          <a:uFillTx/>
                          <a:latin typeface="Calibri"/>
                          <a:ea typeface="+mn-ea"/>
                          <a:cs typeface="+mn-cs"/>
                        </a:rPr>
                        <a:t>
 It's #NationalInternsDay and to celebrate we’re highlighting our talented interns Tidus, Zion, and Toby who have been instrumental in helping us achieve our goals this summer. Their hard work, dedication and fresh ideas have made a lasting impact (and impression) on Team FICOH. We’re excited to see what they do next as they return to school in the fall!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https://quintly-image-storage.s3.amazonaws.com/17ae3836335657ff0a83f20c7d11e5e8/bce81ac301461aa87147108f38f7e935.jpg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732941533"/>
                  </a:ext>
                </a:extLst>
              </a:tr>
            </a:tbl>
          </a:graphicData>
        </a:graphic>
      </p:graphicFrame>
      <p:sp>
        <p:nvSpPr>
          <p:cNvPr id="4" name="Text Placeholder 3">
            <a:extLst>
              <a:ext uri="{FF2B5EF4-FFF2-40B4-BE49-F238E27FC236}">
                <a16:creationId xmlns:a16="http://schemas.microsoft.com/office/drawing/2014/main" id="{DDF78C51-2432-414F-BC62-A77DE3498823}"/>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7671382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DE01D-3B2C-4926-A996-3999C7C3172D}"/>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70FE6FEF-548F-4209-9458-6E961BC48256}"/>
              </a:ext>
            </a:extLst>
          </p:cNvPr>
          <p:cNvGraphicFramePr>
            <a:graphicFrameLocks noGrp="1"/>
          </p:cNvGraphicFramePr>
          <p:nvPr>
            <p:ph type="tbl" sz="quarter" idx="13"/>
            <p:extLst>
              <p:ext uri="{D42A27DB-BD31-4B8C-83A1-F6EECF244321}">
                <p14:modId xmlns:p14="http://schemas.microsoft.com/office/powerpoint/2010/main" val="122895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438987943"/>
                    </a:ext>
                  </a:extLst>
                </a:gridCol>
                <a:gridCol w="576072">
                  <a:extLst>
                    <a:ext uri="{9D8B030D-6E8A-4147-A177-3AD203B41FA5}">
                      <a16:colId xmlns:a16="http://schemas.microsoft.com/office/drawing/2014/main" val="3342647150"/>
                    </a:ext>
                  </a:extLst>
                </a:gridCol>
                <a:gridCol w="576072">
                  <a:extLst>
                    <a:ext uri="{9D8B030D-6E8A-4147-A177-3AD203B41FA5}">
                      <a16:colId xmlns:a16="http://schemas.microsoft.com/office/drawing/2014/main" val="896894670"/>
                    </a:ext>
                  </a:extLst>
                </a:gridCol>
                <a:gridCol w="576072">
                  <a:extLst>
                    <a:ext uri="{9D8B030D-6E8A-4147-A177-3AD203B41FA5}">
                      <a16:colId xmlns:a16="http://schemas.microsoft.com/office/drawing/2014/main" val="4217646740"/>
                    </a:ext>
                  </a:extLst>
                </a:gridCol>
                <a:gridCol w="576072">
                  <a:extLst>
                    <a:ext uri="{9D8B030D-6E8A-4147-A177-3AD203B41FA5}">
                      <a16:colId xmlns:a16="http://schemas.microsoft.com/office/drawing/2014/main" val="1307016169"/>
                    </a:ext>
                  </a:extLst>
                </a:gridCol>
                <a:gridCol w="576072">
                  <a:extLst>
                    <a:ext uri="{9D8B030D-6E8A-4147-A177-3AD203B41FA5}">
                      <a16:colId xmlns:a16="http://schemas.microsoft.com/office/drawing/2014/main" val="4203551478"/>
                    </a:ext>
                  </a:extLst>
                </a:gridCol>
                <a:gridCol w="576072">
                  <a:extLst>
                    <a:ext uri="{9D8B030D-6E8A-4147-A177-3AD203B41FA5}">
                      <a16:colId xmlns:a16="http://schemas.microsoft.com/office/drawing/2014/main" val="939028889"/>
                    </a:ext>
                  </a:extLst>
                </a:gridCol>
                <a:gridCol w="576072">
                  <a:extLst>
                    <a:ext uri="{9D8B030D-6E8A-4147-A177-3AD203B41FA5}">
                      <a16:colId xmlns:a16="http://schemas.microsoft.com/office/drawing/2014/main" val="1195089633"/>
                    </a:ext>
                  </a:extLst>
                </a:gridCol>
                <a:gridCol w="576072">
                  <a:extLst>
                    <a:ext uri="{9D8B030D-6E8A-4147-A177-3AD203B41FA5}">
                      <a16:colId xmlns:a16="http://schemas.microsoft.com/office/drawing/2014/main" val="3247328408"/>
                    </a:ext>
                  </a:extLst>
                </a:gridCol>
                <a:gridCol w="576072">
                  <a:extLst>
                    <a:ext uri="{9D8B030D-6E8A-4147-A177-3AD203B41FA5}">
                      <a16:colId xmlns:a16="http://schemas.microsoft.com/office/drawing/2014/main" val="307019081"/>
                    </a:ext>
                  </a:extLst>
                </a:gridCol>
                <a:gridCol w="576072">
                  <a:extLst>
                    <a:ext uri="{9D8B030D-6E8A-4147-A177-3AD203B41FA5}">
                      <a16:colId xmlns:a16="http://schemas.microsoft.com/office/drawing/2014/main" val="3199209153"/>
                    </a:ext>
                  </a:extLst>
                </a:gridCol>
                <a:gridCol w="576072">
                  <a:extLst>
                    <a:ext uri="{9D8B030D-6E8A-4147-A177-3AD203B41FA5}">
                      <a16:colId xmlns:a16="http://schemas.microsoft.com/office/drawing/2014/main" val="2069741133"/>
                    </a:ext>
                  </a:extLst>
                </a:gridCol>
                <a:gridCol w="576072">
                  <a:extLst>
                    <a:ext uri="{9D8B030D-6E8A-4147-A177-3AD203B41FA5}">
                      <a16:colId xmlns:a16="http://schemas.microsoft.com/office/drawing/2014/main" val="44434584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92616981"/>
                  </a:ext>
                </a:extLst>
              </a:tr>
              <a:tr h="370840">
                <a:tc>
                  <a:txBody>
                    <a:bodyPr/>
                    <a:lstStyle/>
                    <a:p>
                      <a:r>
                        <a:rPr lang="en-US" sz="1000"/>
                        <a:t>1182</a:t>
                      </a:r>
                    </a:p>
                  </a:txBody>
                  <a:tcPr/>
                </a:tc>
                <a:tc>
                  <a:txBody>
                    <a:bodyPr/>
                    <a:lstStyle/>
                    <a:p>
                      <a:r>
                        <a:rPr lang="en-US" sz="1000"/>
                        <a:t>1</a:t>
                      </a:r>
                    </a:p>
                  </a:txBody>
                  <a:tcPr/>
                </a:tc>
                <a:tc>
                  <a:txBody>
                    <a:bodyPr/>
                    <a:lstStyle/>
                    <a:p>
                      <a:r>
                        <a:rPr lang="en-US" sz="1000"/>
                        <a:t>10</a:t>
                      </a:r>
                    </a:p>
                  </a:txBody>
                  <a:tcPr/>
                </a:tc>
                <a:tc>
                  <a:txBody>
                    <a:bodyPr/>
                    <a:lstStyle/>
                    <a:p>
                      <a:r>
                        <a:rPr lang="en-US" sz="1000"/>
                        <a:t>10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0.0085 %</a:t>
                      </a:r>
                    </a:p>
                  </a:txBody>
                  <a:tcPr/>
                </a:tc>
                <a:tc>
                  <a:txBody>
                    <a:bodyPr/>
                    <a:lstStyle/>
                    <a:p>
                      <a:r>
                        <a:rPr lang="en-US" sz="1000"/>
                        <a:t>0.0 %</a:t>
                      </a:r>
                    </a:p>
                  </a:txBody>
                  <a:tcPr/>
                </a:tc>
                <a:extLst>
                  <a:ext uri="{0D108BD9-81ED-4DB2-BD59-A6C34878D82A}">
                    <a16:rowId xmlns:a16="http://schemas.microsoft.com/office/drawing/2014/main" val="172699425"/>
                  </a:ext>
                </a:extLst>
              </a:tr>
            </a:tbl>
          </a:graphicData>
        </a:graphic>
      </p:graphicFrame>
      <p:sp>
        <p:nvSpPr>
          <p:cNvPr id="4" name="Text Placeholder 3">
            <a:extLst>
              <a:ext uri="{FF2B5EF4-FFF2-40B4-BE49-F238E27FC236}">
                <a16:creationId xmlns:a16="http://schemas.microsoft.com/office/drawing/2014/main" id="{A453A211-0ED8-45B2-8276-74FEEE9B4F8E}"/>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12485945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015B1-7A57-454D-B3AE-93B91C679A08}"/>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3875F45E-5C4E-442B-8478-D1AE52A6B658}"/>
              </a:ext>
            </a:extLst>
          </p:cNvPr>
          <p:cNvGraphicFramePr>
            <a:graphicFrameLocks noGrp="1"/>
          </p:cNvGraphicFramePr>
          <p:nvPr>
            <p:ph type="chart" sz="quarter" idx="13"/>
            <p:extLst>
              <p:ext uri="{D42A27DB-BD31-4B8C-83A1-F6EECF244321}">
                <p14:modId xmlns:p14="http://schemas.microsoft.com/office/powerpoint/2010/main" val="18760457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444E3C-8B67-4480-8A05-FE77B0FF639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9C872D7C-790C-4535-AE29-5AD0A99E93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81511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BB3D5-B569-4D4C-B23E-DCBB4C0A31C0}"/>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7AE0A2DA-370E-4F97-A89E-BE70BE20AFF5}"/>
              </a:ext>
            </a:extLst>
          </p:cNvPr>
          <p:cNvGraphicFramePr>
            <a:graphicFrameLocks noGrp="1"/>
          </p:cNvGraphicFramePr>
          <p:nvPr>
            <p:ph type="chart" sz="quarter" idx="13"/>
            <p:extLst>
              <p:ext uri="{D42A27DB-BD31-4B8C-83A1-F6EECF244321}">
                <p14:modId xmlns:p14="http://schemas.microsoft.com/office/powerpoint/2010/main" val="28050097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9F8169-4D7A-460D-8BA4-4D5657046577}"/>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131B8DB4-DC9F-4033-99E7-46B55A0E7D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10879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03821-6940-4218-BE18-0945A44A1776}"/>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45599D96-22A3-4AB1-BA53-EC8FA947DEF0}"/>
              </a:ext>
            </a:extLst>
          </p:cNvPr>
          <p:cNvGraphicFramePr>
            <a:graphicFrameLocks noGrp="1"/>
          </p:cNvGraphicFramePr>
          <p:nvPr>
            <p:ph type="chart" sz="quarter" idx="13"/>
            <p:extLst>
              <p:ext uri="{D42A27DB-BD31-4B8C-83A1-F6EECF244321}">
                <p14:modId xmlns:p14="http://schemas.microsoft.com/office/powerpoint/2010/main" val="38627604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332F72-CFB2-426A-88D7-3B91A3236F6E}"/>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36841547-7929-43A0-9B16-D74B2DCA85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64953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C7003-F118-4204-A0EF-0A2012BDFBA4}"/>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F5BFF0AF-49B1-4CEF-B3F4-8DFBE3783E8C}"/>
              </a:ext>
            </a:extLst>
          </p:cNvPr>
          <p:cNvGraphicFramePr>
            <a:graphicFrameLocks noGrp="1"/>
          </p:cNvGraphicFramePr>
          <p:nvPr>
            <p:ph type="tbl" sz="quarter" idx="13"/>
            <p:extLst>
              <p:ext uri="{D42A27DB-BD31-4B8C-83A1-F6EECF244321}">
                <p14:modId xmlns:p14="http://schemas.microsoft.com/office/powerpoint/2010/main" val="1575544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88639372"/>
                    </a:ext>
                  </a:extLst>
                </a:gridCol>
                <a:gridCol w="1152144">
                  <a:extLst>
                    <a:ext uri="{9D8B030D-6E8A-4147-A177-3AD203B41FA5}">
                      <a16:colId xmlns:a16="http://schemas.microsoft.com/office/drawing/2014/main" val="3207028908"/>
                    </a:ext>
                  </a:extLst>
                </a:gridCol>
                <a:gridCol w="1152144">
                  <a:extLst>
                    <a:ext uri="{9D8B030D-6E8A-4147-A177-3AD203B41FA5}">
                      <a16:colId xmlns:a16="http://schemas.microsoft.com/office/drawing/2014/main" val="1438943370"/>
                    </a:ext>
                  </a:extLst>
                </a:gridCol>
                <a:gridCol w="1152144">
                  <a:extLst>
                    <a:ext uri="{9D8B030D-6E8A-4147-A177-3AD203B41FA5}">
                      <a16:colId xmlns:a16="http://schemas.microsoft.com/office/drawing/2014/main" val="1289145494"/>
                    </a:ext>
                  </a:extLst>
                </a:gridCol>
                <a:gridCol w="1152144">
                  <a:extLst>
                    <a:ext uri="{9D8B030D-6E8A-4147-A177-3AD203B41FA5}">
                      <a16:colId xmlns:a16="http://schemas.microsoft.com/office/drawing/2014/main" val="204902931"/>
                    </a:ext>
                  </a:extLst>
                </a:gridCol>
                <a:gridCol w="1152144">
                  <a:extLst>
                    <a:ext uri="{9D8B030D-6E8A-4147-A177-3AD203B41FA5}">
                      <a16:colId xmlns:a16="http://schemas.microsoft.com/office/drawing/2014/main" val="1216573190"/>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288578884"/>
                  </a:ext>
                </a:extLst>
              </a:tr>
              <a:tr h="370840">
                <a:tc>
                  <a:txBody>
                    <a:bodyPr/>
                    <a:lstStyle/>
                    <a:p>
                      <a:r>
                        <a:rPr lang="en-US" sz="1000" b="1"/>
                        <a:t>@FirstInsHI - 2023-07-11 17:00:58</a:t>
                      </a:r>
                      <a:r>
                        <a:rPr lang="en-US" sz="1000"/>
                        <a:t>
 This past Saturday, we had the opportunity to volunteer with Mālama Learning Center at their Palehua site above Makakilo.  Mahalo to MLC's staff for working with community members to create lasting change. https://t.co/0uGCwY5cEx</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0.0847 %</a:t>
                      </a:r>
                    </a:p>
                  </a:txBody>
                  <a:tcPr/>
                </a:tc>
                <a:extLst>
                  <a:ext uri="{0D108BD9-81ED-4DB2-BD59-A6C34878D82A}">
                    <a16:rowId xmlns:a16="http://schemas.microsoft.com/office/drawing/2014/main" val="4159956488"/>
                  </a:ext>
                </a:extLst>
              </a:tr>
              <a:tr h="370840">
                <a:tc>
                  <a:txBody>
                    <a:bodyPr/>
                    <a:lstStyle/>
                    <a:p>
                      <a:r>
                        <a:rPr lang="en-US" sz="1000" b="1"/>
                        <a:t>@FirstInsHI - 2023-07-05 17:00:56</a:t>
                      </a:r>
                      <a:r>
                        <a:rPr lang="en-US" sz="1000"/>
                        <a:t>
 If you live and regularly drive in Hawaii, tell us what you think and enter to win 0 in gas from @HeleGas and a YETI tumbler. Find the survey, links to download the free Hele app, and contest rules below.
https://t.co/VEyYxIp4EZ https://t.co/NFqecqToSS</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3477731589"/>
                  </a:ext>
                </a:extLst>
              </a:tr>
              <a:tr h="370840">
                <a:tc>
                  <a:txBody>
                    <a:bodyPr/>
                    <a:lstStyle/>
                    <a:p>
                      <a:r>
                        <a:rPr lang="en-US" sz="1000" b="1"/>
                        <a:t>@FirstInsHI - 2023-07-07 17:00:54</a:t>
                      </a:r>
                      <a:r>
                        <a:rPr lang="en-US" sz="1000"/>
                        <a:t>
 FICOH's Community Action Team hosted a classroom drive last month to help Kalihi Kai Elementary School, which needed indoor and outdoor recess items. Mahalo to the administration and staff of Kalihi Kai for their hard work and dedication to teaching Hawaii's keiki. #FirstCAT https://t.co/yF1mVDWqfq</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1293695336"/>
                  </a:ext>
                </a:extLst>
              </a:tr>
            </a:tbl>
          </a:graphicData>
        </a:graphic>
      </p:graphicFrame>
      <p:sp>
        <p:nvSpPr>
          <p:cNvPr id="4" name="Text Placeholder 3">
            <a:extLst>
              <a:ext uri="{FF2B5EF4-FFF2-40B4-BE49-F238E27FC236}">
                <a16:creationId xmlns:a16="http://schemas.microsoft.com/office/drawing/2014/main" id="{A011E917-E5BA-4395-AFD9-557BB51365B0}"/>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6129591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763E9-DAD5-4ED8-AC21-AFC7A6723D5D}"/>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3C0A3380-9E9B-4E13-86CC-12B5EDC991CF}"/>
              </a:ext>
            </a:extLst>
          </p:cNvPr>
          <p:cNvGraphicFramePr>
            <a:graphicFrameLocks noGrp="1"/>
          </p:cNvGraphicFramePr>
          <p:nvPr>
            <p:ph type="tbl" sz="quarter" idx="13"/>
            <p:extLst>
              <p:ext uri="{D42A27DB-BD31-4B8C-83A1-F6EECF244321}">
                <p14:modId xmlns:p14="http://schemas.microsoft.com/office/powerpoint/2010/main" val="3867860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511891803"/>
                    </a:ext>
                  </a:extLst>
                </a:gridCol>
                <a:gridCol w="576072">
                  <a:extLst>
                    <a:ext uri="{9D8B030D-6E8A-4147-A177-3AD203B41FA5}">
                      <a16:colId xmlns:a16="http://schemas.microsoft.com/office/drawing/2014/main" val="2684488565"/>
                    </a:ext>
                  </a:extLst>
                </a:gridCol>
                <a:gridCol w="576072">
                  <a:extLst>
                    <a:ext uri="{9D8B030D-6E8A-4147-A177-3AD203B41FA5}">
                      <a16:colId xmlns:a16="http://schemas.microsoft.com/office/drawing/2014/main" val="685716450"/>
                    </a:ext>
                  </a:extLst>
                </a:gridCol>
                <a:gridCol w="576072">
                  <a:extLst>
                    <a:ext uri="{9D8B030D-6E8A-4147-A177-3AD203B41FA5}">
                      <a16:colId xmlns:a16="http://schemas.microsoft.com/office/drawing/2014/main" val="3044601299"/>
                    </a:ext>
                  </a:extLst>
                </a:gridCol>
                <a:gridCol w="576072">
                  <a:extLst>
                    <a:ext uri="{9D8B030D-6E8A-4147-A177-3AD203B41FA5}">
                      <a16:colId xmlns:a16="http://schemas.microsoft.com/office/drawing/2014/main" val="205676087"/>
                    </a:ext>
                  </a:extLst>
                </a:gridCol>
                <a:gridCol w="576072">
                  <a:extLst>
                    <a:ext uri="{9D8B030D-6E8A-4147-A177-3AD203B41FA5}">
                      <a16:colId xmlns:a16="http://schemas.microsoft.com/office/drawing/2014/main" val="34276338"/>
                    </a:ext>
                  </a:extLst>
                </a:gridCol>
                <a:gridCol w="576072">
                  <a:extLst>
                    <a:ext uri="{9D8B030D-6E8A-4147-A177-3AD203B41FA5}">
                      <a16:colId xmlns:a16="http://schemas.microsoft.com/office/drawing/2014/main" val="1889395916"/>
                    </a:ext>
                  </a:extLst>
                </a:gridCol>
                <a:gridCol w="576072">
                  <a:extLst>
                    <a:ext uri="{9D8B030D-6E8A-4147-A177-3AD203B41FA5}">
                      <a16:colId xmlns:a16="http://schemas.microsoft.com/office/drawing/2014/main" val="3768574775"/>
                    </a:ext>
                  </a:extLst>
                </a:gridCol>
                <a:gridCol w="576072">
                  <a:extLst>
                    <a:ext uri="{9D8B030D-6E8A-4147-A177-3AD203B41FA5}">
                      <a16:colId xmlns:a16="http://schemas.microsoft.com/office/drawing/2014/main" val="1846325693"/>
                    </a:ext>
                  </a:extLst>
                </a:gridCol>
                <a:gridCol w="576072">
                  <a:extLst>
                    <a:ext uri="{9D8B030D-6E8A-4147-A177-3AD203B41FA5}">
                      <a16:colId xmlns:a16="http://schemas.microsoft.com/office/drawing/2014/main" val="1222796086"/>
                    </a:ext>
                  </a:extLst>
                </a:gridCol>
                <a:gridCol w="576072">
                  <a:extLst>
                    <a:ext uri="{9D8B030D-6E8A-4147-A177-3AD203B41FA5}">
                      <a16:colId xmlns:a16="http://schemas.microsoft.com/office/drawing/2014/main" val="98896646"/>
                    </a:ext>
                  </a:extLst>
                </a:gridCol>
                <a:gridCol w="576072">
                  <a:extLst>
                    <a:ext uri="{9D8B030D-6E8A-4147-A177-3AD203B41FA5}">
                      <a16:colId xmlns:a16="http://schemas.microsoft.com/office/drawing/2014/main" val="3127357833"/>
                    </a:ext>
                  </a:extLst>
                </a:gridCol>
                <a:gridCol w="576072">
                  <a:extLst>
                    <a:ext uri="{9D8B030D-6E8A-4147-A177-3AD203B41FA5}">
                      <a16:colId xmlns:a16="http://schemas.microsoft.com/office/drawing/2014/main" val="4058635228"/>
                    </a:ext>
                  </a:extLst>
                </a:gridCol>
                <a:gridCol w="576072">
                  <a:extLst>
                    <a:ext uri="{9D8B030D-6E8A-4147-A177-3AD203B41FA5}">
                      <a16:colId xmlns:a16="http://schemas.microsoft.com/office/drawing/2014/main" val="199734291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047392708"/>
                  </a:ext>
                </a:extLst>
              </a:tr>
              <a:tr h="370840">
                <a:tc>
                  <a:txBody>
                    <a:bodyPr/>
                    <a:lstStyle/>
                    <a:p>
                      <a:r>
                        <a:rPr lang="en-US" sz="1000"/>
                        <a:t>4158</a:t>
                      </a:r>
                    </a:p>
                  </a:txBody>
                  <a:tcPr/>
                </a:tc>
                <a:tc>
                  <a:txBody>
                    <a:bodyPr/>
                    <a:lstStyle/>
                    <a:p>
                      <a:r>
                        <a:rPr lang="en-US" sz="1000"/>
                        <a:t>47</a:t>
                      </a:r>
                    </a:p>
                  </a:txBody>
                  <a:tcPr/>
                </a:tc>
                <a:tc>
                  <a:txBody>
                    <a:bodyPr/>
                    <a:lstStyle/>
                    <a:p>
                      <a:r>
                        <a:rPr lang="en-US" sz="1000"/>
                        <a:t>8</a:t>
                      </a:r>
                    </a:p>
                  </a:txBody>
                  <a:tcPr/>
                </a:tc>
                <a:tc>
                  <a:txBody>
                    <a:bodyPr/>
                    <a:lstStyle/>
                    <a:p>
                      <a:r>
                        <a:rPr lang="en-US" sz="1000"/>
                        <a:t>313</a:t>
                      </a:r>
                    </a:p>
                  </a:txBody>
                  <a:tcPr/>
                </a:tc>
                <a:tc>
                  <a:txBody>
                    <a:bodyPr/>
                    <a:lstStyle/>
                    <a:p>
                      <a:r>
                        <a:rPr lang="en-US" sz="1000"/>
                        <a:t>39.125</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1294</a:t>
                      </a:r>
                    </a:p>
                  </a:txBody>
                  <a:tcPr/>
                </a:tc>
                <a:tc>
                  <a:txBody>
                    <a:bodyPr/>
                    <a:lstStyle/>
                    <a:p>
                      <a:r>
                        <a:rPr lang="en-US" sz="1000"/>
                        <a:t>161.75</a:t>
                      </a:r>
                    </a:p>
                  </a:txBody>
                  <a:tcPr/>
                </a:tc>
                <a:tc>
                  <a:txBody>
                    <a:bodyPr/>
                    <a:lstStyle/>
                    <a:p>
                      <a:r>
                        <a:rPr lang="en-US" sz="1000"/>
                        <a:t>8148</a:t>
                      </a:r>
                    </a:p>
                  </a:txBody>
                  <a:tcPr/>
                </a:tc>
                <a:tc>
                  <a:txBody>
                    <a:bodyPr/>
                    <a:lstStyle/>
                    <a:p>
                      <a:r>
                        <a:rPr lang="en-US" sz="1000"/>
                        <a:t>1018.5</a:t>
                      </a:r>
                    </a:p>
                  </a:txBody>
                  <a:tcPr/>
                </a:tc>
                <a:tc>
                  <a:txBody>
                    <a:bodyPr/>
                    <a:lstStyle/>
                    <a:p>
                      <a:r>
                        <a:rPr lang="en-US" sz="1000"/>
                        <a:t>15.445039952165 %</a:t>
                      </a:r>
                    </a:p>
                  </a:txBody>
                  <a:tcPr/>
                </a:tc>
                <a:tc>
                  <a:txBody>
                    <a:bodyPr/>
                    <a:lstStyle/>
                    <a:p>
                      <a:r>
                        <a:rPr lang="en-US" sz="1000"/>
                        <a:t>531</a:t>
                      </a:r>
                    </a:p>
                  </a:txBody>
                  <a:tcPr/>
                </a:tc>
                <a:extLst>
                  <a:ext uri="{0D108BD9-81ED-4DB2-BD59-A6C34878D82A}">
                    <a16:rowId xmlns:a16="http://schemas.microsoft.com/office/drawing/2014/main" val="2767112791"/>
                  </a:ext>
                </a:extLst>
              </a:tr>
            </a:tbl>
          </a:graphicData>
        </a:graphic>
      </p:graphicFrame>
      <p:sp>
        <p:nvSpPr>
          <p:cNvPr id="4" name="Text Placeholder 3">
            <a:extLst>
              <a:ext uri="{FF2B5EF4-FFF2-40B4-BE49-F238E27FC236}">
                <a16:creationId xmlns:a16="http://schemas.microsoft.com/office/drawing/2014/main" id="{CF79F012-A756-4128-AC94-01CAFB33A69A}"/>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28383225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6BB04-5D24-4210-81A4-44CE404688EB}"/>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A67A5607-9B8B-46B3-97C2-75C9EE5D4C41}"/>
              </a:ext>
            </a:extLst>
          </p:cNvPr>
          <p:cNvGraphicFramePr>
            <a:graphicFrameLocks noGrp="1"/>
          </p:cNvGraphicFramePr>
          <p:nvPr>
            <p:ph type="chart" sz="quarter" idx="13"/>
            <p:extLst>
              <p:ext uri="{D42A27DB-BD31-4B8C-83A1-F6EECF244321}">
                <p14:modId xmlns:p14="http://schemas.microsoft.com/office/powerpoint/2010/main" val="14545947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08F220-7CD1-43C0-8ABC-9258462EC71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279A8876-13F0-40E7-A19B-DCB8A3BA4D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51456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B69AE-A45F-4E5C-BD12-779B21EB6F2D}"/>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AC375803-B948-4C93-8185-36C06BADD298}"/>
              </a:ext>
            </a:extLst>
          </p:cNvPr>
          <p:cNvGraphicFramePr>
            <a:graphicFrameLocks noGrp="1"/>
          </p:cNvGraphicFramePr>
          <p:nvPr>
            <p:ph type="chart" sz="quarter" idx="13"/>
            <p:extLst>
              <p:ext uri="{D42A27DB-BD31-4B8C-83A1-F6EECF244321}">
                <p14:modId xmlns:p14="http://schemas.microsoft.com/office/powerpoint/2010/main" val="37676329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4D138F-BF96-48D9-A65B-7551AD8DEB2B}"/>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299552FB-3EEE-4951-8CCB-3ECA389E82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96119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F965C-4A83-4F8F-B475-C11704029B0A}"/>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7172AA48-F11E-43E1-8546-C4DC15BFE5CD}"/>
              </a:ext>
            </a:extLst>
          </p:cNvPr>
          <p:cNvGraphicFramePr>
            <a:graphicFrameLocks noGrp="1"/>
          </p:cNvGraphicFramePr>
          <p:nvPr>
            <p:ph type="chart" sz="quarter" idx="13"/>
            <p:extLst>
              <p:ext uri="{D42A27DB-BD31-4B8C-83A1-F6EECF244321}">
                <p14:modId xmlns:p14="http://schemas.microsoft.com/office/powerpoint/2010/main" val="14016711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8C9699-042F-4B29-86C2-076CDEB621DD}"/>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D612646-AB7F-44A6-8C71-04E5F8E1EA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7368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BEBDA-DD1E-4F6C-A12F-8568F97E4263}"/>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2BD15D32-D683-4D7E-B7C3-4711EFAC6C9B}"/>
              </a:ext>
            </a:extLst>
          </p:cNvPr>
          <p:cNvGraphicFramePr>
            <a:graphicFrameLocks noGrp="1"/>
          </p:cNvGraphicFramePr>
          <p:nvPr>
            <p:ph type="chart" sz="quarter" idx="13"/>
            <p:extLst>
              <p:ext uri="{D42A27DB-BD31-4B8C-83A1-F6EECF244321}">
                <p14:modId xmlns:p14="http://schemas.microsoft.com/office/powerpoint/2010/main" val="27401852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23A91C-EF9B-4DB9-9015-52AE215A10B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E89EE06-25CE-4BF8-BAA1-D75C1E1F53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30984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61AD9-1981-4113-9DB1-55F13B77483E}"/>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E8156BC3-FC4E-4EA4-8A11-16A968C56246}"/>
              </a:ext>
            </a:extLst>
          </p:cNvPr>
          <p:cNvGraphicFramePr>
            <a:graphicFrameLocks noGrp="1"/>
          </p:cNvGraphicFramePr>
          <p:nvPr>
            <p:ph type="tbl" sz="quarter" idx="13"/>
            <p:extLst>
              <p:ext uri="{D42A27DB-BD31-4B8C-83A1-F6EECF244321}">
                <p14:modId xmlns:p14="http://schemas.microsoft.com/office/powerpoint/2010/main" val="3414134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43946766"/>
                    </a:ext>
                  </a:extLst>
                </a:gridCol>
                <a:gridCol w="740664">
                  <a:extLst>
                    <a:ext uri="{9D8B030D-6E8A-4147-A177-3AD203B41FA5}">
                      <a16:colId xmlns:a16="http://schemas.microsoft.com/office/drawing/2014/main" val="25877919"/>
                    </a:ext>
                  </a:extLst>
                </a:gridCol>
                <a:gridCol w="740664">
                  <a:extLst>
                    <a:ext uri="{9D8B030D-6E8A-4147-A177-3AD203B41FA5}">
                      <a16:colId xmlns:a16="http://schemas.microsoft.com/office/drawing/2014/main" val="2506613839"/>
                    </a:ext>
                  </a:extLst>
                </a:gridCol>
                <a:gridCol w="740664">
                  <a:extLst>
                    <a:ext uri="{9D8B030D-6E8A-4147-A177-3AD203B41FA5}">
                      <a16:colId xmlns:a16="http://schemas.microsoft.com/office/drawing/2014/main" val="293783013"/>
                    </a:ext>
                  </a:extLst>
                </a:gridCol>
                <a:gridCol w="740664">
                  <a:extLst>
                    <a:ext uri="{9D8B030D-6E8A-4147-A177-3AD203B41FA5}">
                      <a16:colId xmlns:a16="http://schemas.microsoft.com/office/drawing/2014/main" val="66429081"/>
                    </a:ext>
                  </a:extLst>
                </a:gridCol>
                <a:gridCol w="740664">
                  <a:extLst>
                    <a:ext uri="{9D8B030D-6E8A-4147-A177-3AD203B41FA5}">
                      <a16:colId xmlns:a16="http://schemas.microsoft.com/office/drawing/2014/main" val="3053734773"/>
                    </a:ext>
                  </a:extLst>
                </a:gridCol>
                <a:gridCol w="740664">
                  <a:extLst>
                    <a:ext uri="{9D8B030D-6E8A-4147-A177-3AD203B41FA5}">
                      <a16:colId xmlns:a16="http://schemas.microsoft.com/office/drawing/2014/main" val="2410543496"/>
                    </a:ext>
                  </a:extLst>
                </a:gridCol>
                <a:gridCol w="740664">
                  <a:extLst>
                    <a:ext uri="{9D8B030D-6E8A-4147-A177-3AD203B41FA5}">
                      <a16:colId xmlns:a16="http://schemas.microsoft.com/office/drawing/2014/main" val="988845415"/>
                    </a:ext>
                  </a:extLst>
                </a:gridCol>
                <a:gridCol w="740664">
                  <a:extLst>
                    <a:ext uri="{9D8B030D-6E8A-4147-A177-3AD203B41FA5}">
                      <a16:colId xmlns:a16="http://schemas.microsoft.com/office/drawing/2014/main" val="3903101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66609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- 2023-07-17 15:49:40</a:t>
                      </a:r>
                      <a:r>
                        <a:rPr kumimoji="0" lang="en-US" sz="1000" b="0" i="0" u="none" strike="noStrike" kern="1200" cap="none" spc="0" normalizeH="0" baseline="0" noProof="0">
                          <a:ln>
                            <a:noFill/>
                          </a:ln>
                          <a:solidFill>
                            <a:prstClr val="black"/>
                          </a:solidFill>
                          <a:effectLst/>
                          <a:uLnTx/>
                          <a:uFillTx/>
                          <a:latin typeface="Calibri"/>
                          <a:ea typeface="+mn-ea"/>
                          <a:cs typeface="+mn-cs"/>
                        </a:rPr>
                        <a:t>
 Mahalo to our partners at Business Insurance Services (BIS) for treating us to gelato and sorbet from La Gelateria Hawaii, boba drinks from Yi Fang Hawaii and goodies from Baldwin's Sweet Shop. It’s always a nice treat to reconnect in person. The refreshing boba tea and gelato and yummy local snacks were the icing on top! Thank you BIS for your continued support and partnership. #TeamFICOH #BusinessInsuranceServices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47.977207977208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83050295"/>
                  </a:ext>
                </a:extLst>
              </a:tr>
            </a:tbl>
          </a:graphicData>
        </a:graphic>
      </p:graphicFrame>
      <p:sp>
        <p:nvSpPr>
          <p:cNvPr id="4" name="Text Placeholder 3">
            <a:extLst>
              <a:ext uri="{FF2B5EF4-FFF2-40B4-BE49-F238E27FC236}">
                <a16:creationId xmlns:a16="http://schemas.microsoft.com/office/drawing/2014/main" id="{2FA10237-C8D6-4F49-968F-11B962FA6B5B}"/>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20183771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59C8B-61F0-463A-9B78-7A0371939F33}"/>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73806B9B-885C-41A0-B410-CF0FA2FCA513}"/>
              </a:ext>
            </a:extLst>
          </p:cNvPr>
          <p:cNvGraphicFramePr>
            <a:graphicFrameLocks noGrp="1"/>
          </p:cNvGraphicFramePr>
          <p:nvPr>
            <p:ph type="tbl" sz="quarter" idx="13"/>
            <p:extLst>
              <p:ext uri="{D42A27DB-BD31-4B8C-83A1-F6EECF244321}">
                <p14:modId xmlns:p14="http://schemas.microsoft.com/office/powerpoint/2010/main" val="2467115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6210256"/>
                    </a:ext>
                  </a:extLst>
                </a:gridCol>
                <a:gridCol w="740664">
                  <a:extLst>
                    <a:ext uri="{9D8B030D-6E8A-4147-A177-3AD203B41FA5}">
                      <a16:colId xmlns:a16="http://schemas.microsoft.com/office/drawing/2014/main" val="3895345905"/>
                    </a:ext>
                  </a:extLst>
                </a:gridCol>
                <a:gridCol w="740664">
                  <a:extLst>
                    <a:ext uri="{9D8B030D-6E8A-4147-A177-3AD203B41FA5}">
                      <a16:colId xmlns:a16="http://schemas.microsoft.com/office/drawing/2014/main" val="3746590762"/>
                    </a:ext>
                  </a:extLst>
                </a:gridCol>
                <a:gridCol w="740664">
                  <a:extLst>
                    <a:ext uri="{9D8B030D-6E8A-4147-A177-3AD203B41FA5}">
                      <a16:colId xmlns:a16="http://schemas.microsoft.com/office/drawing/2014/main" val="790309438"/>
                    </a:ext>
                  </a:extLst>
                </a:gridCol>
                <a:gridCol w="740664">
                  <a:extLst>
                    <a:ext uri="{9D8B030D-6E8A-4147-A177-3AD203B41FA5}">
                      <a16:colId xmlns:a16="http://schemas.microsoft.com/office/drawing/2014/main" val="4035811039"/>
                    </a:ext>
                  </a:extLst>
                </a:gridCol>
                <a:gridCol w="740664">
                  <a:extLst>
                    <a:ext uri="{9D8B030D-6E8A-4147-A177-3AD203B41FA5}">
                      <a16:colId xmlns:a16="http://schemas.microsoft.com/office/drawing/2014/main" val="3551524835"/>
                    </a:ext>
                  </a:extLst>
                </a:gridCol>
                <a:gridCol w="740664">
                  <a:extLst>
                    <a:ext uri="{9D8B030D-6E8A-4147-A177-3AD203B41FA5}">
                      <a16:colId xmlns:a16="http://schemas.microsoft.com/office/drawing/2014/main" val="965726041"/>
                    </a:ext>
                  </a:extLst>
                </a:gridCol>
                <a:gridCol w="740664">
                  <a:extLst>
                    <a:ext uri="{9D8B030D-6E8A-4147-A177-3AD203B41FA5}">
                      <a16:colId xmlns:a16="http://schemas.microsoft.com/office/drawing/2014/main" val="3950910373"/>
                    </a:ext>
                  </a:extLst>
                </a:gridCol>
                <a:gridCol w="740664">
                  <a:extLst>
                    <a:ext uri="{9D8B030D-6E8A-4147-A177-3AD203B41FA5}">
                      <a16:colId xmlns:a16="http://schemas.microsoft.com/office/drawing/2014/main" val="2257246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268087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- 2023-07-07 17:21:48</a:t>
                      </a:r>
                      <a:r>
                        <a:rPr kumimoji="0" lang="en-US" sz="1000" b="0" i="0" u="none" strike="noStrike" kern="1200" cap="none" spc="0" normalizeH="0" baseline="0" noProof="0">
                          <a:ln>
                            <a:noFill/>
                          </a:ln>
                          <a:solidFill>
                            <a:prstClr val="black"/>
                          </a:solidFill>
                          <a:effectLst/>
                          <a:uLnTx/>
                          <a:uFillTx/>
                          <a:latin typeface="Calibri"/>
                          <a:ea typeface="+mn-ea"/>
                          <a:cs typeface="+mn-cs"/>
                        </a:rPr>
                        <a:t>
 FICOH's Community Action Team hosted a classroom drive last month to help Kalihi Kai Elementary School, which needed indoor and outdoor recess items. This week, associates packed up and delivered all our gifts and monetary donations, taking board games, sports equipment, art supplies, STEM activities, and more for the students’ learning and enjoyment. Mahalo to the administration and staff of Kalihi Kai Elementary School for their hard work and dedication to teaching Hawaii's keiki. #FirstCAT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19.464285714286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68920948"/>
                  </a:ext>
                </a:extLst>
              </a:tr>
            </a:tbl>
          </a:graphicData>
        </a:graphic>
      </p:graphicFrame>
      <p:sp>
        <p:nvSpPr>
          <p:cNvPr id="4" name="Text Placeholder 3">
            <a:extLst>
              <a:ext uri="{FF2B5EF4-FFF2-40B4-BE49-F238E27FC236}">
                <a16:creationId xmlns:a16="http://schemas.microsoft.com/office/drawing/2014/main" id="{1DBD81B1-9472-438D-BB58-8B56510AFACE}"/>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24760372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27E24-69A6-4798-B2F8-8510DFA27490}"/>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B01DCE46-F6C2-47CD-A04C-91B87BAE3496}"/>
              </a:ext>
            </a:extLst>
          </p:cNvPr>
          <p:cNvGraphicFramePr>
            <a:graphicFrameLocks noGrp="1"/>
          </p:cNvGraphicFramePr>
          <p:nvPr>
            <p:ph type="tbl" sz="quarter" idx="13"/>
            <p:extLst>
              <p:ext uri="{D42A27DB-BD31-4B8C-83A1-F6EECF244321}">
                <p14:modId xmlns:p14="http://schemas.microsoft.com/office/powerpoint/2010/main" val="648924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942806352"/>
                    </a:ext>
                  </a:extLst>
                </a:gridCol>
                <a:gridCol w="740664">
                  <a:extLst>
                    <a:ext uri="{9D8B030D-6E8A-4147-A177-3AD203B41FA5}">
                      <a16:colId xmlns:a16="http://schemas.microsoft.com/office/drawing/2014/main" val="3685364611"/>
                    </a:ext>
                  </a:extLst>
                </a:gridCol>
                <a:gridCol w="740664">
                  <a:extLst>
                    <a:ext uri="{9D8B030D-6E8A-4147-A177-3AD203B41FA5}">
                      <a16:colId xmlns:a16="http://schemas.microsoft.com/office/drawing/2014/main" val="3922863412"/>
                    </a:ext>
                  </a:extLst>
                </a:gridCol>
                <a:gridCol w="740664">
                  <a:extLst>
                    <a:ext uri="{9D8B030D-6E8A-4147-A177-3AD203B41FA5}">
                      <a16:colId xmlns:a16="http://schemas.microsoft.com/office/drawing/2014/main" val="1387509721"/>
                    </a:ext>
                  </a:extLst>
                </a:gridCol>
                <a:gridCol w="740664">
                  <a:extLst>
                    <a:ext uri="{9D8B030D-6E8A-4147-A177-3AD203B41FA5}">
                      <a16:colId xmlns:a16="http://schemas.microsoft.com/office/drawing/2014/main" val="2084001570"/>
                    </a:ext>
                  </a:extLst>
                </a:gridCol>
                <a:gridCol w="740664">
                  <a:extLst>
                    <a:ext uri="{9D8B030D-6E8A-4147-A177-3AD203B41FA5}">
                      <a16:colId xmlns:a16="http://schemas.microsoft.com/office/drawing/2014/main" val="177504379"/>
                    </a:ext>
                  </a:extLst>
                </a:gridCol>
                <a:gridCol w="740664">
                  <a:extLst>
                    <a:ext uri="{9D8B030D-6E8A-4147-A177-3AD203B41FA5}">
                      <a16:colId xmlns:a16="http://schemas.microsoft.com/office/drawing/2014/main" val="3882920585"/>
                    </a:ext>
                  </a:extLst>
                </a:gridCol>
                <a:gridCol w="740664">
                  <a:extLst>
                    <a:ext uri="{9D8B030D-6E8A-4147-A177-3AD203B41FA5}">
                      <a16:colId xmlns:a16="http://schemas.microsoft.com/office/drawing/2014/main" val="188662361"/>
                    </a:ext>
                  </a:extLst>
                </a:gridCol>
                <a:gridCol w="740664">
                  <a:extLst>
                    <a:ext uri="{9D8B030D-6E8A-4147-A177-3AD203B41FA5}">
                      <a16:colId xmlns:a16="http://schemas.microsoft.com/office/drawing/2014/main" val="3753270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230873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- 2023-07-11 17:06:12</a:t>
                      </a:r>
                      <a:r>
                        <a:rPr kumimoji="0" lang="en-US" sz="1000" b="0" i="0" u="none" strike="noStrike" kern="1200" cap="none" spc="0" normalizeH="0" baseline="0" noProof="0">
                          <a:ln>
                            <a:noFill/>
                          </a:ln>
                          <a:solidFill>
                            <a:prstClr val="black"/>
                          </a:solidFill>
                          <a:effectLst/>
                          <a:uLnTx/>
                          <a:uFillTx/>
                          <a:latin typeface="Calibri"/>
                          <a:ea typeface="+mn-ea"/>
                          <a:cs typeface="+mn-cs"/>
                        </a:rPr>
                        <a:t>
 This past Saturday, we had the opportunity to volunteer with Malama Learning Center at their Palehua site above Makakilo. We helped sow ma’o seeds in the nursery, clear a new planting site and remove California grass from an existing out-planting site. Together with volunteers from Bank of Hawaii and outreach educators from Kuleana Coral Restoration we accomplished a lot in just a few hours, demonstrating that "many hands make for light work." Mahalo to MLC's staff for their dedication to hands-on teaching, conservation and working with community members to create lasting change. This is our third time volunteering at Palehua and we look forward to returning to this special place many more times in the 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15.889464594128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19124197"/>
                  </a:ext>
                </a:extLst>
              </a:tr>
            </a:tbl>
          </a:graphicData>
        </a:graphic>
      </p:graphicFrame>
      <p:sp>
        <p:nvSpPr>
          <p:cNvPr id="4" name="Text Placeholder 3">
            <a:extLst>
              <a:ext uri="{FF2B5EF4-FFF2-40B4-BE49-F238E27FC236}">
                <a16:creationId xmlns:a16="http://schemas.microsoft.com/office/drawing/2014/main" id="{4B10B768-02B7-4099-B059-B7D792A383C3}"/>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33656111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D440B-9AFF-442E-B0B7-D324D23CE4D3}"/>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9432B9FF-C1A9-443A-A3B0-D3123EE87EB1}"/>
              </a:ext>
            </a:extLst>
          </p:cNvPr>
          <p:cNvGraphicFramePr>
            <a:graphicFrameLocks noGrp="1"/>
          </p:cNvGraphicFramePr>
          <p:nvPr>
            <p:ph type="tbl" sz="quarter" idx="13"/>
            <p:extLst>
              <p:ext uri="{D42A27DB-BD31-4B8C-83A1-F6EECF244321}">
                <p14:modId xmlns:p14="http://schemas.microsoft.com/office/powerpoint/2010/main" val="3318641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81184722"/>
                    </a:ext>
                  </a:extLst>
                </a:gridCol>
                <a:gridCol w="658368">
                  <a:extLst>
                    <a:ext uri="{9D8B030D-6E8A-4147-A177-3AD203B41FA5}">
                      <a16:colId xmlns:a16="http://schemas.microsoft.com/office/drawing/2014/main" val="3649673134"/>
                    </a:ext>
                  </a:extLst>
                </a:gridCol>
                <a:gridCol w="658368">
                  <a:extLst>
                    <a:ext uri="{9D8B030D-6E8A-4147-A177-3AD203B41FA5}">
                      <a16:colId xmlns:a16="http://schemas.microsoft.com/office/drawing/2014/main" val="3367317825"/>
                    </a:ext>
                  </a:extLst>
                </a:gridCol>
                <a:gridCol w="658368">
                  <a:extLst>
                    <a:ext uri="{9D8B030D-6E8A-4147-A177-3AD203B41FA5}">
                      <a16:colId xmlns:a16="http://schemas.microsoft.com/office/drawing/2014/main" val="1804587986"/>
                    </a:ext>
                  </a:extLst>
                </a:gridCol>
                <a:gridCol w="658368">
                  <a:extLst>
                    <a:ext uri="{9D8B030D-6E8A-4147-A177-3AD203B41FA5}">
                      <a16:colId xmlns:a16="http://schemas.microsoft.com/office/drawing/2014/main" val="3709193053"/>
                    </a:ext>
                  </a:extLst>
                </a:gridCol>
                <a:gridCol w="658368">
                  <a:extLst>
                    <a:ext uri="{9D8B030D-6E8A-4147-A177-3AD203B41FA5}">
                      <a16:colId xmlns:a16="http://schemas.microsoft.com/office/drawing/2014/main" val="1942752157"/>
                    </a:ext>
                  </a:extLst>
                </a:gridCol>
                <a:gridCol w="658368">
                  <a:extLst>
                    <a:ext uri="{9D8B030D-6E8A-4147-A177-3AD203B41FA5}">
                      <a16:colId xmlns:a16="http://schemas.microsoft.com/office/drawing/2014/main" val="889345000"/>
                    </a:ext>
                  </a:extLst>
                </a:gridCol>
                <a:gridCol w="658368">
                  <a:extLst>
                    <a:ext uri="{9D8B030D-6E8A-4147-A177-3AD203B41FA5}">
                      <a16:colId xmlns:a16="http://schemas.microsoft.com/office/drawing/2014/main" val="1470027404"/>
                    </a:ext>
                  </a:extLst>
                </a:gridCol>
                <a:gridCol w="658368">
                  <a:extLst>
                    <a:ext uri="{9D8B030D-6E8A-4147-A177-3AD203B41FA5}">
                      <a16:colId xmlns:a16="http://schemas.microsoft.com/office/drawing/2014/main" val="311844656"/>
                    </a:ext>
                  </a:extLst>
                </a:gridCol>
                <a:gridCol w="658368">
                  <a:extLst>
                    <a:ext uri="{9D8B030D-6E8A-4147-A177-3AD203B41FA5}">
                      <a16:colId xmlns:a16="http://schemas.microsoft.com/office/drawing/2014/main" val="171028490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3676318575"/>
                  </a:ext>
                </a:extLst>
              </a:tr>
              <a:tr h="370840">
                <a:tc>
                  <a:txBody>
                    <a:bodyPr/>
                    <a:lstStyle/>
                    <a:p>
                      <a:r>
                        <a:rPr lang="en-US" sz="1000"/>
                        <a:t>firstinshi</a:t>
                      </a:r>
                    </a:p>
                  </a:txBody>
                  <a:tcPr/>
                </a:tc>
                <a:tc>
                  <a:txBody>
                    <a:bodyPr/>
                    <a:lstStyle/>
                    <a:p>
                      <a:r>
                        <a:rPr lang="en-US" sz="1000"/>
                        <a:t>2832</a:t>
                      </a:r>
                    </a:p>
                  </a:txBody>
                  <a:tcPr/>
                </a:tc>
                <a:tc>
                  <a:txBody>
                    <a:bodyPr/>
                    <a:lstStyle/>
                    <a:p>
                      <a:r>
                        <a:rPr lang="en-US" sz="1000"/>
                        <a:t>0</a:t>
                      </a:r>
                    </a:p>
                  </a:txBody>
                  <a:tcPr/>
                </a:tc>
                <a:tc>
                  <a:txBody>
                    <a:bodyPr/>
                    <a:lstStyle/>
                    <a:p>
                      <a:r>
                        <a:rPr lang="en-US" sz="1000"/>
                        <a:t>3</a:t>
                      </a:r>
                    </a:p>
                  </a:txBody>
                  <a:tcPr/>
                </a:tc>
                <a:tc>
                  <a:txBody>
                    <a:bodyPr/>
                    <a:lstStyle/>
                    <a:p>
                      <a:r>
                        <a:rPr lang="en-US" sz="1000"/>
                        <a:t>5</a:t>
                      </a:r>
                    </a:p>
                  </a:txBody>
                  <a:tcPr/>
                </a:tc>
                <a:tc>
                  <a:txBody>
                    <a:bodyPr/>
                    <a:lstStyle/>
                    <a:p>
                      <a:r>
                        <a:rPr lang="en-US" sz="1000"/>
                        <a:t>0</a:t>
                      </a:r>
                    </a:p>
                  </a:txBody>
                  <a:tcPr/>
                </a:tc>
                <a:tc>
                  <a:txBody>
                    <a:bodyPr/>
                    <a:lstStyle/>
                    <a:p>
                      <a:r>
                        <a:rPr lang="en-US" sz="1000"/>
                        <a:t>1</a:t>
                      </a:r>
                    </a:p>
                  </a:txBody>
                  <a:tcPr/>
                </a:tc>
                <a:tc>
                  <a:txBody>
                    <a:bodyPr/>
                    <a:lstStyle/>
                    <a:p>
                      <a:r>
                        <a:rPr lang="en-US" sz="1000"/>
                        <a:t>9</a:t>
                      </a:r>
                    </a:p>
                  </a:txBody>
                  <a:tcPr/>
                </a:tc>
                <a:tc>
                  <a:txBody>
                    <a:bodyPr/>
                    <a:lstStyle/>
                    <a:p>
                      <a:r>
                        <a:rPr lang="en-US" sz="1000"/>
                        <a:t>326</a:t>
                      </a:r>
                    </a:p>
                  </a:txBody>
                  <a:tcPr/>
                </a:tc>
                <a:tc>
                  <a:txBody>
                    <a:bodyPr/>
                    <a:lstStyle/>
                    <a:p>
                      <a:r>
                        <a:rPr lang="en-US" sz="1000"/>
                        <a:t>5</a:t>
                      </a:r>
                    </a:p>
                  </a:txBody>
                  <a:tcPr/>
                </a:tc>
                <a:extLst>
                  <a:ext uri="{0D108BD9-81ED-4DB2-BD59-A6C34878D82A}">
                    <a16:rowId xmlns:a16="http://schemas.microsoft.com/office/drawing/2014/main" val="433342038"/>
                  </a:ext>
                </a:extLst>
              </a:tr>
            </a:tbl>
          </a:graphicData>
        </a:graphic>
      </p:graphicFrame>
      <p:sp>
        <p:nvSpPr>
          <p:cNvPr id="4" name="Text Placeholder 3">
            <a:extLst>
              <a:ext uri="{FF2B5EF4-FFF2-40B4-BE49-F238E27FC236}">
                <a16:creationId xmlns:a16="http://schemas.microsoft.com/office/drawing/2014/main" id="{E14D4B1E-3E6B-458E-98BD-CA06AF4D3A5C}"/>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37759310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4AF36-8D39-4D3E-884C-5010D8DAB1DC}"/>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92D9EAD6-17D4-4FFC-9FBC-3765C9162876}"/>
              </a:ext>
            </a:extLst>
          </p:cNvPr>
          <p:cNvGraphicFramePr>
            <a:graphicFrameLocks noGrp="1"/>
          </p:cNvGraphicFramePr>
          <p:nvPr>
            <p:ph type="chart" sz="quarter" idx="13"/>
            <p:extLst>
              <p:ext uri="{D42A27DB-BD31-4B8C-83A1-F6EECF244321}">
                <p14:modId xmlns:p14="http://schemas.microsoft.com/office/powerpoint/2010/main" val="22228835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F2C6E7-7F4D-43C8-9E89-733495921AFD}"/>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19935F10-7B08-4E76-B550-706C4942FC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56389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88462-D07B-46E3-B94C-DBFE73A4BA21}"/>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299E64B5-28D3-4BC8-AC3E-B9EDF3243F77}"/>
              </a:ext>
            </a:extLst>
          </p:cNvPr>
          <p:cNvGraphicFramePr>
            <a:graphicFrameLocks noGrp="1"/>
          </p:cNvGraphicFramePr>
          <p:nvPr>
            <p:ph type="chart" sz="quarter" idx="13"/>
            <p:extLst>
              <p:ext uri="{D42A27DB-BD31-4B8C-83A1-F6EECF244321}">
                <p14:modId xmlns:p14="http://schemas.microsoft.com/office/powerpoint/2010/main" val="26431042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72B987-7588-48A2-B16A-E521549F8A74}"/>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0C6553D-D159-48B9-8991-33DB1419A5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43303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E8ABF-0ED5-4E39-99B4-FD9E27B91A22}"/>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BF6545D1-7646-4B28-BAFB-843331C9C425}"/>
              </a:ext>
            </a:extLst>
          </p:cNvPr>
          <p:cNvGraphicFramePr>
            <a:graphicFrameLocks noGrp="1"/>
          </p:cNvGraphicFramePr>
          <p:nvPr>
            <p:ph type="chart" sz="quarter" idx="13"/>
            <p:extLst>
              <p:ext uri="{D42A27DB-BD31-4B8C-83A1-F6EECF244321}">
                <p14:modId xmlns:p14="http://schemas.microsoft.com/office/powerpoint/2010/main" val="11825557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E39523-B1DE-4EAA-86A8-24E4D9221379}"/>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FBA91B42-BB44-41C7-A1C2-0E15C3DA1E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31950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1C3FF-F99D-4360-B89D-00D4A76CE64D}"/>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36DE76E0-7FD4-4170-9EC6-1EE10E29F214}"/>
              </a:ext>
            </a:extLst>
          </p:cNvPr>
          <p:cNvGraphicFramePr>
            <a:graphicFrameLocks noGrp="1"/>
          </p:cNvGraphicFramePr>
          <p:nvPr>
            <p:ph type="chart" sz="quarter" idx="13"/>
            <p:extLst>
              <p:ext uri="{D42A27DB-BD31-4B8C-83A1-F6EECF244321}">
                <p14:modId xmlns:p14="http://schemas.microsoft.com/office/powerpoint/2010/main" val="5406458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92E9DF-FC33-4109-A749-5E58B1EE9DB9}"/>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3CE324EF-37B8-4E24-9AD7-2D405D52CF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8222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FF3BA-D8CE-4E7D-8E64-BEE486EC1678}"/>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5E0F5D4F-732B-4842-AEE8-37FE543AEBF9}"/>
              </a:ext>
            </a:extLst>
          </p:cNvPr>
          <p:cNvGraphicFramePr>
            <a:graphicFrameLocks noGrp="1"/>
          </p:cNvGraphicFramePr>
          <p:nvPr>
            <p:ph type="tbl" sz="quarter" idx="13"/>
            <p:extLst>
              <p:ext uri="{D42A27DB-BD31-4B8C-83A1-F6EECF244321}">
                <p14:modId xmlns:p14="http://schemas.microsoft.com/office/powerpoint/2010/main" val="2041123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35332103"/>
                    </a:ext>
                  </a:extLst>
                </a:gridCol>
                <a:gridCol w="987552">
                  <a:extLst>
                    <a:ext uri="{9D8B030D-6E8A-4147-A177-3AD203B41FA5}">
                      <a16:colId xmlns:a16="http://schemas.microsoft.com/office/drawing/2014/main" val="1274672487"/>
                    </a:ext>
                  </a:extLst>
                </a:gridCol>
                <a:gridCol w="987552">
                  <a:extLst>
                    <a:ext uri="{9D8B030D-6E8A-4147-A177-3AD203B41FA5}">
                      <a16:colId xmlns:a16="http://schemas.microsoft.com/office/drawing/2014/main" val="1544378568"/>
                    </a:ext>
                  </a:extLst>
                </a:gridCol>
                <a:gridCol w="987552">
                  <a:extLst>
                    <a:ext uri="{9D8B030D-6E8A-4147-A177-3AD203B41FA5}">
                      <a16:colId xmlns:a16="http://schemas.microsoft.com/office/drawing/2014/main" val="447278401"/>
                    </a:ext>
                  </a:extLst>
                </a:gridCol>
                <a:gridCol w="987552">
                  <a:extLst>
                    <a:ext uri="{9D8B030D-6E8A-4147-A177-3AD203B41FA5}">
                      <a16:colId xmlns:a16="http://schemas.microsoft.com/office/drawing/2014/main" val="4213859599"/>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872813988"/>
                  </a:ext>
                </a:extLst>
              </a:tr>
              <a:tr h="370840">
                <a:tc>
                  <a:txBody>
                    <a:bodyPr/>
                    <a:lstStyle/>
                    <a:p>
                      <a:r>
                        <a:rPr lang="en-US" sz="1000" b="1"/>
                        <a:t>firstinshi - 2023-07-17 17:01:27</a:t>
                      </a:r>
                      <a:r>
                        <a:rPr lang="en-US" sz="1000"/>
                        <a:t>
 Mahalo to our partners at Business Insurance Services (BIS) for treating us to gelato and sorbet from lagelateriahawaii, boba drinks from yifanghawaii and goodies from baldwinssweetshop. It’s always a nice treat to reconnect in person. The refreshing boba tea, gelato and yummy local snacks were the icing on top! Thank you BIS for your continued support and partnership. #TeamFICOH #BusinessInsuranceServices</a:t>
                      </a:r>
                    </a:p>
                  </a:txBody>
                  <a:tcPr/>
                </a:tc>
                <a:tc>
                  <a:txBody>
                    <a:bodyPr/>
                    <a:lstStyle/>
                    <a:p>
                      <a:r>
                        <a:rPr lang="en-US" sz="1000"/>
                        <a:t>70</a:t>
                      </a:r>
                    </a:p>
                  </a:txBody>
                  <a:tcPr/>
                </a:tc>
                <a:tc>
                  <a:txBody>
                    <a:bodyPr/>
                    <a:lstStyle/>
                    <a:p>
                      <a:r>
                        <a:rPr lang="en-US" sz="1000"/>
                        <a:t>0</a:t>
                      </a:r>
                    </a:p>
                  </a:txBody>
                  <a:tcPr/>
                </a:tc>
                <a:tc>
                  <a:txBody>
                    <a:bodyPr/>
                    <a:lstStyle/>
                    <a:p>
                      <a:r>
                        <a:rPr lang="en-US" sz="1000"/>
                        <a:t>2.4735 %</a:t>
                      </a:r>
                    </a:p>
                  </a:txBody>
                  <a:tcPr/>
                </a:tc>
                <a:tc>
                  <a:txBody>
                    <a:bodyPr/>
                    <a:lstStyle/>
                    <a:p>
                      <a:r>
                        <a:rPr lang="en-US" sz="1000"/>
                        <a:t>Carousel</a:t>
                      </a:r>
                    </a:p>
                  </a:txBody>
                  <a:tcPr/>
                </a:tc>
                <a:extLst>
                  <a:ext uri="{0D108BD9-81ED-4DB2-BD59-A6C34878D82A}">
                    <a16:rowId xmlns:a16="http://schemas.microsoft.com/office/drawing/2014/main" val="584920708"/>
                  </a:ext>
                </a:extLst>
              </a:tr>
              <a:tr h="370840">
                <a:tc>
                  <a:txBody>
                    <a:bodyPr/>
                    <a:lstStyle/>
                    <a:p>
                      <a:r>
                        <a:rPr lang="en-US" sz="1000" b="1"/>
                        <a:t>firstinshi - 2023-07-11 17:01:18</a:t>
                      </a:r>
                      <a:r>
                        <a:rPr lang="en-US" sz="1000"/>
                        <a:t>
 This past Saturday, we had the opportunity to volunteer with malamalearningcenter at their Palehua site above Makakilo. We helped sow ma’o seeds in the nursery, clear a new planting site and remove California grass from an existing out-planting site. Together with volunteers from bankofhawaii and outreach educators from kuleanacoral we accomplished a lot in just a few hours, demonstrating that "many hands make for light work." Mahalo to MLC's staff for their dedication to hands-on teaching, conservation and working with community members to create lasting change. This is our third time volunteering at Palehua and we look forward to returning to this special place many more times in the future.</a:t>
                      </a:r>
                    </a:p>
                  </a:txBody>
                  <a:tcPr/>
                </a:tc>
                <a:tc>
                  <a:txBody>
                    <a:bodyPr/>
                    <a:lstStyle/>
                    <a:p>
                      <a:r>
                        <a:rPr lang="en-US" sz="1000"/>
                        <a:t>44</a:t>
                      </a:r>
                    </a:p>
                  </a:txBody>
                  <a:tcPr/>
                </a:tc>
                <a:tc>
                  <a:txBody>
                    <a:bodyPr/>
                    <a:lstStyle/>
                    <a:p>
                      <a:r>
                        <a:rPr lang="en-US" sz="1000"/>
                        <a:t>1</a:t>
                      </a:r>
                    </a:p>
                  </a:txBody>
                  <a:tcPr/>
                </a:tc>
                <a:tc>
                  <a:txBody>
                    <a:bodyPr/>
                    <a:lstStyle/>
                    <a:p>
                      <a:r>
                        <a:rPr lang="en-US" sz="1000"/>
                        <a:t>1.5895 %</a:t>
                      </a:r>
                    </a:p>
                  </a:txBody>
                  <a:tcPr/>
                </a:tc>
                <a:tc>
                  <a:txBody>
                    <a:bodyPr/>
                    <a:lstStyle/>
                    <a:p>
                      <a:r>
                        <a:rPr lang="en-US" sz="1000"/>
                        <a:t>Carousel</a:t>
                      </a:r>
                    </a:p>
                  </a:txBody>
                  <a:tcPr/>
                </a:tc>
                <a:extLst>
                  <a:ext uri="{0D108BD9-81ED-4DB2-BD59-A6C34878D82A}">
                    <a16:rowId xmlns:a16="http://schemas.microsoft.com/office/drawing/2014/main" val="1620591104"/>
                  </a:ext>
                </a:extLst>
              </a:tr>
              <a:tr h="370840">
                <a:tc>
                  <a:txBody>
                    <a:bodyPr/>
                    <a:lstStyle/>
                    <a:p>
                      <a:r>
                        <a:rPr lang="en-US" sz="1000" b="1"/>
                        <a:t>firstinshi - 2023-07-07 17:01:15</a:t>
                      </a:r>
                      <a:r>
                        <a:rPr lang="en-US" sz="1000"/>
                        <a:t>
 FICOH's Community Action Team hosted a classroom drive last month to help Kalihi Kai Elementary School, which needed indoor and outdoor recess items. This week, associates packed up and delivered all our gifts and monetary donations, taking board games, sports equipment, art supplies, STEM activities, and more for the students’ learning and enjoyment. Mahalo to the administration and staff of KalihiKaiElem for their hard work and dedication to teaching Hawaii's keiki. #FirstCAT</a:t>
                      </a:r>
                    </a:p>
                  </a:txBody>
                  <a:tcPr/>
                </a:tc>
                <a:tc>
                  <a:txBody>
                    <a:bodyPr/>
                    <a:lstStyle/>
                    <a:p>
                      <a:r>
                        <a:rPr lang="en-US" sz="1000"/>
                        <a:t>45</a:t>
                      </a:r>
                    </a:p>
                  </a:txBody>
                  <a:tcPr/>
                </a:tc>
                <a:tc>
                  <a:txBody>
                    <a:bodyPr/>
                    <a:lstStyle/>
                    <a:p>
                      <a:r>
                        <a:rPr lang="en-US" sz="1000"/>
                        <a:t>0</a:t>
                      </a:r>
                    </a:p>
                  </a:txBody>
                  <a:tcPr/>
                </a:tc>
                <a:tc>
                  <a:txBody>
                    <a:bodyPr/>
                    <a:lstStyle/>
                    <a:p>
                      <a:r>
                        <a:rPr lang="en-US" sz="1000"/>
                        <a:t>1.5884 %</a:t>
                      </a:r>
                    </a:p>
                  </a:txBody>
                  <a:tcPr/>
                </a:tc>
                <a:tc>
                  <a:txBody>
                    <a:bodyPr/>
                    <a:lstStyle/>
                    <a:p>
                      <a:r>
                        <a:rPr lang="en-US" sz="1000"/>
                        <a:t>Carousel</a:t>
                      </a:r>
                    </a:p>
                  </a:txBody>
                  <a:tcPr/>
                </a:tc>
                <a:extLst>
                  <a:ext uri="{0D108BD9-81ED-4DB2-BD59-A6C34878D82A}">
                    <a16:rowId xmlns:a16="http://schemas.microsoft.com/office/drawing/2014/main" val="1655895158"/>
                  </a:ext>
                </a:extLst>
              </a:tr>
            </a:tbl>
          </a:graphicData>
        </a:graphic>
      </p:graphicFrame>
      <p:sp>
        <p:nvSpPr>
          <p:cNvPr id="4" name="Text Placeholder 3">
            <a:extLst>
              <a:ext uri="{FF2B5EF4-FFF2-40B4-BE49-F238E27FC236}">
                <a16:creationId xmlns:a16="http://schemas.microsoft.com/office/drawing/2014/main" id="{7C6917B1-2A36-4C74-8F69-D86E2D71E3DB}"/>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23358447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AA8A3-889C-439D-B6A1-1D98E52683FB}"/>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5F361538-E2F8-4C92-8FAD-F327DB97EC7E}"/>
              </a:ext>
            </a:extLst>
          </p:cNvPr>
          <p:cNvGraphicFramePr>
            <a:graphicFrameLocks noGrp="1"/>
          </p:cNvGraphicFramePr>
          <p:nvPr>
            <p:ph type="tbl" sz="quarter" idx="13"/>
            <p:extLst>
              <p:ext uri="{D42A27DB-BD31-4B8C-83A1-F6EECF244321}">
                <p14:modId xmlns:p14="http://schemas.microsoft.com/office/powerpoint/2010/main" val="3909444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269685627"/>
                    </a:ext>
                  </a:extLst>
                </a:gridCol>
                <a:gridCol w="1069848">
                  <a:extLst>
                    <a:ext uri="{9D8B030D-6E8A-4147-A177-3AD203B41FA5}">
                      <a16:colId xmlns:a16="http://schemas.microsoft.com/office/drawing/2014/main" val="2358181298"/>
                    </a:ext>
                  </a:extLst>
                </a:gridCol>
                <a:gridCol w="493776">
                  <a:extLst>
                    <a:ext uri="{9D8B030D-6E8A-4147-A177-3AD203B41FA5}">
                      <a16:colId xmlns:a16="http://schemas.microsoft.com/office/drawing/2014/main" val="521225198"/>
                    </a:ext>
                  </a:extLst>
                </a:gridCol>
                <a:gridCol w="1069848">
                  <a:extLst>
                    <a:ext uri="{9D8B030D-6E8A-4147-A177-3AD203B41FA5}">
                      <a16:colId xmlns:a16="http://schemas.microsoft.com/office/drawing/2014/main" val="1562339664"/>
                    </a:ext>
                  </a:extLst>
                </a:gridCol>
                <a:gridCol w="1069848">
                  <a:extLst>
                    <a:ext uri="{9D8B030D-6E8A-4147-A177-3AD203B41FA5}">
                      <a16:colId xmlns:a16="http://schemas.microsoft.com/office/drawing/2014/main" val="1875472831"/>
                    </a:ext>
                  </a:extLst>
                </a:gridCol>
                <a:gridCol w="1069848">
                  <a:extLst>
                    <a:ext uri="{9D8B030D-6E8A-4147-A177-3AD203B41FA5}">
                      <a16:colId xmlns:a16="http://schemas.microsoft.com/office/drawing/2014/main" val="2319204940"/>
                    </a:ext>
                  </a:extLst>
                </a:gridCol>
                <a:gridCol w="1069848">
                  <a:extLst>
                    <a:ext uri="{9D8B030D-6E8A-4147-A177-3AD203B41FA5}">
                      <a16:colId xmlns:a16="http://schemas.microsoft.com/office/drawing/2014/main" val="3451423726"/>
                    </a:ext>
                  </a:extLst>
                </a:gridCol>
                <a:gridCol w="1069848">
                  <a:extLst>
                    <a:ext uri="{9D8B030D-6E8A-4147-A177-3AD203B41FA5}">
                      <a16:colId xmlns:a16="http://schemas.microsoft.com/office/drawing/2014/main" val="1876659324"/>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421490557"/>
                  </a:ext>
                </a:extLst>
              </a:tr>
              <a:tr h="370840">
                <a:tc>
                  <a:txBody>
                    <a:bodyPr/>
                    <a:lstStyle/>
                    <a:p>
                      <a:r>
                        <a:rPr lang="en-US" sz="1000"/>
                        <a:t>117</a:t>
                      </a:r>
                    </a:p>
                  </a:txBody>
                  <a:tcPr/>
                </a:tc>
                <a:tc>
                  <a:txBody>
                    <a:bodyPr/>
                    <a:lstStyle/>
                    <a:p>
                      <a:r>
                        <a:rPr lang="en-US" sz="1000"/>
                        <a:t>0.7162 %</a:t>
                      </a:r>
                    </a:p>
                  </a:txBody>
                  <a:tcPr/>
                </a:tc>
                <a:tc>
                  <a:txBody>
                    <a:bodyPr/>
                    <a:lstStyle/>
                    <a:p>
                      <a:r>
                        <a:rPr lang="en-US" sz="1000"/>
                        <a:t>0.11</a:t>
                      </a:r>
                    </a:p>
                  </a:txBody>
                  <a:tcPr/>
                </a:tc>
                <a:tc>
                  <a:txBody>
                    <a:bodyPr/>
                    <a:lstStyle/>
                    <a:p>
                      <a:r>
                        <a:rPr lang="en-US" sz="1000"/>
                        <a:t>103.09</a:t>
                      </a:r>
                    </a:p>
                  </a:txBody>
                  <a:tcPr/>
                </a:tc>
                <a:tc>
                  <a:txBody>
                    <a:bodyPr/>
                    <a:lstStyle/>
                    <a:p>
                      <a:r>
                        <a:rPr lang="en-US" sz="1000"/>
                        <a:t>101.85</a:t>
                      </a:r>
                    </a:p>
                  </a:txBody>
                  <a:tcPr/>
                </a:tc>
                <a:tc>
                  <a:txBody>
                    <a:bodyPr/>
                    <a:lstStyle/>
                    <a:p>
                      <a:r>
                        <a:rPr lang="en-US" sz="1000"/>
                        <a:t>72.74</a:t>
                      </a:r>
                    </a:p>
                  </a:txBody>
                  <a:tcPr/>
                </a:tc>
                <a:tc>
                  <a:txBody>
                    <a:bodyPr/>
                    <a:lstStyle/>
                    <a:p>
                      <a:r>
                        <a:rPr lang="en-US" sz="1000"/>
                        <a:t>12061</a:t>
                      </a:r>
                    </a:p>
                  </a:txBody>
                  <a:tcPr/>
                </a:tc>
                <a:tc>
                  <a:txBody>
                    <a:bodyPr/>
                    <a:lstStyle/>
                    <a:p>
                      <a:r>
                        <a:rPr lang="en-US" sz="1000"/>
                        <a:t>8511</a:t>
                      </a:r>
                    </a:p>
                  </a:txBody>
                  <a:tcPr/>
                </a:tc>
                <a:extLst>
                  <a:ext uri="{0D108BD9-81ED-4DB2-BD59-A6C34878D82A}">
                    <a16:rowId xmlns:a16="http://schemas.microsoft.com/office/drawing/2014/main" val="1441062784"/>
                  </a:ext>
                </a:extLst>
              </a:tr>
            </a:tbl>
          </a:graphicData>
        </a:graphic>
      </p:graphicFrame>
      <p:sp>
        <p:nvSpPr>
          <p:cNvPr id="4" name="Text Placeholder 3">
            <a:extLst>
              <a:ext uri="{FF2B5EF4-FFF2-40B4-BE49-F238E27FC236}">
                <a16:creationId xmlns:a16="http://schemas.microsoft.com/office/drawing/2014/main" id="{A49B3285-4A55-4938-9054-E2EDBCA16A90}"/>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37026305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B69AB-ED68-42A6-9B12-3B1EB13E1FEA}"/>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49064DF9-B8B8-4B52-937C-2083488DC855}"/>
              </a:ext>
            </a:extLst>
          </p:cNvPr>
          <p:cNvGraphicFramePr>
            <a:graphicFrameLocks noGrp="1"/>
          </p:cNvGraphicFramePr>
          <p:nvPr>
            <p:ph type="tbl" sz="quarter" idx="13"/>
            <p:extLst>
              <p:ext uri="{D42A27DB-BD31-4B8C-83A1-F6EECF244321}">
                <p14:modId xmlns:p14="http://schemas.microsoft.com/office/powerpoint/2010/main" val="3520695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83903597"/>
                    </a:ext>
                  </a:extLst>
                </a:gridCol>
                <a:gridCol w="905256">
                  <a:extLst>
                    <a:ext uri="{9D8B030D-6E8A-4147-A177-3AD203B41FA5}">
                      <a16:colId xmlns:a16="http://schemas.microsoft.com/office/drawing/2014/main" val="3923528841"/>
                    </a:ext>
                  </a:extLst>
                </a:gridCol>
                <a:gridCol w="411480">
                  <a:extLst>
                    <a:ext uri="{9D8B030D-6E8A-4147-A177-3AD203B41FA5}">
                      <a16:colId xmlns:a16="http://schemas.microsoft.com/office/drawing/2014/main" val="1118744365"/>
                    </a:ext>
                  </a:extLst>
                </a:gridCol>
                <a:gridCol w="905256">
                  <a:extLst>
                    <a:ext uri="{9D8B030D-6E8A-4147-A177-3AD203B41FA5}">
                      <a16:colId xmlns:a16="http://schemas.microsoft.com/office/drawing/2014/main" val="2479985647"/>
                    </a:ext>
                  </a:extLst>
                </a:gridCol>
                <a:gridCol w="905256">
                  <a:extLst>
                    <a:ext uri="{9D8B030D-6E8A-4147-A177-3AD203B41FA5}">
                      <a16:colId xmlns:a16="http://schemas.microsoft.com/office/drawing/2014/main" val="1487845743"/>
                    </a:ext>
                  </a:extLst>
                </a:gridCol>
                <a:gridCol w="905256">
                  <a:extLst>
                    <a:ext uri="{9D8B030D-6E8A-4147-A177-3AD203B41FA5}">
                      <a16:colId xmlns:a16="http://schemas.microsoft.com/office/drawing/2014/main" val="3903400036"/>
                    </a:ext>
                  </a:extLst>
                </a:gridCol>
                <a:gridCol w="905256">
                  <a:extLst>
                    <a:ext uri="{9D8B030D-6E8A-4147-A177-3AD203B41FA5}">
                      <a16:colId xmlns:a16="http://schemas.microsoft.com/office/drawing/2014/main" val="569378607"/>
                    </a:ext>
                  </a:extLst>
                </a:gridCol>
                <a:gridCol w="905256">
                  <a:extLst>
                    <a:ext uri="{9D8B030D-6E8A-4147-A177-3AD203B41FA5}">
                      <a16:colId xmlns:a16="http://schemas.microsoft.com/office/drawing/2014/main" val="993462988"/>
                    </a:ext>
                  </a:extLst>
                </a:gridCol>
                <a:gridCol w="905256">
                  <a:extLst>
                    <a:ext uri="{9D8B030D-6E8A-4147-A177-3AD203B41FA5}">
                      <a16:colId xmlns:a16="http://schemas.microsoft.com/office/drawing/2014/main" val="1961316626"/>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443034124"/>
                  </a:ext>
                </a:extLst>
              </a:tr>
              <a:tr h="370840">
                <a:tc>
                  <a:txBody>
                    <a:bodyPr/>
                    <a:lstStyle/>
                    <a:p>
                      <a:r>
                        <a:rPr lang="en-US" sz="1000"/>
                        <a:t>19</a:t>
                      </a:r>
                    </a:p>
                  </a:txBody>
                  <a:tcPr/>
                </a:tc>
                <a:tc>
                  <a:txBody>
                    <a:bodyPr/>
                    <a:lstStyle/>
                    <a:p>
                      <a:r>
                        <a:rPr lang="en-US" sz="1000"/>
                        <a:t>0.7669 %</a:t>
                      </a:r>
                    </a:p>
                  </a:txBody>
                  <a:tcPr/>
                </a:tc>
                <a:tc>
                  <a:txBody>
                    <a:bodyPr/>
                    <a:lstStyle/>
                    <a:p>
                      <a:r>
                        <a:rPr lang="en-US" sz="1000"/>
                        <a:t>0.00</a:t>
                      </a:r>
                    </a:p>
                  </a:txBody>
                  <a:tcPr/>
                </a:tc>
                <a:tc>
                  <a:txBody>
                    <a:bodyPr/>
                    <a:lstStyle/>
                    <a:p>
                      <a:r>
                        <a:rPr lang="en-US" sz="1000"/>
                        <a:t>91.89</a:t>
                      </a:r>
                    </a:p>
                  </a:txBody>
                  <a:tcPr/>
                </a:tc>
                <a:tc>
                  <a:txBody>
                    <a:bodyPr/>
                    <a:lstStyle/>
                    <a:p>
                      <a:r>
                        <a:rPr lang="en-US" sz="1000"/>
                        <a:t>91.11</a:t>
                      </a:r>
                    </a:p>
                  </a:txBody>
                  <a:tcPr/>
                </a:tc>
                <a:tc>
                  <a:txBody>
                    <a:bodyPr/>
                    <a:lstStyle/>
                    <a:p>
                      <a:r>
                        <a:rPr lang="en-US" sz="1000"/>
                        <a:t>67.58</a:t>
                      </a:r>
                    </a:p>
                  </a:txBody>
                  <a:tcPr/>
                </a:tc>
                <a:tc>
                  <a:txBody>
                    <a:bodyPr/>
                    <a:lstStyle/>
                    <a:p>
                      <a:r>
                        <a:rPr lang="en-US" sz="1000"/>
                        <a:t>67.58</a:t>
                      </a:r>
                    </a:p>
                  </a:txBody>
                  <a:tcPr/>
                </a:tc>
                <a:tc>
                  <a:txBody>
                    <a:bodyPr/>
                    <a:lstStyle/>
                    <a:p>
                      <a:r>
                        <a:rPr lang="en-US" sz="1000"/>
                        <a:t>1746</a:t>
                      </a:r>
                    </a:p>
                  </a:txBody>
                  <a:tcPr/>
                </a:tc>
                <a:tc>
                  <a:txBody>
                    <a:bodyPr/>
                    <a:lstStyle/>
                    <a:p>
                      <a:r>
                        <a:rPr lang="en-US" sz="1000"/>
                        <a:t>1284</a:t>
                      </a:r>
                    </a:p>
                  </a:txBody>
                  <a:tcPr/>
                </a:tc>
                <a:extLst>
                  <a:ext uri="{0D108BD9-81ED-4DB2-BD59-A6C34878D82A}">
                    <a16:rowId xmlns:a16="http://schemas.microsoft.com/office/drawing/2014/main" val="615268640"/>
                  </a:ext>
                </a:extLst>
              </a:tr>
            </a:tbl>
          </a:graphicData>
        </a:graphic>
      </p:graphicFrame>
      <p:sp>
        <p:nvSpPr>
          <p:cNvPr id="4" name="Text Placeholder 3">
            <a:extLst>
              <a:ext uri="{FF2B5EF4-FFF2-40B4-BE49-F238E27FC236}">
                <a16:creationId xmlns:a16="http://schemas.microsoft.com/office/drawing/2014/main" id="{5886DD72-7304-4685-8774-EF30E3A5A2B7}"/>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8903799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8DF80-A6ED-464A-97DB-6D7639701CF0}"/>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7EF4B826-6C17-4FB0-8411-A641280934FD}"/>
              </a:ext>
            </a:extLst>
          </p:cNvPr>
          <p:cNvGraphicFramePr>
            <a:graphicFrameLocks noGrp="1"/>
          </p:cNvGraphicFramePr>
          <p:nvPr>
            <p:ph type="tbl" sz="quarter" idx="13"/>
            <p:extLst>
              <p:ext uri="{D42A27DB-BD31-4B8C-83A1-F6EECF244321}">
                <p14:modId xmlns:p14="http://schemas.microsoft.com/office/powerpoint/2010/main" val="1913867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751123903"/>
                    </a:ext>
                  </a:extLst>
                </a:gridCol>
                <a:gridCol w="1316736">
                  <a:extLst>
                    <a:ext uri="{9D8B030D-6E8A-4147-A177-3AD203B41FA5}">
                      <a16:colId xmlns:a16="http://schemas.microsoft.com/office/drawing/2014/main" val="3567933280"/>
                    </a:ext>
                  </a:extLst>
                </a:gridCol>
                <a:gridCol w="658368">
                  <a:extLst>
                    <a:ext uri="{9D8B030D-6E8A-4147-A177-3AD203B41FA5}">
                      <a16:colId xmlns:a16="http://schemas.microsoft.com/office/drawing/2014/main" val="221390328"/>
                    </a:ext>
                  </a:extLst>
                </a:gridCol>
                <a:gridCol w="658368">
                  <a:extLst>
                    <a:ext uri="{9D8B030D-6E8A-4147-A177-3AD203B41FA5}">
                      <a16:colId xmlns:a16="http://schemas.microsoft.com/office/drawing/2014/main" val="3507935512"/>
                    </a:ext>
                  </a:extLst>
                </a:gridCol>
                <a:gridCol w="658368">
                  <a:extLst>
                    <a:ext uri="{9D8B030D-6E8A-4147-A177-3AD203B41FA5}">
                      <a16:colId xmlns:a16="http://schemas.microsoft.com/office/drawing/2014/main" val="2567730851"/>
                    </a:ext>
                  </a:extLst>
                </a:gridCol>
                <a:gridCol w="658368">
                  <a:extLst>
                    <a:ext uri="{9D8B030D-6E8A-4147-A177-3AD203B41FA5}">
                      <a16:colId xmlns:a16="http://schemas.microsoft.com/office/drawing/2014/main" val="1718231284"/>
                    </a:ext>
                  </a:extLst>
                </a:gridCol>
                <a:gridCol w="658368">
                  <a:extLst>
                    <a:ext uri="{9D8B030D-6E8A-4147-A177-3AD203B41FA5}">
                      <a16:colId xmlns:a16="http://schemas.microsoft.com/office/drawing/2014/main" val="896157729"/>
                    </a:ext>
                  </a:extLst>
                </a:gridCol>
                <a:gridCol w="658368">
                  <a:extLst>
                    <a:ext uri="{9D8B030D-6E8A-4147-A177-3AD203B41FA5}">
                      <a16:colId xmlns:a16="http://schemas.microsoft.com/office/drawing/2014/main" val="2596920941"/>
                    </a:ext>
                  </a:extLst>
                </a:gridCol>
                <a:gridCol w="658368">
                  <a:extLst>
                    <a:ext uri="{9D8B030D-6E8A-4147-A177-3AD203B41FA5}">
                      <a16:colId xmlns:a16="http://schemas.microsoft.com/office/drawing/2014/main" val="817407380"/>
                    </a:ext>
                  </a:extLst>
                </a:gridCol>
                <a:gridCol w="658368">
                  <a:extLst>
                    <a:ext uri="{9D8B030D-6E8A-4147-A177-3AD203B41FA5}">
                      <a16:colId xmlns:a16="http://schemas.microsoft.com/office/drawing/2014/main" val="3388911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474521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- 2023-07-24 13:01:08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https://quintly-image-storage.s3.amazonaws.com/42a5b893a9726451877e4ab7634db126/1339a04a488dd7976dca3bb520337a9f.jpg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07/25/2023 12:36:25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1502313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- 2023-07-24 13:00:28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https://quintly-image-storage.s3.amazonaws.com/42a5b893a9726451877e4ab7634db126/1460fbba6ea195eead30491a699e4bc6.jpg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07/25/2023 12:36:25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3511016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- 2023-07-24 13:00:21</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https://quintly-image-storage.s3.amazonaws.com/42a5b893a9726451877e4ab7634db126/1e1a7cbef1713f205aefd0c398a84783.jpg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07/25/2023 12:36:25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2078643381"/>
                  </a:ext>
                </a:extLst>
              </a:tr>
            </a:tbl>
          </a:graphicData>
        </a:graphic>
      </p:graphicFrame>
      <p:sp>
        <p:nvSpPr>
          <p:cNvPr id="4" name="Text Placeholder 3">
            <a:extLst>
              <a:ext uri="{FF2B5EF4-FFF2-40B4-BE49-F238E27FC236}">
                <a16:creationId xmlns:a16="http://schemas.microsoft.com/office/drawing/2014/main" id="{A4F3D5F2-9663-4CD9-9A2C-890BC4A4D2A1}"/>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18273905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51BDA-6C78-4F28-AA70-83EEF03CEDA3}"/>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B0202C45-2758-48E7-83DC-5A5E977B95B6}"/>
              </a:ext>
            </a:extLst>
          </p:cNvPr>
          <p:cNvGraphicFramePr>
            <a:graphicFrameLocks noGrp="1"/>
          </p:cNvGraphicFramePr>
          <p:nvPr>
            <p:ph type="tbl" sz="quarter" idx="13"/>
            <p:extLst>
              <p:ext uri="{D42A27DB-BD31-4B8C-83A1-F6EECF244321}">
                <p14:modId xmlns:p14="http://schemas.microsoft.com/office/powerpoint/2010/main" val="484857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92915189"/>
                    </a:ext>
                  </a:extLst>
                </a:gridCol>
                <a:gridCol w="1316736">
                  <a:extLst>
                    <a:ext uri="{9D8B030D-6E8A-4147-A177-3AD203B41FA5}">
                      <a16:colId xmlns:a16="http://schemas.microsoft.com/office/drawing/2014/main" val="382315754"/>
                    </a:ext>
                  </a:extLst>
                </a:gridCol>
                <a:gridCol w="658368">
                  <a:extLst>
                    <a:ext uri="{9D8B030D-6E8A-4147-A177-3AD203B41FA5}">
                      <a16:colId xmlns:a16="http://schemas.microsoft.com/office/drawing/2014/main" val="3026435732"/>
                    </a:ext>
                  </a:extLst>
                </a:gridCol>
                <a:gridCol w="658368">
                  <a:extLst>
                    <a:ext uri="{9D8B030D-6E8A-4147-A177-3AD203B41FA5}">
                      <a16:colId xmlns:a16="http://schemas.microsoft.com/office/drawing/2014/main" val="343144492"/>
                    </a:ext>
                  </a:extLst>
                </a:gridCol>
                <a:gridCol w="658368">
                  <a:extLst>
                    <a:ext uri="{9D8B030D-6E8A-4147-A177-3AD203B41FA5}">
                      <a16:colId xmlns:a16="http://schemas.microsoft.com/office/drawing/2014/main" val="315056007"/>
                    </a:ext>
                  </a:extLst>
                </a:gridCol>
                <a:gridCol w="658368">
                  <a:extLst>
                    <a:ext uri="{9D8B030D-6E8A-4147-A177-3AD203B41FA5}">
                      <a16:colId xmlns:a16="http://schemas.microsoft.com/office/drawing/2014/main" val="1617262708"/>
                    </a:ext>
                  </a:extLst>
                </a:gridCol>
                <a:gridCol w="658368">
                  <a:extLst>
                    <a:ext uri="{9D8B030D-6E8A-4147-A177-3AD203B41FA5}">
                      <a16:colId xmlns:a16="http://schemas.microsoft.com/office/drawing/2014/main" val="2341660655"/>
                    </a:ext>
                  </a:extLst>
                </a:gridCol>
                <a:gridCol w="658368">
                  <a:extLst>
                    <a:ext uri="{9D8B030D-6E8A-4147-A177-3AD203B41FA5}">
                      <a16:colId xmlns:a16="http://schemas.microsoft.com/office/drawing/2014/main" val="372017514"/>
                    </a:ext>
                  </a:extLst>
                </a:gridCol>
                <a:gridCol w="658368">
                  <a:extLst>
                    <a:ext uri="{9D8B030D-6E8A-4147-A177-3AD203B41FA5}">
                      <a16:colId xmlns:a16="http://schemas.microsoft.com/office/drawing/2014/main" val="773813546"/>
                    </a:ext>
                  </a:extLst>
                </a:gridCol>
                <a:gridCol w="658368">
                  <a:extLst>
                    <a:ext uri="{9D8B030D-6E8A-4147-A177-3AD203B41FA5}">
                      <a16:colId xmlns:a16="http://schemas.microsoft.com/office/drawing/2014/main" val="1830672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168147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- 2023-07-24 13:00:06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https://quintly-image-storage.s3.amazonaws.com/42a5b893a9726451877e4ab7634db126/e707c263c63106014d014f98346beb60.jpg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07/25/2023 12:36:25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206380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- 2023-07-21 17:23:28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https://quintly-image-storage.s3.amazonaws.com/42a5b893a9726451877e4ab7634db126/2f018eabff626208a3e92102cf4526a5.jpg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07/22/2023 17:06:31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280942357"/>
                  </a:ext>
                </a:extLst>
              </a:tr>
            </a:tbl>
          </a:graphicData>
        </a:graphic>
      </p:graphicFrame>
      <p:sp>
        <p:nvSpPr>
          <p:cNvPr id="4" name="Text Placeholder 3">
            <a:extLst>
              <a:ext uri="{FF2B5EF4-FFF2-40B4-BE49-F238E27FC236}">
                <a16:creationId xmlns:a16="http://schemas.microsoft.com/office/drawing/2014/main" id="{CBBD8FF2-A763-495C-96CF-23D9D774E7E3}"/>
              </a:ext>
            </a:extLst>
          </p:cNvPr>
          <p:cNvSpPr>
            <a:spLocks noGrp="1"/>
          </p:cNvSpPr>
          <p:nvPr>
            <p:ph type="body" sz="quarter" idx="14"/>
          </p:nvPr>
        </p:nvSpPr>
        <p:spPr/>
        <p:txBody>
          <a:bodyPr/>
          <a:lstStyle/>
          <a:p>
            <a:r>
              <a:rPr lang="en-US"/>
              <a:t>07/01/2023 - 07/31/2023</a:t>
            </a:r>
          </a:p>
        </p:txBody>
      </p:sp>
    </p:spTree>
    <p:extLst>
      <p:ext uri="{BB962C8B-B14F-4D97-AF65-F5344CB8AC3E}">
        <p14:creationId xmlns:p14="http://schemas.microsoft.com/office/powerpoint/2010/main" val="138640643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2168</Words>
  <Application>Microsoft Office PowerPoint</Application>
  <PresentationFormat>On-screen Show (4:3)</PresentationFormat>
  <Paragraphs>511</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2023-08-14T13:41:20Z</dcterms:created>
  <dcterms:modified xsi:type="dcterms:W3CDTF">2023-08-14T13:42:12Z</dcterms:modified>
</cp:coreProperties>
</file>