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45108</c:v>
                </c:pt>
              </c:numCache>
            </c:numRef>
          </c:cat>
          <c:val>
            <c:numRef>
              <c:f>Sheet1!$B$2</c:f>
              <c:numCache>
                <c:formatCode>General</c:formatCode>
                <c:ptCount val="1"/>
                <c:pt idx="0">
                  <c:v>491</c:v>
                </c:pt>
              </c:numCache>
            </c:numRef>
          </c:val>
          <c:extLst>
            <c:ext xmlns:c16="http://schemas.microsoft.com/office/drawing/2014/chart" uri="{C3380CC4-5D6E-409C-BE32-E72D297353CC}">
              <c16:uniqueId val="{00000000-9715-4FD7-8E2D-507F6DE4BD8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45108</c:v>
                </c:pt>
              </c:numCache>
            </c:numRef>
          </c:cat>
          <c:val>
            <c:numRef>
              <c:f>Sheet1!$C$2</c:f>
              <c:numCache>
                <c:formatCode>General</c:formatCode>
                <c:ptCount val="1"/>
                <c:pt idx="0">
                  <c:v>501</c:v>
                </c:pt>
              </c:numCache>
            </c:numRef>
          </c:val>
          <c:extLst>
            <c:ext xmlns:c16="http://schemas.microsoft.com/office/drawing/2014/chart" uri="{C3380CC4-5D6E-409C-BE32-E72D297353CC}">
              <c16:uniqueId val="{00000001-9715-4FD7-8E2D-507F6DE4BD8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45108</c:v>
                </c:pt>
              </c:numCache>
            </c:numRef>
          </c:cat>
          <c:val>
            <c:numRef>
              <c:f>Sheet1!$D$2</c:f>
              <c:numCache>
                <c:formatCode>General</c:formatCode>
                <c:ptCount val="1"/>
                <c:pt idx="0">
                  <c:v>21154</c:v>
                </c:pt>
              </c:numCache>
            </c:numRef>
          </c:val>
          <c:extLst>
            <c:ext xmlns:c16="http://schemas.microsoft.com/office/drawing/2014/chart" uri="{C3380CC4-5D6E-409C-BE32-E72D297353CC}">
              <c16:uniqueId val="{00000002-9715-4FD7-8E2D-507F6DE4BD8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45108</c:v>
                </c:pt>
              </c:numCache>
            </c:numRef>
          </c:cat>
          <c:val>
            <c:numRef>
              <c:f>Sheet1!$E$2</c:f>
              <c:numCache>
                <c:formatCode>General</c:formatCode>
                <c:ptCount val="1"/>
                <c:pt idx="0">
                  <c:v>262</c:v>
                </c:pt>
              </c:numCache>
            </c:numRef>
          </c:val>
          <c:extLst>
            <c:ext xmlns:c16="http://schemas.microsoft.com/office/drawing/2014/chart" uri="{C3380CC4-5D6E-409C-BE32-E72D297353CC}">
              <c16:uniqueId val="{00000003-9715-4FD7-8E2D-507F6DE4BD84}"/>
            </c:ext>
          </c:extLst>
        </c:ser>
        <c:dLbls>
          <c:showLegendKey val="0"/>
          <c:showVal val="0"/>
          <c:showCatName val="0"/>
          <c:showSerName val="0"/>
          <c:showPercent val="0"/>
          <c:showBubbleSize val="0"/>
        </c:dLbls>
        <c:gapWidth val="219"/>
        <c:overlap val="-27"/>
        <c:axId val="361855544"/>
        <c:axId val="361859480"/>
      </c:barChart>
      <c:dateAx>
        <c:axId val="361855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59480"/>
        <c:crosses val="autoZero"/>
        <c:auto val="1"/>
        <c:lblOffset val="100"/>
        <c:baseTimeUnit val="days"/>
      </c:dateAx>
      <c:valAx>
        <c:axId val="36185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5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pt idx="2">
                  <c:v>1</c:v>
                </c:pt>
                <c:pt idx="3">
                  <c:v>1</c:v>
                </c:pt>
                <c:pt idx="4">
                  <c:v>-2</c:v>
                </c:pt>
                <c:pt idx="5">
                  <c:v>0</c:v>
                </c:pt>
                <c:pt idx="6">
                  <c:v>5</c:v>
                </c:pt>
                <c:pt idx="7">
                  <c:v>0</c:v>
                </c:pt>
              </c:numCache>
            </c:numRef>
          </c:val>
          <c:extLst>
            <c:ext xmlns:c16="http://schemas.microsoft.com/office/drawing/2014/chart" uri="{C3380CC4-5D6E-409C-BE32-E72D297353CC}">
              <c16:uniqueId val="{00000000-F9C6-47B0-9BDD-3BE962C14ACE}"/>
            </c:ext>
          </c:extLst>
        </c:ser>
        <c:dLbls>
          <c:showLegendKey val="0"/>
          <c:showVal val="0"/>
          <c:showCatName val="0"/>
          <c:showSerName val="0"/>
          <c:showPercent val="0"/>
          <c:showBubbleSize val="0"/>
        </c:dLbls>
        <c:gapWidth val="219"/>
        <c:overlap val="-27"/>
        <c:axId val="48747512"/>
        <c:axId val="48745872"/>
      </c:barChart>
      <c:dateAx>
        <c:axId val="48747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45872"/>
        <c:crosses val="autoZero"/>
        <c:auto val="1"/>
        <c:lblOffset val="100"/>
        <c:baseTimeUnit val="months"/>
      </c:dateAx>
      <c:valAx>
        <c:axId val="4874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4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3</c:v>
                </c:pt>
                <c:pt idx="2">
                  <c:v>4</c:v>
                </c:pt>
                <c:pt idx="3">
                  <c:v>2</c:v>
                </c:pt>
                <c:pt idx="4">
                  <c:v>7</c:v>
                </c:pt>
                <c:pt idx="5">
                  <c:v>6</c:v>
                </c:pt>
                <c:pt idx="6">
                  <c:v>4</c:v>
                </c:pt>
                <c:pt idx="7">
                  <c:v>4</c:v>
                </c:pt>
                <c:pt idx="8">
                  <c:v>0</c:v>
                </c:pt>
                <c:pt idx="9">
                  <c:v>0</c:v>
                </c:pt>
                <c:pt idx="10">
                  <c:v>0</c:v>
                </c:pt>
                <c:pt idx="11">
                  <c:v>0</c:v>
                </c:pt>
              </c:numCache>
            </c:numRef>
          </c:val>
          <c:extLst>
            <c:ext xmlns:c16="http://schemas.microsoft.com/office/drawing/2014/chart" uri="{C3380CC4-5D6E-409C-BE32-E72D297353CC}">
              <c16:uniqueId val="{00000000-B8E2-4EBC-B5DF-CDFAB5FBC1AF}"/>
            </c:ext>
          </c:extLst>
        </c:ser>
        <c:dLbls>
          <c:showLegendKey val="0"/>
          <c:showVal val="0"/>
          <c:showCatName val="0"/>
          <c:showSerName val="0"/>
          <c:showPercent val="0"/>
          <c:showBubbleSize val="0"/>
        </c:dLbls>
        <c:gapWidth val="219"/>
        <c:overlap val="-27"/>
        <c:axId val="48742592"/>
        <c:axId val="358013504"/>
      </c:barChart>
      <c:dateAx>
        <c:axId val="48742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013504"/>
        <c:crosses val="autoZero"/>
        <c:auto val="1"/>
        <c:lblOffset val="100"/>
        <c:baseTimeUnit val="months"/>
      </c:dateAx>
      <c:valAx>
        <c:axId val="35801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4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27</c:v>
                </c:pt>
                <c:pt idx="1">
                  <c:v>46</c:v>
                </c:pt>
                <c:pt idx="2">
                  <c:v>71</c:v>
                </c:pt>
                <c:pt idx="3">
                  <c:v>42</c:v>
                </c:pt>
                <c:pt idx="4">
                  <c:v>99</c:v>
                </c:pt>
                <c:pt idx="5">
                  <c:v>83</c:v>
                </c:pt>
                <c:pt idx="6">
                  <c:v>63</c:v>
                </c:pt>
                <c:pt idx="7">
                  <c:v>4</c:v>
                </c:pt>
                <c:pt idx="8">
                  <c:v>0</c:v>
                </c:pt>
                <c:pt idx="9">
                  <c:v>0</c:v>
                </c:pt>
                <c:pt idx="10">
                  <c:v>0</c:v>
                </c:pt>
                <c:pt idx="11">
                  <c:v>0</c:v>
                </c:pt>
              </c:numCache>
            </c:numRef>
          </c:val>
          <c:extLst>
            <c:ext xmlns:c16="http://schemas.microsoft.com/office/drawing/2014/chart" uri="{C3380CC4-5D6E-409C-BE32-E72D297353CC}">
              <c16:uniqueId val="{00000000-39FC-4F12-A267-BB09155FA02D}"/>
            </c:ext>
          </c:extLst>
        </c:ser>
        <c:dLbls>
          <c:showLegendKey val="0"/>
          <c:showVal val="0"/>
          <c:showCatName val="0"/>
          <c:showSerName val="0"/>
          <c:showPercent val="0"/>
          <c:showBubbleSize val="0"/>
        </c:dLbls>
        <c:gapWidth val="219"/>
        <c:overlap val="-27"/>
        <c:axId val="364634720"/>
        <c:axId val="364638656"/>
      </c:barChart>
      <c:catAx>
        <c:axId val="36463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38656"/>
        <c:crosses val="autoZero"/>
        <c:auto val="1"/>
        <c:lblAlgn val="ctr"/>
        <c:lblOffset val="100"/>
        <c:noMultiLvlLbl val="0"/>
      </c:catAx>
      <c:valAx>
        <c:axId val="36463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3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1304</c:v>
                </c:pt>
                <c:pt idx="1">
                  <c:v>1250</c:v>
                </c:pt>
                <c:pt idx="2">
                  <c:v>2398</c:v>
                </c:pt>
                <c:pt idx="3">
                  <c:v>1364</c:v>
                </c:pt>
                <c:pt idx="4">
                  <c:v>1835</c:v>
                </c:pt>
                <c:pt idx="5">
                  <c:v>3076</c:v>
                </c:pt>
                <c:pt idx="6">
                  <c:v>2837</c:v>
                </c:pt>
                <c:pt idx="7">
                  <c:v>5</c:v>
                </c:pt>
                <c:pt idx="8">
                  <c:v>0</c:v>
                </c:pt>
              </c:numCache>
            </c:numRef>
          </c:val>
          <c:extLst>
            <c:ext xmlns:c16="http://schemas.microsoft.com/office/drawing/2014/chart" uri="{C3380CC4-5D6E-409C-BE32-E72D297353CC}">
              <c16:uniqueId val="{00000000-C5C3-409A-A11C-BB406EB194CE}"/>
            </c:ext>
          </c:extLst>
        </c:ser>
        <c:dLbls>
          <c:showLegendKey val="0"/>
          <c:showVal val="0"/>
          <c:showCatName val="0"/>
          <c:showSerName val="0"/>
          <c:showPercent val="0"/>
          <c:showBubbleSize val="0"/>
        </c:dLbls>
        <c:gapWidth val="219"/>
        <c:overlap val="-27"/>
        <c:axId val="358145712"/>
        <c:axId val="358152600"/>
      </c:barChart>
      <c:dateAx>
        <c:axId val="35814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52600"/>
        <c:crosses val="autoZero"/>
        <c:auto val="1"/>
        <c:lblOffset val="100"/>
        <c:baseTimeUnit val="months"/>
      </c:dateAx>
      <c:valAx>
        <c:axId val="35815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4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1</c:v>
                </c:pt>
                <c:pt idx="2">
                  <c:v>3</c:v>
                </c:pt>
                <c:pt idx="3">
                  <c:v>3</c:v>
                </c:pt>
                <c:pt idx="4">
                  <c:v>3</c:v>
                </c:pt>
                <c:pt idx="5">
                  <c:v>8</c:v>
                </c:pt>
                <c:pt idx="6">
                  <c:v>3</c:v>
                </c:pt>
                <c:pt idx="7">
                  <c:v>0</c:v>
                </c:pt>
              </c:numCache>
            </c:numRef>
          </c:val>
          <c:extLst>
            <c:ext xmlns:c16="http://schemas.microsoft.com/office/drawing/2014/chart" uri="{C3380CC4-5D6E-409C-BE32-E72D297353CC}">
              <c16:uniqueId val="{00000000-2DC9-4293-B857-83691339EB28}"/>
            </c:ext>
          </c:extLst>
        </c:ser>
        <c:dLbls>
          <c:showLegendKey val="0"/>
          <c:showVal val="0"/>
          <c:showCatName val="0"/>
          <c:showSerName val="0"/>
          <c:showPercent val="0"/>
          <c:showBubbleSize val="0"/>
        </c:dLbls>
        <c:gapWidth val="219"/>
        <c:overlap val="-27"/>
        <c:axId val="462533520"/>
        <c:axId val="462527944"/>
      </c:barChart>
      <c:dateAx>
        <c:axId val="462533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527944"/>
        <c:crosses val="autoZero"/>
        <c:auto val="1"/>
        <c:lblOffset val="100"/>
        <c:baseTimeUnit val="months"/>
      </c:dateAx>
      <c:valAx>
        <c:axId val="462527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53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6DC-4689-8F41-0EE041A9EEFD}"/>
            </c:ext>
          </c:extLst>
        </c:ser>
        <c:dLbls>
          <c:showLegendKey val="0"/>
          <c:showVal val="0"/>
          <c:showCatName val="0"/>
          <c:showSerName val="0"/>
          <c:showPercent val="0"/>
          <c:showBubbleSize val="0"/>
        </c:dLbls>
        <c:gapWidth val="219"/>
        <c:overlap val="-27"/>
        <c:axId val="462530896"/>
        <c:axId val="462532536"/>
      </c:barChart>
      <c:dateAx>
        <c:axId val="462530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532536"/>
        <c:crosses val="autoZero"/>
        <c:auto val="1"/>
        <c:lblOffset val="100"/>
        <c:baseTimeUnit val="months"/>
      </c:dateAx>
      <c:valAx>
        <c:axId val="46253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53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c:v>
                </c:pt>
                <c:pt idx="1">
                  <c:v>16</c:v>
                </c:pt>
                <c:pt idx="2">
                  <c:v>7</c:v>
                </c:pt>
                <c:pt idx="3">
                  <c:v>3</c:v>
                </c:pt>
                <c:pt idx="4">
                  <c:v>9</c:v>
                </c:pt>
                <c:pt idx="5">
                  <c:v>6</c:v>
                </c:pt>
                <c:pt idx="6">
                  <c:v>6</c:v>
                </c:pt>
                <c:pt idx="7">
                  <c:v>0</c:v>
                </c:pt>
                <c:pt idx="8">
                  <c:v>0</c:v>
                </c:pt>
                <c:pt idx="9">
                  <c:v>0</c:v>
                </c:pt>
                <c:pt idx="10">
                  <c:v>0</c:v>
                </c:pt>
                <c:pt idx="11">
                  <c:v>0</c:v>
                </c:pt>
              </c:numCache>
            </c:numRef>
          </c:val>
          <c:extLst>
            <c:ext xmlns:c16="http://schemas.microsoft.com/office/drawing/2014/chart" uri="{C3380CC4-5D6E-409C-BE32-E72D297353CC}">
              <c16:uniqueId val="{00000000-2850-4E98-BA78-67B7BAFCC76B}"/>
            </c:ext>
          </c:extLst>
        </c:ser>
        <c:dLbls>
          <c:showLegendKey val="0"/>
          <c:showVal val="0"/>
          <c:showCatName val="0"/>
          <c:showSerName val="0"/>
          <c:showPercent val="0"/>
          <c:showBubbleSize val="0"/>
        </c:dLbls>
        <c:gapWidth val="219"/>
        <c:overlap val="-27"/>
        <c:axId val="462504000"/>
        <c:axId val="462504984"/>
      </c:barChart>
      <c:catAx>
        <c:axId val="462504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504984"/>
        <c:crosses val="autoZero"/>
        <c:auto val="1"/>
        <c:lblAlgn val="ctr"/>
        <c:lblOffset val="100"/>
        <c:noMultiLvlLbl val="0"/>
      </c:catAx>
      <c:valAx>
        <c:axId val="46250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50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163</c:v>
                </c:pt>
                <c:pt idx="1">
                  <c:v>185</c:v>
                </c:pt>
                <c:pt idx="2">
                  <c:v>208</c:v>
                </c:pt>
                <c:pt idx="3">
                  <c:v>98</c:v>
                </c:pt>
                <c:pt idx="4">
                  <c:v>171</c:v>
                </c:pt>
                <c:pt idx="5">
                  <c:v>144</c:v>
                </c:pt>
                <c:pt idx="6">
                  <c:v>120</c:v>
                </c:pt>
                <c:pt idx="7">
                  <c:v>20</c:v>
                </c:pt>
              </c:numCache>
            </c:numRef>
          </c:val>
          <c:extLst>
            <c:ext xmlns:c16="http://schemas.microsoft.com/office/drawing/2014/chart" uri="{C3380CC4-5D6E-409C-BE32-E72D297353CC}">
              <c16:uniqueId val="{00000000-F27F-4AA0-98E2-67BAFCAC5E95}"/>
            </c:ext>
          </c:extLst>
        </c:ser>
        <c:dLbls>
          <c:showLegendKey val="0"/>
          <c:showVal val="0"/>
          <c:showCatName val="0"/>
          <c:showSerName val="0"/>
          <c:showPercent val="0"/>
          <c:showBubbleSize val="0"/>
        </c:dLbls>
        <c:gapWidth val="219"/>
        <c:overlap val="-27"/>
        <c:axId val="478624440"/>
        <c:axId val="478622800"/>
      </c:barChart>
      <c:dateAx>
        <c:axId val="478624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622800"/>
        <c:crosses val="autoZero"/>
        <c:auto val="1"/>
        <c:lblOffset val="100"/>
        <c:baseTimeUnit val="months"/>
      </c:dateAx>
      <c:valAx>
        <c:axId val="47862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62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Sheet1!$A$2:$A$9</c:f>
              <c:strCache>
                <c:ptCount val="8"/>
                <c:pt idx="0">
                  <c:v>2023-01</c:v>
                </c:pt>
                <c:pt idx="1">
                  <c:v>2023-02</c:v>
                </c:pt>
                <c:pt idx="2">
                  <c:v>2023-03</c:v>
                </c:pt>
                <c:pt idx="3">
                  <c:v>2023-04</c:v>
                </c:pt>
                <c:pt idx="4">
                  <c:v>2023-05</c:v>
                </c:pt>
                <c:pt idx="5">
                  <c:v>2023-06</c:v>
                </c:pt>
                <c:pt idx="6">
                  <c:v>2023-07</c:v>
                </c:pt>
                <c:pt idx="7">
                  <c:v>2023-08</c:v>
                </c:pt>
              </c:strCache>
            </c:strRef>
          </c:cat>
          <c:val>
            <c:numRef>
              <c:f>Sheet1!$B$2:$B$9</c:f>
              <c:numCache>
                <c:formatCode>General</c:formatCode>
                <c:ptCount val="8"/>
                <c:pt idx="0">
                  <c:v>50</c:v>
                </c:pt>
                <c:pt idx="1">
                  <c:v>50</c:v>
                </c:pt>
                <c:pt idx="2">
                  <c:v>50</c:v>
                </c:pt>
                <c:pt idx="3">
                  <c:v>29</c:v>
                </c:pt>
                <c:pt idx="4">
                  <c:v>52</c:v>
                </c:pt>
                <c:pt idx="5">
                  <c:v>50</c:v>
                </c:pt>
                <c:pt idx="6">
                  <c:v>26</c:v>
                </c:pt>
                <c:pt idx="7">
                  <c:v>7</c:v>
                </c:pt>
              </c:numCache>
            </c:numRef>
          </c:val>
          <c:extLst>
            <c:ext xmlns:c16="http://schemas.microsoft.com/office/drawing/2014/chart" uri="{C3380CC4-5D6E-409C-BE32-E72D297353CC}">
              <c16:uniqueId val="{00000000-0CF3-4939-B53D-46E6EF8EA6C6}"/>
            </c:ext>
          </c:extLst>
        </c:ser>
        <c:dLbls>
          <c:showLegendKey val="0"/>
          <c:showVal val="0"/>
          <c:showCatName val="0"/>
          <c:showSerName val="0"/>
          <c:showPercent val="0"/>
          <c:showBubbleSize val="0"/>
        </c:dLbls>
        <c:gapWidth val="219"/>
        <c:overlap val="-27"/>
        <c:axId val="478619848"/>
        <c:axId val="478621816"/>
      </c:barChart>
      <c:catAx>
        <c:axId val="478619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621816"/>
        <c:crosses val="autoZero"/>
        <c:auto val="1"/>
        <c:lblAlgn val="ctr"/>
        <c:lblOffset val="100"/>
        <c:noMultiLvlLbl val="0"/>
      </c:catAx>
      <c:valAx>
        <c:axId val="478621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61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Sheet1!$A$2:$A$9</c:f>
              <c:strCache>
                <c:ptCount val="8"/>
                <c:pt idx="0">
                  <c:v>2023-01</c:v>
                </c:pt>
                <c:pt idx="1">
                  <c:v>2023-02</c:v>
                </c:pt>
                <c:pt idx="2">
                  <c:v>2023-03</c:v>
                </c:pt>
                <c:pt idx="3">
                  <c:v>2023-04</c:v>
                </c:pt>
                <c:pt idx="4">
                  <c:v>2023-05</c:v>
                </c:pt>
                <c:pt idx="5">
                  <c:v>2023-06</c:v>
                </c:pt>
                <c:pt idx="6">
                  <c:v>2023-07</c:v>
                </c:pt>
                <c:pt idx="7">
                  <c:v>2023-08</c:v>
                </c:pt>
              </c:strCache>
            </c:strRef>
          </c:cat>
          <c:val>
            <c:numRef>
              <c:f>Sheet1!$B$2:$B$9</c:f>
              <c:numCache>
                <c:formatCode>General</c:formatCode>
                <c:ptCount val="8"/>
                <c:pt idx="0">
                  <c:v>551</c:v>
                </c:pt>
                <c:pt idx="1">
                  <c:v>657</c:v>
                </c:pt>
                <c:pt idx="2">
                  <c:v>712</c:v>
                </c:pt>
                <c:pt idx="3">
                  <c:v>351</c:v>
                </c:pt>
                <c:pt idx="4">
                  <c:v>687</c:v>
                </c:pt>
                <c:pt idx="5">
                  <c:v>600</c:v>
                </c:pt>
                <c:pt idx="6">
                  <c:v>318</c:v>
                </c:pt>
                <c:pt idx="7">
                  <c:v>7</c:v>
                </c:pt>
              </c:numCache>
            </c:numRef>
          </c:val>
          <c:extLst>
            <c:ext xmlns:c16="http://schemas.microsoft.com/office/drawing/2014/chart" uri="{C3380CC4-5D6E-409C-BE32-E72D297353CC}">
              <c16:uniqueId val="{00000000-B08C-46F7-8766-DD5966F43A83}"/>
            </c:ext>
          </c:extLst>
        </c:ser>
        <c:dLbls>
          <c:showLegendKey val="0"/>
          <c:showVal val="0"/>
          <c:showCatName val="0"/>
          <c:showSerName val="0"/>
          <c:showPercent val="0"/>
          <c:showBubbleSize val="0"/>
        </c:dLbls>
        <c:gapWidth val="219"/>
        <c:overlap val="-27"/>
        <c:axId val="478624768"/>
        <c:axId val="478625096"/>
      </c:barChart>
      <c:catAx>
        <c:axId val="47862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625096"/>
        <c:crosses val="autoZero"/>
        <c:auto val="1"/>
        <c:lblAlgn val="ctr"/>
        <c:lblOffset val="100"/>
        <c:noMultiLvlLbl val="0"/>
      </c:catAx>
      <c:valAx>
        <c:axId val="47862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62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818</c:v>
                </c:pt>
                <c:pt idx="1">
                  <c:v>28649</c:v>
                </c:pt>
                <c:pt idx="2">
                  <c:v>27454</c:v>
                </c:pt>
                <c:pt idx="3">
                  <c:v>29726</c:v>
                </c:pt>
                <c:pt idx="4">
                  <c:v>24036</c:v>
                </c:pt>
                <c:pt idx="5">
                  <c:v>30279</c:v>
                </c:pt>
                <c:pt idx="6">
                  <c:v>26065</c:v>
                </c:pt>
                <c:pt idx="7">
                  <c:v>21076</c:v>
                </c:pt>
                <c:pt idx="8">
                  <c:v>1024</c:v>
                </c:pt>
              </c:numCache>
            </c:numRef>
          </c:val>
          <c:extLst>
            <c:ext xmlns:c16="http://schemas.microsoft.com/office/drawing/2014/chart" uri="{C3380CC4-5D6E-409C-BE32-E72D297353CC}">
              <c16:uniqueId val="{00000000-67AD-4B4D-8956-04B49ED72BF4}"/>
            </c:ext>
          </c:extLst>
        </c:ser>
        <c:dLbls>
          <c:showLegendKey val="0"/>
          <c:showVal val="0"/>
          <c:showCatName val="0"/>
          <c:showSerName val="0"/>
          <c:showPercent val="0"/>
          <c:showBubbleSize val="0"/>
        </c:dLbls>
        <c:gapWidth val="219"/>
        <c:overlap val="-27"/>
        <c:axId val="478598856"/>
        <c:axId val="478600824"/>
      </c:barChart>
      <c:catAx>
        <c:axId val="47859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600824"/>
        <c:crosses val="autoZero"/>
        <c:auto val="1"/>
        <c:lblAlgn val="ctr"/>
        <c:lblOffset val="100"/>
        <c:noMultiLvlLbl val="0"/>
      </c:catAx>
      <c:valAx>
        <c:axId val="47860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59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2</c:v>
                </c:pt>
                <c:pt idx="2">
                  <c:v>6</c:v>
                </c:pt>
                <c:pt idx="3">
                  <c:v>2</c:v>
                </c:pt>
                <c:pt idx="4">
                  <c:v>4</c:v>
                </c:pt>
                <c:pt idx="5">
                  <c:v>-2</c:v>
                </c:pt>
                <c:pt idx="6">
                  <c:v>2</c:v>
                </c:pt>
                <c:pt idx="7">
                  <c:v>0</c:v>
                </c:pt>
              </c:numCache>
            </c:numRef>
          </c:val>
          <c:extLst>
            <c:ext xmlns:c16="http://schemas.microsoft.com/office/drawing/2014/chart" uri="{C3380CC4-5D6E-409C-BE32-E72D297353CC}">
              <c16:uniqueId val="{00000000-703E-4864-B8EC-D180B3EE14D7}"/>
            </c:ext>
          </c:extLst>
        </c:ser>
        <c:dLbls>
          <c:showLegendKey val="0"/>
          <c:showVal val="0"/>
          <c:showCatName val="0"/>
          <c:showSerName val="0"/>
          <c:showPercent val="0"/>
          <c:showBubbleSize val="0"/>
        </c:dLbls>
        <c:gapWidth val="219"/>
        <c:overlap val="-27"/>
        <c:axId val="480227472"/>
        <c:axId val="480233704"/>
      </c:barChart>
      <c:dateAx>
        <c:axId val="480227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33704"/>
        <c:crosses val="autoZero"/>
        <c:auto val="1"/>
        <c:lblOffset val="100"/>
        <c:baseTimeUnit val="months"/>
      </c:dateAx>
      <c:valAx>
        <c:axId val="48023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2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7</c:v>
                </c:pt>
                <c:pt idx="2">
                  <c:v>8</c:v>
                </c:pt>
                <c:pt idx="3">
                  <c:v>6</c:v>
                </c:pt>
                <c:pt idx="4">
                  <c:v>11</c:v>
                </c:pt>
                <c:pt idx="5">
                  <c:v>7</c:v>
                </c:pt>
                <c:pt idx="6">
                  <c:v>5</c:v>
                </c:pt>
                <c:pt idx="7">
                  <c:v>0</c:v>
                </c:pt>
                <c:pt idx="8">
                  <c:v>0</c:v>
                </c:pt>
                <c:pt idx="9">
                  <c:v>0</c:v>
                </c:pt>
                <c:pt idx="10">
                  <c:v>0</c:v>
                </c:pt>
                <c:pt idx="11">
                  <c:v>0</c:v>
                </c:pt>
              </c:numCache>
            </c:numRef>
          </c:val>
          <c:extLst>
            <c:ext xmlns:c16="http://schemas.microsoft.com/office/drawing/2014/chart" uri="{C3380CC4-5D6E-409C-BE32-E72D297353CC}">
              <c16:uniqueId val="{00000000-A567-4906-96DA-417CDB1B6A12}"/>
            </c:ext>
          </c:extLst>
        </c:ser>
        <c:dLbls>
          <c:showLegendKey val="0"/>
          <c:showVal val="0"/>
          <c:showCatName val="0"/>
          <c:showSerName val="0"/>
          <c:showPercent val="0"/>
          <c:showBubbleSize val="0"/>
        </c:dLbls>
        <c:gapWidth val="219"/>
        <c:overlap val="-27"/>
        <c:axId val="480232720"/>
        <c:axId val="480233048"/>
      </c:barChart>
      <c:dateAx>
        <c:axId val="480232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33048"/>
        <c:crosses val="autoZero"/>
        <c:auto val="1"/>
        <c:lblOffset val="100"/>
        <c:baseTimeUnit val="months"/>
      </c:dateAx>
      <c:valAx>
        <c:axId val="48023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3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54</c:v>
                </c:pt>
                <c:pt idx="1">
                  <c:v>93</c:v>
                </c:pt>
                <c:pt idx="2">
                  <c:v>118</c:v>
                </c:pt>
                <c:pt idx="3">
                  <c:v>78</c:v>
                </c:pt>
                <c:pt idx="4">
                  <c:v>151</c:v>
                </c:pt>
                <c:pt idx="5">
                  <c:v>68</c:v>
                </c:pt>
                <c:pt idx="6">
                  <c:v>60</c:v>
                </c:pt>
                <c:pt idx="7">
                  <c:v>0</c:v>
                </c:pt>
                <c:pt idx="8">
                  <c:v>0</c:v>
                </c:pt>
                <c:pt idx="9">
                  <c:v>0</c:v>
                </c:pt>
                <c:pt idx="10">
                  <c:v>0</c:v>
                </c:pt>
                <c:pt idx="11">
                  <c:v>0</c:v>
                </c:pt>
              </c:numCache>
            </c:numRef>
          </c:val>
          <c:extLst>
            <c:ext xmlns:c16="http://schemas.microsoft.com/office/drawing/2014/chart" uri="{C3380CC4-5D6E-409C-BE32-E72D297353CC}">
              <c16:uniqueId val="{00000000-5CFF-44CC-BEEE-95BA789169B3}"/>
            </c:ext>
          </c:extLst>
        </c:ser>
        <c:dLbls>
          <c:showLegendKey val="0"/>
          <c:showVal val="0"/>
          <c:showCatName val="0"/>
          <c:showSerName val="0"/>
          <c:showPercent val="0"/>
          <c:showBubbleSize val="0"/>
        </c:dLbls>
        <c:gapWidth val="219"/>
        <c:overlap val="-27"/>
        <c:axId val="480238624"/>
        <c:axId val="480237968"/>
      </c:barChart>
      <c:catAx>
        <c:axId val="48023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37968"/>
        <c:crosses val="autoZero"/>
        <c:auto val="1"/>
        <c:lblAlgn val="ctr"/>
        <c:lblOffset val="100"/>
        <c:noMultiLvlLbl val="0"/>
      </c:catAx>
      <c:valAx>
        <c:axId val="48023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3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1293</c:v>
                </c:pt>
                <c:pt idx="1">
                  <c:v>1324</c:v>
                </c:pt>
                <c:pt idx="2">
                  <c:v>1454</c:v>
                </c:pt>
                <c:pt idx="3">
                  <c:v>1653</c:v>
                </c:pt>
                <c:pt idx="4">
                  <c:v>1370</c:v>
                </c:pt>
                <c:pt idx="5">
                  <c:v>1117</c:v>
                </c:pt>
                <c:pt idx="6">
                  <c:v>1183</c:v>
                </c:pt>
              </c:numCache>
            </c:numRef>
          </c:val>
          <c:extLst>
            <c:ext xmlns:c16="http://schemas.microsoft.com/office/drawing/2014/chart" uri="{C3380CC4-5D6E-409C-BE32-E72D297353CC}">
              <c16:uniqueId val="{00000000-AB76-40A2-80EF-C4EAC83375DB}"/>
            </c:ext>
          </c:extLst>
        </c:ser>
        <c:dLbls>
          <c:showLegendKey val="0"/>
          <c:showVal val="0"/>
          <c:showCatName val="0"/>
          <c:showSerName val="0"/>
          <c:showPercent val="0"/>
          <c:showBubbleSize val="0"/>
        </c:dLbls>
        <c:gapWidth val="219"/>
        <c:overlap val="-27"/>
        <c:axId val="480207464"/>
        <c:axId val="480213368"/>
      </c:barChart>
      <c:dateAx>
        <c:axId val="48020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13368"/>
        <c:crosses val="autoZero"/>
        <c:auto val="1"/>
        <c:lblOffset val="100"/>
        <c:baseTimeUnit val="months"/>
      </c:dateAx>
      <c:valAx>
        <c:axId val="48021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0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7AC89-F256-4A6D-B979-7DB3ED052D62}"/>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8D1E6624-11D0-412E-9CA3-8E3527C0485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61288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AF13A-A3B5-40FE-AADA-488494DE6753}"/>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DA292372-BEEC-4B3F-9902-11262EF6AF11}"/>
              </a:ext>
            </a:extLst>
          </p:cNvPr>
          <p:cNvGraphicFramePr>
            <a:graphicFrameLocks noGrp="1"/>
          </p:cNvGraphicFramePr>
          <p:nvPr>
            <p:ph type="chart" sz="quarter" idx="13"/>
            <p:extLst>
              <p:ext uri="{D42A27DB-BD31-4B8C-83A1-F6EECF244321}">
                <p14:modId xmlns:p14="http://schemas.microsoft.com/office/powerpoint/2010/main" val="1861225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E61B00-F372-4E6C-958C-AD66BE24B0E9}"/>
              </a:ext>
            </a:extLst>
          </p:cNvPr>
          <p:cNvSpPr>
            <a:spLocks noGrp="1"/>
          </p:cNvSpPr>
          <p:nvPr>
            <p:ph type="body" sz="quarter" idx="14"/>
          </p:nvPr>
        </p:nvSpPr>
        <p:spPr/>
        <p:txBody>
          <a:bodyPr/>
          <a:lstStyle/>
          <a:p>
            <a:r>
              <a:rPr lang="en-US"/>
              <a:t>07/01/2023 - 07/31/2023</a:t>
            </a:r>
          </a:p>
        </p:txBody>
      </p:sp>
      <p:sp>
        <p:nvSpPr>
          <p:cNvPr id="5" name="Footer Placeholder 4">
            <a:extLst>
              <a:ext uri="{FF2B5EF4-FFF2-40B4-BE49-F238E27FC236}">
                <a16:creationId xmlns:a16="http://schemas.microsoft.com/office/drawing/2014/main" id="{D27534F9-48FC-497F-BCB2-14B9088E1D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6830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C98CE-9AE5-47BE-BB97-026BF038F78F}"/>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C0D48B8F-6E39-4972-8878-3E1C4DD05BEE}"/>
              </a:ext>
            </a:extLst>
          </p:cNvPr>
          <p:cNvGraphicFramePr>
            <a:graphicFrameLocks noGrp="1"/>
          </p:cNvGraphicFramePr>
          <p:nvPr>
            <p:ph type="tbl" sz="quarter" idx="13"/>
            <p:extLst>
              <p:ext uri="{D42A27DB-BD31-4B8C-83A1-F6EECF244321}">
                <p14:modId xmlns:p14="http://schemas.microsoft.com/office/powerpoint/2010/main" val="1442749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58678341"/>
                    </a:ext>
                  </a:extLst>
                </a:gridCol>
                <a:gridCol w="905256">
                  <a:extLst>
                    <a:ext uri="{9D8B030D-6E8A-4147-A177-3AD203B41FA5}">
                      <a16:colId xmlns:a16="http://schemas.microsoft.com/office/drawing/2014/main" val="581262395"/>
                    </a:ext>
                  </a:extLst>
                </a:gridCol>
                <a:gridCol w="905256">
                  <a:extLst>
                    <a:ext uri="{9D8B030D-6E8A-4147-A177-3AD203B41FA5}">
                      <a16:colId xmlns:a16="http://schemas.microsoft.com/office/drawing/2014/main" val="2193981576"/>
                    </a:ext>
                  </a:extLst>
                </a:gridCol>
                <a:gridCol w="905256">
                  <a:extLst>
                    <a:ext uri="{9D8B030D-6E8A-4147-A177-3AD203B41FA5}">
                      <a16:colId xmlns:a16="http://schemas.microsoft.com/office/drawing/2014/main" val="3941118634"/>
                    </a:ext>
                  </a:extLst>
                </a:gridCol>
                <a:gridCol w="905256">
                  <a:extLst>
                    <a:ext uri="{9D8B030D-6E8A-4147-A177-3AD203B41FA5}">
                      <a16:colId xmlns:a16="http://schemas.microsoft.com/office/drawing/2014/main" val="2479595936"/>
                    </a:ext>
                  </a:extLst>
                </a:gridCol>
                <a:gridCol w="905256">
                  <a:extLst>
                    <a:ext uri="{9D8B030D-6E8A-4147-A177-3AD203B41FA5}">
                      <a16:colId xmlns:a16="http://schemas.microsoft.com/office/drawing/2014/main" val="204841140"/>
                    </a:ext>
                  </a:extLst>
                </a:gridCol>
                <a:gridCol w="905256">
                  <a:extLst>
                    <a:ext uri="{9D8B030D-6E8A-4147-A177-3AD203B41FA5}">
                      <a16:colId xmlns:a16="http://schemas.microsoft.com/office/drawing/2014/main" val="1862035814"/>
                    </a:ext>
                  </a:extLst>
                </a:gridCol>
                <a:gridCol w="905256">
                  <a:extLst>
                    <a:ext uri="{9D8B030D-6E8A-4147-A177-3AD203B41FA5}">
                      <a16:colId xmlns:a16="http://schemas.microsoft.com/office/drawing/2014/main" val="3793331631"/>
                    </a:ext>
                  </a:extLst>
                </a:gridCol>
                <a:gridCol w="905256">
                  <a:extLst>
                    <a:ext uri="{9D8B030D-6E8A-4147-A177-3AD203B41FA5}">
                      <a16:colId xmlns:a16="http://schemas.microsoft.com/office/drawing/2014/main" val="197766645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37314789"/>
                  </a:ext>
                </a:extLst>
              </a:tr>
              <a:tr h="370840">
                <a:tc>
                  <a:txBody>
                    <a:bodyPr/>
                    <a:lstStyle/>
                    <a:p>
                      <a:r>
                        <a:rPr lang="en-US" sz="1000"/>
                        <a:t>491</a:t>
                      </a:r>
                    </a:p>
                  </a:txBody>
                  <a:tcPr/>
                </a:tc>
                <a:tc>
                  <a:txBody>
                    <a:bodyPr/>
                    <a:lstStyle/>
                    <a:p>
                      <a:r>
                        <a:rPr lang="en-US" sz="1000"/>
                        <a:t>1</a:t>
                      </a:r>
                    </a:p>
                  </a:txBody>
                  <a:tcPr/>
                </a:tc>
                <a:tc>
                  <a:txBody>
                    <a:bodyPr/>
                    <a:lstStyle/>
                    <a:p>
                      <a:r>
                        <a:rPr lang="en-US" sz="1000"/>
                        <a:t>12</a:t>
                      </a:r>
                    </a:p>
                  </a:txBody>
                  <a:tcPr/>
                </a:tc>
                <a:tc>
                  <a:txBody>
                    <a:bodyPr/>
                    <a:lstStyle/>
                    <a:p>
                      <a:r>
                        <a:rPr lang="en-US" sz="1000"/>
                        <a:t>58</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1.0714 %</a:t>
                      </a:r>
                    </a:p>
                  </a:txBody>
                  <a:tcPr/>
                </a:tc>
                <a:tc>
                  <a:txBody>
                    <a:bodyPr/>
                    <a:lstStyle/>
                    <a:p>
                      <a:r>
                        <a:rPr lang="en-US" sz="1000"/>
                        <a:t>0.0 %</a:t>
                      </a:r>
                    </a:p>
                  </a:txBody>
                  <a:tcPr/>
                </a:tc>
                <a:extLst>
                  <a:ext uri="{0D108BD9-81ED-4DB2-BD59-A6C34878D82A}">
                    <a16:rowId xmlns:a16="http://schemas.microsoft.com/office/drawing/2014/main" val="2134819429"/>
                  </a:ext>
                </a:extLst>
              </a:tr>
            </a:tbl>
          </a:graphicData>
        </a:graphic>
      </p:graphicFrame>
      <p:sp>
        <p:nvSpPr>
          <p:cNvPr id="4" name="Text Placeholder 3">
            <a:extLst>
              <a:ext uri="{FF2B5EF4-FFF2-40B4-BE49-F238E27FC236}">
                <a16:creationId xmlns:a16="http://schemas.microsoft.com/office/drawing/2014/main" id="{78083628-9940-42B4-AC7B-379329E6DFB2}"/>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642319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10930-B821-41B0-A9B4-8ABD89099767}"/>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12C55721-7587-4F63-BE19-EDAFA501D8CE}"/>
              </a:ext>
            </a:extLst>
          </p:cNvPr>
          <p:cNvGraphicFramePr>
            <a:graphicFrameLocks noGrp="1"/>
          </p:cNvGraphicFramePr>
          <p:nvPr>
            <p:ph type="chart" sz="quarter" idx="13"/>
            <p:extLst>
              <p:ext uri="{D42A27DB-BD31-4B8C-83A1-F6EECF244321}">
                <p14:modId xmlns:p14="http://schemas.microsoft.com/office/powerpoint/2010/main" val="1098230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610E64-37AD-438D-A863-792255B59B1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DFE2060-F7C9-41AA-B868-D4CBD15309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3497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DFFCE-7410-4782-B653-AEE265A1CF0E}"/>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F84974DD-7483-4F2A-BAD4-E8AD995B0F78}"/>
              </a:ext>
            </a:extLst>
          </p:cNvPr>
          <p:cNvGraphicFramePr>
            <a:graphicFrameLocks noGrp="1"/>
          </p:cNvGraphicFramePr>
          <p:nvPr>
            <p:ph type="chart" sz="quarter" idx="13"/>
            <p:extLst>
              <p:ext uri="{D42A27DB-BD31-4B8C-83A1-F6EECF244321}">
                <p14:modId xmlns:p14="http://schemas.microsoft.com/office/powerpoint/2010/main" val="4290281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07CC23-84EF-4BDD-9541-C195A8133CA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563F700-CE55-4210-86F3-7ADD14E515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5705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A7BB1-0BAE-46F0-88E9-45E44BAF9768}"/>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51C69DED-B817-4551-B0B3-BF14A8142215}"/>
              </a:ext>
            </a:extLst>
          </p:cNvPr>
          <p:cNvGraphicFramePr>
            <a:graphicFrameLocks noGrp="1"/>
          </p:cNvGraphicFramePr>
          <p:nvPr>
            <p:ph type="chart" sz="quarter" idx="13"/>
            <p:extLst>
              <p:ext uri="{D42A27DB-BD31-4B8C-83A1-F6EECF244321}">
                <p14:modId xmlns:p14="http://schemas.microsoft.com/office/powerpoint/2010/main" val="2613668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8F15AE-BC41-4793-AA22-8BA7394B81E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2E087EC-829B-4DCE-A043-884646CD1C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3419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CCB0B-1CE7-4894-85CE-AFB688801CEA}"/>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2C719AFD-77DC-48A8-A660-8921F3B360D8}"/>
              </a:ext>
            </a:extLst>
          </p:cNvPr>
          <p:cNvGraphicFramePr>
            <a:graphicFrameLocks noGrp="1"/>
          </p:cNvGraphicFramePr>
          <p:nvPr>
            <p:ph type="chart" sz="quarter" idx="13"/>
            <p:extLst>
              <p:ext uri="{D42A27DB-BD31-4B8C-83A1-F6EECF244321}">
                <p14:modId xmlns:p14="http://schemas.microsoft.com/office/powerpoint/2010/main" val="1195116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0C3D45-AB67-4795-9076-7DD3BE2DD79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4219689-CEF2-4A78-80C9-74F6BABD41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7370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430C1-8860-4EDE-90E6-0D7B8C2B40FA}"/>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530FC7CD-A863-48EE-B8B7-95DE2D3D11D4}"/>
              </a:ext>
            </a:extLst>
          </p:cNvPr>
          <p:cNvGraphicFramePr>
            <a:graphicFrameLocks noGrp="1"/>
          </p:cNvGraphicFramePr>
          <p:nvPr>
            <p:ph type="tbl" sz="quarter" idx="13"/>
            <p:extLst>
              <p:ext uri="{D42A27DB-BD31-4B8C-83A1-F6EECF244321}">
                <p14:modId xmlns:p14="http://schemas.microsoft.com/office/powerpoint/2010/main" val="1240448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50075591"/>
                    </a:ext>
                  </a:extLst>
                </a:gridCol>
                <a:gridCol w="1481328">
                  <a:extLst>
                    <a:ext uri="{9D8B030D-6E8A-4147-A177-3AD203B41FA5}">
                      <a16:colId xmlns:a16="http://schemas.microsoft.com/office/drawing/2014/main" val="4262719094"/>
                    </a:ext>
                  </a:extLst>
                </a:gridCol>
                <a:gridCol w="329184">
                  <a:extLst>
                    <a:ext uri="{9D8B030D-6E8A-4147-A177-3AD203B41FA5}">
                      <a16:colId xmlns:a16="http://schemas.microsoft.com/office/drawing/2014/main" val="2121560756"/>
                    </a:ext>
                  </a:extLst>
                </a:gridCol>
                <a:gridCol w="329184">
                  <a:extLst>
                    <a:ext uri="{9D8B030D-6E8A-4147-A177-3AD203B41FA5}">
                      <a16:colId xmlns:a16="http://schemas.microsoft.com/office/drawing/2014/main" val="1157731357"/>
                    </a:ext>
                  </a:extLst>
                </a:gridCol>
                <a:gridCol w="329184">
                  <a:extLst>
                    <a:ext uri="{9D8B030D-6E8A-4147-A177-3AD203B41FA5}">
                      <a16:colId xmlns:a16="http://schemas.microsoft.com/office/drawing/2014/main" val="1931078536"/>
                    </a:ext>
                  </a:extLst>
                </a:gridCol>
                <a:gridCol w="329184">
                  <a:extLst>
                    <a:ext uri="{9D8B030D-6E8A-4147-A177-3AD203B41FA5}">
                      <a16:colId xmlns:a16="http://schemas.microsoft.com/office/drawing/2014/main" val="1699016423"/>
                    </a:ext>
                  </a:extLst>
                </a:gridCol>
                <a:gridCol w="329184">
                  <a:extLst>
                    <a:ext uri="{9D8B030D-6E8A-4147-A177-3AD203B41FA5}">
                      <a16:colId xmlns:a16="http://schemas.microsoft.com/office/drawing/2014/main" val="3701921923"/>
                    </a:ext>
                  </a:extLst>
                </a:gridCol>
                <a:gridCol w="329184">
                  <a:extLst>
                    <a:ext uri="{9D8B030D-6E8A-4147-A177-3AD203B41FA5}">
                      <a16:colId xmlns:a16="http://schemas.microsoft.com/office/drawing/2014/main" val="2517211379"/>
                    </a:ext>
                  </a:extLst>
                </a:gridCol>
                <a:gridCol w="329184">
                  <a:extLst>
                    <a:ext uri="{9D8B030D-6E8A-4147-A177-3AD203B41FA5}">
                      <a16:colId xmlns:a16="http://schemas.microsoft.com/office/drawing/2014/main" val="2513864591"/>
                    </a:ext>
                  </a:extLst>
                </a:gridCol>
                <a:gridCol w="329184">
                  <a:extLst>
                    <a:ext uri="{9D8B030D-6E8A-4147-A177-3AD203B41FA5}">
                      <a16:colId xmlns:a16="http://schemas.microsoft.com/office/drawing/2014/main" val="2580116201"/>
                    </a:ext>
                  </a:extLst>
                </a:gridCol>
                <a:gridCol w="329184">
                  <a:extLst>
                    <a:ext uri="{9D8B030D-6E8A-4147-A177-3AD203B41FA5}">
                      <a16:colId xmlns:a16="http://schemas.microsoft.com/office/drawing/2014/main" val="1076667025"/>
                    </a:ext>
                  </a:extLst>
                </a:gridCol>
                <a:gridCol w="329184">
                  <a:extLst>
                    <a:ext uri="{9D8B030D-6E8A-4147-A177-3AD203B41FA5}">
                      <a16:colId xmlns:a16="http://schemas.microsoft.com/office/drawing/2014/main" val="3554808873"/>
                    </a:ext>
                  </a:extLst>
                </a:gridCol>
                <a:gridCol w="329184">
                  <a:extLst>
                    <a:ext uri="{9D8B030D-6E8A-4147-A177-3AD203B41FA5}">
                      <a16:colId xmlns:a16="http://schemas.microsoft.com/office/drawing/2014/main" val="3935849779"/>
                    </a:ext>
                  </a:extLst>
                </a:gridCol>
                <a:gridCol w="329184">
                  <a:extLst>
                    <a:ext uri="{9D8B030D-6E8A-4147-A177-3AD203B41FA5}">
                      <a16:colId xmlns:a16="http://schemas.microsoft.com/office/drawing/2014/main" val="1020502892"/>
                    </a:ext>
                  </a:extLst>
                </a:gridCol>
                <a:gridCol w="329184">
                  <a:extLst>
                    <a:ext uri="{9D8B030D-6E8A-4147-A177-3AD203B41FA5}">
                      <a16:colId xmlns:a16="http://schemas.microsoft.com/office/drawing/2014/main" val="481584155"/>
                    </a:ext>
                  </a:extLst>
                </a:gridCol>
                <a:gridCol w="329184">
                  <a:extLst>
                    <a:ext uri="{9D8B030D-6E8A-4147-A177-3AD203B41FA5}">
                      <a16:colId xmlns:a16="http://schemas.microsoft.com/office/drawing/2014/main" val="2947283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76283745"/>
                  </a:ext>
                </a:extLst>
              </a:tr>
            </a:tbl>
          </a:graphicData>
        </a:graphic>
      </p:graphicFrame>
      <p:sp>
        <p:nvSpPr>
          <p:cNvPr id="4" name="Text Placeholder 3">
            <a:extLst>
              <a:ext uri="{FF2B5EF4-FFF2-40B4-BE49-F238E27FC236}">
                <a16:creationId xmlns:a16="http://schemas.microsoft.com/office/drawing/2014/main" id="{68F05927-DB44-4715-8827-E64850031922}"/>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849717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EA38A-416E-4A48-A998-239B38018F90}"/>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897D3C0F-2C28-4078-BE1A-7FBFE4DB7128}"/>
              </a:ext>
            </a:extLst>
          </p:cNvPr>
          <p:cNvGraphicFramePr>
            <a:graphicFrameLocks noGrp="1"/>
          </p:cNvGraphicFramePr>
          <p:nvPr>
            <p:ph type="tbl" sz="quarter" idx="13"/>
            <p:extLst>
              <p:ext uri="{D42A27DB-BD31-4B8C-83A1-F6EECF244321}">
                <p14:modId xmlns:p14="http://schemas.microsoft.com/office/powerpoint/2010/main" val="434233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26627417"/>
                    </a:ext>
                  </a:extLst>
                </a:gridCol>
                <a:gridCol w="1481328">
                  <a:extLst>
                    <a:ext uri="{9D8B030D-6E8A-4147-A177-3AD203B41FA5}">
                      <a16:colId xmlns:a16="http://schemas.microsoft.com/office/drawing/2014/main" val="3523301618"/>
                    </a:ext>
                  </a:extLst>
                </a:gridCol>
                <a:gridCol w="329184">
                  <a:extLst>
                    <a:ext uri="{9D8B030D-6E8A-4147-A177-3AD203B41FA5}">
                      <a16:colId xmlns:a16="http://schemas.microsoft.com/office/drawing/2014/main" val="1075488970"/>
                    </a:ext>
                  </a:extLst>
                </a:gridCol>
                <a:gridCol w="329184">
                  <a:extLst>
                    <a:ext uri="{9D8B030D-6E8A-4147-A177-3AD203B41FA5}">
                      <a16:colId xmlns:a16="http://schemas.microsoft.com/office/drawing/2014/main" val="1691200649"/>
                    </a:ext>
                  </a:extLst>
                </a:gridCol>
                <a:gridCol w="329184">
                  <a:extLst>
                    <a:ext uri="{9D8B030D-6E8A-4147-A177-3AD203B41FA5}">
                      <a16:colId xmlns:a16="http://schemas.microsoft.com/office/drawing/2014/main" val="2806372470"/>
                    </a:ext>
                  </a:extLst>
                </a:gridCol>
                <a:gridCol w="329184">
                  <a:extLst>
                    <a:ext uri="{9D8B030D-6E8A-4147-A177-3AD203B41FA5}">
                      <a16:colId xmlns:a16="http://schemas.microsoft.com/office/drawing/2014/main" val="2074676467"/>
                    </a:ext>
                  </a:extLst>
                </a:gridCol>
                <a:gridCol w="329184">
                  <a:extLst>
                    <a:ext uri="{9D8B030D-6E8A-4147-A177-3AD203B41FA5}">
                      <a16:colId xmlns:a16="http://schemas.microsoft.com/office/drawing/2014/main" val="1860426060"/>
                    </a:ext>
                  </a:extLst>
                </a:gridCol>
                <a:gridCol w="329184">
                  <a:extLst>
                    <a:ext uri="{9D8B030D-6E8A-4147-A177-3AD203B41FA5}">
                      <a16:colId xmlns:a16="http://schemas.microsoft.com/office/drawing/2014/main" val="3693060360"/>
                    </a:ext>
                  </a:extLst>
                </a:gridCol>
                <a:gridCol w="329184">
                  <a:extLst>
                    <a:ext uri="{9D8B030D-6E8A-4147-A177-3AD203B41FA5}">
                      <a16:colId xmlns:a16="http://schemas.microsoft.com/office/drawing/2014/main" val="1255911395"/>
                    </a:ext>
                  </a:extLst>
                </a:gridCol>
                <a:gridCol w="329184">
                  <a:extLst>
                    <a:ext uri="{9D8B030D-6E8A-4147-A177-3AD203B41FA5}">
                      <a16:colId xmlns:a16="http://schemas.microsoft.com/office/drawing/2014/main" val="2651429302"/>
                    </a:ext>
                  </a:extLst>
                </a:gridCol>
                <a:gridCol w="329184">
                  <a:extLst>
                    <a:ext uri="{9D8B030D-6E8A-4147-A177-3AD203B41FA5}">
                      <a16:colId xmlns:a16="http://schemas.microsoft.com/office/drawing/2014/main" val="2635001817"/>
                    </a:ext>
                  </a:extLst>
                </a:gridCol>
                <a:gridCol w="329184">
                  <a:extLst>
                    <a:ext uri="{9D8B030D-6E8A-4147-A177-3AD203B41FA5}">
                      <a16:colId xmlns:a16="http://schemas.microsoft.com/office/drawing/2014/main" val="1186393977"/>
                    </a:ext>
                  </a:extLst>
                </a:gridCol>
                <a:gridCol w="329184">
                  <a:extLst>
                    <a:ext uri="{9D8B030D-6E8A-4147-A177-3AD203B41FA5}">
                      <a16:colId xmlns:a16="http://schemas.microsoft.com/office/drawing/2014/main" val="1631291492"/>
                    </a:ext>
                  </a:extLst>
                </a:gridCol>
                <a:gridCol w="329184">
                  <a:extLst>
                    <a:ext uri="{9D8B030D-6E8A-4147-A177-3AD203B41FA5}">
                      <a16:colId xmlns:a16="http://schemas.microsoft.com/office/drawing/2014/main" val="3375525114"/>
                    </a:ext>
                  </a:extLst>
                </a:gridCol>
                <a:gridCol w="329184">
                  <a:extLst>
                    <a:ext uri="{9D8B030D-6E8A-4147-A177-3AD203B41FA5}">
                      <a16:colId xmlns:a16="http://schemas.microsoft.com/office/drawing/2014/main" val="2329170399"/>
                    </a:ext>
                  </a:extLst>
                </a:gridCol>
                <a:gridCol w="329184">
                  <a:extLst>
                    <a:ext uri="{9D8B030D-6E8A-4147-A177-3AD203B41FA5}">
                      <a16:colId xmlns:a16="http://schemas.microsoft.com/office/drawing/2014/main" val="1731507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5676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- 2023-07-28 16:12:59</a:t>
                      </a:r>
                      <a:r>
                        <a:rPr kumimoji="0" lang="en-US" sz="1000" b="0" i="0" u="none" strike="noStrike" kern="1200" cap="none" spc="0" normalizeH="0" baseline="0" noProof="0">
                          <a:ln>
                            <a:noFill/>
                          </a:ln>
                          <a:solidFill>
                            <a:prstClr val="black"/>
                          </a:solidFill>
                          <a:effectLst/>
                          <a:uLnTx/>
                          <a:uFillTx/>
                          <a:latin typeface="Calibri"/>
                          <a:ea typeface="+mn-ea"/>
                          <a:cs typeface="+mn-cs"/>
                        </a:rPr>
                        <a:t>
 The NJBIZ New Jersey's Best Places to Work 2023 list is here, and Tokio Marine America is proud to once again be listed as a top employer! 🎉🎉
TMA was recognized for the large companies (250+ employees) category. This award, which collects data directly from employee feedback, is yet another testament to our company culture and our engaged, collaborative employees!
See the list here: https://njbiz.com/new-jerseys-best-places-to-work-2023/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https://quintly-image-storage.s3.amazonaws.com/e33bbb9956bb05844e7317a82c09a400/7b0de83f2a610d2c06f9571b3c51dbd8.jpg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36756007"/>
                  </a:ext>
                </a:extLst>
              </a:tr>
            </a:tbl>
          </a:graphicData>
        </a:graphic>
      </p:graphicFrame>
      <p:sp>
        <p:nvSpPr>
          <p:cNvPr id="4" name="Text Placeholder 3">
            <a:extLst>
              <a:ext uri="{FF2B5EF4-FFF2-40B4-BE49-F238E27FC236}">
                <a16:creationId xmlns:a16="http://schemas.microsoft.com/office/drawing/2014/main" id="{23697EBD-81DD-4162-9611-834D2ABD4EC6}"/>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874309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822C3-8A31-40FF-B47A-EFC019FED325}"/>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7847D5D2-B8E6-4E7B-B088-45C59AC1D36D}"/>
              </a:ext>
            </a:extLst>
          </p:cNvPr>
          <p:cNvGraphicFramePr>
            <a:graphicFrameLocks noGrp="1"/>
          </p:cNvGraphicFramePr>
          <p:nvPr>
            <p:ph type="tbl" sz="quarter" idx="13"/>
            <p:extLst>
              <p:ext uri="{D42A27DB-BD31-4B8C-83A1-F6EECF244321}">
                <p14:modId xmlns:p14="http://schemas.microsoft.com/office/powerpoint/2010/main" val="39727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64940671"/>
                    </a:ext>
                  </a:extLst>
                </a:gridCol>
                <a:gridCol w="1481328">
                  <a:extLst>
                    <a:ext uri="{9D8B030D-6E8A-4147-A177-3AD203B41FA5}">
                      <a16:colId xmlns:a16="http://schemas.microsoft.com/office/drawing/2014/main" val="1228384833"/>
                    </a:ext>
                  </a:extLst>
                </a:gridCol>
                <a:gridCol w="329184">
                  <a:extLst>
                    <a:ext uri="{9D8B030D-6E8A-4147-A177-3AD203B41FA5}">
                      <a16:colId xmlns:a16="http://schemas.microsoft.com/office/drawing/2014/main" val="927979306"/>
                    </a:ext>
                  </a:extLst>
                </a:gridCol>
                <a:gridCol w="329184">
                  <a:extLst>
                    <a:ext uri="{9D8B030D-6E8A-4147-A177-3AD203B41FA5}">
                      <a16:colId xmlns:a16="http://schemas.microsoft.com/office/drawing/2014/main" val="751833154"/>
                    </a:ext>
                  </a:extLst>
                </a:gridCol>
                <a:gridCol w="329184">
                  <a:extLst>
                    <a:ext uri="{9D8B030D-6E8A-4147-A177-3AD203B41FA5}">
                      <a16:colId xmlns:a16="http://schemas.microsoft.com/office/drawing/2014/main" val="1347524991"/>
                    </a:ext>
                  </a:extLst>
                </a:gridCol>
                <a:gridCol w="329184">
                  <a:extLst>
                    <a:ext uri="{9D8B030D-6E8A-4147-A177-3AD203B41FA5}">
                      <a16:colId xmlns:a16="http://schemas.microsoft.com/office/drawing/2014/main" val="2452624473"/>
                    </a:ext>
                  </a:extLst>
                </a:gridCol>
                <a:gridCol w="329184">
                  <a:extLst>
                    <a:ext uri="{9D8B030D-6E8A-4147-A177-3AD203B41FA5}">
                      <a16:colId xmlns:a16="http://schemas.microsoft.com/office/drawing/2014/main" val="2959727897"/>
                    </a:ext>
                  </a:extLst>
                </a:gridCol>
                <a:gridCol w="329184">
                  <a:extLst>
                    <a:ext uri="{9D8B030D-6E8A-4147-A177-3AD203B41FA5}">
                      <a16:colId xmlns:a16="http://schemas.microsoft.com/office/drawing/2014/main" val="710381397"/>
                    </a:ext>
                  </a:extLst>
                </a:gridCol>
                <a:gridCol w="329184">
                  <a:extLst>
                    <a:ext uri="{9D8B030D-6E8A-4147-A177-3AD203B41FA5}">
                      <a16:colId xmlns:a16="http://schemas.microsoft.com/office/drawing/2014/main" val="1016977403"/>
                    </a:ext>
                  </a:extLst>
                </a:gridCol>
                <a:gridCol w="329184">
                  <a:extLst>
                    <a:ext uri="{9D8B030D-6E8A-4147-A177-3AD203B41FA5}">
                      <a16:colId xmlns:a16="http://schemas.microsoft.com/office/drawing/2014/main" val="2405907085"/>
                    </a:ext>
                  </a:extLst>
                </a:gridCol>
                <a:gridCol w="329184">
                  <a:extLst>
                    <a:ext uri="{9D8B030D-6E8A-4147-A177-3AD203B41FA5}">
                      <a16:colId xmlns:a16="http://schemas.microsoft.com/office/drawing/2014/main" val="1069947917"/>
                    </a:ext>
                  </a:extLst>
                </a:gridCol>
                <a:gridCol w="329184">
                  <a:extLst>
                    <a:ext uri="{9D8B030D-6E8A-4147-A177-3AD203B41FA5}">
                      <a16:colId xmlns:a16="http://schemas.microsoft.com/office/drawing/2014/main" val="1270419677"/>
                    </a:ext>
                  </a:extLst>
                </a:gridCol>
                <a:gridCol w="329184">
                  <a:extLst>
                    <a:ext uri="{9D8B030D-6E8A-4147-A177-3AD203B41FA5}">
                      <a16:colId xmlns:a16="http://schemas.microsoft.com/office/drawing/2014/main" val="3095298678"/>
                    </a:ext>
                  </a:extLst>
                </a:gridCol>
                <a:gridCol w="329184">
                  <a:extLst>
                    <a:ext uri="{9D8B030D-6E8A-4147-A177-3AD203B41FA5}">
                      <a16:colId xmlns:a16="http://schemas.microsoft.com/office/drawing/2014/main" val="3815337329"/>
                    </a:ext>
                  </a:extLst>
                </a:gridCol>
                <a:gridCol w="329184">
                  <a:extLst>
                    <a:ext uri="{9D8B030D-6E8A-4147-A177-3AD203B41FA5}">
                      <a16:colId xmlns:a16="http://schemas.microsoft.com/office/drawing/2014/main" val="1348926945"/>
                    </a:ext>
                  </a:extLst>
                </a:gridCol>
                <a:gridCol w="329184">
                  <a:extLst>
                    <a:ext uri="{9D8B030D-6E8A-4147-A177-3AD203B41FA5}">
                      <a16:colId xmlns:a16="http://schemas.microsoft.com/office/drawing/2014/main" val="92467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3029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- 2023-07-31 16:37:49</a:t>
                      </a:r>
                      <a:r>
                        <a:rPr kumimoji="0" lang="en-US" sz="1000" b="0" i="0" u="none" strike="noStrike" kern="1200" cap="none" spc="0" normalizeH="0" baseline="0" noProof="0">
                          <a:ln>
                            <a:noFill/>
                          </a:ln>
                          <a:solidFill>
                            <a:prstClr val="black"/>
                          </a:solidFill>
                          <a:effectLst/>
                          <a:uLnTx/>
                          <a:uFillTx/>
                          <a:latin typeface="Calibri"/>
                          <a:ea typeface="+mn-ea"/>
                          <a:cs typeface="+mn-cs"/>
                        </a:rPr>
                        <a:t>
 Leaders from TMA visited our colleagues at Tokio Marine North America Services in Bala Cynwyd, PA for our Group company presentation. These annual events provide us with the opportunity to connect with employees who we partner with on a daily basis, discuss key initiatives, and collaborate on shared goals.
TMA CEO Daisuke Ugaeri and Executive VP Steve Goldstein presented more about TMA's culture and some big ticket items in front of a hybrid audience that included TMNAS leadership and employees.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https://quintly-image-storage.s3.amazonaws.com/e33bbb9956bb05844e7317a82c09a400/b09de1f678e980410c0b34d1f482b828.jpg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10409369"/>
                  </a:ext>
                </a:extLst>
              </a:tr>
            </a:tbl>
          </a:graphicData>
        </a:graphic>
      </p:graphicFrame>
      <p:sp>
        <p:nvSpPr>
          <p:cNvPr id="4" name="Text Placeholder 3">
            <a:extLst>
              <a:ext uri="{FF2B5EF4-FFF2-40B4-BE49-F238E27FC236}">
                <a16:creationId xmlns:a16="http://schemas.microsoft.com/office/drawing/2014/main" id="{E5CCF6D7-9EB1-40CA-B893-CFDEF63A4465}"/>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749776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0E6E3-F070-48D9-A35B-5644C62AA543}"/>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D44BC026-D3A7-42DD-A379-B03E53C46346}"/>
              </a:ext>
            </a:extLst>
          </p:cNvPr>
          <p:cNvGraphicFramePr>
            <a:graphicFrameLocks noGrp="1"/>
          </p:cNvGraphicFramePr>
          <p:nvPr>
            <p:ph type="tbl" sz="quarter" idx="13"/>
            <p:extLst>
              <p:ext uri="{D42A27DB-BD31-4B8C-83A1-F6EECF244321}">
                <p14:modId xmlns:p14="http://schemas.microsoft.com/office/powerpoint/2010/main" val="1572679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72550547"/>
                    </a:ext>
                  </a:extLst>
                </a:gridCol>
                <a:gridCol w="1481328">
                  <a:extLst>
                    <a:ext uri="{9D8B030D-6E8A-4147-A177-3AD203B41FA5}">
                      <a16:colId xmlns:a16="http://schemas.microsoft.com/office/drawing/2014/main" val="3752615994"/>
                    </a:ext>
                  </a:extLst>
                </a:gridCol>
                <a:gridCol w="329184">
                  <a:extLst>
                    <a:ext uri="{9D8B030D-6E8A-4147-A177-3AD203B41FA5}">
                      <a16:colId xmlns:a16="http://schemas.microsoft.com/office/drawing/2014/main" val="1145998910"/>
                    </a:ext>
                  </a:extLst>
                </a:gridCol>
                <a:gridCol w="329184">
                  <a:extLst>
                    <a:ext uri="{9D8B030D-6E8A-4147-A177-3AD203B41FA5}">
                      <a16:colId xmlns:a16="http://schemas.microsoft.com/office/drawing/2014/main" val="2952340779"/>
                    </a:ext>
                  </a:extLst>
                </a:gridCol>
                <a:gridCol w="329184">
                  <a:extLst>
                    <a:ext uri="{9D8B030D-6E8A-4147-A177-3AD203B41FA5}">
                      <a16:colId xmlns:a16="http://schemas.microsoft.com/office/drawing/2014/main" val="3781657693"/>
                    </a:ext>
                  </a:extLst>
                </a:gridCol>
                <a:gridCol w="329184">
                  <a:extLst>
                    <a:ext uri="{9D8B030D-6E8A-4147-A177-3AD203B41FA5}">
                      <a16:colId xmlns:a16="http://schemas.microsoft.com/office/drawing/2014/main" val="1685238743"/>
                    </a:ext>
                  </a:extLst>
                </a:gridCol>
                <a:gridCol w="329184">
                  <a:extLst>
                    <a:ext uri="{9D8B030D-6E8A-4147-A177-3AD203B41FA5}">
                      <a16:colId xmlns:a16="http://schemas.microsoft.com/office/drawing/2014/main" val="3447332188"/>
                    </a:ext>
                  </a:extLst>
                </a:gridCol>
                <a:gridCol w="329184">
                  <a:extLst>
                    <a:ext uri="{9D8B030D-6E8A-4147-A177-3AD203B41FA5}">
                      <a16:colId xmlns:a16="http://schemas.microsoft.com/office/drawing/2014/main" val="3874578133"/>
                    </a:ext>
                  </a:extLst>
                </a:gridCol>
                <a:gridCol w="329184">
                  <a:extLst>
                    <a:ext uri="{9D8B030D-6E8A-4147-A177-3AD203B41FA5}">
                      <a16:colId xmlns:a16="http://schemas.microsoft.com/office/drawing/2014/main" val="1043848283"/>
                    </a:ext>
                  </a:extLst>
                </a:gridCol>
                <a:gridCol w="329184">
                  <a:extLst>
                    <a:ext uri="{9D8B030D-6E8A-4147-A177-3AD203B41FA5}">
                      <a16:colId xmlns:a16="http://schemas.microsoft.com/office/drawing/2014/main" val="4161418954"/>
                    </a:ext>
                  </a:extLst>
                </a:gridCol>
                <a:gridCol w="329184">
                  <a:extLst>
                    <a:ext uri="{9D8B030D-6E8A-4147-A177-3AD203B41FA5}">
                      <a16:colId xmlns:a16="http://schemas.microsoft.com/office/drawing/2014/main" val="1120219260"/>
                    </a:ext>
                  </a:extLst>
                </a:gridCol>
                <a:gridCol w="329184">
                  <a:extLst>
                    <a:ext uri="{9D8B030D-6E8A-4147-A177-3AD203B41FA5}">
                      <a16:colId xmlns:a16="http://schemas.microsoft.com/office/drawing/2014/main" val="221486177"/>
                    </a:ext>
                  </a:extLst>
                </a:gridCol>
                <a:gridCol w="329184">
                  <a:extLst>
                    <a:ext uri="{9D8B030D-6E8A-4147-A177-3AD203B41FA5}">
                      <a16:colId xmlns:a16="http://schemas.microsoft.com/office/drawing/2014/main" val="3802128137"/>
                    </a:ext>
                  </a:extLst>
                </a:gridCol>
                <a:gridCol w="329184">
                  <a:extLst>
                    <a:ext uri="{9D8B030D-6E8A-4147-A177-3AD203B41FA5}">
                      <a16:colId xmlns:a16="http://schemas.microsoft.com/office/drawing/2014/main" val="969938209"/>
                    </a:ext>
                  </a:extLst>
                </a:gridCol>
                <a:gridCol w="329184">
                  <a:extLst>
                    <a:ext uri="{9D8B030D-6E8A-4147-A177-3AD203B41FA5}">
                      <a16:colId xmlns:a16="http://schemas.microsoft.com/office/drawing/2014/main" val="1064956209"/>
                    </a:ext>
                  </a:extLst>
                </a:gridCol>
                <a:gridCol w="329184">
                  <a:extLst>
                    <a:ext uri="{9D8B030D-6E8A-4147-A177-3AD203B41FA5}">
                      <a16:colId xmlns:a16="http://schemas.microsoft.com/office/drawing/2014/main" val="1617284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97886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- 2023-07-26 16:50:30</a:t>
                      </a:r>
                      <a:r>
                        <a:rPr kumimoji="0" lang="en-US" sz="1000" b="0" i="0" u="none" strike="noStrike" kern="1200" cap="none" spc="0" normalizeH="0" baseline="0" noProof="0">
                          <a:ln>
                            <a:noFill/>
                          </a:ln>
                          <a:solidFill>
                            <a:prstClr val="black"/>
                          </a:solidFill>
                          <a:effectLst/>
                          <a:uLnTx/>
                          <a:uFillTx/>
                          <a:latin typeface="Calibri"/>
                          <a:ea typeface="+mn-ea"/>
                          <a:cs typeface="+mn-cs"/>
                        </a:rPr>
                        <a:t>
 We're back with our #MeetTheMembers spotlight post for members of the TMA DE&amp;I Task Force and introducing Ryo K., an Accounting Executive Officer based in our Pasadena, CA office.
Ryo is an expatriate from Japan who has worked both for us here at TMA and at our sister company, Philadelphia Insurance Companies. As a member of the Task Force, he believes that mutual respect and understanding one another are key pieces of any business.
Interested in joining a team that prioritizes DE&amp;I initiatives? Visit bit.ly/TMACareers to look through our open roles!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https://quintly-image-storage.s3.amazonaws.com/e33bbb9956bb05844e7317a82c09a400/9027423c72a7ee9ae4f62cd205b0c40d.jpg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893638283"/>
                  </a:ext>
                </a:extLst>
              </a:tr>
            </a:tbl>
          </a:graphicData>
        </a:graphic>
      </p:graphicFrame>
      <p:sp>
        <p:nvSpPr>
          <p:cNvPr id="4" name="Text Placeholder 3">
            <a:extLst>
              <a:ext uri="{FF2B5EF4-FFF2-40B4-BE49-F238E27FC236}">
                <a16:creationId xmlns:a16="http://schemas.microsoft.com/office/drawing/2014/main" id="{EE12B134-2DA8-4890-9554-68942353CDA0}"/>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654016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CD852-607F-4641-922B-A814D0DA1E0E}"/>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349BA244-008F-4E2E-9275-9DDC68FA3A35}"/>
              </a:ext>
            </a:extLst>
          </p:cNvPr>
          <p:cNvGraphicFramePr>
            <a:graphicFrameLocks noGrp="1"/>
          </p:cNvGraphicFramePr>
          <p:nvPr>
            <p:ph type="tbl" sz="quarter" idx="13"/>
            <p:extLst>
              <p:ext uri="{D42A27DB-BD31-4B8C-83A1-F6EECF244321}">
                <p14:modId xmlns:p14="http://schemas.microsoft.com/office/powerpoint/2010/main" val="3791129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25297436"/>
                    </a:ext>
                  </a:extLst>
                </a:gridCol>
                <a:gridCol w="576072">
                  <a:extLst>
                    <a:ext uri="{9D8B030D-6E8A-4147-A177-3AD203B41FA5}">
                      <a16:colId xmlns:a16="http://schemas.microsoft.com/office/drawing/2014/main" val="2092746130"/>
                    </a:ext>
                  </a:extLst>
                </a:gridCol>
                <a:gridCol w="576072">
                  <a:extLst>
                    <a:ext uri="{9D8B030D-6E8A-4147-A177-3AD203B41FA5}">
                      <a16:colId xmlns:a16="http://schemas.microsoft.com/office/drawing/2014/main" val="981603650"/>
                    </a:ext>
                  </a:extLst>
                </a:gridCol>
                <a:gridCol w="576072">
                  <a:extLst>
                    <a:ext uri="{9D8B030D-6E8A-4147-A177-3AD203B41FA5}">
                      <a16:colId xmlns:a16="http://schemas.microsoft.com/office/drawing/2014/main" val="3947157126"/>
                    </a:ext>
                  </a:extLst>
                </a:gridCol>
                <a:gridCol w="576072">
                  <a:extLst>
                    <a:ext uri="{9D8B030D-6E8A-4147-A177-3AD203B41FA5}">
                      <a16:colId xmlns:a16="http://schemas.microsoft.com/office/drawing/2014/main" val="1657458229"/>
                    </a:ext>
                  </a:extLst>
                </a:gridCol>
                <a:gridCol w="576072">
                  <a:extLst>
                    <a:ext uri="{9D8B030D-6E8A-4147-A177-3AD203B41FA5}">
                      <a16:colId xmlns:a16="http://schemas.microsoft.com/office/drawing/2014/main" val="2320845140"/>
                    </a:ext>
                  </a:extLst>
                </a:gridCol>
                <a:gridCol w="576072">
                  <a:extLst>
                    <a:ext uri="{9D8B030D-6E8A-4147-A177-3AD203B41FA5}">
                      <a16:colId xmlns:a16="http://schemas.microsoft.com/office/drawing/2014/main" val="462184516"/>
                    </a:ext>
                  </a:extLst>
                </a:gridCol>
                <a:gridCol w="576072">
                  <a:extLst>
                    <a:ext uri="{9D8B030D-6E8A-4147-A177-3AD203B41FA5}">
                      <a16:colId xmlns:a16="http://schemas.microsoft.com/office/drawing/2014/main" val="1680394777"/>
                    </a:ext>
                  </a:extLst>
                </a:gridCol>
                <a:gridCol w="576072">
                  <a:extLst>
                    <a:ext uri="{9D8B030D-6E8A-4147-A177-3AD203B41FA5}">
                      <a16:colId xmlns:a16="http://schemas.microsoft.com/office/drawing/2014/main" val="796486962"/>
                    </a:ext>
                  </a:extLst>
                </a:gridCol>
                <a:gridCol w="576072">
                  <a:extLst>
                    <a:ext uri="{9D8B030D-6E8A-4147-A177-3AD203B41FA5}">
                      <a16:colId xmlns:a16="http://schemas.microsoft.com/office/drawing/2014/main" val="1443574561"/>
                    </a:ext>
                  </a:extLst>
                </a:gridCol>
                <a:gridCol w="576072">
                  <a:extLst>
                    <a:ext uri="{9D8B030D-6E8A-4147-A177-3AD203B41FA5}">
                      <a16:colId xmlns:a16="http://schemas.microsoft.com/office/drawing/2014/main" val="2034235125"/>
                    </a:ext>
                  </a:extLst>
                </a:gridCol>
                <a:gridCol w="576072">
                  <a:extLst>
                    <a:ext uri="{9D8B030D-6E8A-4147-A177-3AD203B41FA5}">
                      <a16:colId xmlns:a16="http://schemas.microsoft.com/office/drawing/2014/main" val="1012972939"/>
                    </a:ext>
                  </a:extLst>
                </a:gridCol>
                <a:gridCol w="576072">
                  <a:extLst>
                    <a:ext uri="{9D8B030D-6E8A-4147-A177-3AD203B41FA5}">
                      <a16:colId xmlns:a16="http://schemas.microsoft.com/office/drawing/2014/main" val="382325784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82552247"/>
                  </a:ext>
                </a:extLst>
              </a:tr>
              <a:tr h="370840">
                <a:tc>
                  <a:txBody>
                    <a:bodyPr/>
                    <a:lstStyle/>
                    <a:p>
                      <a:r>
                        <a:rPr lang="en-US" sz="1000"/>
                        <a:t>262</a:t>
                      </a:r>
                    </a:p>
                  </a:txBody>
                  <a:tcPr/>
                </a:tc>
                <a:tc>
                  <a:txBody>
                    <a:bodyPr/>
                    <a:lstStyle/>
                    <a:p>
                      <a:r>
                        <a:rPr lang="en-US" sz="1000"/>
                        <a:t>3</a:t>
                      </a:r>
                    </a:p>
                  </a:txBody>
                  <a:tcPr/>
                </a:tc>
                <a:tc>
                  <a:txBody>
                    <a:bodyPr/>
                    <a:lstStyle/>
                    <a:p>
                      <a:r>
                        <a:rPr lang="en-US" sz="1000"/>
                        <a:t>13</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0.1923 %</a:t>
                      </a:r>
                    </a:p>
                  </a:txBody>
                  <a:tcPr/>
                </a:tc>
                <a:tc>
                  <a:txBody>
                    <a:bodyPr/>
                    <a:lstStyle/>
                    <a:p>
                      <a:r>
                        <a:rPr lang="en-US" sz="1000"/>
                        <a:t>0.0 %</a:t>
                      </a:r>
                    </a:p>
                  </a:txBody>
                  <a:tcPr/>
                </a:tc>
                <a:extLst>
                  <a:ext uri="{0D108BD9-81ED-4DB2-BD59-A6C34878D82A}">
                    <a16:rowId xmlns:a16="http://schemas.microsoft.com/office/drawing/2014/main" val="1175672274"/>
                  </a:ext>
                </a:extLst>
              </a:tr>
            </a:tbl>
          </a:graphicData>
        </a:graphic>
      </p:graphicFrame>
      <p:sp>
        <p:nvSpPr>
          <p:cNvPr id="4" name="Text Placeholder 3">
            <a:extLst>
              <a:ext uri="{FF2B5EF4-FFF2-40B4-BE49-F238E27FC236}">
                <a16:creationId xmlns:a16="http://schemas.microsoft.com/office/drawing/2014/main" id="{35367120-1023-4165-91F4-024041F613D1}"/>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165284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F93EF-978D-4886-ABCF-0A793EFD39E4}"/>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41AEA078-B8F8-47A6-AC2F-531F1127053B}"/>
              </a:ext>
            </a:extLst>
          </p:cNvPr>
          <p:cNvGraphicFramePr>
            <a:graphicFrameLocks noGrp="1"/>
          </p:cNvGraphicFramePr>
          <p:nvPr>
            <p:ph type="chart" sz="quarter" idx="13"/>
            <p:extLst>
              <p:ext uri="{D42A27DB-BD31-4B8C-83A1-F6EECF244321}">
                <p14:modId xmlns:p14="http://schemas.microsoft.com/office/powerpoint/2010/main" val="3506916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6E235A-5C48-4294-9C43-7A6DFF5281F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8C8036B-73F6-4954-952F-090252393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8061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E4301-FC03-4DD8-B007-359AA99F566F}"/>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D4A86483-8ADD-4EA6-9ABE-FC8BA50013A6}"/>
              </a:ext>
            </a:extLst>
          </p:cNvPr>
          <p:cNvGraphicFramePr>
            <a:graphicFrameLocks noGrp="1"/>
          </p:cNvGraphicFramePr>
          <p:nvPr>
            <p:ph type="chart" sz="quarter" idx="13"/>
            <p:extLst>
              <p:ext uri="{D42A27DB-BD31-4B8C-83A1-F6EECF244321}">
                <p14:modId xmlns:p14="http://schemas.microsoft.com/office/powerpoint/2010/main" val="733626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B1D290-B1E4-44F8-8768-DE71D3E28BB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50171AB-7D82-4968-8BC3-32E7FA749B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9050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FEE63-9E6F-4871-9AA3-695E9C8089C2}"/>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41A1F161-6C1E-473A-8983-0D3AC5408195}"/>
              </a:ext>
            </a:extLst>
          </p:cNvPr>
          <p:cNvGraphicFramePr>
            <a:graphicFrameLocks noGrp="1"/>
          </p:cNvGraphicFramePr>
          <p:nvPr>
            <p:ph type="chart" sz="quarter" idx="13"/>
            <p:extLst>
              <p:ext uri="{D42A27DB-BD31-4B8C-83A1-F6EECF244321}">
                <p14:modId xmlns:p14="http://schemas.microsoft.com/office/powerpoint/2010/main" val="237657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72A89A-DB51-406A-88AB-7D4ADE20F36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E134067-35B8-43C5-8738-77F9779688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8332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17730-8C0D-4221-B0D3-27E559AE7B3C}"/>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B2FCE500-32B5-48A9-BBEC-290CF5C6E91B}"/>
              </a:ext>
            </a:extLst>
          </p:cNvPr>
          <p:cNvGraphicFramePr>
            <a:graphicFrameLocks noGrp="1"/>
          </p:cNvGraphicFramePr>
          <p:nvPr>
            <p:ph type="tbl" sz="quarter" idx="13"/>
            <p:extLst>
              <p:ext uri="{D42A27DB-BD31-4B8C-83A1-F6EECF244321}">
                <p14:modId xmlns:p14="http://schemas.microsoft.com/office/powerpoint/2010/main" val="201010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58207751"/>
                    </a:ext>
                  </a:extLst>
                </a:gridCol>
                <a:gridCol w="1152144">
                  <a:extLst>
                    <a:ext uri="{9D8B030D-6E8A-4147-A177-3AD203B41FA5}">
                      <a16:colId xmlns:a16="http://schemas.microsoft.com/office/drawing/2014/main" val="1043464135"/>
                    </a:ext>
                  </a:extLst>
                </a:gridCol>
                <a:gridCol w="1152144">
                  <a:extLst>
                    <a:ext uri="{9D8B030D-6E8A-4147-A177-3AD203B41FA5}">
                      <a16:colId xmlns:a16="http://schemas.microsoft.com/office/drawing/2014/main" val="2387704603"/>
                    </a:ext>
                  </a:extLst>
                </a:gridCol>
                <a:gridCol w="1152144">
                  <a:extLst>
                    <a:ext uri="{9D8B030D-6E8A-4147-A177-3AD203B41FA5}">
                      <a16:colId xmlns:a16="http://schemas.microsoft.com/office/drawing/2014/main" val="1171387260"/>
                    </a:ext>
                  </a:extLst>
                </a:gridCol>
                <a:gridCol w="1152144">
                  <a:extLst>
                    <a:ext uri="{9D8B030D-6E8A-4147-A177-3AD203B41FA5}">
                      <a16:colId xmlns:a16="http://schemas.microsoft.com/office/drawing/2014/main" val="2379577048"/>
                    </a:ext>
                  </a:extLst>
                </a:gridCol>
                <a:gridCol w="1152144">
                  <a:extLst>
                    <a:ext uri="{9D8B030D-6E8A-4147-A177-3AD203B41FA5}">
                      <a16:colId xmlns:a16="http://schemas.microsoft.com/office/drawing/2014/main" val="15345396"/>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998092545"/>
                  </a:ext>
                </a:extLst>
              </a:tr>
              <a:tr h="370840">
                <a:tc>
                  <a:txBody>
                    <a:bodyPr/>
                    <a:lstStyle/>
                    <a:p>
                      <a:r>
                        <a:rPr lang="en-US" sz="1000" b="1"/>
                        <a:t>@TokioMAmerica - 2023-07-26 16:48:52</a:t>
                      </a:r>
                      <a:r>
                        <a:rPr lang="en-US" sz="1000"/>
                        <a:t>
 #MeetTheMembers of the TMA DE&amp;amp;I Task Force -Introducing Ryo, an Accounting Executive Officer based in our Pasadena office.
Ryo is an expatriate from Japan who has worked both for us here at TMA and at our sister company, @PHLYINS 
 Visit https://t.co/gCeWC87Q6R for open roles. https://t.co/GYw6Eq1Ejf</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0.7634 %</a:t>
                      </a:r>
                    </a:p>
                  </a:txBody>
                  <a:tcPr/>
                </a:tc>
                <a:extLst>
                  <a:ext uri="{0D108BD9-81ED-4DB2-BD59-A6C34878D82A}">
                    <a16:rowId xmlns:a16="http://schemas.microsoft.com/office/drawing/2014/main" val="683302659"/>
                  </a:ext>
                </a:extLst>
              </a:tr>
              <a:tr h="370840">
                <a:tc>
                  <a:txBody>
                    <a:bodyPr/>
                    <a:lstStyle/>
                    <a:p>
                      <a:r>
                        <a:rPr lang="en-US" sz="1000" b="1"/>
                        <a:t>@TokioMAmerica - 2023-07-31 16:42:28</a:t>
                      </a:r>
                      <a:r>
                        <a:rPr lang="en-US" sz="1000"/>
                        <a:t>
 Thanks for having us, @TMNA_Services 🤝
This annual meeting and presentation always serves to strengthen the relationship between our two companies and collaborate toward shared goals. https://t.co/QLPdqEGCok</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0.7634 %</a:t>
                      </a:r>
                    </a:p>
                  </a:txBody>
                  <a:tcPr/>
                </a:tc>
                <a:extLst>
                  <a:ext uri="{0D108BD9-81ED-4DB2-BD59-A6C34878D82A}">
                    <a16:rowId xmlns:a16="http://schemas.microsoft.com/office/drawing/2014/main" val="939243549"/>
                  </a:ext>
                </a:extLst>
              </a:tr>
              <a:tr h="370840">
                <a:tc>
                  <a:txBody>
                    <a:bodyPr/>
                    <a:lstStyle/>
                    <a:p>
                      <a:r>
                        <a:rPr lang="en-US" sz="1000" b="1"/>
                        <a:t>@TokioMAmerica - 2023-07-21 16:14:54</a:t>
                      </a:r>
                      <a:r>
                        <a:rPr lang="en-US" sz="1000"/>
                        <a:t>
 Our June Charities of the Month!
@CUREchildcancer (Atlanta) 
@Hillsides (Pasadena) 
@BGCA_Clubs (Chicago) 
@MissingKids (Jersey City)
@MyPossibilitie1 (Texas)
Visit their pages to learn more about these inpsiring charities! https://t.co/VJrx70GdLp</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0.3817 %</a:t>
                      </a:r>
                    </a:p>
                  </a:txBody>
                  <a:tcPr/>
                </a:tc>
                <a:extLst>
                  <a:ext uri="{0D108BD9-81ED-4DB2-BD59-A6C34878D82A}">
                    <a16:rowId xmlns:a16="http://schemas.microsoft.com/office/drawing/2014/main" val="1185584786"/>
                  </a:ext>
                </a:extLst>
              </a:tr>
            </a:tbl>
          </a:graphicData>
        </a:graphic>
      </p:graphicFrame>
      <p:sp>
        <p:nvSpPr>
          <p:cNvPr id="4" name="Text Placeholder 3">
            <a:extLst>
              <a:ext uri="{FF2B5EF4-FFF2-40B4-BE49-F238E27FC236}">
                <a16:creationId xmlns:a16="http://schemas.microsoft.com/office/drawing/2014/main" id="{B8F0205D-C081-4DAE-B2B1-7AFE1A527408}"/>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900825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EFC34-9A5F-4821-853F-08490D7E3F7A}"/>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8DBE5B62-AD9C-4472-A8B4-0B8FC47BFF47}"/>
              </a:ext>
            </a:extLst>
          </p:cNvPr>
          <p:cNvGraphicFramePr>
            <a:graphicFrameLocks noGrp="1"/>
          </p:cNvGraphicFramePr>
          <p:nvPr>
            <p:ph type="tbl" sz="quarter" idx="13"/>
            <p:extLst>
              <p:ext uri="{D42A27DB-BD31-4B8C-83A1-F6EECF244321}">
                <p14:modId xmlns:p14="http://schemas.microsoft.com/office/powerpoint/2010/main" val="1307839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75634795"/>
                    </a:ext>
                  </a:extLst>
                </a:gridCol>
                <a:gridCol w="658368">
                  <a:extLst>
                    <a:ext uri="{9D8B030D-6E8A-4147-A177-3AD203B41FA5}">
                      <a16:colId xmlns:a16="http://schemas.microsoft.com/office/drawing/2014/main" val="2154068919"/>
                    </a:ext>
                  </a:extLst>
                </a:gridCol>
                <a:gridCol w="658368">
                  <a:extLst>
                    <a:ext uri="{9D8B030D-6E8A-4147-A177-3AD203B41FA5}">
                      <a16:colId xmlns:a16="http://schemas.microsoft.com/office/drawing/2014/main" val="1462749165"/>
                    </a:ext>
                  </a:extLst>
                </a:gridCol>
                <a:gridCol w="658368">
                  <a:extLst>
                    <a:ext uri="{9D8B030D-6E8A-4147-A177-3AD203B41FA5}">
                      <a16:colId xmlns:a16="http://schemas.microsoft.com/office/drawing/2014/main" val="694766583"/>
                    </a:ext>
                  </a:extLst>
                </a:gridCol>
                <a:gridCol w="658368">
                  <a:extLst>
                    <a:ext uri="{9D8B030D-6E8A-4147-A177-3AD203B41FA5}">
                      <a16:colId xmlns:a16="http://schemas.microsoft.com/office/drawing/2014/main" val="3028071343"/>
                    </a:ext>
                  </a:extLst>
                </a:gridCol>
                <a:gridCol w="658368">
                  <a:extLst>
                    <a:ext uri="{9D8B030D-6E8A-4147-A177-3AD203B41FA5}">
                      <a16:colId xmlns:a16="http://schemas.microsoft.com/office/drawing/2014/main" val="4023502122"/>
                    </a:ext>
                  </a:extLst>
                </a:gridCol>
                <a:gridCol w="658368">
                  <a:extLst>
                    <a:ext uri="{9D8B030D-6E8A-4147-A177-3AD203B41FA5}">
                      <a16:colId xmlns:a16="http://schemas.microsoft.com/office/drawing/2014/main" val="4281145333"/>
                    </a:ext>
                  </a:extLst>
                </a:gridCol>
                <a:gridCol w="658368">
                  <a:extLst>
                    <a:ext uri="{9D8B030D-6E8A-4147-A177-3AD203B41FA5}">
                      <a16:colId xmlns:a16="http://schemas.microsoft.com/office/drawing/2014/main" val="2715341901"/>
                    </a:ext>
                  </a:extLst>
                </a:gridCol>
                <a:gridCol w="658368">
                  <a:extLst>
                    <a:ext uri="{9D8B030D-6E8A-4147-A177-3AD203B41FA5}">
                      <a16:colId xmlns:a16="http://schemas.microsoft.com/office/drawing/2014/main" val="23218174"/>
                    </a:ext>
                  </a:extLst>
                </a:gridCol>
                <a:gridCol w="658368">
                  <a:extLst>
                    <a:ext uri="{9D8B030D-6E8A-4147-A177-3AD203B41FA5}">
                      <a16:colId xmlns:a16="http://schemas.microsoft.com/office/drawing/2014/main" val="4182085961"/>
                    </a:ext>
                  </a:extLst>
                </a:gridCol>
                <a:gridCol w="658368">
                  <a:extLst>
                    <a:ext uri="{9D8B030D-6E8A-4147-A177-3AD203B41FA5}">
                      <a16:colId xmlns:a16="http://schemas.microsoft.com/office/drawing/2014/main" val="1647008877"/>
                    </a:ext>
                  </a:extLst>
                </a:gridCol>
                <a:gridCol w="658368">
                  <a:extLst>
                    <a:ext uri="{9D8B030D-6E8A-4147-A177-3AD203B41FA5}">
                      <a16:colId xmlns:a16="http://schemas.microsoft.com/office/drawing/2014/main" val="200492274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924792944"/>
                  </a:ext>
                </a:extLst>
              </a:tr>
              <a:tr h="370840">
                <a:tc>
                  <a:txBody>
                    <a:bodyPr/>
                    <a:lstStyle/>
                    <a:p>
                      <a:r>
                        <a:rPr lang="en-US" sz="1000"/>
                        <a:t>21154</a:t>
                      </a:r>
                    </a:p>
                  </a:txBody>
                  <a:tcPr/>
                </a:tc>
                <a:tc>
                  <a:txBody>
                    <a:bodyPr/>
                    <a:lstStyle/>
                    <a:p>
                      <a:r>
                        <a:rPr lang="en-US" sz="1000"/>
                        <a:t>120</a:t>
                      </a:r>
                    </a:p>
                  </a:txBody>
                  <a:tcPr/>
                </a:tc>
                <a:tc>
                  <a:txBody>
                    <a:bodyPr/>
                    <a:lstStyle/>
                    <a:p>
                      <a:r>
                        <a:rPr lang="en-US" sz="1000"/>
                        <a:t>12</a:t>
                      </a:r>
                    </a:p>
                  </a:txBody>
                  <a:tcPr/>
                </a:tc>
                <a:tc>
                  <a:txBody>
                    <a:bodyPr/>
                    <a:lstStyle/>
                    <a:p>
                      <a:r>
                        <a:rPr lang="en-US" sz="1000"/>
                        <a:t>309</a:t>
                      </a:r>
                    </a:p>
                  </a:txBody>
                  <a:tcPr/>
                </a:tc>
                <a:tc>
                  <a:txBody>
                    <a:bodyPr/>
                    <a:lstStyle/>
                    <a:p>
                      <a:r>
                        <a:rPr lang="en-US" sz="1000"/>
                        <a:t>25.75</a:t>
                      </a:r>
                    </a:p>
                  </a:txBody>
                  <a:tcPr/>
                </a:tc>
                <a:tc>
                  <a:txBody>
                    <a:bodyPr/>
                    <a:lstStyle/>
                    <a:p>
                      <a:r>
                        <a:rPr lang="en-US" sz="1000"/>
                        <a:t>3</a:t>
                      </a:r>
                    </a:p>
                  </a:txBody>
                  <a:tcPr/>
                </a:tc>
                <a:tc>
                  <a:txBody>
                    <a:bodyPr/>
                    <a:lstStyle/>
                    <a:p>
                      <a:r>
                        <a:rPr lang="en-US" sz="1000"/>
                        <a:t>6</a:t>
                      </a:r>
                    </a:p>
                  </a:txBody>
                  <a:tcPr/>
                </a:tc>
                <a:tc>
                  <a:txBody>
                    <a:bodyPr/>
                    <a:lstStyle/>
                    <a:p>
                      <a:r>
                        <a:rPr lang="en-US" sz="1000"/>
                        <a:t>376</a:t>
                      </a:r>
                    </a:p>
                  </a:txBody>
                  <a:tcPr/>
                </a:tc>
                <a:tc>
                  <a:txBody>
                    <a:bodyPr/>
                    <a:lstStyle/>
                    <a:p>
                      <a:r>
                        <a:rPr lang="en-US" sz="1000"/>
                        <a:t>14715</a:t>
                      </a:r>
                    </a:p>
                  </a:txBody>
                  <a:tcPr/>
                </a:tc>
                <a:tc>
                  <a:txBody>
                    <a:bodyPr/>
                    <a:lstStyle/>
                    <a:p>
                      <a:r>
                        <a:rPr lang="en-US" sz="1000"/>
                        <a:t>1226.25</a:t>
                      </a:r>
                    </a:p>
                  </a:txBody>
                  <a:tcPr/>
                </a:tc>
                <a:tc>
                  <a:txBody>
                    <a:bodyPr/>
                    <a:lstStyle/>
                    <a:p>
                      <a:r>
                        <a:rPr lang="en-US" sz="1000"/>
                        <a:t>4.4693071353288 %</a:t>
                      </a:r>
                    </a:p>
                  </a:txBody>
                  <a:tcPr/>
                </a:tc>
                <a:tc>
                  <a:txBody>
                    <a:bodyPr/>
                    <a:lstStyle/>
                    <a:p>
                      <a:r>
                        <a:rPr lang="en-US" sz="1000"/>
                        <a:t>771</a:t>
                      </a:r>
                    </a:p>
                  </a:txBody>
                  <a:tcPr/>
                </a:tc>
                <a:extLst>
                  <a:ext uri="{0D108BD9-81ED-4DB2-BD59-A6C34878D82A}">
                    <a16:rowId xmlns:a16="http://schemas.microsoft.com/office/drawing/2014/main" val="2467830648"/>
                  </a:ext>
                </a:extLst>
              </a:tr>
            </a:tbl>
          </a:graphicData>
        </a:graphic>
      </p:graphicFrame>
      <p:sp>
        <p:nvSpPr>
          <p:cNvPr id="4" name="Text Placeholder 3">
            <a:extLst>
              <a:ext uri="{FF2B5EF4-FFF2-40B4-BE49-F238E27FC236}">
                <a16:creationId xmlns:a16="http://schemas.microsoft.com/office/drawing/2014/main" id="{53775638-75A5-4185-BF91-16D2FB92CF58}"/>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767704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9048C-1119-44F5-BA9E-78FFF888CC3A}"/>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F230986-0127-40AD-BDEA-00E15ADC9FAF}"/>
              </a:ext>
            </a:extLst>
          </p:cNvPr>
          <p:cNvGraphicFramePr>
            <a:graphicFrameLocks noGrp="1"/>
          </p:cNvGraphicFramePr>
          <p:nvPr>
            <p:ph type="chart" sz="quarter" idx="13"/>
            <p:extLst>
              <p:ext uri="{D42A27DB-BD31-4B8C-83A1-F6EECF244321}">
                <p14:modId xmlns:p14="http://schemas.microsoft.com/office/powerpoint/2010/main" val="4284685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BE6A27-C7B6-4A38-A05A-73DBD8AE6C5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091EFAB-CF38-4FB5-BE6F-1C7DF415E8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1563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1F7B5-794B-45CC-AF74-8CA006180690}"/>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0DE8BDAC-993C-434E-B622-397A2F762DFC}"/>
              </a:ext>
            </a:extLst>
          </p:cNvPr>
          <p:cNvGraphicFramePr>
            <a:graphicFrameLocks noGrp="1"/>
          </p:cNvGraphicFramePr>
          <p:nvPr>
            <p:ph type="chart" sz="quarter" idx="13"/>
            <p:extLst>
              <p:ext uri="{D42A27DB-BD31-4B8C-83A1-F6EECF244321}">
                <p14:modId xmlns:p14="http://schemas.microsoft.com/office/powerpoint/2010/main" val="384444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4F236A-9DB9-4DB4-B141-FE79F214E2B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1B6C17B-0601-4C73-8FCA-3FC2DD42B3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5476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7C6F3-7897-410A-B068-27A7C9B19D0C}"/>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055CF6BA-FAFE-42F0-964E-0DD7F9255BE2}"/>
              </a:ext>
            </a:extLst>
          </p:cNvPr>
          <p:cNvGraphicFramePr>
            <a:graphicFrameLocks noGrp="1"/>
          </p:cNvGraphicFramePr>
          <p:nvPr>
            <p:ph type="chart" sz="quarter" idx="13"/>
            <p:extLst>
              <p:ext uri="{D42A27DB-BD31-4B8C-83A1-F6EECF244321}">
                <p14:modId xmlns:p14="http://schemas.microsoft.com/office/powerpoint/2010/main" val="975737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E7F87F-F9F8-4696-A655-25DE6BB2A52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76695E9-3065-4EA4-8032-CD31F38530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4462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C4A25-5899-4D9F-9121-E52FD255AD63}"/>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442C0F34-DF2A-4792-867C-6FE5834A18BA}"/>
              </a:ext>
            </a:extLst>
          </p:cNvPr>
          <p:cNvGraphicFramePr>
            <a:graphicFrameLocks noGrp="1"/>
          </p:cNvGraphicFramePr>
          <p:nvPr>
            <p:ph type="chart" sz="quarter" idx="13"/>
            <p:extLst>
              <p:ext uri="{D42A27DB-BD31-4B8C-83A1-F6EECF244321}">
                <p14:modId xmlns:p14="http://schemas.microsoft.com/office/powerpoint/2010/main" val="3284863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9149F0-BF63-43AD-8B09-158C2C05BC5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38B8A49-90A7-4A3A-8032-92ADA4533F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3327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1A1BE-0265-4E3C-982B-73CDCC618C83}"/>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446A35D1-FBC3-4A68-A0BE-C48E90890C99}"/>
              </a:ext>
            </a:extLst>
          </p:cNvPr>
          <p:cNvGraphicFramePr>
            <a:graphicFrameLocks noGrp="1"/>
          </p:cNvGraphicFramePr>
          <p:nvPr>
            <p:ph type="tbl" sz="quarter" idx="13"/>
            <p:extLst>
              <p:ext uri="{D42A27DB-BD31-4B8C-83A1-F6EECF244321}">
                <p14:modId xmlns:p14="http://schemas.microsoft.com/office/powerpoint/2010/main" val="3359572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96325319"/>
                    </a:ext>
                  </a:extLst>
                </a:gridCol>
                <a:gridCol w="740664">
                  <a:extLst>
                    <a:ext uri="{9D8B030D-6E8A-4147-A177-3AD203B41FA5}">
                      <a16:colId xmlns:a16="http://schemas.microsoft.com/office/drawing/2014/main" val="1159620556"/>
                    </a:ext>
                  </a:extLst>
                </a:gridCol>
                <a:gridCol w="740664">
                  <a:extLst>
                    <a:ext uri="{9D8B030D-6E8A-4147-A177-3AD203B41FA5}">
                      <a16:colId xmlns:a16="http://schemas.microsoft.com/office/drawing/2014/main" val="2490026501"/>
                    </a:ext>
                  </a:extLst>
                </a:gridCol>
                <a:gridCol w="740664">
                  <a:extLst>
                    <a:ext uri="{9D8B030D-6E8A-4147-A177-3AD203B41FA5}">
                      <a16:colId xmlns:a16="http://schemas.microsoft.com/office/drawing/2014/main" val="2404972924"/>
                    </a:ext>
                  </a:extLst>
                </a:gridCol>
                <a:gridCol w="740664">
                  <a:extLst>
                    <a:ext uri="{9D8B030D-6E8A-4147-A177-3AD203B41FA5}">
                      <a16:colId xmlns:a16="http://schemas.microsoft.com/office/drawing/2014/main" val="1809962377"/>
                    </a:ext>
                  </a:extLst>
                </a:gridCol>
                <a:gridCol w="740664">
                  <a:extLst>
                    <a:ext uri="{9D8B030D-6E8A-4147-A177-3AD203B41FA5}">
                      <a16:colId xmlns:a16="http://schemas.microsoft.com/office/drawing/2014/main" val="2792055809"/>
                    </a:ext>
                  </a:extLst>
                </a:gridCol>
                <a:gridCol w="740664">
                  <a:extLst>
                    <a:ext uri="{9D8B030D-6E8A-4147-A177-3AD203B41FA5}">
                      <a16:colId xmlns:a16="http://schemas.microsoft.com/office/drawing/2014/main" val="2036051181"/>
                    </a:ext>
                  </a:extLst>
                </a:gridCol>
                <a:gridCol w="740664">
                  <a:extLst>
                    <a:ext uri="{9D8B030D-6E8A-4147-A177-3AD203B41FA5}">
                      <a16:colId xmlns:a16="http://schemas.microsoft.com/office/drawing/2014/main" val="3989511660"/>
                    </a:ext>
                  </a:extLst>
                </a:gridCol>
                <a:gridCol w="740664">
                  <a:extLst>
                    <a:ext uri="{9D8B030D-6E8A-4147-A177-3AD203B41FA5}">
                      <a16:colId xmlns:a16="http://schemas.microsoft.com/office/drawing/2014/main" val="2739517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45336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- 2023-07-31 16:35:46</a:t>
                      </a:r>
                      <a:r>
                        <a:rPr kumimoji="0" lang="en-US" sz="1000" b="0" i="0" u="none" strike="noStrike" kern="1200" cap="none" spc="0" normalizeH="0" baseline="0" noProof="0">
                          <a:ln>
                            <a:noFill/>
                          </a:ln>
                          <a:solidFill>
                            <a:prstClr val="black"/>
                          </a:solidFill>
                          <a:effectLst/>
                          <a:uLnTx/>
                          <a:uFillTx/>
                          <a:latin typeface="Calibri"/>
                          <a:ea typeface="+mn-ea"/>
                          <a:cs typeface="+mn-cs"/>
                        </a:rPr>
                        <a:t>
 Thanks for having us, Tokio Marine North America Services! 🤝🤝
This annual meeting and presentation always serves to strengthen the relationship between our two companies and collaborate toward shared 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8.5042219541616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34053968"/>
                  </a:ext>
                </a:extLst>
              </a:tr>
            </a:tbl>
          </a:graphicData>
        </a:graphic>
      </p:graphicFrame>
      <p:sp>
        <p:nvSpPr>
          <p:cNvPr id="4" name="Text Placeholder 3">
            <a:extLst>
              <a:ext uri="{FF2B5EF4-FFF2-40B4-BE49-F238E27FC236}">
                <a16:creationId xmlns:a16="http://schemas.microsoft.com/office/drawing/2014/main" id="{2A55BCB5-6914-4574-AD10-9FBAA84D2A36}"/>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4084353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30CA8-D259-4896-9E5A-A6540E76893F}"/>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014F05D4-C1ED-4738-8884-73EC6116555E}"/>
              </a:ext>
            </a:extLst>
          </p:cNvPr>
          <p:cNvGraphicFramePr>
            <a:graphicFrameLocks noGrp="1"/>
          </p:cNvGraphicFramePr>
          <p:nvPr>
            <p:ph type="tbl" sz="quarter" idx="13"/>
            <p:extLst>
              <p:ext uri="{D42A27DB-BD31-4B8C-83A1-F6EECF244321}">
                <p14:modId xmlns:p14="http://schemas.microsoft.com/office/powerpoint/2010/main" val="3975249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94001211"/>
                    </a:ext>
                  </a:extLst>
                </a:gridCol>
                <a:gridCol w="740664">
                  <a:extLst>
                    <a:ext uri="{9D8B030D-6E8A-4147-A177-3AD203B41FA5}">
                      <a16:colId xmlns:a16="http://schemas.microsoft.com/office/drawing/2014/main" val="3314803267"/>
                    </a:ext>
                  </a:extLst>
                </a:gridCol>
                <a:gridCol w="740664">
                  <a:extLst>
                    <a:ext uri="{9D8B030D-6E8A-4147-A177-3AD203B41FA5}">
                      <a16:colId xmlns:a16="http://schemas.microsoft.com/office/drawing/2014/main" val="1482501789"/>
                    </a:ext>
                  </a:extLst>
                </a:gridCol>
                <a:gridCol w="740664">
                  <a:extLst>
                    <a:ext uri="{9D8B030D-6E8A-4147-A177-3AD203B41FA5}">
                      <a16:colId xmlns:a16="http://schemas.microsoft.com/office/drawing/2014/main" val="3511264901"/>
                    </a:ext>
                  </a:extLst>
                </a:gridCol>
                <a:gridCol w="740664">
                  <a:extLst>
                    <a:ext uri="{9D8B030D-6E8A-4147-A177-3AD203B41FA5}">
                      <a16:colId xmlns:a16="http://schemas.microsoft.com/office/drawing/2014/main" val="3830894488"/>
                    </a:ext>
                  </a:extLst>
                </a:gridCol>
                <a:gridCol w="740664">
                  <a:extLst>
                    <a:ext uri="{9D8B030D-6E8A-4147-A177-3AD203B41FA5}">
                      <a16:colId xmlns:a16="http://schemas.microsoft.com/office/drawing/2014/main" val="2736500213"/>
                    </a:ext>
                  </a:extLst>
                </a:gridCol>
                <a:gridCol w="740664">
                  <a:extLst>
                    <a:ext uri="{9D8B030D-6E8A-4147-A177-3AD203B41FA5}">
                      <a16:colId xmlns:a16="http://schemas.microsoft.com/office/drawing/2014/main" val="2466165082"/>
                    </a:ext>
                  </a:extLst>
                </a:gridCol>
                <a:gridCol w="740664">
                  <a:extLst>
                    <a:ext uri="{9D8B030D-6E8A-4147-A177-3AD203B41FA5}">
                      <a16:colId xmlns:a16="http://schemas.microsoft.com/office/drawing/2014/main" val="643978956"/>
                    </a:ext>
                  </a:extLst>
                </a:gridCol>
                <a:gridCol w="740664">
                  <a:extLst>
                    <a:ext uri="{9D8B030D-6E8A-4147-A177-3AD203B41FA5}">
                      <a16:colId xmlns:a16="http://schemas.microsoft.com/office/drawing/2014/main" val="3028949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65260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- 2023-07-28 16:11:39</a:t>
                      </a:r>
                      <a:r>
                        <a:rPr kumimoji="0" lang="en-US" sz="1000" b="0" i="0" u="none" strike="noStrike" kern="1200" cap="none" spc="0" normalizeH="0" baseline="0" noProof="0">
                          <a:ln>
                            <a:noFill/>
                          </a:ln>
                          <a:solidFill>
                            <a:prstClr val="black"/>
                          </a:solidFill>
                          <a:effectLst/>
                          <a:uLnTx/>
                          <a:uFillTx/>
                          <a:latin typeface="Calibri"/>
                          <a:ea typeface="+mn-ea"/>
                          <a:cs typeface="+mn-cs"/>
                        </a:rPr>
                        <a:t>
 The NJBIZ New Jersey's Best Places to Work 2023 list is here, and Tokio Marine America is proud to once again be listed as a top employer! 🎉🎉 
TMA was recognized for the large companies (250+ employees) category. This award, which collects data directly from employee feedback, is yet another testament to our company culture and our engaged, collaborative employees!
See the list here: https://lnkd.in/ew_56u5g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5.2863436123348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73134971"/>
                  </a:ext>
                </a:extLst>
              </a:tr>
            </a:tbl>
          </a:graphicData>
        </a:graphic>
      </p:graphicFrame>
      <p:sp>
        <p:nvSpPr>
          <p:cNvPr id="4" name="Text Placeholder 3">
            <a:extLst>
              <a:ext uri="{FF2B5EF4-FFF2-40B4-BE49-F238E27FC236}">
                <a16:creationId xmlns:a16="http://schemas.microsoft.com/office/drawing/2014/main" id="{C349FBBB-43B2-403B-B364-156A1591F997}"/>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4053072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CD0AF-9660-4F07-8CD7-CAFA1857BBC1}"/>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B7328E2F-1DB2-4E38-A9DD-96759F3553FB}"/>
              </a:ext>
            </a:extLst>
          </p:cNvPr>
          <p:cNvGraphicFramePr>
            <a:graphicFrameLocks noGrp="1"/>
          </p:cNvGraphicFramePr>
          <p:nvPr>
            <p:ph type="tbl" sz="quarter" idx="13"/>
            <p:extLst>
              <p:ext uri="{D42A27DB-BD31-4B8C-83A1-F6EECF244321}">
                <p14:modId xmlns:p14="http://schemas.microsoft.com/office/powerpoint/2010/main" val="3804833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15635903"/>
                    </a:ext>
                  </a:extLst>
                </a:gridCol>
                <a:gridCol w="740664">
                  <a:extLst>
                    <a:ext uri="{9D8B030D-6E8A-4147-A177-3AD203B41FA5}">
                      <a16:colId xmlns:a16="http://schemas.microsoft.com/office/drawing/2014/main" val="821795741"/>
                    </a:ext>
                  </a:extLst>
                </a:gridCol>
                <a:gridCol w="740664">
                  <a:extLst>
                    <a:ext uri="{9D8B030D-6E8A-4147-A177-3AD203B41FA5}">
                      <a16:colId xmlns:a16="http://schemas.microsoft.com/office/drawing/2014/main" val="2173893424"/>
                    </a:ext>
                  </a:extLst>
                </a:gridCol>
                <a:gridCol w="740664">
                  <a:extLst>
                    <a:ext uri="{9D8B030D-6E8A-4147-A177-3AD203B41FA5}">
                      <a16:colId xmlns:a16="http://schemas.microsoft.com/office/drawing/2014/main" val="362529126"/>
                    </a:ext>
                  </a:extLst>
                </a:gridCol>
                <a:gridCol w="740664">
                  <a:extLst>
                    <a:ext uri="{9D8B030D-6E8A-4147-A177-3AD203B41FA5}">
                      <a16:colId xmlns:a16="http://schemas.microsoft.com/office/drawing/2014/main" val="2479948275"/>
                    </a:ext>
                  </a:extLst>
                </a:gridCol>
                <a:gridCol w="740664">
                  <a:extLst>
                    <a:ext uri="{9D8B030D-6E8A-4147-A177-3AD203B41FA5}">
                      <a16:colId xmlns:a16="http://schemas.microsoft.com/office/drawing/2014/main" val="2242574578"/>
                    </a:ext>
                  </a:extLst>
                </a:gridCol>
                <a:gridCol w="740664">
                  <a:extLst>
                    <a:ext uri="{9D8B030D-6E8A-4147-A177-3AD203B41FA5}">
                      <a16:colId xmlns:a16="http://schemas.microsoft.com/office/drawing/2014/main" val="3299685088"/>
                    </a:ext>
                  </a:extLst>
                </a:gridCol>
                <a:gridCol w="740664">
                  <a:extLst>
                    <a:ext uri="{9D8B030D-6E8A-4147-A177-3AD203B41FA5}">
                      <a16:colId xmlns:a16="http://schemas.microsoft.com/office/drawing/2014/main" val="2001659635"/>
                    </a:ext>
                  </a:extLst>
                </a:gridCol>
                <a:gridCol w="740664">
                  <a:extLst>
                    <a:ext uri="{9D8B030D-6E8A-4147-A177-3AD203B41FA5}">
                      <a16:colId xmlns:a16="http://schemas.microsoft.com/office/drawing/2014/main" val="151174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31796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- 2023-07-21 16:12:16</a:t>
                      </a:r>
                      <a:r>
                        <a:rPr kumimoji="0" lang="en-US" sz="1000" b="0" i="0" u="none" strike="noStrike" kern="1200" cap="none" spc="0" normalizeH="0" baseline="0" noProof="0">
                          <a:ln>
                            <a:noFill/>
                          </a:ln>
                          <a:solidFill>
                            <a:prstClr val="black"/>
                          </a:solidFill>
                          <a:effectLst/>
                          <a:uLnTx/>
                          <a:uFillTx/>
                          <a:latin typeface="Calibri"/>
                          <a:ea typeface="+mn-ea"/>
                          <a:cs typeface="+mn-cs"/>
                        </a:rPr>
                        <a:t>
 This month, each TMA branch office selected a local charitable organization that they're passionate about to directly support. As they're all typically connected under a common theme, all of June's Charities of the Month support children, including: 
CURE Childhood Cancer (Atlanta) 
Hillsides \(Pasadena\) 
Boys &amp; Girls Club of Chicago 
National Center for Missing &amp; Exploited Children \(Jersey City\)
My Possibilities \(Texas\)
Visit their pages to learn more about these inspiring charities!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4.3037974683544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43180858"/>
                  </a:ext>
                </a:extLst>
              </a:tr>
            </a:tbl>
          </a:graphicData>
        </a:graphic>
      </p:graphicFrame>
      <p:sp>
        <p:nvSpPr>
          <p:cNvPr id="4" name="Text Placeholder 3">
            <a:extLst>
              <a:ext uri="{FF2B5EF4-FFF2-40B4-BE49-F238E27FC236}">
                <a16:creationId xmlns:a16="http://schemas.microsoft.com/office/drawing/2014/main" id="{7D093506-5B56-40D3-96F8-6E8512A2C3D2}"/>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379178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7FE98-B74A-49FF-BCFB-27726A8EB90B}"/>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6DFF8D38-E747-4A03-AED0-3503356966C6}"/>
              </a:ext>
            </a:extLst>
          </p:cNvPr>
          <p:cNvGraphicFramePr>
            <a:graphicFrameLocks noGrp="1"/>
          </p:cNvGraphicFramePr>
          <p:nvPr>
            <p:ph type="tbl" sz="quarter" idx="13"/>
            <p:extLst>
              <p:ext uri="{D42A27DB-BD31-4B8C-83A1-F6EECF244321}">
                <p14:modId xmlns:p14="http://schemas.microsoft.com/office/powerpoint/2010/main" val="1483246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6848269"/>
                    </a:ext>
                  </a:extLst>
                </a:gridCol>
                <a:gridCol w="576072">
                  <a:extLst>
                    <a:ext uri="{9D8B030D-6E8A-4147-A177-3AD203B41FA5}">
                      <a16:colId xmlns:a16="http://schemas.microsoft.com/office/drawing/2014/main" val="1897924023"/>
                    </a:ext>
                  </a:extLst>
                </a:gridCol>
                <a:gridCol w="576072">
                  <a:extLst>
                    <a:ext uri="{9D8B030D-6E8A-4147-A177-3AD203B41FA5}">
                      <a16:colId xmlns:a16="http://schemas.microsoft.com/office/drawing/2014/main" val="1396327726"/>
                    </a:ext>
                  </a:extLst>
                </a:gridCol>
                <a:gridCol w="576072">
                  <a:extLst>
                    <a:ext uri="{9D8B030D-6E8A-4147-A177-3AD203B41FA5}">
                      <a16:colId xmlns:a16="http://schemas.microsoft.com/office/drawing/2014/main" val="3256380830"/>
                    </a:ext>
                  </a:extLst>
                </a:gridCol>
                <a:gridCol w="576072">
                  <a:extLst>
                    <a:ext uri="{9D8B030D-6E8A-4147-A177-3AD203B41FA5}">
                      <a16:colId xmlns:a16="http://schemas.microsoft.com/office/drawing/2014/main" val="3773679848"/>
                    </a:ext>
                  </a:extLst>
                </a:gridCol>
                <a:gridCol w="576072">
                  <a:extLst>
                    <a:ext uri="{9D8B030D-6E8A-4147-A177-3AD203B41FA5}">
                      <a16:colId xmlns:a16="http://schemas.microsoft.com/office/drawing/2014/main" val="124006262"/>
                    </a:ext>
                  </a:extLst>
                </a:gridCol>
                <a:gridCol w="576072">
                  <a:extLst>
                    <a:ext uri="{9D8B030D-6E8A-4147-A177-3AD203B41FA5}">
                      <a16:colId xmlns:a16="http://schemas.microsoft.com/office/drawing/2014/main" val="2188414934"/>
                    </a:ext>
                  </a:extLst>
                </a:gridCol>
                <a:gridCol w="576072">
                  <a:extLst>
                    <a:ext uri="{9D8B030D-6E8A-4147-A177-3AD203B41FA5}">
                      <a16:colId xmlns:a16="http://schemas.microsoft.com/office/drawing/2014/main" val="3239216092"/>
                    </a:ext>
                  </a:extLst>
                </a:gridCol>
                <a:gridCol w="576072">
                  <a:extLst>
                    <a:ext uri="{9D8B030D-6E8A-4147-A177-3AD203B41FA5}">
                      <a16:colId xmlns:a16="http://schemas.microsoft.com/office/drawing/2014/main" val="2042145256"/>
                    </a:ext>
                  </a:extLst>
                </a:gridCol>
                <a:gridCol w="576072">
                  <a:extLst>
                    <a:ext uri="{9D8B030D-6E8A-4147-A177-3AD203B41FA5}">
                      <a16:colId xmlns:a16="http://schemas.microsoft.com/office/drawing/2014/main" val="4277586513"/>
                    </a:ext>
                  </a:extLst>
                </a:gridCol>
                <a:gridCol w="576072">
                  <a:extLst>
                    <a:ext uri="{9D8B030D-6E8A-4147-A177-3AD203B41FA5}">
                      <a16:colId xmlns:a16="http://schemas.microsoft.com/office/drawing/2014/main" val="26466897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462193756"/>
                  </a:ext>
                </a:extLst>
              </a:tr>
              <a:tr h="370840">
                <a:tc>
                  <a:txBody>
                    <a:bodyPr/>
                    <a:lstStyle/>
                    <a:p>
                      <a:r>
                        <a:rPr lang="en-US" sz="1000"/>
                        <a:t>tmamerica</a:t>
                      </a:r>
                    </a:p>
                  </a:txBody>
                  <a:tcPr/>
                </a:tc>
                <a:tc>
                  <a:txBody>
                    <a:bodyPr/>
                    <a:lstStyle/>
                    <a:p>
                      <a:r>
                        <a:rPr lang="en-US" sz="1000"/>
                        <a:t>501</a:t>
                      </a:r>
                    </a:p>
                  </a:txBody>
                  <a:tcPr/>
                </a:tc>
                <a:tc>
                  <a:txBody>
                    <a:bodyPr/>
                    <a:lstStyle/>
                    <a:p>
                      <a:r>
                        <a:rPr lang="en-US" sz="1000"/>
                        <a:t>2</a:t>
                      </a:r>
                    </a:p>
                  </a:txBody>
                  <a:tcPr/>
                </a:tc>
                <a:tc>
                  <a:txBody>
                    <a:bodyPr/>
                    <a:lstStyle/>
                    <a:p>
                      <a:r>
                        <a:rPr lang="en-US" sz="1000"/>
                        <a:t>7</a:t>
                      </a:r>
                    </a:p>
                  </a:txBody>
                  <a:tcPr/>
                </a:tc>
                <a:tc>
                  <a:txBody>
                    <a:bodyPr/>
                    <a:lstStyle/>
                    <a:p>
                      <a:r>
                        <a:rPr lang="en-US" sz="1000"/>
                        <a:t>3</a:t>
                      </a:r>
                    </a:p>
                  </a:txBody>
                  <a:tcPr/>
                </a:tc>
                <a:tc>
                  <a:txBody>
                    <a:bodyPr/>
                    <a:lstStyle/>
                    <a:p>
                      <a:r>
                        <a:rPr lang="en-US" sz="1000"/>
                        <a:t>0</a:t>
                      </a:r>
                    </a:p>
                  </a:txBody>
                  <a:tcPr/>
                </a:tc>
                <a:tc>
                  <a:txBody>
                    <a:bodyPr/>
                    <a:lstStyle/>
                    <a:p>
                      <a:r>
                        <a:rPr lang="en-US" sz="1000"/>
                        <a:t>2</a:t>
                      </a:r>
                    </a:p>
                  </a:txBody>
                  <a:tcPr/>
                </a:tc>
                <a:tc>
                  <a:txBody>
                    <a:bodyPr/>
                    <a:lstStyle/>
                    <a:p>
                      <a:r>
                        <a:rPr lang="en-US" sz="1000"/>
                        <a:t>12</a:t>
                      </a:r>
                    </a:p>
                  </a:txBody>
                  <a:tcPr/>
                </a:tc>
                <a:tc>
                  <a:txBody>
                    <a:bodyPr/>
                    <a:lstStyle/>
                    <a:p>
                      <a:r>
                        <a:rPr lang="en-US" sz="1000"/>
                        <a:t>65</a:t>
                      </a:r>
                    </a:p>
                  </a:txBody>
                  <a:tcPr/>
                </a:tc>
                <a:tc>
                  <a:txBody>
                    <a:bodyPr/>
                    <a:lstStyle/>
                    <a:p>
                      <a:r>
                        <a:rPr lang="en-US" sz="1000"/>
                        <a:t>4</a:t>
                      </a:r>
                    </a:p>
                  </a:txBody>
                  <a:tcPr/>
                </a:tc>
                <a:tc>
                  <a:txBody>
                    <a:bodyPr/>
                    <a:lstStyle/>
                    <a:p>
                      <a:r>
                        <a:rPr lang="en-US" sz="1000"/>
                        <a:t>1.1500 %</a:t>
                      </a:r>
                    </a:p>
                  </a:txBody>
                  <a:tcPr/>
                </a:tc>
                <a:extLst>
                  <a:ext uri="{0D108BD9-81ED-4DB2-BD59-A6C34878D82A}">
                    <a16:rowId xmlns:a16="http://schemas.microsoft.com/office/drawing/2014/main" val="631481407"/>
                  </a:ext>
                </a:extLst>
              </a:tr>
            </a:tbl>
          </a:graphicData>
        </a:graphic>
      </p:graphicFrame>
      <p:sp>
        <p:nvSpPr>
          <p:cNvPr id="4" name="Text Placeholder 3">
            <a:extLst>
              <a:ext uri="{FF2B5EF4-FFF2-40B4-BE49-F238E27FC236}">
                <a16:creationId xmlns:a16="http://schemas.microsoft.com/office/drawing/2014/main" id="{7B41E4F9-58D2-4B28-88CA-9BBF56FD08E0}"/>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382322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B3D65-0425-412E-888B-B91D96926B85}"/>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673F3B32-E00F-4D16-ACF5-A2BBD6AA3473}"/>
              </a:ext>
            </a:extLst>
          </p:cNvPr>
          <p:cNvGraphicFramePr>
            <a:graphicFrameLocks noGrp="1"/>
          </p:cNvGraphicFramePr>
          <p:nvPr>
            <p:ph type="chart" sz="quarter" idx="13"/>
            <p:extLst>
              <p:ext uri="{D42A27DB-BD31-4B8C-83A1-F6EECF244321}">
                <p14:modId xmlns:p14="http://schemas.microsoft.com/office/powerpoint/2010/main" val="45495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E1DCD0-B48F-4D69-AD53-5594CB78AB2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DC7F5E2-1B16-41D2-9535-BD8F4ADF6B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42044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16C63-0947-4A16-8418-415254D1A253}"/>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A8E87EBC-B0D8-4A58-B97C-CBC1CB2A7D91}"/>
              </a:ext>
            </a:extLst>
          </p:cNvPr>
          <p:cNvGraphicFramePr>
            <a:graphicFrameLocks noGrp="1"/>
          </p:cNvGraphicFramePr>
          <p:nvPr>
            <p:ph type="chart" sz="quarter" idx="13"/>
            <p:extLst>
              <p:ext uri="{D42A27DB-BD31-4B8C-83A1-F6EECF244321}">
                <p14:modId xmlns:p14="http://schemas.microsoft.com/office/powerpoint/2010/main" val="1660503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B14C65-786B-45BA-884B-C4EE42A5F1B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63322F4-5623-4E75-A6E4-C4D5280BB0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4766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8A370-4B68-41DE-833F-179120B907A2}"/>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EEF89E43-C081-4D95-A6FE-A5FAFB4AF1CF}"/>
              </a:ext>
            </a:extLst>
          </p:cNvPr>
          <p:cNvGraphicFramePr>
            <a:graphicFrameLocks noGrp="1"/>
          </p:cNvGraphicFramePr>
          <p:nvPr>
            <p:ph type="chart" sz="quarter" idx="13"/>
            <p:extLst>
              <p:ext uri="{D42A27DB-BD31-4B8C-83A1-F6EECF244321}">
                <p14:modId xmlns:p14="http://schemas.microsoft.com/office/powerpoint/2010/main" val="474673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357179-099D-4366-AFB3-F3AC634675A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28D1ACD-E9CA-4FB2-85A0-5E9056150B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1215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EAE55-206E-4784-8053-081F90D59933}"/>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DD2612B8-202D-4FDF-AD3E-0CABC6DF3942}"/>
              </a:ext>
            </a:extLst>
          </p:cNvPr>
          <p:cNvGraphicFramePr>
            <a:graphicFrameLocks noGrp="1"/>
          </p:cNvGraphicFramePr>
          <p:nvPr>
            <p:ph type="chart" sz="quarter" idx="13"/>
            <p:extLst>
              <p:ext uri="{D42A27DB-BD31-4B8C-83A1-F6EECF244321}">
                <p14:modId xmlns:p14="http://schemas.microsoft.com/office/powerpoint/2010/main" val="1612457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E225CE-CC1D-4859-A06E-AB129613EA8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E8320B5-7C0D-44B1-A7A2-BAC5606C6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642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C8959-A742-4325-A531-390727A5F2AA}"/>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A7CD4AAA-1F95-475A-B690-B903DEA2946D}"/>
              </a:ext>
            </a:extLst>
          </p:cNvPr>
          <p:cNvGraphicFramePr>
            <a:graphicFrameLocks noGrp="1"/>
          </p:cNvGraphicFramePr>
          <p:nvPr>
            <p:ph type="tbl" sz="quarter" idx="13"/>
            <p:extLst>
              <p:ext uri="{D42A27DB-BD31-4B8C-83A1-F6EECF244321}">
                <p14:modId xmlns:p14="http://schemas.microsoft.com/office/powerpoint/2010/main" val="3766178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23645818"/>
                    </a:ext>
                  </a:extLst>
                </a:gridCol>
                <a:gridCol w="1975104">
                  <a:extLst>
                    <a:ext uri="{9D8B030D-6E8A-4147-A177-3AD203B41FA5}">
                      <a16:colId xmlns:a16="http://schemas.microsoft.com/office/drawing/2014/main" val="764968369"/>
                    </a:ext>
                  </a:extLst>
                </a:gridCol>
                <a:gridCol w="905256">
                  <a:extLst>
                    <a:ext uri="{9D8B030D-6E8A-4147-A177-3AD203B41FA5}">
                      <a16:colId xmlns:a16="http://schemas.microsoft.com/office/drawing/2014/main" val="165605025"/>
                    </a:ext>
                  </a:extLst>
                </a:gridCol>
                <a:gridCol w="905256">
                  <a:extLst>
                    <a:ext uri="{9D8B030D-6E8A-4147-A177-3AD203B41FA5}">
                      <a16:colId xmlns:a16="http://schemas.microsoft.com/office/drawing/2014/main" val="4259629519"/>
                    </a:ext>
                  </a:extLst>
                </a:gridCol>
                <a:gridCol w="905256">
                  <a:extLst>
                    <a:ext uri="{9D8B030D-6E8A-4147-A177-3AD203B41FA5}">
                      <a16:colId xmlns:a16="http://schemas.microsoft.com/office/drawing/2014/main" val="1046540386"/>
                    </a:ext>
                  </a:extLst>
                </a:gridCol>
                <a:gridCol w="905256">
                  <a:extLst>
                    <a:ext uri="{9D8B030D-6E8A-4147-A177-3AD203B41FA5}">
                      <a16:colId xmlns:a16="http://schemas.microsoft.com/office/drawing/2014/main" val="2419806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58958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- 2023-07-26 16:53:59</a:t>
                      </a:r>
                      <a:r>
                        <a:rPr kumimoji="0" lang="en-US" sz="1000" b="0" i="0" u="none" strike="noStrike" kern="1200" cap="none" spc="0" normalizeH="0" baseline="0" noProof="0">
                          <a:ln>
                            <a:noFill/>
                          </a:ln>
                          <a:solidFill>
                            <a:prstClr val="black"/>
                          </a:solidFill>
                          <a:effectLst/>
                          <a:uLnTx/>
                          <a:uFillTx/>
                          <a:latin typeface="Calibri"/>
                          <a:ea typeface="+mn-ea"/>
                          <a:cs typeface="+mn-cs"/>
                        </a:rPr>
                        <a:t>
 We're back with our #MeetTheMembers spotlight post for members of the TMA DE&amp;I Task Force and introducing Ryo K., an Accounting Executive Officer based in our Pasadena, CA office.
Ryo is an expatriate from Japan who has worked both for us here at TMA and at our sister company, phlyinsurance. As a member of the Task Force, he believes that mutual respect and understanding one another are key pieces of any business.
Interested in joining a team that prioritizes DE&amp;I initiatives? Visit bit.ly/TMACareers to look through our open roles!
#DEI #diversity #equity #inclusion #memberspotlight #employeespotlight #expats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https://quintly-image-storage.s3.amazonaws.com/a8463497d6ac59d9f9b31e3831c67b7f/42e1533381168e6335863e8026d0c66e.jpg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57529904"/>
                  </a:ext>
                </a:extLst>
              </a:tr>
            </a:tbl>
          </a:graphicData>
        </a:graphic>
      </p:graphicFrame>
      <p:sp>
        <p:nvSpPr>
          <p:cNvPr id="4" name="Text Placeholder 3">
            <a:extLst>
              <a:ext uri="{FF2B5EF4-FFF2-40B4-BE49-F238E27FC236}">
                <a16:creationId xmlns:a16="http://schemas.microsoft.com/office/drawing/2014/main" id="{11C7B509-A6C5-4FC9-A861-07F7E1FAEAF4}"/>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584374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E2421-3370-48B6-BDCF-B7DC7809FA5D}"/>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F3957F1F-83F3-4771-8AFE-F01E5693F4AF}"/>
              </a:ext>
            </a:extLst>
          </p:cNvPr>
          <p:cNvGraphicFramePr>
            <a:graphicFrameLocks noGrp="1"/>
          </p:cNvGraphicFramePr>
          <p:nvPr>
            <p:ph type="tbl" sz="quarter" idx="13"/>
            <p:extLst>
              <p:ext uri="{D42A27DB-BD31-4B8C-83A1-F6EECF244321}">
                <p14:modId xmlns:p14="http://schemas.microsoft.com/office/powerpoint/2010/main" val="1193968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1352404"/>
                    </a:ext>
                  </a:extLst>
                </a:gridCol>
                <a:gridCol w="1975104">
                  <a:extLst>
                    <a:ext uri="{9D8B030D-6E8A-4147-A177-3AD203B41FA5}">
                      <a16:colId xmlns:a16="http://schemas.microsoft.com/office/drawing/2014/main" val="4003204075"/>
                    </a:ext>
                  </a:extLst>
                </a:gridCol>
                <a:gridCol w="905256">
                  <a:extLst>
                    <a:ext uri="{9D8B030D-6E8A-4147-A177-3AD203B41FA5}">
                      <a16:colId xmlns:a16="http://schemas.microsoft.com/office/drawing/2014/main" val="2238988980"/>
                    </a:ext>
                  </a:extLst>
                </a:gridCol>
                <a:gridCol w="905256">
                  <a:extLst>
                    <a:ext uri="{9D8B030D-6E8A-4147-A177-3AD203B41FA5}">
                      <a16:colId xmlns:a16="http://schemas.microsoft.com/office/drawing/2014/main" val="430506229"/>
                    </a:ext>
                  </a:extLst>
                </a:gridCol>
                <a:gridCol w="905256">
                  <a:extLst>
                    <a:ext uri="{9D8B030D-6E8A-4147-A177-3AD203B41FA5}">
                      <a16:colId xmlns:a16="http://schemas.microsoft.com/office/drawing/2014/main" val="3713118922"/>
                    </a:ext>
                  </a:extLst>
                </a:gridCol>
                <a:gridCol w="905256">
                  <a:extLst>
                    <a:ext uri="{9D8B030D-6E8A-4147-A177-3AD203B41FA5}">
                      <a16:colId xmlns:a16="http://schemas.microsoft.com/office/drawing/2014/main" val="709576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8716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- 2023-07-31 16:40:43</a:t>
                      </a:r>
                      <a:r>
                        <a:rPr kumimoji="0" lang="en-US" sz="1000" b="0" i="0" u="none" strike="noStrike" kern="1200" cap="none" spc="0" normalizeH="0" baseline="0" noProof="0">
                          <a:ln>
                            <a:noFill/>
                          </a:ln>
                          <a:solidFill>
                            <a:prstClr val="black"/>
                          </a:solidFill>
                          <a:effectLst/>
                          <a:uLnTx/>
                          <a:uFillTx/>
                          <a:latin typeface="Calibri"/>
                          <a:ea typeface="+mn-ea"/>
                          <a:cs typeface="+mn-cs"/>
                        </a:rPr>
                        <a:t>
 Leaders from TMA visited our colleagues at tmna_services in Bala Cynwyd, PA for our Group company presentation. These annual events provide us with the opportunity to connect with employees who we partner with on a daily basis, discuss key initiatives, and collaborate on shared goals.
TMA CEO Daisuke Ugaeri and Executive VP Steve Goldstein presented more about TMA's culture and some big ticket items in front of a hybrid audience that included TMNAS leadership and employees.
#meetings #townhall #tokiomarine #presentations #collaboration #insurance #insurancecompanies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https://quintly-image-storage.s3.amazonaws.com/a8463497d6ac59d9f9b31e3831c67b7f/b09de1f678e980410c0b34d1f482b828.jpg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611287753"/>
                  </a:ext>
                </a:extLst>
              </a:tr>
            </a:tbl>
          </a:graphicData>
        </a:graphic>
      </p:graphicFrame>
      <p:sp>
        <p:nvSpPr>
          <p:cNvPr id="4" name="Text Placeholder 3">
            <a:extLst>
              <a:ext uri="{FF2B5EF4-FFF2-40B4-BE49-F238E27FC236}">
                <a16:creationId xmlns:a16="http://schemas.microsoft.com/office/drawing/2014/main" id="{B976CBE3-AE2F-4D61-B766-95DF85BE2670}"/>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889835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EC280-952D-45CD-937A-6BBEE401EB75}"/>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641798CE-1283-4082-B933-16CA26CA7C10}"/>
              </a:ext>
            </a:extLst>
          </p:cNvPr>
          <p:cNvGraphicFramePr>
            <a:graphicFrameLocks noGrp="1"/>
          </p:cNvGraphicFramePr>
          <p:nvPr>
            <p:ph type="tbl" sz="quarter" idx="13"/>
            <p:extLst>
              <p:ext uri="{D42A27DB-BD31-4B8C-83A1-F6EECF244321}">
                <p14:modId xmlns:p14="http://schemas.microsoft.com/office/powerpoint/2010/main" val="1132570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94088600"/>
                    </a:ext>
                  </a:extLst>
                </a:gridCol>
                <a:gridCol w="1975104">
                  <a:extLst>
                    <a:ext uri="{9D8B030D-6E8A-4147-A177-3AD203B41FA5}">
                      <a16:colId xmlns:a16="http://schemas.microsoft.com/office/drawing/2014/main" val="1198270919"/>
                    </a:ext>
                  </a:extLst>
                </a:gridCol>
                <a:gridCol w="905256">
                  <a:extLst>
                    <a:ext uri="{9D8B030D-6E8A-4147-A177-3AD203B41FA5}">
                      <a16:colId xmlns:a16="http://schemas.microsoft.com/office/drawing/2014/main" val="1914162245"/>
                    </a:ext>
                  </a:extLst>
                </a:gridCol>
                <a:gridCol w="905256">
                  <a:extLst>
                    <a:ext uri="{9D8B030D-6E8A-4147-A177-3AD203B41FA5}">
                      <a16:colId xmlns:a16="http://schemas.microsoft.com/office/drawing/2014/main" val="1534992958"/>
                    </a:ext>
                  </a:extLst>
                </a:gridCol>
                <a:gridCol w="905256">
                  <a:extLst>
                    <a:ext uri="{9D8B030D-6E8A-4147-A177-3AD203B41FA5}">
                      <a16:colId xmlns:a16="http://schemas.microsoft.com/office/drawing/2014/main" val="2902120816"/>
                    </a:ext>
                  </a:extLst>
                </a:gridCol>
                <a:gridCol w="905256">
                  <a:extLst>
                    <a:ext uri="{9D8B030D-6E8A-4147-A177-3AD203B41FA5}">
                      <a16:colId xmlns:a16="http://schemas.microsoft.com/office/drawing/2014/main" val="2724580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68531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- 2023-07-21 16:19:09</a:t>
                      </a:r>
                      <a:r>
                        <a:rPr kumimoji="0" lang="en-US" sz="1000" b="0" i="0" u="none" strike="noStrike" kern="1200" cap="none" spc="0" normalizeH="0" baseline="0" noProof="0">
                          <a:ln>
                            <a:noFill/>
                          </a:ln>
                          <a:solidFill>
                            <a:prstClr val="black"/>
                          </a:solidFill>
                          <a:effectLst/>
                          <a:uLnTx/>
                          <a:uFillTx/>
                          <a:latin typeface="Calibri"/>
                          <a:ea typeface="+mn-ea"/>
                          <a:cs typeface="+mn-cs"/>
                        </a:rPr>
                        <a:t>
 This month, each TMA branch office selected a local charitable organization that they're passionate about to directly support. As they're all typically connected under a common theme, all of June's Charities of the Month support children, including: 
curechildcancer (Atlanta) 
hillsidespasadena (Pasadena) 
ulbgc_chicago (Chicago) 
National Center for Missing and Exploited Children (Jersey City)
mptxorg (Plano)
Visit their pages to learn more about these inspiring charities! 
#charity #CSR #findacure #curechildhoodcancer #atlanta #chicagocharity #pasadena #jerseycity #texas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https://quintly-image-storage.s3.amazonaws.com/a8463497d6ac59d9f9b31e3831c67b7f/4556586928367fedafe6df6b077e43e3.jpg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519262015"/>
                  </a:ext>
                </a:extLst>
              </a:tr>
            </a:tbl>
          </a:graphicData>
        </a:graphic>
      </p:graphicFrame>
      <p:sp>
        <p:nvSpPr>
          <p:cNvPr id="4" name="Text Placeholder 3">
            <a:extLst>
              <a:ext uri="{FF2B5EF4-FFF2-40B4-BE49-F238E27FC236}">
                <a16:creationId xmlns:a16="http://schemas.microsoft.com/office/drawing/2014/main" id="{4417F3EF-365F-44C4-9F77-36D5FB9950A1}"/>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5169905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2059</Words>
  <Application>Microsoft Office PowerPoint</Application>
  <PresentationFormat>On-screen Show (4:3)</PresentationFormat>
  <Paragraphs>396</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2023-08-04T15:17:40Z</dcterms:created>
  <dcterms:modified xsi:type="dcterms:W3CDTF">2023-08-04T15:18:28Z</dcterms:modified>
</cp:coreProperties>
</file>