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4"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Sheet1!$B$2:$B$49</c:f>
              <c:numCache>
                <c:formatCode>General</c:formatCode>
                <c:ptCount val="48"/>
                <c:pt idx="0">
                  <c:v>4406</c:v>
                </c:pt>
                <c:pt idx="1">
                  <c:v>4412</c:v>
                </c:pt>
                <c:pt idx="2">
                  <c:v>4434</c:v>
                </c:pt>
                <c:pt idx="3">
                  <c:v>4469</c:v>
                </c:pt>
                <c:pt idx="4">
                  <c:v>4473</c:v>
                </c:pt>
                <c:pt idx="5">
                  <c:v>4488</c:v>
                </c:pt>
                <c:pt idx="6">
                  <c:v>4495</c:v>
                </c:pt>
                <c:pt idx="7">
                  <c:v>4498</c:v>
                </c:pt>
                <c:pt idx="8">
                  <c:v>4511</c:v>
                </c:pt>
                <c:pt idx="9">
                  <c:v>4525</c:v>
                </c:pt>
                <c:pt idx="10">
                  <c:v>4531</c:v>
                </c:pt>
                <c:pt idx="11">
                  <c:v>4545</c:v>
                </c:pt>
                <c:pt idx="12">
                  <c:v>4569</c:v>
                </c:pt>
                <c:pt idx="13">
                  <c:v>4580</c:v>
                </c:pt>
                <c:pt idx="14">
                  <c:v>4604</c:v>
                </c:pt>
                <c:pt idx="15">
                  <c:v>4613</c:v>
                </c:pt>
                <c:pt idx="16">
                  <c:v>4622</c:v>
                </c:pt>
                <c:pt idx="17">
                  <c:v>4642</c:v>
                </c:pt>
                <c:pt idx="18">
                  <c:v>4649</c:v>
                </c:pt>
                <c:pt idx="19">
                  <c:v>4662</c:v>
                </c:pt>
                <c:pt idx="20">
                  <c:v>4667</c:v>
                </c:pt>
                <c:pt idx="21">
                  <c:v>4681</c:v>
                </c:pt>
                <c:pt idx="22">
                  <c:v>4674</c:v>
                </c:pt>
                <c:pt idx="23">
                  <c:v>4675</c:v>
                </c:pt>
                <c:pt idx="24">
                  <c:v>4683</c:v>
                </c:pt>
                <c:pt idx="25">
                  <c:v>4689</c:v>
                </c:pt>
                <c:pt idx="26">
                  <c:v>4711</c:v>
                </c:pt>
                <c:pt idx="27">
                  <c:v>4773</c:v>
                </c:pt>
                <c:pt idx="28">
                  <c:v>4793</c:v>
                </c:pt>
                <c:pt idx="29">
                  <c:v>4804</c:v>
                </c:pt>
                <c:pt idx="30">
                  <c:v>4939</c:v>
                </c:pt>
                <c:pt idx="31">
                  <c:v>7147</c:v>
                </c:pt>
                <c:pt idx="32">
                  <c:v>7188</c:v>
                </c:pt>
                <c:pt idx="33">
                  <c:v>7242</c:v>
                </c:pt>
                <c:pt idx="34">
                  <c:v>7269</c:v>
                </c:pt>
                <c:pt idx="35">
                  <c:v>7281</c:v>
                </c:pt>
                <c:pt idx="36">
                  <c:v>7302</c:v>
                </c:pt>
                <c:pt idx="37">
                  <c:v>7344</c:v>
                </c:pt>
                <c:pt idx="38">
                  <c:v>7357</c:v>
                </c:pt>
                <c:pt idx="39">
                  <c:v>7368</c:v>
                </c:pt>
                <c:pt idx="40">
                  <c:v>7370</c:v>
                </c:pt>
                <c:pt idx="41">
                  <c:v>7392</c:v>
                </c:pt>
                <c:pt idx="42">
                  <c:v>7405</c:v>
                </c:pt>
                <c:pt idx="43">
                  <c:v>7410</c:v>
                </c:pt>
              </c:numCache>
            </c:numRef>
          </c:val>
          <c:smooth val="0"/>
          <c:extLst>
            <c:ext xmlns:c16="http://schemas.microsoft.com/office/drawing/2014/chart" uri="{C3380CC4-5D6E-409C-BE32-E72D297353CC}">
              <c16:uniqueId val="{00000000-8260-4F17-A78B-25EA11C67320}"/>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Sheet1!$C$2:$C$49</c:f>
              <c:numCache>
                <c:formatCode>General</c:formatCode>
                <c:ptCount val="48"/>
                <c:pt idx="0">
                  <c:v>3513</c:v>
                </c:pt>
                <c:pt idx="1">
                  <c:v>3635</c:v>
                </c:pt>
                <c:pt idx="2">
                  <c:v>3632</c:v>
                </c:pt>
                <c:pt idx="3">
                  <c:v>3645</c:v>
                </c:pt>
                <c:pt idx="4">
                  <c:v>3650</c:v>
                </c:pt>
                <c:pt idx="5">
                  <c:v>3627</c:v>
                </c:pt>
                <c:pt idx="6">
                  <c:v>3631</c:v>
                </c:pt>
                <c:pt idx="7">
                  <c:v>3630</c:v>
                </c:pt>
                <c:pt idx="8">
                  <c:v>3645</c:v>
                </c:pt>
                <c:pt idx="9">
                  <c:v>3647</c:v>
                </c:pt>
                <c:pt idx="10">
                  <c:v>3662</c:v>
                </c:pt>
                <c:pt idx="11">
                  <c:v>3672</c:v>
                </c:pt>
                <c:pt idx="12">
                  <c:v>3645</c:v>
                </c:pt>
                <c:pt idx="13">
                  <c:v>3656</c:v>
                </c:pt>
                <c:pt idx="14">
                  <c:v>3674</c:v>
                </c:pt>
                <c:pt idx="15">
                  <c:v>3689</c:v>
                </c:pt>
                <c:pt idx="16">
                  <c:v>3680</c:v>
                </c:pt>
                <c:pt idx="17">
                  <c:v>3682</c:v>
                </c:pt>
                <c:pt idx="18">
                  <c:v>3692</c:v>
                </c:pt>
                <c:pt idx="19">
                  <c:v>3699</c:v>
                </c:pt>
                <c:pt idx="20">
                  <c:v>3707</c:v>
                </c:pt>
                <c:pt idx="21">
                  <c:v>3721</c:v>
                </c:pt>
                <c:pt idx="22">
                  <c:v>3730</c:v>
                </c:pt>
                <c:pt idx="23">
                  <c:v>3796</c:v>
                </c:pt>
                <c:pt idx="24">
                  <c:v>3794</c:v>
                </c:pt>
                <c:pt idx="25">
                  <c:v>3795</c:v>
                </c:pt>
                <c:pt idx="26">
                  <c:v>3797</c:v>
                </c:pt>
                <c:pt idx="27">
                  <c:v>3822</c:v>
                </c:pt>
                <c:pt idx="28">
                  <c:v>3823</c:v>
                </c:pt>
                <c:pt idx="29">
                  <c:v>3825</c:v>
                </c:pt>
                <c:pt idx="30">
                  <c:v>3839</c:v>
                </c:pt>
                <c:pt idx="31">
                  <c:v>3851</c:v>
                </c:pt>
                <c:pt idx="32">
                  <c:v>3858</c:v>
                </c:pt>
                <c:pt idx="33">
                  <c:v>3864</c:v>
                </c:pt>
                <c:pt idx="34">
                  <c:v>3851</c:v>
                </c:pt>
                <c:pt idx="35">
                  <c:v>3850</c:v>
                </c:pt>
                <c:pt idx="36">
                  <c:v>3858</c:v>
                </c:pt>
                <c:pt idx="37">
                  <c:v>3858</c:v>
                </c:pt>
                <c:pt idx="38">
                  <c:v>3857</c:v>
                </c:pt>
                <c:pt idx="39">
                  <c:v>3868</c:v>
                </c:pt>
                <c:pt idx="40">
                  <c:v>3879</c:v>
                </c:pt>
                <c:pt idx="41">
                  <c:v>3885</c:v>
                </c:pt>
                <c:pt idx="42">
                  <c:v>3888</c:v>
                </c:pt>
                <c:pt idx="43">
                  <c:v>3886</c:v>
                </c:pt>
              </c:numCache>
            </c:numRef>
          </c:val>
          <c:smooth val="0"/>
          <c:extLst>
            <c:ext xmlns:c16="http://schemas.microsoft.com/office/drawing/2014/chart" uri="{C3380CC4-5D6E-409C-BE32-E72D297353CC}">
              <c16:uniqueId val="{00000001-8260-4F17-A78B-25EA11C67320}"/>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Sheet1!$D$2:$D$49</c:f>
              <c:numCache>
                <c:formatCode>General</c:formatCode>
                <c:ptCount val="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mooth val="0"/>
          <c:extLst>
            <c:ext xmlns:c16="http://schemas.microsoft.com/office/drawing/2014/chart" uri="{C3380CC4-5D6E-409C-BE32-E72D297353CC}">
              <c16:uniqueId val="{00000002-8260-4F17-A78B-25EA11C67320}"/>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Sheet1!$E$2:$E$49</c:f>
              <c:numCache>
                <c:formatCode>General</c:formatCode>
                <c:ptCount val="48"/>
                <c:pt idx="0">
                  <c:v>23171</c:v>
                </c:pt>
                <c:pt idx="1">
                  <c:v>23717</c:v>
                </c:pt>
                <c:pt idx="2">
                  <c:v>24308</c:v>
                </c:pt>
                <c:pt idx="3">
                  <c:v>24835</c:v>
                </c:pt>
                <c:pt idx="4">
                  <c:v>25298</c:v>
                </c:pt>
                <c:pt idx="5">
                  <c:v>25651</c:v>
                </c:pt>
                <c:pt idx="6">
                  <c:v>26080</c:v>
                </c:pt>
                <c:pt idx="7">
                  <c:v>26419</c:v>
                </c:pt>
                <c:pt idx="8">
                  <c:v>26689</c:v>
                </c:pt>
                <c:pt idx="9">
                  <c:v>26959</c:v>
                </c:pt>
                <c:pt idx="10">
                  <c:v>27286</c:v>
                </c:pt>
                <c:pt idx="11">
                  <c:v>27545</c:v>
                </c:pt>
                <c:pt idx="12">
                  <c:v>27940</c:v>
                </c:pt>
                <c:pt idx="13">
                  <c:v>28237</c:v>
                </c:pt>
                <c:pt idx="14">
                  <c:v>28493</c:v>
                </c:pt>
                <c:pt idx="15">
                  <c:v>28730</c:v>
                </c:pt>
                <c:pt idx="16">
                  <c:v>28926</c:v>
                </c:pt>
                <c:pt idx="17">
                  <c:v>29165</c:v>
                </c:pt>
                <c:pt idx="18">
                  <c:v>29365</c:v>
                </c:pt>
                <c:pt idx="19">
                  <c:v>29566</c:v>
                </c:pt>
                <c:pt idx="20">
                  <c:v>29728</c:v>
                </c:pt>
                <c:pt idx="21">
                  <c:v>29943</c:v>
                </c:pt>
                <c:pt idx="22">
                  <c:v>30214</c:v>
                </c:pt>
                <c:pt idx="23">
                  <c:v>30416</c:v>
                </c:pt>
                <c:pt idx="24">
                  <c:v>30685</c:v>
                </c:pt>
                <c:pt idx="25">
                  <c:v>31029</c:v>
                </c:pt>
                <c:pt idx="26">
                  <c:v>31407</c:v>
                </c:pt>
                <c:pt idx="27">
                  <c:v>31698</c:v>
                </c:pt>
                <c:pt idx="28">
                  <c:v>32016</c:v>
                </c:pt>
                <c:pt idx="29">
                  <c:v>32334</c:v>
                </c:pt>
                <c:pt idx="30">
                  <c:v>32675</c:v>
                </c:pt>
                <c:pt idx="31">
                  <c:v>33092</c:v>
                </c:pt>
                <c:pt idx="32">
                  <c:v>33490</c:v>
                </c:pt>
                <c:pt idx="33">
                  <c:v>33914</c:v>
                </c:pt>
                <c:pt idx="34">
                  <c:v>34266</c:v>
                </c:pt>
                <c:pt idx="35">
                  <c:v>34633</c:v>
                </c:pt>
                <c:pt idx="36">
                  <c:v>35096</c:v>
                </c:pt>
                <c:pt idx="37">
                  <c:v>35567</c:v>
                </c:pt>
                <c:pt idx="38">
                  <c:v>36055</c:v>
                </c:pt>
                <c:pt idx="39">
                  <c:v>36470</c:v>
                </c:pt>
                <c:pt idx="40">
                  <c:v>36859</c:v>
                </c:pt>
                <c:pt idx="41">
                  <c:v>37354</c:v>
                </c:pt>
                <c:pt idx="42">
                  <c:v>37877</c:v>
                </c:pt>
                <c:pt idx="43">
                  <c:v>37960</c:v>
                </c:pt>
              </c:numCache>
            </c:numRef>
          </c:val>
          <c:smooth val="0"/>
          <c:extLst>
            <c:ext xmlns:c16="http://schemas.microsoft.com/office/drawing/2014/chart" uri="{C3380CC4-5D6E-409C-BE32-E72D297353CC}">
              <c16:uniqueId val="{00000003-8260-4F17-A78B-25EA11C67320}"/>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Sheet1!$F$2:$F$49</c:f>
              <c:numCache>
                <c:formatCode>General</c:formatCode>
                <c:ptCount val="48"/>
                <c:pt idx="0">
                  <c:v>1680</c:v>
                </c:pt>
                <c:pt idx="1">
                  <c:v>1737</c:v>
                </c:pt>
                <c:pt idx="2">
                  <c:v>1768</c:v>
                </c:pt>
                <c:pt idx="3">
                  <c:v>1826</c:v>
                </c:pt>
                <c:pt idx="4">
                  <c:v>1885</c:v>
                </c:pt>
                <c:pt idx="5">
                  <c:v>1936</c:v>
                </c:pt>
                <c:pt idx="6">
                  <c:v>1973</c:v>
                </c:pt>
                <c:pt idx="7">
                  <c:v>2045</c:v>
                </c:pt>
                <c:pt idx="8">
                  <c:v>2091</c:v>
                </c:pt>
                <c:pt idx="9">
                  <c:v>2138</c:v>
                </c:pt>
                <c:pt idx="10">
                  <c:v>2170</c:v>
                </c:pt>
                <c:pt idx="11">
                  <c:v>2190</c:v>
                </c:pt>
                <c:pt idx="12">
                  <c:v>2226</c:v>
                </c:pt>
                <c:pt idx="13">
                  <c:v>2289</c:v>
                </c:pt>
                <c:pt idx="14">
                  <c:v>2344</c:v>
                </c:pt>
                <c:pt idx="15">
                  <c:v>2370</c:v>
                </c:pt>
                <c:pt idx="16">
                  <c:v>2399</c:v>
                </c:pt>
                <c:pt idx="17">
                  <c:v>2425</c:v>
                </c:pt>
                <c:pt idx="18">
                  <c:v>2441</c:v>
                </c:pt>
                <c:pt idx="19">
                  <c:v>2478</c:v>
                </c:pt>
                <c:pt idx="20">
                  <c:v>2482</c:v>
                </c:pt>
                <c:pt idx="21">
                  <c:v>2537</c:v>
                </c:pt>
                <c:pt idx="22">
                  <c:v>2561</c:v>
                </c:pt>
                <c:pt idx="23">
                  <c:v>2571</c:v>
                </c:pt>
                <c:pt idx="24">
                  <c:v>2579</c:v>
                </c:pt>
                <c:pt idx="25">
                  <c:v>2577</c:v>
                </c:pt>
                <c:pt idx="26">
                  <c:v>2585</c:v>
                </c:pt>
                <c:pt idx="27">
                  <c:v>2563</c:v>
                </c:pt>
                <c:pt idx="28">
                  <c:v>2578</c:v>
                </c:pt>
                <c:pt idx="29">
                  <c:v>2604</c:v>
                </c:pt>
                <c:pt idx="30">
                  <c:v>2633</c:v>
                </c:pt>
                <c:pt idx="31">
                  <c:v>2719</c:v>
                </c:pt>
                <c:pt idx="32">
                  <c:v>2781</c:v>
                </c:pt>
                <c:pt idx="33">
                  <c:v>2820</c:v>
                </c:pt>
                <c:pt idx="34">
                  <c:v>2869</c:v>
                </c:pt>
                <c:pt idx="35">
                  <c:v>2884</c:v>
                </c:pt>
                <c:pt idx="36">
                  <c:v>2899</c:v>
                </c:pt>
                <c:pt idx="37">
                  <c:v>2935</c:v>
                </c:pt>
                <c:pt idx="38">
                  <c:v>3010</c:v>
                </c:pt>
                <c:pt idx="39">
                  <c:v>3050</c:v>
                </c:pt>
                <c:pt idx="40">
                  <c:v>3053</c:v>
                </c:pt>
                <c:pt idx="41">
                  <c:v>3087</c:v>
                </c:pt>
                <c:pt idx="42">
                  <c:v>3100</c:v>
                </c:pt>
                <c:pt idx="43">
                  <c:v>3106</c:v>
                </c:pt>
              </c:numCache>
            </c:numRef>
          </c:val>
          <c:smooth val="0"/>
          <c:extLst>
            <c:ext xmlns:c16="http://schemas.microsoft.com/office/drawing/2014/chart" uri="{C3380CC4-5D6E-409C-BE32-E72D297353CC}">
              <c16:uniqueId val="{00000004-8260-4F17-A78B-25EA11C67320}"/>
            </c:ext>
          </c:extLst>
        </c:ser>
        <c:dLbls>
          <c:showLegendKey val="0"/>
          <c:showVal val="0"/>
          <c:showCatName val="0"/>
          <c:showSerName val="0"/>
          <c:showPercent val="0"/>
          <c:showBubbleSize val="0"/>
        </c:dLbls>
        <c:smooth val="0"/>
        <c:axId val="294458880"/>
        <c:axId val="50982864"/>
      </c:lineChart>
      <c:dateAx>
        <c:axId val="294458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82864"/>
        <c:crosses val="autoZero"/>
        <c:auto val="1"/>
        <c:lblOffset val="100"/>
        <c:baseTimeUnit val="months"/>
      </c:dateAx>
      <c:valAx>
        <c:axId val="5098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5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34</c:v>
                </c:pt>
                <c:pt idx="1">
                  <c:v>53</c:v>
                </c:pt>
                <c:pt idx="2">
                  <c:v>26</c:v>
                </c:pt>
                <c:pt idx="3">
                  <c:v>23</c:v>
                </c:pt>
                <c:pt idx="4">
                  <c:v>8</c:v>
                </c:pt>
                <c:pt idx="5">
                  <c:v>11</c:v>
                </c:pt>
                <c:pt idx="6">
                  <c:v>22</c:v>
                </c:pt>
                <c:pt idx="7">
                  <c:v>0</c:v>
                </c:pt>
                <c:pt idx="8">
                  <c:v>0</c:v>
                </c:pt>
              </c:numCache>
            </c:numRef>
          </c:val>
          <c:extLst>
            <c:ext xmlns:c16="http://schemas.microsoft.com/office/drawing/2014/chart" uri="{C3380CC4-5D6E-409C-BE32-E72D297353CC}">
              <c16:uniqueId val="{00000000-0266-457D-9EF5-B70D3E42EC94}"/>
            </c:ext>
          </c:extLst>
        </c:ser>
        <c:dLbls>
          <c:showLegendKey val="0"/>
          <c:showVal val="0"/>
          <c:showCatName val="0"/>
          <c:showSerName val="0"/>
          <c:showPercent val="0"/>
          <c:showBubbleSize val="0"/>
        </c:dLbls>
        <c:gapWidth val="219"/>
        <c:overlap val="-27"/>
        <c:axId val="367086224"/>
        <c:axId val="367086880"/>
      </c:barChart>
      <c:dateAx>
        <c:axId val="367086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086880"/>
        <c:crosses val="autoZero"/>
        <c:auto val="1"/>
        <c:lblOffset val="100"/>
        <c:baseTimeUnit val="months"/>
      </c:dateAx>
      <c:valAx>
        <c:axId val="36708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08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28</c:v>
                </c:pt>
                <c:pt idx="1">
                  <c:v>105</c:v>
                </c:pt>
                <c:pt idx="2">
                  <c:v>25</c:v>
                </c:pt>
                <c:pt idx="3">
                  <c:v>29</c:v>
                </c:pt>
                <c:pt idx="4">
                  <c:v>26</c:v>
                </c:pt>
                <c:pt idx="5">
                  <c:v>20</c:v>
                </c:pt>
                <c:pt idx="6">
                  <c:v>20</c:v>
                </c:pt>
                <c:pt idx="7">
                  <c:v>21</c:v>
                </c:pt>
                <c:pt idx="8">
                  <c:v>0</c:v>
                </c:pt>
                <c:pt idx="9">
                  <c:v>0</c:v>
                </c:pt>
                <c:pt idx="10">
                  <c:v>0</c:v>
                </c:pt>
                <c:pt idx="11">
                  <c:v>0</c:v>
                </c:pt>
              </c:numCache>
            </c:numRef>
          </c:val>
          <c:extLst>
            <c:ext xmlns:c16="http://schemas.microsoft.com/office/drawing/2014/chart" uri="{C3380CC4-5D6E-409C-BE32-E72D297353CC}">
              <c16:uniqueId val="{00000000-D326-40FE-A890-F97C738F28ED}"/>
            </c:ext>
          </c:extLst>
        </c:ser>
        <c:dLbls>
          <c:showLegendKey val="0"/>
          <c:showVal val="0"/>
          <c:showCatName val="0"/>
          <c:showSerName val="0"/>
          <c:showPercent val="0"/>
          <c:showBubbleSize val="0"/>
        </c:dLbls>
        <c:gapWidth val="219"/>
        <c:overlap val="-27"/>
        <c:axId val="367085896"/>
        <c:axId val="367089832"/>
      </c:barChart>
      <c:dateAx>
        <c:axId val="367085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089832"/>
        <c:crosses val="autoZero"/>
        <c:auto val="1"/>
        <c:lblOffset val="100"/>
        <c:baseTimeUnit val="months"/>
      </c:dateAx>
      <c:valAx>
        <c:axId val="367089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08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617</c:v>
                </c:pt>
                <c:pt idx="1">
                  <c:v>2857</c:v>
                </c:pt>
                <c:pt idx="2">
                  <c:v>750</c:v>
                </c:pt>
                <c:pt idx="3">
                  <c:v>666</c:v>
                </c:pt>
                <c:pt idx="4">
                  <c:v>794</c:v>
                </c:pt>
                <c:pt idx="5">
                  <c:v>493</c:v>
                </c:pt>
                <c:pt idx="6">
                  <c:v>500</c:v>
                </c:pt>
                <c:pt idx="7">
                  <c:v>69</c:v>
                </c:pt>
                <c:pt idx="8">
                  <c:v>0</c:v>
                </c:pt>
                <c:pt idx="9">
                  <c:v>0</c:v>
                </c:pt>
                <c:pt idx="10">
                  <c:v>0</c:v>
                </c:pt>
                <c:pt idx="11">
                  <c:v>0</c:v>
                </c:pt>
              </c:numCache>
            </c:numRef>
          </c:val>
          <c:extLst>
            <c:ext xmlns:c16="http://schemas.microsoft.com/office/drawing/2014/chart" uri="{C3380CC4-5D6E-409C-BE32-E72D297353CC}">
              <c16:uniqueId val="{00000000-73AF-4C1F-9530-AC8D7F81E36B}"/>
            </c:ext>
          </c:extLst>
        </c:ser>
        <c:dLbls>
          <c:showLegendKey val="0"/>
          <c:showVal val="0"/>
          <c:showCatName val="0"/>
          <c:showSerName val="0"/>
          <c:showPercent val="0"/>
          <c:showBubbleSize val="0"/>
        </c:dLbls>
        <c:gapWidth val="219"/>
        <c:overlap val="-27"/>
        <c:axId val="374834184"/>
        <c:axId val="374834512"/>
      </c:barChart>
      <c:catAx>
        <c:axId val="37483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834512"/>
        <c:crosses val="autoZero"/>
        <c:auto val="1"/>
        <c:lblAlgn val="ctr"/>
        <c:lblOffset val="100"/>
        <c:noMultiLvlLbl val="0"/>
      </c:catAx>
      <c:valAx>
        <c:axId val="37483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83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16725</c:v>
                </c:pt>
                <c:pt idx="1">
                  <c:v>158883</c:v>
                </c:pt>
                <c:pt idx="2">
                  <c:v>19717</c:v>
                </c:pt>
                <c:pt idx="3">
                  <c:v>21851</c:v>
                </c:pt>
                <c:pt idx="4">
                  <c:v>29940</c:v>
                </c:pt>
                <c:pt idx="5">
                  <c:v>13876</c:v>
                </c:pt>
                <c:pt idx="6">
                  <c:v>61802</c:v>
                </c:pt>
                <c:pt idx="7">
                  <c:v>47</c:v>
                </c:pt>
                <c:pt idx="8">
                  <c:v>0</c:v>
                </c:pt>
              </c:numCache>
            </c:numRef>
          </c:val>
          <c:extLst>
            <c:ext xmlns:c16="http://schemas.microsoft.com/office/drawing/2014/chart" uri="{C3380CC4-5D6E-409C-BE32-E72D297353CC}">
              <c16:uniqueId val="{00000000-E344-436C-91AB-3FBB25A96F16}"/>
            </c:ext>
          </c:extLst>
        </c:ser>
        <c:dLbls>
          <c:showLegendKey val="0"/>
          <c:showVal val="0"/>
          <c:showCatName val="0"/>
          <c:showSerName val="0"/>
          <c:showPercent val="0"/>
          <c:showBubbleSize val="0"/>
        </c:dLbls>
        <c:gapWidth val="219"/>
        <c:overlap val="-27"/>
        <c:axId val="374432192"/>
        <c:axId val="374430880"/>
      </c:barChart>
      <c:dateAx>
        <c:axId val="374432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430880"/>
        <c:crosses val="autoZero"/>
        <c:auto val="1"/>
        <c:lblOffset val="100"/>
        <c:baseTimeUnit val="months"/>
      </c:dateAx>
      <c:valAx>
        <c:axId val="37443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43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23</c:v>
                </c:pt>
                <c:pt idx="2">
                  <c:v>271</c:v>
                </c:pt>
                <c:pt idx="3">
                  <c:v>471</c:v>
                </c:pt>
                <c:pt idx="4">
                  <c:v>420</c:v>
                </c:pt>
                <c:pt idx="5">
                  <c:v>371</c:v>
                </c:pt>
                <c:pt idx="6">
                  <c:v>342</c:v>
                </c:pt>
              </c:numCache>
            </c:numRef>
          </c:val>
          <c:extLst>
            <c:ext xmlns:c16="http://schemas.microsoft.com/office/drawing/2014/chart" uri="{C3380CC4-5D6E-409C-BE32-E72D297353CC}">
              <c16:uniqueId val="{00000000-3865-48A7-B5C4-88BDF0EB2F1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25</c:v>
                </c:pt>
                <c:pt idx="2">
                  <c:v>328</c:v>
                </c:pt>
                <c:pt idx="3">
                  <c:v>633</c:v>
                </c:pt>
                <c:pt idx="4">
                  <c:v>719</c:v>
                </c:pt>
                <c:pt idx="5">
                  <c:v>633</c:v>
                </c:pt>
                <c:pt idx="6">
                  <c:v>484</c:v>
                </c:pt>
              </c:numCache>
            </c:numRef>
          </c:val>
          <c:extLst>
            <c:ext xmlns:c16="http://schemas.microsoft.com/office/drawing/2014/chart" uri="{C3380CC4-5D6E-409C-BE32-E72D297353CC}">
              <c16:uniqueId val="{00000001-3865-48A7-B5C4-88BDF0EB2F18}"/>
            </c:ext>
          </c:extLst>
        </c:ser>
        <c:dLbls>
          <c:showLegendKey val="0"/>
          <c:showVal val="0"/>
          <c:showCatName val="0"/>
          <c:showSerName val="0"/>
          <c:showPercent val="0"/>
          <c:showBubbleSize val="0"/>
        </c:dLbls>
        <c:gapWidth val="219"/>
        <c:overlap val="-27"/>
        <c:axId val="467447792"/>
        <c:axId val="467448448"/>
      </c:barChart>
      <c:catAx>
        <c:axId val="46744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48448"/>
        <c:crosses val="autoZero"/>
        <c:auto val="1"/>
        <c:lblAlgn val="ctr"/>
        <c:lblOffset val="100"/>
        <c:noMultiLvlLbl val="0"/>
      </c:catAx>
      <c:valAx>
        <c:axId val="46744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44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8</c:v>
                </c:pt>
                <c:pt idx="1">
                  <c:v>0</c:v>
                </c:pt>
                <c:pt idx="2">
                  <c:v>-1</c:v>
                </c:pt>
                <c:pt idx="3">
                  <c:v>11</c:v>
                </c:pt>
                <c:pt idx="4">
                  <c:v>11</c:v>
                </c:pt>
                <c:pt idx="5">
                  <c:v>6</c:v>
                </c:pt>
                <c:pt idx="6">
                  <c:v>3</c:v>
                </c:pt>
                <c:pt idx="7">
                  <c:v>-2</c:v>
                </c:pt>
              </c:numCache>
            </c:numRef>
          </c:val>
          <c:extLst>
            <c:ext xmlns:c16="http://schemas.microsoft.com/office/drawing/2014/chart" uri="{C3380CC4-5D6E-409C-BE32-E72D297353CC}">
              <c16:uniqueId val="{00000000-D9E0-47C4-97E1-C083E3232989}"/>
            </c:ext>
          </c:extLst>
        </c:ser>
        <c:dLbls>
          <c:showLegendKey val="0"/>
          <c:showVal val="0"/>
          <c:showCatName val="0"/>
          <c:showSerName val="0"/>
          <c:showPercent val="0"/>
          <c:showBubbleSize val="0"/>
        </c:dLbls>
        <c:gapWidth val="219"/>
        <c:overlap val="-27"/>
        <c:axId val="477930072"/>
        <c:axId val="477926136"/>
      </c:barChart>
      <c:dateAx>
        <c:axId val="477930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26136"/>
        <c:crosses val="autoZero"/>
        <c:auto val="1"/>
        <c:lblOffset val="100"/>
        <c:baseTimeUnit val="months"/>
      </c:dateAx>
      <c:valAx>
        <c:axId val="47792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3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c:v>
                </c:pt>
                <c:pt idx="1">
                  <c:v>3</c:v>
                </c:pt>
                <c:pt idx="2">
                  <c:v>2</c:v>
                </c:pt>
                <c:pt idx="3">
                  <c:v>2</c:v>
                </c:pt>
                <c:pt idx="4">
                  <c:v>2</c:v>
                </c:pt>
                <c:pt idx="5">
                  <c:v>2</c:v>
                </c:pt>
                <c:pt idx="6">
                  <c:v>1</c:v>
                </c:pt>
                <c:pt idx="7">
                  <c:v>2</c:v>
                </c:pt>
                <c:pt idx="8">
                  <c:v>0</c:v>
                </c:pt>
                <c:pt idx="9">
                  <c:v>0</c:v>
                </c:pt>
                <c:pt idx="10">
                  <c:v>0</c:v>
                </c:pt>
                <c:pt idx="11">
                  <c:v>0</c:v>
                </c:pt>
              </c:numCache>
            </c:numRef>
          </c:val>
          <c:extLst>
            <c:ext xmlns:c16="http://schemas.microsoft.com/office/drawing/2014/chart" uri="{C3380CC4-5D6E-409C-BE32-E72D297353CC}">
              <c16:uniqueId val="{00000000-6A64-493A-83D0-6069DFE133A6}"/>
            </c:ext>
          </c:extLst>
        </c:ser>
        <c:dLbls>
          <c:showLegendKey val="0"/>
          <c:showVal val="0"/>
          <c:showCatName val="0"/>
          <c:showSerName val="0"/>
          <c:showPercent val="0"/>
          <c:showBubbleSize val="0"/>
        </c:dLbls>
        <c:gapWidth val="219"/>
        <c:overlap val="-27"/>
        <c:axId val="477926792"/>
        <c:axId val="477927776"/>
      </c:barChart>
      <c:dateAx>
        <c:axId val="477926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27776"/>
        <c:crosses val="autoZero"/>
        <c:auto val="1"/>
        <c:lblOffset val="100"/>
        <c:baseTimeUnit val="months"/>
      </c:dateAx>
      <c:valAx>
        <c:axId val="47792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2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72</c:v>
                </c:pt>
                <c:pt idx="1">
                  <c:v>97</c:v>
                </c:pt>
                <c:pt idx="2">
                  <c:v>65</c:v>
                </c:pt>
                <c:pt idx="3">
                  <c:v>43</c:v>
                </c:pt>
                <c:pt idx="4">
                  <c:v>56</c:v>
                </c:pt>
                <c:pt idx="5">
                  <c:v>58</c:v>
                </c:pt>
                <c:pt idx="6">
                  <c:v>36</c:v>
                </c:pt>
                <c:pt idx="7">
                  <c:v>6</c:v>
                </c:pt>
                <c:pt idx="8">
                  <c:v>0</c:v>
                </c:pt>
                <c:pt idx="9">
                  <c:v>0</c:v>
                </c:pt>
                <c:pt idx="10">
                  <c:v>0</c:v>
                </c:pt>
                <c:pt idx="11">
                  <c:v>0</c:v>
                </c:pt>
              </c:numCache>
            </c:numRef>
          </c:val>
          <c:extLst>
            <c:ext xmlns:c16="http://schemas.microsoft.com/office/drawing/2014/chart" uri="{C3380CC4-5D6E-409C-BE32-E72D297353CC}">
              <c16:uniqueId val="{00000000-2E4F-4718-958A-A3C738212F90}"/>
            </c:ext>
          </c:extLst>
        </c:ser>
        <c:dLbls>
          <c:showLegendKey val="0"/>
          <c:showVal val="0"/>
          <c:showCatName val="0"/>
          <c:showSerName val="0"/>
          <c:showPercent val="0"/>
          <c:showBubbleSize val="0"/>
        </c:dLbls>
        <c:gapWidth val="219"/>
        <c:overlap val="-27"/>
        <c:axId val="477931056"/>
        <c:axId val="477931712"/>
      </c:barChart>
      <c:catAx>
        <c:axId val="47793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31712"/>
        <c:crosses val="autoZero"/>
        <c:auto val="1"/>
        <c:lblAlgn val="ctr"/>
        <c:lblOffset val="100"/>
        <c:noMultiLvlLbl val="0"/>
      </c:catAx>
      <c:valAx>
        <c:axId val="47793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3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27</c:v>
                </c:pt>
                <c:pt idx="1">
                  <c:v>10</c:v>
                </c:pt>
                <c:pt idx="2">
                  <c:v>4</c:v>
                </c:pt>
                <c:pt idx="3">
                  <c:v>6</c:v>
                </c:pt>
                <c:pt idx="4">
                  <c:v>23</c:v>
                </c:pt>
                <c:pt idx="5">
                  <c:v>7</c:v>
                </c:pt>
                <c:pt idx="6">
                  <c:v>10</c:v>
                </c:pt>
                <c:pt idx="7">
                  <c:v>0</c:v>
                </c:pt>
                <c:pt idx="8">
                  <c:v>0</c:v>
                </c:pt>
                <c:pt idx="9">
                  <c:v>0</c:v>
                </c:pt>
                <c:pt idx="10">
                  <c:v>0</c:v>
                </c:pt>
                <c:pt idx="11">
                  <c:v>0</c:v>
                </c:pt>
              </c:numCache>
            </c:numRef>
          </c:val>
          <c:extLst>
            <c:ext xmlns:c16="http://schemas.microsoft.com/office/drawing/2014/chart" uri="{C3380CC4-5D6E-409C-BE32-E72D297353CC}">
              <c16:uniqueId val="{00000000-933E-4A29-A302-0FE399D4F7D2}"/>
            </c:ext>
          </c:extLst>
        </c:ser>
        <c:dLbls>
          <c:showLegendKey val="0"/>
          <c:showVal val="0"/>
          <c:showCatName val="0"/>
          <c:showSerName val="0"/>
          <c:showPercent val="0"/>
          <c:showBubbleSize val="0"/>
        </c:dLbls>
        <c:gapWidth val="219"/>
        <c:overlap val="-27"/>
        <c:axId val="477943848"/>
        <c:axId val="477945488"/>
      </c:barChart>
      <c:dateAx>
        <c:axId val="477943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45488"/>
        <c:crosses val="autoZero"/>
        <c:auto val="1"/>
        <c:lblOffset val="100"/>
        <c:baseTimeUnit val="months"/>
      </c:dateAx>
      <c:valAx>
        <c:axId val="47794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4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463</c:v>
                </c:pt>
                <c:pt idx="1">
                  <c:v>471</c:v>
                </c:pt>
                <c:pt idx="2">
                  <c:v>488</c:v>
                </c:pt>
                <c:pt idx="3">
                  <c:v>415</c:v>
                </c:pt>
                <c:pt idx="4">
                  <c:v>389</c:v>
                </c:pt>
                <c:pt idx="5">
                  <c:v>495</c:v>
                </c:pt>
                <c:pt idx="6">
                  <c:v>523</c:v>
                </c:pt>
                <c:pt idx="7">
                  <c:v>83</c:v>
                </c:pt>
              </c:numCache>
            </c:numRef>
          </c:val>
          <c:extLst>
            <c:ext xmlns:c16="http://schemas.microsoft.com/office/drawing/2014/chart" uri="{C3380CC4-5D6E-409C-BE32-E72D297353CC}">
              <c16:uniqueId val="{00000000-A929-4BB1-A1C9-268780C26792}"/>
            </c:ext>
          </c:extLst>
        </c:ser>
        <c:dLbls>
          <c:showLegendKey val="0"/>
          <c:showVal val="0"/>
          <c:showCatName val="0"/>
          <c:showSerName val="0"/>
          <c:showPercent val="0"/>
          <c:showBubbleSize val="0"/>
        </c:dLbls>
        <c:gapWidth val="219"/>
        <c:overlap val="-27"/>
        <c:axId val="512874168"/>
        <c:axId val="512874824"/>
      </c:barChart>
      <c:dateAx>
        <c:axId val="512874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874824"/>
        <c:crosses val="autoZero"/>
        <c:auto val="1"/>
        <c:lblOffset val="100"/>
        <c:baseTimeUnit val="months"/>
      </c:dateAx>
      <c:valAx>
        <c:axId val="512874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87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Sheet1!$A$2:$A$9</c:f>
              <c:strCache>
                <c:ptCount val="8"/>
                <c:pt idx="0">
                  <c:v>2023-01</c:v>
                </c:pt>
                <c:pt idx="1">
                  <c:v>2023-02</c:v>
                </c:pt>
                <c:pt idx="2">
                  <c:v>2023-03</c:v>
                </c:pt>
                <c:pt idx="3">
                  <c:v>2023-04</c:v>
                </c:pt>
                <c:pt idx="4">
                  <c:v>2023-05</c:v>
                </c:pt>
                <c:pt idx="5">
                  <c:v>2023-06</c:v>
                </c:pt>
                <c:pt idx="6">
                  <c:v>2023-07</c:v>
                </c:pt>
                <c:pt idx="7">
                  <c:v>2023-08</c:v>
                </c:pt>
              </c:strCache>
            </c:strRef>
          </c:cat>
          <c:val>
            <c:numRef>
              <c:f>Sheet1!$B$2:$B$9</c:f>
              <c:numCache>
                <c:formatCode>General</c:formatCode>
                <c:ptCount val="8"/>
                <c:pt idx="0">
                  <c:v>118</c:v>
                </c:pt>
                <c:pt idx="1">
                  <c:v>123</c:v>
                </c:pt>
                <c:pt idx="2">
                  <c:v>117</c:v>
                </c:pt>
                <c:pt idx="3">
                  <c:v>87</c:v>
                </c:pt>
                <c:pt idx="4">
                  <c:v>114</c:v>
                </c:pt>
                <c:pt idx="5">
                  <c:v>94</c:v>
                </c:pt>
                <c:pt idx="6">
                  <c:v>115</c:v>
                </c:pt>
                <c:pt idx="7">
                  <c:v>62</c:v>
                </c:pt>
              </c:numCache>
            </c:numRef>
          </c:val>
          <c:extLst>
            <c:ext xmlns:c16="http://schemas.microsoft.com/office/drawing/2014/chart" uri="{C3380CC4-5D6E-409C-BE32-E72D297353CC}">
              <c16:uniqueId val="{00000000-C959-4DAD-8983-BD0966F68682}"/>
            </c:ext>
          </c:extLst>
        </c:ser>
        <c:dLbls>
          <c:showLegendKey val="0"/>
          <c:showVal val="0"/>
          <c:showCatName val="0"/>
          <c:showSerName val="0"/>
          <c:showPercent val="0"/>
          <c:showBubbleSize val="0"/>
        </c:dLbls>
        <c:gapWidth val="219"/>
        <c:overlap val="-27"/>
        <c:axId val="512871544"/>
        <c:axId val="512882040"/>
      </c:barChart>
      <c:catAx>
        <c:axId val="512871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882040"/>
        <c:crosses val="autoZero"/>
        <c:auto val="1"/>
        <c:lblAlgn val="ctr"/>
        <c:lblOffset val="100"/>
        <c:noMultiLvlLbl val="0"/>
      </c:catAx>
      <c:valAx>
        <c:axId val="51288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87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Sheet1!$A$2:$A$9</c:f>
              <c:strCache>
                <c:ptCount val="8"/>
                <c:pt idx="0">
                  <c:v>2023-01</c:v>
                </c:pt>
                <c:pt idx="1">
                  <c:v>2023-02</c:v>
                </c:pt>
                <c:pt idx="2">
                  <c:v>2023-03</c:v>
                </c:pt>
                <c:pt idx="3">
                  <c:v>2023-04</c:v>
                </c:pt>
                <c:pt idx="4">
                  <c:v>2023-05</c:v>
                </c:pt>
                <c:pt idx="5">
                  <c:v>2023-06</c:v>
                </c:pt>
                <c:pt idx="6">
                  <c:v>2023-07</c:v>
                </c:pt>
                <c:pt idx="7">
                  <c:v>2023-08</c:v>
                </c:pt>
              </c:strCache>
            </c:strRef>
          </c:cat>
          <c:val>
            <c:numRef>
              <c:f>Sheet1!$B$2:$B$9</c:f>
              <c:numCache>
                <c:formatCode>General</c:formatCode>
                <c:ptCount val="8"/>
                <c:pt idx="0">
                  <c:v>2374</c:v>
                </c:pt>
                <c:pt idx="1">
                  <c:v>3091</c:v>
                </c:pt>
                <c:pt idx="2">
                  <c:v>3054</c:v>
                </c:pt>
                <c:pt idx="3">
                  <c:v>2093</c:v>
                </c:pt>
                <c:pt idx="4">
                  <c:v>2983</c:v>
                </c:pt>
                <c:pt idx="5">
                  <c:v>2450</c:v>
                </c:pt>
                <c:pt idx="6">
                  <c:v>2194</c:v>
                </c:pt>
                <c:pt idx="7">
                  <c:v>248</c:v>
                </c:pt>
              </c:numCache>
            </c:numRef>
          </c:val>
          <c:extLst>
            <c:ext xmlns:c16="http://schemas.microsoft.com/office/drawing/2014/chart" uri="{C3380CC4-5D6E-409C-BE32-E72D297353CC}">
              <c16:uniqueId val="{00000000-2C53-4D99-B5A6-AB377B7E80AC}"/>
            </c:ext>
          </c:extLst>
        </c:ser>
        <c:dLbls>
          <c:showLegendKey val="0"/>
          <c:showVal val="0"/>
          <c:showCatName val="0"/>
          <c:showSerName val="0"/>
          <c:showPercent val="0"/>
          <c:showBubbleSize val="0"/>
        </c:dLbls>
        <c:gapWidth val="219"/>
        <c:overlap val="-27"/>
        <c:axId val="368249584"/>
        <c:axId val="368255816"/>
      </c:barChart>
      <c:catAx>
        <c:axId val="368249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255816"/>
        <c:crosses val="autoZero"/>
        <c:auto val="1"/>
        <c:lblAlgn val="ctr"/>
        <c:lblOffset val="100"/>
        <c:noMultiLvlLbl val="0"/>
      </c:catAx>
      <c:valAx>
        <c:axId val="36825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24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829</c:v>
                </c:pt>
                <c:pt idx="1">
                  <c:v>85022</c:v>
                </c:pt>
                <c:pt idx="2">
                  <c:v>94823</c:v>
                </c:pt>
                <c:pt idx="3">
                  <c:v>93410</c:v>
                </c:pt>
                <c:pt idx="4">
                  <c:v>82645</c:v>
                </c:pt>
                <c:pt idx="5">
                  <c:v>85648</c:v>
                </c:pt>
                <c:pt idx="6">
                  <c:v>78089</c:v>
                </c:pt>
                <c:pt idx="7">
                  <c:v>87923</c:v>
                </c:pt>
                <c:pt idx="8">
                  <c:v>5601</c:v>
                </c:pt>
              </c:numCache>
            </c:numRef>
          </c:val>
          <c:extLst>
            <c:ext xmlns:c16="http://schemas.microsoft.com/office/drawing/2014/chart" uri="{C3380CC4-5D6E-409C-BE32-E72D297353CC}">
              <c16:uniqueId val="{00000000-F24D-430C-B419-DDDE1F0EE88C}"/>
            </c:ext>
          </c:extLst>
        </c:ser>
        <c:dLbls>
          <c:showLegendKey val="0"/>
          <c:showVal val="0"/>
          <c:showCatName val="0"/>
          <c:showSerName val="0"/>
          <c:showPercent val="0"/>
          <c:showBubbleSize val="0"/>
        </c:dLbls>
        <c:gapWidth val="219"/>
        <c:overlap val="-27"/>
        <c:axId val="368251552"/>
        <c:axId val="368252208"/>
      </c:barChart>
      <c:catAx>
        <c:axId val="36825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252208"/>
        <c:crosses val="autoZero"/>
        <c:auto val="1"/>
        <c:lblAlgn val="ctr"/>
        <c:lblOffset val="100"/>
        <c:noMultiLvlLbl val="0"/>
      </c:catAx>
      <c:valAx>
        <c:axId val="36825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25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c:v>
                </c:pt>
                <c:pt idx="1">
                  <c:v>36</c:v>
                </c:pt>
                <c:pt idx="2">
                  <c:v>75</c:v>
                </c:pt>
                <c:pt idx="3">
                  <c:v>40</c:v>
                </c:pt>
                <c:pt idx="4">
                  <c:v>3</c:v>
                </c:pt>
                <c:pt idx="5">
                  <c:v>34</c:v>
                </c:pt>
                <c:pt idx="6">
                  <c:v>13</c:v>
                </c:pt>
                <c:pt idx="7">
                  <c:v>6</c:v>
                </c:pt>
              </c:numCache>
            </c:numRef>
          </c:val>
          <c:extLst>
            <c:ext xmlns:c16="http://schemas.microsoft.com/office/drawing/2014/chart" uri="{C3380CC4-5D6E-409C-BE32-E72D297353CC}">
              <c16:uniqueId val="{00000000-783D-4833-9296-DC6016CFF283}"/>
            </c:ext>
          </c:extLst>
        </c:ser>
        <c:dLbls>
          <c:showLegendKey val="0"/>
          <c:showVal val="0"/>
          <c:showCatName val="0"/>
          <c:showSerName val="0"/>
          <c:showPercent val="0"/>
          <c:showBubbleSize val="0"/>
        </c:dLbls>
        <c:gapWidth val="219"/>
        <c:overlap val="-27"/>
        <c:axId val="512424480"/>
        <c:axId val="512430056"/>
      </c:barChart>
      <c:dateAx>
        <c:axId val="512424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430056"/>
        <c:crosses val="autoZero"/>
        <c:auto val="1"/>
        <c:lblOffset val="100"/>
        <c:baseTimeUnit val="months"/>
      </c:dateAx>
      <c:valAx>
        <c:axId val="51243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424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42</c:v>
                </c:pt>
                <c:pt idx="2">
                  <c:v>33</c:v>
                </c:pt>
                <c:pt idx="3">
                  <c:v>37</c:v>
                </c:pt>
                <c:pt idx="4">
                  <c:v>46</c:v>
                </c:pt>
                <c:pt idx="5">
                  <c:v>36</c:v>
                </c:pt>
                <c:pt idx="6">
                  <c:v>38</c:v>
                </c:pt>
                <c:pt idx="7">
                  <c:v>14</c:v>
                </c:pt>
                <c:pt idx="8">
                  <c:v>0</c:v>
                </c:pt>
                <c:pt idx="9">
                  <c:v>0</c:v>
                </c:pt>
                <c:pt idx="10">
                  <c:v>0</c:v>
                </c:pt>
                <c:pt idx="11">
                  <c:v>0</c:v>
                </c:pt>
              </c:numCache>
            </c:numRef>
          </c:val>
          <c:extLst>
            <c:ext xmlns:c16="http://schemas.microsoft.com/office/drawing/2014/chart" uri="{C3380CC4-5D6E-409C-BE32-E72D297353CC}">
              <c16:uniqueId val="{00000000-C4D2-4276-9799-595570636456}"/>
            </c:ext>
          </c:extLst>
        </c:ser>
        <c:dLbls>
          <c:showLegendKey val="0"/>
          <c:showVal val="0"/>
          <c:showCatName val="0"/>
          <c:showSerName val="0"/>
          <c:showPercent val="0"/>
          <c:showBubbleSize val="0"/>
        </c:dLbls>
        <c:gapWidth val="219"/>
        <c:overlap val="-27"/>
        <c:axId val="512429728"/>
        <c:axId val="512434976"/>
      </c:barChart>
      <c:dateAx>
        <c:axId val="512429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434976"/>
        <c:crosses val="autoZero"/>
        <c:auto val="1"/>
        <c:lblOffset val="100"/>
        <c:baseTimeUnit val="months"/>
      </c:dateAx>
      <c:valAx>
        <c:axId val="51243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2429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652</c:v>
                </c:pt>
                <c:pt idx="1">
                  <c:v>723</c:v>
                </c:pt>
                <c:pt idx="2">
                  <c:v>703</c:v>
                </c:pt>
                <c:pt idx="3">
                  <c:v>636</c:v>
                </c:pt>
                <c:pt idx="4">
                  <c:v>828</c:v>
                </c:pt>
                <c:pt idx="5">
                  <c:v>690</c:v>
                </c:pt>
                <c:pt idx="6">
                  <c:v>729</c:v>
                </c:pt>
                <c:pt idx="7">
                  <c:v>29</c:v>
                </c:pt>
                <c:pt idx="8">
                  <c:v>0</c:v>
                </c:pt>
                <c:pt idx="9">
                  <c:v>0</c:v>
                </c:pt>
                <c:pt idx="10">
                  <c:v>0</c:v>
                </c:pt>
                <c:pt idx="11">
                  <c:v>0</c:v>
                </c:pt>
              </c:numCache>
            </c:numRef>
          </c:val>
          <c:extLst>
            <c:ext xmlns:c16="http://schemas.microsoft.com/office/drawing/2014/chart" uri="{C3380CC4-5D6E-409C-BE32-E72D297353CC}">
              <c16:uniqueId val="{00000000-1DE2-4B6D-A1E7-8BD3991BE5D5}"/>
            </c:ext>
          </c:extLst>
        </c:ser>
        <c:dLbls>
          <c:showLegendKey val="0"/>
          <c:showVal val="0"/>
          <c:showCatName val="0"/>
          <c:showSerName val="0"/>
          <c:showPercent val="0"/>
          <c:showBubbleSize val="0"/>
        </c:dLbls>
        <c:gapWidth val="219"/>
        <c:overlap val="-27"/>
        <c:axId val="521662208"/>
        <c:axId val="521657944"/>
      </c:barChart>
      <c:catAx>
        <c:axId val="521662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57944"/>
        <c:crosses val="autoZero"/>
        <c:auto val="1"/>
        <c:lblAlgn val="ctr"/>
        <c:lblOffset val="100"/>
        <c:noMultiLvlLbl val="0"/>
      </c:catAx>
      <c:valAx>
        <c:axId val="521657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6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15468</c:v>
                </c:pt>
                <c:pt idx="1">
                  <c:v>54705</c:v>
                </c:pt>
                <c:pt idx="2">
                  <c:v>39716</c:v>
                </c:pt>
                <c:pt idx="3">
                  <c:v>30264</c:v>
                </c:pt>
                <c:pt idx="4">
                  <c:v>16295</c:v>
                </c:pt>
                <c:pt idx="5">
                  <c:v>13894</c:v>
                </c:pt>
                <c:pt idx="6">
                  <c:v>15682</c:v>
                </c:pt>
              </c:numCache>
            </c:numRef>
          </c:val>
          <c:extLst>
            <c:ext xmlns:c16="http://schemas.microsoft.com/office/drawing/2014/chart" uri="{C3380CC4-5D6E-409C-BE32-E72D297353CC}">
              <c16:uniqueId val="{00000000-CB56-4C67-9D79-6469B7CE84A8}"/>
            </c:ext>
          </c:extLst>
        </c:ser>
        <c:dLbls>
          <c:showLegendKey val="0"/>
          <c:showVal val="0"/>
          <c:showCatName val="0"/>
          <c:showSerName val="0"/>
          <c:showPercent val="0"/>
          <c:showBubbleSize val="0"/>
        </c:dLbls>
        <c:gapWidth val="219"/>
        <c:overlap val="-27"/>
        <c:axId val="521664504"/>
        <c:axId val="521658928"/>
      </c:barChart>
      <c:dateAx>
        <c:axId val="52166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58928"/>
        <c:crosses val="autoZero"/>
        <c:auto val="1"/>
        <c:lblOffset val="100"/>
        <c:baseTimeUnit val="months"/>
      </c:dateAx>
      <c:valAx>
        <c:axId val="52165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66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4AF0B-FC42-46C2-98F1-C41B7CF0ED3A}"/>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FE4169EF-0E5E-4867-B504-B357EB37D56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124525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96305-97EE-46DA-A71E-DF8C3176E6E0}"/>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E09BC6B1-0294-46CE-A91A-8DB7959FA31B}"/>
              </a:ext>
            </a:extLst>
          </p:cNvPr>
          <p:cNvGraphicFramePr>
            <a:graphicFrameLocks noGrp="1"/>
          </p:cNvGraphicFramePr>
          <p:nvPr>
            <p:ph type="chart" sz="quarter" idx="13"/>
            <p:extLst>
              <p:ext uri="{D42A27DB-BD31-4B8C-83A1-F6EECF244321}">
                <p14:modId xmlns:p14="http://schemas.microsoft.com/office/powerpoint/2010/main" val="2579111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E112DF-6404-4C49-AB38-6C086F3CA4CF}"/>
              </a:ext>
            </a:extLst>
          </p:cNvPr>
          <p:cNvSpPr>
            <a:spLocks noGrp="1"/>
          </p:cNvSpPr>
          <p:nvPr>
            <p:ph type="body" sz="quarter" idx="14"/>
          </p:nvPr>
        </p:nvSpPr>
        <p:spPr/>
        <p:txBody>
          <a:bodyPr/>
          <a:lstStyle/>
          <a:p>
            <a:r>
              <a:rPr lang="en-US"/>
              <a:t>01/01/2020 - 12/31/2023</a:t>
            </a:r>
          </a:p>
        </p:txBody>
      </p:sp>
      <p:sp>
        <p:nvSpPr>
          <p:cNvPr id="5" name="Footer Placeholder 4">
            <a:extLst>
              <a:ext uri="{FF2B5EF4-FFF2-40B4-BE49-F238E27FC236}">
                <a16:creationId xmlns:a16="http://schemas.microsoft.com/office/drawing/2014/main" id="{26FC0A56-57A0-4A5C-AF36-1BE4CF8E1E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0961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F000E-1DE4-440D-B643-01A787F36148}"/>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67B3D238-E5AD-4907-9DDF-B7EFA70E5540}"/>
              </a:ext>
            </a:extLst>
          </p:cNvPr>
          <p:cNvGraphicFramePr>
            <a:graphicFrameLocks noGrp="1"/>
          </p:cNvGraphicFramePr>
          <p:nvPr>
            <p:ph type="tbl" sz="quarter" idx="13"/>
            <p:extLst>
              <p:ext uri="{D42A27DB-BD31-4B8C-83A1-F6EECF244321}">
                <p14:modId xmlns:p14="http://schemas.microsoft.com/office/powerpoint/2010/main" val="2728449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06305296"/>
                    </a:ext>
                  </a:extLst>
                </a:gridCol>
                <a:gridCol w="905256">
                  <a:extLst>
                    <a:ext uri="{9D8B030D-6E8A-4147-A177-3AD203B41FA5}">
                      <a16:colId xmlns:a16="http://schemas.microsoft.com/office/drawing/2014/main" val="656322007"/>
                    </a:ext>
                  </a:extLst>
                </a:gridCol>
                <a:gridCol w="905256">
                  <a:extLst>
                    <a:ext uri="{9D8B030D-6E8A-4147-A177-3AD203B41FA5}">
                      <a16:colId xmlns:a16="http://schemas.microsoft.com/office/drawing/2014/main" val="2921038906"/>
                    </a:ext>
                  </a:extLst>
                </a:gridCol>
                <a:gridCol w="905256">
                  <a:extLst>
                    <a:ext uri="{9D8B030D-6E8A-4147-A177-3AD203B41FA5}">
                      <a16:colId xmlns:a16="http://schemas.microsoft.com/office/drawing/2014/main" val="3956285088"/>
                    </a:ext>
                  </a:extLst>
                </a:gridCol>
                <a:gridCol w="905256">
                  <a:extLst>
                    <a:ext uri="{9D8B030D-6E8A-4147-A177-3AD203B41FA5}">
                      <a16:colId xmlns:a16="http://schemas.microsoft.com/office/drawing/2014/main" val="2278286649"/>
                    </a:ext>
                  </a:extLst>
                </a:gridCol>
                <a:gridCol w="905256">
                  <a:extLst>
                    <a:ext uri="{9D8B030D-6E8A-4147-A177-3AD203B41FA5}">
                      <a16:colId xmlns:a16="http://schemas.microsoft.com/office/drawing/2014/main" val="44401520"/>
                    </a:ext>
                  </a:extLst>
                </a:gridCol>
                <a:gridCol w="905256">
                  <a:extLst>
                    <a:ext uri="{9D8B030D-6E8A-4147-A177-3AD203B41FA5}">
                      <a16:colId xmlns:a16="http://schemas.microsoft.com/office/drawing/2014/main" val="1715975558"/>
                    </a:ext>
                  </a:extLst>
                </a:gridCol>
                <a:gridCol w="905256">
                  <a:extLst>
                    <a:ext uri="{9D8B030D-6E8A-4147-A177-3AD203B41FA5}">
                      <a16:colId xmlns:a16="http://schemas.microsoft.com/office/drawing/2014/main" val="2783770087"/>
                    </a:ext>
                  </a:extLst>
                </a:gridCol>
                <a:gridCol w="905256">
                  <a:extLst>
                    <a:ext uri="{9D8B030D-6E8A-4147-A177-3AD203B41FA5}">
                      <a16:colId xmlns:a16="http://schemas.microsoft.com/office/drawing/2014/main" val="326767050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16718693"/>
                  </a:ext>
                </a:extLst>
              </a:tr>
              <a:tr h="370840">
                <a:tc>
                  <a:txBody>
                    <a:bodyPr/>
                    <a:lstStyle/>
                    <a:p>
                      <a:r>
                        <a:rPr lang="en-US" sz="1000"/>
                        <a:t>7405</a:t>
                      </a:r>
                    </a:p>
                  </a:txBody>
                  <a:tcPr/>
                </a:tc>
                <a:tc>
                  <a:txBody>
                    <a:bodyPr/>
                    <a:lstStyle/>
                    <a:p>
                      <a:r>
                        <a:rPr lang="en-US" sz="1000"/>
                        <a:t>13</a:t>
                      </a:r>
                    </a:p>
                  </a:txBody>
                  <a:tcPr/>
                </a:tc>
                <a:tc>
                  <a:txBody>
                    <a:bodyPr/>
                    <a:lstStyle/>
                    <a:p>
                      <a:r>
                        <a:rPr lang="en-US" sz="1000"/>
                        <a:t>22</a:t>
                      </a:r>
                    </a:p>
                  </a:txBody>
                  <a:tcPr/>
                </a:tc>
                <a:tc>
                  <a:txBody>
                    <a:bodyPr/>
                    <a:lstStyle/>
                    <a:p>
                      <a:r>
                        <a:rPr lang="en-US" sz="1000"/>
                        <a:t>449</a:t>
                      </a:r>
                    </a:p>
                  </a:txBody>
                  <a:tcPr/>
                </a:tc>
                <a:tc>
                  <a:txBody>
                    <a:bodyPr/>
                    <a:lstStyle/>
                    <a:p>
                      <a:r>
                        <a:rPr lang="en-US" sz="1000"/>
                        <a:t>15</a:t>
                      </a:r>
                    </a:p>
                  </a:txBody>
                  <a:tcPr/>
                </a:tc>
                <a:tc>
                  <a:txBody>
                    <a:bodyPr/>
                    <a:lstStyle/>
                    <a:p>
                      <a:r>
                        <a:rPr lang="en-US" sz="1000"/>
                        <a:t>36</a:t>
                      </a:r>
                    </a:p>
                  </a:txBody>
                  <a:tcPr/>
                </a:tc>
                <a:tc>
                  <a:txBody>
                    <a:bodyPr/>
                    <a:lstStyle/>
                    <a:p>
                      <a:r>
                        <a:rPr lang="en-US" sz="1000"/>
                        <a:t>0</a:t>
                      </a:r>
                    </a:p>
                  </a:txBody>
                  <a:tcPr/>
                </a:tc>
                <a:tc>
                  <a:txBody>
                    <a:bodyPr/>
                    <a:lstStyle/>
                    <a:p>
                      <a:r>
                        <a:rPr lang="en-US" sz="1000"/>
                        <a:t>0.3072 %</a:t>
                      </a:r>
                    </a:p>
                  </a:txBody>
                  <a:tcPr/>
                </a:tc>
                <a:tc>
                  <a:txBody>
                    <a:bodyPr/>
                    <a:lstStyle/>
                    <a:p>
                      <a:r>
                        <a:rPr lang="en-US" sz="1000"/>
                        <a:t>0.0 %</a:t>
                      </a:r>
                    </a:p>
                  </a:txBody>
                  <a:tcPr/>
                </a:tc>
                <a:extLst>
                  <a:ext uri="{0D108BD9-81ED-4DB2-BD59-A6C34878D82A}">
                    <a16:rowId xmlns:a16="http://schemas.microsoft.com/office/drawing/2014/main" val="3604192180"/>
                  </a:ext>
                </a:extLst>
              </a:tr>
            </a:tbl>
          </a:graphicData>
        </a:graphic>
      </p:graphicFrame>
      <p:sp>
        <p:nvSpPr>
          <p:cNvPr id="4" name="Text Placeholder 3">
            <a:extLst>
              <a:ext uri="{FF2B5EF4-FFF2-40B4-BE49-F238E27FC236}">
                <a16:creationId xmlns:a16="http://schemas.microsoft.com/office/drawing/2014/main" id="{74BDB685-10FD-4F67-BF7A-777E30355269}"/>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40830057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05934-AE1C-4B13-A3CB-47443BA2E861}"/>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65C93517-9F8F-4EC5-8BB6-B753FEE3D2CF}"/>
              </a:ext>
            </a:extLst>
          </p:cNvPr>
          <p:cNvGraphicFramePr>
            <a:graphicFrameLocks noGrp="1"/>
          </p:cNvGraphicFramePr>
          <p:nvPr>
            <p:ph type="chart" sz="quarter" idx="13"/>
            <p:extLst>
              <p:ext uri="{D42A27DB-BD31-4B8C-83A1-F6EECF244321}">
                <p14:modId xmlns:p14="http://schemas.microsoft.com/office/powerpoint/2010/main" val="1126349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9847E0-8F9B-4AD3-B851-48DB2C006F7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BBEBC2D-740F-4CBF-9F5B-40A50AC8AF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3521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FB928-DF40-4B54-884D-34FD9FC998AA}"/>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F658B855-159B-4CEB-A75C-1B086D965EFB}"/>
              </a:ext>
            </a:extLst>
          </p:cNvPr>
          <p:cNvGraphicFramePr>
            <a:graphicFrameLocks noGrp="1"/>
          </p:cNvGraphicFramePr>
          <p:nvPr>
            <p:ph type="chart" sz="quarter" idx="13"/>
            <p:extLst>
              <p:ext uri="{D42A27DB-BD31-4B8C-83A1-F6EECF244321}">
                <p14:modId xmlns:p14="http://schemas.microsoft.com/office/powerpoint/2010/main" val="74542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FD0F00-1B65-41D9-9A4C-A33E0764605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2A09204-BC10-4130-A4AD-1B0FDD561B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9499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45572-4B38-4ADC-B274-672C8668B226}"/>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72E1E207-B233-4423-990A-CF57D7DDDE1A}"/>
              </a:ext>
            </a:extLst>
          </p:cNvPr>
          <p:cNvGraphicFramePr>
            <a:graphicFrameLocks noGrp="1"/>
          </p:cNvGraphicFramePr>
          <p:nvPr>
            <p:ph type="chart" sz="quarter" idx="13"/>
            <p:extLst>
              <p:ext uri="{D42A27DB-BD31-4B8C-83A1-F6EECF244321}">
                <p14:modId xmlns:p14="http://schemas.microsoft.com/office/powerpoint/2010/main" val="2002916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53E91B-6CF9-4C35-AD87-97ABA75545F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92B6DDE-6C16-4035-B8A2-93C0BA4744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2344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4FC51-862A-4452-82E8-721209DC4D00}"/>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41661489-E051-455F-A7D5-8BCD0FE4FFD7}"/>
              </a:ext>
            </a:extLst>
          </p:cNvPr>
          <p:cNvGraphicFramePr>
            <a:graphicFrameLocks noGrp="1"/>
          </p:cNvGraphicFramePr>
          <p:nvPr>
            <p:ph type="chart" sz="quarter" idx="13"/>
            <p:extLst>
              <p:ext uri="{D42A27DB-BD31-4B8C-83A1-F6EECF244321}">
                <p14:modId xmlns:p14="http://schemas.microsoft.com/office/powerpoint/2010/main" val="281811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00E231-05FC-4A9D-9CDB-204FAD57BE7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DC38104-1CA0-4433-8A8A-8CF12C8B38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8127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4ECD5-D0B6-4C63-8E78-FFACEF040A60}"/>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18FD1ECD-4454-47EE-980A-209DB922407A}"/>
              </a:ext>
            </a:extLst>
          </p:cNvPr>
          <p:cNvGraphicFramePr>
            <a:graphicFrameLocks noGrp="1"/>
          </p:cNvGraphicFramePr>
          <p:nvPr>
            <p:ph type="tbl" sz="quarter" idx="13"/>
            <p:extLst>
              <p:ext uri="{D42A27DB-BD31-4B8C-83A1-F6EECF244321}">
                <p14:modId xmlns:p14="http://schemas.microsoft.com/office/powerpoint/2010/main" val="1212151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85282100"/>
                    </a:ext>
                  </a:extLst>
                </a:gridCol>
                <a:gridCol w="1481328">
                  <a:extLst>
                    <a:ext uri="{9D8B030D-6E8A-4147-A177-3AD203B41FA5}">
                      <a16:colId xmlns:a16="http://schemas.microsoft.com/office/drawing/2014/main" val="1268638192"/>
                    </a:ext>
                  </a:extLst>
                </a:gridCol>
                <a:gridCol w="329184">
                  <a:extLst>
                    <a:ext uri="{9D8B030D-6E8A-4147-A177-3AD203B41FA5}">
                      <a16:colId xmlns:a16="http://schemas.microsoft.com/office/drawing/2014/main" val="2798564620"/>
                    </a:ext>
                  </a:extLst>
                </a:gridCol>
                <a:gridCol w="329184">
                  <a:extLst>
                    <a:ext uri="{9D8B030D-6E8A-4147-A177-3AD203B41FA5}">
                      <a16:colId xmlns:a16="http://schemas.microsoft.com/office/drawing/2014/main" val="1299614440"/>
                    </a:ext>
                  </a:extLst>
                </a:gridCol>
                <a:gridCol w="329184">
                  <a:extLst>
                    <a:ext uri="{9D8B030D-6E8A-4147-A177-3AD203B41FA5}">
                      <a16:colId xmlns:a16="http://schemas.microsoft.com/office/drawing/2014/main" val="223672745"/>
                    </a:ext>
                  </a:extLst>
                </a:gridCol>
                <a:gridCol w="329184">
                  <a:extLst>
                    <a:ext uri="{9D8B030D-6E8A-4147-A177-3AD203B41FA5}">
                      <a16:colId xmlns:a16="http://schemas.microsoft.com/office/drawing/2014/main" val="2861231342"/>
                    </a:ext>
                  </a:extLst>
                </a:gridCol>
                <a:gridCol w="329184">
                  <a:extLst>
                    <a:ext uri="{9D8B030D-6E8A-4147-A177-3AD203B41FA5}">
                      <a16:colId xmlns:a16="http://schemas.microsoft.com/office/drawing/2014/main" val="2998871038"/>
                    </a:ext>
                  </a:extLst>
                </a:gridCol>
                <a:gridCol w="329184">
                  <a:extLst>
                    <a:ext uri="{9D8B030D-6E8A-4147-A177-3AD203B41FA5}">
                      <a16:colId xmlns:a16="http://schemas.microsoft.com/office/drawing/2014/main" val="1466743495"/>
                    </a:ext>
                  </a:extLst>
                </a:gridCol>
                <a:gridCol w="329184">
                  <a:extLst>
                    <a:ext uri="{9D8B030D-6E8A-4147-A177-3AD203B41FA5}">
                      <a16:colId xmlns:a16="http://schemas.microsoft.com/office/drawing/2014/main" val="2631129938"/>
                    </a:ext>
                  </a:extLst>
                </a:gridCol>
                <a:gridCol w="329184">
                  <a:extLst>
                    <a:ext uri="{9D8B030D-6E8A-4147-A177-3AD203B41FA5}">
                      <a16:colId xmlns:a16="http://schemas.microsoft.com/office/drawing/2014/main" val="370169663"/>
                    </a:ext>
                  </a:extLst>
                </a:gridCol>
                <a:gridCol w="329184">
                  <a:extLst>
                    <a:ext uri="{9D8B030D-6E8A-4147-A177-3AD203B41FA5}">
                      <a16:colId xmlns:a16="http://schemas.microsoft.com/office/drawing/2014/main" val="1389745946"/>
                    </a:ext>
                  </a:extLst>
                </a:gridCol>
                <a:gridCol w="329184">
                  <a:extLst>
                    <a:ext uri="{9D8B030D-6E8A-4147-A177-3AD203B41FA5}">
                      <a16:colId xmlns:a16="http://schemas.microsoft.com/office/drawing/2014/main" val="644181511"/>
                    </a:ext>
                  </a:extLst>
                </a:gridCol>
                <a:gridCol w="329184">
                  <a:extLst>
                    <a:ext uri="{9D8B030D-6E8A-4147-A177-3AD203B41FA5}">
                      <a16:colId xmlns:a16="http://schemas.microsoft.com/office/drawing/2014/main" val="1823140103"/>
                    </a:ext>
                  </a:extLst>
                </a:gridCol>
                <a:gridCol w="329184">
                  <a:extLst>
                    <a:ext uri="{9D8B030D-6E8A-4147-A177-3AD203B41FA5}">
                      <a16:colId xmlns:a16="http://schemas.microsoft.com/office/drawing/2014/main" val="2831316752"/>
                    </a:ext>
                  </a:extLst>
                </a:gridCol>
                <a:gridCol w="329184">
                  <a:extLst>
                    <a:ext uri="{9D8B030D-6E8A-4147-A177-3AD203B41FA5}">
                      <a16:colId xmlns:a16="http://schemas.microsoft.com/office/drawing/2014/main" val="340685253"/>
                    </a:ext>
                  </a:extLst>
                </a:gridCol>
                <a:gridCol w="329184">
                  <a:extLst>
                    <a:ext uri="{9D8B030D-6E8A-4147-A177-3AD203B41FA5}">
                      <a16:colId xmlns:a16="http://schemas.microsoft.com/office/drawing/2014/main" val="2421517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25482838"/>
                  </a:ext>
                </a:extLst>
              </a:tr>
            </a:tbl>
          </a:graphicData>
        </a:graphic>
      </p:graphicFrame>
      <p:sp>
        <p:nvSpPr>
          <p:cNvPr id="4" name="Text Placeholder 3">
            <a:extLst>
              <a:ext uri="{FF2B5EF4-FFF2-40B4-BE49-F238E27FC236}">
                <a16:creationId xmlns:a16="http://schemas.microsoft.com/office/drawing/2014/main" id="{E290B690-5261-4156-9E0B-2E3B6FA5C666}"/>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4953506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2C68D-02A3-4A1B-8869-68C3366E7D3A}"/>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D5ED15DA-402D-498C-B8DB-A5C09FF64273}"/>
              </a:ext>
            </a:extLst>
          </p:cNvPr>
          <p:cNvGraphicFramePr>
            <a:graphicFrameLocks noGrp="1"/>
          </p:cNvGraphicFramePr>
          <p:nvPr>
            <p:ph type="tbl" sz="quarter" idx="13"/>
            <p:extLst>
              <p:ext uri="{D42A27DB-BD31-4B8C-83A1-F6EECF244321}">
                <p14:modId xmlns:p14="http://schemas.microsoft.com/office/powerpoint/2010/main" val="490620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97328922"/>
                    </a:ext>
                  </a:extLst>
                </a:gridCol>
                <a:gridCol w="1481328">
                  <a:extLst>
                    <a:ext uri="{9D8B030D-6E8A-4147-A177-3AD203B41FA5}">
                      <a16:colId xmlns:a16="http://schemas.microsoft.com/office/drawing/2014/main" val="2348329727"/>
                    </a:ext>
                  </a:extLst>
                </a:gridCol>
                <a:gridCol w="329184">
                  <a:extLst>
                    <a:ext uri="{9D8B030D-6E8A-4147-A177-3AD203B41FA5}">
                      <a16:colId xmlns:a16="http://schemas.microsoft.com/office/drawing/2014/main" val="3560370093"/>
                    </a:ext>
                  </a:extLst>
                </a:gridCol>
                <a:gridCol w="329184">
                  <a:extLst>
                    <a:ext uri="{9D8B030D-6E8A-4147-A177-3AD203B41FA5}">
                      <a16:colId xmlns:a16="http://schemas.microsoft.com/office/drawing/2014/main" val="787073113"/>
                    </a:ext>
                  </a:extLst>
                </a:gridCol>
                <a:gridCol w="329184">
                  <a:extLst>
                    <a:ext uri="{9D8B030D-6E8A-4147-A177-3AD203B41FA5}">
                      <a16:colId xmlns:a16="http://schemas.microsoft.com/office/drawing/2014/main" val="4281397607"/>
                    </a:ext>
                  </a:extLst>
                </a:gridCol>
                <a:gridCol w="329184">
                  <a:extLst>
                    <a:ext uri="{9D8B030D-6E8A-4147-A177-3AD203B41FA5}">
                      <a16:colId xmlns:a16="http://schemas.microsoft.com/office/drawing/2014/main" val="3369877297"/>
                    </a:ext>
                  </a:extLst>
                </a:gridCol>
                <a:gridCol w="329184">
                  <a:extLst>
                    <a:ext uri="{9D8B030D-6E8A-4147-A177-3AD203B41FA5}">
                      <a16:colId xmlns:a16="http://schemas.microsoft.com/office/drawing/2014/main" val="3273240074"/>
                    </a:ext>
                  </a:extLst>
                </a:gridCol>
                <a:gridCol w="329184">
                  <a:extLst>
                    <a:ext uri="{9D8B030D-6E8A-4147-A177-3AD203B41FA5}">
                      <a16:colId xmlns:a16="http://schemas.microsoft.com/office/drawing/2014/main" val="2932165975"/>
                    </a:ext>
                  </a:extLst>
                </a:gridCol>
                <a:gridCol w="329184">
                  <a:extLst>
                    <a:ext uri="{9D8B030D-6E8A-4147-A177-3AD203B41FA5}">
                      <a16:colId xmlns:a16="http://schemas.microsoft.com/office/drawing/2014/main" val="3684376148"/>
                    </a:ext>
                  </a:extLst>
                </a:gridCol>
                <a:gridCol w="329184">
                  <a:extLst>
                    <a:ext uri="{9D8B030D-6E8A-4147-A177-3AD203B41FA5}">
                      <a16:colId xmlns:a16="http://schemas.microsoft.com/office/drawing/2014/main" val="2956476225"/>
                    </a:ext>
                  </a:extLst>
                </a:gridCol>
                <a:gridCol w="329184">
                  <a:extLst>
                    <a:ext uri="{9D8B030D-6E8A-4147-A177-3AD203B41FA5}">
                      <a16:colId xmlns:a16="http://schemas.microsoft.com/office/drawing/2014/main" val="358894043"/>
                    </a:ext>
                  </a:extLst>
                </a:gridCol>
                <a:gridCol w="329184">
                  <a:extLst>
                    <a:ext uri="{9D8B030D-6E8A-4147-A177-3AD203B41FA5}">
                      <a16:colId xmlns:a16="http://schemas.microsoft.com/office/drawing/2014/main" val="2696691332"/>
                    </a:ext>
                  </a:extLst>
                </a:gridCol>
                <a:gridCol w="329184">
                  <a:extLst>
                    <a:ext uri="{9D8B030D-6E8A-4147-A177-3AD203B41FA5}">
                      <a16:colId xmlns:a16="http://schemas.microsoft.com/office/drawing/2014/main" val="1153158042"/>
                    </a:ext>
                  </a:extLst>
                </a:gridCol>
                <a:gridCol w="329184">
                  <a:extLst>
                    <a:ext uri="{9D8B030D-6E8A-4147-A177-3AD203B41FA5}">
                      <a16:colId xmlns:a16="http://schemas.microsoft.com/office/drawing/2014/main" val="3673399252"/>
                    </a:ext>
                  </a:extLst>
                </a:gridCol>
                <a:gridCol w="329184">
                  <a:extLst>
                    <a:ext uri="{9D8B030D-6E8A-4147-A177-3AD203B41FA5}">
                      <a16:colId xmlns:a16="http://schemas.microsoft.com/office/drawing/2014/main" val="621713014"/>
                    </a:ext>
                  </a:extLst>
                </a:gridCol>
                <a:gridCol w="329184">
                  <a:extLst>
                    <a:ext uri="{9D8B030D-6E8A-4147-A177-3AD203B41FA5}">
                      <a16:colId xmlns:a16="http://schemas.microsoft.com/office/drawing/2014/main" val="1276654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7072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- 2023-07-13 15:58:55</a:t>
                      </a:r>
                      <a:r>
                        <a:rPr kumimoji="0" lang="en-US" sz="1000" b="0" i="0" u="none" strike="noStrike" kern="1200" cap="none" spc="0" normalizeH="0" baseline="0" noProof="0">
                          <a:ln>
                            <a:noFill/>
                          </a:ln>
                          <a:solidFill>
                            <a:prstClr val="black"/>
                          </a:solidFill>
                          <a:effectLst/>
                          <a:uLnTx/>
                          <a:uFillTx/>
                          <a:latin typeface="Calibri"/>
                          <a:ea typeface="+mn-ea"/>
                          <a:cs typeface="+mn-cs"/>
                        </a:rPr>
                        <a:t>
 A new generation of insurance professionals are on the rise and they’re learning about the many exciting opportunities that await them in the #insuranceindustry! 🙌
Yesterday, former PHLY Summer Associates, now full-time employees, personally connected with our current #interns during an engaging panel discussion. Here's a snapshot of #TEAMPHLY getting ready to join the virtual panel. 📸 
Visit bit.ly/PHLYInternships to learn more about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https://quintly-image-storage.s3.amazonaws.com/d123f9c23f3abec6e562a564c92f236a/5e6198883394bf3d96627f85484e5322.jpg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98269903"/>
                  </a:ext>
                </a:extLst>
              </a:tr>
            </a:tbl>
          </a:graphicData>
        </a:graphic>
      </p:graphicFrame>
      <p:sp>
        <p:nvSpPr>
          <p:cNvPr id="4" name="Text Placeholder 3">
            <a:extLst>
              <a:ext uri="{FF2B5EF4-FFF2-40B4-BE49-F238E27FC236}">
                <a16:creationId xmlns:a16="http://schemas.microsoft.com/office/drawing/2014/main" id="{353FE830-C024-479E-B4A7-7411EAD74F10}"/>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3634058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F922F-FD9E-407B-8E73-DAC08A8ECC22}"/>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DB5A584F-38E3-44D4-8351-2C213037EA03}"/>
              </a:ext>
            </a:extLst>
          </p:cNvPr>
          <p:cNvGraphicFramePr>
            <a:graphicFrameLocks noGrp="1"/>
          </p:cNvGraphicFramePr>
          <p:nvPr>
            <p:ph type="tbl" sz="quarter" idx="13"/>
            <p:extLst>
              <p:ext uri="{D42A27DB-BD31-4B8C-83A1-F6EECF244321}">
                <p14:modId xmlns:p14="http://schemas.microsoft.com/office/powerpoint/2010/main" val="2965341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0022291"/>
                    </a:ext>
                  </a:extLst>
                </a:gridCol>
                <a:gridCol w="1481328">
                  <a:extLst>
                    <a:ext uri="{9D8B030D-6E8A-4147-A177-3AD203B41FA5}">
                      <a16:colId xmlns:a16="http://schemas.microsoft.com/office/drawing/2014/main" val="2156745508"/>
                    </a:ext>
                  </a:extLst>
                </a:gridCol>
                <a:gridCol w="329184">
                  <a:extLst>
                    <a:ext uri="{9D8B030D-6E8A-4147-A177-3AD203B41FA5}">
                      <a16:colId xmlns:a16="http://schemas.microsoft.com/office/drawing/2014/main" val="2704988693"/>
                    </a:ext>
                  </a:extLst>
                </a:gridCol>
                <a:gridCol w="329184">
                  <a:extLst>
                    <a:ext uri="{9D8B030D-6E8A-4147-A177-3AD203B41FA5}">
                      <a16:colId xmlns:a16="http://schemas.microsoft.com/office/drawing/2014/main" val="2195076822"/>
                    </a:ext>
                  </a:extLst>
                </a:gridCol>
                <a:gridCol w="329184">
                  <a:extLst>
                    <a:ext uri="{9D8B030D-6E8A-4147-A177-3AD203B41FA5}">
                      <a16:colId xmlns:a16="http://schemas.microsoft.com/office/drawing/2014/main" val="3035086862"/>
                    </a:ext>
                  </a:extLst>
                </a:gridCol>
                <a:gridCol w="329184">
                  <a:extLst>
                    <a:ext uri="{9D8B030D-6E8A-4147-A177-3AD203B41FA5}">
                      <a16:colId xmlns:a16="http://schemas.microsoft.com/office/drawing/2014/main" val="3473291656"/>
                    </a:ext>
                  </a:extLst>
                </a:gridCol>
                <a:gridCol w="329184">
                  <a:extLst>
                    <a:ext uri="{9D8B030D-6E8A-4147-A177-3AD203B41FA5}">
                      <a16:colId xmlns:a16="http://schemas.microsoft.com/office/drawing/2014/main" val="2006449368"/>
                    </a:ext>
                  </a:extLst>
                </a:gridCol>
                <a:gridCol w="329184">
                  <a:extLst>
                    <a:ext uri="{9D8B030D-6E8A-4147-A177-3AD203B41FA5}">
                      <a16:colId xmlns:a16="http://schemas.microsoft.com/office/drawing/2014/main" val="2478150928"/>
                    </a:ext>
                  </a:extLst>
                </a:gridCol>
                <a:gridCol w="329184">
                  <a:extLst>
                    <a:ext uri="{9D8B030D-6E8A-4147-A177-3AD203B41FA5}">
                      <a16:colId xmlns:a16="http://schemas.microsoft.com/office/drawing/2014/main" val="2221760297"/>
                    </a:ext>
                  </a:extLst>
                </a:gridCol>
                <a:gridCol w="329184">
                  <a:extLst>
                    <a:ext uri="{9D8B030D-6E8A-4147-A177-3AD203B41FA5}">
                      <a16:colId xmlns:a16="http://schemas.microsoft.com/office/drawing/2014/main" val="1242571700"/>
                    </a:ext>
                  </a:extLst>
                </a:gridCol>
                <a:gridCol w="329184">
                  <a:extLst>
                    <a:ext uri="{9D8B030D-6E8A-4147-A177-3AD203B41FA5}">
                      <a16:colId xmlns:a16="http://schemas.microsoft.com/office/drawing/2014/main" val="3033213245"/>
                    </a:ext>
                  </a:extLst>
                </a:gridCol>
                <a:gridCol w="329184">
                  <a:extLst>
                    <a:ext uri="{9D8B030D-6E8A-4147-A177-3AD203B41FA5}">
                      <a16:colId xmlns:a16="http://schemas.microsoft.com/office/drawing/2014/main" val="972048885"/>
                    </a:ext>
                  </a:extLst>
                </a:gridCol>
                <a:gridCol w="329184">
                  <a:extLst>
                    <a:ext uri="{9D8B030D-6E8A-4147-A177-3AD203B41FA5}">
                      <a16:colId xmlns:a16="http://schemas.microsoft.com/office/drawing/2014/main" val="3773172558"/>
                    </a:ext>
                  </a:extLst>
                </a:gridCol>
                <a:gridCol w="329184">
                  <a:extLst>
                    <a:ext uri="{9D8B030D-6E8A-4147-A177-3AD203B41FA5}">
                      <a16:colId xmlns:a16="http://schemas.microsoft.com/office/drawing/2014/main" val="2595815699"/>
                    </a:ext>
                  </a:extLst>
                </a:gridCol>
                <a:gridCol w="329184">
                  <a:extLst>
                    <a:ext uri="{9D8B030D-6E8A-4147-A177-3AD203B41FA5}">
                      <a16:colId xmlns:a16="http://schemas.microsoft.com/office/drawing/2014/main" val="3935326481"/>
                    </a:ext>
                  </a:extLst>
                </a:gridCol>
                <a:gridCol w="329184">
                  <a:extLst>
                    <a:ext uri="{9D8B030D-6E8A-4147-A177-3AD203B41FA5}">
                      <a16:colId xmlns:a16="http://schemas.microsoft.com/office/drawing/2014/main" val="2861979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7922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- 2023-07-28 13:08:14</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newest team members for successfully completing New Hire Training! 🥳 This week, our Home Office welcomed 60 new employees from across the country to introduce them to the PHLY culture, our products, and our services.
Our #newhires had the opportunity to connect with #TEAMPHLY through various onboarding events and also participated in a #volunteer event benefiting Ronald McDonald House Charities of the Philadelphia Region. Welcome to the team! 🙌
Learn more about careers at PHLY: bit.ly/PHLYCareers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https://quintly-image-storage.s3.amazonaws.com/d123f9c23f3abec6e562a564c92f236a/4c6f4a6c385845afa7670dcb0b7bdb62.jpg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34394202"/>
                  </a:ext>
                </a:extLst>
              </a:tr>
            </a:tbl>
          </a:graphicData>
        </a:graphic>
      </p:graphicFrame>
      <p:sp>
        <p:nvSpPr>
          <p:cNvPr id="4" name="Text Placeholder 3">
            <a:extLst>
              <a:ext uri="{FF2B5EF4-FFF2-40B4-BE49-F238E27FC236}">
                <a16:creationId xmlns:a16="http://schemas.microsoft.com/office/drawing/2014/main" id="{EE3FC863-DEF4-40AC-B527-EEDC74B5EB86}"/>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3961851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2182E-9F5B-4048-99DD-B40461A8DE81}"/>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D8C607E4-F99A-463C-9FD7-74C927B53AD9}"/>
              </a:ext>
            </a:extLst>
          </p:cNvPr>
          <p:cNvGraphicFramePr>
            <a:graphicFrameLocks noGrp="1"/>
          </p:cNvGraphicFramePr>
          <p:nvPr>
            <p:ph type="tbl" sz="quarter" idx="13"/>
            <p:extLst>
              <p:ext uri="{D42A27DB-BD31-4B8C-83A1-F6EECF244321}">
                <p14:modId xmlns:p14="http://schemas.microsoft.com/office/powerpoint/2010/main" val="2198130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84736071"/>
                    </a:ext>
                  </a:extLst>
                </a:gridCol>
                <a:gridCol w="1481328">
                  <a:extLst>
                    <a:ext uri="{9D8B030D-6E8A-4147-A177-3AD203B41FA5}">
                      <a16:colId xmlns:a16="http://schemas.microsoft.com/office/drawing/2014/main" val="81924651"/>
                    </a:ext>
                  </a:extLst>
                </a:gridCol>
                <a:gridCol w="329184">
                  <a:extLst>
                    <a:ext uri="{9D8B030D-6E8A-4147-A177-3AD203B41FA5}">
                      <a16:colId xmlns:a16="http://schemas.microsoft.com/office/drawing/2014/main" val="3029450959"/>
                    </a:ext>
                  </a:extLst>
                </a:gridCol>
                <a:gridCol w="329184">
                  <a:extLst>
                    <a:ext uri="{9D8B030D-6E8A-4147-A177-3AD203B41FA5}">
                      <a16:colId xmlns:a16="http://schemas.microsoft.com/office/drawing/2014/main" val="3824974038"/>
                    </a:ext>
                  </a:extLst>
                </a:gridCol>
                <a:gridCol w="329184">
                  <a:extLst>
                    <a:ext uri="{9D8B030D-6E8A-4147-A177-3AD203B41FA5}">
                      <a16:colId xmlns:a16="http://schemas.microsoft.com/office/drawing/2014/main" val="2188336507"/>
                    </a:ext>
                  </a:extLst>
                </a:gridCol>
                <a:gridCol w="329184">
                  <a:extLst>
                    <a:ext uri="{9D8B030D-6E8A-4147-A177-3AD203B41FA5}">
                      <a16:colId xmlns:a16="http://schemas.microsoft.com/office/drawing/2014/main" val="4119063635"/>
                    </a:ext>
                  </a:extLst>
                </a:gridCol>
                <a:gridCol w="329184">
                  <a:extLst>
                    <a:ext uri="{9D8B030D-6E8A-4147-A177-3AD203B41FA5}">
                      <a16:colId xmlns:a16="http://schemas.microsoft.com/office/drawing/2014/main" val="3842770659"/>
                    </a:ext>
                  </a:extLst>
                </a:gridCol>
                <a:gridCol w="329184">
                  <a:extLst>
                    <a:ext uri="{9D8B030D-6E8A-4147-A177-3AD203B41FA5}">
                      <a16:colId xmlns:a16="http://schemas.microsoft.com/office/drawing/2014/main" val="1751826964"/>
                    </a:ext>
                  </a:extLst>
                </a:gridCol>
                <a:gridCol w="329184">
                  <a:extLst>
                    <a:ext uri="{9D8B030D-6E8A-4147-A177-3AD203B41FA5}">
                      <a16:colId xmlns:a16="http://schemas.microsoft.com/office/drawing/2014/main" val="2875665097"/>
                    </a:ext>
                  </a:extLst>
                </a:gridCol>
                <a:gridCol w="329184">
                  <a:extLst>
                    <a:ext uri="{9D8B030D-6E8A-4147-A177-3AD203B41FA5}">
                      <a16:colId xmlns:a16="http://schemas.microsoft.com/office/drawing/2014/main" val="2658192237"/>
                    </a:ext>
                  </a:extLst>
                </a:gridCol>
                <a:gridCol w="329184">
                  <a:extLst>
                    <a:ext uri="{9D8B030D-6E8A-4147-A177-3AD203B41FA5}">
                      <a16:colId xmlns:a16="http://schemas.microsoft.com/office/drawing/2014/main" val="3160681335"/>
                    </a:ext>
                  </a:extLst>
                </a:gridCol>
                <a:gridCol w="329184">
                  <a:extLst>
                    <a:ext uri="{9D8B030D-6E8A-4147-A177-3AD203B41FA5}">
                      <a16:colId xmlns:a16="http://schemas.microsoft.com/office/drawing/2014/main" val="3225517418"/>
                    </a:ext>
                  </a:extLst>
                </a:gridCol>
                <a:gridCol w="329184">
                  <a:extLst>
                    <a:ext uri="{9D8B030D-6E8A-4147-A177-3AD203B41FA5}">
                      <a16:colId xmlns:a16="http://schemas.microsoft.com/office/drawing/2014/main" val="2237732890"/>
                    </a:ext>
                  </a:extLst>
                </a:gridCol>
                <a:gridCol w="329184">
                  <a:extLst>
                    <a:ext uri="{9D8B030D-6E8A-4147-A177-3AD203B41FA5}">
                      <a16:colId xmlns:a16="http://schemas.microsoft.com/office/drawing/2014/main" val="2728872991"/>
                    </a:ext>
                  </a:extLst>
                </a:gridCol>
                <a:gridCol w="329184">
                  <a:extLst>
                    <a:ext uri="{9D8B030D-6E8A-4147-A177-3AD203B41FA5}">
                      <a16:colId xmlns:a16="http://schemas.microsoft.com/office/drawing/2014/main" val="1508899082"/>
                    </a:ext>
                  </a:extLst>
                </a:gridCol>
                <a:gridCol w="329184">
                  <a:extLst>
                    <a:ext uri="{9D8B030D-6E8A-4147-A177-3AD203B41FA5}">
                      <a16:colId xmlns:a16="http://schemas.microsoft.com/office/drawing/2014/main" val="350131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1408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- 2023-07-18 11:54:14</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be nominated for Yello and WayUp’s Top 100 Internship Programs List! 🙌 The list highlights employers across the country who go above and beyond for their interns. Help us by voting here ➡️ bit.ly/3PY3qnH Vote once a day through July 20th. #PHLYInternLife #internships #internshipprogram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https://quintly-image-storage.s3.amazonaws.com/d123f9c23f3abec6e562a564c92f236a/2225aa11cc78dc43d18461e63a1bfd9c.jpg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08564560"/>
                  </a:ext>
                </a:extLst>
              </a:tr>
            </a:tbl>
          </a:graphicData>
        </a:graphic>
      </p:graphicFrame>
      <p:sp>
        <p:nvSpPr>
          <p:cNvPr id="4" name="Text Placeholder 3">
            <a:extLst>
              <a:ext uri="{FF2B5EF4-FFF2-40B4-BE49-F238E27FC236}">
                <a16:creationId xmlns:a16="http://schemas.microsoft.com/office/drawing/2014/main" id="{860AFE5F-C387-4A6E-801C-D9CD35DC586D}"/>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19624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D3F38-36CC-4CC3-A142-0CC00E801E36}"/>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788CEA55-0F67-4210-A1F2-0F1C884F23FC}"/>
              </a:ext>
            </a:extLst>
          </p:cNvPr>
          <p:cNvGraphicFramePr>
            <a:graphicFrameLocks noGrp="1"/>
          </p:cNvGraphicFramePr>
          <p:nvPr>
            <p:ph type="tbl" sz="quarter" idx="13"/>
            <p:extLst>
              <p:ext uri="{D42A27DB-BD31-4B8C-83A1-F6EECF244321}">
                <p14:modId xmlns:p14="http://schemas.microsoft.com/office/powerpoint/2010/main" val="2857082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79496092"/>
                    </a:ext>
                  </a:extLst>
                </a:gridCol>
                <a:gridCol w="1481328">
                  <a:extLst>
                    <a:ext uri="{9D8B030D-6E8A-4147-A177-3AD203B41FA5}">
                      <a16:colId xmlns:a16="http://schemas.microsoft.com/office/drawing/2014/main" val="2873152799"/>
                    </a:ext>
                  </a:extLst>
                </a:gridCol>
                <a:gridCol w="329184">
                  <a:extLst>
                    <a:ext uri="{9D8B030D-6E8A-4147-A177-3AD203B41FA5}">
                      <a16:colId xmlns:a16="http://schemas.microsoft.com/office/drawing/2014/main" val="4058245639"/>
                    </a:ext>
                  </a:extLst>
                </a:gridCol>
                <a:gridCol w="329184">
                  <a:extLst>
                    <a:ext uri="{9D8B030D-6E8A-4147-A177-3AD203B41FA5}">
                      <a16:colId xmlns:a16="http://schemas.microsoft.com/office/drawing/2014/main" val="2685023214"/>
                    </a:ext>
                  </a:extLst>
                </a:gridCol>
                <a:gridCol w="329184">
                  <a:extLst>
                    <a:ext uri="{9D8B030D-6E8A-4147-A177-3AD203B41FA5}">
                      <a16:colId xmlns:a16="http://schemas.microsoft.com/office/drawing/2014/main" val="3539271489"/>
                    </a:ext>
                  </a:extLst>
                </a:gridCol>
                <a:gridCol w="329184">
                  <a:extLst>
                    <a:ext uri="{9D8B030D-6E8A-4147-A177-3AD203B41FA5}">
                      <a16:colId xmlns:a16="http://schemas.microsoft.com/office/drawing/2014/main" val="4251797262"/>
                    </a:ext>
                  </a:extLst>
                </a:gridCol>
                <a:gridCol w="329184">
                  <a:extLst>
                    <a:ext uri="{9D8B030D-6E8A-4147-A177-3AD203B41FA5}">
                      <a16:colId xmlns:a16="http://schemas.microsoft.com/office/drawing/2014/main" val="2094834994"/>
                    </a:ext>
                  </a:extLst>
                </a:gridCol>
                <a:gridCol w="329184">
                  <a:extLst>
                    <a:ext uri="{9D8B030D-6E8A-4147-A177-3AD203B41FA5}">
                      <a16:colId xmlns:a16="http://schemas.microsoft.com/office/drawing/2014/main" val="3520741685"/>
                    </a:ext>
                  </a:extLst>
                </a:gridCol>
                <a:gridCol w="329184">
                  <a:extLst>
                    <a:ext uri="{9D8B030D-6E8A-4147-A177-3AD203B41FA5}">
                      <a16:colId xmlns:a16="http://schemas.microsoft.com/office/drawing/2014/main" val="2725481275"/>
                    </a:ext>
                  </a:extLst>
                </a:gridCol>
                <a:gridCol w="329184">
                  <a:extLst>
                    <a:ext uri="{9D8B030D-6E8A-4147-A177-3AD203B41FA5}">
                      <a16:colId xmlns:a16="http://schemas.microsoft.com/office/drawing/2014/main" val="539658585"/>
                    </a:ext>
                  </a:extLst>
                </a:gridCol>
                <a:gridCol w="329184">
                  <a:extLst>
                    <a:ext uri="{9D8B030D-6E8A-4147-A177-3AD203B41FA5}">
                      <a16:colId xmlns:a16="http://schemas.microsoft.com/office/drawing/2014/main" val="4076040273"/>
                    </a:ext>
                  </a:extLst>
                </a:gridCol>
                <a:gridCol w="329184">
                  <a:extLst>
                    <a:ext uri="{9D8B030D-6E8A-4147-A177-3AD203B41FA5}">
                      <a16:colId xmlns:a16="http://schemas.microsoft.com/office/drawing/2014/main" val="4164244894"/>
                    </a:ext>
                  </a:extLst>
                </a:gridCol>
                <a:gridCol w="329184">
                  <a:extLst>
                    <a:ext uri="{9D8B030D-6E8A-4147-A177-3AD203B41FA5}">
                      <a16:colId xmlns:a16="http://schemas.microsoft.com/office/drawing/2014/main" val="207485556"/>
                    </a:ext>
                  </a:extLst>
                </a:gridCol>
                <a:gridCol w="329184">
                  <a:extLst>
                    <a:ext uri="{9D8B030D-6E8A-4147-A177-3AD203B41FA5}">
                      <a16:colId xmlns:a16="http://schemas.microsoft.com/office/drawing/2014/main" val="1032676529"/>
                    </a:ext>
                  </a:extLst>
                </a:gridCol>
                <a:gridCol w="329184">
                  <a:extLst>
                    <a:ext uri="{9D8B030D-6E8A-4147-A177-3AD203B41FA5}">
                      <a16:colId xmlns:a16="http://schemas.microsoft.com/office/drawing/2014/main" val="4011140328"/>
                    </a:ext>
                  </a:extLst>
                </a:gridCol>
                <a:gridCol w="329184">
                  <a:extLst>
                    <a:ext uri="{9D8B030D-6E8A-4147-A177-3AD203B41FA5}">
                      <a16:colId xmlns:a16="http://schemas.microsoft.com/office/drawing/2014/main" val="1147529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4374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- 2023-07-27 15:17:48</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share that our Summer Associates #internshipprogram has been recognized on Yello and WayUp’s Top 100 Internship Programs list for 2023! 🥳🙌
Check out the full list of winners: bit.ly/3Dz9uvw #NationalInternDay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https://quintly-image-storage.s3.amazonaws.com/d123f9c23f3abec6e562a564c92f236a/ce168caa0b0f5037817cf9a25249a2f7.jpg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67661024"/>
                  </a:ext>
                </a:extLst>
              </a:tr>
            </a:tbl>
          </a:graphicData>
        </a:graphic>
      </p:graphicFrame>
      <p:sp>
        <p:nvSpPr>
          <p:cNvPr id="4" name="Text Placeholder 3">
            <a:extLst>
              <a:ext uri="{FF2B5EF4-FFF2-40B4-BE49-F238E27FC236}">
                <a16:creationId xmlns:a16="http://schemas.microsoft.com/office/drawing/2014/main" id="{CD28B307-A697-4B9C-86F1-E1A6B4B1CA9F}"/>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3726252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E379E-8674-4DC5-A23F-C944DC9C3470}"/>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7732B788-51CA-49FC-8114-4E3658D80F91}"/>
              </a:ext>
            </a:extLst>
          </p:cNvPr>
          <p:cNvGraphicFramePr>
            <a:graphicFrameLocks noGrp="1"/>
          </p:cNvGraphicFramePr>
          <p:nvPr>
            <p:ph type="tbl" sz="quarter" idx="13"/>
            <p:extLst>
              <p:ext uri="{D42A27DB-BD31-4B8C-83A1-F6EECF244321}">
                <p14:modId xmlns:p14="http://schemas.microsoft.com/office/powerpoint/2010/main" val="3014096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76623088"/>
                    </a:ext>
                  </a:extLst>
                </a:gridCol>
                <a:gridCol w="1481328">
                  <a:extLst>
                    <a:ext uri="{9D8B030D-6E8A-4147-A177-3AD203B41FA5}">
                      <a16:colId xmlns:a16="http://schemas.microsoft.com/office/drawing/2014/main" val="1197847074"/>
                    </a:ext>
                  </a:extLst>
                </a:gridCol>
                <a:gridCol w="329184">
                  <a:extLst>
                    <a:ext uri="{9D8B030D-6E8A-4147-A177-3AD203B41FA5}">
                      <a16:colId xmlns:a16="http://schemas.microsoft.com/office/drawing/2014/main" val="1012609926"/>
                    </a:ext>
                  </a:extLst>
                </a:gridCol>
                <a:gridCol w="329184">
                  <a:extLst>
                    <a:ext uri="{9D8B030D-6E8A-4147-A177-3AD203B41FA5}">
                      <a16:colId xmlns:a16="http://schemas.microsoft.com/office/drawing/2014/main" val="1655878504"/>
                    </a:ext>
                  </a:extLst>
                </a:gridCol>
                <a:gridCol w="329184">
                  <a:extLst>
                    <a:ext uri="{9D8B030D-6E8A-4147-A177-3AD203B41FA5}">
                      <a16:colId xmlns:a16="http://schemas.microsoft.com/office/drawing/2014/main" val="1206029882"/>
                    </a:ext>
                  </a:extLst>
                </a:gridCol>
                <a:gridCol w="329184">
                  <a:extLst>
                    <a:ext uri="{9D8B030D-6E8A-4147-A177-3AD203B41FA5}">
                      <a16:colId xmlns:a16="http://schemas.microsoft.com/office/drawing/2014/main" val="784659820"/>
                    </a:ext>
                  </a:extLst>
                </a:gridCol>
                <a:gridCol w="329184">
                  <a:extLst>
                    <a:ext uri="{9D8B030D-6E8A-4147-A177-3AD203B41FA5}">
                      <a16:colId xmlns:a16="http://schemas.microsoft.com/office/drawing/2014/main" val="2887999050"/>
                    </a:ext>
                  </a:extLst>
                </a:gridCol>
                <a:gridCol w="329184">
                  <a:extLst>
                    <a:ext uri="{9D8B030D-6E8A-4147-A177-3AD203B41FA5}">
                      <a16:colId xmlns:a16="http://schemas.microsoft.com/office/drawing/2014/main" val="2575173276"/>
                    </a:ext>
                  </a:extLst>
                </a:gridCol>
                <a:gridCol w="329184">
                  <a:extLst>
                    <a:ext uri="{9D8B030D-6E8A-4147-A177-3AD203B41FA5}">
                      <a16:colId xmlns:a16="http://schemas.microsoft.com/office/drawing/2014/main" val="3638106175"/>
                    </a:ext>
                  </a:extLst>
                </a:gridCol>
                <a:gridCol w="329184">
                  <a:extLst>
                    <a:ext uri="{9D8B030D-6E8A-4147-A177-3AD203B41FA5}">
                      <a16:colId xmlns:a16="http://schemas.microsoft.com/office/drawing/2014/main" val="373087143"/>
                    </a:ext>
                  </a:extLst>
                </a:gridCol>
                <a:gridCol w="329184">
                  <a:extLst>
                    <a:ext uri="{9D8B030D-6E8A-4147-A177-3AD203B41FA5}">
                      <a16:colId xmlns:a16="http://schemas.microsoft.com/office/drawing/2014/main" val="935295232"/>
                    </a:ext>
                  </a:extLst>
                </a:gridCol>
                <a:gridCol w="329184">
                  <a:extLst>
                    <a:ext uri="{9D8B030D-6E8A-4147-A177-3AD203B41FA5}">
                      <a16:colId xmlns:a16="http://schemas.microsoft.com/office/drawing/2014/main" val="3829646673"/>
                    </a:ext>
                  </a:extLst>
                </a:gridCol>
                <a:gridCol w="329184">
                  <a:extLst>
                    <a:ext uri="{9D8B030D-6E8A-4147-A177-3AD203B41FA5}">
                      <a16:colId xmlns:a16="http://schemas.microsoft.com/office/drawing/2014/main" val="2829588965"/>
                    </a:ext>
                  </a:extLst>
                </a:gridCol>
                <a:gridCol w="329184">
                  <a:extLst>
                    <a:ext uri="{9D8B030D-6E8A-4147-A177-3AD203B41FA5}">
                      <a16:colId xmlns:a16="http://schemas.microsoft.com/office/drawing/2014/main" val="2288573257"/>
                    </a:ext>
                  </a:extLst>
                </a:gridCol>
                <a:gridCol w="329184">
                  <a:extLst>
                    <a:ext uri="{9D8B030D-6E8A-4147-A177-3AD203B41FA5}">
                      <a16:colId xmlns:a16="http://schemas.microsoft.com/office/drawing/2014/main" val="3704765910"/>
                    </a:ext>
                  </a:extLst>
                </a:gridCol>
                <a:gridCol w="329184">
                  <a:extLst>
                    <a:ext uri="{9D8B030D-6E8A-4147-A177-3AD203B41FA5}">
                      <a16:colId xmlns:a16="http://schemas.microsoft.com/office/drawing/2014/main" val="2757075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10578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- 2023-07-11 15:45:12</a:t>
                      </a:r>
                      <a:r>
                        <a:rPr kumimoji="0" lang="en-US" sz="1000" b="0" i="0" u="none" strike="noStrike" kern="1200" cap="none" spc="0" normalizeH="0" baseline="0" noProof="0">
                          <a:ln>
                            <a:noFill/>
                          </a:ln>
                          <a:solidFill>
                            <a:prstClr val="black"/>
                          </a:solidFill>
                          <a:effectLst/>
                          <a:uLnTx/>
                          <a:uFillTx/>
                          <a:latin typeface="Calibri"/>
                          <a:ea typeface="+mn-ea"/>
                          <a:cs typeface="+mn-cs"/>
                        </a:rPr>
                        <a:t>
 A group of PHLY employees spent their morning #volunteering at @Philabundance, the largest #hungerrelief organization in the Philadelphia area. #TEAMPHLY worked alongside Philabundance Community Kitchen chefs to prepare and pack over 650 nutritious, ready-to-eat boxed lunches for children in the community.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https://quintly-image-storage.s3.amazonaws.com/d123f9c23f3abec6e562a564c92f236a/e8abfe055ef835dc5dcd414ecd4b7b82.jpg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62784408"/>
                  </a:ext>
                </a:extLst>
              </a:tr>
            </a:tbl>
          </a:graphicData>
        </a:graphic>
      </p:graphicFrame>
      <p:sp>
        <p:nvSpPr>
          <p:cNvPr id="4" name="Text Placeholder 3">
            <a:extLst>
              <a:ext uri="{FF2B5EF4-FFF2-40B4-BE49-F238E27FC236}">
                <a16:creationId xmlns:a16="http://schemas.microsoft.com/office/drawing/2014/main" id="{93032383-89D3-429E-9BE4-92EC662DEA7B}"/>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30029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3BE60-7459-48C2-BA37-34D50F7FABC0}"/>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DF7CA180-E9E4-4EF6-8944-163DC6BAB630}"/>
              </a:ext>
            </a:extLst>
          </p:cNvPr>
          <p:cNvGraphicFramePr>
            <a:graphicFrameLocks noGrp="1"/>
          </p:cNvGraphicFramePr>
          <p:nvPr>
            <p:ph type="chart" sz="quarter" idx="13"/>
            <p:extLst>
              <p:ext uri="{D42A27DB-BD31-4B8C-83A1-F6EECF244321}">
                <p14:modId xmlns:p14="http://schemas.microsoft.com/office/powerpoint/2010/main" val="4019250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4D04DC-7C66-4C99-A7CC-C758373512BF}"/>
              </a:ext>
            </a:extLst>
          </p:cNvPr>
          <p:cNvSpPr>
            <a:spLocks noGrp="1"/>
          </p:cNvSpPr>
          <p:nvPr>
            <p:ph type="body" sz="quarter" idx="14"/>
          </p:nvPr>
        </p:nvSpPr>
        <p:spPr/>
        <p:txBody>
          <a:bodyPr/>
          <a:lstStyle/>
          <a:p>
            <a:r>
              <a:rPr lang="en-US"/>
              <a:t>07/01/2023 - 07/31/2023</a:t>
            </a:r>
          </a:p>
        </p:txBody>
      </p:sp>
      <p:sp>
        <p:nvSpPr>
          <p:cNvPr id="5" name="Footer Placeholder 4">
            <a:extLst>
              <a:ext uri="{FF2B5EF4-FFF2-40B4-BE49-F238E27FC236}">
                <a16:creationId xmlns:a16="http://schemas.microsoft.com/office/drawing/2014/main" id="{133C784D-4517-4C3A-A2F7-A79EBF2DCE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5386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AA687-BAAA-44B5-B622-9FE67F9CBC1D}"/>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BAFD6F75-C9D7-4CF9-9F89-C0B5235CE4AA}"/>
              </a:ext>
            </a:extLst>
          </p:cNvPr>
          <p:cNvGraphicFramePr>
            <a:graphicFrameLocks noGrp="1"/>
          </p:cNvGraphicFramePr>
          <p:nvPr>
            <p:ph type="tbl" sz="quarter" idx="13"/>
            <p:extLst>
              <p:ext uri="{D42A27DB-BD31-4B8C-83A1-F6EECF244321}">
                <p14:modId xmlns:p14="http://schemas.microsoft.com/office/powerpoint/2010/main" val="3269757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077603065"/>
                    </a:ext>
                  </a:extLst>
                </a:gridCol>
                <a:gridCol w="576072">
                  <a:extLst>
                    <a:ext uri="{9D8B030D-6E8A-4147-A177-3AD203B41FA5}">
                      <a16:colId xmlns:a16="http://schemas.microsoft.com/office/drawing/2014/main" val="4278933962"/>
                    </a:ext>
                  </a:extLst>
                </a:gridCol>
                <a:gridCol w="576072">
                  <a:extLst>
                    <a:ext uri="{9D8B030D-6E8A-4147-A177-3AD203B41FA5}">
                      <a16:colId xmlns:a16="http://schemas.microsoft.com/office/drawing/2014/main" val="2606086145"/>
                    </a:ext>
                  </a:extLst>
                </a:gridCol>
                <a:gridCol w="576072">
                  <a:extLst>
                    <a:ext uri="{9D8B030D-6E8A-4147-A177-3AD203B41FA5}">
                      <a16:colId xmlns:a16="http://schemas.microsoft.com/office/drawing/2014/main" val="2232840286"/>
                    </a:ext>
                  </a:extLst>
                </a:gridCol>
                <a:gridCol w="576072">
                  <a:extLst>
                    <a:ext uri="{9D8B030D-6E8A-4147-A177-3AD203B41FA5}">
                      <a16:colId xmlns:a16="http://schemas.microsoft.com/office/drawing/2014/main" val="3723847889"/>
                    </a:ext>
                  </a:extLst>
                </a:gridCol>
                <a:gridCol w="576072">
                  <a:extLst>
                    <a:ext uri="{9D8B030D-6E8A-4147-A177-3AD203B41FA5}">
                      <a16:colId xmlns:a16="http://schemas.microsoft.com/office/drawing/2014/main" val="1013420422"/>
                    </a:ext>
                  </a:extLst>
                </a:gridCol>
                <a:gridCol w="576072">
                  <a:extLst>
                    <a:ext uri="{9D8B030D-6E8A-4147-A177-3AD203B41FA5}">
                      <a16:colId xmlns:a16="http://schemas.microsoft.com/office/drawing/2014/main" val="88915127"/>
                    </a:ext>
                  </a:extLst>
                </a:gridCol>
                <a:gridCol w="576072">
                  <a:extLst>
                    <a:ext uri="{9D8B030D-6E8A-4147-A177-3AD203B41FA5}">
                      <a16:colId xmlns:a16="http://schemas.microsoft.com/office/drawing/2014/main" val="2922730191"/>
                    </a:ext>
                  </a:extLst>
                </a:gridCol>
                <a:gridCol w="576072">
                  <a:extLst>
                    <a:ext uri="{9D8B030D-6E8A-4147-A177-3AD203B41FA5}">
                      <a16:colId xmlns:a16="http://schemas.microsoft.com/office/drawing/2014/main" val="4142568548"/>
                    </a:ext>
                  </a:extLst>
                </a:gridCol>
                <a:gridCol w="576072">
                  <a:extLst>
                    <a:ext uri="{9D8B030D-6E8A-4147-A177-3AD203B41FA5}">
                      <a16:colId xmlns:a16="http://schemas.microsoft.com/office/drawing/2014/main" val="4037667491"/>
                    </a:ext>
                  </a:extLst>
                </a:gridCol>
                <a:gridCol w="576072">
                  <a:extLst>
                    <a:ext uri="{9D8B030D-6E8A-4147-A177-3AD203B41FA5}">
                      <a16:colId xmlns:a16="http://schemas.microsoft.com/office/drawing/2014/main" val="1449796149"/>
                    </a:ext>
                  </a:extLst>
                </a:gridCol>
                <a:gridCol w="576072">
                  <a:extLst>
                    <a:ext uri="{9D8B030D-6E8A-4147-A177-3AD203B41FA5}">
                      <a16:colId xmlns:a16="http://schemas.microsoft.com/office/drawing/2014/main" val="420007436"/>
                    </a:ext>
                  </a:extLst>
                </a:gridCol>
                <a:gridCol w="576072">
                  <a:extLst>
                    <a:ext uri="{9D8B030D-6E8A-4147-A177-3AD203B41FA5}">
                      <a16:colId xmlns:a16="http://schemas.microsoft.com/office/drawing/2014/main" val="6128104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83723919"/>
                  </a:ext>
                </a:extLst>
              </a:tr>
              <a:tr h="370840">
                <a:tc>
                  <a:txBody>
                    <a:bodyPr/>
                    <a:lstStyle/>
                    <a:p>
                      <a:r>
                        <a:rPr lang="en-US" sz="1000"/>
                        <a:t>3888</a:t>
                      </a:r>
                    </a:p>
                  </a:txBody>
                  <a:tcPr/>
                </a:tc>
                <a:tc>
                  <a:txBody>
                    <a:bodyPr/>
                    <a:lstStyle/>
                    <a:p>
                      <a:r>
                        <a:rPr lang="en-US" sz="1000"/>
                        <a:t>3</a:t>
                      </a:r>
                    </a:p>
                  </a:txBody>
                  <a:tcPr/>
                </a:tc>
                <a:tc>
                  <a:txBody>
                    <a:bodyPr/>
                    <a:lstStyle/>
                    <a:p>
                      <a:r>
                        <a:rPr lang="en-US" sz="1000"/>
                        <a:t>30</a:t>
                      </a:r>
                    </a:p>
                  </a:txBody>
                  <a:tcPr/>
                </a:tc>
                <a:tc>
                  <a:txBody>
                    <a:bodyPr/>
                    <a:lstStyle/>
                    <a:p>
                      <a:r>
                        <a:rPr lang="en-US" sz="1000"/>
                        <a:t>22</a:t>
                      </a:r>
                    </a:p>
                  </a:txBody>
                  <a:tcPr/>
                </a:tc>
                <a:tc>
                  <a:txBody>
                    <a:bodyPr/>
                    <a:lstStyle/>
                    <a:p>
                      <a:r>
                        <a:rPr lang="en-US" sz="1000"/>
                        <a:t>1</a:t>
                      </a:r>
                    </a:p>
                  </a:txBody>
                  <a:tcPr/>
                </a:tc>
                <a:tc>
                  <a:txBody>
                    <a:bodyPr/>
                    <a:lstStyle/>
                    <a:p>
                      <a:r>
                        <a:rPr lang="en-US" sz="1000"/>
                        <a:t>7</a:t>
                      </a:r>
                    </a:p>
                  </a:txBody>
                  <a:tcPr/>
                </a:tc>
                <a:tc>
                  <a:txBody>
                    <a:bodyPr/>
                    <a:lstStyle/>
                    <a:p>
                      <a:r>
                        <a:rPr lang="en-US" sz="1000"/>
                        <a:t>2</a:t>
                      </a:r>
                    </a:p>
                  </a:txBody>
                  <a:tcPr/>
                </a:tc>
                <a:tc>
                  <a:txBody>
                    <a:bodyPr/>
                    <a:lstStyle/>
                    <a:p>
                      <a:r>
                        <a:rPr lang="en-US" sz="1000"/>
                        <a:t>0</a:t>
                      </a:r>
                    </a:p>
                  </a:txBody>
                  <a:tcPr/>
                </a:tc>
                <a:tc>
                  <a:txBody>
                    <a:bodyPr/>
                    <a:lstStyle/>
                    <a:p>
                      <a:r>
                        <a:rPr lang="en-US" sz="1000"/>
                        <a:t>36</a:t>
                      </a:r>
                    </a:p>
                  </a:txBody>
                  <a:tcPr/>
                </a:tc>
                <a:tc>
                  <a:txBody>
                    <a:bodyPr/>
                    <a:lstStyle/>
                    <a:p>
                      <a:r>
                        <a:rPr lang="en-US" sz="1000"/>
                        <a:t>0</a:t>
                      </a:r>
                    </a:p>
                  </a:txBody>
                  <a:tcPr/>
                </a:tc>
                <a:tc>
                  <a:txBody>
                    <a:bodyPr/>
                    <a:lstStyle/>
                    <a:p>
                      <a:r>
                        <a:rPr lang="en-US" sz="1000"/>
                        <a:t>10</a:t>
                      </a:r>
                    </a:p>
                  </a:txBody>
                  <a:tcPr/>
                </a:tc>
                <a:tc>
                  <a:txBody>
                    <a:bodyPr/>
                    <a:lstStyle/>
                    <a:p>
                      <a:r>
                        <a:rPr lang="en-US" sz="1000"/>
                        <a:t>0.0421 %</a:t>
                      </a:r>
                    </a:p>
                  </a:txBody>
                  <a:tcPr/>
                </a:tc>
                <a:tc>
                  <a:txBody>
                    <a:bodyPr/>
                    <a:lstStyle/>
                    <a:p>
                      <a:r>
                        <a:rPr lang="en-US" sz="1000"/>
                        <a:t>0.0 %</a:t>
                      </a:r>
                    </a:p>
                  </a:txBody>
                  <a:tcPr/>
                </a:tc>
                <a:extLst>
                  <a:ext uri="{0D108BD9-81ED-4DB2-BD59-A6C34878D82A}">
                    <a16:rowId xmlns:a16="http://schemas.microsoft.com/office/drawing/2014/main" val="69782532"/>
                  </a:ext>
                </a:extLst>
              </a:tr>
            </a:tbl>
          </a:graphicData>
        </a:graphic>
      </p:graphicFrame>
      <p:sp>
        <p:nvSpPr>
          <p:cNvPr id="4" name="Text Placeholder 3">
            <a:extLst>
              <a:ext uri="{FF2B5EF4-FFF2-40B4-BE49-F238E27FC236}">
                <a16:creationId xmlns:a16="http://schemas.microsoft.com/office/drawing/2014/main" id="{25F0FDCE-5A45-4E90-B2F1-5F2F7E3B758D}"/>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3333118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C7422-32AC-4107-9704-F12D473126AF}"/>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6C5434BD-53D2-4BD4-8D73-A044CCDCC524}"/>
              </a:ext>
            </a:extLst>
          </p:cNvPr>
          <p:cNvGraphicFramePr>
            <a:graphicFrameLocks noGrp="1"/>
          </p:cNvGraphicFramePr>
          <p:nvPr>
            <p:ph type="chart" sz="quarter" idx="13"/>
            <p:extLst>
              <p:ext uri="{D42A27DB-BD31-4B8C-83A1-F6EECF244321}">
                <p14:modId xmlns:p14="http://schemas.microsoft.com/office/powerpoint/2010/main" val="2973735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9B7DB2-ED4B-43B5-AA60-AE40883459E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37272EF-E5BA-4951-BC55-92CF3EAE20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4481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80B95-5AC4-4099-99D1-E5A409ABF232}"/>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57C23451-D7C8-4CE5-B1E1-B7F5F240FAB8}"/>
              </a:ext>
            </a:extLst>
          </p:cNvPr>
          <p:cNvGraphicFramePr>
            <a:graphicFrameLocks noGrp="1"/>
          </p:cNvGraphicFramePr>
          <p:nvPr>
            <p:ph type="chart" sz="quarter" idx="13"/>
            <p:extLst>
              <p:ext uri="{D42A27DB-BD31-4B8C-83A1-F6EECF244321}">
                <p14:modId xmlns:p14="http://schemas.microsoft.com/office/powerpoint/2010/main" val="3204375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4BCC18-670D-4AE5-9918-927EA4A8265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13F59C0-AE9F-420C-9B1A-757904945A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36880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CE50E-DE8A-49CF-826E-1467E970D4E2}"/>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E97A93BF-6C07-4E41-A6A0-D32F9CF33651}"/>
              </a:ext>
            </a:extLst>
          </p:cNvPr>
          <p:cNvGraphicFramePr>
            <a:graphicFrameLocks noGrp="1"/>
          </p:cNvGraphicFramePr>
          <p:nvPr>
            <p:ph type="chart" sz="quarter" idx="13"/>
            <p:extLst>
              <p:ext uri="{D42A27DB-BD31-4B8C-83A1-F6EECF244321}">
                <p14:modId xmlns:p14="http://schemas.microsoft.com/office/powerpoint/2010/main" val="2028584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814A71-90F7-46AE-978F-F373D6021C4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F0A2F11-C8C9-4507-BA7C-12B25327F1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4218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3275-4907-4A70-A1C6-483982656FAD}"/>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64C3BD75-953B-4E10-B4CC-9BC4B214C9A4}"/>
              </a:ext>
            </a:extLst>
          </p:cNvPr>
          <p:cNvGraphicFramePr>
            <a:graphicFrameLocks noGrp="1"/>
          </p:cNvGraphicFramePr>
          <p:nvPr>
            <p:ph type="chart" sz="quarter" idx="13"/>
            <p:extLst>
              <p:ext uri="{D42A27DB-BD31-4B8C-83A1-F6EECF244321}">
                <p14:modId xmlns:p14="http://schemas.microsoft.com/office/powerpoint/2010/main" val="3875781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8CF02A-A093-4026-80CD-DB58087F7F9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FD48781-02EF-4839-96B1-0E137A6D47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7846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ABEFD-AD22-474E-A3CE-7740038EE321}"/>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A9042F02-0D99-45B1-BBE7-D76F1E89402A}"/>
              </a:ext>
            </a:extLst>
          </p:cNvPr>
          <p:cNvGraphicFramePr>
            <a:graphicFrameLocks noGrp="1"/>
          </p:cNvGraphicFramePr>
          <p:nvPr>
            <p:ph type="tbl" sz="quarter" idx="13"/>
            <p:extLst>
              <p:ext uri="{D42A27DB-BD31-4B8C-83A1-F6EECF244321}">
                <p14:modId xmlns:p14="http://schemas.microsoft.com/office/powerpoint/2010/main" val="2111824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437594141"/>
                    </a:ext>
                  </a:extLst>
                </a:gridCol>
                <a:gridCol w="2468880">
                  <a:extLst>
                    <a:ext uri="{9D8B030D-6E8A-4147-A177-3AD203B41FA5}">
                      <a16:colId xmlns:a16="http://schemas.microsoft.com/office/drawing/2014/main" val="1807028356"/>
                    </a:ext>
                  </a:extLst>
                </a:gridCol>
                <a:gridCol w="2468880">
                  <a:extLst>
                    <a:ext uri="{9D8B030D-6E8A-4147-A177-3AD203B41FA5}">
                      <a16:colId xmlns:a16="http://schemas.microsoft.com/office/drawing/2014/main" val="1867649124"/>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017923551"/>
                  </a:ext>
                </a:extLst>
              </a:tr>
              <a:tr h="370840">
                <a:tc>
                  <a:txBody>
                    <a:bodyPr/>
                    <a:lstStyle/>
                    <a:p>
                      <a:r>
                        <a:rPr lang="en-US" sz="1000" b="1"/>
                        <a:t>@EaglesComms</a:t>
                      </a:r>
                    </a:p>
                  </a:txBody>
                  <a:tcPr/>
                </a:tc>
                <a:tc>
                  <a:txBody>
                    <a:bodyPr/>
                    <a:lstStyle/>
                    <a:p>
                      <a:r>
                        <a:rPr lang="en-US" sz="1000"/>
                        <a:t>@PHLYINS (38)</a:t>
                      </a:r>
                    </a:p>
                  </a:txBody>
                  <a:tcPr/>
                </a:tc>
                <a:tc>
                  <a:txBody>
                    <a:bodyPr/>
                    <a:lstStyle/>
                    <a:p>
                      <a:r>
                        <a:rPr lang="en-US" sz="1000"/>
                        <a:t>38</a:t>
                      </a:r>
                    </a:p>
                  </a:txBody>
                  <a:tcPr/>
                </a:tc>
                <a:extLst>
                  <a:ext uri="{0D108BD9-81ED-4DB2-BD59-A6C34878D82A}">
                    <a16:rowId xmlns:a16="http://schemas.microsoft.com/office/drawing/2014/main" val="4085521370"/>
                  </a:ext>
                </a:extLst>
              </a:tr>
              <a:tr h="370840">
                <a:tc>
                  <a:txBody>
                    <a:bodyPr/>
                    <a:lstStyle/>
                    <a:p>
                      <a:r>
                        <a:rPr lang="en-US" sz="1000" b="1"/>
                        <a:t>@MargueriteTort</a:t>
                      </a:r>
                    </a:p>
                  </a:txBody>
                  <a:tcPr/>
                </a:tc>
                <a:tc>
                  <a:txBody>
                    <a:bodyPr/>
                    <a:lstStyle/>
                    <a:p>
                      <a:r>
                        <a:rPr lang="en-US" sz="1000"/>
                        <a:t>@PHLYINS (28)</a:t>
                      </a:r>
                    </a:p>
                  </a:txBody>
                  <a:tcPr/>
                </a:tc>
                <a:tc>
                  <a:txBody>
                    <a:bodyPr/>
                    <a:lstStyle/>
                    <a:p>
                      <a:r>
                        <a:rPr lang="en-US" sz="1000"/>
                        <a:t>28</a:t>
                      </a:r>
                    </a:p>
                  </a:txBody>
                  <a:tcPr/>
                </a:tc>
                <a:extLst>
                  <a:ext uri="{0D108BD9-81ED-4DB2-BD59-A6C34878D82A}">
                    <a16:rowId xmlns:a16="http://schemas.microsoft.com/office/drawing/2014/main" val="3080523983"/>
                  </a:ext>
                </a:extLst>
              </a:tr>
              <a:tr h="370840">
                <a:tc>
                  <a:txBody>
                    <a:bodyPr/>
                    <a:lstStyle/>
                    <a:p>
                      <a:r>
                        <a:rPr lang="en-US" sz="1000" b="1"/>
                        <a:t>@TMNA_Services</a:t>
                      </a:r>
                    </a:p>
                  </a:txBody>
                  <a:tcPr/>
                </a:tc>
                <a:tc>
                  <a:txBody>
                    <a:bodyPr/>
                    <a:lstStyle/>
                    <a:p>
                      <a:r>
                        <a:rPr lang="en-US" sz="1000"/>
                        <a:t>@PHLYINS (15)</a:t>
                      </a:r>
                    </a:p>
                  </a:txBody>
                  <a:tcPr/>
                </a:tc>
                <a:tc>
                  <a:txBody>
                    <a:bodyPr/>
                    <a:lstStyle/>
                    <a:p>
                      <a:r>
                        <a:rPr lang="en-US" sz="1000"/>
                        <a:t>15</a:t>
                      </a:r>
                    </a:p>
                  </a:txBody>
                  <a:tcPr/>
                </a:tc>
                <a:extLst>
                  <a:ext uri="{0D108BD9-81ED-4DB2-BD59-A6C34878D82A}">
                    <a16:rowId xmlns:a16="http://schemas.microsoft.com/office/drawing/2014/main" val="1640972468"/>
                  </a:ext>
                </a:extLst>
              </a:tr>
              <a:tr h="370840">
                <a:tc>
                  <a:txBody>
                    <a:bodyPr/>
                    <a:lstStyle/>
                    <a:p>
                      <a:r>
                        <a:rPr lang="en-US" sz="1000" b="1"/>
                        <a:t>@Msminion13</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476520973"/>
                  </a:ext>
                </a:extLst>
              </a:tr>
              <a:tr h="370840">
                <a:tc>
                  <a:txBody>
                    <a:bodyPr/>
                    <a:lstStyle/>
                    <a:p>
                      <a:r>
                        <a:rPr lang="en-US" sz="1000" b="1"/>
                        <a:t>@CSFPhiladelphia</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4022953566"/>
                  </a:ext>
                </a:extLst>
              </a:tr>
              <a:tr h="370840">
                <a:tc>
                  <a:txBody>
                    <a:bodyPr/>
                    <a:lstStyle/>
                    <a:p>
                      <a:r>
                        <a:rPr lang="en-US" sz="1000" b="1"/>
                        <a:t>@Jayden31215665</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101650614"/>
                  </a:ext>
                </a:extLst>
              </a:tr>
              <a:tr h="370840">
                <a:tc>
                  <a:txBody>
                    <a:bodyPr/>
                    <a:lstStyle/>
                    <a:p>
                      <a:r>
                        <a:rPr lang="en-US" sz="1000" b="1"/>
                        <a:t>@C2CPhiladelphia</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3099129352"/>
                  </a:ext>
                </a:extLst>
              </a:tr>
              <a:tr h="370840">
                <a:tc>
                  <a:txBody>
                    <a:bodyPr/>
                    <a:lstStyle/>
                    <a:p>
                      <a:r>
                        <a:rPr lang="en-US" sz="1000" b="1"/>
                        <a:t>@Phillies</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499488721"/>
                  </a:ext>
                </a:extLst>
              </a:tr>
              <a:tr h="370840">
                <a:tc>
                  <a:txBody>
                    <a:bodyPr/>
                    <a:lstStyle/>
                    <a:p>
                      <a:r>
                        <a:rPr lang="en-US" sz="1000" b="1"/>
                        <a:t>@DOITFORDOMB</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2336553431"/>
                  </a:ext>
                </a:extLst>
              </a:tr>
              <a:tr h="370840">
                <a:tc>
                  <a:txBody>
                    <a:bodyPr/>
                    <a:lstStyle/>
                    <a:p>
                      <a:r>
                        <a:rPr lang="en-US" sz="1000" b="1"/>
                        <a:t>@ITABaseballPod</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200134075"/>
                  </a:ext>
                </a:extLst>
              </a:tr>
            </a:tbl>
          </a:graphicData>
        </a:graphic>
      </p:graphicFrame>
      <p:sp>
        <p:nvSpPr>
          <p:cNvPr id="4" name="Text Placeholder 3">
            <a:extLst>
              <a:ext uri="{FF2B5EF4-FFF2-40B4-BE49-F238E27FC236}">
                <a16:creationId xmlns:a16="http://schemas.microsoft.com/office/drawing/2014/main" id="{D8F37ADA-FC2A-4782-AF7C-421A2363385B}"/>
              </a:ext>
            </a:extLst>
          </p:cNvPr>
          <p:cNvSpPr>
            <a:spLocks noGrp="1"/>
          </p:cNvSpPr>
          <p:nvPr>
            <p:ph type="body" sz="quarter" idx="14"/>
          </p:nvPr>
        </p:nvSpPr>
        <p:spPr/>
        <p:txBody>
          <a:bodyPr/>
          <a:lstStyle/>
          <a:p>
            <a:r>
              <a:rPr lang="en-US"/>
              <a:t>06/01/2022 - 12/31/2023</a:t>
            </a:r>
          </a:p>
        </p:txBody>
      </p:sp>
    </p:spTree>
    <p:extLst>
      <p:ext uri="{BB962C8B-B14F-4D97-AF65-F5344CB8AC3E}">
        <p14:creationId xmlns:p14="http://schemas.microsoft.com/office/powerpoint/2010/main" val="3367589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087F9-3D7B-47DC-B3ED-D264259AC806}"/>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614FE6E8-243B-49B3-8F18-8721C05CB26F}"/>
              </a:ext>
            </a:extLst>
          </p:cNvPr>
          <p:cNvGraphicFramePr>
            <a:graphicFrameLocks noGrp="1"/>
          </p:cNvGraphicFramePr>
          <p:nvPr>
            <p:ph type="tbl" sz="quarter" idx="13"/>
            <p:extLst>
              <p:ext uri="{D42A27DB-BD31-4B8C-83A1-F6EECF244321}">
                <p14:modId xmlns:p14="http://schemas.microsoft.com/office/powerpoint/2010/main" val="2045742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61166051"/>
                    </a:ext>
                  </a:extLst>
                </a:gridCol>
                <a:gridCol w="1152144">
                  <a:extLst>
                    <a:ext uri="{9D8B030D-6E8A-4147-A177-3AD203B41FA5}">
                      <a16:colId xmlns:a16="http://schemas.microsoft.com/office/drawing/2014/main" val="3331250415"/>
                    </a:ext>
                  </a:extLst>
                </a:gridCol>
                <a:gridCol w="1152144">
                  <a:extLst>
                    <a:ext uri="{9D8B030D-6E8A-4147-A177-3AD203B41FA5}">
                      <a16:colId xmlns:a16="http://schemas.microsoft.com/office/drawing/2014/main" val="3685350456"/>
                    </a:ext>
                  </a:extLst>
                </a:gridCol>
                <a:gridCol w="1152144">
                  <a:extLst>
                    <a:ext uri="{9D8B030D-6E8A-4147-A177-3AD203B41FA5}">
                      <a16:colId xmlns:a16="http://schemas.microsoft.com/office/drawing/2014/main" val="2220204633"/>
                    </a:ext>
                  </a:extLst>
                </a:gridCol>
                <a:gridCol w="1152144">
                  <a:extLst>
                    <a:ext uri="{9D8B030D-6E8A-4147-A177-3AD203B41FA5}">
                      <a16:colId xmlns:a16="http://schemas.microsoft.com/office/drawing/2014/main" val="1914097121"/>
                    </a:ext>
                  </a:extLst>
                </a:gridCol>
                <a:gridCol w="1152144">
                  <a:extLst>
                    <a:ext uri="{9D8B030D-6E8A-4147-A177-3AD203B41FA5}">
                      <a16:colId xmlns:a16="http://schemas.microsoft.com/office/drawing/2014/main" val="1061531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772067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- 2023-07-11 14:22:16</a:t>
                      </a:r>
                      <a:r>
                        <a:rPr kumimoji="0" lang="en-US" sz="1000" b="0" i="0" u="none" strike="noStrike" kern="1200" cap="none" spc="0" normalizeH="0" baseline="0" noProof="0">
                          <a:ln>
                            <a:noFill/>
                          </a:ln>
                          <a:solidFill>
                            <a:prstClr val="black"/>
                          </a:solidFill>
                          <a:effectLst/>
                          <a:uLnTx/>
                          <a:uFillTx/>
                          <a:latin typeface="Calibri"/>
                          <a:ea typeface="+mn-ea"/>
                          <a:cs typeface="+mn-cs"/>
                        </a:rPr>
                        <a:t>
 PHLY employees spent their morning volunteering at @Philabundance, the largest #hunger relief organization in the Philadelphia area. #TEAMPHLY worked alongside #Philabundance Community Kitchen chefs to prepare &amp;amp; pack 650+ nutritious boxed lunches for kids in the community. https://t.co/9QvE7wUW4B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0.1285 %</a:t>
                      </a:r>
                    </a:p>
                  </a:txBody>
                  <a:tcPr/>
                </a:tc>
                <a:extLst>
                  <a:ext uri="{0D108BD9-81ED-4DB2-BD59-A6C34878D82A}">
                    <a16:rowId xmlns:a16="http://schemas.microsoft.com/office/drawing/2014/main" val="758643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- 2023-07-28 13:43:54</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newest team members for successfully completing New Hire Training! 🥳 This week, our Home Office welcomed 60 new employees from across the country to introduce them to the PHLY culture, our products, and our services. #FridayFeeling 
THREAD 🧵 https://t.co/NgvCMUmFYL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0.1029 %</a:t>
                      </a:r>
                    </a:p>
                  </a:txBody>
                  <a:tcPr/>
                </a:tc>
                <a:extLst>
                  <a:ext uri="{0D108BD9-81ED-4DB2-BD59-A6C34878D82A}">
                    <a16:rowId xmlns:a16="http://schemas.microsoft.com/office/drawing/2014/main" val="906839969"/>
                  </a:ext>
                </a:extLst>
              </a:tr>
            </a:tbl>
          </a:graphicData>
        </a:graphic>
      </p:graphicFrame>
      <p:sp>
        <p:nvSpPr>
          <p:cNvPr id="4" name="Text Placeholder 3">
            <a:extLst>
              <a:ext uri="{FF2B5EF4-FFF2-40B4-BE49-F238E27FC236}">
                <a16:creationId xmlns:a16="http://schemas.microsoft.com/office/drawing/2014/main" id="{1505822D-CC26-4CA0-B25A-2045F07010F4}"/>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113480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10697-6807-47DF-857C-3C8F21DC4376}"/>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68CE4109-2619-4690-8E15-01BF8F943DEF}"/>
              </a:ext>
            </a:extLst>
          </p:cNvPr>
          <p:cNvGraphicFramePr>
            <a:graphicFrameLocks noGrp="1"/>
          </p:cNvGraphicFramePr>
          <p:nvPr>
            <p:ph type="tbl" sz="quarter" idx="13"/>
            <p:extLst>
              <p:ext uri="{D42A27DB-BD31-4B8C-83A1-F6EECF244321}">
                <p14:modId xmlns:p14="http://schemas.microsoft.com/office/powerpoint/2010/main" val="1728041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45206773"/>
                    </a:ext>
                  </a:extLst>
                </a:gridCol>
                <a:gridCol w="1152144">
                  <a:extLst>
                    <a:ext uri="{9D8B030D-6E8A-4147-A177-3AD203B41FA5}">
                      <a16:colId xmlns:a16="http://schemas.microsoft.com/office/drawing/2014/main" val="2905263033"/>
                    </a:ext>
                  </a:extLst>
                </a:gridCol>
                <a:gridCol w="1152144">
                  <a:extLst>
                    <a:ext uri="{9D8B030D-6E8A-4147-A177-3AD203B41FA5}">
                      <a16:colId xmlns:a16="http://schemas.microsoft.com/office/drawing/2014/main" val="272803633"/>
                    </a:ext>
                  </a:extLst>
                </a:gridCol>
                <a:gridCol w="1152144">
                  <a:extLst>
                    <a:ext uri="{9D8B030D-6E8A-4147-A177-3AD203B41FA5}">
                      <a16:colId xmlns:a16="http://schemas.microsoft.com/office/drawing/2014/main" val="406778036"/>
                    </a:ext>
                  </a:extLst>
                </a:gridCol>
                <a:gridCol w="1152144">
                  <a:extLst>
                    <a:ext uri="{9D8B030D-6E8A-4147-A177-3AD203B41FA5}">
                      <a16:colId xmlns:a16="http://schemas.microsoft.com/office/drawing/2014/main" val="3579313026"/>
                    </a:ext>
                  </a:extLst>
                </a:gridCol>
                <a:gridCol w="1152144">
                  <a:extLst>
                    <a:ext uri="{9D8B030D-6E8A-4147-A177-3AD203B41FA5}">
                      <a16:colId xmlns:a16="http://schemas.microsoft.com/office/drawing/2014/main" val="2184702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000204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- 2023-07-18 11:50:15</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be nominated for @Yello and @WayUp’s Top 100 #Internship Programs List! The list highlights employers across the country who go above &amp;amp; beyond for their interns. Help us by voting here: https://t.co/YREhbQLaHN Vote once a day through July 20th. #PHLYInternLife https://t.co/ie985m8exo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0.0771 %</a:t>
                      </a:r>
                    </a:p>
                  </a:txBody>
                  <a:tcPr/>
                </a:tc>
                <a:extLst>
                  <a:ext uri="{0D108BD9-81ED-4DB2-BD59-A6C34878D82A}">
                    <a16:rowId xmlns:a16="http://schemas.microsoft.com/office/drawing/2014/main" val="2217080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- 2023-07-21 10:08:22</a:t>
                      </a:r>
                      <a:r>
                        <a:rPr kumimoji="0" lang="en-US" sz="1000" b="0" i="0" u="none" strike="noStrike" kern="1200" cap="none" spc="0" normalizeH="0" baseline="0" noProof="0">
                          <a:ln>
                            <a:noFill/>
                          </a:ln>
                          <a:solidFill>
                            <a:prstClr val="black"/>
                          </a:solidFill>
                          <a:effectLst/>
                          <a:uLnTx/>
                          <a:uFillTx/>
                          <a:latin typeface="Calibri"/>
                          <a:ea typeface="+mn-ea"/>
                          <a:cs typeface="+mn-cs"/>
                        </a:rPr>
                        <a:t>
 One thing to know about #TEAMPHLY - we love a friendly competition! Over the past few weeks, our Home Office Marketing team has been hosting a series of friendly competitions for our Summer Associates, including a Marshmallow Long Drive. ⛳️
THREAD 🧵 https://t.co/tfpW1CQEle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0.0771 %</a:t>
                      </a:r>
                    </a:p>
                  </a:txBody>
                  <a:tcPr/>
                </a:tc>
                <a:extLst>
                  <a:ext uri="{0D108BD9-81ED-4DB2-BD59-A6C34878D82A}">
                    <a16:rowId xmlns:a16="http://schemas.microsoft.com/office/drawing/2014/main" val="3260079227"/>
                  </a:ext>
                </a:extLst>
              </a:tr>
            </a:tbl>
          </a:graphicData>
        </a:graphic>
      </p:graphicFrame>
      <p:sp>
        <p:nvSpPr>
          <p:cNvPr id="4" name="Text Placeholder 3">
            <a:extLst>
              <a:ext uri="{FF2B5EF4-FFF2-40B4-BE49-F238E27FC236}">
                <a16:creationId xmlns:a16="http://schemas.microsoft.com/office/drawing/2014/main" id="{649F0266-306F-473D-B601-8EAA919CC883}"/>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031096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D857D-F3C2-4378-9416-F88EBC6EC424}"/>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828262C0-DE87-4FC0-B234-58C23FB0A1CD}"/>
              </a:ext>
            </a:extLst>
          </p:cNvPr>
          <p:cNvGraphicFramePr>
            <a:graphicFrameLocks noGrp="1"/>
          </p:cNvGraphicFramePr>
          <p:nvPr>
            <p:ph type="tbl" sz="quarter" idx="13"/>
            <p:extLst>
              <p:ext uri="{D42A27DB-BD31-4B8C-83A1-F6EECF244321}">
                <p14:modId xmlns:p14="http://schemas.microsoft.com/office/powerpoint/2010/main" val="3233970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94547288"/>
                    </a:ext>
                  </a:extLst>
                </a:gridCol>
                <a:gridCol w="1152144">
                  <a:extLst>
                    <a:ext uri="{9D8B030D-6E8A-4147-A177-3AD203B41FA5}">
                      <a16:colId xmlns:a16="http://schemas.microsoft.com/office/drawing/2014/main" val="3868546600"/>
                    </a:ext>
                  </a:extLst>
                </a:gridCol>
                <a:gridCol w="1152144">
                  <a:extLst>
                    <a:ext uri="{9D8B030D-6E8A-4147-A177-3AD203B41FA5}">
                      <a16:colId xmlns:a16="http://schemas.microsoft.com/office/drawing/2014/main" val="399097741"/>
                    </a:ext>
                  </a:extLst>
                </a:gridCol>
                <a:gridCol w="1152144">
                  <a:extLst>
                    <a:ext uri="{9D8B030D-6E8A-4147-A177-3AD203B41FA5}">
                      <a16:colId xmlns:a16="http://schemas.microsoft.com/office/drawing/2014/main" val="1880047651"/>
                    </a:ext>
                  </a:extLst>
                </a:gridCol>
                <a:gridCol w="1152144">
                  <a:extLst>
                    <a:ext uri="{9D8B030D-6E8A-4147-A177-3AD203B41FA5}">
                      <a16:colId xmlns:a16="http://schemas.microsoft.com/office/drawing/2014/main" val="3319910559"/>
                    </a:ext>
                  </a:extLst>
                </a:gridCol>
                <a:gridCol w="1152144">
                  <a:extLst>
                    <a:ext uri="{9D8B030D-6E8A-4147-A177-3AD203B41FA5}">
                      <a16:colId xmlns:a16="http://schemas.microsoft.com/office/drawing/2014/main" val="3897692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437187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- 2023-07-27 15:16:20</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share that our Summer Associates #internship program has been recognized on @Yello and @WayUp's Top 100 Internship Programs list for 2023! 🎉
Check out the full list of winners: https://t.co/oiN6oAUz6Z #NationalInternDay https://t.co/2DLalGt9rZ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0.0771 %</a:t>
                      </a:r>
                    </a:p>
                  </a:txBody>
                  <a:tcPr/>
                </a:tc>
                <a:extLst>
                  <a:ext uri="{0D108BD9-81ED-4DB2-BD59-A6C34878D82A}">
                    <a16:rowId xmlns:a16="http://schemas.microsoft.com/office/drawing/2014/main" val="579153273"/>
                  </a:ext>
                </a:extLst>
              </a:tr>
            </a:tbl>
          </a:graphicData>
        </a:graphic>
      </p:graphicFrame>
      <p:sp>
        <p:nvSpPr>
          <p:cNvPr id="4" name="Text Placeholder 3">
            <a:extLst>
              <a:ext uri="{FF2B5EF4-FFF2-40B4-BE49-F238E27FC236}">
                <a16:creationId xmlns:a16="http://schemas.microsoft.com/office/drawing/2014/main" id="{B97E42B7-D86A-4812-82D0-612801CAAF49}"/>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6560491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29001-B930-4052-B49F-3A88B61B9521}"/>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C123ADA3-FA67-4339-9B93-EEB584AB002A}"/>
              </a:ext>
            </a:extLst>
          </p:cNvPr>
          <p:cNvGraphicFramePr>
            <a:graphicFrameLocks noGrp="1"/>
          </p:cNvGraphicFramePr>
          <p:nvPr>
            <p:ph type="tbl" sz="quarter" idx="13"/>
            <p:extLst>
              <p:ext uri="{D42A27DB-BD31-4B8C-83A1-F6EECF244321}">
                <p14:modId xmlns:p14="http://schemas.microsoft.com/office/powerpoint/2010/main" val="3626384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419725510"/>
                    </a:ext>
                  </a:extLst>
                </a:gridCol>
                <a:gridCol w="576072">
                  <a:extLst>
                    <a:ext uri="{9D8B030D-6E8A-4147-A177-3AD203B41FA5}">
                      <a16:colId xmlns:a16="http://schemas.microsoft.com/office/drawing/2014/main" val="8974513"/>
                    </a:ext>
                  </a:extLst>
                </a:gridCol>
                <a:gridCol w="576072">
                  <a:extLst>
                    <a:ext uri="{9D8B030D-6E8A-4147-A177-3AD203B41FA5}">
                      <a16:colId xmlns:a16="http://schemas.microsoft.com/office/drawing/2014/main" val="3233048692"/>
                    </a:ext>
                  </a:extLst>
                </a:gridCol>
                <a:gridCol w="576072">
                  <a:extLst>
                    <a:ext uri="{9D8B030D-6E8A-4147-A177-3AD203B41FA5}">
                      <a16:colId xmlns:a16="http://schemas.microsoft.com/office/drawing/2014/main" val="2515014135"/>
                    </a:ext>
                  </a:extLst>
                </a:gridCol>
                <a:gridCol w="576072">
                  <a:extLst>
                    <a:ext uri="{9D8B030D-6E8A-4147-A177-3AD203B41FA5}">
                      <a16:colId xmlns:a16="http://schemas.microsoft.com/office/drawing/2014/main" val="3825195058"/>
                    </a:ext>
                  </a:extLst>
                </a:gridCol>
                <a:gridCol w="576072">
                  <a:extLst>
                    <a:ext uri="{9D8B030D-6E8A-4147-A177-3AD203B41FA5}">
                      <a16:colId xmlns:a16="http://schemas.microsoft.com/office/drawing/2014/main" val="2626515875"/>
                    </a:ext>
                  </a:extLst>
                </a:gridCol>
                <a:gridCol w="576072">
                  <a:extLst>
                    <a:ext uri="{9D8B030D-6E8A-4147-A177-3AD203B41FA5}">
                      <a16:colId xmlns:a16="http://schemas.microsoft.com/office/drawing/2014/main" val="2501715407"/>
                    </a:ext>
                  </a:extLst>
                </a:gridCol>
                <a:gridCol w="576072">
                  <a:extLst>
                    <a:ext uri="{9D8B030D-6E8A-4147-A177-3AD203B41FA5}">
                      <a16:colId xmlns:a16="http://schemas.microsoft.com/office/drawing/2014/main" val="2991617819"/>
                    </a:ext>
                  </a:extLst>
                </a:gridCol>
                <a:gridCol w="576072">
                  <a:extLst>
                    <a:ext uri="{9D8B030D-6E8A-4147-A177-3AD203B41FA5}">
                      <a16:colId xmlns:a16="http://schemas.microsoft.com/office/drawing/2014/main" val="601472998"/>
                    </a:ext>
                  </a:extLst>
                </a:gridCol>
                <a:gridCol w="576072">
                  <a:extLst>
                    <a:ext uri="{9D8B030D-6E8A-4147-A177-3AD203B41FA5}">
                      <a16:colId xmlns:a16="http://schemas.microsoft.com/office/drawing/2014/main" val="3459285930"/>
                    </a:ext>
                  </a:extLst>
                </a:gridCol>
                <a:gridCol w="576072">
                  <a:extLst>
                    <a:ext uri="{9D8B030D-6E8A-4147-A177-3AD203B41FA5}">
                      <a16:colId xmlns:a16="http://schemas.microsoft.com/office/drawing/2014/main" val="654966328"/>
                    </a:ext>
                  </a:extLst>
                </a:gridCol>
                <a:gridCol w="576072">
                  <a:extLst>
                    <a:ext uri="{9D8B030D-6E8A-4147-A177-3AD203B41FA5}">
                      <a16:colId xmlns:a16="http://schemas.microsoft.com/office/drawing/2014/main" val="1293611367"/>
                    </a:ext>
                  </a:extLst>
                </a:gridCol>
                <a:gridCol w="576072">
                  <a:extLst>
                    <a:ext uri="{9D8B030D-6E8A-4147-A177-3AD203B41FA5}">
                      <a16:colId xmlns:a16="http://schemas.microsoft.com/office/drawing/2014/main" val="361402265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312063444"/>
                  </a:ext>
                </a:extLst>
              </a:tr>
              <a:tr h="370840">
                <a:tc>
                  <a:txBody>
                    <a:bodyPr/>
                    <a:lstStyle/>
                    <a:p>
                      <a:r>
                        <a:rPr lang="en-US" sz="1000"/>
                        <a:t>37877</a:t>
                      </a:r>
                    </a:p>
                  </a:txBody>
                  <a:tcPr/>
                </a:tc>
                <a:tc>
                  <a:txBody>
                    <a:bodyPr/>
                    <a:lstStyle/>
                    <a:p>
                      <a:r>
                        <a:rPr lang="en-US" sz="1000"/>
                        <a:t>523</a:t>
                      </a:r>
                    </a:p>
                  </a:txBody>
                  <a:tcPr/>
                </a:tc>
                <a:tc>
                  <a:txBody>
                    <a:bodyPr/>
                    <a:lstStyle/>
                    <a:p>
                      <a:r>
                        <a:rPr lang="en-US" sz="1000"/>
                        <a:t>19</a:t>
                      </a:r>
                    </a:p>
                  </a:txBody>
                  <a:tcPr/>
                </a:tc>
                <a:tc>
                  <a:txBody>
                    <a:bodyPr/>
                    <a:lstStyle/>
                    <a:p>
                      <a:r>
                        <a:rPr lang="en-US" sz="1000"/>
                        <a:t>2006</a:t>
                      </a:r>
                    </a:p>
                  </a:txBody>
                  <a:tcPr/>
                </a:tc>
                <a:tc>
                  <a:txBody>
                    <a:bodyPr/>
                    <a:lstStyle/>
                    <a:p>
                      <a:r>
                        <a:rPr lang="en-US" sz="1000"/>
                        <a:t>105.57894736842</a:t>
                      </a:r>
                    </a:p>
                  </a:txBody>
                  <a:tcPr/>
                </a:tc>
                <a:tc>
                  <a:txBody>
                    <a:bodyPr/>
                    <a:lstStyle/>
                    <a:p>
                      <a:r>
                        <a:rPr lang="en-US" sz="1000"/>
                        <a:t>45</a:t>
                      </a:r>
                    </a:p>
                  </a:txBody>
                  <a:tcPr/>
                </a:tc>
                <a:tc>
                  <a:txBody>
                    <a:bodyPr/>
                    <a:lstStyle/>
                    <a:p>
                      <a:r>
                        <a:rPr lang="en-US" sz="1000"/>
                        <a:t>143</a:t>
                      </a:r>
                    </a:p>
                  </a:txBody>
                  <a:tcPr/>
                </a:tc>
                <a:tc>
                  <a:txBody>
                    <a:bodyPr/>
                    <a:lstStyle/>
                    <a:p>
                      <a:r>
                        <a:rPr lang="en-US" sz="1000"/>
                        <a:t>7.5263157894737</a:t>
                      </a:r>
                    </a:p>
                  </a:txBody>
                  <a:tcPr/>
                </a:tc>
                <a:tc>
                  <a:txBody>
                    <a:bodyPr/>
                    <a:lstStyle/>
                    <a:p>
                      <a:r>
                        <a:rPr lang="en-US" sz="1000"/>
                        <a:t>9157</a:t>
                      </a:r>
                    </a:p>
                  </a:txBody>
                  <a:tcPr/>
                </a:tc>
                <a:tc>
                  <a:txBody>
                    <a:bodyPr/>
                    <a:lstStyle/>
                    <a:p>
                      <a:r>
                        <a:rPr lang="en-US" sz="1000"/>
                        <a:t>481.94736842105</a:t>
                      </a:r>
                    </a:p>
                  </a:txBody>
                  <a:tcPr/>
                </a:tc>
                <a:tc>
                  <a:txBody>
                    <a:bodyPr/>
                    <a:lstStyle/>
                    <a:p>
                      <a:r>
                        <a:rPr lang="en-US" sz="1000"/>
                        <a:t>72200</a:t>
                      </a:r>
                    </a:p>
                  </a:txBody>
                  <a:tcPr/>
                </a:tc>
                <a:tc>
                  <a:txBody>
                    <a:bodyPr/>
                    <a:lstStyle/>
                    <a:p>
                      <a:r>
                        <a:rPr lang="en-US" sz="1000"/>
                        <a:t>3800</a:t>
                      </a:r>
                    </a:p>
                  </a:txBody>
                  <a:tcPr/>
                </a:tc>
                <a:tc>
                  <a:txBody>
                    <a:bodyPr/>
                    <a:lstStyle/>
                    <a:p>
                      <a:r>
                        <a:rPr lang="en-US" sz="1000"/>
                        <a:t>11.388916767711 %</a:t>
                      </a:r>
                    </a:p>
                  </a:txBody>
                  <a:tcPr/>
                </a:tc>
                <a:extLst>
                  <a:ext uri="{0D108BD9-81ED-4DB2-BD59-A6C34878D82A}">
                    <a16:rowId xmlns:a16="http://schemas.microsoft.com/office/drawing/2014/main" val="3497361866"/>
                  </a:ext>
                </a:extLst>
              </a:tr>
            </a:tbl>
          </a:graphicData>
        </a:graphic>
      </p:graphicFrame>
      <p:sp>
        <p:nvSpPr>
          <p:cNvPr id="4" name="Text Placeholder 3">
            <a:extLst>
              <a:ext uri="{FF2B5EF4-FFF2-40B4-BE49-F238E27FC236}">
                <a16:creationId xmlns:a16="http://schemas.microsoft.com/office/drawing/2014/main" id="{8FD353DA-E3AE-4E14-BAC0-F8C381189FF8}"/>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42246846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44AB5-E44A-4CB1-B11F-7E3BEFDA374D}"/>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756D706D-8779-46CF-9DD1-99661B54908A}"/>
              </a:ext>
            </a:extLst>
          </p:cNvPr>
          <p:cNvGraphicFramePr>
            <a:graphicFrameLocks noGrp="1"/>
          </p:cNvGraphicFramePr>
          <p:nvPr>
            <p:ph type="chart" sz="quarter" idx="13"/>
            <p:extLst>
              <p:ext uri="{D42A27DB-BD31-4B8C-83A1-F6EECF244321}">
                <p14:modId xmlns:p14="http://schemas.microsoft.com/office/powerpoint/2010/main" val="882167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BEAD35-095D-49D6-8AED-5E4DE5D9477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A25935C-D634-42ED-A789-C156D607EE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4054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C2339-491C-48C0-9E6B-8828313FB4CB}"/>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4C5164C6-A405-4A72-8A5D-9F08CBDF9719}"/>
              </a:ext>
            </a:extLst>
          </p:cNvPr>
          <p:cNvGraphicFramePr>
            <a:graphicFrameLocks noGrp="1"/>
          </p:cNvGraphicFramePr>
          <p:nvPr>
            <p:ph type="chart" sz="quarter" idx="13"/>
            <p:extLst>
              <p:ext uri="{D42A27DB-BD31-4B8C-83A1-F6EECF244321}">
                <p14:modId xmlns:p14="http://schemas.microsoft.com/office/powerpoint/2010/main" val="2993259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89DAB0-F58A-4DB7-9049-0DA309675EE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BD741DB-1A6D-4F1A-A51E-8F13F302E9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95837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A5162-EDA2-4C7D-ABF8-A1CB764E8B92}"/>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E8709A11-C906-4E88-9E68-D5AF34160C11}"/>
              </a:ext>
            </a:extLst>
          </p:cNvPr>
          <p:cNvGraphicFramePr>
            <a:graphicFrameLocks noGrp="1"/>
          </p:cNvGraphicFramePr>
          <p:nvPr>
            <p:ph type="chart" sz="quarter" idx="13"/>
            <p:extLst>
              <p:ext uri="{D42A27DB-BD31-4B8C-83A1-F6EECF244321}">
                <p14:modId xmlns:p14="http://schemas.microsoft.com/office/powerpoint/2010/main" val="2824151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B1B03F-AB00-4336-BF85-163BC125B75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023C2D6-8D62-4525-88E6-1F7245DD73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8822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3BEBB-25B5-4923-A446-79A8A1B9D503}"/>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E653EDA5-3D18-489C-B70D-041543FFFE59}"/>
              </a:ext>
            </a:extLst>
          </p:cNvPr>
          <p:cNvGraphicFramePr>
            <a:graphicFrameLocks noGrp="1"/>
          </p:cNvGraphicFramePr>
          <p:nvPr>
            <p:ph type="chart" sz="quarter" idx="13"/>
            <p:extLst>
              <p:ext uri="{D42A27DB-BD31-4B8C-83A1-F6EECF244321}">
                <p14:modId xmlns:p14="http://schemas.microsoft.com/office/powerpoint/2010/main" val="2590894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127722-574F-4D6F-B630-AC72D771031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D27C442-4089-4FCB-BC23-4EEDCDD60E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37348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90622-BCB0-4161-B5DE-3D3EFEDA5E67}"/>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B39877D7-E12E-4C52-8B5D-3CA9E32D6A0A}"/>
              </a:ext>
            </a:extLst>
          </p:cNvPr>
          <p:cNvGraphicFramePr>
            <a:graphicFrameLocks noGrp="1"/>
          </p:cNvGraphicFramePr>
          <p:nvPr>
            <p:ph type="tbl" sz="quarter" idx="13"/>
            <p:extLst>
              <p:ext uri="{D42A27DB-BD31-4B8C-83A1-F6EECF244321}">
                <p14:modId xmlns:p14="http://schemas.microsoft.com/office/powerpoint/2010/main" val="2121559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93278784"/>
                    </a:ext>
                  </a:extLst>
                </a:gridCol>
                <a:gridCol w="740664">
                  <a:extLst>
                    <a:ext uri="{9D8B030D-6E8A-4147-A177-3AD203B41FA5}">
                      <a16:colId xmlns:a16="http://schemas.microsoft.com/office/drawing/2014/main" val="502567937"/>
                    </a:ext>
                  </a:extLst>
                </a:gridCol>
                <a:gridCol w="740664">
                  <a:extLst>
                    <a:ext uri="{9D8B030D-6E8A-4147-A177-3AD203B41FA5}">
                      <a16:colId xmlns:a16="http://schemas.microsoft.com/office/drawing/2014/main" val="4041561819"/>
                    </a:ext>
                  </a:extLst>
                </a:gridCol>
                <a:gridCol w="740664">
                  <a:extLst>
                    <a:ext uri="{9D8B030D-6E8A-4147-A177-3AD203B41FA5}">
                      <a16:colId xmlns:a16="http://schemas.microsoft.com/office/drawing/2014/main" val="1274095092"/>
                    </a:ext>
                  </a:extLst>
                </a:gridCol>
                <a:gridCol w="740664">
                  <a:extLst>
                    <a:ext uri="{9D8B030D-6E8A-4147-A177-3AD203B41FA5}">
                      <a16:colId xmlns:a16="http://schemas.microsoft.com/office/drawing/2014/main" val="2996791509"/>
                    </a:ext>
                  </a:extLst>
                </a:gridCol>
                <a:gridCol w="740664">
                  <a:extLst>
                    <a:ext uri="{9D8B030D-6E8A-4147-A177-3AD203B41FA5}">
                      <a16:colId xmlns:a16="http://schemas.microsoft.com/office/drawing/2014/main" val="2074382117"/>
                    </a:ext>
                  </a:extLst>
                </a:gridCol>
                <a:gridCol w="740664">
                  <a:extLst>
                    <a:ext uri="{9D8B030D-6E8A-4147-A177-3AD203B41FA5}">
                      <a16:colId xmlns:a16="http://schemas.microsoft.com/office/drawing/2014/main" val="694940768"/>
                    </a:ext>
                  </a:extLst>
                </a:gridCol>
                <a:gridCol w="740664">
                  <a:extLst>
                    <a:ext uri="{9D8B030D-6E8A-4147-A177-3AD203B41FA5}">
                      <a16:colId xmlns:a16="http://schemas.microsoft.com/office/drawing/2014/main" val="1284831560"/>
                    </a:ext>
                  </a:extLst>
                </a:gridCol>
                <a:gridCol w="740664">
                  <a:extLst>
                    <a:ext uri="{9D8B030D-6E8A-4147-A177-3AD203B41FA5}">
                      <a16:colId xmlns:a16="http://schemas.microsoft.com/office/drawing/2014/main" val="3650504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54832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- 2023-07-13 15:38:35</a:t>
                      </a:r>
                      <a:r>
                        <a:rPr kumimoji="0" lang="en-US" sz="1000" b="0" i="0" u="none" strike="noStrike" kern="1200" cap="none" spc="0" normalizeH="0" baseline="0" noProof="0">
                          <a:ln>
                            <a:noFill/>
                          </a:ln>
                          <a:solidFill>
                            <a:prstClr val="black"/>
                          </a:solidFill>
                          <a:effectLst/>
                          <a:uLnTx/>
                          <a:uFillTx/>
                          <a:latin typeface="Calibri"/>
                          <a:ea typeface="+mn-ea"/>
                          <a:cs typeface="+mn-cs"/>
                        </a:rPr>
                        <a:t>
 A new generation of #insurance professionals are on the rise and they’re learning about the many exciting opportunities that await them in the #insuranceindustry! 🙌 
Yesterday, former PHLY Summer Associates, now full-time employees, personally connected with our current interns during an engaging panel discussion. Here's a snapshot of #TEAMPHLY getting ready to join the virtual panel. 
Visit bit.ly/PHLYInternships to learn more about #PHLYInternLife #internship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44.077289274713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10897406"/>
                  </a:ext>
                </a:extLst>
              </a:tr>
            </a:tbl>
          </a:graphicData>
        </a:graphic>
      </p:graphicFrame>
      <p:sp>
        <p:nvSpPr>
          <p:cNvPr id="4" name="Text Placeholder 3">
            <a:extLst>
              <a:ext uri="{FF2B5EF4-FFF2-40B4-BE49-F238E27FC236}">
                <a16:creationId xmlns:a16="http://schemas.microsoft.com/office/drawing/2014/main" id="{64A6AA81-2AB6-4AA3-BEF2-8C964D8063C0}"/>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131847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4FC59-BE9E-40B1-9A11-ED4A33730E68}"/>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58DC9F34-1B85-43F8-A4E9-673C261FF071}"/>
              </a:ext>
            </a:extLst>
          </p:cNvPr>
          <p:cNvGraphicFramePr>
            <a:graphicFrameLocks noGrp="1"/>
          </p:cNvGraphicFramePr>
          <p:nvPr>
            <p:ph type="tbl" sz="quarter" idx="13"/>
            <p:extLst>
              <p:ext uri="{D42A27DB-BD31-4B8C-83A1-F6EECF244321}">
                <p14:modId xmlns:p14="http://schemas.microsoft.com/office/powerpoint/2010/main" val="2705806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18180565"/>
                    </a:ext>
                  </a:extLst>
                </a:gridCol>
                <a:gridCol w="740664">
                  <a:extLst>
                    <a:ext uri="{9D8B030D-6E8A-4147-A177-3AD203B41FA5}">
                      <a16:colId xmlns:a16="http://schemas.microsoft.com/office/drawing/2014/main" val="1473826901"/>
                    </a:ext>
                  </a:extLst>
                </a:gridCol>
                <a:gridCol w="740664">
                  <a:extLst>
                    <a:ext uri="{9D8B030D-6E8A-4147-A177-3AD203B41FA5}">
                      <a16:colId xmlns:a16="http://schemas.microsoft.com/office/drawing/2014/main" val="4005015276"/>
                    </a:ext>
                  </a:extLst>
                </a:gridCol>
                <a:gridCol w="740664">
                  <a:extLst>
                    <a:ext uri="{9D8B030D-6E8A-4147-A177-3AD203B41FA5}">
                      <a16:colId xmlns:a16="http://schemas.microsoft.com/office/drawing/2014/main" val="2075170451"/>
                    </a:ext>
                  </a:extLst>
                </a:gridCol>
                <a:gridCol w="740664">
                  <a:extLst>
                    <a:ext uri="{9D8B030D-6E8A-4147-A177-3AD203B41FA5}">
                      <a16:colId xmlns:a16="http://schemas.microsoft.com/office/drawing/2014/main" val="6586424"/>
                    </a:ext>
                  </a:extLst>
                </a:gridCol>
                <a:gridCol w="740664">
                  <a:extLst>
                    <a:ext uri="{9D8B030D-6E8A-4147-A177-3AD203B41FA5}">
                      <a16:colId xmlns:a16="http://schemas.microsoft.com/office/drawing/2014/main" val="1811631672"/>
                    </a:ext>
                  </a:extLst>
                </a:gridCol>
                <a:gridCol w="740664">
                  <a:extLst>
                    <a:ext uri="{9D8B030D-6E8A-4147-A177-3AD203B41FA5}">
                      <a16:colId xmlns:a16="http://schemas.microsoft.com/office/drawing/2014/main" val="3240750845"/>
                    </a:ext>
                  </a:extLst>
                </a:gridCol>
                <a:gridCol w="740664">
                  <a:extLst>
                    <a:ext uri="{9D8B030D-6E8A-4147-A177-3AD203B41FA5}">
                      <a16:colId xmlns:a16="http://schemas.microsoft.com/office/drawing/2014/main" val="2270412016"/>
                    </a:ext>
                  </a:extLst>
                </a:gridCol>
                <a:gridCol w="740664">
                  <a:extLst>
                    <a:ext uri="{9D8B030D-6E8A-4147-A177-3AD203B41FA5}">
                      <a16:colId xmlns:a16="http://schemas.microsoft.com/office/drawing/2014/main" val="2508368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56292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- 2023-07-19 11:34:07</a:t>
                      </a:r>
                      <a:r>
                        <a:rPr kumimoji="0" lang="en-US" sz="1000" b="0" i="0" u="none" strike="noStrike" kern="1200" cap="none" spc="0" normalizeH="0" baseline="0" noProof="0">
                          <a:ln>
                            <a:noFill/>
                          </a:ln>
                          <a:solidFill>
                            <a:prstClr val="black"/>
                          </a:solidFill>
                          <a:effectLst/>
                          <a:uLnTx/>
                          <a:uFillTx/>
                          <a:latin typeface="Calibri"/>
                          <a:ea typeface="+mn-ea"/>
                          <a:cs typeface="+mn-cs"/>
                        </a:rPr>
                        <a:t>
 It's an honor to once again be named one of Ward's Top 50 Property &amp; Casualty Insurers! 🏆
We appreciate the continued support of our employees, business partners, and customers who help make these achievements possible. Read more here: bit.ly/3XVRm8f #insurance #insuranceindustry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5.249569707401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26562017"/>
                  </a:ext>
                </a:extLst>
              </a:tr>
            </a:tbl>
          </a:graphicData>
        </a:graphic>
      </p:graphicFrame>
      <p:sp>
        <p:nvSpPr>
          <p:cNvPr id="4" name="Text Placeholder 3">
            <a:extLst>
              <a:ext uri="{FF2B5EF4-FFF2-40B4-BE49-F238E27FC236}">
                <a16:creationId xmlns:a16="http://schemas.microsoft.com/office/drawing/2014/main" id="{504D5627-0EC5-455B-B3DB-460F23CA2F5A}"/>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1358782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E4BD2-9A3A-41AB-8241-B7AAEE466BF8}"/>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B4D138C5-3D53-4984-89D2-3802D8258F54}"/>
              </a:ext>
            </a:extLst>
          </p:cNvPr>
          <p:cNvGraphicFramePr>
            <a:graphicFrameLocks noGrp="1"/>
          </p:cNvGraphicFramePr>
          <p:nvPr>
            <p:ph type="tbl" sz="quarter" idx="13"/>
            <p:extLst>
              <p:ext uri="{D42A27DB-BD31-4B8C-83A1-F6EECF244321}">
                <p14:modId xmlns:p14="http://schemas.microsoft.com/office/powerpoint/2010/main" val="3478678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91114548"/>
                    </a:ext>
                  </a:extLst>
                </a:gridCol>
                <a:gridCol w="740664">
                  <a:extLst>
                    <a:ext uri="{9D8B030D-6E8A-4147-A177-3AD203B41FA5}">
                      <a16:colId xmlns:a16="http://schemas.microsoft.com/office/drawing/2014/main" val="1966274862"/>
                    </a:ext>
                  </a:extLst>
                </a:gridCol>
                <a:gridCol w="740664">
                  <a:extLst>
                    <a:ext uri="{9D8B030D-6E8A-4147-A177-3AD203B41FA5}">
                      <a16:colId xmlns:a16="http://schemas.microsoft.com/office/drawing/2014/main" val="2119964339"/>
                    </a:ext>
                  </a:extLst>
                </a:gridCol>
                <a:gridCol w="740664">
                  <a:extLst>
                    <a:ext uri="{9D8B030D-6E8A-4147-A177-3AD203B41FA5}">
                      <a16:colId xmlns:a16="http://schemas.microsoft.com/office/drawing/2014/main" val="1477537356"/>
                    </a:ext>
                  </a:extLst>
                </a:gridCol>
                <a:gridCol w="740664">
                  <a:extLst>
                    <a:ext uri="{9D8B030D-6E8A-4147-A177-3AD203B41FA5}">
                      <a16:colId xmlns:a16="http://schemas.microsoft.com/office/drawing/2014/main" val="2474189726"/>
                    </a:ext>
                  </a:extLst>
                </a:gridCol>
                <a:gridCol w="740664">
                  <a:extLst>
                    <a:ext uri="{9D8B030D-6E8A-4147-A177-3AD203B41FA5}">
                      <a16:colId xmlns:a16="http://schemas.microsoft.com/office/drawing/2014/main" val="3751710457"/>
                    </a:ext>
                  </a:extLst>
                </a:gridCol>
                <a:gridCol w="740664">
                  <a:extLst>
                    <a:ext uri="{9D8B030D-6E8A-4147-A177-3AD203B41FA5}">
                      <a16:colId xmlns:a16="http://schemas.microsoft.com/office/drawing/2014/main" val="1858434963"/>
                    </a:ext>
                  </a:extLst>
                </a:gridCol>
                <a:gridCol w="740664">
                  <a:extLst>
                    <a:ext uri="{9D8B030D-6E8A-4147-A177-3AD203B41FA5}">
                      <a16:colId xmlns:a16="http://schemas.microsoft.com/office/drawing/2014/main" val="2378773581"/>
                    </a:ext>
                  </a:extLst>
                </a:gridCol>
                <a:gridCol w="740664">
                  <a:extLst>
                    <a:ext uri="{9D8B030D-6E8A-4147-A177-3AD203B41FA5}">
                      <a16:colId xmlns:a16="http://schemas.microsoft.com/office/drawing/2014/main" val="67130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75541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- 2023-07-28 13:00:45</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newest team members for successfully completing New Hire Training! 👏  This week, our Home Office welcomed 60 new employees from across the country to introduce them to the PHLY culture, our products, and our services. 
Our #newhires had the opportunity to connect with #TEAMPHLY through various onboarding events and also participated in a #volunteer event benefiting Ronald McDonald House Charities. Welcome to the team! 🙌 
Learn more about careers at PHLY: bit.ly/PHLYCareers 
#insurancecareers #insuranceindustry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24.311183144246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8311767"/>
                  </a:ext>
                </a:extLst>
              </a:tr>
            </a:tbl>
          </a:graphicData>
        </a:graphic>
      </p:graphicFrame>
      <p:sp>
        <p:nvSpPr>
          <p:cNvPr id="4" name="Text Placeholder 3">
            <a:extLst>
              <a:ext uri="{FF2B5EF4-FFF2-40B4-BE49-F238E27FC236}">
                <a16:creationId xmlns:a16="http://schemas.microsoft.com/office/drawing/2014/main" id="{A0AE89E0-4EC1-4CF3-B666-BC9D2A0EEB62}"/>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5950779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19ECD-C05F-4730-A76F-684F16C776D8}"/>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162B22B2-750E-4BAE-AED6-A426322156CC}"/>
              </a:ext>
            </a:extLst>
          </p:cNvPr>
          <p:cNvGraphicFramePr>
            <a:graphicFrameLocks noGrp="1"/>
          </p:cNvGraphicFramePr>
          <p:nvPr>
            <p:ph type="tbl" sz="quarter" idx="13"/>
            <p:extLst>
              <p:ext uri="{D42A27DB-BD31-4B8C-83A1-F6EECF244321}">
                <p14:modId xmlns:p14="http://schemas.microsoft.com/office/powerpoint/2010/main" val="4206051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00465274"/>
                    </a:ext>
                  </a:extLst>
                </a:gridCol>
                <a:gridCol w="740664">
                  <a:extLst>
                    <a:ext uri="{9D8B030D-6E8A-4147-A177-3AD203B41FA5}">
                      <a16:colId xmlns:a16="http://schemas.microsoft.com/office/drawing/2014/main" val="3770016281"/>
                    </a:ext>
                  </a:extLst>
                </a:gridCol>
                <a:gridCol w="740664">
                  <a:extLst>
                    <a:ext uri="{9D8B030D-6E8A-4147-A177-3AD203B41FA5}">
                      <a16:colId xmlns:a16="http://schemas.microsoft.com/office/drawing/2014/main" val="2331808124"/>
                    </a:ext>
                  </a:extLst>
                </a:gridCol>
                <a:gridCol w="740664">
                  <a:extLst>
                    <a:ext uri="{9D8B030D-6E8A-4147-A177-3AD203B41FA5}">
                      <a16:colId xmlns:a16="http://schemas.microsoft.com/office/drawing/2014/main" val="2684841679"/>
                    </a:ext>
                  </a:extLst>
                </a:gridCol>
                <a:gridCol w="740664">
                  <a:extLst>
                    <a:ext uri="{9D8B030D-6E8A-4147-A177-3AD203B41FA5}">
                      <a16:colId xmlns:a16="http://schemas.microsoft.com/office/drawing/2014/main" val="2404116623"/>
                    </a:ext>
                  </a:extLst>
                </a:gridCol>
                <a:gridCol w="740664">
                  <a:extLst>
                    <a:ext uri="{9D8B030D-6E8A-4147-A177-3AD203B41FA5}">
                      <a16:colId xmlns:a16="http://schemas.microsoft.com/office/drawing/2014/main" val="2812164897"/>
                    </a:ext>
                  </a:extLst>
                </a:gridCol>
                <a:gridCol w="740664">
                  <a:extLst>
                    <a:ext uri="{9D8B030D-6E8A-4147-A177-3AD203B41FA5}">
                      <a16:colId xmlns:a16="http://schemas.microsoft.com/office/drawing/2014/main" val="126651096"/>
                    </a:ext>
                  </a:extLst>
                </a:gridCol>
                <a:gridCol w="740664">
                  <a:extLst>
                    <a:ext uri="{9D8B030D-6E8A-4147-A177-3AD203B41FA5}">
                      <a16:colId xmlns:a16="http://schemas.microsoft.com/office/drawing/2014/main" val="3170583319"/>
                    </a:ext>
                  </a:extLst>
                </a:gridCol>
                <a:gridCol w="740664">
                  <a:extLst>
                    <a:ext uri="{9D8B030D-6E8A-4147-A177-3AD203B41FA5}">
                      <a16:colId xmlns:a16="http://schemas.microsoft.com/office/drawing/2014/main" val="1789674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00882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- 2023-07-20 11:11:03</a:t>
                      </a:r>
                      <a:r>
                        <a:rPr kumimoji="0" lang="en-US" sz="1000" b="0" i="0" u="none" strike="noStrike" kern="1200" cap="none" spc="0" normalizeH="0" baseline="0" noProof="0">
                          <a:ln>
                            <a:noFill/>
                          </a:ln>
                          <a:solidFill>
                            <a:prstClr val="black"/>
                          </a:solidFill>
                          <a:effectLst/>
                          <a:uLnTx/>
                          <a:uFillTx/>
                          <a:latin typeface="Calibri"/>
                          <a:ea typeface="+mn-ea"/>
                          <a:cs typeface="+mn-cs"/>
                        </a:rPr>
                        <a:t>
 PHLY's Darius M. Cook, VP of Commercial Surety, will be joining NAAIA (National African American Insurance Association)'s 2023 National Leadership Summit as a speaker alongside other #insuranceindustry leaders from July 25 - 26th. 
If you'd like to learn how to effectively lead yourself and others through development activities and exercises designed to accelerate career advancement, click here to learn more and register virtually: bit.ly/3rq4bLS 
#insurance #insurancecareers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72189894"/>
                  </a:ext>
                </a:extLst>
              </a:tr>
            </a:tbl>
          </a:graphicData>
        </a:graphic>
      </p:graphicFrame>
      <p:sp>
        <p:nvSpPr>
          <p:cNvPr id="4" name="Text Placeholder 3">
            <a:extLst>
              <a:ext uri="{FF2B5EF4-FFF2-40B4-BE49-F238E27FC236}">
                <a16:creationId xmlns:a16="http://schemas.microsoft.com/office/drawing/2014/main" id="{3426202D-94CA-436C-870A-CDBC241947D8}"/>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7546405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2FE5C-AC5D-401D-8572-085E6A2EAF38}"/>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FA256974-E7B0-4A66-A54F-2A92C5B3AC67}"/>
              </a:ext>
            </a:extLst>
          </p:cNvPr>
          <p:cNvGraphicFramePr>
            <a:graphicFrameLocks noGrp="1"/>
          </p:cNvGraphicFramePr>
          <p:nvPr>
            <p:ph type="tbl" sz="quarter" idx="13"/>
            <p:extLst>
              <p:ext uri="{D42A27DB-BD31-4B8C-83A1-F6EECF244321}">
                <p14:modId xmlns:p14="http://schemas.microsoft.com/office/powerpoint/2010/main" val="2510479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75460335"/>
                    </a:ext>
                  </a:extLst>
                </a:gridCol>
                <a:gridCol w="740664">
                  <a:extLst>
                    <a:ext uri="{9D8B030D-6E8A-4147-A177-3AD203B41FA5}">
                      <a16:colId xmlns:a16="http://schemas.microsoft.com/office/drawing/2014/main" val="435999045"/>
                    </a:ext>
                  </a:extLst>
                </a:gridCol>
                <a:gridCol w="740664">
                  <a:extLst>
                    <a:ext uri="{9D8B030D-6E8A-4147-A177-3AD203B41FA5}">
                      <a16:colId xmlns:a16="http://schemas.microsoft.com/office/drawing/2014/main" val="193057760"/>
                    </a:ext>
                  </a:extLst>
                </a:gridCol>
                <a:gridCol w="740664">
                  <a:extLst>
                    <a:ext uri="{9D8B030D-6E8A-4147-A177-3AD203B41FA5}">
                      <a16:colId xmlns:a16="http://schemas.microsoft.com/office/drawing/2014/main" val="2247328304"/>
                    </a:ext>
                  </a:extLst>
                </a:gridCol>
                <a:gridCol w="740664">
                  <a:extLst>
                    <a:ext uri="{9D8B030D-6E8A-4147-A177-3AD203B41FA5}">
                      <a16:colId xmlns:a16="http://schemas.microsoft.com/office/drawing/2014/main" val="2591272211"/>
                    </a:ext>
                  </a:extLst>
                </a:gridCol>
                <a:gridCol w="740664">
                  <a:extLst>
                    <a:ext uri="{9D8B030D-6E8A-4147-A177-3AD203B41FA5}">
                      <a16:colId xmlns:a16="http://schemas.microsoft.com/office/drawing/2014/main" val="3817740541"/>
                    </a:ext>
                  </a:extLst>
                </a:gridCol>
                <a:gridCol w="740664">
                  <a:extLst>
                    <a:ext uri="{9D8B030D-6E8A-4147-A177-3AD203B41FA5}">
                      <a16:colId xmlns:a16="http://schemas.microsoft.com/office/drawing/2014/main" val="3224299265"/>
                    </a:ext>
                  </a:extLst>
                </a:gridCol>
                <a:gridCol w="740664">
                  <a:extLst>
                    <a:ext uri="{9D8B030D-6E8A-4147-A177-3AD203B41FA5}">
                      <a16:colId xmlns:a16="http://schemas.microsoft.com/office/drawing/2014/main" val="1806861989"/>
                    </a:ext>
                  </a:extLst>
                </a:gridCol>
                <a:gridCol w="740664">
                  <a:extLst>
                    <a:ext uri="{9D8B030D-6E8A-4147-A177-3AD203B41FA5}">
                      <a16:colId xmlns:a16="http://schemas.microsoft.com/office/drawing/2014/main" val="609885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31243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- 2023-07-11 14:21:05</a:t>
                      </a:r>
                      <a:r>
                        <a:rPr kumimoji="0" lang="en-US" sz="1000" b="0" i="0" u="none" strike="noStrike" kern="1200" cap="none" spc="0" normalizeH="0" baseline="0" noProof="0">
                          <a:ln>
                            <a:noFill/>
                          </a:ln>
                          <a:solidFill>
                            <a:prstClr val="black"/>
                          </a:solidFill>
                          <a:effectLst/>
                          <a:uLnTx/>
                          <a:uFillTx/>
                          <a:latin typeface="Calibri"/>
                          <a:ea typeface="+mn-ea"/>
                          <a:cs typeface="+mn-cs"/>
                        </a:rPr>
                        <a:t>
 A group of PHLY employees spent their morning #volunteering at Philabundance, the largest #hungerrelief organization in the #Philadelphia area. #TEAMPHLY worked alongside Philabundance Community Kitchen chefs to prepare and pack over 650 nutritious, ready-to-eat boxed lunches for children in the community.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10.421950657136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54395044"/>
                  </a:ext>
                </a:extLst>
              </a:tr>
            </a:tbl>
          </a:graphicData>
        </a:graphic>
      </p:graphicFrame>
      <p:sp>
        <p:nvSpPr>
          <p:cNvPr id="4" name="Text Placeholder 3">
            <a:extLst>
              <a:ext uri="{FF2B5EF4-FFF2-40B4-BE49-F238E27FC236}">
                <a16:creationId xmlns:a16="http://schemas.microsoft.com/office/drawing/2014/main" id="{320BB3CD-8E3A-4C9E-A640-2B1C96D1AC28}"/>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36261594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7712A-0B7E-499C-8C14-C9360521F971}"/>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9B477A63-6EAF-47EF-A8EF-4207FF3DF425}"/>
              </a:ext>
            </a:extLst>
          </p:cNvPr>
          <p:cNvGraphicFramePr>
            <a:graphicFrameLocks noGrp="1"/>
          </p:cNvGraphicFramePr>
          <p:nvPr>
            <p:ph type="tbl" sz="quarter" idx="13"/>
            <p:extLst>
              <p:ext uri="{D42A27DB-BD31-4B8C-83A1-F6EECF244321}">
                <p14:modId xmlns:p14="http://schemas.microsoft.com/office/powerpoint/2010/main" val="3087126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10961429"/>
                    </a:ext>
                  </a:extLst>
                </a:gridCol>
                <a:gridCol w="576072">
                  <a:extLst>
                    <a:ext uri="{9D8B030D-6E8A-4147-A177-3AD203B41FA5}">
                      <a16:colId xmlns:a16="http://schemas.microsoft.com/office/drawing/2014/main" val="693670228"/>
                    </a:ext>
                  </a:extLst>
                </a:gridCol>
                <a:gridCol w="576072">
                  <a:extLst>
                    <a:ext uri="{9D8B030D-6E8A-4147-A177-3AD203B41FA5}">
                      <a16:colId xmlns:a16="http://schemas.microsoft.com/office/drawing/2014/main" val="1138296141"/>
                    </a:ext>
                  </a:extLst>
                </a:gridCol>
                <a:gridCol w="576072">
                  <a:extLst>
                    <a:ext uri="{9D8B030D-6E8A-4147-A177-3AD203B41FA5}">
                      <a16:colId xmlns:a16="http://schemas.microsoft.com/office/drawing/2014/main" val="3792146757"/>
                    </a:ext>
                  </a:extLst>
                </a:gridCol>
                <a:gridCol w="576072">
                  <a:extLst>
                    <a:ext uri="{9D8B030D-6E8A-4147-A177-3AD203B41FA5}">
                      <a16:colId xmlns:a16="http://schemas.microsoft.com/office/drawing/2014/main" val="4197953439"/>
                    </a:ext>
                  </a:extLst>
                </a:gridCol>
                <a:gridCol w="576072">
                  <a:extLst>
                    <a:ext uri="{9D8B030D-6E8A-4147-A177-3AD203B41FA5}">
                      <a16:colId xmlns:a16="http://schemas.microsoft.com/office/drawing/2014/main" val="3009245204"/>
                    </a:ext>
                  </a:extLst>
                </a:gridCol>
                <a:gridCol w="576072">
                  <a:extLst>
                    <a:ext uri="{9D8B030D-6E8A-4147-A177-3AD203B41FA5}">
                      <a16:colId xmlns:a16="http://schemas.microsoft.com/office/drawing/2014/main" val="4101788662"/>
                    </a:ext>
                  </a:extLst>
                </a:gridCol>
                <a:gridCol w="576072">
                  <a:extLst>
                    <a:ext uri="{9D8B030D-6E8A-4147-A177-3AD203B41FA5}">
                      <a16:colId xmlns:a16="http://schemas.microsoft.com/office/drawing/2014/main" val="2519815881"/>
                    </a:ext>
                  </a:extLst>
                </a:gridCol>
                <a:gridCol w="576072">
                  <a:extLst>
                    <a:ext uri="{9D8B030D-6E8A-4147-A177-3AD203B41FA5}">
                      <a16:colId xmlns:a16="http://schemas.microsoft.com/office/drawing/2014/main" val="1733678319"/>
                    </a:ext>
                  </a:extLst>
                </a:gridCol>
                <a:gridCol w="576072">
                  <a:extLst>
                    <a:ext uri="{9D8B030D-6E8A-4147-A177-3AD203B41FA5}">
                      <a16:colId xmlns:a16="http://schemas.microsoft.com/office/drawing/2014/main" val="1278044608"/>
                    </a:ext>
                  </a:extLst>
                </a:gridCol>
                <a:gridCol w="576072">
                  <a:extLst>
                    <a:ext uri="{9D8B030D-6E8A-4147-A177-3AD203B41FA5}">
                      <a16:colId xmlns:a16="http://schemas.microsoft.com/office/drawing/2014/main" val="41257949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533809985"/>
                  </a:ext>
                </a:extLst>
              </a:tr>
              <a:tr h="370840">
                <a:tc>
                  <a:txBody>
                    <a:bodyPr/>
                    <a:lstStyle/>
                    <a:p>
                      <a:r>
                        <a:rPr lang="en-US" sz="1000"/>
                        <a:t>phlyinsurance</a:t>
                      </a:r>
                    </a:p>
                  </a:txBody>
                  <a:tcPr/>
                </a:tc>
                <a:tc>
                  <a:txBody>
                    <a:bodyPr/>
                    <a:lstStyle/>
                    <a:p>
                      <a:r>
                        <a:rPr lang="en-US" sz="1000"/>
                        <a:t>3100</a:t>
                      </a:r>
                    </a:p>
                  </a:txBody>
                  <a:tcPr/>
                </a:tc>
                <a:tc>
                  <a:txBody>
                    <a:bodyPr/>
                    <a:lstStyle/>
                    <a:p>
                      <a:r>
                        <a:rPr lang="en-US" sz="1000"/>
                        <a:t>13</a:t>
                      </a:r>
                    </a:p>
                  </a:txBody>
                  <a:tcPr/>
                </a:tc>
                <a:tc>
                  <a:txBody>
                    <a:bodyPr/>
                    <a:lstStyle/>
                    <a:p>
                      <a:r>
                        <a:rPr lang="en-US" sz="1000"/>
                        <a:t>10</a:t>
                      </a:r>
                    </a:p>
                  </a:txBody>
                  <a:tcPr/>
                </a:tc>
                <a:tc>
                  <a:txBody>
                    <a:bodyPr/>
                    <a:lstStyle/>
                    <a:p>
                      <a:r>
                        <a:rPr lang="en-US" sz="1000"/>
                        <a:t>6</a:t>
                      </a:r>
                    </a:p>
                  </a:txBody>
                  <a:tcPr/>
                </a:tc>
                <a:tc>
                  <a:txBody>
                    <a:bodyPr/>
                    <a:lstStyle/>
                    <a:p>
                      <a:r>
                        <a:rPr lang="en-US" sz="1000"/>
                        <a:t>3</a:t>
                      </a:r>
                    </a:p>
                  </a:txBody>
                  <a:tcPr/>
                </a:tc>
                <a:tc>
                  <a:txBody>
                    <a:bodyPr/>
                    <a:lstStyle/>
                    <a:p>
                      <a:r>
                        <a:rPr lang="en-US" sz="1000"/>
                        <a:t>1</a:t>
                      </a:r>
                    </a:p>
                  </a:txBody>
                  <a:tcPr/>
                </a:tc>
                <a:tc>
                  <a:txBody>
                    <a:bodyPr/>
                    <a:lstStyle/>
                    <a:p>
                      <a:r>
                        <a:rPr lang="en-US" sz="1000"/>
                        <a:t>20</a:t>
                      </a:r>
                    </a:p>
                  </a:txBody>
                  <a:tcPr/>
                </a:tc>
                <a:tc>
                  <a:txBody>
                    <a:bodyPr/>
                    <a:lstStyle/>
                    <a:p>
                      <a:r>
                        <a:rPr lang="en-US" sz="1000"/>
                        <a:t>764</a:t>
                      </a:r>
                    </a:p>
                  </a:txBody>
                  <a:tcPr/>
                </a:tc>
                <a:tc>
                  <a:txBody>
                    <a:bodyPr/>
                    <a:lstStyle/>
                    <a:p>
                      <a:r>
                        <a:rPr lang="en-US" sz="1000"/>
                        <a:t>21</a:t>
                      </a:r>
                    </a:p>
                  </a:txBody>
                  <a:tcPr/>
                </a:tc>
                <a:tc>
                  <a:txBody>
                    <a:bodyPr/>
                    <a:lstStyle/>
                    <a:p>
                      <a:r>
                        <a:rPr lang="en-US" sz="1000"/>
                        <a:t>1.2690 %</a:t>
                      </a:r>
                    </a:p>
                  </a:txBody>
                  <a:tcPr/>
                </a:tc>
                <a:extLst>
                  <a:ext uri="{0D108BD9-81ED-4DB2-BD59-A6C34878D82A}">
                    <a16:rowId xmlns:a16="http://schemas.microsoft.com/office/drawing/2014/main" val="881894609"/>
                  </a:ext>
                </a:extLst>
              </a:tr>
            </a:tbl>
          </a:graphicData>
        </a:graphic>
      </p:graphicFrame>
      <p:sp>
        <p:nvSpPr>
          <p:cNvPr id="4" name="Text Placeholder 3">
            <a:extLst>
              <a:ext uri="{FF2B5EF4-FFF2-40B4-BE49-F238E27FC236}">
                <a16:creationId xmlns:a16="http://schemas.microsoft.com/office/drawing/2014/main" id="{B5B35ED1-B4BF-4A36-A788-A59A0C72446E}"/>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1725853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2ED14-79CF-4970-B4E9-BD93D209C249}"/>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D5C37FE3-4A64-4E72-B7EC-720F19CC0DF0}"/>
              </a:ext>
            </a:extLst>
          </p:cNvPr>
          <p:cNvGraphicFramePr>
            <a:graphicFrameLocks noGrp="1"/>
          </p:cNvGraphicFramePr>
          <p:nvPr>
            <p:ph type="chart" sz="quarter" idx="13"/>
            <p:extLst>
              <p:ext uri="{D42A27DB-BD31-4B8C-83A1-F6EECF244321}">
                <p14:modId xmlns:p14="http://schemas.microsoft.com/office/powerpoint/2010/main" val="3948687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FF57DA-8CB6-47C3-8B42-1037AE1CD53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80EB836-A108-4D74-AFD0-8EDA0F651A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02385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9971D-11AA-4EA0-85FF-61102FEBF3D2}"/>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1B28AD2F-8AC0-4DB2-81FC-1C807039315C}"/>
              </a:ext>
            </a:extLst>
          </p:cNvPr>
          <p:cNvGraphicFramePr>
            <a:graphicFrameLocks noGrp="1"/>
          </p:cNvGraphicFramePr>
          <p:nvPr>
            <p:ph type="chart" sz="quarter" idx="13"/>
            <p:extLst>
              <p:ext uri="{D42A27DB-BD31-4B8C-83A1-F6EECF244321}">
                <p14:modId xmlns:p14="http://schemas.microsoft.com/office/powerpoint/2010/main" val="37378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67F516-4D6D-4D7A-B0AB-49AB8F4347D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1332FD4-AFDE-41C7-81D8-1FECF533EF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89554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F8F08-9B27-41C3-A5AE-BF0E6AF3E13B}"/>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046D4373-ACC6-4DFA-99A6-71DB62137FBC}"/>
              </a:ext>
            </a:extLst>
          </p:cNvPr>
          <p:cNvGraphicFramePr>
            <a:graphicFrameLocks noGrp="1"/>
          </p:cNvGraphicFramePr>
          <p:nvPr>
            <p:ph type="chart" sz="quarter" idx="13"/>
            <p:extLst>
              <p:ext uri="{D42A27DB-BD31-4B8C-83A1-F6EECF244321}">
                <p14:modId xmlns:p14="http://schemas.microsoft.com/office/powerpoint/2010/main" val="1974131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E3BA4-A3B9-4B67-8B91-5F6C0FF1831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9F0ACA4-5399-48C4-830C-04FFDAED93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25445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630C6-4D58-4D66-BB61-80BA22714B75}"/>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F458C1D1-75CD-487F-A7DD-A135A4B6C1F9}"/>
              </a:ext>
            </a:extLst>
          </p:cNvPr>
          <p:cNvGraphicFramePr>
            <a:graphicFrameLocks noGrp="1"/>
          </p:cNvGraphicFramePr>
          <p:nvPr>
            <p:ph type="chart" sz="quarter" idx="13"/>
            <p:extLst>
              <p:ext uri="{D42A27DB-BD31-4B8C-83A1-F6EECF244321}">
                <p14:modId xmlns:p14="http://schemas.microsoft.com/office/powerpoint/2010/main" val="2188439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8CFA53-7ADE-4B92-84A1-F2B8D3823A2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14411FC-31A0-47E5-A868-288A3436CE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01942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B2751-89C3-45F3-9AB9-CCB64FFF52C0}"/>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1B5C2BA7-30C5-4B82-9875-D1D9D8755F41}"/>
              </a:ext>
            </a:extLst>
          </p:cNvPr>
          <p:cNvGraphicFramePr>
            <a:graphicFrameLocks noGrp="1"/>
          </p:cNvGraphicFramePr>
          <p:nvPr>
            <p:ph type="tbl" sz="quarter" idx="13"/>
            <p:extLst>
              <p:ext uri="{D42A27DB-BD31-4B8C-83A1-F6EECF244321}">
                <p14:modId xmlns:p14="http://schemas.microsoft.com/office/powerpoint/2010/main" val="315046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75966199"/>
                    </a:ext>
                  </a:extLst>
                </a:gridCol>
                <a:gridCol w="987552">
                  <a:extLst>
                    <a:ext uri="{9D8B030D-6E8A-4147-A177-3AD203B41FA5}">
                      <a16:colId xmlns:a16="http://schemas.microsoft.com/office/drawing/2014/main" val="682148608"/>
                    </a:ext>
                  </a:extLst>
                </a:gridCol>
                <a:gridCol w="987552">
                  <a:extLst>
                    <a:ext uri="{9D8B030D-6E8A-4147-A177-3AD203B41FA5}">
                      <a16:colId xmlns:a16="http://schemas.microsoft.com/office/drawing/2014/main" val="1629124685"/>
                    </a:ext>
                  </a:extLst>
                </a:gridCol>
                <a:gridCol w="987552">
                  <a:extLst>
                    <a:ext uri="{9D8B030D-6E8A-4147-A177-3AD203B41FA5}">
                      <a16:colId xmlns:a16="http://schemas.microsoft.com/office/drawing/2014/main" val="2211838018"/>
                    </a:ext>
                  </a:extLst>
                </a:gridCol>
                <a:gridCol w="987552">
                  <a:extLst>
                    <a:ext uri="{9D8B030D-6E8A-4147-A177-3AD203B41FA5}">
                      <a16:colId xmlns:a16="http://schemas.microsoft.com/office/drawing/2014/main" val="3316661887"/>
                    </a:ext>
                  </a:extLst>
                </a:gridCol>
                <a:gridCol w="987552">
                  <a:extLst>
                    <a:ext uri="{9D8B030D-6E8A-4147-A177-3AD203B41FA5}">
                      <a16:colId xmlns:a16="http://schemas.microsoft.com/office/drawing/2014/main" val="2219794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63609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- 2023-07-13 16:06:03</a:t>
                      </a:r>
                      <a:r>
                        <a:rPr kumimoji="0" lang="en-US" sz="1000" b="0" i="0" u="none" strike="noStrike" kern="1200" cap="none" spc="0" normalizeH="0" baseline="0" noProof="0">
                          <a:ln>
                            <a:noFill/>
                          </a:ln>
                          <a:solidFill>
                            <a:prstClr val="black"/>
                          </a:solidFill>
                          <a:effectLst/>
                          <a:uLnTx/>
                          <a:uFillTx/>
                          <a:latin typeface="Calibri"/>
                          <a:ea typeface="+mn-ea"/>
                          <a:cs typeface="+mn-cs"/>
                        </a:rPr>
                        <a:t>
 A new generation of #insurance professionals are on the rise and they’re learning about the many exciting opportunities that await them in the insurance industry! 🙌
Yesterday, former PHLY Summer Associates, now full-time employees, personally connected with our current interns during an engaging panel discussion. 
Here's a snapshot of #TEAMPHLY getting ready to join the virtual panel 📸
Visit ➡ 𝐛𝐢𝐭.𝐥𝐲/𝐏𝐇𝐋𝐘𝐈𝐧𝐭𝐞𝐫𝐧𝐬𝐡𝐢𝐩𝐬 to learn more about #PHLYInternLife 🔗 link in bio
#internshipprogram #internships #internshipopportunity #summerinternship #internshipstudent #internlife #insurancework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08/04/2023 08:19:55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91107200"/>
                  </a:ext>
                </a:extLst>
              </a:tr>
            </a:tbl>
          </a:graphicData>
        </a:graphic>
      </p:graphicFrame>
      <p:sp>
        <p:nvSpPr>
          <p:cNvPr id="4" name="Text Placeholder 3">
            <a:extLst>
              <a:ext uri="{FF2B5EF4-FFF2-40B4-BE49-F238E27FC236}">
                <a16:creationId xmlns:a16="http://schemas.microsoft.com/office/drawing/2014/main" id="{B23BCD27-7DD8-4E9D-A6CD-1F2E1C327587}"/>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3200947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35508-297A-4059-BCAE-DC28C2400593}"/>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B9E9923C-EF73-4358-B57C-7C6011577E68}"/>
              </a:ext>
            </a:extLst>
          </p:cNvPr>
          <p:cNvGraphicFramePr>
            <a:graphicFrameLocks noGrp="1"/>
          </p:cNvGraphicFramePr>
          <p:nvPr>
            <p:ph type="tbl" sz="quarter" idx="13"/>
            <p:extLst>
              <p:ext uri="{D42A27DB-BD31-4B8C-83A1-F6EECF244321}">
                <p14:modId xmlns:p14="http://schemas.microsoft.com/office/powerpoint/2010/main" val="328317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49896593"/>
                    </a:ext>
                  </a:extLst>
                </a:gridCol>
                <a:gridCol w="987552">
                  <a:extLst>
                    <a:ext uri="{9D8B030D-6E8A-4147-A177-3AD203B41FA5}">
                      <a16:colId xmlns:a16="http://schemas.microsoft.com/office/drawing/2014/main" val="3566182577"/>
                    </a:ext>
                  </a:extLst>
                </a:gridCol>
                <a:gridCol w="987552">
                  <a:extLst>
                    <a:ext uri="{9D8B030D-6E8A-4147-A177-3AD203B41FA5}">
                      <a16:colId xmlns:a16="http://schemas.microsoft.com/office/drawing/2014/main" val="4055669942"/>
                    </a:ext>
                  </a:extLst>
                </a:gridCol>
                <a:gridCol w="987552">
                  <a:extLst>
                    <a:ext uri="{9D8B030D-6E8A-4147-A177-3AD203B41FA5}">
                      <a16:colId xmlns:a16="http://schemas.microsoft.com/office/drawing/2014/main" val="1807055014"/>
                    </a:ext>
                  </a:extLst>
                </a:gridCol>
                <a:gridCol w="987552">
                  <a:extLst>
                    <a:ext uri="{9D8B030D-6E8A-4147-A177-3AD203B41FA5}">
                      <a16:colId xmlns:a16="http://schemas.microsoft.com/office/drawing/2014/main" val="2756198775"/>
                    </a:ext>
                  </a:extLst>
                </a:gridCol>
                <a:gridCol w="987552">
                  <a:extLst>
                    <a:ext uri="{9D8B030D-6E8A-4147-A177-3AD203B41FA5}">
                      <a16:colId xmlns:a16="http://schemas.microsoft.com/office/drawing/2014/main" val="3766857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0264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- 2023-07-28 13:17:53</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newest team members for successfully completing New Hire Training! 🥳 
This week, our Home Office welcomed 6️⃣0️⃣ new employees from across the country to introduce them to the PHLY culture, our products, and our services. 
Our new hires had the opportunity to connect with #TEAMPHLY through various onboarding events and also participated in a volunteer event benefiting rmhcphilly. 
Welcome to the team! 🙌
Learn more about careers at PHLY ➡𝐛𝐢𝐭.𝐥𝐲/𝐏𝐇𝐋𝐘𝐂𝐚𝐫𝐞𝐞𝐫𝐬 🔗 link in bio
#welcometotheteam #newhiretraining #jobhunter #jobboard #insurancecareers #insurancecompany #newhire #newjobs #jobtraining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08/04/2023 08:19:55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966634218"/>
                  </a:ext>
                </a:extLst>
              </a:tr>
            </a:tbl>
          </a:graphicData>
        </a:graphic>
      </p:graphicFrame>
      <p:sp>
        <p:nvSpPr>
          <p:cNvPr id="4" name="Text Placeholder 3">
            <a:extLst>
              <a:ext uri="{FF2B5EF4-FFF2-40B4-BE49-F238E27FC236}">
                <a16:creationId xmlns:a16="http://schemas.microsoft.com/office/drawing/2014/main" id="{74EBCA41-5C73-4347-860D-8F77C4F7D790}"/>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1416631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17B35-2C74-4F83-8A3D-0C12FD3CA13F}"/>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152484FF-1913-4C40-8DC7-5FB932A59731}"/>
              </a:ext>
            </a:extLst>
          </p:cNvPr>
          <p:cNvGraphicFramePr>
            <a:graphicFrameLocks noGrp="1"/>
          </p:cNvGraphicFramePr>
          <p:nvPr>
            <p:ph type="tbl" sz="quarter" idx="13"/>
            <p:extLst>
              <p:ext uri="{D42A27DB-BD31-4B8C-83A1-F6EECF244321}">
                <p14:modId xmlns:p14="http://schemas.microsoft.com/office/powerpoint/2010/main" val="3403970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85290942"/>
                    </a:ext>
                  </a:extLst>
                </a:gridCol>
                <a:gridCol w="987552">
                  <a:extLst>
                    <a:ext uri="{9D8B030D-6E8A-4147-A177-3AD203B41FA5}">
                      <a16:colId xmlns:a16="http://schemas.microsoft.com/office/drawing/2014/main" val="160786645"/>
                    </a:ext>
                  </a:extLst>
                </a:gridCol>
                <a:gridCol w="987552">
                  <a:extLst>
                    <a:ext uri="{9D8B030D-6E8A-4147-A177-3AD203B41FA5}">
                      <a16:colId xmlns:a16="http://schemas.microsoft.com/office/drawing/2014/main" val="528143267"/>
                    </a:ext>
                  </a:extLst>
                </a:gridCol>
                <a:gridCol w="987552">
                  <a:extLst>
                    <a:ext uri="{9D8B030D-6E8A-4147-A177-3AD203B41FA5}">
                      <a16:colId xmlns:a16="http://schemas.microsoft.com/office/drawing/2014/main" val="558246610"/>
                    </a:ext>
                  </a:extLst>
                </a:gridCol>
                <a:gridCol w="987552">
                  <a:extLst>
                    <a:ext uri="{9D8B030D-6E8A-4147-A177-3AD203B41FA5}">
                      <a16:colId xmlns:a16="http://schemas.microsoft.com/office/drawing/2014/main" val="3380376014"/>
                    </a:ext>
                  </a:extLst>
                </a:gridCol>
                <a:gridCol w="987552">
                  <a:extLst>
                    <a:ext uri="{9D8B030D-6E8A-4147-A177-3AD203B41FA5}">
                      <a16:colId xmlns:a16="http://schemas.microsoft.com/office/drawing/2014/main" val="287547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40254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- 2023-07-21 11:06:07</a:t>
                      </a:r>
                      <a:r>
                        <a:rPr kumimoji="0" lang="en-US" sz="1000" b="0" i="0" u="none" strike="noStrike" kern="1200" cap="none" spc="0" normalizeH="0" baseline="0" noProof="0">
                          <a:ln>
                            <a:noFill/>
                          </a:ln>
                          <a:solidFill>
                            <a:prstClr val="black"/>
                          </a:solidFill>
                          <a:effectLst/>
                          <a:uLnTx/>
                          <a:uFillTx/>
                          <a:latin typeface="Calibri"/>
                          <a:ea typeface="+mn-ea"/>
                          <a:cs typeface="+mn-cs"/>
                        </a:rPr>
                        <a:t>
 One thing to know about #TEAMPHLY - we love a friendly competition! Over the past few weeks, our Home Office Marketing team has been hosting a series of friendly competitions for our Summer Associates, including a Marshmallow Long Drive. ⛳️
Congrats to Summer Associate Grant Johnston who had the longest drive at about 40 yards! 🏆
Stay tuned for more updates on our Summer Associates program and the PHLY Summer Games. 
#PHLYInternLife #internshipprogram #internships #summerinternship #internshipstudent #internlife #insurancework #insuranceindustry #golfing⛳️ #instagolfers #golfgram #insurancejobs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08/04/2023 08:19:55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68331386"/>
                  </a:ext>
                </a:extLst>
              </a:tr>
            </a:tbl>
          </a:graphicData>
        </a:graphic>
      </p:graphicFrame>
      <p:sp>
        <p:nvSpPr>
          <p:cNvPr id="4" name="Text Placeholder 3">
            <a:extLst>
              <a:ext uri="{FF2B5EF4-FFF2-40B4-BE49-F238E27FC236}">
                <a16:creationId xmlns:a16="http://schemas.microsoft.com/office/drawing/2014/main" id="{C60C60A6-9DF3-45FA-86E1-820426AA16E3}"/>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6314123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819A9-EEE6-45E3-A875-3B8506EEA3E3}"/>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410FADD5-CF9F-413F-8D82-6747FDC84E64}"/>
              </a:ext>
            </a:extLst>
          </p:cNvPr>
          <p:cNvGraphicFramePr>
            <a:graphicFrameLocks noGrp="1"/>
          </p:cNvGraphicFramePr>
          <p:nvPr>
            <p:ph type="tbl" sz="quarter" idx="13"/>
            <p:extLst>
              <p:ext uri="{D42A27DB-BD31-4B8C-83A1-F6EECF244321}">
                <p14:modId xmlns:p14="http://schemas.microsoft.com/office/powerpoint/2010/main" val="3925756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74836673"/>
                    </a:ext>
                  </a:extLst>
                </a:gridCol>
                <a:gridCol w="987552">
                  <a:extLst>
                    <a:ext uri="{9D8B030D-6E8A-4147-A177-3AD203B41FA5}">
                      <a16:colId xmlns:a16="http://schemas.microsoft.com/office/drawing/2014/main" val="2726952395"/>
                    </a:ext>
                  </a:extLst>
                </a:gridCol>
                <a:gridCol w="987552">
                  <a:extLst>
                    <a:ext uri="{9D8B030D-6E8A-4147-A177-3AD203B41FA5}">
                      <a16:colId xmlns:a16="http://schemas.microsoft.com/office/drawing/2014/main" val="1084252990"/>
                    </a:ext>
                  </a:extLst>
                </a:gridCol>
                <a:gridCol w="987552">
                  <a:extLst>
                    <a:ext uri="{9D8B030D-6E8A-4147-A177-3AD203B41FA5}">
                      <a16:colId xmlns:a16="http://schemas.microsoft.com/office/drawing/2014/main" val="144930762"/>
                    </a:ext>
                  </a:extLst>
                </a:gridCol>
                <a:gridCol w="987552">
                  <a:extLst>
                    <a:ext uri="{9D8B030D-6E8A-4147-A177-3AD203B41FA5}">
                      <a16:colId xmlns:a16="http://schemas.microsoft.com/office/drawing/2014/main" val="3879029161"/>
                    </a:ext>
                  </a:extLst>
                </a:gridCol>
                <a:gridCol w="987552">
                  <a:extLst>
                    <a:ext uri="{9D8B030D-6E8A-4147-A177-3AD203B41FA5}">
                      <a16:colId xmlns:a16="http://schemas.microsoft.com/office/drawing/2014/main" val="958108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29952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- 2023-07-11 16:07:21</a:t>
                      </a:r>
                      <a:r>
                        <a:rPr kumimoji="0" lang="en-US" sz="1000" b="0" i="0" u="none" strike="noStrike" kern="1200" cap="none" spc="0" normalizeH="0" baseline="0" noProof="0">
                          <a:ln>
                            <a:noFill/>
                          </a:ln>
                          <a:solidFill>
                            <a:prstClr val="black"/>
                          </a:solidFill>
                          <a:effectLst/>
                          <a:uLnTx/>
                          <a:uFillTx/>
                          <a:latin typeface="Calibri"/>
                          <a:ea typeface="+mn-ea"/>
                          <a:cs typeface="+mn-cs"/>
                        </a:rPr>
                        <a:t>
 A group of PHLY employees spent their morning volunteering at philabundance, the largest hunger relief organization in the Philadelphia area. 
#TEAMPHLY worked alongside Philabundance Community Kitchen chefs to prepare and pack over 650 nutritious, ready-to-eat boxed lunches for children in the community. 
#givingbacktothecommunity #charitywork #volunteering #volunteerwork #foodbank  #supportlocalcommunities #insurancelife #insuranceindustry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08/04/2023 08:19:55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685068241"/>
                  </a:ext>
                </a:extLst>
              </a:tr>
            </a:tbl>
          </a:graphicData>
        </a:graphic>
      </p:graphicFrame>
      <p:sp>
        <p:nvSpPr>
          <p:cNvPr id="4" name="Text Placeholder 3">
            <a:extLst>
              <a:ext uri="{FF2B5EF4-FFF2-40B4-BE49-F238E27FC236}">
                <a16:creationId xmlns:a16="http://schemas.microsoft.com/office/drawing/2014/main" id="{A1BACB12-FDE9-4FE9-8828-D8AF5DA1CCEF}"/>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0950820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17C1C-6003-4370-8460-19BC198DE5CB}"/>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610DD73E-D2A2-46D3-BCEE-597FCD3B6BE4}"/>
              </a:ext>
            </a:extLst>
          </p:cNvPr>
          <p:cNvGraphicFramePr>
            <a:graphicFrameLocks noGrp="1"/>
          </p:cNvGraphicFramePr>
          <p:nvPr>
            <p:ph type="tbl" sz="quarter" idx="13"/>
            <p:extLst>
              <p:ext uri="{D42A27DB-BD31-4B8C-83A1-F6EECF244321}">
                <p14:modId xmlns:p14="http://schemas.microsoft.com/office/powerpoint/2010/main" val="1739580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03324682"/>
                    </a:ext>
                  </a:extLst>
                </a:gridCol>
                <a:gridCol w="987552">
                  <a:extLst>
                    <a:ext uri="{9D8B030D-6E8A-4147-A177-3AD203B41FA5}">
                      <a16:colId xmlns:a16="http://schemas.microsoft.com/office/drawing/2014/main" val="662635319"/>
                    </a:ext>
                  </a:extLst>
                </a:gridCol>
                <a:gridCol w="987552">
                  <a:extLst>
                    <a:ext uri="{9D8B030D-6E8A-4147-A177-3AD203B41FA5}">
                      <a16:colId xmlns:a16="http://schemas.microsoft.com/office/drawing/2014/main" val="955850988"/>
                    </a:ext>
                  </a:extLst>
                </a:gridCol>
                <a:gridCol w="987552">
                  <a:extLst>
                    <a:ext uri="{9D8B030D-6E8A-4147-A177-3AD203B41FA5}">
                      <a16:colId xmlns:a16="http://schemas.microsoft.com/office/drawing/2014/main" val="3852576621"/>
                    </a:ext>
                  </a:extLst>
                </a:gridCol>
                <a:gridCol w="987552">
                  <a:extLst>
                    <a:ext uri="{9D8B030D-6E8A-4147-A177-3AD203B41FA5}">
                      <a16:colId xmlns:a16="http://schemas.microsoft.com/office/drawing/2014/main" val="3505220318"/>
                    </a:ext>
                  </a:extLst>
                </a:gridCol>
                <a:gridCol w="987552">
                  <a:extLst>
                    <a:ext uri="{9D8B030D-6E8A-4147-A177-3AD203B41FA5}">
                      <a16:colId xmlns:a16="http://schemas.microsoft.com/office/drawing/2014/main" val="2321730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47698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- 2023-07-25 14:43:06</a:t>
                      </a:r>
                      <a:r>
                        <a:rPr kumimoji="0" lang="en-US" sz="1000" b="0" i="0" u="none" strike="noStrike" kern="1200" cap="none" spc="0" normalizeH="0" baseline="0" noProof="0">
                          <a:ln>
                            <a:noFill/>
                          </a:ln>
                          <a:solidFill>
                            <a:prstClr val="black"/>
                          </a:solidFill>
                          <a:effectLst/>
                          <a:uLnTx/>
                          <a:uFillTx/>
                          <a:latin typeface="Calibri"/>
                          <a:ea typeface="+mn-ea"/>
                          <a:cs typeface="+mn-cs"/>
                        </a:rPr>
                        <a:t>
 PHLY employees partnered with studentsrunphl to support their young athletes during the Scoop N Loop water ice run! #TEAMPHLY staffed the water stop station to help runners stay energized and hydrated throughout the race. 🏃🏃‍♂️🏃‍♀️
The non-profit is dedicated to transforming students' lives through running and mentorship by pairing running leaders with teams of students to inspire them to push themselves further than they ever imagined. 
#runallthemiles #runninggoals #inspirationdaily #goodcauses #fitnessinspirations #communitysupport #insurancelife #insurancecompany #insurancebusiness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08/04/2023 08:19:55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593905057"/>
                  </a:ext>
                </a:extLst>
              </a:tr>
            </a:tbl>
          </a:graphicData>
        </a:graphic>
      </p:graphicFrame>
      <p:sp>
        <p:nvSpPr>
          <p:cNvPr id="4" name="Text Placeholder 3">
            <a:extLst>
              <a:ext uri="{FF2B5EF4-FFF2-40B4-BE49-F238E27FC236}">
                <a16:creationId xmlns:a16="http://schemas.microsoft.com/office/drawing/2014/main" id="{2F069105-1ABB-4060-9868-DEE47BC68AE1}"/>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34211534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11AB2-FF14-45C2-BB11-8E033717550E}"/>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4E6B3CC8-7658-4800-B030-68938F7BDE08}"/>
              </a:ext>
            </a:extLst>
          </p:cNvPr>
          <p:cNvGraphicFramePr>
            <a:graphicFrameLocks noGrp="1"/>
          </p:cNvGraphicFramePr>
          <p:nvPr>
            <p:ph type="tbl" sz="quarter" idx="13"/>
            <p:extLst>
              <p:ext uri="{D42A27DB-BD31-4B8C-83A1-F6EECF244321}">
                <p14:modId xmlns:p14="http://schemas.microsoft.com/office/powerpoint/2010/main" val="1485967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07306508"/>
                    </a:ext>
                  </a:extLst>
                </a:gridCol>
                <a:gridCol w="905256">
                  <a:extLst>
                    <a:ext uri="{9D8B030D-6E8A-4147-A177-3AD203B41FA5}">
                      <a16:colId xmlns:a16="http://schemas.microsoft.com/office/drawing/2014/main" val="2543806004"/>
                    </a:ext>
                  </a:extLst>
                </a:gridCol>
                <a:gridCol w="411480">
                  <a:extLst>
                    <a:ext uri="{9D8B030D-6E8A-4147-A177-3AD203B41FA5}">
                      <a16:colId xmlns:a16="http://schemas.microsoft.com/office/drawing/2014/main" val="3582445318"/>
                    </a:ext>
                  </a:extLst>
                </a:gridCol>
                <a:gridCol w="905256">
                  <a:extLst>
                    <a:ext uri="{9D8B030D-6E8A-4147-A177-3AD203B41FA5}">
                      <a16:colId xmlns:a16="http://schemas.microsoft.com/office/drawing/2014/main" val="32756254"/>
                    </a:ext>
                  </a:extLst>
                </a:gridCol>
                <a:gridCol w="905256">
                  <a:extLst>
                    <a:ext uri="{9D8B030D-6E8A-4147-A177-3AD203B41FA5}">
                      <a16:colId xmlns:a16="http://schemas.microsoft.com/office/drawing/2014/main" val="3541856371"/>
                    </a:ext>
                  </a:extLst>
                </a:gridCol>
                <a:gridCol w="905256">
                  <a:extLst>
                    <a:ext uri="{9D8B030D-6E8A-4147-A177-3AD203B41FA5}">
                      <a16:colId xmlns:a16="http://schemas.microsoft.com/office/drawing/2014/main" val="68604201"/>
                    </a:ext>
                  </a:extLst>
                </a:gridCol>
                <a:gridCol w="905256">
                  <a:extLst>
                    <a:ext uri="{9D8B030D-6E8A-4147-A177-3AD203B41FA5}">
                      <a16:colId xmlns:a16="http://schemas.microsoft.com/office/drawing/2014/main" val="640826203"/>
                    </a:ext>
                  </a:extLst>
                </a:gridCol>
                <a:gridCol w="905256">
                  <a:extLst>
                    <a:ext uri="{9D8B030D-6E8A-4147-A177-3AD203B41FA5}">
                      <a16:colId xmlns:a16="http://schemas.microsoft.com/office/drawing/2014/main" val="265541752"/>
                    </a:ext>
                  </a:extLst>
                </a:gridCol>
                <a:gridCol w="905256">
                  <a:extLst>
                    <a:ext uri="{9D8B030D-6E8A-4147-A177-3AD203B41FA5}">
                      <a16:colId xmlns:a16="http://schemas.microsoft.com/office/drawing/2014/main" val="331857997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730929428"/>
                  </a:ext>
                </a:extLst>
              </a:tr>
              <a:tr h="370840">
                <a:tc>
                  <a:txBody>
                    <a:bodyPr/>
                    <a:lstStyle/>
                    <a:p>
                      <a:r>
                        <a:rPr lang="en-US" sz="1000"/>
                        <a:t>15</a:t>
                      </a:r>
                    </a:p>
                  </a:txBody>
                  <a:tcPr/>
                </a:tc>
                <a:tc>
                  <a:txBody>
                    <a:bodyPr/>
                    <a:lstStyle/>
                    <a:p>
                      <a:r>
                        <a:rPr lang="en-US" sz="1000"/>
                        <a:t>0.6803 %</a:t>
                      </a:r>
                    </a:p>
                  </a:txBody>
                  <a:tcPr/>
                </a:tc>
                <a:tc>
                  <a:txBody>
                    <a:bodyPr/>
                    <a:lstStyle/>
                    <a:p>
                      <a:r>
                        <a:rPr lang="en-US" sz="1000"/>
                        <a:t>0.13</a:t>
                      </a:r>
                    </a:p>
                  </a:txBody>
                  <a:tcPr/>
                </a:tc>
                <a:tc>
                  <a:txBody>
                    <a:bodyPr/>
                    <a:lstStyle/>
                    <a:p>
                      <a:r>
                        <a:rPr lang="en-US" sz="1000"/>
                        <a:t>156.73</a:t>
                      </a:r>
                    </a:p>
                  </a:txBody>
                  <a:tcPr/>
                </a:tc>
                <a:tc>
                  <a:txBody>
                    <a:bodyPr/>
                    <a:lstStyle/>
                    <a:p>
                      <a:r>
                        <a:rPr lang="en-US" sz="1000"/>
                        <a:t>154.33</a:t>
                      </a:r>
                    </a:p>
                  </a:txBody>
                  <a:tcPr/>
                </a:tc>
                <a:tc>
                  <a:txBody>
                    <a:bodyPr/>
                    <a:lstStyle/>
                    <a:p>
                      <a:r>
                        <a:rPr lang="en-US" sz="1000"/>
                        <a:t>103.47</a:t>
                      </a:r>
                    </a:p>
                  </a:txBody>
                  <a:tcPr/>
                </a:tc>
                <a:tc>
                  <a:txBody>
                    <a:bodyPr/>
                    <a:lstStyle/>
                    <a:p>
                      <a:r>
                        <a:rPr lang="en-US" sz="1000"/>
                        <a:t>103.33</a:t>
                      </a:r>
                    </a:p>
                  </a:txBody>
                  <a:tcPr/>
                </a:tc>
                <a:tc>
                  <a:txBody>
                    <a:bodyPr/>
                    <a:lstStyle/>
                    <a:p>
                      <a:r>
                        <a:rPr lang="en-US" sz="1000"/>
                        <a:t>2351</a:t>
                      </a:r>
                    </a:p>
                  </a:txBody>
                  <a:tcPr/>
                </a:tc>
                <a:tc>
                  <a:txBody>
                    <a:bodyPr/>
                    <a:lstStyle/>
                    <a:p>
                      <a:r>
                        <a:rPr lang="en-US" sz="1000"/>
                        <a:t>1552</a:t>
                      </a:r>
                    </a:p>
                  </a:txBody>
                  <a:tcPr/>
                </a:tc>
                <a:extLst>
                  <a:ext uri="{0D108BD9-81ED-4DB2-BD59-A6C34878D82A}">
                    <a16:rowId xmlns:a16="http://schemas.microsoft.com/office/drawing/2014/main" val="3258960586"/>
                  </a:ext>
                </a:extLst>
              </a:tr>
            </a:tbl>
          </a:graphicData>
        </a:graphic>
      </p:graphicFrame>
      <p:sp>
        <p:nvSpPr>
          <p:cNvPr id="4" name="Text Placeholder 3">
            <a:extLst>
              <a:ext uri="{FF2B5EF4-FFF2-40B4-BE49-F238E27FC236}">
                <a16:creationId xmlns:a16="http://schemas.microsoft.com/office/drawing/2014/main" id="{C1D28F6A-6230-40A8-80B8-35D0A53F61E2}"/>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7688515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F435C-1C3F-45B4-B55C-5D7FD3E1418B}"/>
              </a:ext>
            </a:extLst>
          </p:cNvPr>
          <p:cNvSpPr>
            <a:spLocks noGrp="1"/>
          </p:cNvSpPr>
          <p:nvPr>
            <p:ph type="title"/>
          </p:nvPr>
        </p:nvSpPr>
        <p:spPr/>
        <p:txBody>
          <a:bodyPr/>
          <a:lstStyle/>
          <a:p>
            <a:r>
              <a:rPr lang="en-US"/>
              <a:t>Instagram Stories Table  | Philadelphia Insurance</a:t>
            </a:r>
          </a:p>
        </p:txBody>
      </p:sp>
      <p:graphicFrame>
        <p:nvGraphicFramePr>
          <p:cNvPr id="5" name="Table Placeholder 4">
            <a:extLst>
              <a:ext uri="{FF2B5EF4-FFF2-40B4-BE49-F238E27FC236}">
                <a16:creationId xmlns:a16="http://schemas.microsoft.com/office/drawing/2014/main" id="{A948C61F-533B-403D-97AC-97CBAF5F6EB2}"/>
              </a:ext>
            </a:extLst>
          </p:cNvPr>
          <p:cNvGraphicFramePr>
            <a:graphicFrameLocks noGrp="1"/>
          </p:cNvGraphicFramePr>
          <p:nvPr>
            <p:ph type="tbl" sz="quarter" idx="13"/>
            <p:extLst>
              <p:ext uri="{D42A27DB-BD31-4B8C-83A1-F6EECF244321}">
                <p14:modId xmlns:p14="http://schemas.microsoft.com/office/powerpoint/2010/main" val="488929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12728104"/>
                    </a:ext>
                  </a:extLst>
                </a:gridCol>
                <a:gridCol w="1399032">
                  <a:extLst>
                    <a:ext uri="{9D8B030D-6E8A-4147-A177-3AD203B41FA5}">
                      <a16:colId xmlns:a16="http://schemas.microsoft.com/office/drawing/2014/main" val="3154802461"/>
                    </a:ext>
                  </a:extLst>
                </a:gridCol>
                <a:gridCol w="658368">
                  <a:extLst>
                    <a:ext uri="{9D8B030D-6E8A-4147-A177-3AD203B41FA5}">
                      <a16:colId xmlns:a16="http://schemas.microsoft.com/office/drawing/2014/main" val="2080870286"/>
                    </a:ext>
                  </a:extLst>
                </a:gridCol>
                <a:gridCol w="658368">
                  <a:extLst>
                    <a:ext uri="{9D8B030D-6E8A-4147-A177-3AD203B41FA5}">
                      <a16:colId xmlns:a16="http://schemas.microsoft.com/office/drawing/2014/main" val="854186084"/>
                    </a:ext>
                  </a:extLst>
                </a:gridCol>
                <a:gridCol w="658368">
                  <a:extLst>
                    <a:ext uri="{9D8B030D-6E8A-4147-A177-3AD203B41FA5}">
                      <a16:colId xmlns:a16="http://schemas.microsoft.com/office/drawing/2014/main" val="1272980365"/>
                    </a:ext>
                  </a:extLst>
                </a:gridCol>
                <a:gridCol w="658368">
                  <a:extLst>
                    <a:ext uri="{9D8B030D-6E8A-4147-A177-3AD203B41FA5}">
                      <a16:colId xmlns:a16="http://schemas.microsoft.com/office/drawing/2014/main" val="2572592548"/>
                    </a:ext>
                  </a:extLst>
                </a:gridCol>
                <a:gridCol w="658368">
                  <a:extLst>
                    <a:ext uri="{9D8B030D-6E8A-4147-A177-3AD203B41FA5}">
                      <a16:colId xmlns:a16="http://schemas.microsoft.com/office/drawing/2014/main" val="1837346224"/>
                    </a:ext>
                  </a:extLst>
                </a:gridCol>
                <a:gridCol w="658368">
                  <a:extLst>
                    <a:ext uri="{9D8B030D-6E8A-4147-A177-3AD203B41FA5}">
                      <a16:colId xmlns:a16="http://schemas.microsoft.com/office/drawing/2014/main" val="827190708"/>
                    </a:ext>
                  </a:extLst>
                </a:gridCol>
                <a:gridCol w="658368">
                  <a:extLst>
                    <a:ext uri="{9D8B030D-6E8A-4147-A177-3AD203B41FA5}">
                      <a16:colId xmlns:a16="http://schemas.microsoft.com/office/drawing/2014/main" val="397679027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518342995"/>
                  </a:ext>
                </a:extLst>
              </a:tr>
              <a:tr h="370840">
                <a:tc>
                  <a:txBody>
                    <a:bodyPr/>
                    <a:lstStyle/>
                    <a:p>
                      <a:r>
                        <a:rPr lang="pt-BR" sz="1000" b="1"/>
                        <a:t>phlyinsurance - 2023-07-31 11:49:59</a:t>
                      </a:r>
                      <a:r>
                        <a:rPr lang="pt-BR" sz="1000"/>
                        <a:t>
 n/a</a:t>
                      </a:r>
                      <a:endParaRPr lang="en-US" sz="1000"/>
                    </a:p>
                  </a:txBody>
                  <a:tcPr/>
                </a:tc>
                <a:tc>
                  <a:txBody>
                    <a:bodyPr/>
                    <a:lstStyle/>
                    <a:p>
                      <a:r>
                        <a:rPr lang="en-US" sz="1000"/>
                        <a:t>https://quintly-image-storage.s3.amazonaws.com/c303562b672a3318c686cfcc37b7e67a/acc746e51a47ea51489d7dceb705d781.jpg</a:t>
                      </a:r>
                    </a:p>
                  </a:txBody>
                  <a:tcPr/>
                </a:tc>
                <a:tc>
                  <a:txBody>
                    <a:bodyPr/>
                    <a:lstStyle/>
                    <a:p>
                      <a:r>
                        <a:rPr lang="en-US" sz="1000"/>
                        <a:t>Video</a:t>
                      </a:r>
                    </a:p>
                  </a:txBody>
                  <a:tcPr/>
                </a:tc>
                <a:tc>
                  <a:txBody>
                    <a:bodyPr/>
                    <a:lstStyle/>
                    <a:p>
                      <a:r>
                        <a:rPr lang="en-US" sz="1000"/>
                        <a:t>171</a:t>
                      </a:r>
                    </a:p>
                  </a:txBody>
                  <a:tcPr/>
                </a:tc>
                <a:tc>
                  <a:txBody>
                    <a:bodyPr/>
                    <a:lstStyle/>
                    <a:p>
                      <a:r>
                        <a:rPr lang="en-US" sz="1000"/>
                        <a:t>167</a:t>
                      </a:r>
                    </a:p>
                  </a:txBody>
                  <a:tcPr/>
                </a:tc>
                <a:tc>
                  <a:txBody>
                    <a:bodyPr/>
                    <a:lstStyle/>
                    <a:p>
                      <a:r>
                        <a:rPr lang="en-US" sz="1000"/>
                        <a:t>0</a:t>
                      </a:r>
                    </a:p>
                  </a:txBody>
                  <a:tcPr/>
                </a:tc>
                <a:tc>
                  <a:txBody>
                    <a:bodyPr/>
                    <a:lstStyle/>
                    <a:p>
                      <a:r>
                        <a:rPr lang="en-US" sz="1000"/>
                        <a:t>38</a:t>
                      </a:r>
                    </a:p>
                  </a:txBody>
                  <a:tcPr/>
                </a:tc>
                <a:tc>
                  <a:txBody>
                    <a:bodyPr/>
                    <a:lstStyle/>
                    <a:p>
                      <a:r>
                        <a:rPr lang="en-US" sz="1000"/>
                        <a:t>98</a:t>
                      </a:r>
                    </a:p>
                  </a:txBody>
                  <a:tcPr/>
                </a:tc>
                <a:tc>
                  <a:txBody>
                    <a:bodyPr/>
                    <a:lstStyle/>
                    <a:p>
                      <a:r>
                        <a:rPr lang="en-US" sz="1000"/>
                        <a:t>1</a:t>
                      </a:r>
                    </a:p>
                  </a:txBody>
                  <a:tcPr/>
                </a:tc>
                <a:extLst>
                  <a:ext uri="{0D108BD9-81ED-4DB2-BD59-A6C34878D82A}">
                    <a16:rowId xmlns:a16="http://schemas.microsoft.com/office/drawing/2014/main" val="3161650675"/>
                  </a:ext>
                </a:extLst>
              </a:tr>
              <a:tr h="370840">
                <a:tc>
                  <a:txBody>
                    <a:bodyPr/>
                    <a:lstStyle/>
                    <a:p>
                      <a:r>
                        <a:rPr lang="en-US" sz="1000" b="1"/>
                        <a:t>phlyinsurance - 2023-07-28 13:29:06</a:t>
                      </a:r>
                      <a:r>
                        <a:rPr lang="en-US" sz="1000"/>
                        <a:t>
 New Hire Training</a:t>
                      </a:r>
                    </a:p>
                  </a:txBody>
                  <a:tcPr/>
                </a:tc>
                <a:tc>
                  <a:txBody>
                    <a:bodyPr/>
                    <a:lstStyle/>
                    <a:p>
                      <a:r>
                        <a:rPr lang="en-US" sz="1000"/>
                        <a:t>https://quintly-image-storage.s3.amazonaws.com/c303562b672a3318c686cfcc37b7e67a/cd5061f8b05faed9d768e9927b6ba941.jpg</a:t>
                      </a:r>
                    </a:p>
                  </a:txBody>
                  <a:tcPr/>
                </a:tc>
                <a:tc>
                  <a:txBody>
                    <a:bodyPr/>
                    <a:lstStyle/>
                    <a:p>
                      <a:r>
                        <a:rPr lang="en-US" sz="1000"/>
                        <a:t>Video</a:t>
                      </a:r>
                    </a:p>
                  </a:txBody>
                  <a:tcPr/>
                </a:tc>
                <a:tc>
                  <a:txBody>
                    <a:bodyPr/>
                    <a:lstStyle/>
                    <a:p>
                      <a:r>
                        <a:rPr lang="en-US" sz="1000"/>
                        <a:t>128</a:t>
                      </a:r>
                    </a:p>
                  </a:txBody>
                  <a:tcPr/>
                </a:tc>
                <a:tc>
                  <a:txBody>
                    <a:bodyPr/>
                    <a:lstStyle/>
                    <a:p>
                      <a:r>
                        <a:rPr lang="en-US" sz="1000"/>
                        <a:t>125</a:t>
                      </a:r>
                    </a:p>
                  </a:txBody>
                  <a:tcPr/>
                </a:tc>
                <a:tc>
                  <a:txBody>
                    <a:bodyPr/>
                    <a:lstStyle/>
                    <a:p>
                      <a:r>
                        <a:rPr lang="en-US" sz="1000"/>
                        <a:t>0</a:t>
                      </a:r>
                    </a:p>
                  </a:txBody>
                  <a:tcPr/>
                </a:tc>
                <a:tc>
                  <a:txBody>
                    <a:bodyPr/>
                    <a:lstStyle/>
                    <a:p>
                      <a:r>
                        <a:rPr lang="en-US" sz="1000"/>
                        <a:t>16</a:t>
                      </a:r>
                    </a:p>
                  </a:txBody>
                  <a:tcPr/>
                </a:tc>
                <a:tc>
                  <a:txBody>
                    <a:bodyPr/>
                    <a:lstStyle/>
                    <a:p>
                      <a:r>
                        <a:rPr lang="en-US" sz="1000"/>
                        <a:t>90</a:t>
                      </a:r>
                    </a:p>
                  </a:txBody>
                  <a:tcPr/>
                </a:tc>
                <a:tc>
                  <a:txBody>
                    <a:bodyPr/>
                    <a:lstStyle/>
                    <a:p>
                      <a:r>
                        <a:rPr lang="en-US" sz="1000"/>
                        <a:t>2</a:t>
                      </a:r>
                    </a:p>
                  </a:txBody>
                  <a:tcPr/>
                </a:tc>
                <a:extLst>
                  <a:ext uri="{0D108BD9-81ED-4DB2-BD59-A6C34878D82A}">
                    <a16:rowId xmlns:a16="http://schemas.microsoft.com/office/drawing/2014/main" val="3259520597"/>
                  </a:ext>
                </a:extLst>
              </a:tr>
              <a:tr h="370840">
                <a:tc>
                  <a:txBody>
                    <a:bodyPr/>
                    <a:lstStyle/>
                    <a:p>
                      <a:r>
                        <a:rPr lang="en-US" sz="1000" b="1"/>
                        <a:t>phlyinsurance - 2023-07-28 10:04:13</a:t>
                      </a:r>
                      <a:r>
                        <a:rPr lang="en-US" sz="1000"/>
                        <a:t>
 #PHLYInternLife #TEAMPHLY</a:t>
                      </a:r>
                    </a:p>
                  </a:txBody>
                  <a:tcPr/>
                </a:tc>
                <a:tc>
                  <a:txBody>
                    <a:bodyPr/>
                    <a:lstStyle/>
                    <a:p>
                      <a:r>
                        <a:rPr lang="en-US" sz="1000"/>
                        <a:t>https://quintly-image-storage.s3.amazonaws.com/c303562b672a3318c686cfcc37b7e67a/004b07f5825f9d8e38198b3fe747e9a1.jpg</a:t>
                      </a:r>
                    </a:p>
                  </a:txBody>
                  <a:tcPr/>
                </a:tc>
                <a:tc>
                  <a:txBody>
                    <a:bodyPr/>
                    <a:lstStyle/>
                    <a:p>
                      <a:r>
                        <a:rPr lang="en-US" sz="1000"/>
                        <a:t>Video</a:t>
                      </a:r>
                    </a:p>
                  </a:txBody>
                  <a:tcPr/>
                </a:tc>
                <a:tc>
                  <a:txBody>
                    <a:bodyPr/>
                    <a:lstStyle/>
                    <a:p>
                      <a:r>
                        <a:rPr lang="en-US" sz="1000"/>
                        <a:t>115</a:t>
                      </a:r>
                    </a:p>
                  </a:txBody>
                  <a:tcPr/>
                </a:tc>
                <a:tc>
                  <a:txBody>
                    <a:bodyPr/>
                    <a:lstStyle/>
                    <a:p>
                      <a:r>
                        <a:rPr lang="en-US" sz="1000"/>
                        <a:t>111</a:t>
                      </a:r>
                    </a:p>
                  </a:txBody>
                  <a:tcPr/>
                </a:tc>
                <a:tc>
                  <a:txBody>
                    <a:bodyPr/>
                    <a:lstStyle/>
                    <a:p>
                      <a:r>
                        <a:rPr lang="en-US" sz="1000"/>
                        <a:t>0</a:t>
                      </a:r>
                    </a:p>
                  </a:txBody>
                  <a:tcPr/>
                </a:tc>
                <a:tc>
                  <a:txBody>
                    <a:bodyPr/>
                    <a:lstStyle/>
                    <a:p>
                      <a:r>
                        <a:rPr lang="en-US" sz="1000"/>
                        <a:t>22</a:t>
                      </a:r>
                    </a:p>
                  </a:txBody>
                  <a:tcPr/>
                </a:tc>
                <a:tc>
                  <a:txBody>
                    <a:bodyPr/>
                    <a:lstStyle/>
                    <a:p>
                      <a:r>
                        <a:rPr lang="en-US" sz="1000"/>
                        <a:t>79</a:t>
                      </a:r>
                    </a:p>
                  </a:txBody>
                  <a:tcPr/>
                </a:tc>
                <a:tc>
                  <a:txBody>
                    <a:bodyPr/>
                    <a:lstStyle/>
                    <a:p>
                      <a:r>
                        <a:rPr lang="en-US" sz="1000"/>
                        <a:t>7</a:t>
                      </a:r>
                    </a:p>
                  </a:txBody>
                  <a:tcPr/>
                </a:tc>
                <a:extLst>
                  <a:ext uri="{0D108BD9-81ED-4DB2-BD59-A6C34878D82A}">
                    <a16:rowId xmlns:a16="http://schemas.microsoft.com/office/drawing/2014/main" val="1565714607"/>
                  </a:ext>
                </a:extLst>
              </a:tr>
              <a:tr h="370840">
                <a:tc>
                  <a:txBody>
                    <a:bodyPr/>
                    <a:lstStyle/>
                    <a:p>
                      <a:r>
                        <a:rPr lang="pt-BR" sz="1000" b="1"/>
                        <a:t>phlyinsurance - 2023-07-28 09:53:50</a:t>
                      </a:r>
                      <a:r>
                        <a:rPr lang="pt-BR" sz="1000"/>
                        <a:t>
 n/a</a:t>
                      </a:r>
                      <a:endParaRPr lang="en-US" sz="1000"/>
                    </a:p>
                  </a:txBody>
                  <a:tcPr/>
                </a:tc>
                <a:tc>
                  <a:txBody>
                    <a:bodyPr/>
                    <a:lstStyle/>
                    <a:p>
                      <a:r>
                        <a:rPr lang="en-US" sz="1000"/>
                        <a:t>https://quintly-image-storage.s3.amazonaws.com/c303562b672a3318c686cfcc37b7e67a/9040d7a09596efbff2a27b82687eaaab.jpg</a:t>
                      </a:r>
                    </a:p>
                  </a:txBody>
                  <a:tcPr/>
                </a:tc>
                <a:tc>
                  <a:txBody>
                    <a:bodyPr/>
                    <a:lstStyle/>
                    <a:p>
                      <a:r>
                        <a:rPr lang="en-US" sz="1000"/>
                        <a:t>Video</a:t>
                      </a:r>
                    </a:p>
                  </a:txBody>
                  <a:tcPr/>
                </a:tc>
                <a:tc>
                  <a:txBody>
                    <a:bodyPr/>
                    <a:lstStyle/>
                    <a:p>
                      <a:r>
                        <a:rPr lang="en-US" sz="1000"/>
                        <a:t>131</a:t>
                      </a:r>
                    </a:p>
                  </a:txBody>
                  <a:tcPr/>
                </a:tc>
                <a:tc>
                  <a:txBody>
                    <a:bodyPr/>
                    <a:lstStyle/>
                    <a:p>
                      <a:r>
                        <a:rPr lang="en-US" sz="1000"/>
                        <a:t>131</a:t>
                      </a:r>
                    </a:p>
                  </a:txBody>
                  <a:tcPr/>
                </a:tc>
                <a:tc>
                  <a:txBody>
                    <a:bodyPr/>
                    <a:lstStyle/>
                    <a:p>
                      <a:r>
                        <a:rPr lang="en-US" sz="1000"/>
                        <a:t>0</a:t>
                      </a:r>
                    </a:p>
                  </a:txBody>
                  <a:tcPr/>
                </a:tc>
                <a:tc>
                  <a:txBody>
                    <a:bodyPr/>
                    <a:lstStyle/>
                    <a:p>
                      <a:r>
                        <a:rPr lang="en-US" sz="1000"/>
                        <a:t>13</a:t>
                      </a:r>
                    </a:p>
                  </a:txBody>
                  <a:tcPr/>
                </a:tc>
                <a:tc>
                  <a:txBody>
                    <a:bodyPr/>
                    <a:lstStyle/>
                    <a:p>
                      <a:r>
                        <a:rPr lang="en-US" sz="1000"/>
                        <a:t>96</a:t>
                      </a:r>
                    </a:p>
                  </a:txBody>
                  <a:tcPr/>
                </a:tc>
                <a:tc>
                  <a:txBody>
                    <a:bodyPr/>
                    <a:lstStyle/>
                    <a:p>
                      <a:r>
                        <a:rPr lang="en-US" sz="1000"/>
                        <a:t>3</a:t>
                      </a:r>
                    </a:p>
                  </a:txBody>
                  <a:tcPr/>
                </a:tc>
                <a:extLst>
                  <a:ext uri="{0D108BD9-81ED-4DB2-BD59-A6C34878D82A}">
                    <a16:rowId xmlns:a16="http://schemas.microsoft.com/office/drawing/2014/main" val="4216454465"/>
                  </a:ext>
                </a:extLst>
              </a:tr>
              <a:tr h="370840">
                <a:tc>
                  <a:txBody>
                    <a:bodyPr/>
                    <a:lstStyle/>
                    <a:p>
                      <a:r>
                        <a:rPr lang="pt-BR" sz="1000" b="1"/>
                        <a:t>phlyinsurance - 2023-07-27 17:41:53</a:t>
                      </a:r>
                      <a:r>
                        <a:rPr lang="pt-BR" sz="1000"/>
                        <a:t>
 n/a</a:t>
                      </a:r>
                      <a:endParaRPr lang="en-US" sz="1000"/>
                    </a:p>
                  </a:txBody>
                  <a:tcPr/>
                </a:tc>
                <a:tc>
                  <a:txBody>
                    <a:bodyPr/>
                    <a:lstStyle/>
                    <a:p>
                      <a:r>
                        <a:rPr lang="en-US" sz="1000"/>
                        <a:t>https://quintly-image-storage.s3.amazonaws.com/c303562b672a3318c686cfcc37b7e67a/0cab3c2d354144efc03c3ffd17e14d20.jpg</a:t>
                      </a:r>
                    </a:p>
                  </a:txBody>
                  <a:tcPr/>
                </a:tc>
                <a:tc>
                  <a:txBody>
                    <a:bodyPr/>
                    <a:lstStyle/>
                    <a:p>
                      <a:r>
                        <a:rPr lang="en-US" sz="1000"/>
                        <a:t>Video</a:t>
                      </a:r>
                    </a:p>
                  </a:txBody>
                  <a:tcPr/>
                </a:tc>
                <a:tc>
                  <a:txBody>
                    <a:bodyPr/>
                    <a:lstStyle/>
                    <a:p>
                      <a:r>
                        <a:rPr lang="en-US" sz="1000"/>
                        <a:t>157</a:t>
                      </a:r>
                    </a:p>
                  </a:txBody>
                  <a:tcPr/>
                </a:tc>
                <a:tc>
                  <a:txBody>
                    <a:bodyPr/>
                    <a:lstStyle/>
                    <a:p>
                      <a:r>
                        <a:rPr lang="en-US" sz="1000"/>
                        <a:t>153</a:t>
                      </a:r>
                    </a:p>
                  </a:txBody>
                  <a:tcPr/>
                </a:tc>
                <a:tc>
                  <a:txBody>
                    <a:bodyPr/>
                    <a:lstStyle/>
                    <a:p>
                      <a:r>
                        <a:rPr lang="en-US" sz="1000"/>
                        <a:t>1</a:t>
                      </a:r>
                    </a:p>
                  </a:txBody>
                  <a:tcPr/>
                </a:tc>
                <a:tc>
                  <a:txBody>
                    <a:bodyPr/>
                    <a:lstStyle/>
                    <a:p>
                      <a:r>
                        <a:rPr lang="en-US" sz="1000"/>
                        <a:t>44</a:t>
                      </a:r>
                    </a:p>
                  </a:txBody>
                  <a:tcPr/>
                </a:tc>
                <a:tc>
                  <a:txBody>
                    <a:bodyPr/>
                    <a:lstStyle/>
                    <a:p>
                      <a:r>
                        <a:rPr lang="en-US" sz="1000"/>
                        <a:t>85</a:t>
                      </a:r>
                    </a:p>
                  </a:txBody>
                  <a:tcPr/>
                </a:tc>
                <a:tc>
                  <a:txBody>
                    <a:bodyPr/>
                    <a:lstStyle/>
                    <a:p>
                      <a:r>
                        <a:rPr lang="en-US" sz="1000"/>
                        <a:t>1</a:t>
                      </a:r>
                    </a:p>
                  </a:txBody>
                  <a:tcPr/>
                </a:tc>
                <a:extLst>
                  <a:ext uri="{0D108BD9-81ED-4DB2-BD59-A6C34878D82A}">
                    <a16:rowId xmlns:a16="http://schemas.microsoft.com/office/drawing/2014/main" val="2459287446"/>
                  </a:ext>
                </a:extLst>
              </a:tr>
            </a:tbl>
          </a:graphicData>
        </a:graphic>
      </p:graphicFrame>
      <p:sp>
        <p:nvSpPr>
          <p:cNvPr id="4" name="Text Placeholder 3">
            <a:extLst>
              <a:ext uri="{FF2B5EF4-FFF2-40B4-BE49-F238E27FC236}">
                <a16:creationId xmlns:a16="http://schemas.microsoft.com/office/drawing/2014/main" id="{E0717F59-7301-4DB9-9C27-4E274D5DF9FF}"/>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7653381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3245</Words>
  <Application>Microsoft Office PowerPoint</Application>
  <PresentationFormat>On-screen Show (4:3)</PresentationFormat>
  <Paragraphs>679</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2023-08-04T15:06:24Z</dcterms:created>
  <dcterms:modified xsi:type="dcterms:W3CDTF">2023-08-04T15:07:18Z</dcterms:modified>
</cp:coreProperties>
</file>