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45078</c:v>
                </c:pt>
              </c:numCache>
            </c:numRef>
          </c:cat>
          <c:val>
            <c:numRef>
              <c:f>Sheet1!$B$2</c:f>
              <c:numCache>
                <c:formatCode>General</c:formatCode>
                <c:ptCount val="1"/>
                <c:pt idx="0">
                  <c:v>167</c:v>
                </c:pt>
              </c:numCache>
            </c:numRef>
          </c:val>
          <c:extLst>
            <c:ext xmlns:c16="http://schemas.microsoft.com/office/drawing/2014/chart" uri="{C3380CC4-5D6E-409C-BE32-E72D297353CC}">
              <c16:uniqueId val="{00000000-18D8-4937-BBD7-17E0365A1BA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45078</c:v>
                </c:pt>
              </c:numCache>
            </c:numRef>
          </c:cat>
          <c:val>
            <c:numRef>
              <c:f>Sheet1!$C$2</c:f>
              <c:numCache>
                <c:formatCode>General</c:formatCode>
                <c:ptCount val="1"/>
                <c:pt idx="0">
                  <c:v>521</c:v>
                </c:pt>
              </c:numCache>
            </c:numRef>
          </c:val>
          <c:extLst>
            <c:ext xmlns:c16="http://schemas.microsoft.com/office/drawing/2014/chart" uri="{C3380CC4-5D6E-409C-BE32-E72D297353CC}">
              <c16:uniqueId val="{00000001-18D8-4937-BBD7-17E0365A1BA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45078</c:v>
                </c:pt>
              </c:numCache>
            </c:numRef>
          </c:cat>
          <c:val>
            <c:numRef>
              <c:f>Sheet1!$D$2</c:f>
              <c:numCache>
                <c:formatCode>General</c:formatCode>
                <c:ptCount val="1"/>
                <c:pt idx="0">
                  <c:v>13373</c:v>
                </c:pt>
              </c:numCache>
            </c:numRef>
          </c:val>
          <c:extLst>
            <c:ext xmlns:c16="http://schemas.microsoft.com/office/drawing/2014/chart" uri="{C3380CC4-5D6E-409C-BE32-E72D297353CC}">
              <c16:uniqueId val="{00000002-18D8-4937-BBD7-17E0365A1BA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45078</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18D8-4937-BBD7-17E0365A1BAA}"/>
            </c:ext>
          </c:extLst>
        </c:ser>
        <c:dLbls>
          <c:showLegendKey val="0"/>
          <c:showVal val="0"/>
          <c:showCatName val="0"/>
          <c:showSerName val="0"/>
          <c:showPercent val="0"/>
          <c:showBubbleSize val="0"/>
        </c:dLbls>
        <c:gapWidth val="219"/>
        <c:overlap val="-27"/>
        <c:axId val="366586928"/>
        <c:axId val="365326672"/>
      </c:barChart>
      <c:dateAx>
        <c:axId val="36658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26672"/>
        <c:crosses val="autoZero"/>
        <c:auto val="1"/>
        <c:lblOffset val="100"/>
        <c:baseTimeUnit val="days"/>
      </c:dateAx>
      <c:valAx>
        <c:axId val="36532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8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-2</c:v>
                </c:pt>
                <c:pt idx="4">
                  <c:v>2</c:v>
                </c:pt>
                <c:pt idx="5">
                  <c:v>0</c:v>
                </c:pt>
                <c:pt idx="6">
                  <c:v>0</c:v>
                </c:pt>
              </c:numCache>
            </c:numRef>
          </c:val>
          <c:extLst>
            <c:ext xmlns:c16="http://schemas.microsoft.com/office/drawing/2014/chart" uri="{C3380CC4-5D6E-409C-BE32-E72D297353CC}">
              <c16:uniqueId val="{00000000-5A19-4EAA-87B7-98D6D4C0CAC1}"/>
            </c:ext>
          </c:extLst>
        </c:ser>
        <c:dLbls>
          <c:showLegendKey val="0"/>
          <c:showVal val="0"/>
          <c:showCatName val="0"/>
          <c:showSerName val="0"/>
          <c:showPercent val="0"/>
          <c:showBubbleSize val="0"/>
        </c:dLbls>
        <c:gapWidth val="219"/>
        <c:overlap val="-27"/>
        <c:axId val="371914072"/>
        <c:axId val="371915056"/>
      </c:barChart>
      <c:dateAx>
        <c:axId val="37191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5056"/>
        <c:crosses val="autoZero"/>
        <c:auto val="1"/>
        <c:lblOffset val="100"/>
        <c:baseTimeUnit val="months"/>
      </c:dateAx>
      <c:valAx>
        <c:axId val="37191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1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1</c:v>
                </c:pt>
                <c:pt idx="4">
                  <c:v>1</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F94A-4166-8F50-CE1B057A8B66}"/>
            </c:ext>
          </c:extLst>
        </c:ser>
        <c:dLbls>
          <c:showLegendKey val="0"/>
          <c:showVal val="0"/>
          <c:showCatName val="0"/>
          <c:showSerName val="0"/>
          <c:showPercent val="0"/>
          <c:showBubbleSize val="0"/>
        </c:dLbls>
        <c:gapWidth val="219"/>
        <c:overlap val="-27"/>
        <c:axId val="371472968"/>
        <c:axId val="371471656"/>
      </c:barChart>
      <c:dateAx>
        <c:axId val="37147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71656"/>
        <c:crosses val="autoZero"/>
        <c:auto val="1"/>
        <c:lblOffset val="100"/>
        <c:baseTimeUnit val="months"/>
      </c:dateAx>
      <c:valAx>
        <c:axId val="37147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7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12</c:v>
                </c:pt>
                <c:pt idx="4">
                  <c:v>11</c:v>
                </c:pt>
                <c:pt idx="5">
                  <c:v>10</c:v>
                </c:pt>
                <c:pt idx="6">
                  <c:v>1</c:v>
                </c:pt>
                <c:pt idx="7">
                  <c:v>0</c:v>
                </c:pt>
                <c:pt idx="8">
                  <c:v>0</c:v>
                </c:pt>
                <c:pt idx="9">
                  <c:v>0</c:v>
                </c:pt>
                <c:pt idx="10">
                  <c:v>0</c:v>
                </c:pt>
                <c:pt idx="11">
                  <c:v>0</c:v>
                </c:pt>
              </c:numCache>
            </c:numRef>
          </c:val>
          <c:extLst>
            <c:ext xmlns:c16="http://schemas.microsoft.com/office/drawing/2014/chart" uri="{C3380CC4-5D6E-409C-BE32-E72D297353CC}">
              <c16:uniqueId val="{00000000-B3B1-4046-BA03-6AB60D9BDFDD}"/>
            </c:ext>
          </c:extLst>
        </c:ser>
        <c:dLbls>
          <c:showLegendKey val="0"/>
          <c:showVal val="0"/>
          <c:showCatName val="0"/>
          <c:showSerName val="0"/>
          <c:showPercent val="0"/>
          <c:showBubbleSize val="0"/>
        </c:dLbls>
        <c:gapWidth val="219"/>
        <c:overlap val="-27"/>
        <c:axId val="377085592"/>
        <c:axId val="377085264"/>
      </c:barChart>
      <c:catAx>
        <c:axId val="37708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85264"/>
        <c:crosses val="autoZero"/>
        <c:auto val="1"/>
        <c:lblAlgn val="ctr"/>
        <c:lblOffset val="100"/>
        <c:noMultiLvlLbl val="0"/>
      </c:catAx>
      <c:valAx>
        <c:axId val="37708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8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1231</c:v>
                </c:pt>
                <c:pt idx="4">
                  <c:v>1072</c:v>
                </c:pt>
                <c:pt idx="5">
                  <c:v>776</c:v>
                </c:pt>
                <c:pt idx="6">
                  <c:v>109</c:v>
                </c:pt>
              </c:numCache>
            </c:numRef>
          </c:val>
          <c:extLst>
            <c:ext xmlns:c16="http://schemas.microsoft.com/office/drawing/2014/chart" uri="{C3380CC4-5D6E-409C-BE32-E72D297353CC}">
              <c16:uniqueId val="{00000000-B609-4386-8796-65E743DB657E}"/>
            </c:ext>
          </c:extLst>
        </c:ser>
        <c:dLbls>
          <c:showLegendKey val="0"/>
          <c:showVal val="0"/>
          <c:showCatName val="0"/>
          <c:showSerName val="0"/>
          <c:showPercent val="0"/>
          <c:showBubbleSize val="0"/>
        </c:dLbls>
        <c:gapWidth val="219"/>
        <c:overlap val="-27"/>
        <c:axId val="458826568"/>
        <c:axId val="458827880"/>
      </c:barChart>
      <c:dateAx>
        <c:axId val="45882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7880"/>
        <c:crosses val="autoZero"/>
        <c:auto val="1"/>
        <c:lblOffset val="100"/>
        <c:baseTimeUnit val="months"/>
      </c:dateAx>
      <c:valAx>
        <c:axId val="4588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Sheet1!$A$2:$A$8</c:f>
              <c:strCache>
                <c:ptCount val="7"/>
                <c:pt idx="0">
                  <c:v>2023-01</c:v>
                </c:pt>
                <c:pt idx="1">
                  <c:v>2023-02</c:v>
                </c:pt>
                <c:pt idx="2">
                  <c:v>2023-03</c:v>
                </c:pt>
                <c:pt idx="3">
                  <c:v>2023-04</c:v>
                </c:pt>
                <c:pt idx="4">
                  <c:v>2023-05</c:v>
                </c:pt>
                <c:pt idx="5">
                  <c:v>2023-06</c:v>
                </c:pt>
                <c:pt idx="6">
                  <c:v>2023-07</c:v>
                </c:pt>
              </c:strCache>
            </c:strRef>
          </c:cat>
          <c:val>
            <c:numRef>
              <c:f>Sheet1!$B$2:$B$8</c:f>
              <c:numCache>
                <c:formatCode>General</c:formatCode>
                <c:ptCount val="7"/>
                <c:pt idx="0">
                  <c:v>61</c:v>
                </c:pt>
                <c:pt idx="1">
                  <c:v>59</c:v>
                </c:pt>
                <c:pt idx="2">
                  <c:v>50</c:v>
                </c:pt>
                <c:pt idx="3">
                  <c:v>63</c:v>
                </c:pt>
                <c:pt idx="4">
                  <c:v>61</c:v>
                </c:pt>
                <c:pt idx="5">
                  <c:v>62</c:v>
                </c:pt>
                <c:pt idx="6">
                  <c:v>15</c:v>
                </c:pt>
              </c:numCache>
            </c:numRef>
          </c:val>
          <c:extLst>
            <c:ext xmlns:c16="http://schemas.microsoft.com/office/drawing/2014/chart" uri="{C3380CC4-5D6E-409C-BE32-E72D297353CC}">
              <c16:uniqueId val="{00000000-5B3E-4388-ACEA-E605EF5B8DC1}"/>
            </c:ext>
          </c:extLst>
        </c:ser>
        <c:dLbls>
          <c:showLegendKey val="0"/>
          <c:showVal val="0"/>
          <c:showCatName val="0"/>
          <c:showSerName val="0"/>
          <c:showPercent val="0"/>
          <c:showBubbleSize val="0"/>
        </c:dLbls>
        <c:gapWidth val="219"/>
        <c:overlap val="-27"/>
        <c:axId val="459009280"/>
        <c:axId val="459007640"/>
      </c:barChart>
      <c:catAx>
        <c:axId val="45900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07640"/>
        <c:crosses val="autoZero"/>
        <c:auto val="1"/>
        <c:lblAlgn val="ctr"/>
        <c:lblOffset val="100"/>
        <c:noMultiLvlLbl val="0"/>
      </c:catAx>
      <c:valAx>
        <c:axId val="45900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Sheet1!$A$2:$A$8</c:f>
              <c:strCache>
                <c:ptCount val="7"/>
                <c:pt idx="0">
                  <c:v>2023-01</c:v>
                </c:pt>
                <c:pt idx="1">
                  <c:v>2023-02</c:v>
                </c:pt>
                <c:pt idx="2">
                  <c:v>2023-03</c:v>
                </c:pt>
                <c:pt idx="3">
                  <c:v>2023-04</c:v>
                </c:pt>
                <c:pt idx="4">
                  <c:v>2023-05</c:v>
                </c:pt>
                <c:pt idx="5">
                  <c:v>2023-06</c:v>
                </c:pt>
                <c:pt idx="6">
                  <c:v>2023-07</c:v>
                </c:pt>
              </c:strCache>
            </c:strRef>
          </c:cat>
          <c:val>
            <c:numRef>
              <c:f>Sheet1!$B$2:$B$8</c:f>
              <c:numCache>
                <c:formatCode>General</c:formatCode>
                <c:ptCount val="7"/>
                <c:pt idx="0">
                  <c:v>676</c:v>
                </c:pt>
                <c:pt idx="1">
                  <c:v>594</c:v>
                </c:pt>
                <c:pt idx="2">
                  <c:v>806</c:v>
                </c:pt>
                <c:pt idx="3">
                  <c:v>703</c:v>
                </c:pt>
                <c:pt idx="4">
                  <c:v>739</c:v>
                </c:pt>
                <c:pt idx="5">
                  <c:v>746</c:v>
                </c:pt>
                <c:pt idx="6">
                  <c:v>15</c:v>
                </c:pt>
              </c:numCache>
            </c:numRef>
          </c:val>
          <c:extLst>
            <c:ext xmlns:c16="http://schemas.microsoft.com/office/drawing/2014/chart" uri="{C3380CC4-5D6E-409C-BE32-E72D297353CC}">
              <c16:uniqueId val="{00000000-E698-4660-853D-9748C000D735}"/>
            </c:ext>
          </c:extLst>
        </c:ser>
        <c:dLbls>
          <c:showLegendKey val="0"/>
          <c:showVal val="0"/>
          <c:showCatName val="0"/>
          <c:showSerName val="0"/>
          <c:showPercent val="0"/>
          <c:showBubbleSize val="0"/>
        </c:dLbls>
        <c:gapWidth val="219"/>
        <c:overlap val="-27"/>
        <c:axId val="461153624"/>
        <c:axId val="461150344"/>
      </c:barChart>
      <c:catAx>
        <c:axId val="46115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0344"/>
        <c:crosses val="autoZero"/>
        <c:auto val="1"/>
        <c:lblAlgn val="ctr"/>
        <c:lblOffset val="100"/>
        <c:noMultiLvlLbl val="0"/>
      </c:catAx>
      <c:valAx>
        <c:axId val="46115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813</c:v>
                </c:pt>
                <c:pt idx="1">
                  <c:v>32805</c:v>
                </c:pt>
                <c:pt idx="2">
                  <c:v>22505</c:v>
                </c:pt>
                <c:pt idx="3">
                  <c:v>23256</c:v>
                </c:pt>
                <c:pt idx="4">
                  <c:v>27403</c:v>
                </c:pt>
                <c:pt idx="5">
                  <c:v>24535</c:v>
                </c:pt>
                <c:pt idx="6">
                  <c:v>29680</c:v>
                </c:pt>
                <c:pt idx="7">
                  <c:v>2007</c:v>
                </c:pt>
              </c:numCache>
            </c:numRef>
          </c:val>
          <c:extLst>
            <c:ext xmlns:c16="http://schemas.microsoft.com/office/drawing/2014/chart" uri="{C3380CC4-5D6E-409C-BE32-E72D297353CC}">
              <c16:uniqueId val="{00000000-015C-4443-B966-C2681F8221E5}"/>
            </c:ext>
          </c:extLst>
        </c:ser>
        <c:dLbls>
          <c:showLegendKey val="0"/>
          <c:showVal val="0"/>
          <c:showCatName val="0"/>
          <c:showSerName val="0"/>
          <c:showPercent val="0"/>
          <c:showBubbleSize val="0"/>
        </c:dLbls>
        <c:gapWidth val="219"/>
        <c:overlap val="-27"/>
        <c:axId val="461152640"/>
        <c:axId val="461147720"/>
      </c:barChart>
      <c:catAx>
        <c:axId val="46115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7720"/>
        <c:crosses val="autoZero"/>
        <c:auto val="1"/>
        <c:lblAlgn val="ctr"/>
        <c:lblOffset val="100"/>
        <c:noMultiLvlLbl val="0"/>
      </c:catAx>
      <c:valAx>
        <c:axId val="46114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5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5</c:v>
                </c:pt>
                <c:pt idx="4">
                  <c:v>3</c:v>
                </c:pt>
                <c:pt idx="5">
                  <c:v>1</c:v>
                </c:pt>
                <c:pt idx="6">
                  <c:v>1</c:v>
                </c:pt>
              </c:numCache>
            </c:numRef>
          </c:val>
          <c:extLst>
            <c:ext xmlns:c16="http://schemas.microsoft.com/office/drawing/2014/chart" uri="{C3380CC4-5D6E-409C-BE32-E72D297353CC}">
              <c16:uniqueId val="{00000000-3903-404C-AE47-A60DA6AA12A7}"/>
            </c:ext>
          </c:extLst>
        </c:ser>
        <c:dLbls>
          <c:showLegendKey val="0"/>
          <c:showVal val="0"/>
          <c:showCatName val="0"/>
          <c:showSerName val="0"/>
          <c:showPercent val="0"/>
          <c:showBubbleSize val="0"/>
        </c:dLbls>
        <c:gapWidth val="219"/>
        <c:overlap val="-27"/>
        <c:axId val="462749096"/>
        <c:axId val="462748440"/>
      </c:barChart>
      <c:dateAx>
        <c:axId val="46274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48440"/>
        <c:crosses val="autoZero"/>
        <c:auto val="1"/>
        <c:lblOffset val="100"/>
        <c:baseTimeUnit val="months"/>
      </c:dateAx>
      <c:valAx>
        <c:axId val="46274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4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24</c:v>
                </c:pt>
                <c:pt idx="1">
                  <c:v>25</c:v>
                </c:pt>
                <c:pt idx="2">
                  <c:v>33</c:v>
                </c:pt>
                <c:pt idx="3">
                  <c:v>20</c:v>
                </c:pt>
                <c:pt idx="4">
                  <c:v>31</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0-53C6-42BC-BDA2-2BCB4EF8EDDD}"/>
            </c:ext>
          </c:extLst>
        </c:ser>
        <c:dLbls>
          <c:showLegendKey val="0"/>
          <c:showVal val="0"/>
          <c:showCatName val="0"/>
          <c:showSerName val="0"/>
          <c:showPercent val="0"/>
          <c:showBubbleSize val="0"/>
        </c:dLbls>
        <c:gapWidth val="219"/>
        <c:overlap val="-27"/>
        <c:axId val="241384232"/>
        <c:axId val="241384560"/>
      </c:barChart>
      <c:dateAx>
        <c:axId val="24138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84560"/>
        <c:crosses val="autoZero"/>
        <c:auto val="1"/>
        <c:lblOffset val="100"/>
        <c:baseTimeUnit val="months"/>
      </c:dateAx>
      <c:valAx>
        <c:axId val="24138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8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101</c:v>
                </c:pt>
                <c:pt idx="2">
                  <c:v>264</c:v>
                </c:pt>
                <c:pt idx="3">
                  <c:v>140</c:v>
                </c:pt>
                <c:pt idx="4">
                  <c:v>285</c:v>
                </c:pt>
                <c:pt idx="5">
                  <c:v>266</c:v>
                </c:pt>
                <c:pt idx="6">
                  <c:v>0</c:v>
                </c:pt>
                <c:pt idx="7">
                  <c:v>0</c:v>
                </c:pt>
                <c:pt idx="8">
                  <c:v>0</c:v>
                </c:pt>
                <c:pt idx="9">
                  <c:v>0</c:v>
                </c:pt>
                <c:pt idx="10">
                  <c:v>0</c:v>
                </c:pt>
                <c:pt idx="11">
                  <c:v>0</c:v>
                </c:pt>
              </c:numCache>
            </c:numRef>
          </c:val>
          <c:extLst>
            <c:ext xmlns:c16="http://schemas.microsoft.com/office/drawing/2014/chart" uri="{C3380CC4-5D6E-409C-BE32-E72D297353CC}">
              <c16:uniqueId val="{00000000-9655-47D1-90CC-C1FAD01F6934}"/>
            </c:ext>
          </c:extLst>
        </c:ser>
        <c:dLbls>
          <c:showLegendKey val="0"/>
          <c:showVal val="0"/>
          <c:showCatName val="0"/>
          <c:showSerName val="0"/>
          <c:showPercent val="0"/>
          <c:showBubbleSize val="0"/>
        </c:dLbls>
        <c:gapWidth val="219"/>
        <c:overlap val="-27"/>
        <c:axId val="377602096"/>
        <c:axId val="457555304"/>
      </c:barChart>
      <c:catAx>
        <c:axId val="37760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555304"/>
        <c:crosses val="autoZero"/>
        <c:auto val="1"/>
        <c:lblAlgn val="ctr"/>
        <c:lblOffset val="100"/>
        <c:noMultiLvlLbl val="0"/>
      </c:catAx>
      <c:valAx>
        <c:axId val="45755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2993</c:v>
                </c:pt>
                <c:pt idx="1">
                  <c:v>4043</c:v>
                </c:pt>
                <c:pt idx="2">
                  <c:v>3835</c:v>
                </c:pt>
                <c:pt idx="3">
                  <c:v>5135</c:v>
                </c:pt>
                <c:pt idx="4">
                  <c:v>3201</c:v>
                </c:pt>
                <c:pt idx="5">
                  <c:v>3359</c:v>
                </c:pt>
              </c:numCache>
            </c:numRef>
          </c:val>
          <c:extLst>
            <c:ext xmlns:c16="http://schemas.microsoft.com/office/drawing/2014/chart" uri="{C3380CC4-5D6E-409C-BE32-E72D297353CC}">
              <c16:uniqueId val="{00000000-43A3-42DF-B759-ACB89B79C6CA}"/>
            </c:ext>
          </c:extLst>
        </c:ser>
        <c:dLbls>
          <c:showLegendKey val="0"/>
          <c:showVal val="0"/>
          <c:showCatName val="0"/>
          <c:showSerName val="0"/>
          <c:showPercent val="0"/>
          <c:showBubbleSize val="0"/>
        </c:dLbls>
        <c:gapWidth val="219"/>
        <c:overlap val="-27"/>
        <c:axId val="367709288"/>
        <c:axId val="367707976"/>
      </c:barChart>
      <c:dateAx>
        <c:axId val="36770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7976"/>
        <c:crosses val="autoZero"/>
        <c:auto val="1"/>
        <c:lblOffset val="100"/>
        <c:baseTimeUnit val="months"/>
      </c:dateAx>
      <c:valAx>
        <c:axId val="36770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0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3</c:v>
                </c:pt>
                <c:pt idx="4">
                  <c:v>2</c:v>
                </c:pt>
                <c:pt idx="5">
                  <c:v>0</c:v>
                </c:pt>
                <c:pt idx="6">
                  <c:v>0</c:v>
                </c:pt>
              </c:numCache>
            </c:numRef>
          </c:val>
          <c:extLst>
            <c:ext xmlns:c16="http://schemas.microsoft.com/office/drawing/2014/chart" uri="{C3380CC4-5D6E-409C-BE32-E72D297353CC}">
              <c16:uniqueId val="{00000000-A8E7-4620-B4E9-443065BC03A6}"/>
            </c:ext>
          </c:extLst>
        </c:ser>
        <c:dLbls>
          <c:showLegendKey val="0"/>
          <c:showVal val="0"/>
          <c:showCatName val="0"/>
          <c:showSerName val="0"/>
          <c:showPercent val="0"/>
          <c:showBubbleSize val="0"/>
        </c:dLbls>
        <c:gapWidth val="219"/>
        <c:overlap val="-27"/>
        <c:axId val="276574440"/>
        <c:axId val="276579688"/>
      </c:barChart>
      <c:dateAx>
        <c:axId val="27657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9688"/>
        <c:crosses val="autoZero"/>
        <c:auto val="1"/>
        <c:lblOffset val="100"/>
        <c:baseTimeUnit val="months"/>
      </c:dateAx>
      <c:valAx>
        <c:axId val="27657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6</c:v>
                </c:pt>
                <c:pt idx="4">
                  <c:v>6</c:v>
                </c:pt>
                <c:pt idx="5">
                  <c:v>5</c:v>
                </c:pt>
                <c:pt idx="6">
                  <c:v>2</c:v>
                </c:pt>
                <c:pt idx="7">
                  <c:v>0</c:v>
                </c:pt>
                <c:pt idx="8">
                  <c:v>0</c:v>
                </c:pt>
                <c:pt idx="9">
                  <c:v>0</c:v>
                </c:pt>
                <c:pt idx="10">
                  <c:v>0</c:v>
                </c:pt>
                <c:pt idx="11">
                  <c:v>0</c:v>
                </c:pt>
              </c:numCache>
            </c:numRef>
          </c:val>
          <c:extLst>
            <c:ext xmlns:c16="http://schemas.microsoft.com/office/drawing/2014/chart" uri="{C3380CC4-5D6E-409C-BE32-E72D297353CC}">
              <c16:uniqueId val="{00000000-40C3-4656-B7EF-1C891951B14C}"/>
            </c:ext>
          </c:extLst>
        </c:ser>
        <c:dLbls>
          <c:showLegendKey val="0"/>
          <c:showVal val="0"/>
          <c:showCatName val="0"/>
          <c:showSerName val="0"/>
          <c:showPercent val="0"/>
          <c:showBubbleSize val="0"/>
        </c:dLbls>
        <c:gapWidth val="219"/>
        <c:overlap val="-27"/>
        <c:axId val="276570832"/>
        <c:axId val="276575752"/>
      </c:barChart>
      <c:dateAx>
        <c:axId val="27657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5752"/>
        <c:crosses val="autoZero"/>
        <c:auto val="1"/>
        <c:lblOffset val="100"/>
        <c:baseTimeUnit val="months"/>
      </c:dateAx>
      <c:valAx>
        <c:axId val="27657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81</c:v>
                </c:pt>
                <c:pt idx="4">
                  <c:v>87</c:v>
                </c:pt>
                <c:pt idx="5">
                  <c:v>83</c:v>
                </c:pt>
                <c:pt idx="6">
                  <c:v>2</c:v>
                </c:pt>
                <c:pt idx="7">
                  <c:v>0</c:v>
                </c:pt>
                <c:pt idx="8">
                  <c:v>0</c:v>
                </c:pt>
                <c:pt idx="9">
                  <c:v>0</c:v>
                </c:pt>
                <c:pt idx="10">
                  <c:v>0</c:v>
                </c:pt>
                <c:pt idx="11">
                  <c:v>0</c:v>
                </c:pt>
              </c:numCache>
            </c:numRef>
          </c:val>
          <c:extLst>
            <c:ext xmlns:c16="http://schemas.microsoft.com/office/drawing/2014/chart" uri="{C3380CC4-5D6E-409C-BE32-E72D297353CC}">
              <c16:uniqueId val="{00000000-88F7-4A9F-AFB5-32378537DC99}"/>
            </c:ext>
          </c:extLst>
        </c:ser>
        <c:dLbls>
          <c:showLegendKey val="0"/>
          <c:showVal val="0"/>
          <c:showCatName val="0"/>
          <c:showSerName val="0"/>
          <c:showPercent val="0"/>
          <c:showBubbleSize val="0"/>
        </c:dLbls>
        <c:gapWidth val="219"/>
        <c:overlap val="-27"/>
        <c:axId val="276575096"/>
        <c:axId val="276571160"/>
      </c:barChart>
      <c:catAx>
        <c:axId val="27657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1160"/>
        <c:crosses val="autoZero"/>
        <c:auto val="1"/>
        <c:lblAlgn val="ctr"/>
        <c:lblOffset val="100"/>
        <c:noMultiLvlLbl val="0"/>
      </c:catAx>
      <c:valAx>
        <c:axId val="27657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7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1916</c:v>
                </c:pt>
                <c:pt idx="4">
                  <c:v>1627</c:v>
                </c:pt>
                <c:pt idx="5">
                  <c:v>1482</c:v>
                </c:pt>
                <c:pt idx="6">
                  <c:v>45</c:v>
                </c:pt>
                <c:pt idx="7">
                  <c:v>0</c:v>
                </c:pt>
              </c:numCache>
            </c:numRef>
          </c:val>
          <c:extLst>
            <c:ext xmlns:c16="http://schemas.microsoft.com/office/drawing/2014/chart" uri="{C3380CC4-5D6E-409C-BE32-E72D297353CC}">
              <c16:uniqueId val="{00000000-2B18-48BA-BE61-50DE98B797ED}"/>
            </c:ext>
          </c:extLst>
        </c:ser>
        <c:dLbls>
          <c:showLegendKey val="0"/>
          <c:showVal val="0"/>
          <c:showCatName val="0"/>
          <c:showSerName val="0"/>
          <c:showPercent val="0"/>
          <c:showBubbleSize val="0"/>
        </c:dLbls>
        <c:gapWidth val="219"/>
        <c:overlap val="-27"/>
        <c:axId val="459006328"/>
        <c:axId val="459007312"/>
      </c:barChart>
      <c:dateAx>
        <c:axId val="45900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07312"/>
        <c:crosses val="autoZero"/>
        <c:auto val="1"/>
        <c:lblOffset val="100"/>
        <c:baseTimeUnit val="months"/>
      </c:dateAx>
      <c:valAx>
        <c:axId val="45900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0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573B-BF4A-42EA-8F3A-4F18A8A26FA6}"/>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4820E47E-85DD-44E8-9CF9-D09D6F0A91D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19071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EA9E0-06DC-4BF5-814C-A245DE90F07B}"/>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7F4C867F-93FC-415B-9577-E8D87B2D162F}"/>
              </a:ext>
            </a:extLst>
          </p:cNvPr>
          <p:cNvGraphicFramePr>
            <a:graphicFrameLocks noGrp="1"/>
          </p:cNvGraphicFramePr>
          <p:nvPr>
            <p:ph type="chart" sz="quarter" idx="13"/>
            <p:extLst>
              <p:ext uri="{D42A27DB-BD31-4B8C-83A1-F6EECF244321}">
                <p14:modId xmlns:p14="http://schemas.microsoft.com/office/powerpoint/2010/main" val="2757984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454EE-213F-4B14-A006-24B999505E6A}"/>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9BF4CEF3-A4E0-4C2A-B1D1-5455E5FFBE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547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6A5C1-502B-4799-8920-0DE980750423}"/>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30C75F55-3DDE-4E9C-8721-AE0078BB7C6D}"/>
              </a:ext>
            </a:extLst>
          </p:cNvPr>
          <p:cNvGraphicFramePr>
            <a:graphicFrameLocks noGrp="1"/>
          </p:cNvGraphicFramePr>
          <p:nvPr>
            <p:ph type="tbl" sz="quarter" idx="13"/>
            <p:extLst>
              <p:ext uri="{D42A27DB-BD31-4B8C-83A1-F6EECF244321}">
                <p14:modId xmlns:p14="http://schemas.microsoft.com/office/powerpoint/2010/main" val="343147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36191788"/>
                    </a:ext>
                  </a:extLst>
                </a:gridCol>
                <a:gridCol w="576072">
                  <a:extLst>
                    <a:ext uri="{9D8B030D-6E8A-4147-A177-3AD203B41FA5}">
                      <a16:colId xmlns:a16="http://schemas.microsoft.com/office/drawing/2014/main" val="2465546461"/>
                    </a:ext>
                  </a:extLst>
                </a:gridCol>
                <a:gridCol w="576072">
                  <a:extLst>
                    <a:ext uri="{9D8B030D-6E8A-4147-A177-3AD203B41FA5}">
                      <a16:colId xmlns:a16="http://schemas.microsoft.com/office/drawing/2014/main" val="4223674490"/>
                    </a:ext>
                  </a:extLst>
                </a:gridCol>
                <a:gridCol w="576072">
                  <a:extLst>
                    <a:ext uri="{9D8B030D-6E8A-4147-A177-3AD203B41FA5}">
                      <a16:colId xmlns:a16="http://schemas.microsoft.com/office/drawing/2014/main" val="2822117681"/>
                    </a:ext>
                  </a:extLst>
                </a:gridCol>
                <a:gridCol w="576072">
                  <a:extLst>
                    <a:ext uri="{9D8B030D-6E8A-4147-A177-3AD203B41FA5}">
                      <a16:colId xmlns:a16="http://schemas.microsoft.com/office/drawing/2014/main" val="4124083262"/>
                    </a:ext>
                  </a:extLst>
                </a:gridCol>
                <a:gridCol w="576072">
                  <a:extLst>
                    <a:ext uri="{9D8B030D-6E8A-4147-A177-3AD203B41FA5}">
                      <a16:colId xmlns:a16="http://schemas.microsoft.com/office/drawing/2014/main" val="3318328363"/>
                    </a:ext>
                  </a:extLst>
                </a:gridCol>
                <a:gridCol w="576072">
                  <a:extLst>
                    <a:ext uri="{9D8B030D-6E8A-4147-A177-3AD203B41FA5}">
                      <a16:colId xmlns:a16="http://schemas.microsoft.com/office/drawing/2014/main" val="672236216"/>
                    </a:ext>
                  </a:extLst>
                </a:gridCol>
                <a:gridCol w="576072">
                  <a:extLst>
                    <a:ext uri="{9D8B030D-6E8A-4147-A177-3AD203B41FA5}">
                      <a16:colId xmlns:a16="http://schemas.microsoft.com/office/drawing/2014/main" val="1951371945"/>
                    </a:ext>
                  </a:extLst>
                </a:gridCol>
                <a:gridCol w="576072">
                  <a:extLst>
                    <a:ext uri="{9D8B030D-6E8A-4147-A177-3AD203B41FA5}">
                      <a16:colId xmlns:a16="http://schemas.microsoft.com/office/drawing/2014/main" val="3775974831"/>
                    </a:ext>
                  </a:extLst>
                </a:gridCol>
                <a:gridCol w="576072">
                  <a:extLst>
                    <a:ext uri="{9D8B030D-6E8A-4147-A177-3AD203B41FA5}">
                      <a16:colId xmlns:a16="http://schemas.microsoft.com/office/drawing/2014/main" val="3861762205"/>
                    </a:ext>
                  </a:extLst>
                </a:gridCol>
                <a:gridCol w="576072">
                  <a:extLst>
                    <a:ext uri="{9D8B030D-6E8A-4147-A177-3AD203B41FA5}">
                      <a16:colId xmlns:a16="http://schemas.microsoft.com/office/drawing/2014/main" val="903534087"/>
                    </a:ext>
                  </a:extLst>
                </a:gridCol>
                <a:gridCol w="576072">
                  <a:extLst>
                    <a:ext uri="{9D8B030D-6E8A-4147-A177-3AD203B41FA5}">
                      <a16:colId xmlns:a16="http://schemas.microsoft.com/office/drawing/2014/main" val="1546834958"/>
                    </a:ext>
                  </a:extLst>
                </a:gridCol>
                <a:gridCol w="576072">
                  <a:extLst>
                    <a:ext uri="{9D8B030D-6E8A-4147-A177-3AD203B41FA5}">
                      <a16:colId xmlns:a16="http://schemas.microsoft.com/office/drawing/2014/main" val="414099865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8337114"/>
                  </a:ext>
                </a:extLst>
              </a:tr>
              <a:tr h="370840">
                <a:tc>
                  <a:txBody>
                    <a:bodyPr/>
                    <a:lstStyle/>
                    <a:p>
                      <a:r>
                        <a:rPr lang="en-US" sz="1000"/>
                        <a:t>180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0.4630 %</a:t>
                      </a:r>
                    </a:p>
                  </a:txBody>
                  <a:tcPr/>
                </a:tc>
                <a:tc>
                  <a:txBody>
                    <a:bodyPr/>
                    <a:lstStyle/>
                    <a:p>
                      <a:r>
                        <a:rPr lang="en-US" sz="1000"/>
                        <a:t>0.0 %</a:t>
                      </a:r>
                    </a:p>
                  </a:txBody>
                  <a:tcPr/>
                </a:tc>
                <a:extLst>
                  <a:ext uri="{0D108BD9-81ED-4DB2-BD59-A6C34878D82A}">
                    <a16:rowId xmlns:a16="http://schemas.microsoft.com/office/drawing/2014/main" val="1248961639"/>
                  </a:ext>
                </a:extLst>
              </a:tr>
            </a:tbl>
          </a:graphicData>
        </a:graphic>
      </p:graphicFrame>
      <p:sp>
        <p:nvSpPr>
          <p:cNvPr id="4" name="Text Placeholder 3">
            <a:extLst>
              <a:ext uri="{FF2B5EF4-FFF2-40B4-BE49-F238E27FC236}">
                <a16:creationId xmlns:a16="http://schemas.microsoft.com/office/drawing/2014/main" id="{E481BFEF-9824-4A9E-ACE7-729D5C28082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1421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50E8-FA4E-4A8F-9E47-C4162E852F7A}"/>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B11F382-39DF-4CBF-BBA4-505E7579A672}"/>
              </a:ext>
            </a:extLst>
          </p:cNvPr>
          <p:cNvGraphicFramePr>
            <a:graphicFrameLocks noGrp="1"/>
          </p:cNvGraphicFramePr>
          <p:nvPr>
            <p:ph type="chart" sz="quarter" idx="13"/>
            <p:extLst>
              <p:ext uri="{D42A27DB-BD31-4B8C-83A1-F6EECF244321}">
                <p14:modId xmlns:p14="http://schemas.microsoft.com/office/powerpoint/2010/main" val="173632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98E12A-CBD2-4182-881C-CF921B5E36C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8830E80-70D3-4ABF-8238-33ACA2797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302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CBC68-470C-42E3-9FC6-3217C4519F69}"/>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5017843-29E1-4ED7-9DE7-425651218222}"/>
              </a:ext>
            </a:extLst>
          </p:cNvPr>
          <p:cNvGraphicFramePr>
            <a:graphicFrameLocks noGrp="1"/>
          </p:cNvGraphicFramePr>
          <p:nvPr>
            <p:ph type="chart" sz="quarter" idx="13"/>
            <p:extLst>
              <p:ext uri="{D42A27DB-BD31-4B8C-83A1-F6EECF244321}">
                <p14:modId xmlns:p14="http://schemas.microsoft.com/office/powerpoint/2010/main" val="1700899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3DFFDC-7342-472C-B24B-30A14255B5E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06AC632-53EA-49FC-A1C7-C77EC5F4E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079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1A3A-7846-4243-9E39-7A334F87D370}"/>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88A48AE0-CE5C-4630-87A8-0905E1AD67B6}"/>
              </a:ext>
            </a:extLst>
          </p:cNvPr>
          <p:cNvGraphicFramePr>
            <a:graphicFrameLocks noGrp="1"/>
          </p:cNvGraphicFramePr>
          <p:nvPr>
            <p:ph type="chart" sz="quarter" idx="13"/>
            <p:extLst>
              <p:ext uri="{D42A27DB-BD31-4B8C-83A1-F6EECF244321}">
                <p14:modId xmlns:p14="http://schemas.microsoft.com/office/powerpoint/2010/main" val="465440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5216B4-9BD3-4749-9E62-1852AE759A5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14C2FA2-906F-4745-8A4C-409AB0F07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764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1B5BF-D932-4D44-A472-65BA334B1EA8}"/>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114D4C75-37AD-4463-B757-30AA5022C25F}"/>
              </a:ext>
            </a:extLst>
          </p:cNvPr>
          <p:cNvGraphicFramePr>
            <a:graphicFrameLocks noGrp="1"/>
          </p:cNvGraphicFramePr>
          <p:nvPr>
            <p:ph type="tbl" sz="quarter" idx="13"/>
            <p:extLst>
              <p:ext uri="{D42A27DB-BD31-4B8C-83A1-F6EECF244321}">
                <p14:modId xmlns:p14="http://schemas.microsoft.com/office/powerpoint/2010/main" val="340167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40810920"/>
                    </a:ext>
                  </a:extLst>
                </a:gridCol>
                <a:gridCol w="493776">
                  <a:extLst>
                    <a:ext uri="{9D8B030D-6E8A-4147-A177-3AD203B41FA5}">
                      <a16:colId xmlns:a16="http://schemas.microsoft.com/office/drawing/2014/main" val="1526001377"/>
                    </a:ext>
                  </a:extLst>
                </a:gridCol>
                <a:gridCol w="1069848">
                  <a:extLst>
                    <a:ext uri="{9D8B030D-6E8A-4147-A177-3AD203B41FA5}">
                      <a16:colId xmlns:a16="http://schemas.microsoft.com/office/drawing/2014/main" val="47508754"/>
                    </a:ext>
                  </a:extLst>
                </a:gridCol>
                <a:gridCol w="1069848">
                  <a:extLst>
                    <a:ext uri="{9D8B030D-6E8A-4147-A177-3AD203B41FA5}">
                      <a16:colId xmlns:a16="http://schemas.microsoft.com/office/drawing/2014/main" val="1106111752"/>
                    </a:ext>
                  </a:extLst>
                </a:gridCol>
                <a:gridCol w="1069848">
                  <a:extLst>
                    <a:ext uri="{9D8B030D-6E8A-4147-A177-3AD203B41FA5}">
                      <a16:colId xmlns:a16="http://schemas.microsoft.com/office/drawing/2014/main" val="1977210253"/>
                    </a:ext>
                  </a:extLst>
                </a:gridCol>
                <a:gridCol w="1069848">
                  <a:extLst>
                    <a:ext uri="{9D8B030D-6E8A-4147-A177-3AD203B41FA5}">
                      <a16:colId xmlns:a16="http://schemas.microsoft.com/office/drawing/2014/main" val="479583344"/>
                    </a:ext>
                  </a:extLst>
                </a:gridCol>
                <a:gridCol w="1069848">
                  <a:extLst>
                    <a:ext uri="{9D8B030D-6E8A-4147-A177-3AD203B41FA5}">
                      <a16:colId xmlns:a16="http://schemas.microsoft.com/office/drawing/2014/main" val="384919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3237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- 2023-06-22 15:35:36</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got together in our Bala Cynwyd office and virtually to hear from leaders at our sister company, @FirstInsHI. CEO Todd Takayama and Deputy CEO Tatsu Fujimoto highlighted the company's business and culture and provided an update on strategic objectives for the year! https://t.co/txAUKlukEV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06/23/2023 02:05:36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377836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- 2023-06-23 10:58:12</a:t>
                      </a:r>
                      <a:r>
                        <a:rPr kumimoji="0" lang="en-US" sz="1000" b="0" i="0" u="none" strike="noStrike" kern="1200" cap="none" spc="0" normalizeH="0" baseline="0" noProof="0">
                          <a:ln>
                            <a:noFill/>
                          </a:ln>
                          <a:solidFill>
                            <a:prstClr val="black"/>
                          </a:solidFill>
                          <a:effectLst/>
                          <a:uLnTx/>
                          <a:uFillTx/>
                          <a:latin typeface="Calibri"/>
                          <a:ea typeface="+mn-ea"/>
                          <a:cs typeface="+mn-cs"/>
                        </a:rPr>
                        <a:t>
 June is Alzheimer's and Brain Awareness Month. Join the @alzassociation in going purple and raising awareness this June!
In honor of this month, here is a throwback to some of our employees at the Walk to End Alzheimer's in 2021 and 2022. https://t.co/ceyiglvjMB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06/23/2023 14:05:38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1725531855"/>
                  </a:ext>
                </a:extLst>
              </a:tr>
            </a:tbl>
          </a:graphicData>
        </a:graphic>
      </p:graphicFrame>
      <p:sp>
        <p:nvSpPr>
          <p:cNvPr id="4" name="Text Placeholder 3">
            <a:extLst>
              <a:ext uri="{FF2B5EF4-FFF2-40B4-BE49-F238E27FC236}">
                <a16:creationId xmlns:a16="http://schemas.microsoft.com/office/drawing/2014/main" id="{FD835C03-78BC-4FA8-88ED-2C6AC0230915}"/>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99676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04C33-0229-42B9-A27A-7CE39D8B7358}"/>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4938E3FF-9CE0-4018-8381-6B05170B8D59}"/>
              </a:ext>
            </a:extLst>
          </p:cNvPr>
          <p:cNvGraphicFramePr>
            <a:graphicFrameLocks noGrp="1"/>
          </p:cNvGraphicFramePr>
          <p:nvPr>
            <p:ph type="tbl" sz="quarter" idx="13"/>
            <p:extLst>
              <p:ext uri="{D42A27DB-BD31-4B8C-83A1-F6EECF244321}">
                <p14:modId xmlns:p14="http://schemas.microsoft.com/office/powerpoint/2010/main" val="241259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9265684"/>
                    </a:ext>
                  </a:extLst>
                </a:gridCol>
                <a:gridCol w="493776">
                  <a:extLst>
                    <a:ext uri="{9D8B030D-6E8A-4147-A177-3AD203B41FA5}">
                      <a16:colId xmlns:a16="http://schemas.microsoft.com/office/drawing/2014/main" val="3117665472"/>
                    </a:ext>
                  </a:extLst>
                </a:gridCol>
                <a:gridCol w="1069848">
                  <a:extLst>
                    <a:ext uri="{9D8B030D-6E8A-4147-A177-3AD203B41FA5}">
                      <a16:colId xmlns:a16="http://schemas.microsoft.com/office/drawing/2014/main" val="1201068876"/>
                    </a:ext>
                  </a:extLst>
                </a:gridCol>
                <a:gridCol w="1069848">
                  <a:extLst>
                    <a:ext uri="{9D8B030D-6E8A-4147-A177-3AD203B41FA5}">
                      <a16:colId xmlns:a16="http://schemas.microsoft.com/office/drawing/2014/main" val="1276729875"/>
                    </a:ext>
                  </a:extLst>
                </a:gridCol>
                <a:gridCol w="1069848">
                  <a:extLst>
                    <a:ext uri="{9D8B030D-6E8A-4147-A177-3AD203B41FA5}">
                      <a16:colId xmlns:a16="http://schemas.microsoft.com/office/drawing/2014/main" val="1769016961"/>
                    </a:ext>
                  </a:extLst>
                </a:gridCol>
                <a:gridCol w="1069848">
                  <a:extLst>
                    <a:ext uri="{9D8B030D-6E8A-4147-A177-3AD203B41FA5}">
                      <a16:colId xmlns:a16="http://schemas.microsoft.com/office/drawing/2014/main" val="2555508393"/>
                    </a:ext>
                  </a:extLst>
                </a:gridCol>
                <a:gridCol w="1069848">
                  <a:extLst>
                    <a:ext uri="{9D8B030D-6E8A-4147-A177-3AD203B41FA5}">
                      <a16:colId xmlns:a16="http://schemas.microsoft.com/office/drawing/2014/main" val="175505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6638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- 2023-06-29 13:50:50</a:t>
                      </a:r>
                      <a:r>
                        <a:rPr kumimoji="0" lang="en-US" sz="1000" b="0" i="0" u="none" strike="noStrike" kern="1200" cap="none" spc="0" normalizeH="0" baseline="0" noProof="0">
                          <a:ln>
                            <a:noFill/>
                          </a:ln>
                          <a:solidFill>
                            <a:prstClr val="black"/>
                          </a:solidFill>
                          <a:effectLst/>
                          <a:uLnTx/>
                          <a:uFillTx/>
                          <a:latin typeface="Calibri"/>
                          <a:ea typeface="+mn-ea"/>
                          <a:cs typeface="+mn-cs"/>
                        </a:rPr>
                        <a:t>
 As a member of the Tokio Marine Group, a top 20 global insurance provider, we pride ourselves in support services to @PHLYINS, @FirstInsHI , and @TokioMAmerica. In honor of National Insurance Awareness Day yesterday, we treated our employees in various offices to a lunch! https://t.co/1OJUipezYO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20:05:36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148862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- 2023-06-20 14:40:23</a:t>
                      </a:r>
                      <a:r>
                        <a:rPr kumimoji="0" lang="en-US" sz="1000" b="0" i="0" u="none" strike="noStrike" kern="1200" cap="none" spc="0" normalizeH="0" baseline="0" noProof="0">
                          <a:ln>
                            <a:noFill/>
                          </a:ln>
                          <a:solidFill>
                            <a:prstClr val="black"/>
                          </a:solidFill>
                          <a:effectLst/>
                          <a:uLnTx/>
                          <a:uFillTx/>
                          <a:latin typeface="Calibri"/>
                          <a:ea typeface="+mn-ea"/>
                          <a:cs typeface="+mn-cs"/>
                        </a:rPr>
                        <a:t>
 We held our Quarterly New Hire Orientation in our Bala Cynwyd office last week! After our new hires learned more about our company and the Tokio Marine group companies we serve, they had the opportunity to have lunch with our Executive Committee and Masa Koike, Deputy CEO of TMNA https://t.co/Icu84YVG8w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06/21/2023 14:05:38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0.5556 %</a:t>
                      </a:r>
                    </a:p>
                  </a:txBody>
                  <a:tcPr/>
                </a:tc>
                <a:extLst>
                  <a:ext uri="{0D108BD9-81ED-4DB2-BD59-A6C34878D82A}">
                    <a16:rowId xmlns:a16="http://schemas.microsoft.com/office/drawing/2014/main" val="1737631924"/>
                  </a:ext>
                </a:extLst>
              </a:tr>
            </a:tbl>
          </a:graphicData>
        </a:graphic>
      </p:graphicFrame>
      <p:sp>
        <p:nvSpPr>
          <p:cNvPr id="4" name="Text Placeholder 3">
            <a:extLst>
              <a:ext uri="{FF2B5EF4-FFF2-40B4-BE49-F238E27FC236}">
                <a16:creationId xmlns:a16="http://schemas.microsoft.com/office/drawing/2014/main" id="{CFC4E2D8-9F5B-4933-9311-65AB261EE3B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28144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59A3-4CA7-43AD-A79D-697673591268}"/>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B70A003E-6D1C-45BF-B54E-C9E6989E0814}"/>
              </a:ext>
            </a:extLst>
          </p:cNvPr>
          <p:cNvGraphicFramePr>
            <a:graphicFrameLocks noGrp="1"/>
          </p:cNvGraphicFramePr>
          <p:nvPr>
            <p:ph type="tbl" sz="quarter" idx="13"/>
            <p:extLst>
              <p:ext uri="{D42A27DB-BD31-4B8C-83A1-F6EECF244321}">
                <p14:modId xmlns:p14="http://schemas.microsoft.com/office/powerpoint/2010/main" val="260318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72597792"/>
                    </a:ext>
                  </a:extLst>
                </a:gridCol>
                <a:gridCol w="493776">
                  <a:extLst>
                    <a:ext uri="{9D8B030D-6E8A-4147-A177-3AD203B41FA5}">
                      <a16:colId xmlns:a16="http://schemas.microsoft.com/office/drawing/2014/main" val="560226876"/>
                    </a:ext>
                  </a:extLst>
                </a:gridCol>
                <a:gridCol w="1069848">
                  <a:extLst>
                    <a:ext uri="{9D8B030D-6E8A-4147-A177-3AD203B41FA5}">
                      <a16:colId xmlns:a16="http://schemas.microsoft.com/office/drawing/2014/main" val="1226167606"/>
                    </a:ext>
                  </a:extLst>
                </a:gridCol>
                <a:gridCol w="1069848">
                  <a:extLst>
                    <a:ext uri="{9D8B030D-6E8A-4147-A177-3AD203B41FA5}">
                      <a16:colId xmlns:a16="http://schemas.microsoft.com/office/drawing/2014/main" val="960468563"/>
                    </a:ext>
                  </a:extLst>
                </a:gridCol>
                <a:gridCol w="1069848">
                  <a:extLst>
                    <a:ext uri="{9D8B030D-6E8A-4147-A177-3AD203B41FA5}">
                      <a16:colId xmlns:a16="http://schemas.microsoft.com/office/drawing/2014/main" val="1755276207"/>
                    </a:ext>
                  </a:extLst>
                </a:gridCol>
                <a:gridCol w="1069848">
                  <a:extLst>
                    <a:ext uri="{9D8B030D-6E8A-4147-A177-3AD203B41FA5}">
                      <a16:colId xmlns:a16="http://schemas.microsoft.com/office/drawing/2014/main" val="2901103687"/>
                    </a:ext>
                  </a:extLst>
                </a:gridCol>
                <a:gridCol w="1069848">
                  <a:extLst>
                    <a:ext uri="{9D8B030D-6E8A-4147-A177-3AD203B41FA5}">
                      <a16:colId xmlns:a16="http://schemas.microsoft.com/office/drawing/2014/main" val="287626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2254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- 2023-06-02 14:19:35</a:t>
                      </a:r>
                      <a:r>
                        <a:rPr kumimoji="0" lang="en-US" sz="1000" b="0" i="0" u="none" strike="noStrike" kern="1200" cap="none" spc="0" normalizeH="0" baseline="0" noProof="0">
                          <a:ln>
                            <a:noFill/>
                          </a:ln>
                          <a:solidFill>
                            <a:prstClr val="black"/>
                          </a:solidFill>
                          <a:effectLst/>
                          <a:uLnTx/>
                          <a:uFillTx/>
                          <a:latin typeface="Calibri"/>
                          <a:ea typeface="+mn-ea"/>
                          <a:cs typeface="+mn-cs"/>
                        </a:rPr>
                        <a:t>
 Attention #accountants! We are looking to fill two new roles in our accounting department: 
- Senior Accountant
- Accountant I
Could these roles be the right fit for you or someone you know? Visit our careers site here: https://t.co/BNxO2FX4n5! https://t.co/pGEdTFSx1V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06/06/2023 14:06:35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285968102"/>
                  </a:ext>
                </a:extLst>
              </a:tr>
            </a:tbl>
          </a:graphicData>
        </a:graphic>
      </p:graphicFrame>
      <p:sp>
        <p:nvSpPr>
          <p:cNvPr id="4" name="Text Placeholder 3">
            <a:extLst>
              <a:ext uri="{FF2B5EF4-FFF2-40B4-BE49-F238E27FC236}">
                <a16:creationId xmlns:a16="http://schemas.microsoft.com/office/drawing/2014/main" id="{9D9A273F-D203-41B1-BA24-B2D5D856ECC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936751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BF27-8234-4DC0-99A6-84F042F19652}"/>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CBF5C80-B61F-4434-8CBE-DA5C97FC48C3}"/>
              </a:ext>
            </a:extLst>
          </p:cNvPr>
          <p:cNvGraphicFramePr>
            <a:graphicFrameLocks noGrp="1"/>
          </p:cNvGraphicFramePr>
          <p:nvPr>
            <p:ph type="tbl" sz="quarter" idx="13"/>
            <p:extLst>
              <p:ext uri="{D42A27DB-BD31-4B8C-83A1-F6EECF244321}">
                <p14:modId xmlns:p14="http://schemas.microsoft.com/office/powerpoint/2010/main" val="232127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87611014"/>
                    </a:ext>
                  </a:extLst>
                </a:gridCol>
                <a:gridCol w="658368">
                  <a:extLst>
                    <a:ext uri="{9D8B030D-6E8A-4147-A177-3AD203B41FA5}">
                      <a16:colId xmlns:a16="http://schemas.microsoft.com/office/drawing/2014/main" val="2654796978"/>
                    </a:ext>
                  </a:extLst>
                </a:gridCol>
                <a:gridCol w="658368">
                  <a:extLst>
                    <a:ext uri="{9D8B030D-6E8A-4147-A177-3AD203B41FA5}">
                      <a16:colId xmlns:a16="http://schemas.microsoft.com/office/drawing/2014/main" val="1039532803"/>
                    </a:ext>
                  </a:extLst>
                </a:gridCol>
                <a:gridCol w="658368">
                  <a:extLst>
                    <a:ext uri="{9D8B030D-6E8A-4147-A177-3AD203B41FA5}">
                      <a16:colId xmlns:a16="http://schemas.microsoft.com/office/drawing/2014/main" val="1464334778"/>
                    </a:ext>
                  </a:extLst>
                </a:gridCol>
                <a:gridCol w="658368">
                  <a:extLst>
                    <a:ext uri="{9D8B030D-6E8A-4147-A177-3AD203B41FA5}">
                      <a16:colId xmlns:a16="http://schemas.microsoft.com/office/drawing/2014/main" val="3937379260"/>
                    </a:ext>
                  </a:extLst>
                </a:gridCol>
                <a:gridCol w="658368">
                  <a:extLst>
                    <a:ext uri="{9D8B030D-6E8A-4147-A177-3AD203B41FA5}">
                      <a16:colId xmlns:a16="http://schemas.microsoft.com/office/drawing/2014/main" val="278858732"/>
                    </a:ext>
                  </a:extLst>
                </a:gridCol>
                <a:gridCol w="658368">
                  <a:extLst>
                    <a:ext uri="{9D8B030D-6E8A-4147-A177-3AD203B41FA5}">
                      <a16:colId xmlns:a16="http://schemas.microsoft.com/office/drawing/2014/main" val="3652872173"/>
                    </a:ext>
                  </a:extLst>
                </a:gridCol>
                <a:gridCol w="658368">
                  <a:extLst>
                    <a:ext uri="{9D8B030D-6E8A-4147-A177-3AD203B41FA5}">
                      <a16:colId xmlns:a16="http://schemas.microsoft.com/office/drawing/2014/main" val="2497105133"/>
                    </a:ext>
                  </a:extLst>
                </a:gridCol>
                <a:gridCol w="658368">
                  <a:extLst>
                    <a:ext uri="{9D8B030D-6E8A-4147-A177-3AD203B41FA5}">
                      <a16:colId xmlns:a16="http://schemas.microsoft.com/office/drawing/2014/main" val="2801358513"/>
                    </a:ext>
                  </a:extLst>
                </a:gridCol>
                <a:gridCol w="658368">
                  <a:extLst>
                    <a:ext uri="{9D8B030D-6E8A-4147-A177-3AD203B41FA5}">
                      <a16:colId xmlns:a16="http://schemas.microsoft.com/office/drawing/2014/main" val="129981831"/>
                    </a:ext>
                  </a:extLst>
                </a:gridCol>
                <a:gridCol w="658368">
                  <a:extLst>
                    <a:ext uri="{9D8B030D-6E8A-4147-A177-3AD203B41FA5}">
                      <a16:colId xmlns:a16="http://schemas.microsoft.com/office/drawing/2014/main" val="3840734049"/>
                    </a:ext>
                  </a:extLst>
                </a:gridCol>
                <a:gridCol w="658368">
                  <a:extLst>
                    <a:ext uri="{9D8B030D-6E8A-4147-A177-3AD203B41FA5}">
                      <a16:colId xmlns:a16="http://schemas.microsoft.com/office/drawing/2014/main" val="27335447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589619367"/>
                  </a:ext>
                </a:extLst>
              </a:tr>
              <a:tr h="370840">
                <a:tc>
                  <a:txBody>
                    <a:bodyPr/>
                    <a:lstStyle/>
                    <a:p>
                      <a:r>
                        <a:rPr lang="en-US" sz="1000"/>
                        <a:t>13373</a:t>
                      </a:r>
                    </a:p>
                  </a:txBody>
                  <a:tcPr/>
                </a:tc>
                <a:tc>
                  <a:txBody>
                    <a:bodyPr/>
                    <a:lstStyle/>
                    <a:p>
                      <a:r>
                        <a:rPr lang="en-US" sz="1000"/>
                        <a:t>776</a:t>
                      </a:r>
                    </a:p>
                  </a:txBody>
                  <a:tcPr/>
                </a:tc>
                <a:tc>
                  <a:txBody>
                    <a:bodyPr/>
                    <a:lstStyle/>
                    <a:p>
                      <a:r>
                        <a:rPr lang="en-US" sz="1000"/>
                        <a:t>12</a:t>
                      </a:r>
                    </a:p>
                  </a:txBody>
                  <a:tcPr/>
                </a:tc>
                <a:tc>
                  <a:txBody>
                    <a:bodyPr/>
                    <a:lstStyle/>
                    <a:p>
                      <a:r>
                        <a:rPr lang="en-US" sz="1000"/>
                        <a:t>716</a:t>
                      </a:r>
                    </a:p>
                  </a:txBody>
                  <a:tcPr/>
                </a:tc>
                <a:tc>
                  <a:txBody>
                    <a:bodyPr/>
                    <a:lstStyle/>
                    <a:p>
                      <a:r>
                        <a:rPr lang="en-US" sz="1000"/>
                        <a:t>59.666666666667</a:t>
                      </a:r>
                    </a:p>
                  </a:txBody>
                  <a:tcPr/>
                </a:tc>
                <a:tc>
                  <a:txBody>
                    <a:bodyPr/>
                    <a:lstStyle/>
                    <a:p>
                      <a:r>
                        <a:rPr lang="en-US" sz="1000"/>
                        <a:t>12</a:t>
                      </a:r>
                    </a:p>
                  </a:txBody>
                  <a:tcPr/>
                </a:tc>
                <a:tc>
                  <a:txBody>
                    <a:bodyPr/>
                    <a:lstStyle/>
                    <a:p>
                      <a:r>
                        <a:rPr lang="en-US" sz="1000"/>
                        <a:t>18</a:t>
                      </a:r>
                    </a:p>
                  </a:txBody>
                  <a:tcPr/>
                </a:tc>
                <a:tc>
                  <a:txBody>
                    <a:bodyPr/>
                    <a:lstStyle/>
                    <a:p>
                      <a:r>
                        <a:rPr lang="en-US" sz="1000"/>
                        <a:t>1.5</a:t>
                      </a:r>
                    </a:p>
                  </a:txBody>
                  <a:tcPr/>
                </a:tc>
                <a:tc>
                  <a:txBody>
                    <a:bodyPr/>
                    <a:lstStyle/>
                    <a:p>
                      <a:r>
                        <a:rPr lang="en-US" sz="1000"/>
                        <a:t>3990</a:t>
                      </a:r>
                    </a:p>
                  </a:txBody>
                  <a:tcPr/>
                </a:tc>
                <a:tc>
                  <a:txBody>
                    <a:bodyPr/>
                    <a:lstStyle/>
                    <a:p>
                      <a:r>
                        <a:rPr lang="en-US" sz="1000"/>
                        <a:t>27531</a:t>
                      </a:r>
                    </a:p>
                  </a:txBody>
                  <a:tcPr/>
                </a:tc>
                <a:tc>
                  <a:txBody>
                    <a:bodyPr/>
                    <a:lstStyle/>
                    <a:p>
                      <a:r>
                        <a:rPr lang="en-US" sz="1000"/>
                        <a:t>2294.25</a:t>
                      </a:r>
                    </a:p>
                  </a:txBody>
                  <a:tcPr/>
                </a:tc>
                <a:tc>
                  <a:txBody>
                    <a:bodyPr/>
                    <a:lstStyle/>
                    <a:p>
                      <a:r>
                        <a:rPr lang="en-US" sz="1000"/>
                        <a:t>13.711130053527 %</a:t>
                      </a:r>
                    </a:p>
                  </a:txBody>
                  <a:tcPr/>
                </a:tc>
                <a:extLst>
                  <a:ext uri="{0D108BD9-81ED-4DB2-BD59-A6C34878D82A}">
                    <a16:rowId xmlns:a16="http://schemas.microsoft.com/office/drawing/2014/main" val="1560908065"/>
                  </a:ext>
                </a:extLst>
              </a:tr>
            </a:tbl>
          </a:graphicData>
        </a:graphic>
      </p:graphicFrame>
      <p:sp>
        <p:nvSpPr>
          <p:cNvPr id="4" name="Text Placeholder 3">
            <a:extLst>
              <a:ext uri="{FF2B5EF4-FFF2-40B4-BE49-F238E27FC236}">
                <a16:creationId xmlns:a16="http://schemas.microsoft.com/office/drawing/2014/main" id="{26C5414D-14E4-4BD5-A1CE-7D5B76CF1F8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593242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A29AF-2733-48DE-89AD-13DAE3AB3111}"/>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2E1791E7-7A5E-4043-B0DA-4E1F80FF463E}"/>
              </a:ext>
            </a:extLst>
          </p:cNvPr>
          <p:cNvGraphicFramePr>
            <a:graphicFrameLocks noGrp="1"/>
          </p:cNvGraphicFramePr>
          <p:nvPr>
            <p:ph type="chart" sz="quarter" idx="13"/>
            <p:extLst>
              <p:ext uri="{D42A27DB-BD31-4B8C-83A1-F6EECF244321}">
                <p14:modId xmlns:p14="http://schemas.microsoft.com/office/powerpoint/2010/main" val="3686514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26A2A-04BE-41D1-BFCE-07417158669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B2ACC97-CD90-4DBB-9F15-924839693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9258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16FFE-75E1-4417-A60D-F589370B735A}"/>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A12AAA3D-40F9-440E-951F-FD9B8A1126DE}"/>
              </a:ext>
            </a:extLst>
          </p:cNvPr>
          <p:cNvGraphicFramePr>
            <a:graphicFrameLocks noGrp="1"/>
          </p:cNvGraphicFramePr>
          <p:nvPr>
            <p:ph type="chart" sz="quarter" idx="13"/>
            <p:extLst>
              <p:ext uri="{D42A27DB-BD31-4B8C-83A1-F6EECF244321}">
                <p14:modId xmlns:p14="http://schemas.microsoft.com/office/powerpoint/2010/main" val="373836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A1881-2568-4760-88B6-270191529F2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95C9B4D-9619-4803-AB6F-A129FA526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204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BBC9D-A8BF-4286-97A7-C37AC4768CB2}"/>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F6CB401E-3795-4FF3-A6E2-16F185FCB323}"/>
              </a:ext>
            </a:extLst>
          </p:cNvPr>
          <p:cNvGraphicFramePr>
            <a:graphicFrameLocks noGrp="1"/>
          </p:cNvGraphicFramePr>
          <p:nvPr>
            <p:ph type="chart" sz="quarter" idx="13"/>
            <p:extLst>
              <p:ext uri="{D42A27DB-BD31-4B8C-83A1-F6EECF244321}">
                <p14:modId xmlns:p14="http://schemas.microsoft.com/office/powerpoint/2010/main" val="82383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87DDF-0515-4481-BC2D-BC477698C71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25DEFE9-5918-40C8-95C1-61B04808C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777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3871-7CCC-44DA-B1B0-D2CF7A3EA961}"/>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6A31FD75-5ADB-4F7C-B1E3-5FCB1F5F9D51}"/>
              </a:ext>
            </a:extLst>
          </p:cNvPr>
          <p:cNvGraphicFramePr>
            <a:graphicFrameLocks noGrp="1"/>
          </p:cNvGraphicFramePr>
          <p:nvPr>
            <p:ph type="chart" sz="quarter" idx="13"/>
            <p:extLst>
              <p:ext uri="{D42A27DB-BD31-4B8C-83A1-F6EECF244321}">
                <p14:modId xmlns:p14="http://schemas.microsoft.com/office/powerpoint/2010/main" val="1750152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A2618-5FF2-44D2-907F-5ACD105DFD7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1CF0BD3-86A7-4F98-BF04-0B3C299ED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49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65A2-6245-4E7B-9E0E-595A47845FFF}"/>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3E8FDEC0-89F0-4326-B0A6-720B4A92BB64}"/>
              </a:ext>
            </a:extLst>
          </p:cNvPr>
          <p:cNvGraphicFramePr>
            <a:graphicFrameLocks noGrp="1"/>
          </p:cNvGraphicFramePr>
          <p:nvPr>
            <p:ph type="tbl" sz="quarter" idx="13"/>
            <p:extLst>
              <p:ext uri="{D42A27DB-BD31-4B8C-83A1-F6EECF244321}">
                <p14:modId xmlns:p14="http://schemas.microsoft.com/office/powerpoint/2010/main" val="307388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88296942"/>
                    </a:ext>
                  </a:extLst>
                </a:gridCol>
                <a:gridCol w="740664">
                  <a:extLst>
                    <a:ext uri="{9D8B030D-6E8A-4147-A177-3AD203B41FA5}">
                      <a16:colId xmlns:a16="http://schemas.microsoft.com/office/drawing/2014/main" val="1842768795"/>
                    </a:ext>
                  </a:extLst>
                </a:gridCol>
                <a:gridCol w="740664">
                  <a:extLst>
                    <a:ext uri="{9D8B030D-6E8A-4147-A177-3AD203B41FA5}">
                      <a16:colId xmlns:a16="http://schemas.microsoft.com/office/drawing/2014/main" val="216523427"/>
                    </a:ext>
                  </a:extLst>
                </a:gridCol>
                <a:gridCol w="740664">
                  <a:extLst>
                    <a:ext uri="{9D8B030D-6E8A-4147-A177-3AD203B41FA5}">
                      <a16:colId xmlns:a16="http://schemas.microsoft.com/office/drawing/2014/main" val="877729284"/>
                    </a:ext>
                  </a:extLst>
                </a:gridCol>
                <a:gridCol w="740664">
                  <a:extLst>
                    <a:ext uri="{9D8B030D-6E8A-4147-A177-3AD203B41FA5}">
                      <a16:colId xmlns:a16="http://schemas.microsoft.com/office/drawing/2014/main" val="1735073251"/>
                    </a:ext>
                  </a:extLst>
                </a:gridCol>
                <a:gridCol w="740664">
                  <a:extLst>
                    <a:ext uri="{9D8B030D-6E8A-4147-A177-3AD203B41FA5}">
                      <a16:colId xmlns:a16="http://schemas.microsoft.com/office/drawing/2014/main" val="2074747100"/>
                    </a:ext>
                  </a:extLst>
                </a:gridCol>
                <a:gridCol w="740664">
                  <a:extLst>
                    <a:ext uri="{9D8B030D-6E8A-4147-A177-3AD203B41FA5}">
                      <a16:colId xmlns:a16="http://schemas.microsoft.com/office/drawing/2014/main" val="2503090645"/>
                    </a:ext>
                  </a:extLst>
                </a:gridCol>
                <a:gridCol w="740664">
                  <a:extLst>
                    <a:ext uri="{9D8B030D-6E8A-4147-A177-3AD203B41FA5}">
                      <a16:colId xmlns:a16="http://schemas.microsoft.com/office/drawing/2014/main" val="1888042533"/>
                    </a:ext>
                  </a:extLst>
                </a:gridCol>
                <a:gridCol w="740664">
                  <a:extLst>
                    <a:ext uri="{9D8B030D-6E8A-4147-A177-3AD203B41FA5}">
                      <a16:colId xmlns:a16="http://schemas.microsoft.com/office/drawing/2014/main" val="71115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7522757"/>
                  </a:ext>
                </a:extLst>
              </a:tr>
            </a:tbl>
          </a:graphicData>
        </a:graphic>
      </p:graphicFrame>
      <p:sp>
        <p:nvSpPr>
          <p:cNvPr id="4" name="Text Placeholder 3">
            <a:extLst>
              <a:ext uri="{FF2B5EF4-FFF2-40B4-BE49-F238E27FC236}">
                <a16:creationId xmlns:a16="http://schemas.microsoft.com/office/drawing/2014/main" id="{3E923363-5F20-436A-AC6E-3D088941CBF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45984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03F6-5536-4DCC-9BFE-8B5DF8342B0D}"/>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05CB8FE8-F424-4489-8795-2A26DE9AE8E0}"/>
              </a:ext>
            </a:extLst>
          </p:cNvPr>
          <p:cNvGraphicFramePr>
            <a:graphicFrameLocks noGrp="1"/>
          </p:cNvGraphicFramePr>
          <p:nvPr>
            <p:ph type="tbl" sz="quarter" idx="13"/>
            <p:extLst>
              <p:ext uri="{D42A27DB-BD31-4B8C-83A1-F6EECF244321}">
                <p14:modId xmlns:p14="http://schemas.microsoft.com/office/powerpoint/2010/main" val="991307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45364038"/>
                    </a:ext>
                  </a:extLst>
                </a:gridCol>
                <a:gridCol w="740664">
                  <a:extLst>
                    <a:ext uri="{9D8B030D-6E8A-4147-A177-3AD203B41FA5}">
                      <a16:colId xmlns:a16="http://schemas.microsoft.com/office/drawing/2014/main" val="3038958443"/>
                    </a:ext>
                  </a:extLst>
                </a:gridCol>
                <a:gridCol w="740664">
                  <a:extLst>
                    <a:ext uri="{9D8B030D-6E8A-4147-A177-3AD203B41FA5}">
                      <a16:colId xmlns:a16="http://schemas.microsoft.com/office/drawing/2014/main" val="228809104"/>
                    </a:ext>
                  </a:extLst>
                </a:gridCol>
                <a:gridCol w="740664">
                  <a:extLst>
                    <a:ext uri="{9D8B030D-6E8A-4147-A177-3AD203B41FA5}">
                      <a16:colId xmlns:a16="http://schemas.microsoft.com/office/drawing/2014/main" val="3789459859"/>
                    </a:ext>
                  </a:extLst>
                </a:gridCol>
                <a:gridCol w="740664">
                  <a:extLst>
                    <a:ext uri="{9D8B030D-6E8A-4147-A177-3AD203B41FA5}">
                      <a16:colId xmlns:a16="http://schemas.microsoft.com/office/drawing/2014/main" val="757286697"/>
                    </a:ext>
                  </a:extLst>
                </a:gridCol>
                <a:gridCol w="740664">
                  <a:extLst>
                    <a:ext uri="{9D8B030D-6E8A-4147-A177-3AD203B41FA5}">
                      <a16:colId xmlns:a16="http://schemas.microsoft.com/office/drawing/2014/main" val="888949721"/>
                    </a:ext>
                  </a:extLst>
                </a:gridCol>
                <a:gridCol w="740664">
                  <a:extLst>
                    <a:ext uri="{9D8B030D-6E8A-4147-A177-3AD203B41FA5}">
                      <a16:colId xmlns:a16="http://schemas.microsoft.com/office/drawing/2014/main" val="3662531222"/>
                    </a:ext>
                  </a:extLst>
                </a:gridCol>
                <a:gridCol w="740664">
                  <a:extLst>
                    <a:ext uri="{9D8B030D-6E8A-4147-A177-3AD203B41FA5}">
                      <a16:colId xmlns:a16="http://schemas.microsoft.com/office/drawing/2014/main" val="537455972"/>
                    </a:ext>
                  </a:extLst>
                </a:gridCol>
                <a:gridCol w="740664">
                  <a:extLst>
                    <a:ext uri="{9D8B030D-6E8A-4147-A177-3AD203B41FA5}">
                      <a16:colId xmlns:a16="http://schemas.microsoft.com/office/drawing/2014/main" val="1925700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7347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- 2023-06-06 14:41:07</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our 2023 TMNAS Summer Interns! The 2023 class consists of 20 interns, representing the following departments: Accounting &amp; Finance, Actuarial, Corporate Communications, Human Resources, Internal Audit, and IT. This year’s class joins TMNAS from 11 colleges and universities. 
The goals of this program include learning about Tokio Marine North America Services and the customers we serve, increasing awareness of career opportunities, building skills across various corporate competencies, and understanding the importance of Diversity, Equity, and Inclusion in the professional workplace. 
Please join us in welcoming this summer's TMNAS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19.68832309043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2503472"/>
                  </a:ext>
                </a:extLst>
              </a:tr>
            </a:tbl>
          </a:graphicData>
        </a:graphic>
      </p:graphicFrame>
      <p:sp>
        <p:nvSpPr>
          <p:cNvPr id="4" name="Text Placeholder 3">
            <a:extLst>
              <a:ext uri="{FF2B5EF4-FFF2-40B4-BE49-F238E27FC236}">
                <a16:creationId xmlns:a16="http://schemas.microsoft.com/office/drawing/2014/main" id="{0C07B538-3C65-4ABD-B05B-913A274A2F7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88124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6F0BA-3B8E-4FFF-8FCD-A945397A55C1}"/>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C69A8ED0-240F-4E8E-AC6E-1C45569EB245}"/>
              </a:ext>
            </a:extLst>
          </p:cNvPr>
          <p:cNvGraphicFramePr>
            <a:graphicFrameLocks noGrp="1"/>
          </p:cNvGraphicFramePr>
          <p:nvPr>
            <p:ph type="tbl" sz="quarter" idx="13"/>
            <p:extLst>
              <p:ext uri="{D42A27DB-BD31-4B8C-83A1-F6EECF244321}">
                <p14:modId xmlns:p14="http://schemas.microsoft.com/office/powerpoint/2010/main" val="24028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5033616"/>
                    </a:ext>
                  </a:extLst>
                </a:gridCol>
                <a:gridCol w="740664">
                  <a:extLst>
                    <a:ext uri="{9D8B030D-6E8A-4147-A177-3AD203B41FA5}">
                      <a16:colId xmlns:a16="http://schemas.microsoft.com/office/drawing/2014/main" val="2662063938"/>
                    </a:ext>
                  </a:extLst>
                </a:gridCol>
                <a:gridCol w="740664">
                  <a:extLst>
                    <a:ext uri="{9D8B030D-6E8A-4147-A177-3AD203B41FA5}">
                      <a16:colId xmlns:a16="http://schemas.microsoft.com/office/drawing/2014/main" val="1543442313"/>
                    </a:ext>
                  </a:extLst>
                </a:gridCol>
                <a:gridCol w="740664">
                  <a:extLst>
                    <a:ext uri="{9D8B030D-6E8A-4147-A177-3AD203B41FA5}">
                      <a16:colId xmlns:a16="http://schemas.microsoft.com/office/drawing/2014/main" val="109206585"/>
                    </a:ext>
                  </a:extLst>
                </a:gridCol>
                <a:gridCol w="740664">
                  <a:extLst>
                    <a:ext uri="{9D8B030D-6E8A-4147-A177-3AD203B41FA5}">
                      <a16:colId xmlns:a16="http://schemas.microsoft.com/office/drawing/2014/main" val="3778881241"/>
                    </a:ext>
                  </a:extLst>
                </a:gridCol>
                <a:gridCol w="740664">
                  <a:extLst>
                    <a:ext uri="{9D8B030D-6E8A-4147-A177-3AD203B41FA5}">
                      <a16:colId xmlns:a16="http://schemas.microsoft.com/office/drawing/2014/main" val="1069389452"/>
                    </a:ext>
                  </a:extLst>
                </a:gridCol>
                <a:gridCol w="740664">
                  <a:extLst>
                    <a:ext uri="{9D8B030D-6E8A-4147-A177-3AD203B41FA5}">
                      <a16:colId xmlns:a16="http://schemas.microsoft.com/office/drawing/2014/main" val="835694114"/>
                    </a:ext>
                  </a:extLst>
                </a:gridCol>
                <a:gridCol w="740664">
                  <a:extLst>
                    <a:ext uri="{9D8B030D-6E8A-4147-A177-3AD203B41FA5}">
                      <a16:colId xmlns:a16="http://schemas.microsoft.com/office/drawing/2014/main" val="1093669383"/>
                    </a:ext>
                  </a:extLst>
                </a:gridCol>
                <a:gridCol w="740664">
                  <a:extLst>
                    <a:ext uri="{9D8B030D-6E8A-4147-A177-3AD203B41FA5}">
                      <a16:colId xmlns:a16="http://schemas.microsoft.com/office/drawing/2014/main" val="148588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912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- 2023-06-20 14:39:28</a:t>
                      </a:r>
                      <a:r>
                        <a:rPr kumimoji="0" lang="en-US" sz="1000" b="0" i="0" u="none" strike="noStrike" kern="1200" cap="none" spc="0" normalizeH="0" baseline="0" noProof="0">
                          <a:ln>
                            <a:noFill/>
                          </a:ln>
                          <a:solidFill>
                            <a:prstClr val="black"/>
                          </a:solidFill>
                          <a:effectLst/>
                          <a:uLnTx/>
                          <a:uFillTx/>
                          <a:latin typeface="Calibri"/>
                          <a:ea typeface="+mn-ea"/>
                          <a:cs typeface="+mn-cs"/>
                        </a:rPr>
                        <a:t>
 We held our Quarterly New Hire Orientation in our Bala Cynwyd office last week! After our new hires learned more about our company, our culture, and the Tokio Marine group companies we serve, they had the opportunity to have lunch with our Executive Committee and Masa Koike, Deputy CEO of Tokio Marine North America. Welcome to the team,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30.447680690399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2668174"/>
                  </a:ext>
                </a:extLst>
              </a:tr>
            </a:tbl>
          </a:graphicData>
        </a:graphic>
      </p:graphicFrame>
      <p:sp>
        <p:nvSpPr>
          <p:cNvPr id="4" name="Text Placeholder 3">
            <a:extLst>
              <a:ext uri="{FF2B5EF4-FFF2-40B4-BE49-F238E27FC236}">
                <a16:creationId xmlns:a16="http://schemas.microsoft.com/office/drawing/2014/main" id="{113AFD23-6FBD-4A9B-823C-BA7414C4B7A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027465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6890-5663-4F5F-8818-A6D706549E95}"/>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BBFFFA50-0B6F-423D-B124-E6023FCFD2C1}"/>
              </a:ext>
            </a:extLst>
          </p:cNvPr>
          <p:cNvGraphicFramePr>
            <a:graphicFrameLocks noGrp="1"/>
          </p:cNvGraphicFramePr>
          <p:nvPr>
            <p:ph type="tbl" sz="quarter" idx="13"/>
            <p:extLst>
              <p:ext uri="{D42A27DB-BD31-4B8C-83A1-F6EECF244321}">
                <p14:modId xmlns:p14="http://schemas.microsoft.com/office/powerpoint/2010/main" val="340667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27861940"/>
                    </a:ext>
                  </a:extLst>
                </a:gridCol>
                <a:gridCol w="740664">
                  <a:extLst>
                    <a:ext uri="{9D8B030D-6E8A-4147-A177-3AD203B41FA5}">
                      <a16:colId xmlns:a16="http://schemas.microsoft.com/office/drawing/2014/main" val="111392385"/>
                    </a:ext>
                  </a:extLst>
                </a:gridCol>
                <a:gridCol w="740664">
                  <a:extLst>
                    <a:ext uri="{9D8B030D-6E8A-4147-A177-3AD203B41FA5}">
                      <a16:colId xmlns:a16="http://schemas.microsoft.com/office/drawing/2014/main" val="2109036677"/>
                    </a:ext>
                  </a:extLst>
                </a:gridCol>
                <a:gridCol w="740664">
                  <a:extLst>
                    <a:ext uri="{9D8B030D-6E8A-4147-A177-3AD203B41FA5}">
                      <a16:colId xmlns:a16="http://schemas.microsoft.com/office/drawing/2014/main" val="3663776239"/>
                    </a:ext>
                  </a:extLst>
                </a:gridCol>
                <a:gridCol w="740664">
                  <a:extLst>
                    <a:ext uri="{9D8B030D-6E8A-4147-A177-3AD203B41FA5}">
                      <a16:colId xmlns:a16="http://schemas.microsoft.com/office/drawing/2014/main" val="3996272637"/>
                    </a:ext>
                  </a:extLst>
                </a:gridCol>
                <a:gridCol w="740664">
                  <a:extLst>
                    <a:ext uri="{9D8B030D-6E8A-4147-A177-3AD203B41FA5}">
                      <a16:colId xmlns:a16="http://schemas.microsoft.com/office/drawing/2014/main" val="2144507938"/>
                    </a:ext>
                  </a:extLst>
                </a:gridCol>
                <a:gridCol w="740664">
                  <a:extLst>
                    <a:ext uri="{9D8B030D-6E8A-4147-A177-3AD203B41FA5}">
                      <a16:colId xmlns:a16="http://schemas.microsoft.com/office/drawing/2014/main" val="1914343422"/>
                    </a:ext>
                  </a:extLst>
                </a:gridCol>
                <a:gridCol w="740664">
                  <a:extLst>
                    <a:ext uri="{9D8B030D-6E8A-4147-A177-3AD203B41FA5}">
                      <a16:colId xmlns:a16="http://schemas.microsoft.com/office/drawing/2014/main" val="2952601087"/>
                    </a:ext>
                  </a:extLst>
                </a:gridCol>
                <a:gridCol w="740664">
                  <a:extLst>
                    <a:ext uri="{9D8B030D-6E8A-4147-A177-3AD203B41FA5}">
                      <a16:colId xmlns:a16="http://schemas.microsoft.com/office/drawing/2014/main" val="4069582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3657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- 2023-06-14 15:14:44</a:t>
                      </a:r>
                      <a:r>
                        <a:rPr kumimoji="0" lang="en-US" sz="1000" b="0" i="0" u="none" strike="noStrike" kern="1200" cap="none" spc="0" normalizeH="0" baseline="0" noProof="0">
                          <a:ln>
                            <a:noFill/>
                          </a:ln>
                          <a:solidFill>
                            <a:prstClr val="black"/>
                          </a:solidFill>
                          <a:effectLst/>
                          <a:uLnTx/>
                          <a:uFillTx/>
                          <a:latin typeface="Calibri"/>
                          <a:ea typeface="+mn-ea"/>
                          <a:cs typeface="+mn-cs"/>
                        </a:rPr>
                        <a:t>
 Our interns got together with Philadelphia Insurance Companies interns this morning to learn more about conscious inclusion. In this workshop, they learned how to identify their own biases, use techniques to consciously avoid bias, how to connect with different types of people, and how to speak up appropriately against exclusion. At the end of the workshop, everyone got together for lunch and had the opportunity to network with each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24.374100719424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1588336"/>
                  </a:ext>
                </a:extLst>
              </a:tr>
            </a:tbl>
          </a:graphicData>
        </a:graphic>
      </p:graphicFrame>
      <p:sp>
        <p:nvSpPr>
          <p:cNvPr id="4" name="Text Placeholder 3">
            <a:extLst>
              <a:ext uri="{FF2B5EF4-FFF2-40B4-BE49-F238E27FC236}">
                <a16:creationId xmlns:a16="http://schemas.microsoft.com/office/drawing/2014/main" id="{9931E06D-4F04-4044-9ACD-CBB575F8E59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194383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1A30A-EBED-432F-860A-D3EEEBE7C60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1E37339C-1530-4486-B542-F0D97C211535}"/>
              </a:ext>
            </a:extLst>
          </p:cNvPr>
          <p:cNvGraphicFramePr>
            <a:graphicFrameLocks noGrp="1"/>
          </p:cNvGraphicFramePr>
          <p:nvPr>
            <p:ph type="tbl" sz="quarter" idx="13"/>
            <p:extLst>
              <p:ext uri="{D42A27DB-BD31-4B8C-83A1-F6EECF244321}">
                <p14:modId xmlns:p14="http://schemas.microsoft.com/office/powerpoint/2010/main" val="304209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1581606"/>
                    </a:ext>
                  </a:extLst>
                </a:gridCol>
                <a:gridCol w="658368">
                  <a:extLst>
                    <a:ext uri="{9D8B030D-6E8A-4147-A177-3AD203B41FA5}">
                      <a16:colId xmlns:a16="http://schemas.microsoft.com/office/drawing/2014/main" val="3914896842"/>
                    </a:ext>
                  </a:extLst>
                </a:gridCol>
                <a:gridCol w="658368">
                  <a:extLst>
                    <a:ext uri="{9D8B030D-6E8A-4147-A177-3AD203B41FA5}">
                      <a16:colId xmlns:a16="http://schemas.microsoft.com/office/drawing/2014/main" val="913933187"/>
                    </a:ext>
                  </a:extLst>
                </a:gridCol>
                <a:gridCol w="658368">
                  <a:extLst>
                    <a:ext uri="{9D8B030D-6E8A-4147-A177-3AD203B41FA5}">
                      <a16:colId xmlns:a16="http://schemas.microsoft.com/office/drawing/2014/main" val="2088281617"/>
                    </a:ext>
                  </a:extLst>
                </a:gridCol>
                <a:gridCol w="658368">
                  <a:extLst>
                    <a:ext uri="{9D8B030D-6E8A-4147-A177-3AD203B41FA5}">
                      <a16:colId xmlns:a16="http://schemas.microsoft.com/office/drawing/2014/main" val="2059171740"/>
                    </a:ext>
                  </a:extLst>
                </a:gridCol>
                <a:gridCol w="658368">
                  <a:extLst>
                    <a:ext uri="{9D8B030D-6E8A-4147-A177-3AD203B41FA5}">
                      <a16:colId xmlns:a16="http://schemas.microsoft.com/office/drawing/2014/main" val="677511449"/>
                    </a:ext>
                  </a:extLst>
                </a:gridCol>
                <a:gridCol w="658368">
                  <a:extLst>
                    <a:ext uri="{9D8B030D-6E8A-4147-A177-3AD203B41FA5}">
                      <a16:colId xmlns:a16="http://schemas.microsoft.com/office/drawing/2014/main" val="4236070757"/>
                    </a:ext>
                  </a:extLst>
                </a:gridCol>
                <a:gridCol w="658368">
                  <a:extLst>
                    <a:ext uri="{9D8B030D-6E8A-4147-A177-3AD203B41FA5}">
                      <a16:colId xmlns:a16="http://schemas.microsoft.com/office/drawing/2014/main" val="1999464956"/>
                    </a:ext>
                  </a:extLst>
                </a:gridCol>
                <a:gridCol w="658368">
                  <a:extLst>
                    <a:ext uri="{9D8B030D-6E8A-4147-A177-3AD203B41FA5}">
                      <a16:colId xmlns:a16="http://schemas.microsoft.com/office/drawing/2014/main" val="3409727936"/>
                    </a:ext>
                  </a:extLst>
                </a:gridCol>
                <a:gridCol w="658368">
                  <a:extLst>
                    <a:ext uri="{9D8B030D-6E8A-4147-A177-3AD203B41FA5}">
                      <a16:colId xmlns:a16="http://schemas.microsoft.com/office/drawing/2014/main" val="5076476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74248077"/>
                  </a:ext>
                </a:extLst>
              </a:tr>
              <a:tr h="370840">
                <a:tc>
                  <a:txBody>
                    <a:bodyPr/>
                    <a:lstStyle/>
                    <a:p>
                      <a:r>
                        <a:rPr lang="en-US" sz="1000"/>
                        <a:t>tmna_services</a:t>
                      </a:r>
                    </a:p>
                  </a:txBody>
                  <a:tcPr/>
                </a:tc>
                <a:tc>
                  <a:txBody>
                    <a:bodyPr/>
                    <a:lstStyle/>
                    <a:p>
                      <a:r>
                        <a:rPr lang="en-US" sz="1000"/>
                        <a:t>521</a:t>
                      </a:r>
                    </a:p>
                  </a:txBody>
                  <a:tcPr/>
                </a:tc>
                <a:tc>
                  <a:txBody>
                    <a:bodyPr/>
                    <a:lstStyle/>
                    <a:p>
                      <a:r>
                        <a:rPr lang="en-US" sz="1000"/>
                        <a:t>1</a:t>
                      </a:r>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276</a:t>
                      </a:r>
                    </a:p>
                  </a:txBody>
                  <a:tcPr/>
                </a:tc>
                <a:tc>
                  <a:txBody>
                    <a:bodyPr/>
                    <a:lstStyle/>
                    <a:p>
                      <a:r>
                        <a:rPr lang="en-US" sz="1000"/>
                        <a:t>1</a:t>
                      </a:r>
                    </a:p>
                  </a:txBody>
                  <a:tcPr/>
                </a:tc>
                <a:extLst>
                  <a:ext uri="{0D108BD9-81ED-4DB2-BD59-A6C34878D82A}">
                    <a16:rowId xmlns:a16="http://schemas.microsoft.com/office/drawing/2014/main" val="2849139387"/>
                  </a:ext>
                </a:extLst>
              </a:tr>
            </a:tbl>
          </a:graphicData>
        </a:graphic>
      </p:graphicFrame>
      <p:sp>
        <p:nvSpPr>
          <p:cNvPr id="4" name="Text Placeholder 3">
            <a:extLst>
              <a:ext uri="{FF2B5EF4-FFF2-40B4-BE49-F238E27FC236}">
                <a16:creationId xmlns:a16="http://schemas.microsoft.com/office/drawing/2014/main" id="{B81B0CFA-8D68-4EDF-8A04-43431C92226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801052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795FB-2E9E-44B8-88FC-6746B51F5A01}"/>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95A3A3A8-4643-42E5-A993-81449643797C}"/>
              </a:ext>
            </a:extLst>
          </p:cNvPr>
          <p:cNvGraphicFramePr>
            <a:graphicFrameLocks noGrp="1"/>
          </p:cNvGraphicFramePr>
          <p:nvPr>
            <p:ph type="chart" sz="quarter" idx="13"/>
            <p:extLst>
              <p:ext uri="{D42A27DB-BD31-4B8C-83A1-F6EECF244321}">
                <p14:modId xmlns:p14="http://schemas.microsoft.com/office/powerpoint/2010/main" val="3867908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1E8F05-8E3C-401A-9D02-8BEA602FA9B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0A8E85F-2945-47A4-AD4D-7272A7D111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266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C982-C36D-40C0-819D-39061E571B3A}"/>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41D87793-EED7-47FD-95D6-DA92909464FF}"/>
              </a:ext>
            </a:extLst>
          </p:cNvPr>
          <p:cNvGraphicFramePr>
            <a:graphicFrameLocks noGrp="1"/>
          </p:cNvGraphicFramePr>
          <p:nvPr>
            <p:ph type="chart" sz="quarter" idx="13"/>
            <p:extLst>
              <p:ext uri="{D42A27DB-BD31-4B8C-83A1-F6EECF244321}">
                <p14:modId xmlns:p14="http://schemas.microsoft.com/office/powerpoint/2010/main" val="2974794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7A337C-33FC-477C-A570-9056B852D96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9B6B3CF-A2F8-472F-8DDC-037ACC118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505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DA8E5-ED42-4365-BE7A-DF04DD734221}"/>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04D61D6B-D889-4796-BD9D-ACCA13C869B8}"/>
              </a:ext>
            </a:extLst>
          </p:cNvPr>
          <p:cNvGraphicFramePr>
            <a:graphicFrameLocks noGrp="1"/>
          </p:cNvGraphicFramePr>
          <p:nvPr>
            <p:ph type="chart" sz="quarter" idx="13"/>
            <p:extLst>
              <p:ext uri="{D42A27DB-BD31-4B8C-83A1-F6EECF244321}">
                <p14:modId xmlns:p14="http://schemas.microsoft.com/office/powerpoint/2010/main" val="3175819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3DDA7-AD58-43FB-9247-F51C7E3F850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B305169-4B09-446C-947E-49C345080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448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D2D4E-DA11-428A-8297-E979FA3EAF14}"/>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0C058222-2469-4232-9145-2B3F1259E952}"/>
              </a:ext>
            </a:extLst>
          </p:cNvPr>
          <p:cNvGraphicFramePr>
            <a:graphicFrameLocks noGrp="1"/>
          </p:cNvGraphicFramePr>
          <p:nvPr>
            <p:ph type="chart" sz="quarter" idx="13"/>
            <p:extLst>
              <p:ext uri="{D42A27DB-BD31-4B8C-83A1-F6EECF244321}">
                <p14:modId xmlns:p14="http://schemas.microsoft.com/office/powerpoint/2010/main" val="3853542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798CE-D7C5-49B9-BA16-EA57552B3E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586A893-22BF-4D28-8A41-36A9F8566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4503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DD37F-9C07-481E-A977-FB1E51AFCC1C}"/>
              </a:ext>
            </a:extLst>
          </p:cNvPr>
          <p:cNvSpPr>
            <a:spLocks noGrp="1"/>
          </p:cNvSpPr>
          <p:nvPr>
            <p:ph type="title"/>
          </p:nvPr>
        </p:nvSpPr>
        <p:spPr/>
        <p:txBody>
          <a:bodyPr/>
          <a:lstStyle/>
          <a:p>
            <a:r>
              <a:rPr lang="en-US"/>
              <a:t>Instagram Top Instagram Posts Table | TMNAS - 1 of 2</a:t>
            </a:r>
          </a:p>
        </p:txBody>
      </p:sp>
      <p:graphicFrame>
        <p:nvGraphicFramePr>
          <p:cNvPr id="5" name="Table Placeholder 4">
            <a:extLst>
              <a:ext uri="{FF2B5EF4-FFF2-40B4-BE49-F238E27FC236}">
                <a16:creationId xmlns:a16="http://schemas.microsoft.com/office/drawing/2014/main" id="{24859BC2-2853-4988-A84F-E6600D55D0BC}"/>
              </a:ext>
            </a:extLst>
          </p:cNvPr>
          <p:cNvGraphicFramePr>
            <a:graphicFrameLocks noGrp="1"/>
          </p:cNvGraphicFramePr>
          <p:nvPr>
            <p:ph type="tbl" sz="quarter" idx="13"/>
            <p:extLst>
              <p:ext uri="{D42A27DB-BD31-4B8C-83A1-F6EECF244321}">
                <p14:modId xmlns:p14="http://schemas.microsoft.com/office/powerpoint/2010/main" val="1568134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1644393"/>
                    </a:ext>
                  </a:extLst>
                </a:gridCol>
                <a:gridCol w="987552">
                  <a:extLst>
                    <a:ext uri="{9D8B030D-6E8A-4147-A177-3AD203B41FA5}">
                      <a16:colId xmlns:a16="http://schemas.microsoft.com/office/drawing/2014/main" val="499398531"/>
                    </a:ext>
                  </a:extLst>
                </a:gridCol>
                <a:gridCol w="987552">
                  <a:extLst>
                    <a:ext uri="{9D8B030D-6E8A-4147-A177-3AD203B41FA5}">
                      <a16:colId xmlns:a16="http://schemas.microsoft.com/office/drawing/2014/main" val="3261571645"/>
                    </a:ext>
                  </a:extLst>
                </a:gridCol>
                <a:gridCol w="987552">
                  <a:extLst>
                    <a:ext uri="{9D8B030D-6E8A-4147-A177-3AD203B41FA5}">
                      <a16:colId xmlns:a16="http://schemas.microsoft.com/office/drawing/2014/main" val="4054769030"/>
                    </a:ext>
                  </a:extLst>
                </a:gridCol>
                <a:gridCol w="987552">
                  <a:extLst>
                    <a:ext uri="{9D8B030D-6E8A-4147-A177-3AD203B41FA5}">
                      <a16:colId xmlns:a16="http://schemas.microsoft.com/office/drawing/2014/main" val="197476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286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- 2023-06-13 14:32:11</a:t>
                      </a:r>
                      <a:r>
                        <a:rPr kumimoji="0" lang="en-US" sz="1000" b="0" i="0" u="none" strike="noStrike" kern="1200" cap="none" spc="0" normalizeH="0" baseline="0" noProof="0">
                          <a:ln>
                            <a:noFill/>
                          </a:ln>
                          <a:solidFill>
                            <a:prstClr val="black"/>
                          </a:solidFill>
                          <a:effectLst/>
                          <a:uLnTx/>
                          <a:uFillTx/>
                          <a:latin typeface="Calibri"/>
                          <a:ea typeface="+mn-ea"/>
                          <a:cs typeface="+mn-cs"/>
                        </a:rPr>
                        <a:t>
 Today is International Axe Throwing Day and we would like to highlight one of our talented employees, Stephen Haldis. Stephen competed in the interaxe International Axe Throwing Championship (IATC) in Canada over the weekend. The top 256 throwers in the world, primarily from the US, Canada, UK, and Australia, competed in a two day double elimination tournament for the Wilson Cup. This was Stephen's first time qualifying and competing at IATC and he tied for 49th out of 256. Congrats, Stephen!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7428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- 2023-06-06 14:43:41</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our 2023 TMNAS Summer Interns! The 2023 class consists of 20 interns, representing the following departments: Accounting &amp; Finance, Actuarial, Corporate Communications, Human Resources, Internal Audit, and IT. This year’s class joins TMNAS from 11 colleges and universities. 
The goals of this program include learning about Tokio Marine North America Services and the customers we serve, increasing awareness of career opportunities, building skills across various corporate competencies, and understanding the importance of Diversity, Equity, and Inclusion in the professional workplace. 
Please join us in welcoming this summer's TMNAS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5298354"/>
                  </a:ext>
                </a:extLst>
              </a:tr>
            </a:tbl>
          </a:graphicData>
        </a:graphic>
      </p:graphicFrame>
      <p:sp>
        <p:nvSpPr>
          <p:cNvPr id="4" name="Text Placeholder 3">
            <a:extLst>
              <a:ext uri="{FF2B5EF4-FFF2-40B4-BE49-F238E27FC236}">
                <a16:creationId xmlns:a16="http://schemas.microsoft.com/office/drawing/2014/main" id="{3F986594-27B2-48B5-B5D6-4A2DEA08E62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092753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11E5-E512-45A8-AE16-3E2CEE33FBE6}"/>
              </a:ext>
            </a:extLst>
          </p:cNvPr>
          <p:cNvSpPr>
            <a:spLocks noGrp="1"/>
          </p:cNvSpPr>
          <p:nvPr>
            <p:ph type="title"/>
          </p:nvPr>
        </p:nvSpPr>
        <p:spPr/>
        <p:txBody>
          <a:bodyPr/>
          <a:lstStyle/>
          <a:p>
            <a:r>
              <a:rPr lang="en-US"/>
              <a:t>Instagram Top Instagram Posts Table | TMNAS - 2 of 2</a:t>
            </a:r>
          </a:p>
        </p:txBody>
      </p:sp>
      <p:graphicFrame>
        <p:nvGraphicFramePr>
          <p:cNvPr id="5" name="Table Placeholder 4">
            <a:extLst>
              <a:ext uri="{FF2B5EF4-FFF2-40B4-BE49-F238E27FC236}">
                <a16:creationId xmlns:a16="http://schemas.microsoft.com/office/drawing/2014/main" id="{08B84AE3-AE6B-4C3A-A33B-DD2573DAAFE7}"/>
              </a:ext>
            </a:extLst>
          </p:cNvPr>
          <p:cNvGraphicFramePr>
            <a:graphicFrameLocks noGrp="1"/>
          </p:cNvGraphicFramePr>
          <p:nvPr>
            <p:ph type="tbl" sz="quarter" idx="13"/>
            <p:extLst>
              <p:ext uri="{D42A27DB-BD31-4B8C-83A1-F6EECF244321}">
                <p14:modId xmlns:p14="http://schemas.microsoft.com/office/powerpoint/2010/main" val="382540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02422426"/>
                    </a:ext>
                  </a:extLst>
                </a:gridCol>
                <a:gridCol w="987552">
                  <a:extLst>
                    <a:ext uri="{9D8B030D-6E8A-4147-A177-3AD203B41FA5}">
                      <a16:colId xmlns:a16="http://schemas.microsoft.com/office/drawing/2014/main" val="215663419"/>
                    </a:ext>
                  </a:extLst>
                </a:gridCol>
                <a:gridCol w="987552">
                  <a:extLst>
                    <a:ext uri="{9D8B030D-6E8A-4147-A177-3AD203B41FA5}">
                      <a16:colId xmlns:a16="http://schemas.microsoft.com/office/drawing/2014/main" val="2439376086"/>
                    </a:ext>
                  </a:extLst>
                </a:gridCol>
                <a:gridCol w="987552">
                  <a:extLst>
                    <a:ext uri="{9D8B030D-6E8A-4147-A177-3AD203B41FA5}">
                      <a16:colId xmlns:a16="http://schemas.microsoft.com/office/drawing/2014/main" val="3124291913"/>
                    </a:ext>
                  </a:extLst>
                </a:gridCol>
                <a:gridCol w="987552">
                  <a:extLst>
                    <a:ext uri="{9D8B030D-6E8A-4147-A177-3AD203B41FA5}">
                      <a16:colId xmlns:a16="http://schemas.microsoft.com/office/drawing/2014/main" val="91390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5656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- 2023-06-29 13:54:35</a:t>
                      </a:r>
                      <a:r>
                        <a:rPr kumimoji="0" lang="en-US" sz="1000" b="0" i="0" u="none" strike="noStrike" kern="1200" cap="none" spc="0" normalizeH="0" baseline="0" noProof="0">
                          <a:ln>
                            <a:noFill/>
                          </a:ln>
                          <a:solidFill>
                            <a:prstClr val="black"/>
                          </a:solidFill>
                          <a:effectLst/>
                          <a:uLnTx/>
                          <a:uFillTx/>
                          <a:latin typeface="Calibri"/>
                          <a:ea typeface="+mn-ea"/>
                          <a:cs typeface="+mn-cs"/>
                        </a:rPr>
                        <a:t>
 As a member of the Tokio Marine Group, a top 20 global insurance provider, we pride ourselves in support services to phlyinsurance, firstinshi and tmamerica. In honor of National Insurance Awareness Day yesterday, we treated our employees in various offices to a lunch! We had the Dos Gringos Food Truck in Bala Cynwyd, a catered lunch from The Valley Health Bar in Honolulu, and sent virtual gift cards to employees in our smaller offices across the country. 
Thank you to all our employees and we hope you enjoyed a lunch on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3779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- 2023-06-20 14:57:25</a:t>
                      </a:r>
                      <a:r>
                        <a:rPr kumimoji="0" lang="en-US" sz="1000" b="0" i="0" u="none" strike="noStrike" kern="1200" cap="none" spc="0" normalizeH="0" baseline="0" noProof="0">
                          <a:ln>
                            <a:noFill/>
                          </a:ln>
                          <a:solidFill>
                            <a:prstClr val="black"/>
                          </a:solidFill>
                          <a:effectLst/>
                          <a:uLnTx/>
                          <a:uFillTx/>
                          <a:latin typeface="Calibri"/>
                          <a:ea typeface="+mn-ea"/>
                          <a:cs typeface="+mn-cs"/>
                        </a:rPr>
                        <a:t>
 We held our Quarterly New Hire Orientation in our Bala Cynwyd office last week! After our new hires learned more about our company, our culture, and the Tokio Marine group companies we serve, they had the opportunity to have lunch with our Executive Committee and Masa Koike, Deputy CEO of Tokio Marine North America. Welcome to the team,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8707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- 2023-06-22 15:38:57</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got together in our Bala Cynwyd office and virtually to hear from leaders at our sister company, firstinshi. CEO Todd Takayama and Deputy CEO Tatsu Fujimoto highlighted the company's business and culture and provided an update on strategic objectives for the year to help us continue supporting their needs. Mahalo to Todd and Tatsu for their presentation!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220042420"/>
                  </a:ext>
                </a:extLst>
              </a:tr>
            </a:tbl>
          </a:graphicData>
        </a:graphic>
      </p:graphicFrame>
      <p:sp>
        <p:nvSpPr>
          <p:cNvPr id="4" name="Text Placeholder 3">
            <a:extLst>
              <a:ext uri="{FF2B5EF4-FFF2-40B4-BE49-F238E27FC236}">
                <a16:creationId xmlns:a16="http://schemas.microsoft.com/office/drawing/2014/main" id="{F092E931-8FFE-4E90-8818-F05C81C1D37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871606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E725-F275-428E-B75F-09FD1B12E9AA}"/>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C58B77AA-E93A-46F9-B458-1E0567BDB7D4}"/>
              </a:ext>
            </a:extLst>
          </p:cNvPr>
          <p:cNvGraphicFramePr>
            <a:graphicFrameLocks noGrp="1"/>
          </p:cNvGraphicFramePr>
          <p:nvPr>
            <p:ph type="tbl" sz="quarter" idx="13"/>
            <p:extLst>
              <p:ext uri="{D42A27DB-BD31-4B8C-83A1-F6EECF244321}">
                <p14:modId xmlns:p14="http://schemas.microsoft.com/office/powerpoint/2010/main" val="138861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32734969"/>
                    </a:ext>
                  </a:extLst>
                </a:gridCol>
                <a:gridCol w="822960">
                  <a:extLst>
                    <a:ext uri="{9D8B030D-6E8A-4147-A177-3AD203B41FA5}">
                      <a16:colId xmlns:a16="http://schemas.microsoft.com/office/drawing/2014/main" val="3849451940"/>
                    </a:ext>
                  </a:extLst>
                </a:gridCol>
                <a:gridCol w="411480">
                  <a:extLst>
                    <a:ext uri="{9D8B030D-6E8A-4147-A177-3AD203B41FA5}">
                      <a16:colId xmlns:a16="http://schemas.microsoft.com/office/drawing/2014/main" val="2719319620"/>
                    </a:ext>
                  </a:extLst>
                </a:gridCol>
                <a:gridCol w="822960">
                  <a:extLst>
                    <a:ext uri="{9D8B030D-6E8A-4147-A177-3AD203B41FA5}">
                      <a16:colId xmlns:a16="http://schemas.microsoft.com/office/drawing/2014/main" val="1331525044"/>
                    </a:ext>
                  </a:extLst>
                </a:gridCol>
                <a:gridCol w="822960">
                  <a:extLst>
                    <a:ext uri="{9D8B030D-6E8A-4147-A177-3AD203B41FA5}">
                      <a16:colId xmlns:a16="http://schemas.microsoft.com/office/drawing/2014/main" val="600931887"/>
                    </a:ext>
                  </a:extLst>
                </a:gridCol>
                <a:gridCol w="822960">
                  <a:extLst>
                    <a:ext uri="{9D8B030D-6E8A-4147-A177-3AD203B41FA5}">
                      <a16:colId xmlns:a16="http://schemas.microsoft.com/office/drawing/2014/main" val="2056862814"/>
                    </a:ext>
                  </a:extLst>
                </a:gridCol>
                <a:gridCol w="822960">
                  <a:extLst>
                    <a:ext uri="{9D8B030D-6E8A-4147-A177-3AD203B41FA5}">
                      <a16:colId xmlns:a16="http://schemas.microsoft.com/office/drawing/2014/main" val="1792613100"/>
                    </a:ext>
                  </a:extLst>
                </a:gridCol>
                <a:gridCol w="822960">
                  <a:extLst>
                    <a:ext uri="{9D8B030D-6E8A-4147-A177-3AD203B41FA5}">
                      <a16:colId xmlns:a16="http://schemas.microsoft.com/office/drawing/2014/main" val="4291357511"/>
                    </a:ext>
                  </a:extLst>
                </a:gridCol>
                <a:gridCol w="822960">
                  <a:extLst>
                    <a:ext uri="{9D8B030D-6E8A-4147-A177-3AD203B41FA5}">
                      <a16:colId xmlns:a16="http://schemas.microsoft.com/office/drawing/2014/main" val="114208130"/>
                    </a:ext>
                  </a:extLst>
                </a:gridCol>
                <a:gridCol w="822960">
                  <a:extLst>
                    <a:ext uri="{9D8B030D-6E8A-4147-A177-3AD203B41FA5}">
                      <a16:colId xmlns:a16="http://schemas.microsoft.com/office/drawing/2014/main" val="220894566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44492052"/>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2351115057"/>
                  </a:ext>
                </a:extLst>
              </a:tr>
            </a:tbl>
          </a:graphicData>
        </a:graphic>
      </p:graphicFrame>
      <p:sp>
        <p:nvSpPr>
          <p:cNvPr id="4" name="Text Placeholder 3">
            <a:extLst>
              <a:ext uri="{FF2B5EF4-FFF2-40B4-BE49-F238E27FC236}">
                <a16:creationId xmlns:a16="http://schemas.microsoft.com/office/drawing/2014/main" id="{080E778E-B6E8-4E95-B6AC-AA9ED699763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45095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BA08B-8C38-4552-98CD-2CC203FEF36D}"/>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2669CB8E-ABAD-4F30-BC2F-32527674A6C5}"/>
              </a:ext>
            </a:extLst>
          </p:cNvPr>
          <p:cNvGraphicFramePr>
            <a:graphicFrameLocks noGrp="1"/>
          </p:cNvGraphicFramePr>
          <p:nvPr>
            <p:ph type="tbl" sz="quarter" idx="13"/>
            <p:extLst>
              <p:ext uri="{D42A27DB-BD31-4B8C-83A1-F6EECF244321}">
                <p14:modId xmlns:p14="http://schemas.microsoft.com/office/powerpoint/2010/main" val="368195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980640"/>
                    </a:ext>
                  </a:extLst>
                </a:gridCol>
                <a:gridCol w="1316736">
                  <a:extLst>
                    <a:ext uri="{9D8B030D-6E8A-4147-A177-3AD203B41FA5}">
                      <a16:colId xmlns:a16="http://schemas.microsoft.com/office/drawing/2014/main" val="3087123273"/>
                    </a:ext>
                  </a:extLst>
                </a:gridCol>
                <a:gridCol w="658368">
                  <a:extLst>
                    <a:ext uri="{9D8B030D-6E8A-4147-A177-3AD203B41FA5}">
                      <a16:colId xmlns:a16="http://schemas.microsoft.com/office/drawing/2014/main" val="2859269329"/>
                    </a:ext>
                  </a:extLst>
                </a:gridCol>
                <a:gridCol w="658368">
                  <a:extLst>
                    <a:ext uri="{9D8B030D-6E8A-4147-A177-3AD203B41FA5}">
                      <a16:colId xmlns:a16="http://schemas.microsoft.com/office/drawing/2014/main" val="1278386384"/>
                    </a:ext>
                  </a:extLst>
                </a:gridCol>
                <a:gridCol w="658368">
                  <a:extLst>
                    <a:ext uri="{9D8B030D-6E8A-4147-A177-3AD203B41FA5}">
                      <a16:colId xmlns:a16="http://schemas.microsoft.com/office/drawing/2014/main" val="1296716964"/>
                    </a:ext>
                  </a:extLst>
                </a:gridCol>
                <a:gridCol w="658368">
                  <a:extLst>
                    <a:ext uri="{9D8B030D-6E8A-4147-A177-3AD203B41FA5}">
                      <a16:colId xmlns:a16="http://schemas.microsoft.com/office/drawing/2014/main" val="1687137514"/>
                    </a:ext>
                  </a:extLst>
                </a:gridCol>
                <a:gridCol w="658368">
                  <a:extLst>
                    <a:ext uri="{9D8B030D-6E8A-4147-A177-3AD203B41FA5}">
                      <a16:colId xmlns:a16="http://schemas.microsoft.com/office/drawing/2014/main" val="2619320211"/>
                    </a:ext>
                  </a:extLst>
                </a:gridCol>
                <a:gridCol w="658368">
                  <a:extLst>
                    <a:ext uri="{9D8B030D-6E8A-4147-A177-3AD203B41FA5}">
                      <a16:colId xmlns:a16="http://schemas.microsoft.com/office/drawing/2014/main" val="2874342306"/>
                    </a:ext>
                  </a:extLst>
                </a:gridCol>
                <a:gridCol w="658368">
                  <a:extLst>
                    <a:ext uri="{9D8B030D-6E8A-4147-A177-3AD203B41FA5}">
                      <a16:colId xmlns:a16="http://schemas.microsoft.com/office/drawing/2014/main" val="1922670576"/>
                    </a:ext>
                  </a:extLst>
                </a:gridCol>
                <a:gridCol w="658368">
                  <a:extLst>
                    <a:ext uri="{9D8B030D-6E8A-4147-A177-3AD203B41FA5}">
                      <a16:colId xmlns:a16="http://schemas.microsoft.com/office/drawing/2014/main" val="43306119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297282978"/>
                  </a:ext>
                </a:extLst>
              </a:tr>
              <a:tr h="370840">
                <a:tc>
                  <a:txBody>
                    <a:bodyPr/>
                    <a:lstStyle/>
                    <a:p>
                      <a:r>
                        <a:rPr lang="en-US" sz="1000" b="1"/>
                        <a:t>tmna_services - 2023-06-28 12:21:34</a:t>
                      </a:r>
                      <a:r>
                        <a:rPr lang="en-US" sz="1000"/>
                        <a:t>
 Tacos from @dosgringosmedia at our Bala Cynwyd Office🌮</a:t>
                      </a:r>
                    </a:p>
                  </a:txBody>
                  <a:tcPr/>
                </a:tc>
                <a:tc>
                  <a:txBody>
                    <a:bodyPr/>
                    <a:lstStyle/>
                    <a:p>
                      <a:r>
                        <a:rPr lang="en-US" sz="1000"/>
                        <a:t>https://quintly-image-storage.s3.amazonaws.com/b6aecdce2ad7dc375304f2c67beab3d7/ca9e2c42d1e5252ba3d2548c67e91ac1.jpg</a:t>
                      </a:r>
                    </a:p>
                  </a:txBody>
                  <a:tcPr/>
                </a:tc>
                <a:tc>
                  <a:txBody>
                    <a:bodyPr/>
                    <a:lstStyle/>
                    <a:p>
                      <a:r>
                        <a:rPr lang="en-US" sz="1000"/>
                        <a:t>06/29/2023 12:06:37</a:t>
                      </a:r>
                    </a:p>
                  </a:txBody>
                  <a:tcPr/>
                </a:tc>
                <a:tc>
                  <a:txBody>
                    <a:bodyPr/>
                    <a:lstStyle/>
                    <a:p>
                      <a:r>
                        <a:rPr lang="en-US" sz="1000"/>
                        <a:t>Image</a:t>
                      </a:r>
                    </a:p>
                  </a:txBody>
                  <a:tcPr/>
                </a:tc>
                <a:tc>
                  <a:txBody>
                    <a:bodyPr/>
                    <a:lstStyle/>
                    <a:p>
                      <a:r>
                        <a:rPr lang="en-US" sz="1000"/>
                        <a:t>158</a:t>
                      </a:r>
                    </a:p>
                  </a:txBody>
                  <a:tcPr/>
                </a:tc>
                <a:tc>
                  <a:txBody>
                    <a:bodyPr/>
                    <a:lstStyle/>
                    <a:p>
                      <a:r>
                        <a:rPr lang="en-US" sz="1000"/>
                        <a:t>158</a:t>
                      </a:r>
                    </a:p>
                  </a:txBody>
                  <a:tcPr/>
                </a:tc>
                <a:tc>
                  <a:txBody>
                    <a:bodyPr/>
                    <a:lstStyle/>
                    <a:p>
                      <a:r>
                        <a:rPr lang="en-US" sz="1000"/>
                        <a:t>1</a:t>
                      </a:r>
                    </a:p>
                  </a:txBody>
                  <a:tcPr/>
                </a:tc>
                <a:tc>
                  <a:txBody>
                    <a:bodyPr/>
                    <a:lstStyle/>
                    <a:p>
                      <a:r>
                        <a:rPr lang="en-US" sz="1000"/>
                        <a:t>38</a:t>
                      </a:r>
                    </a:p>
                  </a:txBody>
                  <a:tcPr/>
                </a:tc>
                <a:tc>
                  <a:txBody>
                    <a:bodyPr/>
                    <a:lstStyle/>
                    <a:p>
                      <a:r>
                        <a:rPr lang="en-US" sz="1000"/>
                        <a:t>116</a:t>
                      </a:r>
                    </a:p>
                  </a:txBody>
                  <a:tcPr/>
                </a:tc>
                <a:tc>
                  <a:txBody>
                    <a:bodyPr/>
                    <a:lstStyle/>
                    <a:p>
                      <a:r>
                        <a:rPr lang="en-US" sz="1000"/>
                        <a:t>4</a:t>
                      </a:r>
                    </a:p>
                  </a:txBody>
                  <a:tcPr/>
                </a:tc>
                <a:extLst>
                  <a:ext uri="{0D108BD9-81ED-4DB2-BD59-A6C34878D82A}">
                    <a16:rowId xmlns:a16="http://schemas.microsoft.com/office/drawing/2014/main" val="559390088"/>
                  </a:ext>
                </a:extLst>
              </a:tr>
            </a:tbl>
          </a:graphicData>
        </a:graphic>
      </p:graphicFrame>
      <p:sp>
        <p:nvSpPr>
          <p:cNvPr id="4" name="Text Placeholder 3">
            <a:extLst>
              <a:ext uri="{FF2B5EF4-FFF2-40B4-BE49-F238E27FC236}">
                <a16:creationId xmlns:a16="http://schemas.microsoft.com/office/drawing/2014/main" id="{84C5FA59-3457-4086-BC2B-EDCF4B16D42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88473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06A67-9779-410A-B2D1-5CF79149439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0F9FA2C3-EA77-4950-8409-628194CB9D54}"/>
              </a:ext>
            </a:extLst>
          </p:cNvPr>
          <p:cNvGraphicFramePr>
            <a:graphicFrameLocks noGrp="1"/>
          </p:cNvGraphicFramePr>
          <p:nvPr>
            <p:ph type="tbl" sz="quarter" idx="13"/>
            <p:extLst>
              <p:ext uri="{D42A27DB-BD31-4B8C-83A1-F6EECF244321}">
                <p14:modId xmlns:p14="http://schemas.microsoft.com/office/powerpoint/2010/main" val="203576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191635554"/>
                    </a:ext>
                  </a:extLst>
                </a:gridCol>
                <a:gridCol w="740665">
                  <a:extLst>
                    <a:ext uri="{9D8B030D-6E8A-4147-A177-3AD203B41FA5}">
                      <a16:colId xmlns:a16="http://schemas.microsoft.com/office/drawing/2014/main" val="3272520575"/>
                    </a:ext>
                  </a:extLst>
                </a:gridCol>
                <a:gridCol w="411480">
                  <a:extLst>
                    <a:ext uri="{9D8B030D-6E8A-4147-A177-3AD203B41FA5}">
                      <a16:colId xmlns:a16="http://schemas.microsoft.com/office/drawing/2014/main" val="950197992"/>
                    </a:ext>
                  </a:extLst>
                </a:gridCol>
                <a:gridCol w="740665">
                  <a:extLst>
                    <a:ext uri="{9D8B030D-6E8A-4147-A177-3AD203B41FA5}">
                      <a16:colId xmlns:a16="http://schemas.microsoft.com/office/drawing/2014/main" val="4207161605"/>
                    </a:ext>
                  </a:extLst>
                </a:gridCol>
                <a:gridCol w="411480">
                  <a:extLst>
                    <a:ext uri="{9D8B030D-6E8A-4147-A177-3AD203B41FA5}">
                      <a16:colId xmlns:a16="http://schemas.microsoft.com/office/drawing/2014/main" val="2964464427"/>
                    </a:ext>
                  </a:extLst>
                </a:gridCol>
                <a:gridCol w="411480">
                  <a:extLst>
                    <a:ext uri="{9D8B030D-6E8A-4147-A177-3AD203B41FA5}">
                      <a16:colId xmlns:a16="http://schemas.microsoft.com/office/drawing/2014/main" val="320541116"/>
                    </a:ext>
                  </a:extLst>
                </a:gridCol>
                <a:gridCol w="411480">
                  <a:extLst>
                    <a:ext uri="{9D8B030D-6E8A-4147-A177-3AD203B41FA5}">
                      <a16:colId xmlns:a16="http://schemas.microsoft.com/office/drawing/2014/main" val="1199976454"/>
                    </a:ext>
                  </a:extLst>
                </a:gridCol>
                <a:gridCol w="411480">
                  <a:extLst>
                    <a:ext uri="{9D8B030D-6E8A-4147-A177-3AD203B41FA5}">
                      <a16:colId xmlns:a16="http://schemas.microsoft.com/office/drawing/2014/main" val="123707481"/>
                    </a:ext>
                  </a:extLst>
                </a:gridCol>
                <a:gridCol w="411480">
                  <a:extLst>
                    <a:ext uri="{9D8B030D-6E8A-4147-A177-3AD203B41FA5}">
                      <a16:colId xmlns:a16="http://schemas.microsoft.com/office/drawing/2014/main" val="163813813"/>
                    </a:ext>
                  </a:extLst>
                </a:gridCol>
                <a:gridCol w="411480">
                  <a:extLst>
                    <a:ext uri="{9D8B030D-6E8A-4147-A177-3AD203B41FA5}">
                      <a16:colId xmlns:a16="http://schemas.microsoft.com/office/drawing/2014/main" val="1689701782"/>
                    </a:ext>
                  </a:extLst>
                </a:gridCol>
                <a:gridCol w="411480">
                  <a:extLst>
                    <a:ext uri="{9D8B030D-6E8A-4147-A177-3AD203B41FA5}">
                      <a16:colId xmlns:a16="http://schemas.microsoft.com/office/drawing/2014/main" val="3700451492"/>
                    </a:ext>
                  </a:extLst>
                </a:gridCol>
                <a:gridCol w="411480">
                  <a:extLst>
                    <a:ext uri="{9D8B030D-6E8A-4147-A177-3AD203B41FA5}">
                      <a16:colId xmlns:a16="http://schemas.microsoft.com/office/drawing/2014/main" val="1633459869"/>
                    </a:ext>
                  </a:extLst>
                </a:gridCol>
                <a:gridCol w="411480">
                  <a:extLst>
                    <a:ext uri="{9D8B030D-6E8A-4147-A177-3AD203B41FA5}">
                      <a16:colId xmlns:a16="http://schemas.microsoft.com/office/drawing/2014/main" val="157693254"/>
                    </a:ext>
                  </a:extLst>
                </a:gridCol>
                <a:gridCol w="411480">
                  <a:extLst>
                    <a:ext uri="{9D8B030D-6E8A-4147-A177-3AD203B41FA5}">
                      <a16:colId xmlns:a16="http://schemas.microsoft.com/office/drawing/2014/main" val="1227788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3188984"/>
                  </a:ext>
                </a:extLst>
              </a:tr>
              <a:tr h="370840">
                <a:tc>
                  <a:txBody>
                    <a:bodyPr/>
                    <a:lstStyle/>
                    <a:p>
                      <a:r>
                        <a:rPr lang="en-US" sz="1000"/>
                        <a:t>Tokio Marine North America Services</a:t>
                      </a:r>
                    </a:p>
                  </a:txBody>
                  <a:tcPr/>
                </a:tc>
                <a:tc>
                  <a:txBody>
                    <a:bodyPr/>
                    <a:lstStyle/>
                    <a:p>
                      <a:r>
                        <a:rPr lang="en-US" sz="1000"/>
                        <a:t>167</a:t>
                      </a:r>
                    </a:p>
                  </a:txBody>
                  <a:tcPr/>
                </a:tc>
                <a:tc>
                  <a:txBody>
                    <a:bodyPr/>
                    <a:lstStyle/>
                    <a:p>
                      <a:r>
                        <a:rPr lang="en-US" sz="1000"/>
                        <a:t>0</a:t>
                      </a:r>
                    </a:p>
                  </a:txBody>
                  <a:tcPr/>
                </a:tc>
                <a:tc>
                  <a:txBody>
                    <a:bodyPr/>
                    <a:lstStyle/>
                    <a:p>
                      <a:r>
                        <a:rPr lang="en-US" sz="1000"/>
                        <a:t>190</a:t>
                      </a:r>
                    </a:p>
                  </a:txBody>
                  <a:tcPr/>
                </a:tc>
                <a:tc>
                  <a:txBody>
                    <a:bodyPr/>
                    <a:lstStyle/>
                    <a:p>
                      <a:r>
                        <a:rPr lang="en-US" sz="1000"/>
                        <a:t>3</a:t>
                      </a:r>
                    </a:p>
                  </a:txBody>
                  <a:tcPr/>
                </a:tc>
                <a:tc>
                  <a:txBody>
                    <a:bodyPr/>
                    <a:lstStyle/>
                    <a:p>
                      <a:r>
                        <a:rPr lang="en-US" sz="1000"/>
                        <a:t>16</a:t>
                      </a:r>
                    </a:p>
                  </a:txBody>
                  <a:tcPr/>
                </a:tc>
                <a:tc>
                  <a:txBody>
                    <a:bodyPr/>
                    <a:lstStyle/>
                    <a:p>
                      <a:r>
                        <a:rPr lang="en-US" sz="1000"/>
                        <a:t>81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3.1063 %</a:t>
                      </a:r>
                    </a:p>
                  </a:txBody>
                  <a:tcPr/>
                </a:tc>
                <a:tc>
                  <a:txBody>
                    <a:bodyPr/>
                    <a:lstStyle/>
                    <a:p>
                      <a:r>
                        <a:rPr lang="en-US" sz="1000"/>
                        <a:t>0.0 %</a:t>
                      </a:r>
                    </a:p>
                  </a:txBody>
                  <a:tcPr/>
                </a:tc>
                <a:extLst>
                  <a:ext uri="{0D108BD9-81ED-4DB2-BD59-A6C34878D82A}">
                    <a16:rowId xmlns:a16="http://schemas.microsoft.com/office/drawing/2014/main" val="1166243956"/>
                  </a:ext>
                </a:extLst>
              </a:tr>
            </a:tbl>
          </a:graphicData>
        </a:graphic>
      </p:graphicFrame>
      <p:sp>
        <p:nvSpPr>
          <p:cNvPr id="4" name="Text Placeholder 3">
            <a:extLst>
              <a:ext uri="{FF2B5EF4-FFF2-40B4-BE49-F238E27FC236}">
                <a16:creationId xmlns:a16="http://schemas.microsoft.com/office/drawing/2014/main" id="{76A942D1-58A6-4CF7-AD09-85B0BFDCAF6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93307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52168-C9CF-4CA9-9494-0C9C170492D2}"/>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46DF0884-E240-43DE-B290-276FA313399C}"/>
              </a:ext>
            </a:extLst>
          </p:cNvPr>
          <p:cNvGraphicFramePr>
            <a:graphicFrameLocks noGrp="1"/>
          </p:cNvGraphicFramePr>
          <p:nvPr>
            <p:ph type="tbl" sz="quarter" idx="13"/>
            <p:extLst>
              <p:ext uri="{D42A27DB-BD31-4B8C-83A1-F6EECF244321}">
                <p14:modId xmlns:p14="http://schemas.microsoft.com/office/powerpoint/2010/main" val="390287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557404"/>
                    </a:ext>
                  </a:extLst>
                </a:gridCol>
                <a:gridCol w="1234440">
                  <a:extLst>
                    <a:ext uri="{9D8B030D-6E8A-4147-A177-3AD203B41FA5}">
                      <a16:colId xmlns:a16="http://schemas.microsoft.com/office/drawing/2014/main" val="1438619129"/>
                    </a:ext>
                  </a:extLst>
                </a:gridCol>
                <a:gridCol w="905256">
                  <a:extLst>
                    <a:ext uri="{9D8B030D-6E8A-4147-A177-3AD203B41FA5}">
                      <a16:colId xmlns:a16="http://schemas.microsoft.com/office/drawing/2014/main" val="265363335"/>
                    </a:ext>
                  </a:extLst>
                </a:gridCol>
                <a:gridCol w="411480">
                  <a:extLst>
                    <a:ext uri="{9D8B030D-6E8A-4147-A177-3AD203B41FA5}">
                      <a16:colId xmlns:a16="http://schemas.microsoft.com/office/drawing/2014/main" val="79418202"/>
                    </a:ext>
                  </a:extLst>
                </a:gridCol>
                <a:gridCol w="411480">
                  <a:extLst>
                    <a:ext uri="{9D8B030D-6E8A-4147-A177-3AD203B41FA5}">
                      <a16:colId xmlns:a16="http://schemas.microsoft.com/office/drawing/2014/main" val="3527834588"/>
                    </a:ext>
                  </a:extLst>
                </a:gridCol>
                <a:gridCol w="411480">
                  <a:extLst>
                    <a:ext uri="{9D8B030D-6E8A-4147-A177-3AD203B41FA5}">
                      <a16:colId xmlns:a16="http://schemas.microsoft.com/office/drawing/2014/main" val="432835765"/>
                    </a:ext>
                  </a:extLst>
                </a:gridCol>
                <a:gridCol w="411480">
                  <a:extLst>
                    <a:ext uri="{9D8B030D-6E8A-4147-A177-3AD203B41FA5}">
                      <a16:colId xmlns:a16="http://schemas.microsoft.com/office/drawing/2014/main" val="1168777264"/>
                    </a:ext>
                  </a:extLst>
                </a:gridCol>
                <a:gridCol w="411480">
                  <a:extLst>
                    <a:ext uri="{9D8B030D-6E8A-4147-A177-3AD203B41FA5}">
                      <a16:colId xmlns:a16="http://schemas.microsoft.com/office/drawing/2014/main" val="2457737689"/>
                    </a:ext>
                  </a:extLst>
                </a:gridCol>
                <a:gridCol w="411480">
                  <a:extLst>
                    <a:ext uri="{9D8B030D-6E8A-4147-A177-3AD203B41FA5}">
                      <a16:colId xmlns:a16="http://schemas.microsoft.com/office/drawing/2014/main" val="1818620986"/>
                    </a:ext>
                  </a:extLst>
                </a:gridCol>
                <a:gridCol w="411480">
                  <a:extLst>
                    <a:ext uri="{9D8B030D-6E8A-4147-A177-3AD203B41FA5}">
                      <a16:colId xmlns:a16="http://schemas.microsoft.com/office/drawing/2014/main" val="2516562574"/>
                    </a:ext>
                  </a:extLst>
                </a:gridCol>
                <a:gridCol w="411480">
                  <a:extLst>
                    <a:ext uri="{9D8B030D-6E8A-4147-A177-3AD203B41FA5}">
                      <a16:colId xmlns:a16="http://schemas.microsoft.com/office/drawing/2014/main" val="3423555885"/>
                    </a:ext>
                  </a:extLst>
                </a:gridCol>
                <a:gridCol w="411480">
                  <a:extLst>
                    <a:ext uri="{9D8B030D-6E8A-4147-A177-3AD203B41FA5}">
                      <a16:colId xmlns:a16="http://schemas.microsoft.com/office/drawing/2014/main" val="2440056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96108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- 2023-06-13 14:35:05</a:t>
                      </a:r>
                      <a:r>
                        <a:rPr kumimoji="0" lang="en-US" sz="1000" b="0" i="0" u="none" strike="noStrike" kern="1200" cap="none" spc="0" normalizeH="0" baseline="0" noProof="0">
                          <a:ln>
                            <a:noFill/>
                          </a:ln>
                          <a:solidFill>
                            <a:prstClr val="black"/>
                          </a:solidFill>
                          <a:effectLst/>
                          <a:uLnTx/>
                          <a:uFillTx/>
                          <a:latin typeface="Calibri"/>
                          <a:ea typeface="+mn-ea"/>
                          <a:cs typeface="+mn-cs"/>
                        </a:rPr>
                        <a:t>
 Today is International Axe Throwing Day and we would like to highlight one of our talented employees, Stephen Haldis. Stephen competed in the The International Axe Throwing Federation Championship (IATC) in Canada over the weekend. The top 256 throwers in the world, primarily from the US, Canada, UK, and Australia, competed in a two day double elimination tournament for the Wilson Cup. This was Stephen's first time qualifying and competing at IATC and he tied for 49th out of 256. Congrats, Stephen!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https://quintly-image-storage.s3.amazonaws.com/a1eb1edaae3e86ca5d45b34001303599/81f3473eea363b94d8df92ca81636f00.jpg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04:44:48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684197250"/>
                  </a:ext>
                </a:extLst>
              </a:tr>
            </a:tbl>
          </a:graphicData>
        </a:graphic>
      </p:graphicFrame>
      <p:sp>
        <p:nvSpPr>
          <p:cNvPr id="4" name="Text Placeholder 3">
            <a:extLst>
              <a:ext uri="{FF2B5EF4-FFF2-40B4-BE49-F238E27FC236}">
                <a16:creationId xmlns:a16="http://schemas.microsoft.com/office/drawing/2014/main" id="{D52ABF83-5A01-4B06-A580-026C7C170A3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793450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0D824-914A-40E6-B9AF-05F693DA80E9}"/>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5D00FB8E-1E91-42F3-B728-729BDCABB948}"/>
              </a:ext>
            </a:extLst>
          </p:cNvPr>
          <p:cNvGraphicFramePr>
            <a:graphicFrameLocks noGrp="1"/>
          </p:cNvGraphicFramePr>
          <p:nvPr>
            <p:ph type="tbl" sz="quarter" idx="13"/>
            <p:extLst>
              <p:ext uri="{D42A27DB-BD31-4B8C-83A1-F6EECF244321}">
                <p14:modId xmlns:p14="http://schemas.microsoft.com/office/powerpoint/2010/main" val="182881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91383867"/>
                    </a:ext>
                  </a:extLst>
                </a:gridCol>
                <a:gridCol w="1234440">
                  <a:extLst>
                    <a:ext uri="{9D8B030D-6E8A-4147-A177-3AD203B41FA5}">
                      <a16:colId xmlns:a16="http://schemas.microsoft.com/office/drawing/2014/main" val="3473151195"/>
                    </a:ext>
                  </a:extLst>
                </a:gridCol>
                <a:gridCol w="905256">
                  <a:extLst>
                    <a:ext uri="{9D8B030D-6E8A-4147-A177-3AD203B41FA5}">
                      <a16:colId xmlns:a16="http://schemas.microsoft.com/office/drawing/2014/main" val="2323424134"/>
                    </a:ext>
                  </a:extLst>
                </a:gridCol>
                <a:gridCol w="411480">
                  <a:extLst>
                    <a:ext uri="{9D8B030D-6E8A-4147-A177-3AD203B41FA5}">
                      <a16:colId xmlns:a16="http://schemas.microsoft.com/office/drawing/2014/main" val="2177821794"/>
                    </a:ext>
                  </a:extLst>
                </a:gridCol>
                <a:gridCol w="411480">
                  <a:extLst>
                    <a:ext uri="{9D8B030D-6E8A-4147-A177-3AD203B41FA5}">
                      <a16:colId xmlns:a16="http://schemas.microsoft.com/office/drawing/2014/main" val="2404373779"/>
                    </a:ext>
                  </a:extLst>
                </a:gridCol>
                <a:gridCol w="411480">
                  <a:extLst>
                    <a:ext uri="{9D8B030D-6E8A-4147-A177-3AD203B41FA5}">
                      <a16:colId xmlns:a16="http://schemas.microsoft.com/office/drawing/2014/main" val="680096454"/>
                    </a:ext>
                  </a:extLst>
                </a:gridCol>
                <a:gridCol w="411480">
                  <a:extLst>
                    <a:ext uri="{9D8B030D-6E8A-4147-A177-3AD203B41FA5}">
                      <a16:colId xmlns:a16="http://schemas.microsoft.com/office/drawing/2014/main" val="3714037952"/>
                    </a:ext>
                  </a:extLst>
                </a:gridCol>
                <a:gridCol w="411480">
                  <a:extLst>
                    <a:ext uri="{9D8B030D-6E8A-4147-A177-3AD203B41FA5}">
                      <a16:colId xmlns:a16="http://schemas.microsoft.com/office/drawing/2014/main" val="134539833"/>
                    </a:ext>
                  </a:extLst>
                </a:gridCol>
                <a:gridCol w="411480">
                  <a:extLst>
                    <a:ext uri="{9D8B030D-6E8A-4147-A177-3AD203B41FA5}">
                      <a16:colId xmlns:a16="http://schemas.microsoft.com/office/drawing/2014/main" val="3316248687"/>
                    </a:ext>
                  </a:extLst>
                </a:gridCol>
                <a:gridCol w="411480">
                  <a:extLst>
                    <a:ext uri="{9D8B030D-6E8A-4147-A177-3AD203B41FA5}">
                      <a16:colId xmlns:a16="http://schemas.microsoft.com/office/drawing/2014/main" val="3825281048"/>
                    </a:ext>
                  </a:extLst>
                </a:gridCol>
                <a:gridCol w="411480">
                  <a:extLst>
                    <a:ext uri="{9D8B030D-6E8A-4147-A177-3AD203B41FA5}">
                      <a16:colId xmlns:a16="http://schemas.microsoft.com/office/drawing/2014/main" val="1727733744"/>
                    </a:ext>
                  </a:extLst>
                </a:gridCol>
                <a:gridCol w="411480">
                  <a:extLst>
                    <a:ext uri="{9D8B030D-6E8A-4147-A177-3AD203B41FA5}">
                      <a16:colId xmlns:a16="http://schemas.microsoft.com/office/drawing/2014/main" val="3919898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15332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- 2023-06-20 14:57:30</a:t>
                      </a:r>
                      <a:r>
                        <a:rPr kumimoji="0" lang="en-US" sz="1000" b="0" i="0" u="none" strike="noStrike" kern="1200" cap="none" spc="0" normalizeH="0" baseline="0" noProof="0">
                          <a:ln>
                            <a:noFill/>
                          </a:ln>
                          <a:solidFill>
                            <a:prstClr val="black"/>
                          </a:solidFill>
                          <a:effectLst/>
                          <a:uLnTx/>
                          <a:uFillTx/>
                          <a:latin typeface="Calibri"/>
                          <a:ea typeface="+mn-ea"/>
                          <a:cs typeface="+mn-cs"/>
                        </a:rPr>
                        <a:t>
 We held our Quarterly New Hire Orientation in our Bala Cynwyd office last week! After our new hires learned more about our company, our culture, and the Tokio Marine group companies we serve, they had the opportunity to have lunch with our Executive Committee and Masa Koike, Deputy CEO of Tokio Marine North America. Welcome to the team,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https://quintly-image-storage.s3.amazonaws.com/a1eb1edaae3e86ca5d45b34001303599/cfb99f1539237b1e7930844f601ca42e.jpg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06/23/2023 10:52:45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722565572"/>
                  </a:ext>
                </a:extLst>
              </a:tr>
            </a:tbl>
          </a:graphicData>
        </a:graphic>
      </p:graphicFrame>
      <p:sp>
        <p:nvSpPr>
          <p:cNvPr id="4" name="Text Placeholder 3">
            <a:extLst>
              <a:ext uri="{FF2B5EF4-FFF2-40B4-BE49-F238E27FC236}">
                <a16:creationId xmlns:a16="http://schemas.microsoft.com/office/drawing/2014/main" id="{94391AF0-5D27-4BA3-B563-E1C1A99AFE7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542612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B3F79-6688-476E-8D79-0ECCD0B975E6}"/>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24E9D302-9B7E-490F-9A53-EBCA746D316A}"/>
              </a:ext>
            </a:extLst>
          </p:cNvPr>
          <p:cNvGraphicFramePr>
            <a:graphicFrameLocks noGrp="1"/>
          </p:cNvGraphicFramePr>
          <p:nvPr>
            <p:ph type="tbl" sz="quarter" idx="13"/>
            <p:extLst>
              <p:ext uri="{D42A27DB-BD31-4B8C-83A1-F6EECF244321}">
                <p14:modId xmlns:p14="http://schemas.microsoft.com/office/powerpoint/2010/main" val="159994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9104888"/>
                    </a:ext>
                  </a:extLst>
                </a:gridCol>
                <a:gridCol w="1234440">
                  <a:extLst>
                    <a:ext uri="{9D8B030D-6E8A-4147-A177-3AD203B41FA5}">
                      <a16:colId xmlns:a16="http://schemas.microsoft.com/office/drawing/2014/main" val="2307992507"/>
                    </a:ext>
                  </a:extLst>
                </a:gridCol>
                <a:gridCol w="905256">
                  <a:extLst>
                    <a:ext uri="{9D8B030D-6E8A-4147-A177-3AD203B41FA5}">
                      <a16:colId xmlns:a16="http://schemas.microsoft.com/office/drawing/2014/main" val="506424359"/>
                    </a:ext>
                  </a:extLst>
                </a:gridCol>
                <a:gridCol w="411480">
                  <a:extLst>
                    <a:ext uri="{9D8B030D-6E8A-4147-A177-3AD203B41FA5}">
                      <a16:colId xmlns:a16="http://schemas.microsoft.com/office/drawing/2014/main" val="314458295"/>
                    </a:ext>
                  </a:extLst>
                </a:gridCol>
                <a:gridCol w="411480">
                  <a:extLst>
                    <a:ext uri="{9D8B030D-6E8A-4147-A177-3AD203B41FA5}">
                      <a16:colId xmlns:a16="http://schemas.microsoft.com/office/drawing/2014/main" val="366694220"/>
                    </a:ext>
                  </a:extLst>
                </a:gridCol>
                <a:gridCol w="411480">
                  <a:extLst>
                    <a:ext uri="{9D8B030D-6E8A-4147-A177-3AD203B41FA5}">
                      <a16:colId xmlns:a16="http://schemas.microsoft.com/office/drawing/2014/main" val="1153082581"/>
                    </a:ext>
                  </a:extLst>
                </a:gridCol>
                <a:gridCol w="411480">
                  <a:extLst>
                    <a:ext uri="{9D8B030D-6E8A-4147-A177-3AD203B41FA5}">
                      <a16:colId xmlns:a16="http://schemas.microsoft.com/office/drawing/2014/main" val="2628976783"/>
                    </a:ext>
                  </a:extLst>
                </a:gridCol>
                <a:gridCol w="411480">
                  <a:extLst>
                    <a:ext uri="{9D8B030D-6E8A-4147-A177-3AD203B41FA5}">
                      <a16:colId xmlns:a16="http://schemas.microsoft.com/office/drawing/2014/main" val="2006843046"/>
                    </a:ext>
                  </a:extLst>
                </a:gridCol>
                <a:gridCol w="411480">
                  <a:extLst>
                    <a:ext uri="{9D8B030D-6E8A-4147-A177-3AD203B41FA5}">
                      <a16:colId xmlns:a16="http://schemas.microsoft.com/office/drawing/2014/main" val="378857528"/>
                    </a:ext>
                  </a:extLst>
                </a:gridCol>
                <a:gridCol w="411480">
                  <a:extLst>
                    <a:ext uri="{9D8B030D-6E8A-4147-A177-3AD203B41FA5}">
                      <a16:colId xmlns:a16="http://schemas.microsoft.com/office/drawing/2014/main" val="1768668180"/>
                    </a:ext>
                  </a:extLst>
                </a:gridCol>
                <a:gridCol w="411480">
                  <a:extLst>
                    <a:ext uri="{9D8B030D-6E8A-4147-A177-3AD203B41FA5}">
                      <a16:colId xmlns:a16="http://schemas.microsoft.com/office/drawing/2014/main" val="637929964"/>
                    </a:ext>
                  </a:extLst>
                </a:gridCol>
                <a:gridCol w="411480">
                  <a:extLst>
                    <a:ext uri="{9D8B030D-6E8A-4147-A177-3AD203B41FA5}">
                      <a16:colId xmlns:a16="http://schemas.microsoft.com/office/drawing/2014/main" val="4279297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8862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- 2023-06-29 13:57:52</a:t>
                      </a:r>
                      <a:r>
                        <a:rPr kumimoji="0" lang="en-US" sz="1000" b="0" i="0" u="none" strike="noStrike" kern="1200" cap="none" spc="0" normalizeH="0" baseline="0" noProof="0">
                          <a:ln>
                            <a:noFill/>
                          </a:ln>
                          <a:solidFill>
                            <a:prstClr val="black"/>
                          </a:solidFill>
                          <a:effectLst/>
                          <a:uLnTx/>
                          <a:uFillTx/>
                          <a:latin typeface="Calibri"/>
                          <a:ea typeface="+mn-ea"/>
                          <a:cs typeface="+mn-cs"/>
                        </a:rPr>
                        <a:t>
 As a member of the Tokio Marine Group, a top 20 global insurance provider, we pride ourselves in support services to Philadelphia Insurance Companies, First Insurance Company of Hawaii, LTD, and Tokio Marine America. In honor of National Insurance Awareness Day yesterday, we treated our employees in various offices to a lunch! We had the Dos Gringos Food Truck in Bala Cynwyd, a catered lunch from The Valley Health Bar in Honolulu, and sent virtual gift cards to employees in our smaller offices across the country. 
Thank you to all our employees and we hope you enjoyed a lunch on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https://quintly-image-storage.s3.amazonaws.com/a1eb1edaae3e86ca5d45b34001303599/17f74419b9ce977b5b940aad740e2348.jpg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04:44:48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254012511"/>
                  </a:ext>
                </a:extLst>
              </a:tr>
            </a:tbl>
          </a:graphicData>
        </a:graphic>
      </p:graphicFrame>
      <p:sp>
        <p:nvSpPr>
          <p:cNvPr id="4" name="Text Placeholder 3">
            <a:extLst>
              <a:ext uri="{FF2B5EF4-FFF2-40B4-BE49-F238E27FC236}">
                <a16:creationId xmlns:a16="http://schemas.microsoft.com/office/drawing/2014/main" id="{717A300C-7DE0-4A9E-B356-3F33C165805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784442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AC75D-F87A-4666-AEEA-42087D49D2AC}"/>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D59F1781-31C3-4733-BE8A-37A6FF2968E4}"/>
              </a:ext>
            </a:extLst>
          </p:cNvPr>
          <p:cNvGraphicFramePr>
            <a:graphicFrameLocks noGrp="1"/>
          </p:cNvGraphicFramePr>
          <p:nvPr>
            <p:ph type="chart" sz="quarter" idx="13"/>
            <p:extLst>
              <p:ext uri="{D42A27DB-BD31-4B8C-83A1-F6EECF244321}">
                <p14:modId xmlns:p14="http://schemas.microsoft.com/office/powerpoint/2010/main" val="1555911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F6F1BE-0DDE-4106-9123-EB9B5FCD386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2B23A86-847D-4DAE-B150-BC3696504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369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155C4-A212-4CA6-883F-40C0EC15617E}"/>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833E2D5-F6AA-4D1C-B1BD-5757245ED79C}"/>
              </a:ext>
            </a:extLst>
          </p:cNvPr>
          <p:cNvGraphicFramePr>
            <a:graphicFrameLocks noGrp="1"/>
          </p:cNvGraphicFramePr>
          <p:nvPr>
            <p:ph type="chart" sz="quarter" idx="13"/>
            <p:extLst>
              <p:ext uri="{D42A27DB-BD31-4B8C-83A1-F6EECF244321}">
                <p14:modId xmlns:p14="http://schemas.microsoft.com/office/powerpoint/2010/main" val="243975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C548E-8DA5-4E39-9DA1-35233F89D33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E1A1016-779E-465D-B99A-0B55D81CE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923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25DC0-518A-410A-BD10-FEB15942BCAE}"/>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6626A227-A08F-4FB3-A84B-677840C57275}"/>
              </a:ext>
            </a:extLst>
          </p:cNvPr>
          <p:cNvGraphicFramePr>
            <a:graphicFrameLocks noGrp="1"/>
          </p:cNvGraphicFramePr>
          <p:nvPr>
            <p:ph type="chart" sz="quarter" idx="13"/>
            <p:extLst>
              <p:ext uri="{D42A27DB-BD31-4B8C-83A1-F6EECF244321}">
                <p14:modId xmlns:p14="http://schemas.microsoft.com/office/powerpoint/2010/main" val="43357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C4231-AC5D-4555-B626-FFA013DFA89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D609E67-610C-488F-B1F2-076FE087AA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141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24BE-E4F5-437B-ACD5-7C766EF298EF}"/>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673996B1-0594-4F14-B216-C68229FB1118}"/>
              </a:ext>
            </a:extLst>
          </p:cNvPr>
          <p:cNvGraphicFramePr>
            <a:graphicFrameLocks noGrp="1"/>
          </p:cNvGraphicFramePr>
          <p:nvPr>
            <p:ph type="chart" sz="quarter" idx="13"/>
            <p:extLst>
              <p:ext uri="{D42A27DB-BD31-4B8C-83A1-F6EECF244321}">
                <p14:modId xmlns:p14="http://schemas.microsoft.com/office/powerpoint/2010/main" val="2678941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6F89C-7E96-47A1-B6A1-6CCEE6022F8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6EE8AD7-BD9F-4640-A16D-A4732B7F8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8505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2387</Words>
  <Application>Microsoft Office PowerPoint</Application>
  <PresentationFormat>On-screen Show (4:3)</PresentationFormat>
  <Paragraphs>450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4</vt:lpstr>
      <vt:lpstr>LinkedIn Posts Table | TMNAS - 2 of 4</vt:lpstr>
      <vt:lpstr>LinkedIn Posts Table | TMNAS - 3 of 4</vt:lpstr>
      <vt:lpstr>LinkedIn Posts Table | TMNAS - 4 of 4</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2</vt:lpstr>
      <vt:lpstr>Instagram Top Instagram Posts Table | TMNAS - 2 of 2</vt:lpstr>
      <vt:lpstr>Instagram Stories Key Metrics Table | TMNAS</vt:lpstr>
      <vt:lpstr>Instagram Stories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2023-07-06T14:15:49Z</dcterms:created>
  <dcterms:modified xsi:type="dcterms:W3CDTF">2023-07-06T14:16:42Z</dcterms:modified>
</cp:coreProperties>
</file>