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2" r:id="rId25"/>
    <p:sldId id="283" r:id="rId26"/>
    <p:sldId id="284" r:id="rId27"/>
    <p:sldId id="285" r:id="rId28"/>
    <p:sldId id="286" r:id="rId29"/>
    <p:sldId id="287" r:id="rId30"/>
    <p:sldId id="288" r:id="rId31"/>
    <p:sldId id="289" r:id="rId32"/>
    <p:sldId id="291" r:id="rId33"/>
    <p:sldId id="292"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45078</c:v>
                </c:pt>
              </c:numCache>
            </c:numRef>
          </c:cat>
          <c:val>
            <c:numRef>
              <c:f>Sheet1!$B$2</c:f>
              <c:numCache>
                <c:formatCode>General</c:formatCode>
                <c:ptCount val="1"/>
                <c:pt idx="0">
                  <c:v>490</c:v>
                </c:pt>
              </c:numCache>
            </c:numRef>
          </c:val>
          <c:extLst>
            <c:ext xmlns:c16="http://schemas.microsoft.com/office/drawing/2014/chart" uri="{C3380CC4-5D6E-409C-BE32-E72D297353CC}">
              <c16:uniqueId val="{00000000-1005-43F9-9C7C-B16D9E9F7205}"/>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45078</c:v>
                </c:pt>
              </c:numCache>
            </c:numRef>
          </c:cat>
          <c:val>
            <c:numRef>
              <c:f>Sheet1!$C$2</c:f>
              <c:numCache>
                <c:formatCode>General</c:formatCode>
                <c:ptCount val="1"/>
                <c:pt idx="0">
                  <c:v>499</c:v>
                </c:pt>
              </c:numCache>
            </c:numRef>
          </c:val>
          <c:extLst>
            <c:ext xmlns:c16="http://schemas.microsoft.com/office/drawing/2014/chart" uri="{C3380CC4-5D6E-409C-BE32-E72D297353CC}">
              <c16:uniqueId val="{00000001-1005-43F9-9C7C-B16D9E9F7205}"/>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45078</c:v>
                </c:pt>
              </c:numCache>
            </c:numRef>
          </c:cat>
          <c:val>
            <c:numRef>
              <c:f>Sheet1!$D$2</c:f>
              <c:numCache>
                <c:formatCode>General</c:formatCode>
                <c:ptCount val="1"/>
                <c:pt idx="0">
                  <c:v>21034</c:v>
                </c:pt>
              </c:numCache>
            </c:numRef>
          </c:val>
          <c:extLst>
            <c:ext xmlns:c16="http://schemas.microsoft.com/office/drawing/2014/chart" uri="{C3380CC4-5D6E-409C-BE32-E72D297353CC}">
              <c16:uniqueId val="{00000002-1005-43F9-9C7C-B16D9E9F7205}"/>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45078</c:v>
                </c:pt>
              </c:numCache>
            </c:numRef>
          </c:cat>
          <c:val>
            <c:numRef>
              <c:f>Sheet1!$E$2</c:f>
              <c:numCache>
                <c:formatCode>General</c:formatCode>
                <c:ptCount val="1"/>
                <c:pt idx="0">
                  <c:v>259</c:v>
                </c:pt>
              </c:numCache>
            </c:numRef>
          </c:val>
          <c:extLst>
            <c:ext xmlns:c16="http://schemas.microsoft.com/office/drawing/2014/chart" uri="{C3380CC4-5D6E-409C-BE32-E72D297353CC}">
              <c16:uniqueId val="{00000003-1005-43F9-9C7C-B16D9E9F7205}"/>
            </c:ext>
          </c:extLst>
        </c:ser>
        <c:dLbls>
          <c:showLegendKey val="0"/>
          <c:showVal val="0"/>
          <c:showCatName val="0"/>
          <c:showSerName val="0"/>
          <c:showPercent val="0"/>
          <c:showBubbleSize val="0"/>
        </c:dLbls>
        <c:gapWidth val="219"/>
        <c:overlap val="-27"/>
        <c:axId val="374341848"/>
        <c:axId val="374343160"/>
      </c:barChart>
      <c:dateAx>
        <c:axId val="374341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343160"/>
        <c:crosses val="autoZero"/>
        <c:auto val="1"/>
        <c:lblOffset val="100"/>
        <c:baseTimeUnit val="days"/>
      </c:dateAx>
      <c:valAx>
        <c:axId val="374343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341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0</c:v>
                </c:pt>
                <c:pt idx="2">
                  <c:v>1</c:v>
                </c:pt>
                <c:pt idx="3">
                  <c:v>1</c:v>
                </c:pt>
                <c:pt idx="4">
                  <c:v>-2</c:v>
                </c:pt>
                <c:pt idx="5">
                  <c:v>0</c:v>
                </c:pt>
                <c:pt idx="6">
                  <c:v>2</c:v>
                </c:pt>
              </c:numCache>
            </c:numRef>
          </c:val>
          <c:extLst>
            <c:ext xmlns:c16="http://schemas.microsoft.com/office/drawing/2014/chart" uri="{C3380CC4-5D6E-409C-BE32-E72D297353CC}">
              <c16:uniqueId val="{00000000-1516-48B0-9750-DE417ACD18BE}"/>
            </c:ext>
          </c:extLst>
        </c:ser>
        <c:dLbls>
          <c:showLegendKey val="0"/>
          <c:showVal val="0"/>
          <c:showCatName val="0"/>
          <c:showSerName val="0"/>
          <c:showPercent val="0"/>
          <c:showBubbleSize val="0"/>
        </c:dLbls>
        <c:gapWidth val="219"/>
        <c:overlap val="-27"/>
        <c:axId val="60985032"/>
        <c:axId val="60984704"/>
      </c:barChart>
      <c:dateAx>
        <c:axId val="60985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984704"/>
        <c:crosses val="autoZero"/>
        <c:auto val="1"/>
        <c:lblOffset val="100"/>
        <c:baseTimeUnit val="months"/>
      </c:dateAx>
      <c:valAx>
        <c:axId val="60984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985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c:v>
                </c:pt>
                <c:pt idx="1">
                  <c:v>3</c:v>
                </c:pt>
                <c:pt idx="2">
                  <c:v>4</c:v>
                </c:pt>
                <c:pt idx="3">
                  <c:v>2</c:v>
                </c:pt>
                <c:pt idx="4">
                  <c:v>7</c:v>
                </c:pt>
                <c:pt idx="5">
                  <c:v>6</c:v>
                </c:pt>
                <c:pt idx="6">
                  <c:v>0</c:v>
                </c:pt>
                <c:pt idx="7">
                  <c:v>0</c:v>
                </c:pt>
                <c:pt idx="8">
                  <c:v>0</c:v>
                </c:pt>
                <c:pt idx="9">
                  <c:v>0</c:v>
                </c:pt>
                <c:pt idx="10">
                  <c:v>0</c:v>
                </c:pt>
                <c:pt idx="11">
                  <c:v>0</c:v>
                </c:pt>
              </c:numCache>
            </c:numRef>
          </c:val>
          <c:extLst>
            <c:ext xmlns:c16="http://schemas.microsoft.com/office/drawing/2014/chart" uri="{C3380CC4-5D6E-409C-BE32-E72D297353CC}">
              <c16:uniqueId val="{00000000-7A67-4014-8AF8-8A9F5B27D3FE}"/>
            </c:ext>
          </c:extLst>
        </c:ser>
        <c:dLbls>
          <c:showLegendKey val="0"/>
          <c:showVal val="0"/>
          <c:showCatName val="0"/>
          <c:showSerName val="0"/>
          <c:showPercent val="0"/>
          <c:showBubbleSize val="0"/>
        </c:dLbls>
        <c:gapWidth val="219"/>
        <c:overlap val="-27"/>
        <c:axId val="58453776"/>
        <c:axId val="58452464"/>
      </c:barChart>
      <c:dateAx>
        <c:axId val="58453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452464"/>
        <c:crosses val="autoZero"/>
        <c:auto val="1"/>
        <c:lblOffset val="100"/>
        <c:baseTimeUnit val="months"/>
      </c:dateAx>
      <c:valAx>
        <c:axId val="58452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45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27</c:v>
                </c:pt>
                <c:pt idx="1">
                  <c:v>46</c:v>
                </c:pt>
                <c:pt idx="2">
                  <c:v>71</c:v>
                </c:pt>
                <c:pt idx="3">
                  <c:v>42</c:v>
                </c:pt>
                <c:pt idx="4">
                  <c:v>99</c:v>
                </c:pt>
                <c:pt idx="5">
                  <c:v>83</c:v>
                </c:pt>
                <c:pt idx="6">
                  <c:v>0</c:v>
                </c:pt>
                <c:pt idx="7">
                  <c:v>0</c:v>
                </c:pt>
                <c:pt idx="8">
                  <c:v>0</c:v>
                </c:pt>
                <c:pt idx="9">
                  <c:v>0</c:v>
                </c:pt>
                <c:pt idx="10">
                  <c:v>0</c:v>
                </c:pt>
                <c:pt idx="11">
                  <c:v>0</c:v>
                </c:pt>
              </c:numCache>
            </c:numRef>
          </c:val>
          <c:extLst>
            <c:ext xmlns:c16="http://schemas.microsoft.com/office/drawing/2014/chart" uri="{C3380CC4-5D6E-409C-BE32-E72D297353CC}">
              <c16:uniqueId val="{00000000-4C9A-432B-BC10-8F18C04F948B}"/>
            </c:ext>
          </c:extLst>
        </c:ser>
        <c:dLbls>
          <c:showLegendKey val="0"/>
          <c:showVal val="0"/>
          <c:showCatName val="0"/>
          <c:showSerName val="0"/>
          <c:showPercent val="0"/>
          <c:showBubbleSize val="0"/>
        </c:dLbls>
        <c:gapWidth val="219"/>
        <c:overlap val="-27"/>
        <c:axId val="370622584"/>
        <c:axId val="370622912"/>
      </c:barChart>
      <c:catAx>
        <c:axId val="370622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622912"/>
        <c:crosses val="autoZero"/>
        <c:auto val="1"/>
        <c:lblAlgn val="ctr"/>
        <c:lblOffset val="100"/>
        <c:noMultiLvlLbl val="0"/>
      </c:catAx>
      <c:valAx>
        <c:axId val="370622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62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1304</c:v>
                </c:pt>
                <c:pt idx="1">
                  <c:v>1250</c:v>
                </c:pt>
                <c:pt idx="2">
                  <c:v>2398</c:v>
                </c:pt>
                <c:pt idx="3">
                  <c:v>1364</c:v>
                </c:pt>
                <c:pt idx="4">
                  <c:v>1835</c:v>
                </c:pt>
                <c:pt idx="5">
                  <c:v>3076</c:v>
                </c:pt>
                <c:pt idx="6">
                  <c:v>82</c:v>
                </c:pt>
                <c:pt idx="7">
                  <c:v>0</c:v>
                </c:pt>
              </c:numCache>
            </c:numRef>
          </c:val>
          <c:extLst>
            <c:ext xmlns:c16="http://schemas.microsoft.com/office/drawing/2014/chart" uri="{C3380CC4-5D6E-409C-BE32-E72D297353CC}">
              <c16:uniqueId val="{00000000-D516-45F0-820E-317E79F15D94}"/>
            </c:ext>
          </c:extLst>
        </c:ser>
        <c:dLbls>
          <c:showLegendKey val="0"/>
          <c:showVal val="0"/>
          <c:showCatName val="0"/>
          <c:showSerName val="0"/>
          <c:showPercent val="0"/>
          <c:showBubbleSize val="0"/>
        </c:dLbls>
        <c:gapWidth val="219"/>
        <c:overlap val="-27"/>
        <c:axId val="379648872"/>
        <c:axId val="379647232"/>
      </c:barChart>
      <c:dateAx>
        <c:axId val="379648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47232"/>
        <c:crosses val="autoZero"/>
        <c:auto val="1"/>
        <c:lblOffset val="100"/>
        <c:baseTimeUnit val="months"/>
      </c:dateAx>
      <c:valAx>
        <c:axId val="37964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48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5</c:v>
                </c:pt>
                <c:pt idx="1">
                  <c:v>1</c:v>
                </c:pt>
                <c:pt idx="2">
                  <c:v>3</c:v>
                </c:pt>
                <c:pt idx="3">
                  <c:v>3</c:v>
                </c:pt>
                <c:pt idx="4">
                  <c:v>3</c:v>
                </c:pt>
                <c:pt idx="5">
                  <c:v>8</c:v>
                </c:pt>
                <c:pt idx="6">
                  <c:v>1</c:v>
                </c:pt>
              </c:numCache>
            </c:numRef>
          </c:val>
          <c:extLst>
            <c:ext xmlns:c16="http://schemas.microsoft.com/office/drawing/2014/chart" uri="{C3380CC4-5D6E-409C-BE32-E72D297353CC}">
              <c16:uniqueId val="{00000000-0BA3-46DD-8824-EB578AA2F76E}"/>
            </c:ext>
          </c:extLst>
        </c:ser>
        <c:dLbls>
          <c:showLegendKey val="0"/>
          <c:showVal val="0"/>
          <c:showCatName val="0"/>
          <c:showSerName val="0"/>
          <c:showPercent val="0"/>
          <c:showBubbleSize val="0"/>
        </c:dLbls>
        <c:gapWidth val="219"/>
        <c:overlap val="-27"/>
        <c:axId val="469877944"/>
        <c:axId val="469878272"/>
      </c:barChart>
      <c:dateAx>
        <c:axId val="469877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78272"/>
        <c:crosses val="autoZero"/>
        <c:auto val="1"/>
        <c:lblOffset val="100"/>
        <c:baseTimeUnit val="months"/>
      </c:dateAx>
      <c:valAx>
        <c:axId val="469878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7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A3F-431F-8842-56C3AF286677}"/>
            </c:ext>
          </c:extLst>
        </c:ser>
        <c:dLbls>
          <c:showLegendKey val="0"/>
          <c:showVal val="0"/>
          <c:showCatName val="0"/>
          <c:showSerName val="0"/>
          <c:showPercent val="0"/>
          <c:showBubbleSize val="0"/>
        </c:dLbls>
        <c:gapWidth val="219"/>
        <c:overlap val="-27"/>
        <c:axId val="469875648"/>
        <c:axId val="469878600"/>
      </c:barChart>
      <c:dateAx>
        <c:axId val="469875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78600"/>
        <c:crosses val="autoZero"/>
        <c:auto val="1"/>
        <c:lblOffset val="100"/>
        <c:baseTimeUnit val="months"/>
      </c:dateAx>
      <c:valAx>
        <c:axId val="469878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75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c:v>
                </c:pt>
                <c:pt idx="1">
                  <c:v>16</c:v>
                </c:pt>
                <c:pt idx="2">
                  <c:v>7</c:v>
                </c:pt>
                <c:pt idx="3">
                  <c:v>3</c:v>
                </c:pt>
                <c:pt idx="4">
                  <c:v>9</c:v>
                </c:pt>
                <c:pt idx="5">
                  <c:v>6</c:v>
                </c:pt>
                <c:pt idx="6">
                  <c:v>0</c:v>
                </c:pt>
                <c:pt idx="7">
                  <c:v>0</c:v>
                </c:pt>
                <c:pt idx="8">
                  <c:v>0</c:v>
                </c:pt>
                <c:pt idx="9">
                  <c:v>0</c:v>
                </c:pt>
                <c:pt idx="10">
                  <c:v>0</c:v>
                </c:pt>
                <c:pt idx="11">
                  <c:v>0</c:v>
                </c:pt>
              </c:numCache>
            </c:numRef>
          </c:val>
          <c:extLst>
            <c:ext xmlns:c16="http://schemas.microsoft.com/office/drawing/2014/chart" uri="{C3380CC4-5D6E-409C-BE32-E72D297353CC}">
              <c16:uniqueId val="{00000000-1CA4-44EC-AC5C-7B0BFD9277D6}"/>
            </c:ext>
          </c:extLst>
        </c:ser>
        <c:dLbls>
          <c:showLegendKey val="0"/>
          <c:showVal val="0"/>
          <c:showCatName val="0"/>
          <c:showSerName val="0"/>
          <c:showPercent val="0"/>
          <c:showBubbleSize val="0"/>
        </c:dLbls>
        <c:gapWidth val="219"/>
        <c:overlap val="-27"/>
        <c:axId val="469884832"/>
        <c:axId val="469885160"/>
      </c:barChart>
      <c:catAx>
        <c:axId val="469884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85160"/>
        <c:crosses val="autoZero"/>
        <c:auto val="1"/>
        <c:lblAlgn val="ctr"/>
        <c:lblOffset val="100"/>
        <c:noMultiLvlLbl val="0"/>
      </c:catAx>
      <c:valAx>
        <c:axId val="469885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84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163</c:v>
                </c:pt>
                <c:pt idx="1">
                  <c:v>185</c:v>
                </c:pt>
                <c:pt idx="2">
                  <c:v>208</c:v>
                </c:pt>
                <c:pt idx="3">
                  <c:v>98</c:v>
                </c:pt>
                <c:pt idx="4">
                  <c:v>171</c:v>
                </c:pt>
                <c:pt idx="5">
                  <c:v>144</c:v>
                </c:pt>
                <c:pt idx="6">
                  <c:v>20</c:v>
                </c:pt>
              </c:numCache>
            </c:numRef>
          </c:val>
          <c:extLst>
            <c:ext xmlns:c16="http://schemas.microsoft.com/office/drawing/2014/chart" uri="{C3380CC4-5D6E-409C-BE32-E72D297353CC}">
              <c16:uniqueId val="{00000000-C4C5-4B8E-AB94-46219265ACA7}"/>
            </c:ext>
          </c:extLst>
        </c:ser>
        <c:dLbls>
          <c:showLegendKey val="0"/>
          <c:showVal val="0"/>
          <c:showCatName val="0"/>
          <c:showSerName val="0"/>
          <c:showPercent val="0"/>
          <c:showBubbleSize val="0"/>
        </c:dLbls>
        <c:gapWidth val="219"/>
        <c:overlap val="-27"/>
        <c:axId val="246664240"/>
        <c:axId val="246664568"/>
      </c:barChart>
      <c:dateAx>
        <c:axId val="246664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64568"/>
        <c:crosses val="autoZero"/>
        <c:auto val="1"/>
        <c:lblOffset val="100"/>
        <c:baseTimeUnit val="months"/>
      </c:dateAx>
      <c:valAx>
        <c:axId val="246664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6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Sheet1!$A$2:$A$7</c:f>
              <c:strCache>
                <c:ptCount val="6"/>
                <c:pt idx="0">
                  <c:v>2023-01</c:v>
                </c:pt>
                <c:pt idx="1">
                  <c:v>2023-02</c:v>
                </c:pt>
                <c:pt idx="2">
                  <c:v>2023-03</c:v>
                </c:pt>
                <c:pt idx="3">
                  <c:v>2023-04</c:v>
                </c:pt>
                <c:pt idx="4">
                  <c:v>2023-05</c:v>
                </c:pt>
                <c:pt idx="5">
                  <c:v>2023-06</c:v>
                </c:pt>
              </c:strCache>
            </c:strRef>
          </c:cat>
          <c:val>
            <c:numRef>
              <c:f>Sheet1!$B$2:$B$7</c:f>
              <c:numCache>
                <c:formatCode>General</c:formatCode>
                <c:ptCount val="6"/>
                <c:pt idx="0">
                  <c:v>50</c:v>
                </c:pt>
                <c:pt idx="1">
                  <c:v>50</c:v>
                </c:pt>
                <c:pt idx="2">
                  <c:v>50</c:v>
                </c:pt>
                <c:pt idx="3">
                  <c:v>29</c:v>
                </c:pt>
                <c:pt idx="4">
                  <c:v>52</c:v>
                </c:pt>
                <c:pt idx="5">
                  <c:v>45</c:v>
                </c:pt>
              </c:numCache>
            </c:numRef>
          </c:val>
          <c:extLst>
            <c:ext xmlns:c16="http://schemas.microsoft.com/office/drawing/2014/chart" uri="{C3380CC4-5D6E-409C-BE32-E72D297353CC}">
              <c16:uniqueId val="{00000000-3185-4419-84AF-2A2422BC3FCB}"/>
            </c:ext>
          </c:extLst>
        </c:ser>
        <c:dLbls>
          <c:showLegendKey val="0"/>
          <c:showVal val="0"/>
          <c:showCatName val="0"/>
          <c:showSerName val="0"/>
          <c:showPercent val="0"/>
          <c:showBubbleSize val="0"/>
        </c:dLbls>
        <c:gapWidth val="219"/>
        <c:overlap val="-27"/>
        <c:axId val="245145992"/>
        <c:axId val="245139760"/>
      </c:barChart>
      <c:catAx>
        <c:axId val="245145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139760"/>
        <c:crosses val="autoZero"/>
        <c:auto val="1"/>
        <c:lblAlgn val="ctr"/>
        <c:lblOffset val="100"/>
        <c:noMultiLvlLbl val="0"/>
      </c:catAx>
      <c:valAx>
        <c:axId val="24513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145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Sheet1!$A$2:$A$7</c:f>
              <c:strCache>
                <c:ptCount val="6"/>
                <c:pt idx="0">
                  <c:v>2023-01</c:v>
                </c:pt>
                <c:pt idx="1">
                  <c:v>2023-02</c:v>
                </c:pt>
                <c:pt idx="2">
                  <c:v>2023-03</c:v>
                </c:pt>
                <c:pt idx="3">
                  <c:v>2023-04</c:v>
                </c:pt>
                <c:pt idx="4">
                  <c:v>2023-05</c:v>
                </c:pt>
                <c:pt idx="5">
                  <c:v>2023-06</c:v>
                </c:pt>
              </c:strCache>
            </c:strRef>
          </c:cat>
          <c:val>
            <c:numRef>
              <c:f>Sheet1!$B$2:$B$7</c:f>
              <c:numCache>
                <c:formatCode>General</c:formatCode>
                <c:ptCount val="6"/>
                <c:pt idx="0">
                  <c:v>551</c:v>
                </c:pt>
                <c:pt idx="1">
                  <c:v>657</c:v>
                </c:pt>
                <c:pt idx="2">
                  <c:v>712</c:v>
                </c:pt>
                <c:pt idx="3">
                  <c:v>351</c:v>
                </c:pt>
                <c:pt idx="4">
                  <c:v>688</c:v>
                </c:pt>
                <c:pt idx="5">
                  <c:v>543</c:v>
                </c:pt>
              </c:numCache>
            </c:numRef>
          </c:val>
          <c:extLst>
            <c:ext xmlns:c16="http://schemas.microsoft.com/office/drawing/2014/chart" uri="{C3380CC4-5D6E-409C-BE32-E72D297353CC}">
              <c16:uniqueId val="{00000000-6100-451D-8F8A-9EC9E1266B26}"/>
            </c:ext>
          </c:extLst>
        </c:ser>
        <c:dLbls>
          <c:showLegendKey val="0"/>
          <c:showVal val="0"/>
          <c:showCatName val="0"/>
          <c:showSerName val="0"/>
          <c:showPercent val="0"/>
          <c:showBubbleSize val="0"/>
        </c:dLbls>
        <c:gapWidth val="219"/>
        <c:overlap val="-27"/>
        <c:axId val="245138448"/>
        <c:axId val="245141400"/>
      </c:barChart>
      <c:catAx>
        <c:axId val="24513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141400"/>
        <c:crosses val="autoZero"/>
        <c:auto val="1"/>
        <c:lblAlgn val="ctr"/>
        <c:lblOffset val="100"/>
        <c:noMultiLvlLbl val="0"/>
      </c:catAx>
      <c:valAx>
        <c:axId val="245141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138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818</c:v>
                </c:pt>
                <c:pt idx="1">
                  <c:v>28649</c:v>
                </c:pt>
                <c:pt idx="2">
                  <c:v>27454</c:v>
                </c:pt>
                <c:pt idx="3">
                  <c:v>29726</c:v>
                </c:pt>
                <c:pt idx="4">
                  <c:v>24036</c:v>
                </c:pt>
                <c:pt idx="5">
                  <c:v>30279</c:v>
                </c:pt>
                <c:pt idx="6">
                  <c:v>26067</c:v>
                </c:pt>
                <c:pt idx="7">
                  <c:v>2330</c:v>
                </c:pt>
              </c:numCache>
            </c:numRef>
          </c:val>
          <c:extLst>
            <c:ext xmlns:c16="http://schemas.microsoft.com/office/drawing/2014/chart" uri="{C3380CC4-5D6E-409C-BE32-E72D297353CC}">
              <c16:uniqueId val="{00000000-880E-489A-ADC3-510DB07AFF6C}"/>
            </c:ext>
          </c:extLst>
        </c:ser>
        <c:dLbls>
          <c:showLegendKey val="0"/>
          <c:showVal val="0"/>
          <c:showCatName val="0"/>
          <c:showSerName val="0"/>
          <c:showPercent val="0"/>
          <c:showBubbleSize val="0"/>
        </c:dLbls>
        <c:gapWidth val="219"/>
        <c:overlap val="-27"/>
        <c:axId val="245145664"/>
        <c:axId val="245137464"/>
      </c:barChart>
      <c:catAx>
        <c:axId val="245145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137464"/>
        <c:crosses val="autoZero"/>
        <c:auto val="1"/>
        <c:lblAlgn val="ctr"/>
        <c:lblOffset val="100"/>
        <c:noMultiLvlLbl val="0"/>
      </c:catAx>
      <c:valAx>
        <c:axId val="245137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14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2</c:v>
                </c:pt>
                <c:pt idx="2">
                  <c:v>6</c:v>
                </c:pt>
                <c:pt idx="3">
                  <c:v>2</c:v>
                </c:pt>
                <c:pt idx="4">
                  <c:v>4</c:v>
                </c:pt>
                <c:pt idx="5">
                  <c:v>-2</c:v>
                </c:pt>
                <c:pt idx="6">
                  <c:v>0</c:v>
                </c:pt>
              </c:numCache>
            </c:numRef>
          </c:val>
          <c:extLst>
            <c:ext xmlns:c16="http://schemas.microsoft.com/office/drawing/2014/chart" uri="{C3380CC4-5D6E-409C-BE32-E72D297353CC}">
              <c16:uniqueId val="{00000000-B26D-4E14-9D21-EAE0D920FC03}"/>
            </c:ext>
          </c:extLst>
        </c:ser>
        <c:dLbls>
          <c:showLegendKey val="0"/>
          <c:showVal val="0"/>
          <c:showCatName val="0"/>
          <c:showSerName val="0"/>
          <c:showPercent val="0"/>
          <c:showBubbleSize val="0"/>
        </c:dLbls>
        <c:gapWidth val="219"/>
        <c:overlap val="-27"/>
        <c:axId val="253508568"/>
        <c:axId val="253499712"/>
      </c:barChart>
      <c:dateAx>
        <c:axId val="253508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499712"/>
        <c:crosses val="autoZero"/>
        <c:auto val="1"/>
        <c:lblOffset val="100"/>
        <c:baseTimeUnit val="months"/>
      </c:dateAx>
      <c:valAx>
        <c:axId val="253499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50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5</c:v>
                </c:pt>
                <c:pt idx="1">
                  <c:v>7</c:v>
                </c:pt>
                <c:pt idx="2">
                  <c:v>8</c:v>
                </c:pt>
                <c:pt idx="3">
                  <c:v>6</c:v>
                </c:pt>
                <c:pt idx="4">
                  <c:v>11</c:v>
                </c:pt>
                <c:pt idx="5">
                  <c:v>6</c:v>
                </c:pt>
                <c:pt idx="6">
                  <c:v>0</c:v>
                </c:pt>
                <c:pt idx="7">
                  <c:v>0</c:v>
                </c:pt>
                <c:pt idx="8">
                  <c:v>0</c:v>
                </c:pt>
                <c:pt idx="9">
                  <c:v>0</c:v>
                </c:pt>
                <c:pt idx="10">
                  <c:v>0</c:v>
                </c:pt>
                <c:pt idx="11">
                  <c:v>0</c:v>
                </c:pt>
              </c:numCache>
            </c:numRef>
          </c:val>
          <c:extLst>
            <c:ext xmlns:c16="http://schemas.microsoft.com/office/drawing/2014/chart" uri="{C3380CC4-5D6E-409C-BE32-E72D297353CC}">
              <c16:uniqueId val="{00000000-037B-45A6-B217-65813304A749}"/>
            </c:ext>
          </c:extLst>
        </c:ser>
        <c:dLbls>
          <c:showLegendKey val="0"/>
          <c:showVal val="0"/>
          <c:showCatName val="0"/>
          <c:showSerName val="0"/>
          <c:showPercent val="0"/>
          <c:showBubbleSize val="0"/>
        </c:dLbls>
        <c:gapWidth val="219"/>
        <c:overlap val="-27"/>
        <c:axId val="253506600"/>
        <c:axId val="253504632"/>
      </c:barChart>
      <c:dateAx>
        <c:axId val="253506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504632"/>
        <c:crosses val="autoZero"/>
        <c:auto val="1"/>
        <c:lblOffset val="100"/>
        <c:baseTimeUnit val="months"/>
      </c:dateAx>
      <c:valAx>
        <c:axId val="253504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506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54</c:v>
                </c:pt>
                <c:pt idx="1">
                  <c:v>93</c:v>
                </c:pt>
                <c:pt idx="2">
                  <c:v>118</c:v>
                </c:pt>
                <c:pt idx="3">
                  <c:v>78</c:v>
                </c:pt>
                <c:pt idx="4">
                  <c:v>151</c:v>
                </c:pt>
                <c:pt idx="5">
                  <c:v>68</c:v>
                </c:pt>
                <c:pt idx="6">
                  <c:v>0</c:v>
                </c:pt>
                <c:pt idx="7">
                  <c:v>0</c:v>
                </c:pt>
                <c:pt idx="8">
                  <c:v>0</c:v>
                </c:pt>
                <c:pt idx="9">
                  <c:v>0</c:v>
                </c:pt>
                <c:pt idx="10">
                  <c:v>0</c:v>
                </c:pt>
                <c:pt idx="11">
                  <c:v>0</c:v>
                </c:pt>
              </c:numCache>
            </c:numRef>
          </c:val>
          <c:extLst>
            <c:ext xmlns:c16="http://schemas.microsoft.com/office/drawing/2014/chart" uri="{C3380CC4-5D6E-409C-BE32-E72D297353CC}">
              <c16:uniqueId val="{00000000-8062-45CA-86BE-88054C02B4AA}"/>
            </c:ext>
          </c:extLst>
        </c:ser>
        <c:dLbls>
          <c:showLegendKey val="0"/>
          <c:showVal val="0"/>
          <c:showCatName val="0"/>
          <c:showSerName val="0"/>
          <c:showPercent val="0"/>
          <c:showBubbleSize val="0"/>
        </c:dLbls>
        <c:gapWidth val="219"/>
        <c:overlap val="-27"/>
        <c:axId val="253502336"/>
        <c:axId val="253503320"/>
      </c:barChart>
      <c:catAx>
        <c:axId val="25350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503320"/>
        <c:crosses val="autoZero"/>
        <c:auto val="1"/>
        <c:lblAlgn val="ctr"/>
        <c:lblOffset val="100"/>
        <c:noMultiLvlLbl val="0"/>
      </c:catAx>
      <c:valAx>
        <c:axId val="253503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502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1293</c:v>
                </c:pt>
                <c:pt idx="1">
                  <c:v>1324</c:v>
                </c:pt>
                <c:pt idx="2">
                  <c:v>1454</c:v>
                </c:pt>
                <c:pt idx="3">
                  <c:v>1653</c:v>
                </c:pt>
                <c:pt idx="4">
                  <c:v>1370</c:v>
                </c:pt>
                <c:pt idx="5">
                  <c:v>1117</c:v>
                </c:pt>
              </c:numCache>
            </c:numRef>
          </c:val>
          <c:extLst>
            <c:ext xmlns:c16="http://schemas.microsoft.com/office/drawing/2014/chart" uri="{C3380CC4-5D6E-409C-BE32-E72D297353CC}">
              <c16:uniqueId val="{00000000-2314-49A8-8856-CA7FC6743180}"/>
            </c:ext>
          </c:extLst>
        </c:ser>
        <c:dLbls>
          <c:showLegendKey val="0"/>
          <c:showVal val="0"/>
          <c:showCatName val="0"/>
          <c:showSerName val="0"/>
          <c:showPercent val="0"/>
          <c:showBubbleSize val="0"/>
        </c:dLbls>
        <c:gapWidth val="219"/>
        <c:overlap val="-27"/>
        <c:axId val="253513488"/>
        <c:axId val="253511848"/>
      </c:barChart>
      <c:dateAx>
        <c:axId val="253513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511848"/>
        <c:crosses val="autoZero"/>
        <c:auto val="1"/>
        <c:lblOffset val="100"/>
        <c:baseTimeUnit val="months"/>
      </c:dateAx>
      <c:valAx>
        <c:axId val="253511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513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E5496-88F9-4333-AD2C-8B8E80E3FC9B}"/>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E4F5C609-48D8-432A-AA1D-A6364DFB13B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23526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3CBDB-3F6B-40EA-AA99-9BDC2C80731D}"/>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73059C00-1B44-489C-B39F-4C19CF82E139}"/>
              </a:ext>
            </a:extLst>
          </p:cNvPr>
          <p:cNvGraphicFramePr>
            <a:graphicFrameLocks noGrp="1"/>
          </p:cNvGraphicFramePr>
          <p:nvPr>
            <p:ph type="chart" sz="quarter" idx="13"/>
            <p:extLst>
              <p:ext uri="{D42A27DB-BD31-4B8C-83A1-F6EECF244321}">
                <p14:modId xmlns:p14="http://schemas.microsoft.com/office/powerpoint/2010/main" val="2410606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608E5B-D7DB-4BB2-938B-2E62F0873F61}"/>
              </a:ext>
            </a:extLst>
          </p:cNvPr>
          <p:cNvSpPr>
            <a:spLocks noGrp="1"/>
          </p:cNvSpPr>
          <p:nvPr>
            <p:ph type="body" sz="quarter" idx="14"/>
          </p:nvPr>
        </p:nvSpPr>
        <p:spPr/>
        <p:txBody>
          <a:bodyPr/>
          <a:lstStyle/>
          <a:p>
            <a:r>
              <a:rPr lang="en-US"/>
              <a:t>06/01/2023 - 06/30/2023</a:t>
            </a:r>
          </a:p>
        </p:txBody>
      </p:sp>
      <p:sp>
        <p:nvSpPr>
          <p:cNvPr id="5" name="Footer Placeholder 4">
            <a:extLst>
              <a:ext uri="{FF2B5EF4-FFF2-40B4-BE49-F238E27FC236}">
                <a16:creationId xmlns:a16="http://schemas.microsoft.com/office/drawing/2014/main" id="{47CA75F3-0A95-4716-B737-199F604679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9274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9C6B7-FDC5-4ABD-806B-64BA8B398C75}"/>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3DC59C0B-F497-4DDE-A00D-4C7636171B51}"/>
              </a:ext>
            </a:extLst>
          </p:cNvPr>
          <p:cNvGraphicFramePr>
            <a:graphicFrameLocks noGrp="1"/>
          </p:cNvGraphicFramePr>
          <p:nvPr>
            <p:ph type="tbl" sz="quarter" idx="13"/>
            <p:extLst>
              <p:ext uri="{D42A27DB-BD31-4B8C-83A1-F6EECF244321}">
                <p14:modId xmlns:p14="http://schemas.microsoft.com/office/powerpoint/2010/main" val="3429520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431899055"/>
                    </a:ext>
                  </a:extLst>
                </a:gridCol>
                <a:gridCol w="905256">
                  <a:extLst>
                    <a:ext uri="{9D8B030D-6E8A-4147-A177-3AD203B41FA5}">
                      <a16:colId xmlns:a16="http://schemas.microsoft.com/office/drawing/2014/main" val="1550587985"/>
                    </a:ext>
                  </a:extLst>
                </a:gridCol>
                <a:gridCol w="905256">
                  <a:extLst>
                    <a:ext uri="{9D8B030D-6E8A-4147-A177-3AD203B41FA5}">
                      <a16:colId xmlns:a16="http://schemas.microsoft.com/office/drawing/2014/main" val="252654259"/>
                    </a:ext>
                  </a:extLst>
                </a:gridCol>
                <a:gridCol w="905256">
                  <a:extLst>
                    <a:ext uri="{9D8B030D-6E8A-4147-A177-3AD203B41FA5}">
                      <a16:colId xmlns:a16="http://schemas.microsoft.com/office/drawing/2014/main" val="657662121"/>
                    </a:ext>
                  </a:extLst>
                </a:gridCol>
                <a:gridCol w="905256">
                  <a:extLst>
                    <a:ext uri="{9D8B030D-6E8A-4147-A177-3AD203B41FA5}">
                      <a16:colId xmlns:a16="http://schemas.microsoft.com/office/drawing/2014/main" val="3413265096"/>
                    </a:ext>
                  </a:extLst>
                </a:gridCol>
                <a:gridCol w="905256">
                  <a:extLst>
                    <a:ext uri="{9D8B030D-6E8A-4147-A177-3AD203B41FA5}">
                      <a16:colId xmlns:a16="http://schemas.microsoft.com/office/drawing/2014/main" val="4114212957"/>
                    </a:ext>
                  </a:extLst>
                </a:gridCol>
                <a:gridCol w="905256">
                  <a:extLst>
                    <a:ext uri="{9D8B030D-6E8A-4147-A177-3AD203B41FA5}">
                      <a16:colId xmlns:a16="http://schemas.microsoft.com/office/drawing/2014/main" val="589899881"/>
                    </a:ext>
                  </a:extLst>
                </a:gridCol>
                <a:gridCol w="905256">
                  <a:extLst>
                    <a:ext uri="{9D8B030D-6E8A-4147-A177-3AD203B41FA5}">
                      <a16:colId xmlns:a16="http://schemas.microsoft.com/office/drawing/2014/main" val="715539326"/>
                    </a:ext>
                  </a:extLst>
                </a:gridCol>
                <a:gridCol w="905256">
                  <a:extLst>
                    <a:ext uri="{9D8B030D-6E8A-4147-A177-3AD203B41FA5}">
                      <a16:colId xmlns:a16="http://schemas.microsoft.com/office/drawing/2014/main" val="340799916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35846144"/>
                  </a:ext>
                </a:extLst>
              </a:tr>
              <a:tr h="370840">
                <a:tc>
                  <a:txBody>
                    <a:bodyPr/>
                    <a:lstStyle/>
                    <a:p>
                      <a:r>
                        <a:rPr lang="en-US" sz="1000"/>
                        <a:t>490</a:t>
                      </a:r>
                    </a:p>
                  </a:txBody>
                  <a:tcPr/>
                </a:tc>
                <a:tc>
                  <a:txBody>
                    <a:bodyPr/>
                    <a:lstStyle/>
                    <a:p>
                      <a:r>
                        <a:rPr lang="en-US" sz="1000"/>
                        <a:t>0</a:t>
                      </a:r>
                    </a:p>
                  </a:txBody>
                  <a:tcPr/>
                </a:tc>
                <a:tc>
                  <a:txBody>
                    <a:bodyPr/>
                    <a:lstStyle/>
                    <a:p>
                      <a:r>
                        <a:rPr lang="en-US" sz="1000"/>
                        <a:t>13</a:t>
                      </a:r>
                    </a:p>
                  </a:txBody>
                  <a:tcPr/>
                </a:tc>
                <a:tc>
                  <a:txBody>
                    <a:bodyPr/>
                    <a:lstStyle/>
                    <a:p>
                      <a:r>
                        <a:rPr lang="en-US" sz="1000"/>
                        <a:t>73</a:t>
                      </a:r>
                    </a:p>
                  </a:txBody>
                  <a:tcPr/>
                </a:tc>
                <a:tc>
                  <a:txBody>
                    <a:bodyPr/>
                    <a:lstStyle/>
                    <a:p>
                      <a:r>
                        <a:rPr lang="en-US" sz="1000"/>
                        <a:t>4</a:t>
                      </a:r>
                    </a:p>
                  </a:txBody>
                  <a:tcPr/>
                </a:tc>
                <a:tc>
                  <a:txBody>
                    <a:bodyPr/>
                    <a:lstStyle/>
                    <a:p>
                      <a:r>
                        <a:rPr lang="en-US" sz="1000"/>
                        <a:t>6</a:t>
                      </a:r>
                    </a:p>
                  </a:txBody>
                  <a:tcPr/>
                </a:tc>
                <a:tc>
                  <a:txBody>
                    <a:bodyPr/>
                    <a:lstStyle/>
                    <a:p>
                      <a:r>
                        <a:rPr lang="en-US" sz="1000"/>
                        <a:t>0</a:t>
                      </a:r>
                    </a:p>
                  </a:txBody>
                  <a:tcPr/>
                </a:tc>
                <a:tc>
                  <a:txBody>
                    <a:bodyPr/>
                    <a:lstStyle/>
                    <a:p>
                      <a:r>
                        <a:rPr lang="en-US" sz="1000"/>
                        <a:t>1.3030 %</a:t>
                      </a:r>
                    </a:p>
                  </a:txBody>
                  <a:tcPr/>
                </a:tc>
                <a:tc>
                  <a:txBody>
                    <a:bodyPr/>
                    <a:lstStyle/>
                    <a:p>
                      <a:r>
                        <a:rPr lang="en-US" sz="1000"/>
                        <a:t>0.0 %</a:t>
                      </a:r>
                    </a:p>
                  </a:txBody>
                  <a:tcPr/>
                </a:tc>
                <a:extLst>
                  <a:ext uri="{0D108BD9-81ED-4DB2-BD59-A6C34878D82A}">
                    <a16:rowId xmlns:a16="http://schemas.microsoft.com/office/drawing/2014/main" val="3018951691"/>
                  </a:ext>
                </a:extLst>
              </a:tr>
            </a:tbl>
          </a:graphicData>
        </a:graphic>
      </p:graphicFrame>
      <p:sp>
        <p:nvSpPr>
          <p:cNvPr id="4" name="Text Placeholder 3">
            <a:extLst>
              <a:ext uri="{FF2B5EF4-FFF2-40B4-BE49-F238E27FC236}">
                <a16:creationId xmlns:a16="http://schemas.microsoft.com/office/drawing/2014/main" id="{D127A04E-8A2D-46AE-912C-EF7B82DD02B7}"/>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516605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48759-4718-4656-917D-598221502EA0}"/>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1F1F14B4-5E04-4AE4-B6C3-C48B98143141}"/>
              </a:ext>
            </a:extLst>
          </p:cNvPr>
          <p:cNvGraphicFramePr>
            <a:graphicFrameLocks noGrp="1"/>
          </p:cNvGraphicFramePr>
          <p:nvPr>
            <p:ph type="chart" sz="quarter" idx="13"/>
            <p:extLst>
              <p:ext uri="{D42A27DB-BD31-4B8C-83A1-F6EECF244321}">
                <p14:modId xmlns:p14="http://schemas.microsoft.com/office/powerpoint/2010/main" val="25409105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1C9794-20A2-47DF-89B3-DE312CC4B4C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ADC0739-EC7B-4AE2-BC48-0BB342CF1B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1178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DAC65-20EF-474C-89C4-E8A06572EF8F}"/>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8700D4DE-B1B5-4AC4-B33B-A8E2DC6A4596}"/>
              </a:ext>
            </a:extLst>
          </p:cNvPr>
          <p:cNvGraphicFramePr>
            <a:graphicFrameLocks noGrp="1"/>
          </p:cNvGraphicFramePr>
          <p:nvPr>
            <p:ph type="chart" sz="quarter" idx="13"/>
            <p:extLst>
              <p:ext uri="{D42A27DB-BD31-4B8C-83A1-F6EECF244321}">
                <p14:modId xmlns:p14="http://schemas.microsoft.com/office/powerpoint/2010/main" val="2161846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C305AA-DE05-49C0-BF64-858FED86843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5FEBA64-9799-46A1-BD72-176DB525EF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7352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5954D-EE6E-48C8-96FD-93AF13C02523}"/>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7C91D449-00EC-4590-9737-8376B3D129E6}"/>
              </a:ext>
            </a:extLst>
          </p:cNvPr>
          <p:cNvGraphicFramePr>
            <a:graphicFrameLocks noGrp="1"/>
          </p:cNvGraphicFramePr>
          <p:nvPr>
            <p:ph type="chart" sz="quarter" idx="13"/>
            <p:extLst>
              <p:ext uri="{D42A27DB-BD31-4B8C-83A1-F6EECF244321}">
                <p14:modId xmlns:p14="http://schemas.microsoft.com/office/powerpoint/2010/main" val="1873296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9BF529-CBB3-4A9E-B7D7-AA26C3169F0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3C28922-8D19-4876-AC8F-DC8961B352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7744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11E90-478B-4C8D-B2AE-940185F694E8}"/>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CB1CC236-6F8D-43DC-8413-41F0E90438A6}"/>
              </a:ext>
            </a:extLst>
          </p:cNvPr>
          <p:cNvGraphicFramePr>
            <a:graphicFrameLocks noGrp="1"/>
          </p:cNvGraphicFramePr>
          <p:nvPr>
            <p:ph type="chart" sz="quarter" idx="13"/>
            <p:extLst>
              <p:ext uri="{D42A27DB-BD31-4B8C-83A1-F6EECF244321}">
                <p14:modId xmlns:p14="http://schemas.microsoft.com/office/powerpoint/2010/main" val="3385999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0A4B18-2F89-46B1-8D09-F69D0585198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513519A-28F0-480B-A456-95EA578FB4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7232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F7F2E-2A67-4AEB-92D6-8F486C50DC64}"/>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FCE7429D-2075-440D-A85B-1D582DB14705}"/>
              </a:ext>
            </a:extLst>
          </p:cNvPr>
          <p:cNvGraphicFramePr>
            <a:graphicFrameLocks noGrp="1"/>
          </p:cNvGraphicFramePr>
          <p:nvPr>
            <p:ph type="tbl" sz="quarter" idx="13"/>
            <p:extLst>
              <p:ext uri="{D42A27DB-BD31-4B8C-83A1-F6EECF244321}">
                <p14:modId xmlns:p14="http://schemas.microsoft.com/office/powerpoint/2010/main" val="676873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1841108"/>
                    </a:ext>
                  </a:extLst>
                </a:gridCol>
                <a:gridCol w="1481328">
                  <a:extLst>
                    <a:ext uri="{9D8B030D-6E8A-4147-A177-3AD203B41FA5}">
                      <a16:colId xmlns:a16="http://schemas.microsoft.com/office/drawing/2014/main" val="1480121461"/>
                    </a:ext>
                  </a:extLst>
                </a:gridCol>
                <a:gridCol w="329184">
                  <a:extLst>
                    <a:ext uri="{9D8B030D-6E8A-4147-A177-3AD203B41FA5}">
                      <a16:colId xmlns:a16="http://schemas.microsoft.com/office/drawing/2014/main" val="3106269990"/>
                    </a:ext>
                  </a:extLst>
                </a:gridCol>
                <a:gridCol w="329184">
                  <a:extLst>
                    <a:ext uri="{9D8B030D-6E8A-4147-A177-3AD203B41FA5}">
                      <a16:colId xmlns:a16="http://schemas.microsoft.com/office/drawing/2014/main" val="2144885156"/>
                    </a:ext>
                  </a:extLst>
                </a:gridCol>
                <a:gridCol w="329184">
                  <a:extLst>
                    <a:ext uri="{9D8B030D-6E8A-4147-A177-3AD203B41FA5}">
                      <a16:colId xmlns:a16="http://schemas.microsoft.com/office/drawing/2014/main" val="1389301560"/>
                    </a:ext>
                  </a:extLst>
                </a:gridCol>
                <a:gridCol w="329184">
                  <a:extLst>
                    <a:ext uri="{9D8B030D-6E8A-4147-A177-3AD203B41FA5}">
                      <a16:colId xmlns:a16="http://schemas.microsoft.com/office/drawing/2014/main" val="3722097908"/>
                    </a:ext>
                  </a:extLst>
                </a:gridCol>
                <a:gridCol w="329184">
                  <a:extLst>
                    <a:ext uri="{9D8B030D-6E8A-4147-A177-3AD203B41FA5}">
                      <a16:colId xmlns:a16="http://schemas.microsoft.com/office/drawing/2014/main" val="3168886368"/>
                    </a:ext>
                  </a:extLst>
                </a:gridCol>
                <a:gridCol w="329184">
                  <a:extLst>
                    <a:ext uri="{9D8B030D-6E8A-4147-A177-3AD203B41FA5}">
                      <a16:colId xmlns:a16="http://schemas.microsoft.com/office/drawing/2014/main" val="3902090109"/>
                    </a:ext>
                  </a:extLst>
                </a:gridCol>
                <a:gridCol w="329184">
                  <a:extLst>
                    <a:ext uri="{9D8B030D-6E8A-4147-A177-3AD203B41FA5}">
                      <a16:colId xmlns:a16="http://schemas.microsoft.com/office/drawing/2014/main" val="3485524410"/>
                    </a:ext>
                  </a:extLst>
                </a:gridCol>
                <a:gridCol w="329184">
                  <a:extLst>
                    <a:ext uri="{9D8B030D-6E8A-4147-A177-3AD203B41FA5}">
                      <a16:colId xmlns:a16="http://schemas.microsoft.com/office/drawing/2014/main" val="4094655965"/>
                    </a:ext>
                  </a:extLst>
                </a:gridCol>
                <a:gridCol w="329184">
                  <a:extLst>
                    <a:ext uri="{9D8B030D-6E8A-4147-A177-3AD203B41FA5}">
                      <a16:colId xmlns:a16="http://schemas.microsoft.com/office/drawing/2014/main" val="1013190383"/>
                    </a:ext>
                  </a:extLst>
                </a:gridCol>
                <a:gridCol w="329184">
                  <a:extLst>
                    <a:ext uri="{9D8B030D-6E8A-4147-A177-3AD203B41FA5}">
                      <a16:colId xmlns:a16="http://schemas.microsoft.com/office/drawing/2014/main" val="2376946211"/>
                    </a:ext>
                  </a:extLst>
                </a:gridCol>
                <a:gridCol w="329184">
                  <a:extLst>
                    <a:ext uri="{9D8B030D-6E8A-4147-A177-3AD203B41FA5}">
                      <a16:colId xmlns:a16="http://schemas.microsoft.com/office/drawing/2014/main" val="3107164297"/>
                    </a:ext>
                  </a:extLst>
                </a:gridCol>
                <a:gridCol w="329184">
                  <a:extLst>
                    <a:ext uri="{9D8B030D-6E8A-4147-A177-3AD203B41FA5}">
                      <a16:colId xmlns:a16="http://schemas.microsoft.com/office/drawing/2014/main" val="1740903137"/>
                    </a:ext>
                  </a:extLst>
                </a:gridCol>
                <a:gridCol w="329184">
                  <a:extLst>
                    <a:ext uri="{9D8B030D-6E8A-4147-A177-3AD203B41FA5}">
                      <a16:colId xmlns:a16="http://schemas.microsoft.com/office/drawing/2014/main" val="4001953300"/>
                    </a:ext>
                  </a:extLst>
                </a:gridCol>
                <a:gridCol w="329184">
                  <a:extLst>
                    <a:ext uri="{9D8B030D-6E8A-4147-A177-3AD203B41FA5}">
                      <a16:colId xmlns:a16="http://schemas.microsoft.com/office/drawing/2014/main" val="3790205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73851222"/>
                  </a:ext>
                </a:extLst>
              </a:tr>
            </a:tbl>
          </a:graphicData>
        </a:graphic>
      </p:graphicFrame>
      <p:sp>
        <p:nvSpPr>
          <p:cNvPr id="4" name="Text Placeholder 3">
            <a:extLst>
              <a:ext uri="{FF2B5EF4-FFF2-40B4-BE49-F238E27FC236}">
                <a16:creationId xmlns:a16="http://schemas.microsoft.com/office/drawing/2014/main" id="{6DF4B34B-5E9A-48CB-98CB-23321B0FB76A}"/>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398234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9590B-7AE8-42B2-BF9B-A910ECEBB007}"/>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A45F84CD-2857-49C5-966B-30E6B65169AA}"/>
              </a:ext>
            </a:extLst>
          </p:cNvPr>
          <p:cNvGraphicFramePr>
            <a:graphicFrameLocks noGrp="1"/>
          </p:cNvGraphicFramePr>
          <p:nvPr>
            <p:ph type="tbl" sz="quarter" idx="13"/>
            <p:extLst>
              <p:ext uri="{D42A27DB-BD31-4B8C-83A1-F6EECF244321}">
                <p14:modId xmlns:p14="http://schemas.microsoft.com/office/powerpoint/2010/main" val="2979845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05179646"/>
                    </a:ext>
                  </a:extLst>
                </a:gridCol>
                <a:gridCol w="1481328">
                  <a:extLst>
                    <a:ext uri="{9D8B030D-6E8A-4147-A177-3AD203B41FA5}">
                      <a16:colId xmlns:a16="http://schemas.microsoft.com/office/drawing/2014/main" val="2759771495"/>
                    </a:ext>
                  </a:extLst>
                </a:gridCol>
                <a:gridCol w="329184">
                  <a:extLst>
                    <a:ext uri="{9D8B030D-6E8A-4147-A177-3AD203B41FA5}">
                      <a16:colId xmlns:a16="http://schemas.microsoft.com/office/drawing/2014/main" val="1979403235"/>
                    </a:ext>
                  </a:extLst>
                </a:gridCol>
                <a:gridCol w="329184">
                  <a:extLst>
                    <a:ext uri="{9D8B030D-6E8A-4147-A177-3AD203B41FA5}">
                      <a16:colId xmlns:a16="http://schemas.microsoft.com/office/drawing/2014/main" val="1669838376"/>
                    </a:ext>
                  </a:extLst>
                </a:gridCol>
                <a:gridCol w="329184">
                  <a:extLst>
                    <a:ext uri="{9D8B030D-6E8A-4147-A177-3AD203B41FA5}">
                      <a16:colId xmlns:a16="http://schemas.microsoft.com/office/drawing/2014/main" val="1199747786"/>
                    </a:ext>
                  </a:extLst>
                </a:gridCol>
                <a:gridCol w="329184">
                  <a:extLst>
                    <a:ext uri="{9D8B030D-6E8A-4147-A177-3AD203B41FA5}">
                      <a16:colId xmlns:a16="http://schemas.microsoft.com/office/drawing/2014/main" val="652910743"/>
                    </a:ext>
                  </a:extLst>
                </a:gridCol>
                <a:gridCol w="329184">
                  <a:extLst>
                    <a:ext uri="{9D8B030D-6E8A-4147-A177-3AD203B41FA5}">
                      <a16:colId xmlns:a16="http://schemas.microsoft.com/office/drawing/2014/main" val="1026828102"/>
                    </a:ext>
                  </a:extLst>
                </a:gridCol>
                <a:gridCol w="329184">
                  <a:extLst>
                    <a:ext uri="{9D8B030D-6E8A-4147-A177-3AD203B41FA5}">
                      <a16:colId xmlns:a16="http://schemas.microsoft.com/office/drawing/2014/main" val="1456881144"/>
                    </a:ext>
                  </a:extLst>
                </a:gridCol>
                <a:gridCol w="329184">
                  <a:extLst>
                    <a:ext uri="{9D8B030D-6E8A-4147-A177-3AD203B41FA5}">
                      <a16:colId xmlns:a16="http://schemas.microsoft.com/office/drawing/2014/main" val="751663250"/>
                    </a:ext>
                  </a:extLst>
                </a:gridCol>
                <a:gridCol w="329184">
                  <a:extLst>
                    <a:ext uri="{9D8B030D-6E8A-4147-A177-3AD203B41FA5}">
                      <a16:colId xmlns:a16="http://schemas.microsoft.com/office/drawing/2014/main" val="1659550663"/>
                    </a:ext>
                  </a:extLst>
                </a:gridCol>
                <a:gridCol w="329184">
                  <a:extLst>
                    <a:ext uri="{9D8B030D-6E8A-4147-A177-3AD203B41FA5}">
                      <a16:colId xmlns:a16="http://schemas.microsoft.com/office/drawing/2014/main" val="1431283857"/>
                    </a:ext>
                  </a:extLst>
                </a:gridCol>
                <a:gridCol w="329184">
                  <a:extLst>
                    <a:ext uri="{9D8B030D-6E8A-4147-A177-3AD203B41FA5}">
                      <a16:colId xmlns:a16="http://schemas.microsoft.com/office/drawing/2014/main" val="4275753967"/>
                    </a:ext>
                  </a:extLst>
                </a:gridCol>
                <a:gridCol w="329184">
                  <a:extLst>
                    <a:ext uri="{9D8B030D-6E8A-4147-A177-3AD203B41FA5}">
                      <a16:colId xmlns:a16="http://schemas.microsoft.com/office/drawing/2014/main" val="1923690407"/>
                    </a:ext>
                  </a:extLst>
                </a:gridCol>
                <a:gridCol w="329184">
                  <a:extLst>
                    <a:ext uri="{9D8B030D-6E8A-4147-A177-3AD203B41FA5}">
                      <a16:colId xmlns:a16="http://schemas.microsoft.com/office/drawing/2014/main" val="1999562587"/>
                    </a:ext>
                  </a:extLst>
                </a:gridCol>
                <a:gridCol w="329184">
                  <a:extLst>
                    <a:ext uri="{9D8B030D-6E8A-4147-A177-3AD203B41FA5}">
                      <a16:colId xmlns:a16="http://schemas.microsoft.com/office/drawing/2014/main" val="1207897048"/>
                    </a:ext>
                  </a:extLst>
                </a:gridCol>
                <a:gridCol w="329184">
                  <a:extLst>
                    <a:ext uri="{9D8B030D-6E8A-4147-A177-3AD203B41FA5}">
                      <a16:colId xmlns:a16="http://schemas.microsoft.com/office/drawing/2014/main" val="656277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92597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- 2023-06-23 16:52:33</a:t>
                      </a:r>
                      <a:r>
                        <a:rPr kumimoji="0" lang="en-US" sz="1000" b="0" i="0" u="none" strike="noStrike" kern="1200" cap="none" spc="0" normalizeH="0" baseline="0" noProof="0">
                          <a:ln>
                            <a:noFill/>
                          </a:ln>
                          <a:solidFill>
                            <a:prstClr val="black"/>
                          </a:solidFill>
                          <a:effectLst/>
                          <a:uLnTx/>
                          <a:uFillTx/>
                          <a:latin typeface="Calibri"/>
                          <a:ea typeface="+mn-ea"/>
                          <a:cs typeface="+mn-cs"/>
                        </a:rPr>
                        <a:t>
 Members of Tokio Marine America recently attended the Japan Society Annual Dinner, an annual fundraiser that supports the Japan Society's programs throughout the year. Each year, TMA has a table at the event, joining 600+ prominent business and diplomatic leaders at this celebration.
Tokio Marine has been a member of the Japan Society dating back to 1958. This distinguished group connects Japanese arts, culture, business, and society with New York and global audiences.
Thank you to the Japan Society for another wonderful evening!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https://quintly-image-storage.s3.amazonaws.com/e33bbb9956bb05844e7317a82c09a400/d2df1d7199c9389135f603021c41d011.jpg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925860036"/>
                  </a:ext>
                </a:extLst>
              </a:tr>
            </a:tbl>
          </a:graphicData>
        </a:graphic>
      </p:graphicFrame>
      <p:sp>
        <p:nvSpPr>
          <p:cNvPr id="4" name="Text Placeholder 3">
            <a:extLst>
              <a:ext uri="{FF2B5EF4-FFF2-40B4-BE49-F238E27FC236}">
                <a16:creationId xmlns:a16="http://schemas.microsoft.com/office/drawing/2014/main" id="{4A870879-635E-40D6-B389-7CA8AE3DB418}"/>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308265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AE013-ECE9-4848-9EBA-3A69E21193C0}"/>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F0986F88-5943-4A8B-B0EA-A7A4B8221522}"/>
              </a:ext>
            </a:extLst>
          </p:cNvPr>
          <p:cNvGraphicFramePr>
            <a:graphicFrameLocks noGrp="1"/>
          </p:cNvGraphicFramePr>
          <p:nvPr>
            <p:ph type="tbl" sz="quarter" idx="13"/>
            <p:extLst>
              <p:ext uri="{D42A27DB-BD31-4B8C-83A1-F6EECF244321}">
                <p14:modId xmlns:p14="http://schemas.microsoft.com/office/powerpoint/2010/main" val="4205049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86336349"/>
                    </a:ext>
                  </a:extLst>
                </a:gridCol>
                <a:gridCol w="1481328">
                  <a:extLst>
                    <a:ext uri="{9D8B030D-6E8A-4147-A177-3AD203B41FA5}">
                      <a16:colId xmlns:a16="http://schemas.microsoft.com/office/drawing/2014/main" val="688767789"/>
                    </a:ext>
                  </a:extLst>
                </a:gridCol>
                <a:gridCol w="329184">
                  <a:extLst>
                    <a:ext uri="{9D8B030D-6E8A-4147-A177-3AD203B41FA5}">
                      <a16:colId xmlns:a16="http://schemas.microsoft.com/office/drawing/2014/main" val="1663313323"/>
                    </a:ext>
                  </a:extLst>
                </a:gridCol>
                <a:gridCol w="329184">
                  <a:extLst>
                    <a:ext uri="{9D8B030D-6E8A-4147-A177-3AD203B41FA5}">
                      <a16:colId xmlns:a16="http://schemas.microsoft.com/office/drawing/2014/main" val="1432115863"/>
                    </a:ext>
                  </a:extLst>
                </a:gridCol>
                <a:gridCol w="329184">
                  <a:extLst>
                    <a:ext uri="{9D8B030D-6E8A-4147-A177-3AD203B41FA5}">
                      <a16:colId xmlns:a16="http://schemas.microsoft.com/office/drawing/2014/main" val="3299376837"/>
                    </a:ext>
                  </a:extLst>
                </a:gridCol>
                <a:gridCol w="329184">
                  <a:extLst>
                    <a:ext uri="{9D8B030D-6E8A-4147-A177-3AD203B41FA5}">
                      <a16:colId xmlns:a16="http://schemas.microsoft.com/office/drawing/2014/main" val="1747156871"/>
                    </a:ext>
                  </a:extLst>
                </a:gridCol>
                <a:gridCol w="329184">
                  <a:extLst>
                    <a:ext uri="{9D8B030D-6E8A-4147-A177-3AD203B41FA5}">
                      <a16:colId xmlns:a16="http://schemas.microsoft.com/office/drawing/2014/main" val="762851198"/>
                    </a:ext>
                  </a:extLst>
                </a:gridCol>
                <a:gridCol w="329184">
                  <a:extLst>
                    <a:ext uri="{9D8B030D-6E8A-4147-A177-3AD203B41FA5}">
                      <a16:colId xmlns:a16="http://schemas.microsoft.com/office/drawing/2014/main" val="1047416774"/>
                    </a:ext>
                  </a:extLst>
                </a:gridCol>
                <a:gridCol w="329184">
                  <a:extLst>
                    <a:ext uri="{9D8B030D-6E8A-4147-A177-3AD203B41FA5}">
                      <a16:colId xmlns:a16="http://schemas.microsoft.com/office/drawing/2014/main" val="824708539"/>
                    </a:ext>
                  </a:extLst>
                </a:gridCol>
                <a:gridCol w="329184">
                  <a:extLst>
                    <a:ext uri="{9D8B030D-6E8A-4147-A177-3AD203B41FA5}">
                      <a16:colId xmlns:a16="http://schemas.microsoft.com/office/drawing/2014/main" val="468180233"/>
                    </a:ext>
                  </a:extLst>
                </a:gridCol>
                <a:gridCol w="329184">
                  <a:extLst>
                    <a:ext uri="{9D8B030D-6E8A-4147-A177-3AD203B41FA5}">
                      <a16:colId xmlns:a16="http://schemas.microsoft.com/office/drawing/2014/main" val="1152396425"/>
                    </a:ext>
                  </a:extLst>
                </a:gridCol>
                <a:gridCol w="329184">
                  <a:extLst>
                    <a:ext uri="{9D8B030D-6E8A-4147-A177-3AD203B41FA5}">
                      <a16:colId xmlns:a16="http://schemas.microsoft.com/office/drawing/2014/main" val="1080355474"/>
                    </a:ext>
                  </a:extLst>
                </a:gridCol>
                <a:gridCol w="329184">
                  <a:extLst>
                    <a:ext uri="{9D8B030D-6E8A-4147-A177-3AD203B41FA5}">
                      <a16:colId xmlns:a16="http://schemas.microsoft.com/office/drawing/2014/main" val="1584685527"/>
                    </a:ext>
                  </a:extLst>
                </a:gridCol>
                <a:gridCol w="329184">
                  <a:extLst>
                    <a:ext uri="{9D8B030D-6E8A-4147-A177-3AD203B41FA5}">
                      <a16:colId xmlns:a16="http://schemas.microsoft.com/office/drawing/2014/main" val="2055844385"/>
                    </a:ext>
                  </a:extLst>
                </a:gridCol>
                <a:gridCol w="329184">
                  <a:extLst>
                    <a:ext uri="{9D8B030D-6E8A-4147-A177-3AD203B41FA5}">
                      <a16:colId xmlns:a16="http://schemas.microsoft.com/office/drawing/2014/main" val="542445238"/>
                    </a:ext>
                  </a:extLst>
                </a:gridCol>
                <a:gridCol w="329184">
                  <a:extLst>
                    <a:ext uri="{9D8B030D-6E8A-4147-A177-3AD203B41FA5}">
                      <a16:colId xmlns:a16="http://schemas.microsoft.com/office/drawing/2014/main" val="2488412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17426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- 2023-06-05 16:45:40</a:t>
                      </a:r>
                      <a:r>
                        <a:rPr kumimoji="0" lang="en-US" sz="1000" b="0" i="0" u="none" strike="noStrike" kern="1200" cap="none" spc="0" normalizeH="0" baseline="0" noProof="0">
                          <a:ln>
                            <a:noFill/>
                          </a:ln>
                          <a:solidFill>
                            <a:prstClr val="black"/>
                          </a:solidFill>
                          <a:effectLst/>
                          <a:uLnTx/>
                          <a:uFillTx/>
                          <a:latin typeface="Calibri"/>
                          <a:ea typeface="+mn-ea"/>
                          <a:cs typeface="+mn-cs"/>
                        </a:rPr>
                        <a:t>
 May was Asian American and Pacific Islander (AAPI) Heritage Month, celebrating and commemorating the achievements of Asian Americans, Pacific Islanders, and other groups. 
TMA is part of the global Tokio Marine Group, whose headquarters remains today in Japan as one of the world's oldest and largest insurance companies. We celebrated this past month with a handful of events, capping it off with Japanese calligraphy workshops in all of our offices!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https://quintly-image-storage.s3.amazonaws.com/e33bbb9956bb05844e7317a82c09a400/7deb98012530bf45b2b03b15681409ea.jpg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38024798"/>
                  </a:ext>
                </a:extLst>
              </a:tr>
            </a:tbl>
          </a:graphicData>
        </a:graphic>
      </p:graphicFrame>
      <p:sp>
        <p:nvSpPr>
          <p:cNvPr id="4" name="Text Placeholder 3">
            <a:extLst>
              <a:ext uri="{FF2B5EF4-FFF2-40B4-BE49-F238E27FC236}">
                <a16:creationId xmlns:a16="http://schemas.microsoft.com/office/drawing/2014/main" id="{9056C32E-FB8A-4EBA-93C0-D2D1AC186F06}"/>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250183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0DE35-CD2A-4829-A51E-40B5AE5967E1}"/>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3D07E0B3-AAF4-4E12-B5B3-77DB6C0918B4}"/>
              </a:ext>
            </a:extLst>
          </p:cNvPr>
          <p:cNvGraphicFramePr>
            <a:graphicFrameLocks noGrp="1"/>
          </p:cNvGraphicFramePr>
          <p:nvPr>
            <p:ph type="tbl" sz="quarter" idx="13"/>
            <p:extLst>
              <p:ext uri="{D42A27DB-BD31-4B8C-83A1-F6EECF244321}">
                <p14:modId xmlns:p14="http://schemas.microsoft.com/office/powerpoint/2010/main" val="1357453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72871643"/>
                    </a:ext>
                  </a:extLst>
                </a:gridCol>
                <a:gridCol w="1481328">
                  <a:extLst>
                    <a:ext uri="{9D8B030D-6E8A-4147-A177-3AD203B41FA5}">
                      <a16:colId xmlns:a16="http://schemas.microsoft.com/office/drawing/2014/main" val="2440193283"/>
                    </a:ext>
                  </a:extLst>
                </a:gridCol>
                <a:gridCol w="329184">
                  <a:extLst>
                    <a:ext uri="{9D8B030D-6E8A-4147-A177-3AD203B41FA5}">
                      <a16:colId xmlns:a16="http://schemas.microsoft.com/office/drawing/2014/main" val="4088507376"/>
                    </a:ext>
                  </a:extLst>
                </a:gridCol>
                <a:gridCol w="329184">
                  <a:extLst>
                    <a:ext uri="{9D8B030D-6E8A-4147-A177-3AD203B41FA5}">
                      <a16:colId xmlns:a16="http://schemas.microsoft.com/office/drawing/2014/main" val="2871111928"/>
                    </a:ext>
                  </a:extLst>
                </a:gridCol>
                <a:gridCol w="329184">
                  <a:extLst>
                    <a:ext uri="{9D8B030D-6E8A-4147-A177-3AD203B41FA5}">
                      <a16:colId xmlns:a16="http://schemas.microsoft.com/office/drawing/2014/main" val="3517945628"/>
                    </a:ext>
                  </a:extLst>
                </a:gridCol>
                <a:gridCol w="329184">
                  <a:extLst>
                    <a:ext uri="{9D8B030D-6E8A-4147-A177-3AD203B41FA5}">
                      <a16:colId xmlns:a16="http://schemas.microsoft.com/office/drawing/2014/main" val="2051595880"/>
                    </a:ext>
                  </a:extLst>
                </a:gridCol>
                <a:gridCol w="329184">
                  <a:extLst>
                    <a:ext uri="{9D8B030D-6E8A-4147-A177-3AD203B41FA5}">
                      <a16:colId xmlns:a16="http://schemas.microsoft.com/office/drawing/2014/main" val="2190131640"/>
                    </a:ext>
                  </a:extLst>
                </a:gridCol>
                <a:gridCol w="329184">
                  <a:extLst>
                    <a:ext uri="{9D8B030D-6E8A-4147-A177-3AD203B41FA5}">
                      <a16:colId xmlns:a16="http://schemas.microsoft.com/office/drawing/2014/main" val="3292941945"/>
                    </a:ext>
                  </a:extLst>
                </a:gridCol>
                <a:gridCol w="329184">
                  <a:extLst>
                    <a:ext uri="{9D8B030D-6E8A-4147-A177-3AD203B41FA5}">
                      <a16:colId xmlns:a16="http://schemas.microsoft.com/office/drawing/2014/main" val="4033121906"/>
                    </a:ext>
                  </a:extLst>
                </a:gridCol>
                <a:gridCol w="329184">
                  <a:extLst>
                    <a:ext uri="{9D8B030D-6E8A-4147-A177-3AD203B41FA5}">
                      <a16:colId xmlns:a16="http://schemas.microsoft.com/office/drawing/2014/main" val="1579029522"/>
                    </a:ext>
                  </a:extLst>
                </a:gridCol>
                <a:gridCol w="329184">
                  <a:extLst>
                    <a:ext uri="{9D8B030D-6E8A-4147-A177-3AD203B41FA5}">
                      <a16:colId xmlns:a16="http://schemas.microsoft.com/office/drawing/2014/main" val="698947282"/>
                    </a:ext>
                  </a:extLst>
                </a:gridCol>
                <a:gridCol w="329184">
                  <a:extLst>
                    <a:ext uri="{9D8B030D-6E8A-4147-A177-3AD203B41FA5}">
                      <a16:colId xmlns:a16="http://schemas.microsoft.com/office/drawing/2014/main" val="64678161"/>
                    </a:ext>
                  </a:extLst>
                </a:gridCol>
                <a:gridCol w="329184">
                  <a:extLst>
                    <a:ext uri="{9D8B030D-6E8A-4147-A177-3AD203B41FA5}">
                      <a16:colId xmlns:a16="http://schemas.microsoft.com/office/drawing/2014/main" val="4074598507"/>
                    </a:ext>
                  </a:extLst>
                </a:gridCol>
                <a:gridCol w="329184">
                  <a:extLst>
                    <a:ext uri="{9D8B030D-6E8A-4147-A177-3AD203B41FA5}">
                      <a16:colId xmlns:a16="http://schemas.microsoft.com/office/drawing/2014/main" val="894010765"/>
                    </a:ext>
                  </a:extLst>
                </a:gridCol>
                <a:gridCol w="329184">
                  <a:extLst>
                    <a:ext uri="{9D8B030D-6E8A-4147-A177-3AD203B41FA5}">
                      <a16:colId xmlns:a16="http://schemas.microsoft.com/office/drawing/2014/main" val="3773365352"/>
                    </a:ext>
                  </a:extLst>
                </a:gridCol>
                <a:gridCol w="329184">
                  <a:extLst>
                    <a:ext uri="{9D8B030D-6E8A-4147-A177-3AD203B41FA5}">
                      <a16:colId xmlns:a16="http://schemas.microsoft.com/office/drawing/2014/main" val="3550173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75197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- 2023-06-12 15:00:04</a:t>
                      </a:r>
                      <a:r>
                        <a:rPr kumimoji="0" lang="en-US" sz="1000" b="0" i="0" u="none" strike="noStrike" kern="1200" cap="none" spc="0" normalizeH="0" baseline="0" noProof="0">
                          <a:ln>
                            <a:noFill/>
                          </a:ln>
                          <a:solidFill>
                            <a:prstClr val="black"/>
                          </a:solidFill>
                          <a:effectLst/>
                          <a:uLnTx/>
                          <a:uFillTx/>
                          <a:latin typeface="Calibri"/>
                          <a:ea typeface="+mn-ea"/>
                          <a:cs typeface="+mn-cs"/>
                        </a:rPr>
                        <a:t>
 Starting the new work week with a #NewHireSpotlight! We’d like to extend a warm welcome to Santosha (Tosha) L., who recently joined TMA as an Underwriting Analyst II, Global Business Unit. 
Tosha has two sons that she loves to play football and basketball with. She also enjoys cooking, baking, singing, dancing, attending concerts, and doing diamond art and puzzles. A fun fact about her is that she was the first runner-up to being cast as Joanne in the touring company of the musical “Rent.” 
Welcome, Tosha!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https://quintly-image-storage.s3.amazonaws.com/e33bbb9956bb05844e7317a82c09a400/0c23456f1116c949f08cfdfe60dcd54b.jpg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25.0970 %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522435912"/>
                  </a:ext>
                </a:extLst>
              </a:tr>
            </a:tbl>
          </a:graphicData>
        </a:graphic>
      </p:graphicFrame>
      <p:sp>
        <p:nvSpPr>
          <p:cNvPr id="4" name="Text Placeholder 3">
            <a:extLst>
              <a:ext uri="{FF2B5EF4-FFF2-40B4-BE49-F238E27FC236}">
                <a16:creationId xmlns:a16="http://schemas.microsoft.com/office/drawing/2014/main" id="{D9262733-7B0C-42D1-B669-A8C50669875B}"/>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516574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DDE4B-551F-4DDC-B26A-400AD6B3832F}"/>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E7F1A0B1-0A06-4EC3-B6C5-767345D4093F}"/>
              </a:ext>
            </a:extLst>
          </p:cNvPr>
          <p:cNvGraphicFramePr>
            <a:graphicFrameLocks noGrp="1"/>
          </p:cNvGraphicFramePr>
          <p:nvPr>
            <p:ph type="tbl" sz="quarter" idx="13"/>
            <p:extLst>
              <p:ext uri="{D42A27DB-BD31-4B8C-83A1-F6EECF244321}">
                <p14:modId xmlns:p14="http://schemas.microsoft.com/office/powerpoint/2010/main" val="4258333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641182324"/>
                    </a:ext>
                  </a:extLst>
                </a:gridCol>
                <a:gridCol w="576072">
                  <a:extLst>
                    <a:ext uri="{9D8B030D-6E8A-4147-A177-3AD203B41FA5}">
                      <a16:colId xmlns:a16="http://schemas.microsoft.com/office/drawing/2014/main" val="1298591022"/>
                    </a:ext>
                  </a:extLst>
                </a:gridCol>
                <a:gridCol w="576072">
                  <a:extLst>
                    <a:ext uri="{9D8B030D-6E8A-4147-A177-3AD203B41FA5}">
                      <a16:colId xmlns:a16="http://schemas.microsoft.com/office/drawing/2014/main" val="3210365496"/>
                    </a:ext>
                  </a:extLst>
                </a:gridCol>
                <a:gridCol w="576072">
                  <a:extLst>
                    <a:ext uri="{9D8B030D-6E8A-4147-A177-3AD203B41FA5}">
                      <a16:colId xmlns:a16="http://schemas.microsoft.com/office/drawing/2014/main" val="971076080"/>
                    </a:ext>
                  </a:extLst>
                </a:gridCol>
                <a:gridCol w="576072">
                  <a:extLst>
                    <a:ext uri="{9D8B030D-6E8A-4147-A177-3AD203B41FA5}">
                      <a16:colId xmlns:a16="http://schemas.microsoft.com/office/drawing/2014/main" val="929622165"/>
                    </a:ext>
                  </a:extLst>
                </a:gridCol>
                <a:gridCol w="576072">
                  <a:extLst>
                    <a:ext uri="{9D8B030D-6E8A-4147-A177-3AD203B41FA5}">
                      <a16:colId xmlns:a16="http://schemas.microsoft.com/office/drawing/2014/main" val="1359579800"/>
                    </a:ext>
                  </a:extLst>
                </a:gridCol>
                <a:gridCol w="576072">
                  <a:extLst>
                    <a:ext uri="{9D8B030D-6E8A-4147-A177-3AD203B41FA5}">
                      <a16:colId xmlns:a16="http://schemas.microsoft.com/office/drawing/2014/main" val="680060320"/>
                    </a:ext>
                  </a:extLst>
                </a:gridCol>
                <a:gridCol w="576072">
                  <a:extLst>
                    <a:ext uri="{9D8B030D-6E8A-4147-A177-3AD203B41FA5}">
                      <a16:colId xmlns:a16="http://schemas.microsoft.com/office/drawing/2014/main" val="1729352992"/>
                    </a:ext>
                  </a:extLst>
                </a:gridCol>
                <a:gridCol w="576072">
                  <a:extLst>
                    <a:ext uri="{9D8B030D-6E8A-4147-A177-3AD203B41FA5}">
                      <a16:colId xmlns:a16="http://schemas.microsoft.com/office/drawing/2014/main" val="4144259526"/>
                    </a:ext>
                  </a:extLst>
                </a:gridCol>
                <a:gridCol w="576072">
                  <a:extLst>
                    <a:ext uri="{9D8B030D-6E8A-4147-A177-3AD203B41FA5}">
                      <a16:colId xmlns:a16="http://schemas.microsoft.com/office/drawing/2014/main" val="4020013642"/>
                    </a:ext>
                  </a:extLst>
                </a:gridCol>
                <a:gridCol w="576072">
                  <a:extLst>
                    <a:ext uri="{9D8B030D-6E8A-4147-A177-3AD203B41FA5}">
                      <a16:colId xmlns:a16="http://schemas.microsoft.com/office/drawing/2014/main" val="2073870435"/>
                    </a:ext>
                  </a:extLst>
                </a:gridCol>
                <a:gridCol w="576072">
                  <a:extLst>
                    <a:ext uri="{9D8B030D-6E8A-4147-A177-3AD203B41FA5}">
                      <a16:colId xmlns:a16="http://schemas.microsoft.com/office/drawing/2014/main" val="1495571738"/>
                    </a:ext>
                  </a:extLst>
                </a:gridCol>
                <a:gridCol w="576072">
                  <a:extLst>
                    <a:ext uri="{9D8B030D-6E8A-4147-A177-3AD203B41FA5}">
                      <a16:colId xmlns:a16="http://schemas.microsoft.com/office/drawing/2014/main" val="357579221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56493178"/>
                  </a:ext>
                </a:extLst>
              </a:tr>
              <a:tr h="370840">
                <a:tc>
                  <a:txBody>
                    <a:bodyPr/>
                    <a:lstStyle/>
                    <a:p>
                      <a:r>
                        <a:rPr lang="en-US" sz="1000"/>
                        <a:t>259</a:t>
                      </a:r>
                    </a:p>
                  </a:txBody>
                  <a:tcPr/>
                </a:tc>
                <a:tc>
                  <a:txBody>
                    <a:bodyPr/>
                    <a:lstStyle/>
                    <a:p>
                      <a:r>
                        <a:rPr lang="en-US" sz="1000"/>
                        <a:t>8</a:t>
                      </a:r>
                    </a:p>
                  </a:txBody>
                  <a:tcPr/>
                </a:tc>
                <a:tc>
                  <a:txBody>
                    <a:bodyPr/>
                    <a:lstStyle/>
                    <a:p>
                      <a:r>
                        <a:rPr lang="en-US" sz="1000"/>
                        <a:t>12</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3</a:t>
                      </a:r>
                    </a:p>
                  </a:txBody>
                  <a:tcPr/>
                </a:tc>
                <a:tc>
                  <a:txBody>
                    <a:bodyPr/>
                    <a:lstStyle/>
                    <a:p>
                      <a:r>
                        <a:rPr lang="en-US" sz="1000"/>
                        <a:t>1</a:t>
                      </a:r>
                    </a:p>
                  </a:txBody>
                  <a:tcPr/>
                </a:tc>
                <a:tc>
                  <a:txBody>
                    <a:bodyPr/>
                    <a:lstStyle/>
                    <a:p>
                      <a:r>
                        <a:rPr lang="en-US" sz="1000"/>
                        <a:t>2</a:t>
                      </a:r>
                    </a:p>
                  </a:txBody>
                  <a:tcPr/>
                </a:tc>
                <a:tc>
                  <a:txBody>
                    <a:bodyPr/>
                    <a:lstStyle/>
                    <a:p>
                      <a:r>
                        <a:rPr lang="en-US" sz="1000"/>
                        <a:t>0.1961 %</a:t>
                      </a:r>
                    </a:p>
                  </a:txBody>
                  <a:tcPr/>
                </a:tc>
                <a:tc>
                  <a:txBody>
                    <a:bodyPr/>
                    <a:lstStyle/>
                    <a:p>
                      <a:r>
                        <a:rPr lang="en-US" sz="1000"/>
                        <a:t>0.0 %</a:t>
                      </a:r>
                    </a:p>
                  </a:txBody>
                  <a:tcPr/>
                </a:tc>
                <a:extLst>
                  <a:ext uri="{0D108BD9-81ED-4DB2-BD59-A6C34878D82A}">
                    <a16:rowId xmlns:a16="http://schemas.microsoft.com/office/drawing/2014/main" val="2183554865"/>
                  </a:ext>
                </a:extLst>
              </a:tr>
            </a:tbl>
          </a:graphicData>
        </a:graphic>
      </p:graphicFrame>
      <p:sp>
        <p:nvSpPr>
          <p:cNvPr id="4" name="Text Placeholder 3">
            <a:extLst>
              <a:ext uri="{FF2B5EF4-FFF2-40B4-BE49-F238E27FC236}">
                <a16:creationId xmlns:a16="http://schemas.microsoft.com/office/drawing/2014/main" id="{532115F3-4F6C-4050-8207-9779CBE1CC54}"/>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383809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4B0E8-D13D-490D-90CF-F0268F2CD343}"/>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A261D9EF-419A-4554-ADD6-C7FD86289727}"/>
              </a:ext>
            </a:extLst>
          </p:cNvPr>
          <p:cNvGraphicFramePr>
            <a:graphicFrameLocks noGrp="1"/>
          </p:cNvGraphicFramePr>
          <p:nvPr>
            <p:ph type="chart" sz="quarter" idx="13"/>
            <p:extLst>
              <p:ext uri="{D42A27DB-BD31-4B8C-83A1-F6EECF244321}">
                <p14:modId xmlns:p14="http://schemas.microsoft.com/office/powerpoint/2010/main" val="3758649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09BECF-8A34-4390-8952-664F48CBBF4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682B727-D3BD-422C-A92C-807BACB1EB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1275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A6940-8193-4983-BCD0-84613C23355C}"/>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0E8F41C3-7C1E-4A1B-AF45-E0FEFA75509C}"/>
              </a:ext>
            </a:extLst>
          </p:cNvPr>
          <p:cNvGraphicFramePr>
            <a:graphicFrameLocks noGrp="1"/>
          </p:cNvGraphicFramePr>
          <p:nvPr>
            <p:ph type="chart" sz="quarter" idx="13"/>
            <p:extLst>
              <p:ext uri="{D42A27DB-BD31-4B8C-83A1-F6EECF244321}">
                <p14:modId xmlns:p14="http://schemas.microsoft.com/office/powerpoint/2010/main" val="2123216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1AF6B6-DCDC-44DC-B63D-FB3B3C48376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E6B3FE0-C9AE-4343-8627-1CEA6CECA0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9993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EF293-2817-4E15-A444-23E397932310}"/>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50313259-5C2B-4F68-A9A2-2FF7E70AD2B2}"/>
              </a:ext>
            </a:extLst>
          </p:cNvPr>
          <p:cNvGraphicFramePr>
            <a:graphicFrameLocks noGrp="1"/>
          </p:cNvGraphicFramePr>
          <p:nvPr>
            <p:ph type="chart" sz="quarter" idx="13"/>
            <p:extLst>
              <p:ext uri="{D42A27DB-BD31-4B8C-83A1-F6EECF244321}">
                <p14:modId xmlns:p14="http://schemas.microsoft.com/office/powerpoint/2010/main" val="1839802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3A223A-0EE1-4C4B-B154-D3C206E752D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14B3E53-F973-4DF6-92EB-E18ECF8985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19086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428B8-CC34-4E25-945A-2BB43302E477}"/>
              </a:ext>
            </a:extLst>
          </p:cNvPr>
          <p:cNvSpPr>
            <a:spLocks noGrp="1"/>
          </p:cNvSpPr>
          <p:nvPr>
            <p:ph type="title"/>
          </p:nvPr>
        </p:nvSpPr>
        <p:spPr/>
        <p:txBody>
          <a:bodyPr/>
          <a:lstStyle/>
          <a:p>
            <a:r>
              <a:rPr lang="en-US"/>
              <a:t>Twitter Own and Retweeted Tweets Table | Tokio Marine America - 1 of 3</a:t>
            </a:r>
          </a:p>
        </p:txBody>
      </p:sp>
      <p:graphicFrame>
        <p:nvGraphicFramePr>
          <p:cNvPr id="5" name="Table Placeholder 4">
            <a:extLst>
              <a:ext uri="{FF2B5EF4-FFF2-40B4-BE49-F238E27FC236}">
                <a16:creationId xmlns:a16="http://schemas.microsoft.com/office/drawing/2014/main" id="{8CDF60C0-3DEC-4257-B664-91D34BEFD2FA}"/>
              </a:ext>
            </a:extLst>
          </p:cNvPr>
          <p:cNvGraphicFramePr>
            <a:graphicFrameLocks noGrp="1"/>
          </p:cNvGraphicFramePr>
          <p:nvPr>
            <p:ph type="tbl" sz="quarter" idx="13"/>
            <p:extLst>
              <p:ext uri="{D42A27DB-BD31-4B8C-83A1-F6EECF244321}">
                <p14:modId xmlns:p14="http://schemas.microsoft.com/office/powerpoint/2010/main" val="616879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89141593"/>
                    </a:ext>
                  </a:extLst>
                </a:gridCol>
                <a:gridCol w="1152144">
                  <a:extLst>
                    <a:ext uri="{9D8B030D-6E8A-4147-A177-3AD203B41FA5}">
                      <a16:colId xmlns:a16="http://schemas.microsoft.com/office/drawing/2014/main" val="3115319569"/>
                    </a:ext>
                  </a:extLst>
                </a:gridCol>
                <a:gridCol w="1152144">
                  <a:extLst>
                    <a:ext uri="{9D8B030D-6E8A-4147-A177-3AD203B41FA5}">
                      <a16:colId xmlns:a16="http://schemas.microsoft.com/office/drawing/2014/main" val="1945813727"/>
                    </a:ext>
                  </a:extLst>
                </a:gridCol>
                <a:gridCol w="1152144">
                  <a:extLst>
                    <a:ext uri="{9D8B030D-6E8A-4147-A177-3AD203B41FA5}">
                      <a16:colId xmlns:a16="http://schemas.microsoft.com/office/drawing/2014/main" val="3981848045"/>
                    </a:ext>
                  </a:extLst>
                </a:gridCol>
                <a:gridCol w="1152144">
                  <a:extLst>
                    <a:ext uri="{9D8B030D-6E8A-4147-A177-3AD203B41FA5}">
                      <a16:colId xmlns:a16="http://schemas.microsoft.com/office/drawing/2014/main" val="2585442672"/>
                    </a:ext>
                  </a:extLst>
                </a:gridCol>
                <a:gridCol w="1152144">
                  <a:extLst>
                    <a:ext uri="{9D8B030D-6E8A-4147-A177-3AD203B41FA5}">
                      <a16:colId xmlns:a16="http://schemas.microsoft.com/office/drawing/2014/main" val="1530330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172383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@TokioMAmerica - 2023-06-23 16:50:44</a:t>
                      </a:r>
                      <a:r>
                        <a:rPr kumimoji="0" lang="en-US" sz="1000" b="0" i="0" u="none" strike="noStrike" kern="1200" cap="none" spc="0" normalizeH="0" baseline="0" noProof="0">
                          <a:ln>
                            <a:noFill/>
                          </a:ln>
                          <a:solidFill>
                            <a:prstClr val="black"/>
                          </a:solidFill>
                          <a:effectLst/>
                          <a:uLnTx/>
                          <a:uFillTx/>
                          <a:latin typeface="Calibri"/>
                          <a:ea typeface="+mn-ea"/>
                          <a:cs typeface="+mn-cs"/>
                        </a:rPr>
                        <a:t>
 Members of Tokio Marine America recently attended the @japansociety Annual Dinner that supports their programs throughout the year. TMA has a table at the event each year, as Tokio Marine has been a member of the Japan Society dating back to 1958.
Thank you to the Japan Society! https://t.co/huTuaahLeG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1.1673 %</a:t>
                      </a:r>
                    </a:p>
                  </a:txBody>
                  <a:tcPr/>
                </a:tc>
                <a:extLst>
                  <a:ext uri="{0D108BD9-81ED-4DB2-BD59-A6C34878D82A}">
                    <a16:rowId xmlns:a16="http://schemas.microsoft.com/office/drawing/2014/main" val="2050208117"/>
                  </a:ext>
                </a:extLst>
              </a:tr>
            </a:tbl>
          </a:graphicData>
        </a:graphic>
      </p:graphicFrame>
      <p:sp>
        <p:nvSpPr>
          <p:cNvPr id="4" name="Text Placeholder 3">
            <a:extLst>
              <a:ext uri="{FF2B5EF4-FFF2-40B4-BE49-F238E27FC236}">
                <a16:creationId xmlns:a16="http://schemas.microsoft.com/office/drawing/2014/main" id="{B767A055-6BCB-4AF6-9BEC-55A120A66328}"/>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4055617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C180B-1741-400D-BC41-9F7AF2295392}"/>
              </a:ext>
            </a:extLst>
          </p:cNvPr>
          <p:cNvSpPr>
            <a:spLocks noGrp="1"/>
          </p:cNvSpPr>
          <p:nvPr>
            <p:ph type="title"/>
          </p:nvPr>
        </p:nvSpPr>
        <p:spPr/>
        <p:txBody>
          <a:bodyPr/>
          <a:lstStyle/>
          <a:p>
            <a:r>
              <a:rPr lang="en-US"/>
              <a:t>Twitter Own and Retweeted Tweets Table | Tokio Marine America - 2 of 3</a:t>
            </a:r>
          </a:p>
        </p:txBody>
      </p:sp>
      <p:graphicFrame>
        <p:nvGraphicFramePr>
          <p:cNvPr id="5" name="Table Placeholder 4">
            <a:extLst>
              <a:ext uri="{FF2B5EF4-FFF2-40B4-BE49-F238E27FC236}">
                <a16:creationId xmlns:a16="http://schemas.microsoft.com/office/drawing/2014/main" id="{694B3C22-9943-4F57-B2AA-96D928FC4BA5}"/>
              </a:ext>
            </a:extLst>
          </p:cNvPr>
          <p:cNvGraphicFramePr>
            <a:graphicFrameLocks noGrp="1"/>
          </p:cNvGraphicFramePr>
          <p:nvPr>
            <p:ph type="tbl" sz="quarter" idx="13"/>
            <p:extLst>
              <p:ext uri="{D42A27DB-BD31-4B8C-83A1-F6EECF244321}">
                <p14:modId xmlns:p14="http://schemas.microsoft.com/office/powerpoint/2010/main" val="2444938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12702532"/>
                    </a:ext>
                  </a:extLst>
                </a:gridCol>
                <a:gridCol w="1152144">
                  <a:extLst>
                    <a:ext uri="{9D8B030D-6E8A-4147-A177-3AD203B41FA5}">
                      <a16:colId xmlns:a16="http://schemas.microsoft.com/office/drawing/2014/main" val="2693987369"/>
                    </a:ext>
                  </a:extLst>
                </a:gridCol>
                <a:gridCol w="1152144">
                  <a:extLst>
                    <a:ext uri="{9D8B030D-6E8A-4147-A177-3AD203B41FA5}">
                      <a16:colId xmlns:a16="http://schemas.microsoft.com/office/drawing/2014/main" val="3914640664"/>
                    </a:ext>
                  </a:extLst>
                </a:gridCol>
                <a:gridCol w="1152144">
                  <a:extLst>
                    <a:ext uri="{9D8B030D-6E8A-4147-A177-3AD203B41FA5}">
                      <a16:colId xmlns:a16="http://schemas.microsoft.com/office/drawing/2014/main" val="4046200991"/>
                    </a:ext>
                  </a:extLst>
                </a:gridCol>
                <a:gridCol w="1152144">
                  <a:extLst>
                    <a:ext uri="{9D8B030D-6E8A-4147-A177-3AD203B41FA5}">
                      <a16:colId xmlns:a16="http://schemas.microsoft.com/office/drawing/2014/main" val="2319045386"/>
                    </a:ext>
                  </a:extLst>
                </a:gridCol>
                <a:gridCol w="1152144">
                  <a:extLst>
                    <a:ext uri="{9D8B030D-6E8A-4147-A177-3AD203B41FA5}">
                      <a16:colId xmlns:a16="http://schemas.microsoft.com/office/drawing/2014/main" val="970596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594409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@TokioMAmerica - 2023-06-28 14:35:19</a:t>
                      </a:r>
                      <a:r>
                        <a:rPr kumimoji="0" lang="en-US" sz="1000" b="0" i="0" u="none" strike="noStrike" kern="1200" cap="none" spc="0" normalizeH="0" baseline="0" noProof="0">
                          <a:ln>
                            <a:noFill/>
                          </a:ln>
                          <a:solidFill>
                            <a:prstClr val="black"/>
                          </a:solidFill>
                          <a:effectLst/>
                          <a:uLnTx/>
                          <a:uFillTx/>
                          <a:latin typeface="Calibri"/>
                          <a:ea typeface="+mn-ea"/>
                          <a:cs typeface="+mn-cs"/>
                        </a:rPr>
                        <a:t>
 Today is National Insurance Awareness Day.
Insurance is a key part of every business, and it's essential each business finds the right carrier that meets and exceeds its unique demands. 
Watch this video for 10 reasons why businesses choose TMA!
Visit https://t.co/XchpKhi7GF https://t.co/HUvnac8DJU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0.7722 %</a:t>
                      </a:r>
                    </a:p>
                  </a:txBody>
                  <a:tcPr/>
                </a:tc>
                <a:extLst>
                  <a:ext uri="{0D108BD9-81ED-4DB2-BD59-A6C34878D82A}">
                    <a16:rowId xmlns:a16="http://schemas.microsoft.com/office/drawing/2014/main" val="34722608"/>
                  </a:ext>
                </a:extLst>
              </a:tr>
            </a:tbl>
          </a:graphicData>
        </a:graphic>
      </p:graphicFrame>
      <p:sp>
        <p:nvSpPr>
          <p:cNvPr id="4" name="Text Placeholder 3">
            <a:extLst>
              <a:ext uri="{FF2B5EF4-FFF2-40B4-BE49-F238E27FC236}">
                <a16:creationId xmlns:a16="http://schemas.microsoft.com/office/drawing/2014/main" id="{DDF762DD-EAAB-4BCC-8EE0-793E0D27206D}"/>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513085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DA2D2-3966-47BC-9CD8-180DA9C2BF5F}"/>
              </a:ext>
            </a:extLst>
          </p:cNvPr>
          <p:cNvSpPr>
            <a:spLocks noGrp="1"/>
          </p:cNvSpPr>
          <p:nvPr>
            <p:ph type="title"/>
          </p:nvPr>
        </p:nvSpPr>
        <p:spPr/>
        <p:txBody>
          <a:bodyPr/>
          <a:lstStyle/>
          <a:p>
            <a:r>
              <a:rPr lang="en-US"/>
              <a:t>Twitter Own and Retweeted Tweets Table | Tokio Marine America - 3 of 3</a:t>
            </a:r>
          </a:p>
        </p:txBody>
      </p:sp>
      <p:graphicFrame>
        <p:nvGraphicFramePr>
          <p:cNvPr id="5" name="Table Placeholder 4">
            <a:extLst>
              <a:ext uri="{FF2B5EF4-FFF2-40B4-BE49-F238E27FC236}">
                <a16:creationId xmlns:a16="http://schemas.microsoft.com/office/drawing/2014/main" id="{72C05D83-C376-4EE1-A568-3F7CD0C57A3D}"/>
              </a:ext>
            </a:extLst>
          </p:cNvPr>
          <p:cNvGraphicFramePr>
            <a:graphicFrameLocks noGrp="1"/>
          </p:cNvGraphicFramePr>
          <p:nvPr>
            <p:ph type="tbl" sz="quarter" idx="13"/>
            <p:extLst>
              <p:ext uri="{D42A27DB-BD31-4B8C-83A1-F6EECF244321}">
                <p14:modId xmlns:p14="http://schemas.microsoft.com/office/powerpoint/2010/main" val="850334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50522833"/>
                    </a:ext>
                  </a:extLst>
                </a:gridCol>
                <a:gridCol w="1152144">
                  <a:extLst>
                    <a:ext uri="{9D8B030D-6E8A-4147-A177-3AD203B41FA5}">
                      <a16:colId xmlns:a16="http://schemas.microsoft.com/office/drawing/2014/main" val="3432108169"/>
                    </a:ext>
                  </a:extLst>
                </a:gridCol>
                <a:gridCol w="1152144">
                  <a:extLst>
                    <a:ext uri="{9D8B030D-6E8A-4147-A177-3AD203B41FA5}">
                      <a16:colId xmlns:a16="http://schemas.microsoft.com/office/drawing/2014/main" val="2117149258"/>
                    </a:ext>
                  </a:extLst>
                </a:gridCol>
                <a:gridCol w="1152144">
                  <a:extLst>
                    <a:ext uri="{9D8B030D-6E8A-4147-A177-3AD203B41FA5}">
                      <a16:colId xmlns:a16="http://schemas.microsoft.com/office/drawing/2014/main" val="3372580701"/>
                    </a:ext>
                  </a:extLst>
                </a:gridCol>
                <a:gridCol w="1152144">
                  <a:extLst>
                    <a:ext uri="{9D8B030D-6E8A-4147-A177-3AD203B41FA5}">
                      <a16:colId xmlns:a16="http://schemas.microsoft.com/office/drawing/2014/main" val="4255289886"/>
                    </a:ext>
                  </a:extLst>
                </a:gridCol>
                <a:gridCol w="1152144">
                  <a:extLst>
                    <a:ext uri="{9D8B030D-6E8A-4147-A177-3AD203B41FA5}">
                      <a16:colId xmlns:a16="http://schemas.microsoft.com/office/drawing/2014/main" val="3091912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626724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@TokioMAmerica - 2023-06-02 16:08:29</a:t>
                      </a:r>
                      <a:r>
                        <a:rPr kumimoji="0" lang="en-US" sz="1000" b="0" i="0" u="none" strike="noStrike" kern="1200" cap="none" spc="0" normalizeH="0" baseline="0" noProof="0">
                          <a:ln>
                            <a:noFill/>
                          </a:ln>
                          <a:solidFill>
                            <a:prstClr val="black"/>
                          </a:solidFill>
                          <a:effectLst/>
                          <a:uLnTx/>
                          <a:uFillTx/>
                          <a:latin typeface="Calibri"/>
                          <a:ea typeface="+mn-ea"/>
                          <a:cs typeface="+mn-cs"/>
                        </a:rPr>
                        <a:t>
 June has arrived and TMA is excited to announce that our CSR Partner for the Month is @MSF_USA 
Our employees have supported this organization in the past and look forward to helping their mission of providing medical assistance to people around the globe who need it most. https://t.co/u29Y3kvd4v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4158906315"/>
                  </a:ext>
                </a:extLst>
              </a:tr>
            </a:tbl>
          </a:graphicData>
        </a:graphic>
      </p:graphicFrame>
      <p:sp>
        <p:nvSpPr>
          <p:cNvPr id="4" name="Text Placeholder 3">
            <a:extLst>
              <a:ext uri="{FF2B5EF4-FFF2-40B4-BE49-F238E27FC236}">
                <a16:creationId xmlns:a16="http://schemas.microsoft.com/office/drawing/2014/main" id="{F0F2BEA8-FC30-4D4F-8A29-032DCBD97B67}"/>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42501859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CF753-D010-47A1-B1C8-C46816846E28}"/>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0C10452C-B685-43B2-B551-D63010BC2B72}"/>
              </a:ext>
            </a:extLst>
          </p:cNvPr>
          <p:cNvGraphicFramePr>
            <a:graphicFrameLocks noGrp="1"/>
          </p:cNvGraphicFramePr>
          <p:nvPr>
            <p:ph type="tbl" sz="quarter" idx="13"/>
            <p:extLst>
              <p:ext uri="{D42A27DB-BD31-4B8C-83A1-F6EECF244321}">
                <p14:modId xmlns:p14="http://schemas.microsoft.com/office/powerpoint/2010/main" val="2286785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136235185"/>
                    </a:ext>
                  </a:extLst>
                </a:gridCol>
                <a:gridCol w="658368">
                  <a:extLst>
                    <a:ext uri="{9D8B030D-6E8A-4147-A177-3AD203B41FA5}">
                      <a16:colId xmlns:a16="http://schemas.microsoft.com/office/drawing/2014/main" val="3160899035"/>
                    </a:ext>
                  </a:extLst>
                </a:gridCol>
                <a:gridCol w="658368">
                  <a:extLst>
                    <a:ext uri="{9D8B030D-6E8A-4147-A177-3AD203B41FA5}">
                      <a16:colId xmlns:a16="http://schemas.microsoft.com/office/drawing/2014/main" val="2047483160"/>
                    </a:ext>
                  </a:extLst>
                </a:gridCol>
                <a:gridCol w="658368">
                  <a:extLst>
                    <a:ext uri="{9D8B030D-6E8A-4147-A177-3AD203B41FA5}">
                      <a16:colId xmlns:a16="http://schemas.microsoft.com/office/drawing/2014/main" val="3305184807"/>
                    </a:ext>
                  </a:extLst>
                </a:gridCol>
                <a:gridCol w="658368">
                  <a:extLst>
                    <a:ext uri="{9D8B030D-6E8A-4147-A177-3AD203B41FA5}">
                      <a16:colId xmlns:a16="http://schemas.microsoft.com/office/drawing/2014/main" val="1676151869"/>
                    </a:ext>
                  </a:extLst>
                </a:gridCol>
                <a:gridCol w="658368">
                  <a:extLst>
                    <a:ext uri="{9D8B030D-6E8A-4147-A177-3AD203B41FA5}">
                      <a16:colId xmlns:a16="http://schemas.microsoft.com/office/drawing/2014/main" val="2710973848"/>
                    </a:ext>
                  </a:extLst>
                </a:gridCol>
                <a:gridCol w="658368">
                  <a:extLst>
                    <a:ext uri="{9D8B030D-6E8A-4147-A177-3AD203B41FA5}">
                      <a16:colId xmlns:a16="http://schemas.microsoft.com/office/drawing/2014/main" val="2680987803"/>
                    </a:ext>
                  </a:extLst>
                </a:gridCol>
                <a:gridCol w="658368">
                  <a:extLst>
                    <a:ext uri="{9D8B030D-6E8A-4147-A177-3AD203B41FA5}">
                      <a16:colId xmlns:a16="http://schemas.microsoft.com/office/drawing/2014/main" val="2474466666"/>
                    </a:ext>
                  </a:extLst>
                </a:gridCol>
                <a:gridCol w="658368">
                  <a:extLst>
                    <a:ext uri="{9D8B030D-6E8A-4147-A177-3AD203B41FA5}">
                      <a16:colId xmlns:a16="http://schemas.microsoft.com/office/drawing/2014/main" val="925404759"/>
                    </a:ext>
                  </a:extLst>
                </a:gridCol>
                <a:gridCol w="658368">
                  <a:extLst>
                    <a:ext uri="{9D8B030D-6E8A-4147-A177-3AD203B41FA5}">
                      <a16:colId xmlns:a16="http://schemas.microsoft.com/office/drawing/2014/main" val="3911080482"/>
                    </a:ext>
                  </a:extLst>
                </a:gridCol>
                <a:gridCol w="658368">
                  <a:extLst>
                    <a:ext uri="{9D8B030D-6E8A-4147-A177-3AD203B41FA5}">
                      <a16:colId xmlns:a16="http://schemas.microsoft.com/office/drawing/2014/main" val="2327335490"/>
                    </a:ext>
                  </a:extLst>
                </a:gridCol>
                <a:gridCol w="658368">
                  <a:extLst>
                    <a:ext uri="{9D8B030D-6E8A-4147-A177-3AD203B41FA5}">
                      <a16:colId xmlns:a16="http://schemas.microsoft.com/office/drawing/2014/main" val="285375942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592099750"/>
                  </a:ext>
                </a:extLst>
              </a:tr>
              <a:tr h="370840">
                <a:tc>
                  <a:txBody>
                    <a:bodyPr/>
                    <a:lstStyle/>
                    <a:p>
                      <a:r>
                        <a:rPr lang="en-US" sz="1000"/>
                        <a:t>21034</a:t>
                      </a:r>
                    </a:p>
                  </a:txBody>
                  <a:tcPr/>
                </a:tc>
                <a:tc>
                  <a:txBody>
                    <a:bodyPr/>
                    <a:lstStyle/>
                    <a:p>
                      <a:r>
                        <a:rPr lang="en-US" sz="1000"/>
                        <a:t>144</a:t>
                      </a:r>
                    </a:p>
                  </a:txBody>
                  <a:tcPr/>
                </a:tc>
                <a:tc>
                  <a:txBody>
                    <a:bodyPr/>
                    <a:lstStyle/>
                    <a:p>
                      <a:r>
                        <a:rPr lang="en-US" sz="1000"/>
                        <a:t>12</a:t>
                      </a:r>
                    </a:p>
                  </a:txBody>
                  <a:tcPr/>
                </a:tc>
                <a:tc>
                  <a:txBody>
                    <a:bodyPr/>
                    <a:lstStyle/>
                    <a:p>
                      <a:r>
                        <a:rPr lang="en-US" sz="1000"/>
                        <a:t>529</a:t>
                      </a:r>
                    </a:p>
                  </a:txBody>
                  <a:tcPr/>
                </a:tc>
                <a:tc>
                  <a:txBody>
                    <a:bodyPr/>
                    <a:lstStyle/>
                    <a:p>
                      <a:r>
                        <a:rPr lang="en-US" sz="1000"/>
                        <a:t>44.083333333333</a:t>
                      </a:r>
                    </a:p>
                  </a:txBody>
                  <a:tcPr/>
                </a:tc>
                <a:tc>
                  <a:txBody>
                    <a:bodyPr/>
                    <a:lstStyle/>
                    <a:p>
                      <a:r>
                        <a:rPr lang="en-US" sz="1000"/>
                        <a:t>8</a:t>
                      </a:r>
                    </a:p>
                  </a:txBody>
                  <a:tcPr/>
                </a:tc>
                <a:tc>
                  <a:txBody>
                    <a:bodyPr/>
                    <a:lstStyle/>
                    <a:p>
                      <a:r>
                        <a:rPr lang="en-US" sz="1000"/>
                        <a:t>6</a:t>
                      </a:r>
                    </a:p>
                  </a:txBody>
                  <a:tcPr/>
                </a:tc>
                <a:tc>
                  <a:txBody>
                    <a:bodyPr/>
                    <a:lstStyle/>
                    <a:p>
                      <a:r>
                        <a:rPr lang="en-US" sz="1000"/>
                        <a:t>1184</a:t>
                      </a:r>
                    </a:p>
                  </a:txBody>
                  <a:tcPr/>
                </a:tc>
                <a:tc>
                  <a:txBody>
                    <a:bodyPr/>
                    <a:lstStyle/>
                    <a:p>
                      <a:r>
                        <a:rPr lang="en-US" sz="1000"/>
                        <a:t>23197</a:t>
                      </a:r>
                    </a:p>
                  </a:txBody>
                  <a:tcPr/>
                </a:tc>
                <a:tc>
                  <a:txBody>
                    <a:bodyPr/>
                    <a:lstStyle/>
                    <a:p>
                      <a:r>
                        <a:rPr lang="en-US" sz="1000"/>
                        <a:t>1933.0833333333</a:t>
                      </a:r>
                    </a:p>
                  </a:txBody>
                  <a:tcPr/>
                </a:tc>
                <a:tc>
                  <a:txBody>
                    <a:bodyPr/>
                    <a:lstStyle/>
                    <a:p>
                      <a:r>
                        <a:rPr lang="en-US" sz="1000"/>
                        <a:t>5.9902329139626 %</a:t>
                      </a:r>
                    </a:p>
                  </a:txBody>
                  <a:tcPr/>
                </a:tc>
                <a:tc>
                  <a:txBody>
                    <a:bodyPr/>
                    <a:lstStyle/>
                    <a:p>
                      <a:r>
                        <a:rPr lang="en-US" sz="1000"/>
                        <a:t>1335</a:t>
                      </a:r>
                    </a:p>
                  </a:txBody>
                  <a:tcPr/>
                </a:tc>
                <a:extLst>
                  <a:ext uri="{0D108BD9-81ED-4DB2-BD59-A6C34878D82A}">
                    <a16:rowId xmlns:a16="http://schemas.microsoft.com/office/drawing/2014/main" val="724722520"/>
                  </a:ext>
                </a:extLst>
              </a:tr>
            </a:tbl>
          </a:graphicData>
        </a:graphic>
      </p:graphicFrame>
      <p:sp>
        <p:nvSpPr>
          <p:cNvPr id="4" name="Text Placeholder 3">
            <a:extLst>
              <a:ext uri="{FF2B5EF4-FFF2-40B4-BE49-F238E27FC236}">
                <a16:creationId xmlns:a16="http://schemas.microsoft.com/office/drawing/2014/main" id="{E4BD0290-5333-4CF5-8517-091EDC6E05B8}"/>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3289374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5745E-9EEF-48F4-BEC8-24F1B72FC099}"/>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272E7CB6-56CC-4A09-ADF7-42E0F9594FD7}"/>
              </a:ext>
            </a:extLst>
          </p:cNvPr>
          <p:cNvGraphicFramePr>
            <a:graphicFrameLocks noGrp="1"/>
          </p:cNvGraphicFramePr>
          <p:nvPr>
            <p:ph type="chart" sz="quarter" idx="13"/>
            <p:extLst>
              <p:ext uri="{D42A27DB-BD31-4B8C-83A1-F6EECF244321}">
                <p14:modId xmlns:p14="http://schemas.microsoft.com/office/powerpoint/2010/main" val="2708642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542C09-B345-4E47-B1D0-4A7B48820B2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E58DDF9-9B1A-460C-9357-9EBF9D4401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64627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DA581-B63D-42FB-8E88-9B82425835EA}"/>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456BD9D1-80A9-4782-8837-13F975453D77}"/>
              </a:ext>
            </a:extLst>
          </p:cNvPr>
          <p:cNvGraphicFramePr>
            <a:graphicFrameLocks noGrp="1"/>
          </p:cNvGraphicFramePr>
          <p:nvPr>
            <p:ph type="chart" sz="quarter" idx="13"/>
            <p:extLst>
              <p:ext uri="{D42A27DB-BD31-4B8C-83A1-F6EECF244321}">
                <p14:modId xmlns:p14="http://schemas.microsoft.com/office/powerpoint/2010/main" val="3675073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DCB3AA-22C9-46A6-8531-C745B643F77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0B73E97-0D01-4B06-8DE5-C9B3C65D06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3403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B89FB-96DF-4C32-B897-1201B40EFAC6}"/>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BD28479D-518C-45D0-BBE5-4EF7219D4D26}"/>
              </a:ext>
            </a:extLst>
          </p:cNvPr>
          <p:cNvGraphicFramePr>
            <a:graphicFrameLocks noGrp="1"/>
          </p:cNvGraphicFramePr>
          <p:nvPr>
            <p:ph type="chart" sz="quarter" idx="13"/>
            <p:extLst>
              <p:ext uri="{D42A27DB-BD31-4B8C-83A1-F6EECF244321}">
                <p14:modId xmlns:p14="http://schemas.microsoft.com/office/powerpoint/2010/main" val="2265681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DB0B33-2D68-4A36-9EAE-EE1637A9A83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DA351B2-6804-4D92-80F0-EA9E95217B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33484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07853-FCBE-404E-B6F6-218494617CBB}"/>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D06769A3-645A-440E-B085-53C398BE048E}"/>
              </a:ext>
            </a:extLst>
          </p:cNvPr>
          <p:cNvGraphicFramePr>
            <a:graphicFrameLocks noGrp="1"/>
          </p:cNvGraphicFramePr>
          <p:nvPr>
            <p:ph type="chart" sz="quarter" idx="13"/>
            <p:extLst>
              <p:ext uri="{D42A27DB-BD31-4B8C-83A1-F6EECF244321}">
                <p14:modId xmlns:p14="http://schemas.microsoft.com/office/powerpoint/2010/main" val="1100974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9620B5-7D86-4E50-B628-40E21373C15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1833109-80E6-4F98-9818-CCA96AC878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8019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5816D-3CB8-43DC-8F03-DD0E5CDA32CC}"/>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27F1382D-664E-415D-8581-AC2488CCBD82}"/>
              </a:ext>
            </a:extLst>
          </p:cNvPr>
          <p:cNvGraphicFramePr>
            <a:graphicFrameLocks noGrp="1"/>
          </p:cNvGraphicFramePr>
          <p:nvPr>
            <p:ph type="tbl" sz="quarter" idx="13"/>
            <p:extLst>
              <p:ext uri="{D42A27DB-BD31-4B8C-83A1-F6EECF244321}">
                <p14:modId xmlns:p14="http://schemas.microsoft.com/office/powerpoint/2010/main" val="2592541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71404000"/>
                    </a:ext>
                  </a:extLst>
                </a:gridCol>
                <a:gridCol w="740664">
                  <a:extLst>
                    <a:ext uri="{9D8B030D-6E8A-4147-A177-3AD203B41FA5}">
                      <a16:colId xmlns:a16="http://schemas.microsoft.com/office/drawing/2014/main" val="2150461716"/>
                    </a:ext>
                  </a:extLst>
                </a:gridCol>
                <a:gridCol w="740664">
                  <a:extLst>
                    <a:ext uri="{9D8B030D-6E8A-4147-A177-3AD203B41FA5}">
                      <a16:colId xmlns:a16="http://schemas.microsoft.com/office/drawing/2014/main" val="2477071506"/>
                    </a:ext>
                  </a:extLst>
                </a:gridCol>
                <a:gridCol w="740664">
                  <a:extLst>
                    <a:ext uri="{9D8B030D-6E8A-4147-A177-3AD203B41FA5}">
                      <a16:colId xmlns:a16="http://schemas.microsoft.com/office/drawing/2014/main" val="4262904007"/>
                    </a:ext>
                  </a:extLst>
                </a:gridCol>
                <a:gridCol w="740664">
                  <a:extLst>
                    <a:ext uri="{9D8B030D-6E8A-4147-A177-3AD203B41FA5}">
                      <a16:colId xmlns:a16="http://schemas.microsoft.com/office/drawing/2014/main" val="3262358689"/>
                    </a:ext>
                  </a:extLst>
                </a:gridCol>
                <a:gridCol w="740664">
                  <a:extLst>
                    <a:ext uri="{9D8B030D-6E8A-4147-A177-3AD203B41FA5}">
                      <a16:colId xmlns:a16="http://schemas.microsoft.com/office/drawing/2014/main" val="2317557968"/>
                    </a:ext>
                  </a:extLst>
                </a:gridCol>
                <a:gridCol w="740664">
                  <a:extLst>
                    <a:ext uri="{9D8B030D-6E8A-4147-A177-3AD203B41FA5}">
                      <a16:colId xmlns:a16="http://schemas.microsoft.com/office/drawing/2014/main" val="3455544949"/>
                    </a:ext>
                  </a:extLst>
                </a:gridCol>
                <a:gridCol w="740664">
                  <a:extLst>
                    <a:ext uri="{9D8B030D-6E8A-4147-A177-3AD203B41FA5}">
                      <a16:colId xmlns:a16="http://schemas.microsoft.com/office/drawing/2014/main" val="3987159689"/>
                    </a:ext>
                  </a:extLst>
                </a:gridCol>
                <a:gridCol w="740664">
                  <a:extLst>
                    <a:ext uri="{9D8B030D-6E8A-4147-A177-3AD203B41FA5}">
                      <a16:colId xmlns:a16="http://schemas.microsoft.com/office/drawing/2014/main" val="781184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35683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- 2023-06-23 16:48:22</a:t>
                      </a:r>
                      <a:r>
                        <a:rPr kumimoji="0" lang="en-US" sz="1000" b="0" i="0" u="none" strike="noStrike" kern="1200" cap="none" spc="0" normalizeH="0" baseline="0" noProof="0">
                          <a:ln>
                            <a:noFill/>
                          </a:ln>
                          <a:solidFill>
                            <a:prstClr val="black"/>
                          </a:solidFill>
                          <a:effectLst/>
                          <a:uLnTx/>
                          <a:uFillTx/>
                          <a:latin typeface="Calibri"/>
                          <a:ea typeface="+mn-ea"/>
                          <a:cs typeface="+mn-cs"/>
                        </a:rPr>
                        <a:t>
 Members of Tokio Marine America recently attended the Japan Society Annual Dinner, an annual fundraiser that supports the Japan Society's programs throughout the year. Each year, TMA has a table at the event, joining 600+ prominent business and diplomatic leaders at this celebration.
Tokio Marine has been a member of the Japan Society dating back to 1958. This distinguished group connects Japanese arts, culture, business, and society with New York and global audiences.
Thank you to the Japan Society for another wonderful evening!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11.508899676375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52691212"/>
                  </a:ext>
                </a:extLst>
              </a:tr>
            </a:tbl>
          </a:graphicData>
        </a:graphic>
      </p:graphicFrame>
      <p:sp>
        <p:nvSpPr>
          <p:cNvPr id="4" name="Text Placeholder 3">
            <a:extLst>
              <a:ext uri="{FF2B5EF4-FFF2-40B4-BE49-F238E27FC236}">
                <a16:creationId xmlns:a16="http://schemas.microsoft.com/office/drawing/2014/main" id="{74311C60-29AF-47FB-98E0-EBD8969E2DD3}"/>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9225790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C6AA7-3AAA-4A88-91F8-74B9986CADB2}"/>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57DD8114-5572-454F-AC21-6D25AE30C3F6}"/>
              </a:ext>
            </a:extLst>
          </p:cNvPr>
          <p:cNvGraphicFramePr>
            <a:graphicFrameLocks noGrp="1"/>
          </p:cNvGraphicFramePr>
          <p:nvPr>
            <p:ph type="tbl" sz="quarter" idx="13"/>
            <p:extLst>
              <p:ext uri="{D42A27DB-BD31-4B8C-83A1-F6EECF244321}">
                <p14:modId xmlns:p14="http://schemas.microsoft.com/office/powerpoint/2010/main" val="3404027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61156938"/>
                    </a:ext>
                  </a:extLst>
                </a:gridCol>
                <a:gridCol w="740664">
                  <a:extLst>
                    <a:ext uri="{9D8B030D-6E8A-4147-A177-3AD203B41FA5}">
                      <a16:colId xmlns:a16="http://schemas.microsoft.com/office/drawing/2014/main" val="3383664678"/>
                    </a:ext>
                  </a:extLst>
                </a:gridCol>
                <a:gridCol w="740664">
                  <a:extLst>
                    <a:ext uri="{9D8B030D-6E8A-4147-A177-3AD203B41FA5}">
                      <a16:colId xmlns:a16="http://schemas.microsoft.com/office/drawing/2014/main" val="2850910761"/>
                    </a:ext>
                  </a:extLst>
                </a:gridCol>
                <a:gridCol w="740664">
                  <a:extLst>
                    <a:ext uri="{9D8B030D-6E8A-4147-A177-3AD203B41FA5}">
                      <a16:colId xmlns:a16="http://schemas.microsoft.com/office/drawing/2014/main" val="3396460469"/>
                    </a:ext>
                  </a:extLst>
                </a:gridCol>
                <a:gridCol w="740664">
                  <a:extLst>
                    <a:ext uri="{9D8B030D-6E8A-4147-A177-3AD203B41FA5}">
                      <a16:colId xmlns:a16="http://schemas.microsoft.com/office/drawing/2014/main" val="2010005096"/>
                    </a:ext>
                  </a:extLst>
                </a:gridCol>
                <a:gridCol w="740664">
                  <a:extLst>
                    <a:ext uri="{9D8B030D-6E8A-4147-A177-3AD203B41FA5}">
                      <a16:colId xmlns:a16="http://schemas.microsoft.com/office/drawing/2014/main" val="34248022"/>
                    </a:ext>
                  </a:extLst>
                </a:gridCol>
                <a:gridCol w="740664">
                  <a:extLst>
                    <a:ext uri="{9D8B030D-6E8A-4147-A177-3AD203B41FA5}">
                      <a16:colId xmlns:a16="http://schemas.microsoft.com/office/drawing/2014/main" val="1945701585"/>
                    </a:ext>
                  </a:extLst>
                </a:gridCol>
                <a:gridCol w="740664">
                  <a:extLst>
                    <a:ext uri="{9D8B030D-6E8A-4147-A177-3AD203B41FA5}">
                      <a16:colId xmlns:a16="http://schemas.microsoft.com/office/drawing/2014/main" val="2182188203"/>
                    </a:ext>
                  </a:extLst>
                </a:gridCol>
                <a:gridCol w="740664">
                  <a:extLst>
                    <a:ext uri="{9D8B030D-6E8A-4147-A177-3AD203B41FA5}">
                      <a16:colId xmlns:a16="http://schemas.microsoft.com/office/drawing/2014/main" val="3760340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78239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- 2023-06-28 14:31:27</a:t>
                      </a:r>
                      <a:r>
                        <a:rPr kumimoji="0" lang="en-US" sz="1000" b="0" i="0" u="none" strike="noStrike" kern="1200" cap="none" spc="0" normalizeH="0" baseline="0" noProof="0">
                          <a:ln>
                            <a:noFill/>
                          </a:ln>
                          <a:solidFill>
                            <a:prstClr val="black"/>
                          </a:solidFill>
                          <a:effectLst/>
                          <a:uLnTx/>
                          <a:uFillTx/>
                          <a:latin typeface="Calibri"/>
                          <a:ea typeface="+mn-ea"/>
                          <a:cs typeface="+mn-cs"/>
                        </a:rPr>
                        <a:t>
 Today is known as National Insurance Awareness Day.
Insurance is a key part of every business, and it's essential that each business finds the right carrier that meets and exceeds its unique demands. There are also certain factors that could help you select the right insurance for your business. 
Watch this video for 10 reasons why businesses choose TMA!
Want to learn more? Visit tmamerica.com/products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3.6016949152542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a:t>
                      </a:r>
                    </a:p>
                  </a:txBody>
                  <a:tcPr/>
                </a:tc>
                <a:extLst>
                  <a:ext uri="{0D108BD9-81ED-4DB2-BD59-A6C34878D82A}">
                    <a16:rowId xmlns:a16="http://schemas.microsoft.com/office/drawing/2014/main" val="3559468578"/>
                  </a:ext>
                </a:extLst>
              </a:tr>
            </a:tbl>
          </a:graphicData>
        </a:graphic>
      </p:graphicFrame>
      <p:sp>
        <p:nvSpPr>
          <p:cNvPr id="4" name="Text Placeholder 3">
            <a:extLst>
              <a:ext uri="{FF2B5EF4-FFF2-40B4-BE49-F238E27FC236}">
                <a16:creationId xmlns:a16="http://schemas.microsoft.com/office/drawing/2014/main" id="{F296B589-60B8-4919-A2F5-19C267EB72A8}"/>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772443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5A93D-4C68-4465-8F0B-3AAE2708AC1E}"/>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5AEFB1E7-366C-47E6-A6F7-CEB5251C87C1}"/>
              </a:ext>
            </a:extLst>
          </p:cNvPr>
          <p:cNvGraphicFramePr>
            <a:graphicFrameLocks noGrp="1"/>
          </p:cNvGraphicFramePr>
          <p:nvPr>
            <p:ph type="tbl" sz="quarter" idx="13"/>
            <p:extLst>
              <p:ext uri="{D42A27DB-BD31-4B8C-83A1-F6EECF244321}">
                <p14:modId xmlns:p14="http://schemas.microsoft.com/office/powerpoint/2010/main" val="2781015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52871328"/>
                    </a:ext>
                  </a:extLst>
                </a:gridCol>
                <a:gridCol w="740664">
                  <a:extLst>
                    <a:ext uri="{9D8B030D-6E8A-4147-A177-3AD203B41FA5}">
                      <a16:colId xmlns:a16="http://schemas.microsoft.com/office/drawing/2014/main" val="2262564130"/>
                    </a:ext>
                  </a:extLst>
                </a:gridCol>
                <a:gridCol w="740664">
                  <a:extLst>
                    <a:ext uri="{9D8B030D-6E8A-4147-A177-3AD203B41FA5}">
                      <a16:colId xmlns:a16="http://schemas.microsoft.com/office/drawing/2014/main" val="4180265101"/>
                    </a:ext>
                  </a:extLst>
                </a:gridCol>
                <a:gridCol w="740664">
                  <a:extLst>
                    <a:ext uri="{9D8B030D-6E8A-4147-A177-3AD203B41FA5}">
                      <a16:colId xmlns:a16="http://schemas.microsoft.com/office/drawing/2014/main" val="220704363"/>
                    </a:ext>
                  </a:extLst>
                </a:gridCol>
                <a:gridCol w="740664">
                  <a:extLst>
                    <a:ext uri="{9D8B030D-6E8A-4147-A177-3AD203B41FA5}">
                      <a16:colId xmlns:a16="http://schemas.microsoft.com/office/drawing/2014/main" val="1318611431"/>
                    </a:ext>
                  </a:extLst>
                </a:gridCol>
                <a:gridCol w="740664">
                  <a:extLst>
                    <a:ext uri="{9D8B030D-6E8A-4147-A177-3AD203B41FA5}">
                      <a16:colId xmlns:a16="http://schemas.microsoft.com/office/drawing/2014/main" val="3056892298"/>
                    </a:ext>
                  </a:extLst>
                </a:gridCol>
                <a:gridCol w="740664">
                  <a:extLst>
                    <a:ext uri="{9D8B030D-6E8A-4147-A177-3AD203B41FA5}">
                      <a16:colId xmlns:a16="http://schemas.microsoft.com/office/drawing/2014/main" val="3816056265"/>
                    </a:ext>
                  </a:extLst>
                </a:gridCol>
                <a:gridCol w="740664">
                  <a:extLst>
                    <a:ext uri="{9D8B030D-6E8A-4147-A177-3AD203B41FA5}">
                      <a16:colId xmlns:a16="http://schemas.microsoft.com/office/drawing/2014/main" val="2835565584"/>
                    </a:ext>
                  </a:extLst>
                </a:gridCol>
                <a:gridCol w="740664">
                  <a:extLst>
                    <a:ext uri="{9D8B030D-6E8A-4147-A177-3AD203B41FA5}">
                      <a16:colId xmlns:a16="http://schemas.microsoft.com/office/drawing/2014/main" val="2867082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81564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- 2023-06-14 11:58:48</a:t>
                      </a:r>
                      <a:r>
                        <a:rPr kumimoji="0" lang="en-US" sz="1000" b="0" i="0" u="none" strike="noStrike" kern="1200" cap="none" spc="0" normalizeH="0" baseline="0" noProof="0">
                          <a:ln>
                            <a:noFill/>
                          </a:ln>
                          <a:solidFill>
                            <a:prstClr val="black"/>
                          </a:solidFill>
                          <a:effectLst/>
                          <a:uLnTx/>
                          <a:uFillTx/>
                          <a:latin typeface="Calibri"/>
                          <a:ea typeface="+mn-ea"/>
                          <a:cs typeface="+mn-cs"/>
                        </a:rPr>
                        <a:t>
 With offices nationwide, an integral part of Tokio Marine America’s culture is to immerse ourselves in our surrounding cities and communities. In the New York/New Jersey area, we have a strong presence in local events such as the Japan Day Parade, which featured one of our floats just last month. 
Are you a rising #insurance professional in the New York City/Jersey City area looking for a new career? Apply for our Marine Underwriter Trainee position today: Bit.ly/TMATrainee
#InsuranceCareers #UnderwritingJobs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8.0582179623713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44528375"/>
                  </a:ext>
                </a:extLst>
              </a:tr>
            </a:tbl>
          </a:graphicData>
        </a:graphic>
      </p:graphicFrame>
      <p:sp>
        <p:nvSpPr>
          <p:cNvPr id="4" name="Text Placeholder 3">
            <a:extLst>
              <a:ext uri="{FF2B5EF4-FFF2-40B4-BE49-F238E27FC236}">
                <a16:creationId xmlns:a16="http://schemas.microsoft.com/office/drawing/2014/main" id="{7131D181-9D85-4102-9808-7E2385A2CD4D}"/>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6395959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6CE41-90FA-4DA8-880D-21E66A6EB17A}"/>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515217B0-C44F-4246-918A-5CD8AEECE2BA}"/>
              </a:ext>
            </a:extLst>
          </p:cNvPr>
          <p:cNvGraphicFramePr>
            <a:graphicFrameLocks noGrp="1"/>
          </p:cNvGraphicFramePr>
          <p:nvPr>
            <p:ph type="tbl" sz="quarter" idx="13"/>
            <p:extLst>
              <p:ext uri="{D42A27DB-BD31-4B8C-83A1-F6EECF244321}">
                <p14:modId xmlns:p14="http://schemas.microsoft.com/office/powerpoint/2010/main" val="2206426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699023325"/>
                    </a:ext>
                  </a:extLst>
                </a:gridCol>
                <a:gridCol w="576072">
                  <a:extLst>
                    <a:ext uri="{9D8B030D-6E8A-4147-A177-3AD203B41FA5}">
                      <a16:colId xmlns:a16="http://schemas.microsoft.com/office/drawing/2014/main" val="1127168275"/>
                    </a:ext>
                  </a:extLst>
                </a:gridCol>
                <a:gridCol w="576072">
                  <a:extLst>
                    <a:ext uri="{9D8B030D-6E8A-4147-A177-3AD203B41FA5}">
                      <a16:colId xmlns:a16="http://schemas.microsoft.com/office/drawing/2014/main" val="1957599162"/>
                    </a:ext>
                  </a:extLst>
                </a:gridCol>
                <a:gridCol w="576072">
                  <a:extLst>
                    <a:ext uri="{9D8B030D-6E8A-4147-A177-3AD203B41FA5}">
                      <a16:colId xmlns:a16="http://schemas.microsoft.com/office/drawing/2014/main" val="3025286044"/>
                    </a:ext>
                  </a:extLst>
                </a:gridCol>
                <a:gridCol w="576072">
                  <a:extLst>
                    <a:ext uri="{9D8B030D-6E8A-4147-A177-3AD203B41FA5}">
                      <a16:colId xmlns:a16="http://schemas.microsoft.com/office/drawing/2014/main" val="1073793755"/>
                    </a:ext>
                  </a:extLst>
                </a:gridCol>
                <a:gridCol w="576072">
                  <a:extLst>
                    <a:ext uri="{9D8B030D-6E8A-4147-A177-3AD203B41FA5}">
                      <a16:colId xmlns:a16="http://schemas.microsoft.com/office/drawing/2014/main" val="4222260667"/>
                    </a:ext>
                  </a:extLst>
                </a:gridCol>
                <a:gridCol w="576072">
                  <a:extLst>
                    <a:ext uri="{9D8B030D-6E8A-4147-A177-3AD203B41FA5}">
                      <a16:colId xmlns:a16="http://schemas.microsoft.com/office/drawing/2014/main" val="1015287839"/>
                    </a:ext>
                  </a:extLst>
                </a:gridCol>
                <a:gridCol w="576072">
                  <a:extLst>
                    <a:ext uri="{9D8B030D-6E8A-4147-A177-3AD203B41FA5}">
                      <a16:colId xmlns:a16="http://schemas.microsoft.com/office/drawing/2014/main" val="485396469"/>
                    </a:ext>
                  </a:extLst>
                </a:gridCol>
                <a:gridCol w="576072">
                  <a:extLst>
                    <a:ext uri="{9D8B030D-6E8A-4147-A177-3AD203B41FA5}">
                      <a16:colId xmlns:a16="http://schemas.microsoft.com/office/drawing/2014/main" val="4281456091"/>
                    </a:ext>
                  </a:extLst>
                </a:gridCol>
                <a:gridCol w="576072">
                  <a:extLst>
                    <a:ext uri="{9D8B030D-6E8A-4147-A177-3AD203B41FA5}">
                      <a16:colId xmlns:a16="http://schemas.microsoft.com/office/drawing/2014/main" val="1892899060"/>
                    </a:ext>
                  </a:extLst>
                </a:gridCol>
                <a:gridCol w="576072">
                  <a:extLst>
                    <a:ext uri="{9D8B030D-6E8A-4147-A177-3AD203B41FA5}">
                      <a16:colId xmlns:a16="http://schemas.microsoft.com/office/drawing/2014/main" val="256309346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302608608"/>
                  </a:ext>
                </a:extLst>
              </a:tr>
              <a:tr h="370840">
                <a:tc>
                  <a:txBody>
                    <a:bodyPr/>
                    <a:lstStyle/>
                    <a:p>
                      <a:r>
                        <a:rPr lang="en-US" sz="1000"/>
                        <a:t>tmamerica</a:t>
                      </a:r>
                    </a:p>
                  </a:txBody>
                  <a:tcPr/>
                </a:tc>
                <a:tc>
                  <a:txBody>
                    <a:bodyPr/>
                    <a:lstStyle/>
                    <a:p>
                      <a:r>
                        <a:rPr lang="en-US" sz="1000"/>
                        <a:t>499</a:t>
                      </a:r>
                    </a:p>
                  </a:txBody>
                  <a:tcPr/>
                </a:tc>
                <a:tc>
                  <a:txBody>
                    <a:bodyPr/>
                    <a:lstStyle/>
                    <a:p>
                      <a:r>
                        <a:rPr lang="en-US" sz="1000"/>
                        <a:t>-2</a:t>
                      </a:r>
                    </a:p>
                  </a:txBody>
                  <a:tcPr/>
                </a:tc>
                <a:tc>
                  <a:txBody>
                    <a:bodyPr/>
                    <a:lstStyle/>
                    <a:p>
                      <a:r>
                        <a:rPr lang="en-US" sz="1000"/>
                        <a:t>6</a:t>
                      </a:r>
                    </a:p>
                  </a:txBody>
                  <a:tcPr/>
                </a:tc>
                <a:tc>
                  <a:txBody>
                    <a:bodyPr/>
                    <a:lstStyle/>
                    <a:p>
                      <a:r>
                        <a:rPr lang="en-US" sz="1000"/>
                        <a:t>3</a:t>
                      </a:r>
                    </a:p>
                  </a:txBody>
                  <a:tcPr/>
                </a:tc>
                <a:tc>
                  <a:txBody>
                    <a:bodyPr/>
                    <a:lstStyle/>
                    <a:p>
                      <a:r>
                        <a:rPr lang="en-US" sz="1000"/>
                        <a:t>0</a:t>
                      </a:r>
                    </a:p>
                  </a:txBody>
                  <a:tcPr/>
                </a:tc>
                <a:tc>
                  <a:txBody>
                    <a:bodyPr/>
                    <a:lstStyle/>
                    <a:p>
                      <a:r>
                        <a:rPr lang="en-US" sz="1000"/>
                        <a:t>2</a:t>
                      </a:r>
                    </a:p>
                  </a:txBody>
                  <a:tcPr/>
                </a:tc>
                <a:tc>
                  <a:txBody>
                    <a:bodyPr/>
                    <a:lstStyle/>
                    <a:p>
                      <a:r>
                        <a:rPr lang="en-US" sz="1000"/>
                        <a:t>11</a:t>
                      </a:r>
                    </a:p>
                  </a:txBody>
                  <a:tcPr/>
                </a:tc>
                <a:tc>
                  <a:txBody>
                    <a:bodyPr/>
                    <a:lstStyle/>
                    <a:p>
                      <a:r>
                        <a:rPr lang="en-US" sz="1000"/>
                        <a:t>75</a:t>
                      </a:r>
                    </a:p>
                  </a:txBody>
                  <a:tcPr/>
                </a:tc>
                <a:tc>
                  <a:txBody>
                    <a:bodyPr/>
                    <a:lstStyle/>
                    <a:p>
                      <a:r>
                        <a:rPr lang="en-US" sz="1000"/>
                        <a:t>1</a:t>
                      </a:r>
                    </a:p>
                  </a:txBody>
                  <a:tcPr/>
                </a:tc>
                <a:tc>
                  <a:txBody>
                    <a:bodyPr/>
                    <a:lstStyle/>
                    <a:p>
                      <a:r>
                        <a:rPr lang="en-US" sz="1000"/>
                        <a:t>1.3818 %</a:t>
                      </a:r>
                    </a:p>
                  </a:txBody>
                  <a:tcPr/>
                </a:tc>
                <a:extLst>
                  <a:ext uri="{0D108BD9-81ED-4DB2-BD59-A6C34878D82A}">
                    <a16:rowId xmlns:a16="http://schemas.microsoft.com/office/drawing/2014/main" val="2441649181"/>
                  </a:ext>
                </a:extLst>
              </a:tr>
            </a:tbl>
          </a:graphicData>
        </a:graphic>
      </p:graphicFrame>
      <p:sp>
        <p:nvSpPr>
          <p:cNvPr id="4" name="Text Placeholder 3">
            <a:extLst>
              <a:ext uri="{FF2B5EF4-FFF2-40B4-BE49-F238E27FC236}">
                <a16:creationId xmlns:a16="http://schemas.microsoft.com/office/drawing/2014/main" id="{FECCAE20-0559-45DB-AAB4-0F169277FD22}"/>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2778570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57CE0-7251-4578-9352-DAF2B430B2C9}"/>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96FCB4E9-A72F-4A1D-B56B-2490C200A493}"/>
              </a:ext>
            </a:extLst>
          </p:cNvPr>
          <p:cNvGraphicFramePr>
            <a:graphicFrameLocks noGrp="1"/>
          </p:cNvGraphicFramePr>
          <p:nvPr>
            <p:ph type="chart" sz="quarter" idx="13"/>
            <p:extLst>
              <p:ext uri="{D42A27DB-BD31-4B8C-83A1-F6EECF244321}">
                <p14:modId xmlns:p14="http://schemas.microsoft.com/office/powerpoint/2010/main" val="3687001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823CA5-E40F-49C1-A8D7-FF8F0ECECF8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89B4FAB-7D91-4383-A9F4-3D41968829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0508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F4629-5379-4BA6-B81B-4EAF0C7B3B1A}"/>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91C3FF80-C097-40C2-854C-8A326105EDA7}"/>
              </a:ext>
            </a:extLst>
          </p:cNvPr>
          <p:cNvGraphicFramePr>
            <a:graphicFrameLocks noGrp="1"/>
          </p:cNvGraphicFramePr>
          <p:nvPr>
            <p:ph type="chart" sz="quarter" idx="13"/>
            <p:extLst>
              <p:ext uri="{D42A27DB-BD31-4B8C-83A1-F6EECF244321}">
                <p14:modId xmlns:p14="http://schemas.microsoft.com/office/powerpoint/2010/main" val="585752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3B267A-A48C-4C5A-A3B0-D135F0BB616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A2FB9DC-A0AE-4959-A1A5-22625757EC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91141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1C13-1783-4998-9923-5736F7C81A30}"/>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7E93A562-993E-4DF9-9B1A-06FD96C25C8D}"/>
              </a:ext>
            </a:extLst>
          </p:cNvPr>
          <p:cNvGraphicFramePr>
            <a:graphicFrameLocks noGrp="1"/>
          </p:cNvGraphicFramePr>
          <p:nvPr>
            <p:ph type="chart" sz="quarter" idx="13"/>
            <p:extLst>
              <p:ext uri="{D42A27DB-BD31-4B8C-83A1-F6EECF244321}">
                <p14:modId xmlns:p14="http://schemas.microsoft.com/office/powerpoint/2010/main" val="1254502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158A0D-C271-4FC7-8C99-F8622B02DC4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88965B9-C655-4D4D-92CA-18D7D4F780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73977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EA9D4-1CE8-40F2-A39E-81B7ADCD2879}"/>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851F1691-1882-4DEA-BFD7-F3B79FE82504}"/>
              </a:ext>
            </a:extLst>
          </p:cNvPr>
          <p:cNvGraphicFramePr>
            <a:graphicFrameLocks noGrp="1"/>
          </p:cNvGraphicFramePr>
          <p:nvPr>
            <p:ph type="chart" sz="quarter" idx="13"/>
            <p:extLst>
              <p:ext uri="{D42A27DB-BD31-4B8C-83A1-F6EECF244321}">
                <p14:modId xmlns:p14="http://schemas.microsoft.com/office/powerpoint/2010/main" val="12218279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06AABC-A3A1-43CD-B1AE-5496AA32F47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38BA277-FBF9-4B30-B628-53962CDB27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20742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8EA7E-C3FF-4885-B31A-832AAE950C57}"/>
              </a:ext>
            </a:extLst>
          </p:cNvPr>
          <p:cNvSpPr>
            <a:spLocks noGrp="1"/>
          </p:cNvSpPr>
          <p:nvPr>
            <p:ph type="title"/>
          </p:nvPr>
        </p:nvSpPr>
        <p:spPr/>
        <p:txBody>
          <a:bodyPr/>
          <a:lstStyle/>
          <a:p>
            <a:r>
              <a:rPr lang="en-US"/>
              <a:t>Instagram Instagram Top Posts | Tokio Marine America - 1 of 2</a:t>
            </a:r>
          </a:p>
        </p:txBody>
      </p:sp>
      <p:graphicFrame>
        <p:nvGraphicFramePr>
          <p:cNvPr id="5" name="Table Placeholder 4">
            <a:extLst>
              <a:ext uri="{FF2B5EF4-FFF2-40B4-BE49-F238E27FC236}">
                <a16:creationId xmlns:a16="http://schemas.microsoft.com/office/drawing/2014/main" id="{FEDD5441-0068-420C-A49A-5565428B1097}"/>
              </a:ext>
            </a:extLst>
          </p:cNvPr>
          <p:cNvGraphicFramePr>
            <a:graphicFrameLocks noGrp="1"/>
          </p:cNvGraphicFramePr>
          <p:nvPr>
            <p:ph type="tbl" sz="quarter" idx="13"/>
            <p:extLst>
              <p:ext uri="{D42A27DB-BD31-4B8C-83A1-F6EECF244321}">
                <p14:modId xmlns:p14="http://schemas.microsoft.com/office/powerpoint/2010/main" val="1766609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122841939"/>
                    </a:ext>
                  </a:extLst>
                </a:gridCol>
                <a:gridCol w="1975104">
                  <a:extLst>
                    <a:ext uri="{9D8B030D-6E8A-4147-A177-3AD203B41FA5}">
                      <a16:colId xmlns:a16="http://schemas.microsoft.com/office/drawing/2014/main" val="888753812"/>
                    </a:ext>
                  </a:extLst>
                </a:gridCol>
                <a:gridCol w="905256">
                  <a:extLst>
                    <a:ext uri="{9D8B030D-6E8A-4147-A177-3AD203B41FA5}">
                      <a16:colId xmlns:a16="http://schemas.microsoft.com/office/drawing/2014/main" val="1846474930"/>
                    </a:ext>
                  </a:extLst>
                </a:gridCol>
                <a:gridCol w="905256">
                  <a:extLst>
                    <a:ext uri="{9D8B030D-6E8A-4147-A177-3AD203B41FA5}">
                      <a16:colId xmlns:a16="http://schemas.microsoft.com/office/drawing/2014/main" val="269640696"/>
                    </a:ext>
                  </a:extLst>
                </a:gridCol>
                <a:gridCol w="905256">
                  <a:extLst>
                    <a:ext uri="{9D8B030D-6E8A-4147-A177-3AD203B41FA5}">
                      <a16:colId xmlns:a16="http://schemas.microsoft.com/office/drawing/2014/main" val="1374486963"/>
                    </a:ext>
                  </a:extLst>
                </a:gridCol>
                <a:gridCol w="905256">
                  <a:extLst>
                    <a:ext uri="{9D8B030D-6E8A-4147-A177-3AD203B41FA5}">
                      <a16:colId xmlns:a16="http://schemas.microsoft.com/office/drawing/2014/main" val="1753676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88371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- 2023-06-05 16:51:24</a:t>
                      </a:r>
                      <a:r>
                        <a:rPr kumimoji="0" lang="en-US" sz="1000" b="0" i="0" u="none" strike="noStrike" kern="1200" cap="none" spc="0" normalizeH="0" baseline="0" noProof="0">
                          <a:ln>
                            <a:noFill/>
                          </a:ln>
                          <a:solidFill>
                            <a:prstClr val="black"/>
                          </a:solidFill>
                          <a:effectLst/>
                          <a:uLnTx/>
                          <a:uFillTx/>
                          <a:latin typeface="Calibri"/>
                          <a:ea typeface="+mn-ea"/>
                          <a:cs typeface="+mn-cs"/>
                        </a:rPr>
                        <a:t>
 May was Asian American and Pacific Islander (AAPI) Heritage Month, celebrating and commemorating the achievements of Asian Americans, Pacific Islanders, and other groups. 
TMA is part of the global Tokio Marine Group, whose headquarters remains today in Japan as one of the world's oldest and largest insurance companies. We celebrated this past month with a handful of events, capping it off with Japanese calligraphy workshops in all of our offices!
#aapimonth #asianamericans #pacificislander #calligraphy #insurance #workevent #workactivities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https://quintly-image-storage.s3.amazonaws.com/a8463497d6ac59d9f9b31e3831c67b7f/e37018a1ca466c9fa37454397d68b14c.jpg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095907107"/>
                  </a:ext>
                </a:extLst>
              </a:tr>
            </a:tbl>
          </a:graphicData>
        </a:graphic>
      </p:graphicFrame>
      <p:sp>
        <p:nvSpPr>
          <p:cNvPr id="4" name="Text Placeholder 3">
            <a:extLst>
              <a:ext uri="{FF2B5EF4-FFF2-40B4-BE49-F238E27FC236}">
                <a16:creationId xmlns:a16="http://schemas.microsoft.com/office/drawing/2014/main" id="{D0FD55F9-D12C-4CB0-93B8-A9ECFE097593}"/>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5182483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E60FE-8DB4-4EC0-A8E3-E19F4ECF73B6}"/>
              </a:ext>
            </a:extLst>
          </p:cNvPr>
          <p:cNvSpPr>
            <a:spLocks noGrp="1"/>
          </p:cNvSpPr>
          <p:nvPr>
            <p:ph type="title"/>
          </p:nvPr>
        </p:nvSpPr>
        <p:spPr/>
        <p:txBody>
          <a:bodyPr/>
          <a:lstStyle/>
          <a:p>
            <a:r>
              <a:rPr lang="en-US"/>
              <a:t>Instagram Instagram Top Posts | Tokio Marine America - 2 of 2</a:t>
            </a:r>
          </a:p>
        </p:txBody>
      </p:sp>
      <p:graphicFrame>
        <p:nvGraphicFramePr>
          <p:cNvPr id="5" name="Table Placeholder 4">
            <a:extLst>
              <a:ext uri="{FF2B5EF4-FFF2-40B4-BE49-F238E27FC236}">
                <a16:creationId xmlns:a16="http://schemas.microsoft.com/office/drawing/2014/main" id="{A4D1DF5E-4F5F-4493-BD32-AD2ADC2322D9}"/>
              </a:ext>
            </a:extLst>
          </p:cNvPr>
          <p:cNvGraphicFramePr>
            <a:graphicFrameLocks noGrp="1"/>
          </p:cNvGraphicFramePr>
          <p:nvPr>
            <p:ph type="tbl" sz="quarter" idx="13"/>
            <p:extLst>
              <p:ext uri="{D42A27DB-BD31-4B8C-83A1-F6EECF244321}">
                <p14:modId xmlns:p14="http://schemas.microsoft.com/office/powerpoint/2010/main" val="2350910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76853499"/>
                    </a:ext>
                  </a:extLst>
                </a:gridCol>
                <a:gridCol w="1975104">
                  <a:extLst>
                    <a:ext uri="{9D8B030D-6E8A-4147-A177-3AD203B41FA5}">
                      <a16:colId xmlns:a16="http://schemas.microsoft.com/office/drawing/2014/main" val="970009998"/>
                    </a:ext>
                  </a:extLst>
                </a:gridCol>
                <a:gridCol w="905256">
                  <a:extLst>
                    <a:ext uri="{9D8B030D-6E8A-4147-A177-3AD203B41FA5}">
                      <a16:colId xmlns:a16="http://schemas.microsoft.com/office/drawing/2014/main" val="280985673"/>
                    </a:ext>
                  </a:extLst>
                </a:gridCol>
                <a:gridCol w="905256">
                  <a:extLst>
                    <a:ext uri="{9D8B030D-6E8A-4147-A177-3AD203B41FA5}">
                      <a16:colId xmlns:a16="http://schemas.microsoft.com/office/drawing/2014/main" val="4124013472"/>
                    </a:ext>
                  </a:extLst>
                </a:gridCol>
                <a:gridCol w="905256">
                  <a:extLst>
                    <a:ext uri="{9D8B030D-6E8A-4147-A177-3AD203B41FA5}">
                      <a16:colId xmlns:a16="http://schemas.microsoft.com/office/drawing/2014/main" val="2781216044"/>
                    </a:ext>
                  </a:extLst>
                </a:gridCol>
                <a:gridCol w="905256">
                  <a:extLst>
                    <a:ext uri="{9D8B030D-6E8A-4147-A177-3AD203B41FA5}">
                      <a16:colId xmlns:a16="http://schemas.microsoft.com/office/drawing/2014/main" val="3074394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93415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- 2023-06-09 14:53:06</a:t>
                      </a:r>
                      <a:r>
                        <a:rPr kumimoji="0" lang="en-US" sz="1000" b="0" i="0" u="none" strike="noStrike" kern="1200" cap="none" spc="0" normalizeH="0" baseline="0" noProof="0">
                          <a:ln>
                            <a:noFill/>
                          </a:ln>
                          <a:solidFill>
                            <a:prstClr val="black"/>
                          </a:solidFill>
                          <a:effectLst/>
                          <a:uLnTx/>
                          <a:uFillTx/>
                          <a:latin typeface="Calibri"/>
                          <a:ea typeface="+mn-ea"/>
                          <a:cs typeface="+mn-cs"/>
                        </a:rPr>
                        <a:t>
 It’s #InternSeason here at TMA, and we couldn’t be more excited to open our doors to aspiring insurance professionals looking to sharpen their insurance acumen, collaborate with our rock stars in different departments, and learn first-hand about insurance operations. 
We’re starting off our first of four #InternIntroductions with Suhailah E.
#intern #internspotlight #insurance #insuranceintern #welcome #newteammember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https://quintly-image-storage.s3.amazonaws.com/a8463497d6ac59d9f9b31e3831c67b7f/69fa4d32469ea7c375aae9b524c72d29.jpg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755890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- 2023-06-30 16:11:04</a:t>
                      </a:r>
                      <a:r>
                        <a:rPr kumimoji="0" lang="en-US" sz="1000" b="0" i="0" u="none" strike="noStrike" kern="1200" cap="none" spc="0" normalizeH="0" baseline="0" noProof="0">
                          <a:ln>
                            <a:noFill/>
                          </a:ln>
                          <a:solidFill>
                            <a:prstClr val="black"/>
                          </a:solidFill>
                          <a:effectLst/>
                          <a:uLnTx/>
                          <a:uFillTx/>
                          <a:latin typeface="Calibri"/>
                          <a:ea typeface="+mn-ea"/>
                          <a:cs typeface="+mn-cs"/>
                        </a:rPr>
                        <a:t>
 TMA offices will be closed next Monday and Tuesday to celebrate the 4th of July holiday! 
We hope everyone enjoys their July 4th celebrations!
#4thjuly #july4th #fourthofjuly #holidayweekend #independenceday2023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https://quintly-image-storage.s3.amazonaws.com/a8463497d6ac59d9f9b31e3831c67b7f/a1cbfe501e6baadd95c55ec378e0ba08.jpg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377818233"/>
                  </a:ext>
                </a:extLst>
              </a:tr>
            </a:tbl>
          </a:graphicData>
        </a:graphic>
      </p:graphicFrame>
      <p:sp>
        <p:nvSpPr>
          <p:cNvPr id="4" name="Text Placeholder 3">
            <a:extLst>
              <a:ext uri="{FF2B5EF4-FFF2-40B4-BE49-F238E27FC236}">
                <a16:creationId xmlns:a16="http://schemas.microsoft.com/office/drawing/2014/main" id="{B472274B-F8D6-4522-8D4A-D7A999E8DE9D}"/>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4910824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2025</Words>
  <Application>Microsoft Office PowerPoint</Application>
  <PresentationFormat>On-screen Show (4:3)</PresentationFormat>
  <Paragraphs>404</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 - 1 of 3</vt:lpstr>
      <vt:lpstr>Twitter Own and Retweeted Tweets Table | Tokio Marine America - 2 of 3</vt:lpstr>
      <vt:lpstr>Twitter Own and Retweeted Tweets Table | Tokio Marine America - 3 of 3</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2</vt:lpstr>
      <vt:lpstr>Instagram Instagram Top Posts | Tokio Marine America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2023-07-06T14:13:29Z</dcterms:created>
  <dcterms:modified xsi:type="dcterms:W3CDTF">2023-07-06T14:14:18Z</dcterms:modified>
</cp:coreProperties>
</file>