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3"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Sheet1!$B$2:$B$49</c:f>
              <c:numCache>
                <c:formatCode>General</c:formatCode>
                <c:ptCount val="48"/>
                <c:pt idx="0">
                  <c:v>4406</c:v>
                </c:pt>
                <c:pt idx="1">
                  <c:v>4412</c:v>
                </c:pt>
                <c:pt idx="2">
                  <c:v>4434</c:v>
                </c:pt>
                <c:pt idx="3">
                  <c:v>4469</c:v>
                </c:pt>
                <c:pt idx="4">
                  <c:v>4473</c:v>
                </c:pt>
                <c:pt idx="5">
                  <c:v>4488</c:v>
                </c:pt>
                <c:pt idx="6">
                  <c:v>4495</c:v>
                </c:pt>
                <c:pt idx="7">
                  <c:v>4498</c:v>
                </c:pt>
                <c:pt idx="8">
                  <c:v>4511</c:v>
                </c:pt>
                <c:pt idx="9">
                  <c:v>4525</c:v>
                </c:pt>
                <c:pt idx="10">
                  <c:v>4531</c:v>
                </c:pt>
                <c:pt idx="11">
                  <c:v>4545</c:v>
                </c:pt>
                <c:pt idx="12">
                  <c:v>4569</c:v>
                </c:pt>
                <c:pt idx="13">
                  <c:v>4580</c:v>
                </c:pt>
                <c:pt idx="14">
                  <c:v>4604</c:v>
                </c:pt>
                <c:pt idx="15">
                  <c:v>4613</c:v>
                </c:pt>
                <c:pt idx="16">
                  <c:v>4622</c:v>
                </c:pt>
                <c:pt idx="17">
                  <c:v>4642</c:v>
                </c:pt>
                <c:pt idx="18">
                  <c:v>4649</c:v>
                </c:pt>
                <c:pt idx="19">
                  <c:v>4662</c:v>
                </c:pt>
                <c:pt idx="20">
                  <c:v>4667</c:v>
                </c:pt>
                <c:pt idx="21">
                  <c:v>4681</c:v>
                </c:pt>
                <c:pt idx="22">
                  <c:v>4674</c:v>
                </c:pt>
                <c:pt idx="23">
                  <c:v>4675</c:v>
                </c:pt>
                <c:pt idx="24">
                  <c:v>4683</c:v>
                </c:pt>
                <c:pt idx="25">
                  <c:v>4689</c:v>
                </c:pt>
                <c:pt idx="26">
                  <c:v>4711</c:v>
                </c:pt>
                <c:pt idx="27">
                  <c:v>4773</c:v>
                </c:pt>
                <c:pt idx="28">
                  <c:v>4793</c:v>
                </c:pt>
                <c:pt idx="29">
                  <c:v>4804</c:v>
                </c:pt>
                <c:pt idx="30">
                  <c:v>4939</c:v>
                </c:pt>
                <c:pt idx="31">
                  <c:v>7147</c:v>
                </c:pt>
                <c:pt idx="32">
                  <c:v>7188</c:v>
                </c:pt>
                <c:pt idx="33">
                  <c:v>7242</c:v>
                </c:pt>
                <c:pt idx="34">
                  <c:v>7269</c:v>
                </c:pt>
                <c:pt idx="35">
                  <c:v>7281</c:v>
                </c:pt>
                <c:pt idx="36">
                  <c:v>7302</c:v>
                </c:pt>
                <c:pt idx="37">
                  <c:v>7344</c:v>
                </c:pt>
                <c:pt idx="38">
                  <c:v>7357</c:v>
                </c:pt>
                <c:pt idx="39">
                  <c:v>7368</c:v>
                </c:pt>
                <c:pt idx="40">
                  <c:v>7370</c:v>
                </c:pt>
                <c:pt idx="41">
                  <c:v>7392</c:v>
                </c:pt>
                <c:pt idx="42">
                  <c:v>7394</c:v>
                </c:pt>
              </c:numCache>
            </c:numRef>
          </c:val>
          <c:smooth val="0"/>
          <c:extLst>
            <c:ext xmlns:c16="http://schemas.microsoft.com/office/drawing/2014/chart" uri="{C3380CC4-5D6E-409C-BE32-E72D297353CC}">
              <c16:uniqueId val="{00000000-E299-4701-AAF2-813B4FDD551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Sheet1!$C$2:$C$49</c:f>
              <c:numCache>
                <c:formatCode>General</c:formatCode>
                <c:ptCount val="48"/>
                <c:pt idx="0">
                  <c:v>3513</c:v>
                </c:pt>
                <c:pt idx="1">
                  <c:v>3635</c:v>
                </c:pt>
                <c:pt idx="2">
                  <c:v>3632</c:v>
                </c:pt>
                <c:pt idx="3">
                  <c:v>3645</c:v>
                </c:pt>
                <c:pt idx="4">
                  <c:v>3650</c:v>
                </c:pt>
                <c:pt idx="5">
                  <c:v>3627</c:v>
                </c:pt>
                <c:pt idx="6">
                  <c:v>3631</c:v>
                </c:pt>
                <c:pt idx="7">
                  <c:v>3630</c:v>
                </c:pt>
                <c:pt idx="8">
                  <c:v>3645</c:v>
                </c:pt>
                <c:pt idx="9">
                  <c:v>3647</c:v>
                </c:pt>
                <c:pt idx="10">
                  <c:v>3662</c:v>
                </c:pt>
                <c:pt idx="11">
                  <c:v>3672</c:v>
                </c:pt>
                <c:pt idx="12">
                  <c:v>3645</c:v>
                </c:pt>
                <c:pt idx="13">
                  <c:v>3656</c:v>
                </c:pt>
                <c:pt idx="14">
                  <c:v>3674</c:v>
                </c:pt>
                <c:pt idx="15">
                  <c:v>3689</c:v>
                </c:pt>
                <c:pt idx="16">
                  <c:v>3680</c:v>
                </c:pt>
                <c:pt idx="17">
                  <c:v>3682</c:v>
                </c:pt>
                <c:pt idx="18">
                  <c:v>3692</c:v>
                </c:pt>
                <c:pt idx="19">
                  <c:v>3699</c:v>
                </c:pt>
                <c:pt idx="20">
                  <c:v>3707</c:v>
                </c:pt>
                <c:pt idx="21">
                  <c:v>3721</c:v>
                </c:pt>
                <c:pt idx="22">
                  <c:v>3730</c:v>
                </c:pt>
                <c:pt idx="23">
                  <c:v>3796</c:v>
                </c:pt>
                <c:pt idx="24">
                  <c:v>3794</c:v>
                </c:pt>
                <c:pt idx="25">
                  <c:v>3795</c:v>
                </c:pt>
                <c:pt idx="26">
                  <c:v>3797</c:v>
                </c:pt>
                <c:pt idx="27">
                  <c:v>3822</c:v>
                </c:pt>
                <c:pt idx="28">
                  <c:v>3823</c:v>
                </c:pt>
                <c:pt idx="29">
                  <c:v>3825</c:v>
                </c:pt>
                <c:pt idx="30">
                  <c:v>3839</c:v>
                </c:pt>
                <c:pt idx="31">
                  <c:v>3851</c:v>
                </c:pt>
                <c:pt idx="32">
                  <c:v>3858</c:v>
                </c:pt>
                <c:pt idx="33">
                  <c:v>3864</c:v>
                </c:pt>
                <c:pt idx="34">
                  <c:v>3851</c:v>
                </c:pt>
                <c:pt idx="35">
                  <c:v>3850</c:v>
                </c:pt>
                <c:pt idx="36">
                  <c:v>3858</c:v>
                </c:pt>
                <c:pt idx="37">
                  <c:v>3858</c:v>
                </c:pt>
                <c:pt idx="38">
                  <c:v>3857</c:v>
                </c:pt>
                <c:pt idx="39">
                  <c:v>3868</c:v>
                </c:pt>
                <c:pt idx="40">
                  <c:v>3879</c:v>
                </c:pt>
                <c:pt idx="41">
                  <c:v>3885</c:v>
                </c:pt>
                <c:pt idx="42">
                  <c:v>3884</c:v>
                </c:pt>
              </c:numCache>
            </c:numRef>
          </c:val>
          <c:smooth val="0"/>
          <c:extLst>
            <c:ext xmlns:c16="http://schemas.microsoft.com/office/drawing/2014/chart" uri="{C3380CC4-5D6E-409C-BE32-E72D297353CC}">
              <c16:uniqueId val="{00000001-E299-4701-AAF2-813B4FDD551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Sheet1!$D$2:$D$49</c:f>
              <c:numCache>
                <c:formatCode>General</c:formatCode>
                <c:ptCount val="4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numCache>
            </c:numRef>
          </c:val>
          <c:smooth val="0"/>
          <c:extLst>
            <c:ext xmlns:c16="http://schemas.microsoft.com/office/drawing/2014/chart" uri="{C3380CC4-5D6E-409C-BE32-E72D297353CC}">
              <c16:uniqueId val="{00000002-E299-4701-AAF2-813B4FDD551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Sheet1!$E$2:$E$49</c:f>
              <c:numCache>
                <c:formatCode>General</c:formatCode>
                <c:ptCount val="48"/>
                <c:pt idx="0">
                  <c:v>23171</c:v>
                </c:pt>
                <c:pt idx="1">
                  <c:v>23717</c:v>
                </c:pt>
                <c:pt idx="2">
                  <c:v>24308</c:v>
                </c:pt>
                <c:pt idx="3">
                  <c:v>24835</c:v>
                </c:pt>
                <c:pt idx="4">
                  <c:v>25298</c:v>
                </c:pt>
                <c:pt idx="5">
                  <c:v>25651</c:v>
                </c:pt>
                <c:pt idx="6">
                  <c:v>26080</c:v>
                </c:pt>
                <c:pt idx="7">
                  <c:v>26419</c:v>
                </c:pt>
                <c:pt idx="8">
                  <c:v>26689</c:v>
                </c:pt>
                <c:pt idx="9">
                  <c:v>26959</c:v>
                </c:pt>
                <c:pt idx="10">
                  <c:v>27286</c:v>
                </c:pt>
                <c:pt idx="11">
                  <c:v>27545</c:v>
                </c:pt>
                <c:pt idx="12">
                  <c:v>27940</c:v>
                </c:pt>
                <c:pt idx="13">
                  <c:v>28237</c:v>
                </c:pt>
                <c:pt idx="14">
                  <c:v>28493</c:v>
                </c:pt>
                <c:pt idx="15">
                  <c:v>28730</c:v>
                </c:pt>
                <c:pt idx="16">
                  <c:v>28926</c:v>
                </c:pt>
                <c:pt idx="17">
                  <c:v>29165</c:v>
                </c:pt>
                <c:pt idx="18">
                  <c:v>29365</c:v>
                </c:pt>
                <c:pt idx="19">
                  <c:v>29566</c:v>
                </c:pt>
                <c:pt idx="20">
                  <c:v>29728</c:v>
                </c:pt>
                <c:pt idx="21">
                  <c:v>29943</c:v>
                </c:pt>
                <c:pt idx="22">
                  <c:v>30214</c:v>
                </c:pt>
                <c:pt idx="23">
                  <c:v>30416</c:v>
                </c:pt>
                <c:pt idx="24">
                  <c:v>30685</c:v>
                </c:pt>
                <c:pt idx="25">
                  <c:v>31029</c:v>
                </c:pt>
                <c:pt idx="26">
                  <c:v>31407</c:v>
                </c:pt>
                <c:pt idx="27">
                  <c:v>31698</c:v>
                </c:pt>
                <c:pt idx="28">
                  <c:v>32016</c:v>
                </c:pt>
                <c:pt idx="29">
                  <c:v>32334</c:v>
                </c:pt>
                <c:pt idx="30">
                  <c:v>32675</c:v>
                </c:pt>
                <c:pt idx="31">
                  <c:v>33092</c:v>
                </c:pt>
                <c:pt idx="32">
                  <c:v>33490</c:v>
                </c:pt>
                <c:pt idx="33">
                  <c:v>33914</c:v>
                </c:pt>
                <c:pt idx="34">
                  <c:v>34266</c:v>
                </c:pt>
                <c:pt idx="35">
                  <c:v>34633</c:v>
                </c:pt>
                <c:pt idx="36">
                  <c:v>35096</c:v>
                </c:pt>
                <c:pt idx="37">
                  <c:v>35567</c:v>
                </c:pt>
                <c:pt idx="38">
                  <c:v>36055</c:v>
                </c:pt>
                <c:pt idx="39">
                  <c:v>36470</c:v>
                </c:pt>
                <c:pt idx="40">
                  <c:v>36859</c:v>
                </c:pt>
                <c:pt idx="41">
                  <c:v>37354</c:v>
                </c:pt>
                <c:pt idx="42">
                  <c:v>37448</c:v>
                </c:pt>
              </c:numCache>
            </c:numRef>
          </c:val>
          <c:smooth val="0"/>
          <c:extLst>
            <c:ext xmlns:c16="http://schemas.microsoft.com/office/drawing/2014/chart" uri="{C3380CC4-5D6E-409C-BE32-E72D297353CC}">
              <c16:uniqueId val="{00000003-E299-4701-AAF2-813B4FDD551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Sheet1!$A$2:$A$49</c:f>
              <c:numCache>
                <c:formatCode>m/d/yyyy</c:formatCode>
                <c:ptCount val="48"/>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pt idx="12">
                  <c:v>44197</c:v>
                </c:pt>
                <c:pt idx="13">
                  <c:v>44228</c:v>
                </c:pt>
                <c:pt idx="14">
                  <c:v>44256</c:v>
                </c:pt>
                <c:pt idx="15">
                  <c:v>44287</c:v>
                </c:pt>
                <c:pt idx="16">
                  <c:v>44317</c:v>
                </c:pt>
                <c:pt idx="17">
                  <c:v>44348</c:v>
                </c:pt>
                <c:pt idx="18">
                  <c:v>44378</c:v>
                </c:pt>
                <c:pt idx="19">
                  <c:v>44409</c:v>
                </c:pt>
                <c:pt idx="20">
                  <c:v>44440</c:v>
                </c:pt>
                <c:pt idx="21">
                  <c:v>44470</c:v>
                </c:pt>
                <c:pt idx="22">
                  <c:v>44501</c:v>
                </c:pt>
                <c:pt idx="23">
                  <c:v>44531</c:v>
                </c:pt>
                <c:pt idx="24">
                  <c:v>44562</c:v>
                </c:pt>
                <c:pt idx="25">
                  <c:v>44593</c:v>
                </c:pt>
                <c:pt idx="26">
                  <c:v>44621</c:v>
                </c:pt>
                <c:pt idx="27">
                  <c:v>44652</c:v>
                </c:pt>
                <c:pt idx="28">
                  <c:v>44682</c:v>
                </c:pt>
                <c:pt idx="29">
                  <c:v>44713</c:v>
                </c:pt>
                <c:pt idx="30">
                  <c:v>44743</c:v>
                </c:pt>
                <c:pt idx="31">
                  <c:v>44774</c:v>
                </c:pt>
                <c:pt idx="32">
                  <c:v>44805</c:v>
                </c:pt>
                <c:pt idx="33">
                  <c:v>44835</c:v>
                </c:pt>
                <c:pt idx="34">
                  <c:v>44866</c:v>
                </c:pt>
                <c:pt idx="35">
                  <c:v>44896</c:v>
                </c:pt>
                <c:pt idx="36">
                  <c:v>44927</c:v>
                </c:pt>
                <c:pt idx="37">
                  <c:v>44958</c:v>
                </c:pt>
                <c:pt idx="38">
                  <c:v>44986</c:v>
                </c:pt>
                <c:pt idx="39">
                  <c:v>45017</c:v>
                </c:pt>
                <c:pt idx="40">
                  <c:v>45047</c:v>
                </c:pt>
                <c:pt idx="41">
                  <c:v>45078</c:v>
                </c:pt>
                <c:pt idx="42">
                  <c:v>45108</c:v>
                </c:pt>
                <c:pt idx="43">
                  <c:v>45139</c:v>
                </c:pt>
                <c:pt idx="44">
                  <c:v>45170</c:v>
                </c:pt>
                <c:pt idx="45">
                  <c:v>45200</c:v>
                </c:pt>
                <c:pt idx="46">
                  <c:v>45231</c:v>
                </c:pt>
                <c:pt idx="47">
                  <c:v>45261</c:v>
                </c:pt>
              </c:numCache>
            </c:numRef>
          </c:cat>
          <c:val>
            <c:numRef>
              <c:f>Sheet1!$F$2:$F$49</c:f>
              <c:numCache>
                <c:formatCode>General</c:formatCode>
                <c:ptCount val="48"/>
                <c:pt idx="0">
                  <c:v>1680</c:v>
                </c:pt>
                <c:pt idx="1">
                  <c:v>1737</c:v>
                </c:pt>
                <c:pt idx="2">
                  <c:v>1768</c:v>
                </c:pt>
                <c:pt idx="3">
                  <c:v>1826</c:v>
                </c:pt>
                <c:pt idx="4">
                  <c:v>1885</c:v>
                </c:pt>
                <c:pt idx="5">
                  <c:v>1936</c:v>
                </c:pt>
                <c:pt idx="6">
                  <c:v>1973</c:v>
                </c:pt>
                <c:pt idx="7">
                  <c:v>2045</c:v>
                </c:pt>
                <c:pt idx="8">
                  <c:v>2091</c:v>
                </c:pt>
                <c:pt idx="9">
                  <c:v>2138</c:v>
                </c:pt>
                <c:pt idx="10">
                  <c:v>2170</c:v>
                </c:pt>
                <c:pt idx="11">
                  <c:v>2190</c:v>
                </c:pt>
                <c:pt idx="12">
                  <c:v>2226</c:v>
                </c:pt>
                <c:pt idx="13">
                  <c:v>2289</c:v>
                </c:pt>
                <c:pt idx="14">
                  <c:v>2344</c:v>
                </c:pt>
                <c:pt idx="15">
                  <c:v>2370</c:v>
                </c:pt>
                <c:pt idx="16">
                  <c:v>2399</c:v>
                </c:pt>
                <c:pt idx="17">
                  <c:v>2425</c:v>
                </c:pt>
                <c:pt idx="18">
                  <c:v>2441</c:v>
                </c:pt>
                <c:pt idx="19">
                  <c:v>2478</c:v>
                </c:pt>
                <c:pt idx="20">
                  <c:v>2482</c:v>
                </c:pt>
                <c:pt idx="21">
                  <c:v>2537</c:v>
                </c:pt>
                <c:pt idx="22">
                  <c:v>2561</c:v>
                </c:pt>
                <c:pt idx="23">
                  <c:v>2571</c:v>
                </c:pt>
                <c:pt idx="24">
                  <c:v>2579</c:v>
                </c:pt>
                <c:pt idx="25">
                  <c:v>2577</c:v>
                </c:pt>
                <c:pt idx="26">
                  <c:v>2585</c:v>
                </c:pt>
                <c:pt idx="27">
                  <c:v>2563</c:v>
                </c:pt>
                <c:pt idx="28">
                  <c:v>2578</c:v>
                </c:pt>
                <c:pt idx="29">
                  <c:v>2604</c:v>
                </c:pt>
                <c:pt idx="30">
                  <c:v>2633</c:v>
                </c:pt>
                <c:pt idx="31">
                  <c:v>2719</c:v>
                </c:pt>
                <c:pt idx="32">
                  <c:v>2781</c:v>
                </c:pt>
                <c:pt idx="33">
                  <c:v>2820</c:v>
                </c:pt>
                <c:pt idx="34">
                  <c:v>2869</c:v>
                </c:pt>
                <c:pt idx="35">
                  <c:v>2884</c:v>
                </c:pt>
                <c:pt idx="36">
                  <c:v>2899</c:v>
                </c:pt>
                <c:pt idx="37">
                  <c:v>2935</c:v>
                </c:pt>
                <c:pt idx="38">
                  <c:v>3010</c:v>
                </c:pt>
                <c:pt idx="39">
                  <c:v>3050</c:v>
                </c:pt>
                <c:pt idx="40">
                  <c:v>3053</c:v>
                </c:pt>
                <c:pt idx="41">
                  <c:v>3087</c:v>
                </c:pt>
                <c:pt idx="42">
                  <c:v>3083</c:v>
                </c:pt>
              </c:numCache>
            </c:numRef>
          </c:val>
          <c:smooth val="0"/>
          <c:extLst>
            <c:ext xmlns:c16="http://schemas.microsoft.com/office/drawing/2014/chart" uri="{C3380CC4-5D6E-409C-BE32-E72D297353CC}">
              <c16:uniqueId val="{00000004-E299-4701-AAF2-813B4FDD5519}"/>
            </c:ext>
          </c:extLst>
        </c:ser>
        <c:dLbls>
          <c:showLegendKey val="0"/>
          <c:showVal val="0"/>
          <c:showCatName val="0"/>
          <c:showSerName val="0"/>
          <c:showPercent val="0"/>
          <c:showBubbleSize val="0"/>
        </c:dLbls>
        <c:smooth val="0"/>
        <c:axId val="225559704"/>
        <c:axId val="225557736"/>
      </c:lineChart>
      <c:dateAx>
        <c:axId val="22555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57736"/>
        <c:crosses val="autoZero"/>
        <c:auto val="1"/>
        <c:lblOffset val="100"/>
        <c:baseTimeUnit val="months"/>
      </c:dateAx>
      <c:valAx>
        <c:axId val="22555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5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34</c:v>
                </c:pt>
                <c:pt idx="1">
                  <c:v>53</c:v>
                </c:pt>
                <c:pt idx="2">
                  <c:v>26</c:v>
                </c:pt>
                <c:pt idx="3">
                  <c:v>23</c:v>
                </c:pt>
                <c:pt idx="4">
                  <c:v>8</c:v>
                </c:pt>
                <c:pt idx="5">
                  <c:v>11</c:v>
                </c:pt>
                <c:pt idx="6">
                  <c:v>3</c:v>
                </c:pt>
                <c:pt idx="7">
                  <c:v>0</c:v>
                </c:pt>
              </c:numCache>
            </c:numRef>
          </c:val>
          <c:extLst>
            <c:ext xmlns:c16="http://schemas.microsoft.com/office/drawing/2014/chart" uri="{C3380CC4-5D6E-409C-BE32-E72D297353CC}">
              <c16:uniqueId val="{00000000-04B1-47DC-AEAB-BCB08E14E737}"/>
            </c:ext>
          </c:extLst>
        </c:ser>
        <c:dLbls>
          <c:showLegendKey val="0"/>
          <c:showVal val="0"/>
          <c:showCatName val="0"/>
          <c:showSerName val="0"/>
          <c:showPercent val="0"/>
          <c:showBubbleSize val="0"/>
        </c:dLbls>
        <c:gapWidth val="219"/>
        <c:overlap val="-27"/>
        <c:axId val="225533272"/>
        <c:axId val="225581680"/>
      </c:barChart>
      <c:dateAx>
        <c:axId val="22553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81680"/>
        <c:crosses val="autoZero"/>
        <c:auto val="1"/>
        <c:lblOffset val="100"/>
        <c:baseTimeUnit val="months"/>
      </c:dateAx>
      <c:valAx>
        <c:axId val="22558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553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28</c:v>
                </c:pt>
                <c:pt idx="1">
                  <c:v>105</c:v>
                </c:pt>
                <c:pt idx="2">
                  <c:v>25</c:v>
                </c:pt>
                <c:pt idx="3">
                  <c:v>29</c:v>
                </c:pt>
                <c:pt idx="4">
                  <c:v>26</c:v>
                </c:pt>
                <c:pt idx="5">
                  <c:v>19</c:v>
                </c:pt>
                <c:pt idx="6">
                  <c:v>18</c:v>
                </c:pt>
                <c:pt idx="7">
                  <c:v>0</c:v>
                </c:pt>
                <c:pt idx="8">
                  <c:v>0</c:v>
                </c:pt>
                <c:pt idx="9">
                  <c:v>0</c:v>
                </c:pt>
                <c:pt idx="10">
                  <c:v>0</c:v>
                </c:pt>
                <c:pt idx="11">
                  <c:v>0</c:v>
                </c:pt>
              </c:numCache>
            </c:numRef>
          </c:val>
          <c:extLst>
            <c:ext xmlns:c16="http://schemas.microsoft.com/office/drawing/2014/chart" uri="{C3380CC4-5D6E-409C-BE32-E72D297353CC}">
              <c16:uniqueId val="{00000000-CAE7-4563-A76C-DBB8CBBBC074}"/>
            </c:ext>
          </c:extLst>
        </c:ser>
        <c:dLbls>
          <c:showLegendKey val="0"/>
          <c:showVal val="0"/>
          <c:showCatName val="0"/>
          <c:showSerName val="0"/>
          <c:showPercent val="0"/>
          <c:showBubbleSize val="0"/>
        </c:dLbls>
        <c:gapWidth val="219"/>
        <c:overlap val="-27"/>
        <c:axId val="366745240"/>
        <c:axId val="366751144"/>
      </c:barChart>
      <c:dateAx>
        <c:axId val="36674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51144"/>
        <c:crosses val="autoZero"/>
        <c:auto val="1"/>
        <c:lblOffset val="100"/>
        <c:baseTimeUnit val="months"/>
      </c:dateAx>
      <c:valAx>
        <c:axId val="36675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74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617</c:v>
                </c:pt>
                <c:pt idx="1">
                  <c:v>2857</c:v>
                </c:pt>
                <c:pt idx="2">
                  <c:v>750</c:v>
                </c:pt>
                <c:pt idx="3">
                  <c:v>666</c:v>
                </c:pt>
                <c:pt idx="4">
                  <c:v>794</c:v>
                </c:pt>
                <c:pt idx="5">
                  <c:v>485</c:v>
                </c:pt>
                <c:pt idx="6">
                  <c:v>18</c:v>
                </c:pt>
                <c:pt idx="7">
                  <c:v>0</c:v>
                </c:pt>
                <c:pt idx="8">
                  <c:v>0</c:v>
                </c:pt>
                <c:pt idx="9">
                  <c:v>0</c:v>
                </c:pt>
                <c:pt idx="10">
                  <c:v>0</c:v>
                </c:pt>
                <c:pt idx="11">
                  <c:v>0</c:v>
                </c:pt>
              </c:numCache>
            </c:numRef>
          </c:val>
          <c:extLst>
            <c:ext xmlns:c16="http://schemas.microsoft.com/office/drawing/2014/chart" uri="{C3380CC4-5D6E-409C-BE32-E72D297353CC}">
              <c16:uniqueId val="{00000000-6585-4AE7-A117-1D42D9A65866}"/>
            </c:ext>
          </c:extLst>
        </c:ser>
        <c:dLbls>
          <c:showLegendKey val="0"/>
          <c:showVal val="0"/>
          <c:showCatName val="0"/>
          <c:showSerName val="0"/>
          <c:showPercent val="0"/>
          <c:showBubbleSize val="0"/>
        </c:dLbls>
        <c:gapWidth val="219"/>
        <c:overlap val="-27"/>
        <c:axId val="230078840"/>
        <c:axId val="369937344"/>
      </c:barChart>
      <c:catAx>
        <c:axId val="23007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37344"/>
        <c:crosses val="autoZero"/>
        <c:auto val="1"/>
        <c:lblAlgn val="ctr"/>
        <c:lblOffset val="100"/>
        <c:noMultiLvlLbl val="0"/>
      </c:catAx>
      <c:valAx>
        <c:axId val="36993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07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16725</c:v>
                </c:pt>
                <c:pt idx="1">
                  <c:v>158883</c:v>
                </c:pt>
                <c:pt idx="2">
                  <c:v>19717</c:v>
                </c:pt>
                <c:pt idx="3">
                  <c:v>21851</c:v>
                </c:pt>
                <c:pt idx="4">
                  <c:v>29940</c:v>
                </c:pt>
                <c:pt idx="5">
                  <c:v>13876</c:v>
                </c:pt>
                <c:pt idx="6">
                  <c:v>1260</c:v>
                </c:pt>
                <c:pt idx="7">
                  <c:v>0</c:v>
                </c:pt>
              </c:numCache>
            </c:numRef>
          </c:val>
          <c:extLst>
            <c:ext xmlns:c16="http://schemas.microsoft.com/office/drawing/2014/chart" uri="{C3380CC4-5D6E-409C-BE32-E72D297353CC}">
              <c16:uniqueId val="{00000000-EEE6-4684-99FF-3491296289E0}"/>
            </c:ext>
          </c:extLst>
        </c:ser>
        <c:dLbls>
          <c:showLegendKey val="0"/>
          <c:showVal val="0"/>
          <c:showCatName val="0"/>
          <c:showSerName val="0"/>
          <c:showPercent val="0"/>
          <c:showBubbleSize val="0"/>
        </c:dLbls>
        <c:gapWidth val="219"/>
        <c:overlap val="-27"/>
        <c:axId val="369942920"/>
        <c:axId val="369941608"/>
      </c:barChart>
      <c:dateAx>
        <c:axId val="36994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41608"/>
        <c:crosses val="autoZero"/>
        <c:auto val="1"/>
        <c:lblOffset val="100"/>
        <c:baseTimeUnit val="months"/>
      </c:dateAx>
      <c:valAx>
        <c:axId val="369941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4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21</c:v>
                </c:pt>
                <c:pt idx="2">
                  <c:v>275</c:v>
                </c:pt>
                <c:pt idx="3">
                  <c:v>477</c:v>
                </c:pt>
                <c:pt idx="4">
                  <c:v>411</c:v>
                </c:pt>
                <c:pt idx="5">
                  <c:v>375</c:v>
                </c:pt>
                <c:pt idx="6">
                  <c:v>336</c:v>
                </c:pt>
              </c:numCache>
            </c:numRef>
          </c:val>
          <c:extLst>
            <c:ext xmlns:c16="http://schemas.microsoft.com/office/drawing/2014/chart" uri="{C3380CC4-5D6E-409C-BE32-E72D297353CC}">
              <c16:uniqueId val="{00000000-606E-4E70-AAA2-BF5E010CF60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24</c:v>
                </c:pt>
                <c:pt idx="2">
                  <c:v>332</c:v>
                </c:pt>
                <c:pt idx="3">
                  <c:v>630</c:v>
                </c:pt>
                <c:pt idx="4">
                  <c:v>711</c:v>
                </c:pt>
                <c:pt idx="5">
                  <c:v>639</c:v>
                </c:pt>
                <c:pt idx="6">
                  <c:v>475</c:v>
                </c:pt>
              </c:numCache>
            </c:numRef>
          </c:val>
          <c:extLst>
            <c:ext xmlns:c16="http://schemas.microsoft.com/office/drawing/2014/chart" uri="{C3380CC4-5D6E-409C-BE32-E72D297353CC}">
              <c16:uniqueId val="{00000001-606E-4E70-AAA2-BF5E010CF602}"/>
            </c:ext>
          </c:extLst>
        </c:ser>
        <c:dLbls>
          <c:showLegendKey val="0"/>
          <c:showVal val="0"/>
          <c:showCatName val="0"/>
          <c:showSerName val="0"/>
          <c:showPercent val="0"/>
          <c:showBubbleSize val="0"/>
        </c:dLbls>
        <c:gapWidth val="219"/>
        <c:overlap val="-27"/>
        <c:axId val="474095952"/>
        <c:axId val="474096280"/>
      </c:barChart>
      <c:catAx>
        <c:axId val="47409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096280"/>
        <c:crosses val="autoZero"/>
        <c:auto val="1"/>
        <c:lblAlgn val="ctr"/>
        <c:lblOffset val="100"/>
        <c:noMultiLvlLbl val="0"/>
      </c:catAx>
      <c:valAx>
        <c:axId val="47409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09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8</c:v>
                </c:pt>
                <c:pt idx="1">
                  <c:v>0</c:v>
                </c:pt>
                <c:pt idx="2">
                  <c:v>-1</c:v>
                </c:pt>
                <c:pt idx="3">
                  <c:v>11</c:v>
                </c:pt>
                <c:pt idx="4">
                  <c:v>11</c:v>
                </c:pt>
                <c:pt idx="5">
                  <c:v>6</c:v>
                </c:pt>
                <c:pt idx="6">
                  <c:v>-1</c:v>
                </c:pt>
              </c:numCache>
            </c:numRef>
          </c:val>
          <c:extLst>
            <c:ext xmlns:c16="http://schemas.microsoft.com/office/drawing/2014/chart" uri="{C3380CC4-5D6E-409C-BE32-E72D297353CC}">
              <c16:uniqueId val="{00000000-3B2B-4745-BC1C-5E541F7B2B0D}"/>
            </c:ext>
          </c:extLst>
        </c:ser>
        <c:dLbls>
          <c:showLegendKey val="0"/>
          <c:showVal val="0"/>
          <c:showCatName val="0"/>
          <c:showSerName val="0"/>
          <c:showPercent val="0"/>
          <c:showBubbleSize val="0"/>
        </c:dLbls>
        <c:gapWidth val="219"/>
        <c:overlap val="-27"/>
        <c:axId val="479005480"/>
        <c:axId val="479006792"/>
      </c:barChart>
      <c:dateAx>
        <c:axId val="47900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06792"/>
        <c:crosses val="autoZero"/>
        <c:auto val="1"/>
        <c:lblOffset val="100"/>
        <c:baseTimeUnit val="months"/>
      </c:dateAx>
      <c:valAx>
        <c:axId val="47900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0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c:v>
                </c:pt>
                <c:pt idx="1">
                  <c:v>3</c:v>
                </c:pt>
                <c:pt idx="2">
                  <c:v>2</c:v>
                </c:pt>
                <c:pt idx="3">
                  <c:v>2</c:v>
                </c:pt>
                <c:pt idx="4">
                  <c:v>2</c:v>
                </c:pt>
                <c:pt idx="5">
                  <c:v>2</c:v>
                </c:pt>
                <c:pt idx="6">
                  <c:v>2</c:v>
                </c:pt>
                <c:pt idx="7">
                  <c:v>0</c:v>
                </c:pt>
                <c:pt idx="8">
                  <c:v>0</c:v>
                </c:pt>
                <c:pt idx="9">
                  <c:v>0</c:v>
                </c:pt>
                <c:pt idx="10">
                  <c:v>0</c:v>
                </c:pt>
                <c:pt idx="11">
                  <c:v>0</c:v>
                </c:pt>
              </c:numCache>
            </c:numRef>
          </c:val>
          <c:extLst>
            <c:ext xmlns:c16="http://schemas.microsoft.com/office/drawing/2014/chart" uri="{C3380CC4-5D6E-409C-BE32-E72D297353CC}">
              <c16:uniqueId val="{00000000-29B3-4E69-B3DA-94BF4706BA9F}"/>
            </c:ext>
          </c:extLst>
        </c:ser>
        <c:dLbls>
          <c:showLegendKey val="0"/>
          <c:showVal val="0"/>
          <c:showCatName val="0"/>
          <c:showSerName val="0"/>
          <c:showPercent val="0"/>
          <c:showBubbleSize val="0"/>
        </c:dLbls>
        <c:gapWidth val="219"/>
        <c:overlap val="-27"/>
        <c:axId val="479007776"/>
        <c:axId val="479006136"/>
      </c:barChart>
      <c:dateAx>
        <c:axId val="47900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06136"/>
        <c:crosses val="autoZero"/>
        <c:auto val="1"/>
        <c:lblOffset val="100"/>
        <c:baseTimeUnit val="months"/>
      </c:dateAx>
      <c:valAx>
        <c:axId val="47900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0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72</c:v>
                </c:pt>
                <c:pt idx="1">
                  <c:v>97</c:v>
                </c:pt>
                <c:pt idx="2">
                  <c:v>65</c:v>
                </c:pt>
                <c:pt idx="3">
                  <c:v>43</c:v>
                </c:pt>
                <c:pt idx="4">
                  <c:v>56</c:v>
                </c:pt>
                <c:pt idx="5">
                  <c:v>58</c:v>
                </c:pt>
                <c:pt idx="6">
                  <c:v>2</c:v>
                </c:pt>
                <c:pt idx="7">
                  <c:v>0</c:v>
                </c:pt>
                <c:pt idx="8">
                  <c:v>0</c:v>
                </c:pt>
                <c:pt idx="9">
                  <c:v>0</c:v>
                </c:pt>
                <c:pt idx="10">
                  <c:v>0</c:v>
                </c:pt>
                <c:pt idx="11">
                  <c:v>0</c:v>
                </c:pt>
              </c:numCache>
            </c:numRef>
          </c:val>
          <c:extLst>
            <c:ext xmlns:c16="http://schemas.microsoft.com/office/drawing/2014/chart" uri="{C3380CC4-5D6E-409C-BE32-E72D297353CC}">
              <c16:uniqueId val="{00000000-DB25-41BC-A840-7EB30479A0EB}"/>
            </c:ext>
          </c:extLst>
        </c:ser>
        <c:dLbls>
          <c:showLegendKey val="0"/>
          <c:showVal val="0"/>
          <c:showCatName val="0"/>
          <c:showSerName val="0"/>
          <c:showPercent val="0"/>
          <c:showBubbleSize val="0"/>
        </c:dLbls>
        <c:gapWidth val="219"/>
        <c:overlap val="-27"/>
        <c:axId val="479003512"/>
        <c:axId val="479003840"/>
      </c:barChart>
      <c:catAx>
        <c:axId val="47900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03840"/>
        <c:crosses val="autoZero"/>
        <c:auto val="1"/>
        <c:lblAlgn val="ctr"/>
        <c:lblOffset val="100"/>
        <c:noMultiLvlLbl val="0"/>
      </c:catAx>
      <c:valAx>
        <c:axId val="47900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0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27</c:v>
                </c:pt>
                <c:pt idx="1">
                  <c:v>10</c:v>
                </c:pt>
                <c:pt idx="2">
                  <c:v>4</c:v>
                </c:pt>
                <c:pt idx="3">
                  <c:v>6</c:v>
                </c:pt>
                <c:pt idx="4">
                  <c:v>23</c:v>
                </c:pt>
                <c:pt idx="5">
                  <c:v>7</c:v>
                </c:pt>
                <c:pt idx="6">
                  <c:v>1</c:v>
                </c:pt>
                <c:pt idx="7">
                  <c:v>0</c:v>
                </c:pt>
                <c:pt idx="8">
                  <c:v>0</c:v>
                </c:pt>
                <c:pt idx="9">
                  <c:v>0</c:v>
                </c:pt>
                <c:pt idx="10">
                  <c:v>0</c:v>
                </c:pt>
                <c:pt idx="11">
                  <c:v>0</c:v>
                </c:pt>
              </c:numCache>
            </c:numRef>
          </c:val>
          <c:extLst>
            <c:ext xmlns:c16="http://schemas.microsoft.com/office/drawing/2014/chart" uri="{C3380CC4-5D6E-409C-BE32-E72D297353CC}">
              <c16:uniqueId val="{00000000-731B-4B64-8852-A8CA3FA94411}"/>
            </c:ext>
          </c:extLst>
        </c:ser>
        <c:dLbls>
          <c:showLegendKey val="0"/>
          <c:showVal val="0"/>
          <c:showCatName val="0"/>
          <c:showSerName val="0"/>
          <c:showPercent val="0"/>
          <c:showBubbleSize val="0"/>
        </c:dLbls>
        <c:gapWidth val="219"/>
        <c:overlap val="-27"/>
        <c:axId val="479018600"/>
        <c:axId val="479015976"/>
      </c:barChart>
      <c:dateAx>
        <c:axId val="47901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5976"/>
        <c:crosses val="autoZero"/>
        <c:auto val="1"/>
        <c:lblOffset val="100"/>
        <c:baseTimeUnit val="months"/>
      </c:dateAx>
      <c:valAx>
        <c:axId val="47901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901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463</c:v>
                </c:pt>
                <c:pt idx="1">
                  <c:v>471</c:v>
                </c:pt>
                <c:pt idx="2">
                  <c:v>488</c:v>
                </c:pt>
                <c:pt idx="3">
                  <c:v>415</c:v>
                </c:pt>
                <c:pt idx="4">
                  <c:v>389</c:v>
                </c:pt>
                <c:pt idx="5">
                  <c:v>495</c:v>
                </c:pt>
                <c:pt idx="6">
                  <c:v>94</c:v>
                </c:pt>
              </c:numCache>
            </c:numRef>
          </c:val>
          <c:extLst>
            <c:ext xmlns:c16="http://schemas.microsoft.com/office/drawing/2014/chart" uri="{C3380CC4-5D6E-409C-BE32-E72D297353CC}">
              <c16:uniqueId val="{00000000-6C46-466F-9D21-EEB71BBB18ED}"/>
            </c:ext>
          </c:extLst>
        </c:ser>
        <c:dLbls>
          <c:showLegendKey val="0"/>
          <c:showVal val="0"/>
          <c:showCatName val="0"/>
          <c:showSerName val="0"/>
          <c:showPercent val="0"/>
          <c:showBubbleSize val="0"/>
        </c:dLbls>
        <c:gapWidth val="219"/>
        <c:overlap val="-27"/>
        <c:axId val="256973112"/>
        <c:axId val="256976392"/>
      </c:barChart>
      <c:dateAx>
        <c:axId val="25697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76392"/>
        <c:crosses val="autoZero"/>
        <c:auto val="1"/>
        <c:lblOffset val="100"/>
        <c:baseTimeUnit val="months"/>
      </c:dateAx>
      <c:valAx>
        <c:axId val="25697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7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118</c:v>
                </c:pt>
                <c:pt idx="1">
                  <c:v>123</c:v>
                </c:pt>
                <c:pt idx="2">
                  <c:v>117</c:v>
                </c:pt>
                <c:pt idx="3">
                  <c:v>87</c:v>
                </c:pt>
                <c:pt idx="4">
                  <c:v>114</c:v>
                </c:pt>
                <c:pt idx="5">
                  <c:v>91</c:v>
                </c:pt>
              </c:numCache>
            </c:numRef>
          </c:val>
          <c:extLst>
            <c:ext xmlns:c16="http://schemas.microsoft.com/office/drawing/2014/chart" uri="{C3380CC4-5D6E-409C-BE32-E72D297353CC}">
              <c16:uniqueId val="{00000000-FE25-4B1E-AA89-9F8BEA3E49C4}"/>
            </c:ext>
          </c:extLst>
        </c:ser>
        <c:dLbls>
          <c:showLegendKey val="0"/>
          <c:showVal val="0"/>
          <c:showCatName val="0"/>
          <c:showSerName val="0"/>
          <c:showPercent val="0"/>
          <c:showBubbleSize val="0"/>
        </c:dLbls>
        <c:gapWidth val="219"/>
        <c:overlap val="-27"/>
        <c:axId val="256967536"/>
        <c:axId val="256967864"/>
      </c:barChart>
      <c:catAx>
        <c:axId val="25696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67864"/>
        <c:crosses val="autoZero"/>
        <c:auto val="1"/>
        <c:lblAlgn val="ctr"/>
        <c:lblOffset val="100"/>
        <c:noMultiLvlLbl val="0"/>
      </c:catAx>
      <c:valAx>
        <c:axId val="25696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6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2023-01</c:v>
                </c:pt>
                <c:pt idx="1">
                  <c:v>2023-02</c:v>
                </c:pt>
                <c:pt idx="2">
                  <c:v>2023-03</c:v>
                </c:pt>
                <c:pt idx="3">
                  <c:v>2023-04</c:v>
                </c:pt>
                <c:pt idx="4">
                  <c:v>2023-05</c:v>
                </c:pt>
                <c:pt idx="5">
                  <c:v>2023-06</c:v>
                </c:pt>
              </c:strCache>
            </c:strRef>
          </c:cat>
          <c:val>
            <c:numRef>
              <c:f>Sheet1!$B$2:$B$7</c:f>
              <c:numCache>
                <c:formatCode>General</c:formatCode>
                <c:ptCount val="6"/>
                <c:pt idx="0">
                  <c:v>2374</c:v>
                </c:pt>
                <c:pt idx="1">
                  <c:v>3091</c:v>
                </c:pt>
                <c:pt idx="2">
                  <c:v>3054</c:v>
                </c:pt>
                <c:pt idx="3">
                  <c:v>2092</c:v>
                </c:pt>
                <c:pt idx="4">
                  <c:v>2979</c:v>
                </c:pt>
                <c:pt idx="5">
                  <c:v>2275</c:v>
                </c:pt>
              </c:numCache>
            </c:numRef>
          </c:val>
          <c:extLst>
            <c:ext xmlns:c16="http://schemas.microsoft.com/office/drawing/2014/chart" uri="{C3380CC4-5D6E-409C-BE32-E72D297353CC}">
              <c16:uniqueId val="{00000000-E954-4A98-B083-D888FBEA80D9}"/>
            </c:ext>
          </c:extLst>
        </c:ser>
        <c:dLbls>
          <c:showLegendKey val="0"/>
          <c:showVal val="0"/>
          <c:showCatName val="0"/>
          <c:showSerName val="0"/>
          <c:showPercent val="0"/>
          <c:showBubbleSize val="0"/>
        </c:dLbls>
        <c:gapWidth val="219"/>
        <c:overlap val="-27"/>
        <c:axId val="256965896"/>
        <c:axId val="256968520"/>
      </c:barChart>
      <c:catAx>
        <c:axId val="25696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68520"/>
        <c:crosses val="autoZero"/>
        <c:auto val="1"/>
        <c:lblAlgn val="ctr"/>
        <c:lblOffset val="100"/>
        <c:noMultiLvlLbl val="0"/>
      </c:catAx>
      <c:valAx>
        <c:axId val="25696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6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829</c:v>
                </c:pt>
                <c:pt idx="1">
                  <c:v>85022</c:v>
                </c:pt>
                <c:pt idx="2">
                  <c:v>94823</c:v>
                </c:pt>
                <c:pt idx="3">
                  <c:v>93410</c:v>
                </c:pt>
                <c:pt idx="4">
                  <c:v>82645</c:v>
                </c:pt>
                <c:pt idx="5">
                  <c:v>85648</c:v>
                </c:pt>
                <c:pt idx="6">
                  <c:v>78090</c:v>
                </c:pt>
                <c:pt idx="7">
                  <c:v>5356</c:v>
                </c:pt>
              </c:numCache>
            </c:numRef>
          </c:val>
          <c:extLst>
            <c:ext xmlns:c16="http://schemas.microsoft.com/office/drawing/2014/chart" uri="{C3380CC4-5D6E-409C-BE32-E72D297353CC}">
              <c16:uniqueId val="{00000000-69B4-4293-A9F1-CB7DC058EAC1}"/>
            </c:ext>
          </c:extLst>
        </c:ser>
        <c:dLbls>
          <c:showLegendKey val="0"/>
          <c:showVal val="0"/>
          <c:showCatName val="0"/>
          <c:showSerName val="0"/>
          <c:showPercent val="0"/>
          <c:showBubbleSize val="0"/>
        </c:dLbls>
        <c:gapWidth val="219"/>
        <c:overlap val="-27"/>
        <c:axId val="256964256"/>
        <c:axId val="256972128"/>
      </c:barChart>
      <c:catAx>
        <c:axId val="25696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72128"/>
        <c:crosses val="autoZero"/>
        <c:auto val="1"/>
        <c:lblAlgn val="ctr"/>
        <c:lblOffset val="100"/>
        <c:noMultiLvlLbl val="0"/>
      </c:catAx>
      <c:valAx>
        <c:axId val="25697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96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c:v>
                </c:pt>
                <c:pt idx="1">
                  <c:v>36</c:v>
                </c:pt>
                <c:pt idx="2">
                  <c:v>75</c:v>
                </c:pt>
                <c:pt idx="3">
                  <c:v>40</c:v>
                </c:pt>
                <c:pt idx="4">
                  <c:v>3</c:v>
                </c:pt>
                <c:pt idx="5">
                  <c:v>34</c:v>
                </c:pt>
                <c:pt idx="6">
                  <c:v>-4</c:v>
                </c:pt>
              </c:numCache>
            </c:numRef>
          </c:val>
          <c:extLst>
            <c:ext xmlns:c16="http://schemas.microsoft.com/office/drawing/2014/chart" uri="{C3380CC4-5D6E-409C-BE32-E72D297353CC}">
              <c16:uniqueId val="{00000000-DC06-4327-B8CC-C4A9180E1675}"/>
            </c:ext>
          </c:extLst>
        </c:ser>
        <c:dLbls>
          <c:showLegendKey val="0"/>
          <c:showVal val="0"/>
          <c:showCatName val="0"/>
          <c:showSerName val="0"/>
          <c:showPercent val="0"/>
          <c:showBubbleSize val="0"/>
        </c:dLbls>
        <c:gapWidth val="219"/>
        <c:overlap val="-27"/>
        <c:axId val="260865512"/>
        <c:axId val="260866168"/>
      </c:barChart>
      <c:dateAx>
        <c:axId val="26086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66168"/>
        <c:crosses val="autoZero"/>
        <c:auto val="1"/>
        <c:lblOffset val="100"/>
        <c:baseTimeUnit val="months"/>
      </c:dateAx>
      <c:valAx>
        <c:axId val="26086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6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42</c:v>
                </c:pt>
                <c:pt idx="2">
                  <c:v>33</c:v>
                </c:pt>
                <c:pt idx="3">
                  <c:v>37</c:v>
                </c:pt>
                <c:pt idx="4">
                  <c:v>46</c:v>
                </c:pt>
                <c:pt idx="5">
                  <c:v>36</c:v>
                </c:pt>
                <c:pt idx="6">
                  <c:v>7</c:v>
                </c:pt>
                <c:pt idx="7">
                  <c:v>0</c:v>
                </c:pt>
                <c:pt idx="8">
                  <c:v>0</c:v>
                </c:pt>
                <c:pt idx="9">
                  <c:v>0</c:v>
                </c:pt>
                <c:pt idx="10">
                  <c:v>0</c:v>
                </c:pt>
                <c:pt idx="11">
                  <c:v>0</c:v>
                </c:pt>
              </c:numCache>
            </c:numRef>
          </c:val>
          <c:extLst>
            <c:ext xmlns:c16="http://schemas.microsoft.com/office/drawing/2014/chart" uri="{C3380CC4-5D6E-409C-BE32-E72D297353CC}">
              <c16:uniqueId val="{00000000-B60E-4D01-9DE6-E4878E10EB03}"/>
            </c:ext>
          </c:extLst>
        </c:ser>
        <c:dLbls>
          <c:showLegendKey val="0"/>
          <c:showVal val="0"/>
          <c:showCatName val="0"/>
          <c:showSerName val="0"/>
          <c:showPercent val="0"/>
          <c:showBubbleSize val="0"/>
        </c:dLbls>
        <c:gapWidth val="219"/>
        <c:overlap val="-27"/>
        <c:axId val="260870760"/>
        <c:axId val="260874040"/>
      </c:barChart>
      <c:dateAx>
        <c:axId val="26087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74040"/>
        <c:crosses val="autoZero"/>
        <c:auto val="1"/>
        <c:lblOffset val="100"/>
        <c:baseTimeUnit val="months"/>
      </c:dateAx>
      <c:valAx>
        <c:axId val="26087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7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652</c:v>
                </c:pt>
                <c:pt idx="1">
                  <c:v>723</c:v>
                </c:pt>
                <c:pt idx="2">
                  <c:v>703</c:v>
                </c:pt>
                <c:pt idx="3">
                  <c:v>636</c:v>
                </c:pt>
                <c:pt idx="4">
                  <c:v>828</c:v>
                </c:pt>
                <c:pt idx="5">
                  <c:v>687</c:v>
                </c:pt>
                <c:pt idx="6">
                  <c:v>7</c:v>
                </c:pt>
                <c:pt idx="7">
                  <c:v>0</c:v>
                </c:pt>
                <c:pt idx="8">
                  <c:v>0</c:v>
                </c:pt>
                <c:pt idx="9">
                  <c:v>0</c:v>
                </c:pt>
                <c:pt idx="10">
                  <c:v>0</c:v>
                </c:pt>
                <c:pt idx="11">
                  <c:v>0</c:v>
                </c:pt>
              </c:numCache>
            </c:numRef>
          </c:val>
          <c:extLst>
            <c:ext xmlns:c16="http://schemas.microsoft.com/office/drawing/2014/chart" uri="{C3380CC4-5D6E-409C-BE32-E72D297353CC}">
              <c16:uniqueId val="{00000000-7B6B-4453-8798-E7BE7F99EBF8}"/>
            </c:ext>
          </c:extLst>
        </c:ser>
        <c:dLbls>
          <c:showLegendKey val="0"/>
          <c:showVal val="0"/>
          <c:showCatName val="0"/>
          <c:showSerName val="0"/>
          <c:showPercent val="0"/>
          <c:showBubbleSize val="0"/>
        </c:dLbls>
        <c:gapWidth val="219"/>
        <c:overlap val="-27"/>
        <c:axId val="260868464"/>
        <c:axId val="260874368"/>
      </c:barChart>
      <c:catAx>
        <c:axId val="26086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74368"/>
        <c:crosses val="autoZero"/>
        <c:auto val="1"/>
        <c:lblAlgn val="ctr"/>
        <c:lblOffset val="100"/>
        <c:noMultiLvlLbl val="0"/>
      </c:catAx>
      <c:valAx>
        <c:axId val="26087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6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15468</c:v>
                </c:pt>
                <c:pt idx="1">
                  <c:v>54705</c:v>
                </c:pt>
                <c:pt idx="2">
                  <c:v>39716</c:v>
                </c:pt>
                <c:pt idx="3">
                  <c:v>30264</c:v>
                </c:pt>
                <c:pt idx="4">
                  <c:v>16295</c:v>
                </c:pt>
                <c:pt idx="5">
                  <c:v>13894</c:v>
                </c:pt>
              </c:numCache>
            </c:numRef>
          </c:val>
          <c:extLst>
            <c:ext xmlns:c16="http://schemas.microsoft.com/office/drawing/2014/chart" uri="{C3380CC4-5D6E-409C-BE32-E72D297353CC}">
              <c16:uniqueId val="{00000000-5288-4270-85F4-7BD31B14E2E1}"/>
            </c:ext>
          </c:extLst>
        </c:ser>
        <c:dLbls>
          <c:showLegendKey val="0"/>
          <c:showVal val="0"/>
          <c:showCatName val="0"/>
          <c:showSerName val="0"/>
          <c:showPercent val="0"/>
          <c:showBubbleSize val="0"/>
        </c:dLbls>
        <c:gapWidth val="219"/>
        <c:overlap val="-27"/>
        <c:axId val="260888472"/>
        <c:axId val="260887160"/>
      </c:barChart>
      <c:dateAx>
        <c:axId val="26088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87160"/>
        <c:crosses val="autoZero"/>
        <c:auto val="1"/>
        <c:lblOffset val="100"/>
        <c:baseTimeUnit val="months"/>
      </c:dateAx>
      <c:valAx>
        <c:axId val="26088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8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EDE4-47A0-4A9A-9728-AA27700D8B5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444B5265-C131-4327-8BE6-5F1CED983B7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93081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AEF99-F840-425A-973B-5D642CFC248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929760D-5506-473F-B2B2-889F9629FF7E}"/>
              </a:ext>
            </a:extLst>
          </p:cNvPr>
          <p:cNvGraphicFramePr>
            <a:graphicFrameLocks noGrp="1"/>
          </p:cNvGraphicFramePr>
          <p:nvPr>
            <p:ph type="chart" sz="quarter" idx="13"/>
            <p:extLst>
              <p:ext uri="{D42A27DB-BD31-4B8C-83A1-F6EECF244321}">
                <p14:modId xmlns:p14="http://schemas.microsoft.com/office/powerpoint/2010/main" val="2576054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D539D-E9F9-4CBB-9573-09095902A6BB}"/>
              </a:ext>
            </a:extLst>
          </p:cNvPr>
          <p:cNvSpPr>
            <a:spLocks noGrp="1"/>
          </p:cNvSpPr>
          <p:nvPr>
            <p:ph type="body" sz="quarter" idx="14"/>
          </p:nvPr>
        </p:nvSpPr>
        <p:spPr/>
        <p:txBody>
          <a:bodyPr/>
          <a:lstStyle/>
          <a:p>
            <a:r>
              <a:rPr lang="en-US"/>
              <a:t>01/01/2020 - 12/31/2023</a:t>
            </a:r>
          </a:p>
        </p:txBody>
      </p:sp>
      <p:sp>
        <p:nvSpPr>
          <p:cNvPr id="5" name="Footer Placeholder 4">
            <a:extLst>
              <a:ext uri="{FF2B5EF4-FFF2-40B4-BE49-F238E27FC236}">
                <a16:creationId xmlns:a16="http://schemas.microsoft.com/office/drawing/2014/main" id="{E78B4910-EBDE-45C7-8694-5ED644CD45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170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C302C-2296-4BED-8997-F945D5E27CD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72208027-7D90-4F19-BD40-C361D7DB2BD5}"/>
              </a:ext>
            </a:extLst>
          </p:cNvPr>
          <p:cNvGraphicFramePr>
            <a:graphicFrameLocks noGrp="1"/>
          </p:cNvGraphicFramePr>
          <p:nvPr>
            <p:ph type="tbl" sz="quarter" idx="13"/>
            <p:extLst>
              <p:ext uri="{D42A27DB-BD31-4B8C-83A1-F6EECF244321}">
                <p14:modId xmlns:p14="http://schemas.microsoft.com/office/powerpoint/2010/main" val="424437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32635489"/>
                    </a:ext>
                  </a:extLst>
                </a:gridCol>
                <a:gridCol w="905256">
                  <a:extLst>
                    <a:ext uri="{9D8B030D-6E8A-4147-A177-3AD203B41FA5}">
                      <a16:colId xmlns:a16="http://schemas.microsoft.com/office/drawing/2014/main" val="230003614"/>
                    </a:ext>
                  </a:extLst>
                </a:gridCol>
                <a:gridCol w="905256">
                  <a:extLst>
                    <a:ext uri="{9D8B030D-6E8A-4147-A177-3AD203B41FA5}">
                      <a16:colId xmlns:a16="http://schemas.microsoft.com/office/drawing/2014/main" val="4038034200"/>
                    </a:ext>
                  </a:extLst>
                </a:gridCol>
                <a:gridCol w="905256">
                  <a:extLst>
                    <a:ext uri="{9D8B030D-6E8A-4147-A177-3AD203B41FA5}">
                      <a16:colId xmlns:a16="http://schemas.microsoft.com/office/drawing/2014/main" val="2556481686"/>
                    </a:ext>
                  </a:extLst>
                </a:gridCol>
                <a:gridCol w="905256">
                  <a:extLst>
                    <a:ext uri="{9D8B030D-6E8A-4147-A177-3AD203B41FA5}">
                      <a16:colId xmlns:a16="http://schemas.microsoft.com/office/drawing/2014/main" val="3836262270"/>
                    </a:ext>
                  </a:extLst>
                </a:gridCol>
                <a:gridCol w="905256">
                  <a:extLst>
                    <a:ext uri="{9D8B030D-6E8A-4147-A177-3AD203B41FA5}">
                      <a16:colId xmlns:a16="http://schemas.microsoft.com/office/drawing/2014/main" val="3981159257"/>
                    </a:ext>
                  </a:extLst>
                </a:gridCol>
                <a:gridCol w="905256">
                  <a:extLst>
                    <a:ext uri="{9D8B030D-6E8A-4147-A177-3AD203B41FA5}">
                      <a16:colId xmlns:a16="http://schemas.microsoft.com/office/drawing/2014/main" val="2353739432"/>
                    </a:ext>
                  </a:extLst>
                </a:gridCol>
                <a:gridCol w="905256">
                  <a:extLst>
                    <a:ext uri="{9D8B030D-6E8A-4147-A177-3AD203B41FA5}">
                      <a16:colId xmlns:a16="http://schemas.microsoft.com/office/drawing/2014/main" val="4158735145"/>
                    </a:ext>
                  </a:extLst>
                </a:gridCol>
                <a:gridCol w="905256">
                  <a:extLst>
                    <a:ext uri="{9D8B030D-6E8A-4147-A177-3AD203B41FA5}">
                      <a16:colId xmlns:a16="http://schemas.microsoft.com/office/drawing/2014/main" val="76695118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0457753"/>
                  </a:ext>
                </a:extLst>
              </a:tr>
              <a:tr h="370840">
                <a:tc>
                  <a:txBody>
                    <a:bodyPr/>
                    <a:lstStyle/>
                    <a:p>
                      <a:r>
                        <a:rPr lang="en-US" sz="1000"/>
                        <a:t>7392</a:t>
                      </a:r>
                    </a:p>
                  </a:txBody>
                  <a:tcPr/>
                </a:tc>
                <a:tc>
                  <a:txBody>
                    <a:bodyPr/>
                    <a:lstStyle/>
                    <a:p>
                      <a:r>
                        <a:rPr lang="en-US" sz="1000"/>
                        <a:t>22</a:t>
                      </a:r>
                    </a:p>
                  </a:txBody>
                  <a:tcPr/>
                </a:tc>
                <a:tc>
                  <a:txBody>
                    <a:bodyPr/>
                    <a:lstStyle/>
                    <a:p>
                      <a:r>
                        <a:rPr lang="en-US" sz="1000"/>
                        <a:t>23</a:t>
                      </a:r>
                    </a:p>
                  </a:txBody>
                  <a:tcPr/>
                </a:tc>
                <a:tc>
                  <a:txBody>
                    <a:bodyPr/>
                    <a:lstStyle/>
                    <a:p>
                      <a:r>
                        <a:rPr lang="en-US" sz="1000"/>
                        <a:t>454</a:t>
                      </a:r>
                    </a:p>
                  </a:txBody>
                  <a:tcPr/>
                </a:tc>
                <a:tc>
                  <a:txBody>
                    <a:bodyPr/>
                    <a:lstStyle/>
                    <a:p>
                      <a:r>
                        <a:rPr lang="en-US" sz="1000"/>
                        <a:t>9</a:t>
                      </a:r>
                    </a:p>
                  </a:txBody>
                  <a:tcPr/>
                </a:tc>
                <a:tc>
                  <a:txBody>
                    <a:bodyPr/>
                    <a:lstStyle/>
                    <a:p>
                      <a:r>
                        <a:rPr lang="en-US" sz="1000"/>
                        <a:t>22</a:t>
                      </a:r>
                    </a:p>
                  </a:txBody>
                  <a:tcPr/>
                </a:tc>
                <a:tc>
                  <a:txBody>
                    <a:bodyPr/>
                    <a:lstStyle/>
                    <a:p>
                      <a:r>
                        <a:rPr lang="en-US" sz="1000"/>
                        <a:t>0</a:t>
                      </a:r>
                    </a:p>
                  </a:txBody>
                  <a:tcPr/>
                </a:tc>
                <a:tc>
                  <a:txBody>
                    <a:bodyPr/>
                    <a:lstStyle/>
                    <a:p>
                      <a:r>
                        <a:rPr lang="en-US" sz="1000"/>
                        <a:t>0.2857 %</a:t>
                      </a:r>
                    </a:p>
                  </a:txBody>
                  <a:tcPr/>
                </a:tc>
                <a:tc>
                  <a:txBody>
                    <a:bodyPr/>
                    <a:lstStyle/>
                    <a:p>
                      <a:r>
                        <a:rPr lang="en-US" sz="1000"/>
                        <a:t>0.0 %</a:t>
                      </a:r>
                    </a:p>
                  </a:txBody>
                  <a:tcPr/>
                </a:tc>
                <a:extLst>
                  <a:ext uri="{0D108BD9-81ED-4DB2-BD59-A6C34878D82A}">
                    <a16:rowId xmlns:a16="http://schemas.microsoft.com/office/drawing/2014/main" val="3188401806"/>
                  </a:ext>
                </a:extLst>
              </a:tr>
            </a:tbl>
          </a:graphicData>
        </a:graphic>
      </p:graphicFrame>
      <p:sp>
        <p:nvSpPr>
          <p:cNvPr id="4" name="Text Placeholder 3">
            <a:extLst>
              <a:ext uri="{FF2B5EF4-FFF2-40B4-BE49-F238E27FC236}">
                <a16:creationId xmlns:a16="http://schemas.microsoft.com/office/drawing/2014/main" id="{6293BB39-163E-4D2D-8315-F05FD67B585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3116314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37397-6519-4C5C-A55F-F9F1EF080C92}"/>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0D5A0FF0-7388-456F-93D2-EB019999F62E}"/>
              </a:ext>
            </a:extLst>
          </p:cNvPr>
          <p:cNvGraphicFramePr>
            <a:graphicFrameLocks noGrp="1"/>
          </p:cNvGraphicFramePr>
          <p:nvPr>
            <p:ph type="chart" sz="quarter" idx="13"/>
            <p:extLst>
              <p:ext uri="{D42A27DB-BD31-4B8C-83A1-F6EECF244321}">
                <p14:modId xmlns:p14="http://schemas.microsoft.com/office/powerpoint/2010/main" val="3493538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888DCD-1410-40D6-9A24-8984AE9B50D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D297257-C1F8-47E4-A684-BF039B2C37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6982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32012-F89F-42C1-886C-4E763A38CC11}"/>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D3F8540D-741F-4918-B695-74D49650ED0A}"/>
              </a:ext>
            </a:extLst>
          </p:cNvPr>
          <p:cNvGraphicFramePr>
            <a:graphicFrameLocks noGrp="1"/>
          </p:cNvGraphicFramePr>
          <p:nvPr>
            <p:ph type="chart" sz="quarter" idx="13"/>
            <p:extLst>
              <p:ext uri="{D42A27DB-BD31-4B8C-83A1-F6EECF244321}">
                <p14:modId xmlns:p14="http://schemas.microsoft.com/office/powerpoint/2010/main" val="1582314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0C019-9B07-4691-A1F6-8C0A3AD3EEF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60DAD59-7CB1-4C58-BCC0-F418DDA446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7220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E5CA6-944E-415F-A7E1-8A00E4C1F83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9C159F97-9BF9-4E63-B385-05287B6C5ABD}"/>
              </a:ext>
            </a:extLst>
          </p:cNvPr>
          <p:cNvGraphicFramePr>
            <a:graphicFrameLocks noGrp="1"/>
          </p:cNvGraphicFramePr>
          <p:nvPr>
            <p:ph type="chart" sz="quarter" idx="13"/>
            <p:extLst>
              <p:ext uri="{D42A27DB-BD31-4B8C-83A1-F6EECF244321}">
                <p14:modId xmlns:p14="http://schemas.microsoft.com/office/powerpoint/2010/main" val="1208044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1CA67D-01D7-477E-BFD4-523EBD10262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0BE3417-7815-4DC1-9D9E-2180C9B846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212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6D11-5502-466B-AEB4-F5FAC57A36D9}"/>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EDED2ACE-5B3D-4460-9EB4-570A60FD43F1}"/>
              </a:ext>
            </a:extLst>
          </p:cNvPr>
          <p:cNvGraphicFramePr>
            <a:graphicFrameLocks noGrp="1"/>
          </p:cNvGraphicFramePr>
          <p:nvPr>
            <p:ph type="chart" sz="quarter" idx="13"/>
            <p:extLst>
              <p:ext uri="{D42A27DB-BD31-4B8C-83A1-F6EECF244321}">
                <p14:modId xmlns:p14="http://schemas.microsoft.com/office/powerpoint/2010/main" val="2459105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429D8-BD09-4D6A-B3E7-5F5AD902175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6A8B78C-3A07-4DD0-8118-EDFFCEDEBD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395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618EC-D47F-47B6-84B6-C0C0D79EE025}"/>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DD010DC6-F22C-4490-872B-10ABB1EEA150}"/>
              </a:ext>
            </a:extLst>
          </p:cNvPr>
          <p:cNvGraphicFramePr>
            <a:graphicFrameLocks noGrp="1"/>
          </p:cNvGraphicFramePr>
          <p:nvPr>
            <p:ph type="tbl" sz="quarter" idx="13"/>
            <p:extLst>
              <p:ext uri="{D42A27DB-BD31-4B8C-83A1-F6EECF244321}">
                <p14:modId xmlns:p14="http://schemas.microsoft.com/office/powerpoint/2010/main" val="2768263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13876012"/>
                    </a:ext>
                  </a:extLst>
                </a:gridCol>
                <a:gridCol w="1481328">
                  <a:extLst>
                    <a:ext uri="{9D8B030D-6E8A-4147-A177-3AD203B41FA5}">
                      <a16:colId xmlns:a16="http://schemas.microsoft.com/office/drawing/2014/main" val="1920507214"/>
                    </a:ext>
                  </a:extLst>
                </a:gridCol>
                <a:gridCol w="329184">
                  <a:extLst>
                    <a:ext uri="{9D8B030D-6E8A-4147-A177-3AD203B41FA5}">
                      <a16:colId xmlns:a16="http://schemas.microsoft.com/office/drawing/2014/main" val="942052565"/>
                    </a:ext>
                  </a:extLst>
                </a:gridCol>
                <a:gridCol w="329184">
                  <a:extLst>
                    <a:ext uri="{9D8B030D-6E8A-4147-A177-3AD203B41FA5}">
                      <a16:colId xmlns:a16="http://schemas.microsoft.com/office/drawing/2014/main" val="341506431"/>
                    </a:ext>
                  </a:extLst>
                </a:gridCol>
                <a:gridCol w="329184">
                  <a:extLst>
                    <a:ext uri="{9D8B030D-6E8A-4147-A177-3AD203B41FA5}">
                      <a16:colId xmlns:a16="http://schemas.microsoft.com/office/drawing/2014/main" val="1222729870"/>
                    </a:ext>
                  </a:extLst>
                </a:gridCol>
                <a:gridCol w="329184">
                  <a:extLst>
                    <a:ext uri="{9D8B030D-6E8A-4147-A177-3AD203B41FA5}">
                      <a16:colId xmlns:a16="http://schemas.microsoft.com/office/drawing/2014/main" val="3396988609"/>
                    </a:ext>
                  </a:extLst>
                </a:gridCol>
                <a:gridCol w="329184">
                  <a:extLst>
                    <a:ext uri="{9D8B030D-6E8A-4147-A177-3AD203B41FA5}">
                      <a16:colId xmlns:a16="http://schemas.microsoft.com/office/drawing/2014/main" val="890782730"/>
                    </a:ext>
                  </a:extLst>
                </a:gridCol>
                <a:gridCol w="329184">
                  <a:extLst>
                    <a:ext uri="{9D8B030D-6E8A-4147-A177-3AD203B41FA5}">
                      <a16:colId xmlns:a16="http://schemas.microsoft.com/office/drawing/2014/main" val="1430072310"/>
                    </a:ext>
                  </a:extLst>
                </a:gridCol>
                <a:gridCol w="329184">
                  <a:extLst>
                    <a:ext uri="{9D8B030D-6E8A-4147-A177-3AD203B41FA5}">
                      <a16:colId xmlns:a16="http://schemas.microsoft.com/office/drawing/2014/main" val="724426233"/>
                    </a:ext>
                  </a:extLst>
                </a:gridCol>
                <a:gridCol w="329184">
                  <a:extLst>
                    <a:ext uri="{9D8B030D-6E8A-4147-A177-3AD203B41FA5}">
                      <a16:colId xmlns:a16="http://schemas.microsoft.com/office/drawing/2014/main" val="2544501247"/>
                    </a:ext>
                  </a:extLst>
                </a:gridCol>
                <a:gridCol w="329184">
                  <a:extLst>
                    <a:ext uri="{9D8B030D-6E8A-4147-A177-3AD203B41FA5}">
                      <a16:colId xmlns:a16="http://schemas.microsoft.com/office/drawing/2014/main" val="449520583"/>
                    </a:ext>
                  </a:extLst>
                </a:gridCol>
                <a:gridCol w="329184">
                  <a:extLst>
                    <a:ext uri="{9D8B030D-6E8A-4147-A177-3AD203B41FA5}">
                      <a16:colId xmlns:a16="http://schemas.microsoft.com/office/drawing/2014/main" val="3642702879"/>
                    </a:ext>
                  </a:extLst>
                </a:gridCol>
                <a:gridCol w="329184">
                  <a:extLst>
                    <a:ext uri="{9D8B030D-6E8A-4147-A177-3AD203B41FA5}">
                      <a16:colId xmlns:a16="http://schemas.microsoft.com/office/drawing/2014/main" val="1979678796"/>
                    </a:ext>
                  </a:extLst>
                </a:gridCol>
                <a:gridCol w="329184">
                  <a:extLst>
                    <a:ext uri="{9D8B030D-6E8A-4147-A177-3AD203B41FA5}">
                      <a16:colId xmlns:a16="http://schemas.microsoft.com/office/drawing/2014/main" val="2588493768"/>
                    </a:ext>
                  </a:extLst>
                </a:gridCol>
                <a:gridCol w="329184">
                  <a:extLst>
                    <a:ext uri="{9D8B030D-6E8A-4147-A177-3AD203B41FA5}">
                      <a16:colId xmlns:a16="http://schemas.microsoft.com/office/drawing/2014/main" val="3848340272"/>
                    </a:ext>
                  </a:extLst>
                </a:gridCol>
                <a:gridCol w="329184">
                  <a:extLst>
                    <a:ext uri="{9D8B030D-6E8A-4147-A177-3AD203B41FA5}">
                      <a16:colId xmlns:a16="http://schemas.microsoft.com/office/drawing/2014/main" val="3657717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65108095"/>
                  </a:ext>
                </a:extLst>
              </a:tr>
            </a:tbl>
          </a:graphicData>
        </a:graphic>
      </p:graphicFrame>
      <p:sp>
        <p:nvSpPr>
          <p:cNvPr id="4" name="Text Placeholder 3">
            <a:extLst>
              <a:ext uri="{FF2B5EF4-FFF2-40B4-BE49-F238E27FC236}">
                <a16:creationId xmlns:a16="http://schemas.microsoft.com/office/drawing/2014/main" id="{3E47BBE7-F41B-40C5-8B9A-F0AE018AB5E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729786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37069-A295-4990-8847-96C423C4CFA2}"/>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107F22BF-39B8-45ED-B574-3A814E363AF0}"/>
              </a:ext>
            </a:extLst>
          </p:cNvPr>
          <p:cNvGraphicFramePr>
            <a:graphicFrameLocks noGrp="1"/>
          </p:cNvGraphicFramePr>
          <p:nvPr>
            <p:ph type="tbl" sz="quarter" idx="13"/>
            <p:extLst>
              <p:ext uri="{D42A27DB-BD31-4B8C-83A1-F6EECF244321}">
                <p14:modId xmlns:p14="http://schemas.microsoft.com/office/powerpoint/2010/main" val="353909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93616269"/>
                    </a:ext>
                  </a:extLst>
                </a:gridCol>
                <a:gridCol w="1481328">
                  <a:extLst>
                    <a:ext uri="{9D8B030D-6E8A-4147-A177-3AD203B41FA5}">
                      <a16:colId xmlns:a16="http://schemas.microsoft.com/office/drawing/2014/main" val="2911834213"/>
                    </a:ext>
                  </a:extLst>
                </a:gridCol>
                <a:gridCol w="329184">
                  <a:extLst>
                    <a:ext uri="{9D8B030D-6E8A-4147-A177-3AD203B41FA5}">
                      <a16:colId xmlns:a16="http://schemas.microsoft.com/office/drawing/2014/main" val="2901293252"/>
                    </a:ext>
                  </a:extLst>
                </a:gridCol>
                <a:gridCol w="329184">
                  <a:extLst>
                    <a:ext uri="{9D8B030D-6E8A-4147-A177-3AD203B41FA5}">
                      <a16:colId xmlns:a16="http://schemas.microsoft.com/office/drawing/2014/main" val="152283522"/>
                    </a:ext>
                  </a:extLst>
                </a:gridCol>
                <a:gridCol w="329184">
                  <a:extLst>
                    <a:ext uri="{9D8B030D-6E8A-4147-A177-3AD203B41FA5}">
                      <a16:colId xmlns:a16="http://schemas.microsoft.com/office/drawing/2014/main" val="660931083"/>
                    </a:ext>
                  </a:extLst>
                </a:gridCol>
                <a:gridCol w="329184">
                  <a:extLst>
                    <a:ext uri="{9D8B030D-6E8A-4147-A177-3AD203B41FA5}">
                      <a16:colId xmlns:a16="http://schemas.microsoft.com/office/drawing/2014/main" val="509010772"/>
                    </a:ext>
                  </a:extLst>
                </a:gridCol>
                <a:gridCol w="329184">
                  <a:extLst>
                    <a:ext uri="{9D8B030D-6E8A-4147-A177-3AD203B41FA5}">
                      <a16:colId xmlns:a16="http://schemas.microsoft.com/office/drawing/2014/main" val="3528076691"/>
                    </a:ext>
                  </a:extLst>
                </a:gridCol>
                <a:gridCol w="329184">
                  <a:extLst>
                    <a:ext uri="{9D8B030D-6E8A-4147-A177-3AD203B41FA5}">
                      <a16:colId xmlns:a16="http://schemas.microsoft.com/office/drawing/2014/main" val="3393610034"/>
                    </a:ext>
                  </a:extLst>
                </a:gridCol>
                <a:gridCol w="329184">
                  <a:extLst>
                    <a:ext uri="{9D8B030D-6E8A-4147-A177-3AD203B41FA5}">
                      <a16:colId xmlns:a16="http://schemas.microsoft.com/office/drawing/2014/main" val="2721721874"/>
                    </a:ext>
                  </a:extLst>
                </a:gridCol>
                <a:gridCol w="329184">
                  <a:extLst>
                    <a:ext uri="{9D8B030D-6E8A-4147-A177-3AD203B41FA5}">
                      <a16:colId xmlns:a16="http://schemas.microsoft.com/office/drawing/2014/main" val="1471401972"/>
                    </a:ext>
                  </a:extLst>
                </a:gridCol>
                <a:gridCol w="329184">
                  <a:extLst>
                    <a:ext uri="{9D8B030D-6E8A-4147-A177-3AD203B41FA5}">
                      <a16:colId xmlns:a16="http://schemas.microsoft.com/office/drawing/2014/main" val="2038675192"/>
                    </a:ext>
                  </a:extLst>
                </a:gridCol>
                <a:gridCol w="329184">
                  <a:extLst>
                    <a:ext uri="{9D8B030D-6E8A-4147-A177-3AD203B41FA5}">
                      <a16:colId xmlns:a16="http://schemas.microsoft.com/office/drawing/2014/main" val="1441541478"/>
                    </a:ext>
                  </a:extLst>
                </a:gridCol>
                <a:gridCol w="329184">
                  <a:extLst>
                    <a:ext uri="{9D8B030D-6E8A-4147-A177-3AD203B41FA5}">
                      <a16:colId xmlns:a16="http://schemas.microsoft.com/office/drawing/2014/main" val="4200675237"/>
                    </a:ext>
                  </a:extLst>
                </a:gridCol>
                <a:gridCol w="329184">
                  <a:extLst>
                    <a:ext uri="{9D8B030D-6E8A-4147-A177-3AD203B41FA5}">
                      <a16:colId xmlns:a16="http://schemas.microsoft.com/office/drawing/2014/main" val="3320081201"/>
                    </a:ext>
                  </a:extLst>
                </a:gridCol>
                <a:gridCol w="329184">
                  <a:extLst>
                    <a:ext uri="{9D8B030D-6E8A-4147-A177-3AD203B41FA5}">
                      <a16:colId xmlns:a16="http://schemas.microsoft.com/office/drawing/2014/main" val="240647358"/>
                    </a:ext>
                  </a:extLst>
                </a:gridCol>
                <a:gridCol w="329184">
                  <a:extLst>
                    <a:ext uri="{9D8B030D-6E8A-4147-A177-3AD203B41FA5}">
                      <a16:colId xmlns:a16="http://schemas.microsoft.com/office/drawing/2014/main" val="46294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6196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- 2023-06-14 14:35:39</a:t>
                      </a:r>
                      <a:r>
                        <a:rPr kumimoji="0" lang="en-US" sz="1000" b="0" i="0" u="none" strike="noStrike" kern="1200" cap="none" spc="0" normalizeH="0" baseline="0" noProof="0">
                          <a:ln>
                            <a:noFill/>
                          </a:ln>
                          <a:solidFill>
                            <a:prstClr val="black"/>
                          </a:solidFill>
                          <a:effectLst/>
                          <a:uLnTx/>
                          <a:uFillTx/>
                          <a:latin typeface="Calibri"/>
                          <a:ea typeface="+mn-ea"/>
                          <a:cs typeface="+mn-cs"/>
                        </a:rPr>
                        <a:t>
 It's a special day at the Home Office as we officially welcome our 12th class of Summer Associates! 74 interns from colleges nationwide are joining us for 10 weeks of on-the-job work experience, career mentorship, and networking. 
We're excited to partner with INROADS, Inc. again this year and are confident our internship program will offer rewarding opportunities to help develop the next generation of talent. Welcome to #TEAMPHLY! 🙌
Visit bit.ly/PHLYInternships to learn more about #PHLYInternLife #internshipprogram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https://quintly-image-storage.s3.amazonaws.com/d123f9c23f3abec6e562a564c92f236a/567fb7005a2a3af6f35406b2a11a5310.jpg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05352148"/>
                  </a:ext>
                </a:extLst>
              </a:tr>
            </a:tbl>
          </a:graphicData>
        </a:graphic>
      </p:graphicFrame>
      <p:sp>
        <p:nvSpPr>
          <p:cNvPr id="4" name="Text Placeholder 3">
            <a:extLst>
              <a:ext uri="{FF2B5EF4-FFF2-40B4-BE49-F238E27FC236}">
                <a16:creationId xmlns:a16="http://schemas.microsoft.com/office/drawing/2014/main" id="{5F9807BE-2E0C-4E6A-8978-1AFCAAFC93B0}"/>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615288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D87D5-37DD-4601-A048-5DC566AB28EA}"/>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66AE2D42-4BE2-4EC0-B8D5-E5F74B36C213}"/>
              </a:ext>
            </a:extLst>
          </p:cNvPr>
          <p:cNvGraphicFramePr>
            <a:graphicFrameLocks noGrp="1"/>
          </p:cNvGraphicFramePr>
          <p:nvPr>
            <p:ph type="tbl" sz="quarter" idx="13"/>
            <p:extLst>
              <p:ext uri="{D42A27DB-BD31-4B8C-83A1-F6EECF244321}">
                <p14:modId xmlns:p14="http://schemas.microsoft.com/office/powerpoint/2010/main" val="206837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35066485"/>
                    </a:ext>
                  </a:extLst>
                </a:gridCol>
                <a:gridCol w="1481328">
                  <a:extLst>
                    <a:ext uri="{9D8B030D-6E8A-4147-A177-3AD203B41FA5}">
                      <a16:colId xmlns:a16="http://schemas.microsoft.com/office/drawing/2014/main" val="222261424"/>
                    </a:ext>
                  </a:extLst>
                </a:gridCol>
                <a:gridCol w="329184">
                  <a:extLst>
                    <a:ext uri="{9D8B030D-6E8A-4147-A177-3AD203B41FA5}">
                      <a16:colId xmlns:a16="http://schemas.microsoft.com/office/drawing/2014/main" val="228532357"/>
                    </a:ext>
                  </a:extLst>
                </a:gridCol>
                <a:gridCol w="329184">
                  <a:extLst>
                    <a:ext uri="{9D8B030D-6E8A-4147-A177-3AD203B41FA5}">
                      <a16:colId xmlns:a16="http://schemas.microsoft.com/office/drawing/2014/main" val="1717637848"/>
                    </a:ext>
                  </a:extLst>
                </a:gridCol>
                <a:gridCol w="329184">
                  <a:extLst>
                    <a:ext uri="{9D8B030D-6E8A-4147-A177-3AD203B41FA5}">
                      <a16:colId xmlns:a16="http://schemas.microsoft.com/office/drawing/2014/main" val="4152854788"/>
                    </a:ext>
                  </a:extLst>
                </a:gridCol>
                <a:gridCol w="329184">
                  <a:extLst>
                    <a:ext uri="{9D8B030D-6E8A-4147-A177-3AD203B41FA5}">
                      <a16:colId xmlns:a16="http://schemas.microsoft.com/office/drawing/2014/main" val="1219577504"/>
                    </a:ext>
                  </a:extLst>
                </a:gridCol>
                <a:gridCol w="329184">
                  <a:extLst>
                    <a:ext uri="{9D8B030D-6E8A-4147-A177-3AD203B41FA5}">
                      <a16:colId xmlns:a16="http://schemas.microsoft.com/office/drawing/2014/main" val="2282432108"/>
                    </a:ext>
                  </a:extLst>
                </a:gridCol>
                <a:gridCol w="329184">
                  <a:extLst>
                    <a:ext uri="{9D8B030D-6E8A-4147-A177-3AD203B41FA5}">
                      <a16:colId xmlns:a16="http://schemas.microsoft.com/office/drawing/2014/main" val="3330785035"/>
                    </a:ext>
                  </a:extLst>
                </a:gridCol>
                <a:gridCol w="329184">
                  <a:extLst>
                    <a:ext uri="{9D8B030D-6E8A-4147-A177-3AD203B41FA5}">
                      <a16:colId xmlns:a16="http://schemas.microsoft.com/office/drawing/2014/main" val="4062815378"/>
                    </a:ext>
                  </a:extLst>
                </a:gridCol>
                <a:gridCol w="329184">
                  <a:extLst>
                    <a:ext uri="{9D8B030D-6E8A-4147-A177-3AD203B41FA5}">
                      <a16:colId xmlns:a16="http://schemas.microsoft.com/office/drawing/2014/main" val="1445317777"/>
                    </a:ext>
                  </a:extLst>
                </a:gridCol>
                <a:gridCol w="329184">
                  <a:extLst>
                    <a:ext uri="{9D8B030D-6E8A-4147-A177-3AD203B41FA5}">
                      <a16:colId xmlns:a16="http://schemas.microsoft.com/office/drawing/2014/main" val="3733471999"/>
                    </a:ext>
                  </a:extLst>
                </a:gridCol>
                <a:gridCol w="329184">
                  <a:extLst>
                    <a:ext uri="{9D8B030D-6E8A-4147-A177-3AD203B41FA5}">
                      <a16:colId xmlns:a16="http://schemas.microsoft.com/office/drawing/2014/main" val="1830870799"/>
                    </a:ext>
                  </a:extLst>
                </a:gridCol>
                <a:gridCol w="329184">
                  <a:extLst>
                    <a:ext uri="{9D8B030D-6E8A-4147-A177-3AD203B41FA5}">
                      <a16:colId xmlns:a16="http://schemas.microsoft.com/office/drawing/2014/main" val="1299654750"/>
                    </a:ext>
                  </a:extLst>
                </a:gridCol>
                <a:gridCol w="329184">
                  <a:extLst>
                    <a:ext uri="{9D8B030D-6E8A-4147-A177-3AD203B41FA5}">
                      <a16:colId xmlns:a16="http://schemas.microsoft.com/office/drawing/2014/main" val="1608768379"/>
                    </a:ext>
                  </a:extLst>
                </a:gridCol>
                <a:gridCol w="329184">
                  <a:extLst>
                    <a:ext uri="{9D8B030D-6E8A-4147-A177-3AD203B41FA5}">
                      <a16:colId xmlns:a16="http://schemas.microsoft.com/office/drawing/2014/main" val="3028147669"/>
                    </a:ext>
                  </a:extLst>
                </a:gridCol>
                <a:gridCol w="329184">
                  <a:extLst>
                    <a:ext uri="{9D8B030D-6E8A-4147-A177-3AD203B41FA5}">
                      <a16:colId xmlns:a16="http://schemas.microsoft.com/office/drawing/2014/main" val="476788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7408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- 2023-06-27 16:11:56</a:t>
                      </a:r>
                      <a:r>
                        <a:rPr kumimoji="0" lang="en-US" sz="1000" b="0" i="0" u="none" strike="noStrike" kern="1200" cap="none" spc="0" normalizeH="0" baseline="0" noProof="0">
                          <a:ln>
                            <a:noFill/>
                          </a:ln>
                          <a:solidFill>
                            <a:prstClr val="black"/>
                          </a:solidFill>
                          <a:effectLst/>
                          <a:uLnTx/>
                          <a:uFillTx/>
                          <a:latin typeface="Calibri"/>
                          <a:ea typeface="+mn-ea"/>
                          <a:cs typeface="+mn-cs"/>
                        </a:rPr>
                        <a:t>
 We were proud to sponsor and participate in the @Special Olympics Pennsylvania (SOPA) UNcathlon this past weekend! #TEAMPHLY joined SOPA athletes alongside many other competitors at the Philadelphia Eagles NovaCare Sports Complex for an exciting sporting event that included football throwing, team relay, soccer skills, and more. Funds raised by the UNcathlon help to provide training and sport competitions free of charge to thousands of deserving SOPA athletes.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https://quintly-image-storage.s3.amazonaws.com/d123f9c23f3abec6e562a564c92f236a/cc6d7401f87354fa259506a58c586b6f.jpg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67653273"/>
                  </a:ext>
                </a:extLst>
              </a:tr>
            </a:tbl>
          </a:graphicData>
        </a:graphic>
      </p:graphicFrame>
      <p:sp>
        <p:nvSpPr>
          <p:cNvPr id="4" name="Text Placeholder 3">
            <a:extLst>
              <a:ext uri="{FF2B5EF4-FFF2-40B4-BE49-F238E27FC236}">
                <a16:creationId xmlns:a16="http://schemas.microsoft.com/office/drawing/2014/main" id="{E585C030-5294-4DE8-B2C9-825C3F1D2C2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958449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F9969-72CE-4E25-9114-BEF1A185974D}"/>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EDC8643D-EDB5-444B-ADBF-B9B106B21130}"/>
              </a:ext>
            </a:extLst>
          </p:cNvPr>
          <p:cNvGraphicFramePr>
            <a:graphicFrameLocks noGrp="1"/>
          </p:cNvGraphicFramePr>
          <p:nvPr>
            <p:ph type="tbl" sz="quarter" idx="13"/>
            <p:extLst>
              <p:ext uri="{D42A27DB-BD31-4B8C-83A1-F6EECF244321}">
                <p14:modId xmlns:p14="http://schemas.microsoft.com/office/powerpoint/2010/main" val="20807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42971686"/>
                    </a:ext>
                  </a:extLst>
                </a:gridCol>
                <a:gridCol w="1481328">
                  <a:extLst>
                    <a:ext uri="{9D8B030D-6E8A-4147-A177-3AD203B41FA5}">
                      <a16:colId xmlns:a16="http://schemas.microsoft.com/office/drawing/2014/main" val="3684874501"/>
                    </a:ext>
                  </a:extLst>
                </a:gridCol>
                <a:gridCol w="329184">
                  <a:extLst>
                    <a:ext uri="{9D8B030D-6E8A-4147-A177-3AD203B41FA5}">
                      <a16:colId xmlns:a16="http://schemas.microsoft.com/office/drawing/2014/main" val="1484221832"/>
                    </a:ext>
                  </a:extLst>
                </a:gridCol>
                <a:gridCol w="329184">
                  <a:extLst>
                    <a:ext uri="{9D8B030D-6E8A-4147-A177-3AD203B41FA5}">
                      <a16:colId xmlns:a16="http://schemas.microsoft.com/office/drawing/2014/main" val="374100021"/>
                    </a:ext>
                  </a:extLst>
                </a:gridCol>
                <a:gridCol w="329184">
                  <a:extLst>
                    <a:ext uri="{9D8B030D-6E8A-4147-A177-3AD203B41FA5}">
                      <a16:colId xmlns:a16="http://schemas.microsoft.com/office/drawing/2014/main" val="1253087044"/>
                    </a:ext>
                  </a:extLst>
                </a:gridCol>
                <a:gridCol w="329184">
                  <a:extLst>
                    <a:ext uri="{9D8B030D-6E8A-4147-A177-3AD203B41FA5}">
                      <a16:colId xmlns:a16="http://schemas.microsoft.com/office/drawing/2014/main" val="3076962446"/>
                    </a:ext>
                  </a:extLst>
                </a:gridCol>
                <a:gridCol w="329184">
                  <a:extLst>
                    <a:ext uri="{9D8B030D-6E8A-4147-A177-3AD203B41FA5}">
                      <a16:colId xmlns:a16="http://schemas.microsoft.com/office/drawing/2014/main" val="4238019016"/>
                    </a:ext>
                  </a:extLst>
                </a:gridCol>
                <a:gridCol w="329184">
                  <a:extLst>
                    <a:ext uri="{9D8B030D-6E8A-4147-A177-3AD203B41FA5}">
                      <a16:colId xmlns:a16="http://schemas.microsoft.com/office/drawing/2014/main" val="39772109"/>
                    </a:ext>
                  </a:extLst>
                </a:gridCol>
                <a:gridCol w="329184">
                  <a:extLst>
                    <a:ext uri="{9D8B030D-6E8A-4147-A177-3AD203B41FA5}">
                      <a16:colId xmlns:a16="http://schemas.microsoft.com/office/drawing/2014/main" val="446691666"/>
                    </a:ext>
                  </a:extLst>
                </a:gridCol>
                <a:gridCol w="329184">
                  <a:extLst>
                    <a:ext uri="{9D8B030D-6E8A-4147-A177-3AD203B41FA5}">
                      <a16:colId xmlns:a16="http://schemas.microsoft.com/office/drawing/2014/main" val="4214710328"/>
                    </a:ext>
                  </a:extLst>
                </a:gridCol>
                <a:gridCol w="329184">
                  <a:extLst>
                    <a:ext uri="{9D8B030D-6E8A-4147-A177-3AD203B41FA5}">
                      <a16:colId xmlns:a16="http://schemas.microsoft.com/office/drawing/2014/main" val="924430251"/>
                    </a:ext>
                  </a:extLst>
                </a:gridCol>
                <a:gridCol w="329184">
                  <a:extLst>
                    <a:ext uri="{9D8B030D-6E8A-4147-A177-3AD203B41FA5}">
                      <a16:colId xmlns:a16="http://schemas.microsoft.com/office/drawing/2014/main" val="3595151497"/>
                    </a:ext>
                  </a:extLst>
                </a:gridCol>
                <a:gridCol w="329184">
                  <a:extLst>
                    <a:ext uri="{9D8B030D-6E8A-4147-A177-3AD203B41FA5}">
                      <a16:colId xmlns:a16="http://schemas.microsoft.com/office/drawing/2014/main" val="2961437796"/>
                    </a:ext>
                  </a:extLst>
                </a:gridCol>
                <a:gridCol w="329184">
                  <a:extLst>
                    <a:ext uri="{9D8B030D-6E8A-4147-A177-3AD203B41FA5}">
                      <a16:colId xmlns:a16="http://schemas.microsoft.com/office/drawing/2014/main" val="2429789129"/>
                    </a:ext>
                  </a:extLst>
                </a:gridCol>
                <a:gridCol w="329184">
                  <a:extLst>
                    <a:ext uri="{9D8B030D-6E8A-4147-A177-3AD203B41FA5}">
                      <a16:colId xmlns:a16="http://schemas.microsoft.com/office/drawing/2014/main" val="206329818"/>
                    </a:ext>
                  </a:extLst>
                </a:gridCol>
                <a:gridCol w="329184">
                  <a:extLst>
                    <a:ext uri="{9D8B030D-6E8A-4147-A177-3AD203B41FA5}">
                      <a16:colId xmlns:a16="http://schemas.microsoft.com/office/drawing/2014/main" val="3315502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8619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- 2023-06-08 16:31:56</a:t>
                      </a:r>
                      <a:r>
                        <a:rPr kumimoji="0" lang="en-US" sz="1000" b="0" i="0" u="none" strike="noStrike" kern="1200" cap="none" spc="0" normalizeH="0" baseline="0" noProof="0">
                          <a:ln>
                            <a:noFill/>
                          </a:ln>
                          <a:solidFill>
                            <a:prstClr val="black"/>
                          </a:solidFill>
                          <a:effectLst/>
                          <a:uLnTx/>
                          <a:uFillTx/>
                          <a:latin typeface="Calibri"/>
                          <a:ea typeface="+mn-ea"/>
                          <a:cs typeface="+mn-cs"/>
                        </a:rPr>
                        <a:t>
 We are proud to be recognized as one of the @Top Workplaces in the #Philadelphia region for the 14th consecutive year! Thank you to our employees for making PHLY a great place to work. 
Learn more about what it's like to be a part of #TEAMPHLY: bit.ly/PHLYCareers #insurancecareers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https://quintly-image-storage.s3.amazonaws.com/d123f9c23f3abec6e562a564c92f236a/d9f1957c29b5492401d265569a21711d.jpg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99629195"/>
                  </a:ext>
                </a:extLst>
              </a:tr>
            </a:tbl>
          </a:graphicData>
        </a:graphic>
      </p:graphicFrame>
      <p:sp>
        <p:nvSpPr>
          <p:cNvPr id="4" name="Text Placeholder 3">
            <a:extLst>
              <a:ext uri="{FF2B5EF4-FFF2-40B4-BE49-F238E27FC236}">
                <a16:creationId xmlns:a16="http://schemas.microsoft.com/office/drawing/2014/main" id="{EDE3B7D1-BC02-4770-A036-FDCF97219970}"/>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282442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8DB49-11A3-484C-9802-FE921BBA4F22}"/>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1200640B-02C8-4EFB-8B4B-4B769AF3B2C8}"/>
              </a:ext>
            </a:extLst>
          </p:cNvPr>
          <p:cNvGraphicFramePr>
            <a:graphicFrameLocks noGrp="1"/>
          </p:cNvGraphicFramePr>
          <p:nvPr>
            <p:ph type="tbl" sz="quarter" idx="13"/>
            <p:extLst>
              <p:ext uri="{D42A27DB-BD31-4B8C-83A1-F6EECF244321}">
                <p14:modId xmlns:p14="http://schemas.microsoft.com/office/powerpoint/2010/main" val="3783180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78344762"/>
                    </a:ext>
                  </a:extLst>
                </a:gridCol>
                <a:gridCol w="1481328">
                  <a:extLst>
                    <a:ext uri="{9D8B030D-6E8A-4147-A177-3AD203B41FA5}">
                      <a16:colId xmlns:a16="http://schemas.microsoft.com/office/drawing/2014/main" val="1463046369"/>
                    </a:ext>
                  </a:extLst>
                </a:gridCol>
                <a:gridCol w="329184">
                  <a:extLst>
                    <a:ext uri="{9D8B030D-6E8A-4147-A177-3AD203B41FA5}">
                      <a16:colId xmlns:a16="http://schemas.microsoft.com/office/drawing/2014/main" val="2968076935"/>
                    </a:ext>
                  </a:extLst>
                </a:gridCol>
                <a:gridCol w="329184">
                  <a:extLst>
                    <a:ext uri="{9D8B030D-6E8A-4147-A177-3AD203B41FA5}">
                      <a16:colId xmlns:a16="http://schemas.microsoft.com/office/drawing/2014/main" val="529958887"/>
                    </a:ext>
                  </a:extLst>
                </a:gridCol>
                <a:gridCol w="329184">
                  <a:extLst>
                    <a:ext uri="{9D8B030D-6E8A-4147-A177-3AD203B41FA5}">
                      <a16:colId xmlns:a16="http://schemas.microsoft.com/office/drawing/2014/main" val="3517479633"/>
                    </a:ext>
                  </a:extLst>
                </a:gridCol>
                <a:gridCol w="329184">
                  <a:extLst>
                    <a:ext uri="{9D8B030D-6E8A-4147-A177-3AD203B41FA5}">
                      <a16:colId xmlns:a16="http://schemas.microsoft.com/office/drawing/2014/main" val="2655762461"/>
                    </a:ext>
                  </a:extLst>
                </a:gridCol>
                <a:gridCol w="329184">
                  <a:extLst>
                    <a:ext uri="{9D8B030D-6E8A-4147-A177-3AD203B41FA5}">
                      <a16:colId xmlns:a16="http://schemas.microsoft.com/office/drawing/2014/main" val="4182315616"/>
                    </a:ext>
                  </a:extLst>
                </a:gridCol>
                <a:gridCol w="329184">
                  <a:extLst>
                    <a:ext uri="{9D8B030D-6E8A-4147-A177-3AD203B41FA5}">
                      <a16:colId xmlns:a16="http://schemas.microsoft.com/office/drawing/2014/main" val="1506854961"/>
                    </a:ext>
                  </a:extLst>
                </a:gridCol>
                <a:gridCol w="329184">
                  <a:extLst>
                    <a:ext uri="{9D8B030D-6E8A-4147-A177-3AD203B41FA5}">
                      <a16:colId xmlns:a16="http://schemas.microsoft.com/office/drawing/2014/main" val="2621343232"/>
                    </a:ext>
                  </a:extLst>
                </a:gridCol>
                <a:gridCol w="329184">
                  <a:extLst>
                    <a:ext uri="{9D8B030D-6E8A-4147-A177-3AD203B41FA5}">
                      <a16:colId xmlns:a16="http://schemas.microsoft.com/office/drawing/2014/main" val="1012911985"/>
                    </a:ext>
                  </a:extLst>
                </a:gridCol>
                <a:gridCol w="329184">
                  <a:extLst>
                    <a:ext uri="{9D8B030D-6E8A-4147-A177-3AD203B41FA5}">
                      <a16:colId xmlns:a16="http://schemas.microsoft.com/office/drawing/2014/main" val="2603601101"/>
                    </a:ext>
                  </a:extLst>
                </a:gridCol>
                <a:gridCol w="329184">
                  <a:extLst>
                    <a:ext uri="{9D8B030D-6E8A-4147-A177-3AD203B41FA5}">
                      <a16:colId xmlns:a16="http://schemas.microsoft.com/office/drawing/2014/main" val="986220649"/>
                    </a:ext>
                  </a:extLst>
                </a:gridCol>
                <a:gridCol w="329184">
                  <a:extLst>
                    <a:ext uri="{9D8B030D-6E8A-4147-A177-3AD203B41FA5}">
                      <a16:colId xmlns:a16="http://schemas.microsoft.com/office/drawing/2014/main" val="1861162794"/>
                    </a:ext>
                  </a:extLst>
                </a:gridCol>
                <a:gridCol w="329184">
                  <a:extLst>
                    <a:ext uri="{9D8B030D-6E8A-4147-A177-3AD203B41FA5}">
                      <a16:colId xmlns:a16="http://schemas.microsoft.com/office/drawing/2014/main" val="1045174830"/>
                    </a:ext>
                  </a:extLst>
                </a:gridCol>
                <a:gridCol w="329184">
                  <a:extLst>
                    <a:ext uri="{9D8B030D-6E8A-4147-A177-3AD203B41FA5}">
                      <a16:colId xmlns:a16="http://schemas.microsoft.com/office/drawing/2014/main" val="1787176442"/>
                    </a:ext>
                  </a:extLst>
                </a:gridCol>
                <a:gridCol w="329184">
                  <a:extLst>
                    <a:ext uri="{9D8B030D-6E8A-4147-A177-3AD203B41FA5}">
                      <a16:colId xmlns:a16="http://schemas.microsoft.com/office/drawing/2014/main" val="28368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4924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- 2023-06-22 12:50:55</a:t>
                      </a:r>
                      <a:r>
                        <a:rPr kumimoji="0" lang="en-US" sz="1000" b="0" i="0" u="none" strike="noStrike" kern="1200" cap="none" spc="0" normalizeH="0" baseline="0" noProof="0">
                          <a:ln>
                            <a:noFill/>
                          </a:ln>
                          <a:solidFill>
                            <a:prstClr val="black"/>
                          </a:solidFill>
                          <a:effectLst/>
                          <a:uLnTx/>
                          <a:uFillTx/>
                          <a:latin typeface="Calibri"/>
                          <a:ea typeface="+mn-ea"/>
                          <a:cs typeface="+mn-cs"/>
                        </a:rPr>
                        <a:t>
 We were proud to support the Children's Hospital of Philadelphia (CHOP) Carousel Ball! #TEAMPHLY joined more than 800 of the region's greatest philanthropists, corporate leaders, and patient families for an unforgettable evening of inspirational storytelling and live entertainment. The black-tie event helped raise money to fuel innovative #autismresearch and care at CHOP. #autismsupport #fundraisingevent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https://quintly-image-storage.s3.amazonaws.com/d123f9c23f3abec6e562a564c92f236a/4ee6089de78c8f0f9cb809ce50380aff.jpg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155544972"/>
                  </a:ext>
                </a:extLst>
              </a:tr>
            </a:tbl>
          </a:graphicData>
        </a:graphic>
      </p:graphicFrame>
      <p:sp>
        <p:nvSpPr>
          <p:cNvPr id="4" name="Text Placeholder 3">
            <a:extLst>
              <a:ext uri="{FF2B5EF4-FFF2-40B4-BE49-F238E27FC236}">
                <a16:creationId xmlns:a16="http://schemas.microsoft.com/office/drawing/2014/main" id="{A7F9A56A-584B-4661-84E5-3735DE4B7ECC}"/>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668918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C8AD9-E9BE-4969-96D4-483503DCF048}"/>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6D00E521-364F-4FCC-8C12-530240E54B77}"/>
              </a:ext>
            </a:extLst>
          </p:cNvPr>
          <p:cNvGraphicFramePr>
            <a:graphicFrameLocks noGrp="1"/>
          </p:cNvGraphicFramePr>
          <p:nvPr>
            <p:ph type="tbl" sz="quarter" idx="13"/>
            <p:extLst>
              <p:ext uri="{D42A27DB-BD31-4B8C-83A1-F6EECF244321}">
                <p14:modId xmlns:p14="http://schemas.microsoft.com/office/powerpoint/2010/main" val="32100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83228100"/>
                    </a:ext>
                  </a:extLst>
                </a:gridCol>
                <a:gridCol w="1481328">
                  <a:extLst>
                    <a:ext uri="{9D8B030D-6E8A-4147-A177-3AD203B41FA5}">
                      <a16:colId xmlns:a16="http://schemas.microsoft.com/office/drawing/2014/main" val="1943110945"/>
                    </a:ext>
                  </a:extLst>
                </a:gridCol>
                <a:gridCol w="329184">
                  <a:extLst>
                    <a:ext uri="{9D8B030D-6E8A-4147-A177-3AD203B41FA5}">
                      <a16:colId xmlns:a16="http://schemas.microsoft.com/office/drawing/2014/main" val="3159522547"/>
                    </a:ext>
                  </a:extLst>
                </a:gridCol>
                <a:gridCol w="329184">
                  <a:extLst>
                    <a:ext uri="{9D8B030D-6E8A-4147-A177-3AD203B41FA5}">
                      <a16:colId xmlns:a16="http://schemas.microsoft.com/office/drawing/2014/main" val="4103817425"/>
                    </a:ext>
                  </a:extLst>
                </a:gridCol>
                <a:gridCol w="329184">
                  <a:extLst>
                    <a:ext uri="{9D8B030D-6E8A-4147-A177-3AD203B41FA5}">
                      <a16:colId xmlns:a16="http://schemas.microsoft.com/office/drawing/2014/main" val="3841350817"/>
                    </a:ext>
                  </a:extLst>
                </a:gridCol>
                <a:gridCol w="329184">
                  <a:extLst>
                    <a:ext uri="{9D8B030D-6E8A-4147-A177-3AD203B41FA5}">
                      <a16:colId xmlns:a16="http://schemas.microsoft.com/office/drawing/2014/main" val="1662875739"/>
                    </a:ext>
                  </a:extLst>
                </a:gridCol>
                <a:gridCol w="329184">
                  <a:extLst>
                    <a:ext uri="{9D8B030D-6E8A-4147-A177-3AD203B41FA5}">
                      <a16:colId xmlns:a16="http://schemas.microsoft.com/office/drawing/2014/main" val="3353569205"/>
                    </a:ext>
                  </a:extLst>
                </a:gridCol>
                <a:gridCol w="329184">
                  <a:extLst>
                    <a:ext uri="{9D8B030D-6E8A-4147-A177-3AD203B41FA5}">
                      <a16:colId xmlns:a16="http://schemas.microsoft.com/office/drawing/2014/main" val="3941669475"/>
                    </a:ext>
                  </a:extLst>
                </a:gridCol>
                <a:gridCol w="329184">
                  <a:extLst>
                    <a:ext uri="{9D8B030D-6E8A-4147-A177-3AD203B41FA5}">
                      <a16:colId xmlns:a16="http://schemas.microsoft.com/office/drawing/2014/main" val="4246036174"/>
                    </a:ext>
                  </a:extLst>
                </a:gridCol>
                <a:gridCol w="329184">
                  <a:extLst>
                    <a:ext uri="{9D8B030D-6E8A-4147-A177-3AD203B41FA5}">
                      <a16:colId xmlns:a16="http://schemas.microsoft.com/office/drawing/2014/main" val="2228319705"/>
                    </a:ext>
                  </a:extLst>
                </a:gridCol>
                <a:gridCol w="329184">
                  <a:extLst>
                    <a:ext uri="{9D8B030D-6E8A-4147-A177-3AD203B41FA5}">
                      <a16:colId xmlns:a16="http://schemas.microsoft.com/office/drawing/2014/main" val="293475174"/>
                    </a:ext>
                  </a:extLst>
                </a:gridCol>
                <a:gridCol w="329184">
                  <a:extLst>
                    <a:ext uri="{9D8B030D-6E8A-4147-A177-3AD203B41FA5}">
                      <a16:colId xmlns:a16="http://schemas.microsoft.com/office/drawing/2014/main" val="2780482067"/>
                    </a:ext>
                  </a:extLst>
                </a:gridCol>
                <a:gridCol w="329184">
                  <a:extLst>
                    <a:ext uri="{9D8B030D-6E8A-4147-A177-3AD203B41FA5}">
                      <a16:colId xmlns:a16="http://schemas.microsoft.com/office/drawing/2014/main" val="1591832683"/>
                    </a:ext>
                  </a:extLst>
                </a:gridCol>
                <a:gridCol w="329184">
                  <a:extLst>
                    <a:ext uri="{9D8B030D-6E8A-4147-A177-3AD203B41FA5}">
                      <a16:colId xmlns:a16="http://schemas.microsoft.com/office/drawing/2014/main" val="490564963"/>
                    </a:ext>
                  </a:extLst>
                </a:gridCol>
                <a:gridCol w="329184">
                  <a:extLst>
                    <a:ext uri="{9D8B030D-6E8A-4147-A177-3AD203B41FA5}">
                      <a16:colId xmlns:a16="http://schemas.microsoft.com/office/drawing/2014/main" val="590038790"/>
                    </a:ext>
                  </a:extLst>
                </a:gridCol>
                <a:gridCol w="329184">
                  <a:extLst>
                    <a:ext uri="{9D8B030D-6E8A-4147-A177-3AD203B41FA5}">
                      <a16:colId xmlns:a16="http://schemas.microsoft.com/office/drawing/2014/main" val="311263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3435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- 2023-06-02 15:03:57</a:t>
                      </a:r>
                      <a:r>
                        <a:rPr kumimoji="0" lang="en-US" sz="1000" b="0" i="0" u="none" strike="noStrike" kern="1200" cap="none" spc="0" normalizeH="0" baseline="0" noProof="0">
                          <a:ln>
                            <a:noFill/>
                          </a:ln>
                          <a:solidFill>
                            <a:prstClr val="black"/>
                          </a:solidFill>
                          <a:effectLst/>
                          <a:uLnTx/>
                          <a:uFillTx/>
                          <a:latin typeface="Calibri"/>
                          <a:ea typeface="+mn-ea"/>
                          <a:cs typeface="+mn-cs"/>
                        </a:rPr>
                        <a:t>
 A group of PHLY employees had an opportunity to experience a taste of Japan in #Philadelphia when they visited Shofuso, a historic Japanese house and garden in Fairmount Park. #TEAMPHLY went on a guided tour through the 17th century-style house, enjoyed the serene garden landscape, and learned about the history of Japanese 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https://quintly-image-storage.s3.amazonaws.com/d123f9c23f3abec6e562a564c92f236a/b64ff1e7f5459b5c03fd7a495a0bd04d.jpg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82871579"/>
                  </a:ext>
                </a:extLst>
              </a:tr>
            </a:tbl>
          </a:graphicData>
        </a:graphic>
      </p:graphicFrame>
      <p:sp>
        <p:nvSpPr>
          <p:cNvPr id="4" name="Text Placeholder 3">
            <a:extLst>
              <a:ext uri="{FF2B5EF4-FFF2-40B4-BE49-F238E27FC236}">
                <a16:creationId xmlns:a16="http://schemas.microsoft.com/office/drawing/2014/main" id="{F4FD28DA-05C5-4246-9217-F6BC4C5324D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61831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FE37F-1825-45AA-BA6B-0203BEEF4FCA}"/>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B9C7FC41-1F8D-4CDF-AE4E-A83B67D3D3AD}"/>
              </a:ext>
            </a:extLst>
          </p:cNvPr>
          <p:cNvGraphicFramePr>
            <a:graphicFrameLocks noGrp="1"/>
          </p:cNvGraphicFramePr>
          <p:nvPr>
            <p:ph type="chart" sz="quarter" idx="13"/>
            <p:extLst>
              <p:ext uri="{D42A27DB-BD31-4B8C-83A1-F6EECF244321}">
                <p14:modId xmlns:p14="http://schemas.microsoft.com/office/powerpoint/2010/main" val="3913811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D1F050-141C-4795-8470-12EE1F73A4DD}"/>
              </a:ext>
            </a:extLst>
          </p:cNvPr>
          <p:cNvSpPr>
            <a:spLocks noGrp="1"/>
          </p:cNvSpPr>
          <p:nvPr>
            <p:ph type="body" sz="quarter" idx="14"/>
          </p:nvPr>
        </p:nvSpPr>
        <p:spPr/>
        <p:txBody>
          <a:bodyPr/>
          <a:lstStyle/>
          <a:p>
            <a:r>
              <a:rPr lang="en-US"/>
              <a:t>06/01/2023 - 06/30/2023</a:t>
            </a:r>
          </a:p>
        </p:txBody>
      </p:sp>
      <p:sp>
        <p:nvSpPr>
          <p:cNvPr id="5" name="Footer Placeholder 4">
            <a:extLst>
              <a:ext uri="{FF2B5EF4-FFF2-40B4-BE49-F238E27FC236}">
                <a16:creationId xmlns:a16="http://schemas.microsoft.com/office/drawing/2014/main" id="{561FE5B8-3969-4EBB-836E-91262CDB37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740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AC0E-B5BB-4AC0-B80D-ACDEB9A8B20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890BE0C-5D6C-474B-BD0E-36BFC884F50A}"/>
              </a:ext>
            </a:extLst>
          </p:cNvPr>
          <p:cNvGraphicFramePr>
            <a:graphicFrameLocks noGrp="1"/>
          </p:cNvGraphicFramePr>
          <p:nvPr>
            <p:ph type="tbl" sz="quarter" idx="13"/>
            <p:extLst>
              <p:ext uri="{D42A27DB-BD31-4B8C-83A1-F6EECF244321}">
                <p14:modId xmlns:p14="http://schemas.microsoft.com/office/powerpoint/2010/main" val="409514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76965380"/>
                    </a:ext>
                  </a:extLst>
                </a:gridCol>
                <a:gridCol w="576072">
                  <a:extLst>
                    <a:ext uri="{9D8B030D-6E8A-4147-A177-3AD203B41FA5}">
                      <a16:colId xmlns:a16="http://schemas.microsoft.com/office/drawing/2014/main" val="1276132987"/>
                    </a:ext>
                  </a:extLst>
                </a:gridCol>
                <a:gridCol w="576072">
                  <a:extLst>
                    <a:ext uri="{9D8B030D-6E8A-4147-A177-3AD203B41FA5}">
                      <a16:colId xmlns:a16="http://schemas.microsoft.com/office/drawing/2014/main" val="2978921604"/>
                    </a:ext>
                  </a:extLst>
                </a:gridCol>
                <a:gridCol w="576072">
                  <a:extLst>
                    <a:ext uri="{9D8B030D-6E8A-4147-A177-3AD203B41FA5}">
                      <a16:colId xmlns:a16="http://schemas.microsoft.com/office/drawing/2014/main" val="1929003722"/>
                    </a:ext>
                  </a:extLst>
                </a:gridCol>
                <a:gridCol w="576072">
                  <a:extLst>
                    <a:ext uri="{9D8B030D-6E8A-4147-A177-3AD203B41FA5}">
                      <a16:colId xmlns:a16="http://schemas.microsoft.com/office/drawing/2014/main" val="1744018901"/>
                    </a:ext>
                  </a:extLst>
                </a:gridCol>
                <a:gridCol w="576072">
                  <a:extLst>
                    <a:ext uri="{9D8B030D-6E8A-4147-A177-3AD203B41FA5}">
                      <a16:colId xmlns:a16="http://schemas.microsoft.com/office/drawing/2014/main" val="1303351614"/>
                    </a:ext>
                  </a:extLst>
                </a:gridCol>
                <a:gridCol w="576072">
                  <a:extLst>
                    <a:ext uri="{9D8B030D-6E8A-4147-A177-3AD203B41FA5}">
                      <a16:colId xmlns:a16="http://schemas.microsoft.com/office/drawing/2014/main" val="1269000106"/>
                    </a:ext>
                  </a:extLst>
                </a:gridCol>
                <a:gridCol w="576072">
                  <a:extLst>
                    <a:ext uri="{9D8B030D-6E8A-4147-A177-3AD203B41FA5}">
                      <a16:colId xmlns:a16="http://schemas.microsoft.com/office/drawing/2014/main" val="2365079518"/>
                    </a:ext>
                  </a:extLst>
                </a:gridCol>
                <a:gridCol w="576072">
                  <a:extLst>
                    <a:ext uri="{9D8B030D-6E8A-4147-A177-3AD203B41FA5}">
                      <a16:colId xmlns:a16="http://schemas.microsoft.com/office/drawing/2014/main" val="3467800818"/>
                    </a:ext>
                  </a:extLst>
                </a:gridCol>
                <a:gridCol w="576072">
                  <a:extLst>
                    <a:ext uri="{9D8B030D-6E8A-4147-A177-3AD203B41FA5}">
                      <a16:colId xmlns:a16="http://schemas.microsoft.com/office/drawing/2014/main" val="875436487"/>
                    </a:ext>
                  </a:extLst>
                </a:gridCol>
                <a:gridCol w="576072">
                  <a:extLst>
                    <a:ext uri="{9D8B030D-6E8A-4147-A177-3AD203B41FA5}">
                      <a16:colId xmlns:a16="http://schemas.microsoft.com/office/drawing/2014/main" val="1110254221"/>
                    </a:ext>
                  </a:extLst>
                </a:gridCol>
                <a:gridCol w="576072">
                  <a:extLst>
                    <a:ext uri="{9D8B030D-6E8A-4147-A177-3AD203B41FA5}">
                      <a16:colId xmlns:a16="http://schemas.microsoft.com/office/drawing/2014/main" val="3923570835"/>
                    </a:ext>
                  </a:extLst>
                </a:gridCol>
                <a:gridCol w="576072">
                  <a:extLst>
                    <a:ext uri="{9D8B030D-6E8A-4147-A177-3AD203B41FA5}">
                      <a16:colId xmlns:a16="http://schemas.microsoft.com/office/drawing/2014/main" val="19162740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17670178"/>
                  </a:ext>
                </a:extLst>
              </a:tr>
              <a:tr h="370840">
                <a:tc>
                  <a:txBody>
                    <a:bodyPr/>
                    <a:lstStyle/>
                    <a:p>
                      <a:r>
                        <a:rPr lang="en-US" sz="1000"/>
                        <a:t>3885</a:t>
                      </a:r>
                    </a:p>
                  </a:txBody>
                  <a:tcPr/>
                </a:tc>
                <a:tc>
                  <a:txBody>
                    <a:bodyPr/>
                    <a:lstStyle/>
                    <a:p>
                      <a:r>
                        <a:rPr lang="en-US" sz="1000"/>
                        <a:t>6</a:t>
                      </a:r>
                    </a:p>
                  </a:txBody>
                  <a:tcPr/>
                </a:tc>
                <a:tc>
                  <a:txBody>
                    <a:bodyPr/>
                    <a:lstStyle/>
                    <a:p>
                      <a:r>
                        <a:rPr lang="en-US" sz="1000"/>
                        <a:t>26</a:t>
                      </a:r>
                    </a:p>
                  </a:txBody>
                  <a:tcPr/>
                </a:tc>
                <a:tc>
                  <a:txBody>
                    <a:bodyPr/>
                    <a:lstStyle/>
                    <a:p>
                      <a:r>
                        <a:rPr lang="en-US" sz="1000"/>
                        <a:t>25</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6</a:t>
                      </a:r>
                    </a:p>
                  </a:txBody>
                  <a:tcPr/>
                </a:tc>
                <a:tc>
                  <a:txBody>
                    <a:bodyPr/>
                    <a:lstStyle/>
                    <a:p>
                      <a:r>
                        <a:rPr lang="en-US" sz="1000"/>
                        <a:t>52</a:t>
                      </a:r>
                    </a:p>
                  </a:txBody>
                  <a:tcPr/>
                </a:tc>
                <a:tc>
                  <a:txBody>
                    <a:bodyPr/>
                    <a:lstStyle/>
                    <a:p>
                      <a:r>
                        <a:rPr lang="en-US" sz="1000"/>
                        <a:t>0</a:t>
                      </a:r>
                    </a:p>
                  </a:txBody>
                  <a:tcPr/>
                </a:tc>
                <a:tc>
                  <a:txBody>
                    <a:bodyPr/>
                    <a:lstStyle/>
                    <a:p>
                      <a:r>
                        <a:rPr lang="en-US" sz="1000"/>
                        <a:t>7</a:t>
                      </a:r>
                    </a:p>
                  </a:txBody>
                  <a:tcPr/>
                </a:tc>
                <a:tc>
                  <a:txBody>
                    <a:bodyPr/>
                    <a:lstStyle/>
                    <a:p>
                      <a:r>
                        <a:rPr lang="en-US" sz="1000"/>
                        <a:t>0.0598 %</a:t>
                      </a:r>
                    </a:p>
                  </a:txBody>
                  <a:tcPr/>
                </a:tc>
                <a:tc>
                  <a:txBody>
                    <a:bodyPr/>
                    <a:lstStyle/>
                    <a:p>
                      <a:r>
                        <a:rPr lang="en-US" sz="1000"/>
                        <a:t>0.0 %</a:t>
                      </a:r>
                    </a:p>
                  </a:txBody>
                  <a:tcPr/>
                </a:tc>
                <a:extLst>
                  <a:ext uri="{0D108BD9-81ED-4DB2-BD59-A6C34878D82A}">
                    <a16:rowId xmlns:a16="http://schemas.microsoft.com/office/drawing/2014/main" val="4107526398"/>
                  </a:ext>
                </a:extLst>
              </a:tr>
            </a:tbl>
          </a:graphicData>
        </a:graphic>
      </p:graphicFrame>
      <p:sp>
        <p:nvSpPr>
          <p:cNvPr id="4" name="Text Placeholder 3">
            <a:extLst>
              <a:ext uri="{FF2B5EF4-FFF2-40B4-BE49-F238E27FC236}">
                <a16:creationId xmlns:a16="http://schemas.microsoft.com/office/drawing/2014/main" id="{6C5D2586-A358-4C33-9E90-85A8265FACFD}"/>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127748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C990F-93E8-4088-A3C0-E2A618AC91E2}"/>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5D208B5D-5C92-4F08-A40A-89C45B8320BD}"/>
              </a:ext>
            </a:extLst>
          </p:cNvPr>
          <p:cNvGraphicFramePr>
            <a:graphicFrameLocks noGrp="1"/>
          </p:cNvGraphicFramePr>
          <p:nvPr>
            <p:ph type="chart" sz="quarter" idx="13"/>
            <p:extLst>
              <p:ext uri="{D42A27DB-BD31-4B8C-83A1-F6EECF244321}">
                <p14:modId xmlns:p14="http://schemas.microsoft.com/office/powerpoint/2010/main" val="2072140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628CBC-59DF-4364-A81D-50B33AEA8F68}"/>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9C8D5F5-F259-4348-8D63-3F1D7E12ED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8512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C561B-9EC7-4E20-AE45-AEDB5DE13D3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F276A30A-D419-4744-92ED-E4EAFDD28181}"/>
              </a:ext>
            </a:extLst>
          </p:cNvPr>
          <p:cNvGraphicFramePr>
            <a:graphicFrameLocks noGrp="1"/>
          </p:cNvGraphicFramePr>
          <p:nvPr>
            <p:ph type="chart" sz="quarter" idx="13"/>
            <p:extLst>
              <p:ext uri="{D42A27DB-BD31-4B8C-83A1-F6EECF244321}">
                <p14:modId xmlns:p14="http://schemas.microsoft.com/office/powerpoint/2010/main" val="1878829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37A4E9-1931-4F94-B218-0DA962E6234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DC1CE4F-6564-44CA-B17C-02106D7991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0703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C71E6-76F3-41A9-B259-260438606CC6}"/>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F72D5A8A-5944-4522-B8D4-1891A75973A0}"/>
              </a:ext>
            </a:extLst>
          </p:cNvPr>
          <p:cNvGraphicFramePr>
            <a:graphicFrameLocks noGrp="1"/>
          </p:cNvGraphicFramePr>
          <p:nvPr>
            <p:ph type="chart" sz="quarter" idx="13"/>
            <p:extLst>
              <p:ext uri="{D42A27DB-BD31-4B8C-83A1-F6EECF244321}">
                <p14:modId xmlns:p14="http://schemas.microsoft.com/office/powerpoint/2010/main" val="18390633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99EE2D-82FD-4F8B-9792-D361D81109D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9324422-7264-4C70-A1DD-66A9828A80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42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520C7-6255-4B5A-A89B-ACAD2B199C4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FD3685DF-030A-4E10-9B01-03E93C5334C9}"/>
              </a:ext>
            </a:extLst>
          </p:cNvPr>
          <p:cNvGraphicFramePr>
            <a:graphicFrameLocks noGrp="1"/>
          </p:cNvGraphicFramePr>
          <p:nvPr>
            <p:ph type="chart" sz="quarter" idx="13"/>
            <p:extLst>
              <p:ext uri="{D42A27DB-BD31-4B8C-83A1-F6EECF244321}">
                <p14:modId xmlns:p14="http://schemas.microsoft.com/office/powerpoint/2010/main" val="3611805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E3259-A15A-432A-AA48-25BEAB06B54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EF6FE03-A2D4-42F2-8AD2-0C4FC846E5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3809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007A6-E4A2-4D47-B232-D79F58F47694}"/>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9FF2ACCE-8356-4708-A3B3-E1AB1C3A7DEC}"/>
              </a:ext>
            </a:extLst>
          </p:cNvPr>
          <p:cNvGraphicFramePr>
            <a:graphicFrameLocks noGrp="1"/>
          </p:cNvGraphicFramePr>
          <p:nvPr>
            <p:ph type="tbl" sz="quarter" idx="13"/>
            <p:extLst>
              <p:ext uri="{D42A27DB-BD31-4B8C-83A1-F6EECF244321}">
                <p14:modId xmlns:p14="http://schemas.microsoft.com/office/powerpoint/2010/main" val="1316562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07602372"/>
                    </a:ext>
                  </a:extLst>
                </a:gridCol>
                <a:gridCol w="2468880">
                  <a:extLst>
                    <a:ext uri="{9D8B030D-6E8A-4147-A177-3AD203B41FA5}">
                      <a16:colId xmlns:a16="http://schemas.microsoft.com/office/drawing/2014/main" val="212875208"/>
                    </a:ext>
                  </a:extLst>
                </a:gridCol>
                <a:gridCol w="2468880">
                  <a:extLst>
                    <a:ext uri="{9D8B030D-6E8A-4147-A177-3AD203B41FA5}">
                      <a16:colId xmlns:a16="http://schemas.microsoft.com/office/drawing/2014/main" val="142563120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240034441"/>
                  </a:ext>
                </a:extLst>
              </a:tr>
              <a:tr h="370840">
                <a:tc>
                  <a:txBody>
                    <a:bodyPr/>
                    <a:lstStyle/>
                    <a:p>
                      <a:r>
                        <a:rPr lang="en-US" sz="1000" b="1"/>
                        <a:t>@EaglesComms</a:t>
                      </a:r>
                    </a:p>
                  </a:txBody>
                  <a:tcPr/>
                </a:tc>
                <a:tc>
                  <a:txBody>
                    <a:bodyPr/>
                    <a:lstStyle/>
                    <a:p>
                      <a:r>
                        <a:rPr lang="en-US" sz="1000"/>
                        <a:t>@PHLYINS (38)</a:t>
                      </a:r>
                    </a:p>
                  </a:txBody>
                  <a:tcPr/>
                </a:tc>
                <a:tc>
                  <a:txBody>
                    <a:bodyPr/>
                    <a:lstStyle/>
                    <a:p>
                      <a:r>
                        <a:rPr lang="en-US" sz="1000"/>
                        <a:t>38</a:t>
                      </a:r>
                    </a:p>
                  </a:txBody>
                  <a:tcPr/>
                </a:tc>
                <a:extLst>
                  <a:ext uri="{0D108BD9-81ED-4DB2-BD59-A6C34878D82A}">
                    <a16:rowId xmlns:a16="http://schemas.microsoft.com/office/drawing/2014/main" val="1992596759"/>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2591099076"/>
                  </a:ext>
                </a:extLst>
              </a:tr>
              <a:tr h="370840">
                <a:tc>
                  <a:txBody>
                    <a:bodyPr/>
                    <a:lstStyle/>
                    <a:p>
                      <a:r>
                        <a:rPr lang="en-US" sz="1000" b="1"/>
                        <a:t>@TMNA_Services</a:t>
                      </a:r>
                    </a:p>
                  </a:txBody>
                  <a:tcPr/>
                </a:tc>
                <a:tc>
                  <a:txBody>
                    <a:bodyPr/>
                    <a:lstStyle/>
                    <a:p>
                      <a:r>
                        <a:rPr lang="en-US" sz="1000"/>
                        <a:t>@PHLYINS (14)</a:t>
                      </a:r>
                    </a:p>
                  </a:txBody>
                  <a:tcPr/>
                </a:tc>
                <a:tc>
                  <a:txBody>
                    <a:bodyPr/>
                    <a:lstStyle/>
                    <a:p>
                      <a:r>
                        <a:rPr lang="en-US" sz="1000"/>
                        <a:t>14</a:t>
                      </a:r>
                    </a:p>
                  </a:txBody>
                  <a:tcPr/>
                </a:tc>
                <a:extLst>
                  <a:ext uri="{0D108BD9-81ED-4DB2-BD59-A6C34878D82A}">
                    <a16:rowId xmlns:a16="http://schemas.microsoft.com/office/drawing/2014/main" val="2935883164"/>
                  </a:ext>
                </a:extLst>
              </a:tr>
              <a:tr h="370840">
                <a:tc>
                  <a:txBody>
                    <a:bodyPr/>
                    <a:lstStyle/>
                    <a:p>
                      <a:r>
                        <a:rPr lang="en-US" sz="1000" b="1"/>
                        <a:t>@Msminion13</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563378475"/>
                  </a:ext>
                </a:extLst>
              </a:tr>
              <a:tr h="370840">
                <a:tc>
                  <a:txBody>
                    <a:bodyPr/>
                    <a:lstStyle/>
                    <a:p>
                      <a:r>
                        <a:rPr lang="en-US" sz="1000" b="1"/>
                        <a:t>@CSFPhiladelphia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189984127"/>
                  </a:ext>
                </a:extLst>
              </a:tr>
              <a:tr h="370840">
                <a:tc>
                  <a:txBody>
                    <a:bodyPr/>
                    <a:lstStyle/>
                    <a:p>
                      <a:r>
                        <a:rPr lang="en-US" sz="1000" b="1"/>
                        <a:t>@C2CPhiladelphia</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323292164"/>
                  </a:ext>
                </a:extLst>
              </a:tr>
              <a:tr h="370840">
                <a:tc>
                  <a:txBody>
                    <a:bodyPr/>
                    <a:lstStyle/>
                    <a:p>
                      <a:r>
                        <a:rPr lang="en-US" sz="1000" b="1"/>
                        <a:t>@Jayden31215665</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384641916"/>
                  </a:ext>
                </a:extLst>
              </a:tr>
              <a:tr h="370840">
                <a:tc>
                  <a:txBody>
                    <a:bodyPr/>
                    <a:lstStyle/>
                    <a:p>
                      <a:r>
                        <a:rPr lang="en-US" sz="1000" b="1"/>
                        <a:t>@Phillies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553761959"/>
                  </a:ext>
                </a:extLst>
              </a:tr>
              <a:tr h="370840">
                <a:tc>
                  <a:txBody>
                    <a:bodyPr/>
                    <a:lstStyle/>
                    <a:p>
                      <a:r>
                        <a:rPr lang="en-US" sz="1000" b="1"/>
                        <a:t>@DOITFORDOMB</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437699008"/>
                  </a:ext>
                </a:extLst>
              </a:tr>
              <a:tr h="370840">
                <a:tc>
                  <a:txBody>
                    <a:bodyPr/>
                    <a:lstStyle/>
                    <a:p>
                      <a:r>
                        <a:rPr lang="en-US" sz="1000" b="1"/>
                        <a:t>@ITABaseballPod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768352487"/>
                  </a:ext>
                </a:extLst>
              </a:tr>
            </a:tbl>
          </a:graphicData>
        </a:graphic>
      </p:graphicFrame>
      <p:sp>
        <p:nvSpPr>
          <p:cNvPr id="4" name="Text Placeholder 3">
            <a:extLst>
              <a:ext uri="{FF2B5EF4-FFF2-40B4-BE49-F238E27FC236}">
                <a16:creationId xmlns:a16="http://schemas.microsoft.com/office/drawing/2014/main" id="{2A1BE1BD-0867-451E-A050-1C1CA2C2D5B5}"/>
              </a:ext>
            </a:extLst>
          </p:cNvPr>
          <p:cNvSpPr>
            <a:spLocks noGrp="1"/>
          </p:cNvSpPr>
          <p:nvPr>
            <p:ph type="body" sz="quarter" idx="14"/>
          </p:nvPr>
        </p:nvSpPr>
        <p:spPr/>
        <p:txBody>
          <a:bodyPr/>
          <a:lstStyle/>
          <a:p>
            <a:r>
              <a:rPr lang="en-US"/>
              <a:t>06/01/2022 - 12/31/2023</a:t>
            </a:r>
          </a:p>
        </p:txBody>
      </p:sp>
    </p:spTree>
    <p:extLst>
      <p:ext uri="{BB962C8B-B14F-4D97-AF65-F5344CB8AC3E}">
        <p14:creationId xmlns:p14="http://schemas.microsoft.com/office/powerpoint/2010/main" val="1826097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05E3A-84DC-4350-8242-BA2DA1A916F3}"/>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B608495C-6508-4755-B0B1-DA6DBB267CB1}"/>
              </a:ext>
            </a:extLst>
          </p:cNvPr>
          <p:cNvGraphicFramePr>
            <a:graphicFrameLocks noGrp="1"/>
          </p:cNvGraphicFramePr>
          <p:nvPr>
            <p:ph type="tbl" sz="quarter" idx="13"/>
            <p:extLst>
              <p:ext uri="{D42A27DB-BD31-4B8C-83A1-F6EECF244321}">
                <p14:modId xmlns:p14="http://schemas.microsoft.com/office/powerpoint/2010/main" val="3054249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02193869"/>
                    </a:ext>
                  </a:extLst>
                </a:gridCol>
                <a:gridCol w="1152144">
                  <a:extLst>
                    <a:ext uri="{9D8B030D-6E8A-4147-A177-3AD203B41FA5}">
                      <a16:colId xmlns:a16="http://schemas.microsoft.com/office/drawing/2014/main" val="4057628441"/>
                    </a:ext>
                  </a:extLst>
                </a:gridCol>
                <a:gridCol w="1152144">
                  <a:extLst>
                    <a:ext uri="{9D8B030D-6E8A-4147-A177-3AD203B41FA5}">
                      <a16:colId xmlns:a16="http://schemas.microsoft.com/office/drawing/2014/main" val="2569642990"/>
                    </a:ext>
                  </a:extLst>
                </a:gridCol>
                <a:gridCol w="1152144">
                  <a:extLst>
                    <a:ext uri="{9D8B030D-6E8A-4147-A177-3AD203B41FA5}">
                      <a16:colId xmlns:a16="http://schemas.microsoft.com/office/drawing/2014/main" val="875076489"/>
                    </a:ext>
                  </a:extLst>
                </a:gridCol>
                <a:gridCol w="1152144">
                  <a:extLst>
                    <a:ext uri="{9D8B030D-6E8A-4147-A177-3AD203B41FA5}">
                      <a16:colId xmlns:a16="http://schemas.microsoft.com/office/drawing/2014/main" val="4267082565"/>
                    </a:ext>
                  </a:extLst>
                </a:gridCol>
                <a:gridCol w="1152144">
                  <a:extLst>
                    <a:ext uri="{9D8B030D-6E8A-4147-A177-3AD203B41FA5}">
                      <a16:colId xmlns:a16="http://schemas.microsoft.com/office/drawing/2014/main" val="752466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255877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- 2023-06-08 16:38:17</a:t>
                      </a:r>
                      <a:r>
                        <a:rPr kumimoji="0" lang="en-US" sz="1000" b="0" i="0" u="none" strike="noStrike" kern="1200" cap="none" spc="0" normalizeH="0" baseline="0" noProof="0">
                          <a:ln>
                            <a:noFill/>
                          </a:ln>
                          <a:solidFill>
                            <a:prstClr val="black"/>
                          </a:solidFill>
                          <a:effectLst/>
                          <a:uLnTx/>
                          <a:uFillTx/>
                          <a:latin typeface="Calibri"/>
                          <a:ea typeface="+mn-ea"/>
                          <a:cs typeface="+mn-cs"/>
                        </a:rPr>
                        <a:t>
 We are proud to be recognized as one of the @TopWorkplaces in the #Philadelphia region for the 14th consecutive year! 🙌 Thank you to our employees for making PHLY a great place to work.
Learn more about what it's like to be a part of #TEAMPHLY: https://t.co/TAsZrjsbnK https://t.co/tGp8xKS3xk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0.2321 %</a:t>
                      </a:r>
                    </a:p>
                  </a:txBody>
                  <a:tcPr/>
                </a:tc>
                <a:extLst>
                  <a:ext uri="{0D108BD9-81ED-4DB2-BD59-A6C34878D82A}">
                    <a16:rowId xmlns:a16="http://schemas.microsoft.com/office/drawing/2014/main" val="290694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- 2023-06-27 16:10:11</a:t>
                      </a:r>
                      <a:r>
                        <a:rPr kumimoji="0" lang="en-US" sz="1000" b="0" i="0" u="none" strike="noStrike" kern="1200" cap="none" spc="0" normalizeH="0" baseline="0" noProof="0">
                          <a:ln>
                            <a:noFill/>
                          </a:ln>
                          <a:solidFill>
                            <a:prstClr val="black"/>
                          </a:solidFill>
                          <a:effectLst/>
                          <a:uLnTx/>
                          <a:uFillTx/>
                          <a:latin typeface="Calibri"/>
                          <a:ea typeface="+mn-ea"/>
                          <a:cs typeface="+mn-cs"/>
                        </a:rPr>
                        <a:t>
 We were proud to sponsor &amp;amp; participate in the @SOPennsylvania UNcathlon this past weekend! #TEAMPHLY joined SOPA athletes &amp;amp; many other competitors at the @Eagles NovaCare Sports Complex for an exciting sporting event that included football throwing, team relay, &amp;amp; much more! https://t.co/yPKOWkhjxE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0.1545 %</a:t>
                      </a:r>
                    </a:p>
                  </a:txBody>
                  <a:tcPr/>
                </a:tc>
                <a:extLst>
                  <a:ext uri="{0D108BD9-81ED-4DB2-BD59-A6C34878D82A}">
                    <a16:rowId xmlns:a16="http://schemas.microsoft.com/office/drawing/2014/main" val="4116187111"/>
                  </a:ext>
                </a:extLst>
              </a:tr>
            </a:tbl>
          </a:graphicData>
        </a:graphic>
      </p:graphicFrame>
      <p:sp>
        <p:nvSpPr>
          <p:cNvPr id="4" name="Text Placeholder 3">
            <a:extLst>
              <a:ext uri="{FF2B5EF4-FFF2-40B4-BE49-F238E27FC236}">
                <a16:creationId xmlns:a16="http://schemas.microsoft.com/office/drawing/2014/main" id="{317BE6E8-BDC3-4C5E-8718-76AFF95EAEB8}"/>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330523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D896-6D31-4DFC-A92D-379D7AC2B9BC}"/>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1CFF9DCF-15B1-41B8-B77D-C87AEC6A254F}"/>
              </a:ext>
            </a:extLst>
          </p:cNvPr>
          <p:cNvGraphicFramePr>
            <a:graphicFrameLocks noGrp="1"/>
          </p:cNvGraphicFramePr>
          <p:nvPr>
            <p:ph type="tbl" sz="quarter" idx="13"/>
            <p:extLst>
              <p:ext uri="{D42A27DB-BD31-4B8C-83A1-F6EECF244321}">
                <p14:modId xmlns:p14="http://schemas.microsoft.com/office/powerpoint/2010/main" val="292946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2966584"/>
                    </a:ext>
                  </a:extLst>
                </a:gridCol>
                <a:gridCol w="1152144">
                  <a:extLst>
                    <a:ext uri="{9D8B030D-6E8A-4147-A177-3AD203B41FA5}">
                      <a16:colId xmlns:a16="http://schemas.microsoft.com/office/drawing/2014/main" val="763348684"/>
                    </a:ext>
                  </a:extLst>
                </a:gridCol>
                <a:gridCol w="1152144">
                  <a:extLst>
                    <a:ext uri="{9D8B030D-6E8A-4147-A177-3AD203B41FA5}">
                      <a16:colId xmlns:a16="http://schemas.microsoft.com/office/drawing/2014/main" val="1136042837"/>
                    </a:ext>
                  </a:extLst>
                </a:gridCol>
                <a:gridCol w="1152144">
                  <a:extLst>
                    <a:ext uri="{9D8B030D-6E8A-4147-A177-3AD203B41FA5}">
                      <a16:colId xmlns:a16="http://schemas.microsoft.com/office/drawing/2014/main" val="3475120099"/>
                    </a:ext>
                  </a:extLst>
                </a:gridCol>
                <a:gridCol w="1152144">
                  <a:extLst>
                    <a:ext uri="{9D8B030D-6E8A-4147-A177-3AD203B41FA5}">
                      <a16:colId xmlns:a16="http://schemas.microsoft.com/office/drawing/2014/main" val="1608576878"/>
                    </a:ext>
                  </a:extLst>
                </a:gridCol>
                <a:gridCol w="1152144">
                  <a:extLst>
                    <a:ext uri="{9D8B030D-6E8A-4147-A177-3AD203B41FA5}">
                      <a16:colId xmlns:a16="http://schemas.microsoft.com/office/drawing/2014/main" val="589027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1157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- 2023-06-28 12:57:09</a:t>
                      </a:r>
                      <a:r>
                        <a:rPr kumimoji="0" lang="en-US" sz="1000" b="0" i="0" u="none" strike="noStrike" kern="1200" cap="none" spc="0" normalizeH="0" baseline="0" noProof="0">
                          <a:ln>
                            <a:noFill/>
                          </a:ln>
                          <a:solidFill>
                            <a:prstClr val="black"/>
                          </a:solidFill>
                          <a:effectLst/>
                          <a:uLnTx/>
                          <a:uFillTx/>
                          <a:latin typeface="Calibri"/>
                          <a:ea typeface="+mn-ea"/>
                          <a:cs typeface="+mn-cs"/>
                        </a:rPr>
                        <a:t>
 It's #InsuranceAwarenessDay, and this is your reminder to give your #insurance policies a checkup! Use this checklist to help make sure your coverage meets your current needs. ✅ https://t.co/ANuq9eoHel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0.1287 %</a:t>
                      </a:r>
                    </a:p>
                  </a:txBody>
                  <a:tcPr/>
                </a:tc>
                <a:extLst>
                  <a:ext uri="{0D108BD9-81ED-4DB2-BD59-A6C34878D82A}">
                    <a16:rowId xmlns:a16="http://schemas.microsoft.com/office/drawing/2014/main" val="116422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- 2023-06-01 11:31:05</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showed support for the @HEADstrongFnd at their #PackItPhilly volunteering event! #TEAMPHLY joined other volunteers to help fill thousands of comfort kits to provide hope, comfort, and healing to those fighting #cancer. https://t.co/JEfFhxf4F3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0.0773 %</a:t>
                      </a:r>
                    </a:p>
                  </a:txBody>
                  <a:tcPr/>
                </a:tc>
                <a:extLst>
                  <a:ext uri="{0D108BD9-81ED-4DB2-BD59-A6C34878D82A}">
                    <a16:rowId xmlns:a16="http://schemas.microsoft.com/office/drawing/2014/main" val="1903283136"/>
                  </a:ext>
                </a:extLst>
              </a:tr>
            </a:tbl>
          </a:graphicData>
        </a:graphic>
      </p:graphicFrame>
      <p:sp>
        <p:nvSpPr>
          <p:cNvPr id="4" name="Text Placeholder 3">
            <a:extLst>
              <a:ext uri="{FF2B5EF4-FFF2-40B4-BE49-F238E27FC236}">
                <a16:creationId xmlns:a16="http://schemas.microsoft.com/office/drawing/2014/main" id="{210805E4-A9AC-49DB-BEE3-85D198824C03}"/>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6811063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24A37-2C07-4639-A23F-F0646135136A}"/>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A1C33276-4AB6-4A39-AB9B-7511AC44BFF6}"/>
              </a:ext>
            </a:extLst>
          </p:cNvPr>
          <p:cNvGraphicFramePr>
            <a:graphicFrameLocks noGrp="1"/>
          </p:cNvGraphicFramePr>
          <p:nvPr>
            <p:ph type="tbl" sz="quarter" idx="13"/>
            <p:extLst>
              <p:ext uri="{D42A27DB-BD31-4B8C-83A1-F6EECF244321}">
                <p14:modId xmlns:p14="http://schemas.microsoft.com/office/powerpoint/2010/main" val="3436563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50810451"/>
                    </a:ext>
                  </a:extLst>
                </a:gridCol>
                <a:gridCol w="1152144">
                  <a:extLst>
                    <a:ext uri="{9D8B030D-6E8A-4147-A177-3AD203B41FA5}">
                      <a16:colId xmlns:a16="http://schemas.microsoft.com/office/drawing/2014/main" val="4100747488"/>
                    </a:ext>
                  </a:extLst>
                </a:gridCol>
                <a:gridCol w="1152144">
                  <a:extLst>
                    <a:ext uri="{9D8B030D-6E8A-4147-A177-3AD203B41FA5}">
                      <a16:colId xmlns:a16="http://schemas.microsoft.com/office/drawing/2014/main" val="4033959206"/>
                    </a:ext>
                  </a:extLst>
                </a:gridCol>
                <a:gridCol w="1152144">
                  <a:extLst>
                    <a:ext uri="{9D8B030D-6E8A-4147-A177-3AD203B41FA5}">
                      <a16:colId xmlns:a16="http://schemas.microsoft.com/office/drawing/2014/main" val="1364109709"/>
                    </a:ext>
                  </a:extLst>
                </a:gridCol>
                <a:gridCol w="1152144">
                  <a:extLst>
                    <a:ext uri="{9D8B030D-6E8A-4147-A177-3AD203B41FA5}">
                      <a16:colId xmlns:a16="http://schemas.microsoft.com/office/drawing/2014/main" val="2728775738"/>
                    </a:ext>
                  </a:extLst>
                </a:gridCol>
                <a:gridCol w="1152144">
                  <a:extLst>
                    <a:ext uri="{9D8B030D-6E8A-4147-A177-3AD203B41FA5}">
                      <a16:colId xmlns:a16="http://schemas.microsoft.com/office/drawing/2014/main" val="226538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0833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- 2023-06-02 15:11:43</a:t>
                      </a:r>
                      <a:r>
                        <a:rPr kumimoji="0" lang="en-US" sz="1000" b="0" i="0" u="none" strike="noStrike" kern="1200" cap="none" spc="0" normalizeH="0" baseline="0" noProof="0">
                          <a:ln>
                            <a:noFill/>
                          </a:ln>
                          <a:solidFill>
                            <a:prstClr val="black"/>
                          </a:solidFill>
                          <a:effectLst/>
                          <a:uLnTx/>
                          <a:uFillTx/>
                          <a:latin typeface="Calibri"/>
                          <a:ea typeface="+mn-ea"/>
                          <a:cs typeface="+mn-cs"/>
                        </a:rPr>
                        <a:t>
 PHLY employees had an opportunity to experience a taste of Japan in #Philly when they visited @Shofuso, a historic #Japanese house &amp;amp; garden in Fairmount Park. #TEAMPHLY went on a guided tour through the 17th century-style house &amp;amp; learned about the history of Japanese culture. https://t.co/W1tLk0rkaf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0.0773 %</a:t>
                      </a:r>
                    </a:p>
                  </a:txBody>
                  <a:tcPr/>
                </a:tc>
                <a:extLst>
                  <a:ext uri="{0D108BD9-81ED-4DB2-BD59-A6C34878D82A}">
                    <a16:rowId xmlns:a16="http://schemas.microsoft.com/office/drawing/2014/main" val="4194925456"/>
                  </a:ext>
                </a:extLst>
              </a:tr>
            </a:tbl>
          </a:graphicData>
        </a:graphic>
      </p:graphicFrame>
      <p:sp>
        <p:nvSpPr>
          <p:cNvPr id="4" name="Text Placeholder 3">
            <a:extLst>
              <a:ext uri="{FF2B5EF4-FFF2-40B4-BE49-F238E27FC236}">
                <a16:creationId xmlns:a16="http://schemas.microsoft.com/office/drawing/2014/main" id="{82744E45-AE70-48F0-A5A8-29BAA7B8CD46}"/>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4228815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201E-1E5A-432F-832B-87037EDF534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73A17194-04A7-4CAB-A5E3-FB39FD768CD2}"/>
              </a:ext>
            </a:extLst>
          </p:cNvPr>
          <p:cNvGraphicFramePr>
            <a:graphicFrameLocks noGrp="1"/>
          </p:cNvGraphicFramePr>
          <p:nvPr>
            <p:ph type="tbl" sz="quarter" idx="13"/>
            <p:extLst>
              <p:ext uri="{D42A27DB-BD31-4B8C-83A1-F6EECF244321}">
                <p14:modId xmlns:p14="http://schemas.microsoft.com/office/powerpoint/2010/main" val="3223645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39083852"/>
                    </a:ext>
                  </a:extLst>
                </a:gridCol>
                <a:gridCol w="576072">
                  <a:extLst>
                    <a:ext uri="{9D8B030D-6E8A-4147-A177-3AD203B41FA5}">
                      <a16:colId xmlns:a16="http://schemas.microsoft.com/office/drawing/2014/main" val="2983186650"/>
                    </a:ext>
                  </a:extLst>
                </a:gridCol>
                <a:gridCol w="576072">
                  <a:extLst>
                    <a:ext uri="{9D8B030D-6E8A-4147-A177-3AD203B41FA5}">
                      <a16:colId xmlns:a16="http://schemas.microsoft.com/office/drawing/2014/main" val="588653711"/>
                    </a:ext>
                  </a:extLst>
                </a:gridCol>
                <a:gridCol w="576072">
                  <a:extLst>
                    <a:ext uri="{9D8B030D-6E8A-4147-A177-3AD203B41FA5}">
                      <a16:colId xmlns:a16="http://schemas.microsoft.com/office/drawing/2014/main" val="4219732511"/>
                    </a:ext>
                  </a:extLst>
                </a:gridCol>
                <a:gridCol w="576072">
                  <a:extLst>
                    <a:ext uri="{9D8B030D-6E8A-4147-A177-3AD203B41FA5}">
                      <a16:colId xmlns:a16="http://schemas.microsoft.com/office/drawing/2014/main" val="1861630995"/>
                    </a:ext>
                  </a:extLst>
                </a:gridCol>
                <a:gridCol w="576072">
                  <a:extLst>
                    <a:ext uri="{9D8B030D-6E8A-4147-A177-3AD203B41FA5}">
                      <a16:colId xmlns:a16="http://schemas.microsoft.com/office/drawing/2014/main" val="1609484763"/>
                    </a:ext>
                  </a:extLst>
                </a:gridCol>
                <a:gridCol w="576072">
                  <a:extLst>
                    <a:ext uri="{9D8B030D-6E8A-4147-A177-3AD203B41FA5}">
                      <a16:colId xmlns:a16="http://schemas.microsoft.com/office/drawing/2014/main" val="1549872734"/>
                    </a:ext>
                  </a:extLst>
                </a:gridCol>
                <a:gridCol w="576072">
                  <a:extLst>
                    <a:ext uri="{9D8B030D-6E8A-4147-A177-3AD203B41FA5}">
                      <a16:colId xmlns:a16="http://schemas.microsoft.com/office/drawing/2014/main" val="1955319540"/>
                    </a:ext>
                  </a:extLst>
                </a:gridCol>
                <a:gridCol w="576072">
                  <a:extLst>
                    <a:ext uri="{9D8B030D-6E8A-4147-A177-3AD203B41FA5}">
                      <a16:colId xmlns:a16="http://schemas.microsoft.com/office/drawing/2014/main" val="3393197167"/>
                    </a:ext>
                  </a:extLst>
                </a:gridCol>
                <a:gridCol w="576072">
                  <a:extLst>
                    <a:ext uri="{9D8B030D-6E8A-4147-A177-3AD203B41FA5}">
                      <a16:colId xmlns:a16="http://schemas.microsoft.com/office/drawing/2014/main" val="3540689246"/>
                    </a:ext>
                  </a:extLst>
                </a:gridCol>
                <a:gridCol w="576072">
                  <a:extLst>
                    <a:ext uri="{9D8B030D-6E8A-4147-A177-3AD203B41FA5}">
                      <a16:colId xmlns:a16="http://schemas.microsoft.com/office/drawing/2014/main" val="1894137844"/>
                    </a:ext>
                  </a:extLst>
                </a:gridCol>
                <a:gridCol w="576072">
                  <a:extLst>
                    <a:ext uri="{9D8B030D-6E8A-4147-A177-3AD203B41FA5}">
                      <a16:colId xmlns:a16="http://schemas.microsoft.com/office/drawing/2014/main" val="926530862"/>
                    </a:ext>
                  </a:extLst>
                </a:gridCol>
                <a:gridCol w="576072">
                  <a:extLst>
                    <a:ext uri="{9D8B030D-6E8A-4147-A177-3AD203B41FA5}">
                      <a16:colId xmlns:a16="http://schemas.microsoft.com/office/drawing/2014/main" val="26409491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521252873"/>
                  </a:ext>
                </a:extLst>
              </a:tr>
              <a:tr h="370840">
                <a:tc>
                  <a:txBody>
                    <a:bodyPr/>
                    <a:lstStyle/>
                    <a:p>
                      <a:r>
                        <a:rPr lang="en-US" sz="1000"/>
                        <a:t>37354</a:t>
                      </a:r>
                    </a:p>
                  </a:txBody>
                  <a:tcPr/>
                </a:tc>
                <a:tc>
                  <a:txBody>
                    <a:bodyPr/>
                    <a:lstStyle/>
                    <a:p>
                      <a:r>
                        <a:rPr lang="en-US" sz="1000"/>
                        <a:t>495</a:t>
                      </a:r>
                    </a:p>
                  </a:txBody>
                  <a:tcPr/>
                </a:tc>
                <a:tc>
                  <a:txBody>
                    <a:bodyPr/>
                    <a:lstStyle/>
                    <a:p>
                      <a:r>
                        <a:rPr lang="en-US" sz="1000"/>
                        <a:t>25</a:t>
                      </a:r>
                    </a:p>
                  </a:txBody>
                  <a:tcPr/>
                </a:tc>
                <a:tc>
                  <a:txBody>
                    <a:bodyPr/>
                    <a:lstStyle/>
                    <a:p>
                      <a:r>
                        <a:rPr lang="en-US" sz="1000"/>
                        <a:t>2065</a:t>
                      </a:r>
                    </a:p>
                  </a:txBody>
                  <a:tcPr/>
                </a:tc>
                <a:tc>
                  <a:txBody>
                    <a:bodyPr/>
                    <a:lstStyle/>
                    <a:p>
                      <a:r>
                        <a:rPr lang="en-US" sz="1000"/>
                        <a:t>82.6</a:t>
                      </a:r>
                    </a:p>
                  </a:txBody>
                  <a:tcPr/>
                </a:tc>
                <a:tc>
                  <a:txBody>
                    <a:bodyPr/>
                    <a:lstStyle/>
                    <a:p>
                      <a:r>
                        <a:rPr lang="en-US" sz="1000"/>
                        <a:t>23</a:t>
                      </a:r>
                    </a:p>
                  </a:txBody>
                  <a:tcPr/>
                </a:tc>
                <a:tc>
                  <a:txBody>
                    <a:bodyPr/>
                    <a:lstStyle/>
                    <a:p>
                      <a:r>
                        <a:rPr lang="en-US" sz="1000"/>
                        <a:t>187</a:t>
                      </a:r>
                    </a:p>
                  </a:txBody>
                  <a:tcPr/>
                </a:tc>
                <a:tc>
                  <a:txBody>
                    <a:bodyPr/>
                    <a:lstStyle/>
                    <a:p>
                      <a:r>
                        <a:rPr lang="en-US" sz="1000"/>
                        <a:t>7.48</a:t>
                      </a:r>
                    </a:p>
                  </a:txBody>
                  <a:tcPr/>
                </a:tc>
                <a:tc>
                  <a:txBody>
                    <a:bodyPr/>
                    <a:lstStyle/>
                    <a:p>
                      <a:r>
                        <a:rPr lang="en-US" sz="1000"/>
                        <a:t>7000</a:t>
                      </a:r>
                    </a:p>
                  </a:txBody>
                  <a:tcPr/>
                </a:tc>
                <a:tc>
                  <a:txBody>
                    <a:bodyPr/>
                    <a:lstStyle/>
                    <a:p>
                      <a:r>
                        <a:rPr lang="en-US" sz="1000"/>
                        <a:t>280</a:t>
                      </a:r>
                    </a:p>
                  </a:txBody>
                  <a:tcPr/>
                </a:tc>
                <a:tc>
                  <a:txBody>
                    <a:bodyPr/>
                    <a:lstStyle/>
                    <a:p>
                      <a:r>
                        <a:rPr lang="en-US" sz="1000"/>
                        <a:t>77250</a:t>
                      </a:r>
                    </a:p>
                  </a:txBody>
                  <a:tcPr/>
                </a:tc>
                <a:tc>
                  <a:txBody>
                    <a:bodyPr/>
                    <a:lstStyle/>
                    <a:p>
                      <a:r>
                        <a:rPr lang="en-US" sz="1000"/>
                        <a:t>3090</a:t>
                      </a:r>
                    </a:p>
                  </a:txBody>
                  <a:tcPr/>
                </a:tc>
                <a:tc>
                  <a:txBody>
                    <a:bodyPr/>
                    <a:lstStyle/>
                    <a:p>
                      <a:r>
                        <a:rPr lang="en-US" sz="1000"/>
                        <a:t>9.099670478465 %</a:t>
                      </a:r>
                    </a:p>
                  </a:txBody>
                  <a:tcPr/>
                </a:tc>
                <a:extLst>
                  <a:ext uri="{0D108BD9-81ED-4DB2-BD59-A6C34878D82A}">
                    <a16:rowId xmlns:a16="http://schemas.microsoft.com/office/drawing/2014/main" val="2015208645"/>
                  </a:ext>
                </a:extLst>
              </a:tr>
            </a:tbl>
          </a:graphicData>
        </a:graphic>
      </p:graphicFrame>
      <p:sp>
        <p:nvSpPr>
          <p:cNvPr id="4" name="Text Placeholder 3">
            <a:extLst>
              <a:ext uri="{FF2B5EF4-FFF2-40B4-BE49-F238E27FC236}">
                <a16:creationId xmlns:a16="http://schemas.microsoft.com/office/drawing/2014/main" id="{D4983ACE-B787-4A92-A8C8-1A3C9C96673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347968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ABC08-31C1-468A-A652-0CF47F752DA0}"/>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A5E815DF-F7B3-4C33-A21F-9C9B34169386}"/>
              </a:ext>
            </a:extLst>
          </p:cNvPr>
          <p:cNvGraphicFramePr>
            <a:graphicFrameLocks noGrp="1"/>
          </p:cNvGraphicFramePr>
          <p:nvPr>
            <p:ph type="chart" sz="quarter" idx="13"/>
            <p:extLst>
              <p:ext uri="{D42A27DB-BD31-4B8C-83A1-F6EECF244321}">
                <p14:modId xmlns:p14="http://schemas.microsoft.com/office/powerpoint/2010/main" val="1130260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CF52B6-05AC-4031-98CD-5B65AE7127E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79DE2FC-B2DD-4242-9043-C633C8838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658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B73F-3675-402E-A867-C35D1DAF542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127D523E-1ECB-4B1B-90BA-38F035386F6D}"/>
              </a:ext>
            </a:extLst>
          </p:cNvPr>
          <p:cNvGraphicFramePr>
            <a:graphicFrameLocks noGrp="1"/>
          </p:cNvGraphicFramePr>
          <p:nvPr>
            <p:ph type="chart" sz="quarter" idx="13"/>
            <p:extLst>
              <p:ext uri="{D42A27DB-BD31-4B8C-83A1-F6EECF244321}">
                <p14:modId xmlns:p14="http://schemas.microsoft.com/office/powerpoint/2010/main" val="765901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28D1BC-C517-4CC9-A30E-FD89A3CE613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EFA5155-7E28-4895-8B92-F3111F6755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4657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4C7BC-96AE-41C3-BD2E-2D49B48F340B}"/>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1FB6FA44-F68F-451A-BF75-07DD38CC36CF}"/>
              </a:ext>
            </a:extLst>
          </p:cNvPr>
          <p:cNvGraphicFramePr>
            <a:graphicFrameLocks noGrp="1"/>
          </p:cNvGraphicFramePr>
          <p:nvPr>
            <p:ph type="chart" sz="quarter" idx="13"/>
            <p:extLst>
              <p:ext uri="{D42A27DB-BD31-4B8C-83A1-F6EECF244321}">
                <p14:modId xmlns:p14="http://schemas.microsoft.com/office/powerpoint/2010/main" val="4172977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0470E3-8C37-418F-A28E-E5C9D1EA1E8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18BC2AC-2BBA-4962-95D3-4B950AE9F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9452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3BEE-DD24-4A35-8339-F5B462827ECC}"/>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8AF7C126-B08B-4E8B-BFE8-2AFEF01B863F}"/>
              </a:ext>
            </a:extLst>
          </p:cNvPr>
          <p:cNvGraphicFramePr>
            <a:graphicFrameLocks noGrp="1"/>
          </p:cNvGraphicFramePr>
          <p:nvPr>
            <p:ph type="chart" sz="quarter" idx="13"/>
            <p:extLst>
              <p:ext uri="{D42A27DB-BD31-4B8C-83A1-F6EECF244321}">
                <p14:modId xmlns:p14="http://schemas.microsoft.com/office/powerpoint/2010/main" val="2602359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E0107C-0E37-4757-8A7A-F1C097E6B8E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4E351E2-4D46-4A48-839D-E6B598D96A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3008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1EFBC-EB7E-4FF4-A8F2-78C695F3551E}"/>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3DE8A46F-229B-4439-81F4-9DF739878DA7}"/>
              </a:ext>
            </a:extLst>
          </p:cNvPr>
          <p:cNvGraphicFramePr>
            <a:graphicFrameLocks noGrp="1"/>
          </p:cNvGraphicFramePr>
          <p:nvPr>
            <p:ph type="tbl" sz="quarter" idx="13"/>
            <p:extLst>
              <p:ext uri="{D42A27DB-BD31-4B8C-83A1-F6EECF244321}">
                <p14:modId xmlns:p14="http://schemas.microsoft.com/office/powerpoint/2010/main" val="3228834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2379621"/>
                    </a:ext>
                  </a:extLst>
                </a:gridCol>
                <a:gridCol w="740664">
                  <a:extLst>
                    <a:ext uri="{9D8B030D-6E8A-4147-A177-3AD203B41FA5}">
                      <a16:colId xmlns:a16="http://schemas.microsoft.com/office/drawing/2014/main" val="3543062148"/>
                    </a:ext>
                  </a:extLst>
                </a:gridCol>
                <a:gridCol w="740664">
                  <a:extLst>
                    <a:ext uri="{9D8B030D-6E8A-4147-A177-3AD203B41FA5}">
                      <a16:colId xmlns:a16="http://schemas.microsoft.com/office/drawing/2014/main" val="4008799077"/>
                    </a:ext>
                  </a:extLst>
                </a:gridCol>
                <a:gridCol w="740664">
                  <a:extLst>
                    <a:ext uri="{9D8B030D-6E8A-4147-A177-3AD203B41FA5}">
                      <a16:colId xmlns:a16="http://schemas.microsoft.com/office/drawing/2014/main" val="1263277633"/>
                    </a:ext>
                  </a:extLst>
                </a:gridCol>
                <a:gridCol w="740664">
                  <a:extLst>
                    <a:ext uri="{9D8B030D-6E8A-4147-A177-3AD203B41FA5}">
                      <a16:colId xmlns:a16="http://schemas.microsoft.com/office/drawing/2014/main" val="2188714473"/>
                    </a:ext>
                  </a:extLst>
                </a:gridCol>
                <a:gridCol w="740664">
                  <a:extLst>
                    <a:ext uri="{9D8B030D-6E8A-4147-A177-3AD203B41FA5}">
                      <a16:colId xmlns:a16="http://schemas.microsoft.com/office/drawing/2014/main" val="4043485294"/>
                    </a:ext>
                  </a:extLst>
                </a:gridCol>
                <a:gridCol w="740664">
                  <a:extLst>
                    <a:ext uri="{9D8B030D-6E8A-4147-A177-3AD203B41FA5}">
                      <a16:colId xmlns:a16="http://schemas.microsoft.com/office/drawing/2014/main" val="2557787119"/>
                    </a:ext>
                  </a:extLst>
                </a:gridCol>
                <a:gridCol w="740664">
                  <a:extLst>
                    <a:ext uri="{9D8B030D-6E8A-4147-A177-3AD203B41FA5}">
                      <a16:colId xmlns:a16="http://schemas.microsoft.com/office/drawing/2014/main" val="4079631706"/>
                    </a:ext>
                  </a:extLst>
                </a:gridCol>
                <a:gridCol w="740664">
                  <a:extLst>
                    <a:ext uri="{9D8B030D-6E8A-4147-A177-3AD203B41FA5}">
                      <a16:colId xmlns:a16="http://schemas.microsoft.com/office/drawing/2014/main" val="2446921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9983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- 2023-06-14 14:29:33</a:t>
                      </a:r>
                      <a:r>
                        <a:rPr kumimoji="0" lang="en-US" sz="1000" b="0" i="0" u="none" strike="noStrike" kern="1200" cap="none" spc="0" normalizeH="0" baseline="0" noProof="0">
                          <a:ln>
                            <a:noFill/>
                          </a:ln>
                          <a:solidFill>
                            <a:prstClr val="black"/>
                          </a:solidFill>
                          <a:effectLst/>
                          <a:uLnTx/>
                          <a:uFillTx/>
                          <a:latin typeface="Calibri"/>
                          <a:ea typeface="+mn-ea"/>
                          <a:cs typeface="+mn-cs"/>
                        </a:rPr>
                        <a:t>
 It's a special day at the Home Office as we officially welcome our 12th class of Summer Associates! 74 interns from colleges nationwide are joining us for 10 weeks of on-the-job work experience, career mentorship, and networking. 
We're excited to partner with INROADS again this year and are confident our #internship program will offer rewarding opportunities to help develop the next generation of talent. Welcome to #TEAMPHLY! 🙌 
Visit bit.ly/PHLYInternships to learn more about #PHLYInternLife #internshipprogram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21.38871002361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38568685"/>
                  </a:ext>
                </a:extLst>
              </a:tr>
            </a:tbl>
          </a:graphicData>
        </a:graphic>
      </p:graphicFrame>
      <p:sp>
        <p:nvSpPr>
          <p:cNvPr id="4" name="Text Placeholder 3">
            <a:extLst>
              <a:ext uri="{FF2B5EF4-FFF2-40B4-BE49-F238E27FC236}">
                <a16:creationId xmlns:a16="http://schemas.microsoft.com/office/drawing/2014/main" id="{77476455-7642-4A54-AF1B-0DC1E32A9AF9}"/>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9362368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21D04-0FF4-47D4-9A9B-A7D4B4F1CCF3}"/>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77C6C36C-AF6C-42F8-8284-36F7DD4E4068}"/>
              </a:ext>
            </a:extLst>
          </p:cNvPr>
          <p:cNvGraphicFramePr>
            <a:graphicFrameLocks noGrp="1"/>
          </p:cNvGraphicFramePr>
          <p:nvPr>
            <p:ph type="tbl" sz="quarter" idx="13"/>
            <p:extLst>
              <p:ext uri="{D42A27DB-BD31-4B8C-83A1-F6EECF244321}">
                <p14:modId xmlns:p14="http://schemas.microsoft.com/office/powerpoint/2010/main" val="4123727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31869700"/>
                    </a:ext>
                  </a:extLst>
                </a:gridCol>
                <a:gridCol w="740664">
                  <a:extLst>
                    <a:ext uri="{9D8B030D-6E8A-4147-A177-3AD203B41FA5}">
                      <a16:colId xmlns:a16="http://schemas.microsoft.com/office/drawing/2014/main" val="3544983309"/>
                    </a:ext>
                  </a:extLst>
                </a:gridCol>
                <a:gridCol w="740664">
                  <a:extLst>
                    <a:ext uri="{9D8B030D-6E8A-4147-A177-3AD203B41FA5}">
                      <a16:colId xmlns:a16="http://schemas.microsoft.com/office/drawing/2014/main" val="3207954342"/>
                    </a:ext>
                  </a:extLst>
                </a:gridCol>
                <a:gridCol w="740664">
                  <a:extLst>
                    <a:ext uri="{9D8B030D-6E8A-4147-A177-3AD203B41FA5}">
                      <a16:colId xmlns:a16="http://schemas.microsoft.com/office/drawing/2014/main" val="2314097124"/>
                    </a:ext>
                  </a:extLst>
                </a:gridCol>
                <a:gridCol w="740664">
                  <a:extLst>
                    <a:ext uri="{9D8B030D-6E8A-4147-A177-3AD203B41FA5}">
                      <a16:colId xmlns:a16="http://schemas.microsoft.com/office/drawing/2014/main" val="2461925322"/>
                    </a:ext>
                  </a:extLst>
                </a:gridCol>
                <a:gridCol w="740664">
                  <a:extLst>
                    <a:ext uri="{9D8B030D-6E8A-4147-A177-3AD203B41FA5}">
                      <a16:colId xmlns:a16="http://schemas.microsoft.com/office/drawing/2014/main" val="4245806956"/>
                    </a:ext>
                  </a:extLst>
                </a:gridCol>
                <a:gridCol w="740664">
                  <a:extLst>
                    <a:ext uri="{9D8B030D-6E8A-4147-A177-3AD203B41FA5}">
                      <a16:colId xmlns:a16="http://schemas.microsoft.com/office/drawing/2014/main" val="2377537111"/>
                    </a:ext>
                  </a:extLst>
                </a:gridCol>
                <a:gridCol w="740664">
                  <a:extLst>
                    <a:ext uri="{9D8B030D-6E8A-4147-A177-3AD203B41FA5}">
                      <a16:colId xmlns:a16="http://schemas.microsoft.com/office/drawing/2014/main" val="845332441"/>
                    </a:ext>
                  </a:extLst>
                </a:gridCol>
                <a:gridCol w="740664">
                  <a:extLst>
                    <a:ext uri="{9D8B030D-6E8A-4147-A177-3AD203B41FA5}">
                      <a16:colId xmlns:a16="http://schemas.microsoft.com/office/drawing/2014/main" val="3337611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5438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- 2023-06-28 13:40:15</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will be closed on Monday, July 3rd and Tuesday, July 4th in observance of #IndependenceDay. We hope you have a safe and wonderful holiday!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7.9674220963173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6642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- 2023-06-08 14:25:07</a:t>
                      </a:r>
                      <a:r>
                        <a:rPr kumimoji="0" lang="en-US" sz="1000" b="0" i="0" u="none" strike="noStrike" kern="1200" cap="none" spc="0" normalizeH="0" baseline="0" noProof="0">
                          <a:ln>
                            <a:noFill/>
                          </a:ln>
                          <a:solidFill>
                            <a:prstClr val="black"/>
                          </a:solidFill>
                          <a:effectLst/>
                          <a:uLnTx/>
                          <a:uFillTx/>
                          <a:latin typeface="Calibri"/>
                          <a:ea typeface="+mn-ea"/>
                          <a:cs typeface="+mn-cs"/>
                        </a:rPr>
                        <a:t>
 We are proud to be recognized as one of the Top Workplaces in the #Philadelphia region for the 14th consecutive year! 🙌 Thank you to our employees for making PHLY a great place to work. 
Learn more about what it's like to be a part of #TEAMPHLY: bit.ly/PHLYCareers #insurancecareers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6.3387690689111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1807217"/>
                  </a:ext>
                </a:extLst>
              </a:tr>
            </a:tbl>
          </a:graphicData>
        </a:graphic>
      </p:graphicFrame>
      <p:sp>
        <p:nvSpPr>
          <p:cNvPr id="4" name="Text Placeholder 3">
            <a:extLst>
              <a:ext uri="{FF2B5EF4-FFF2-40B4-BE49-F238E27FC236}">
                <a16:creationId xmlns:a16="http://schemas.microsoft.com/office/drawing/2014/main" id="{41FC710D-6F74-4F0E-9782-C257B278EC9F}"/>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789901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CA43F-AC4F-4C6B-B98D-CABEFAFE2A75}"/>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71DE12E9-958B-420A-9779-9B8716631022}"/>
              </a:ext>
            </a:extLst>
          </p:cNvPr>
          <p:cNvGraphicFramePr>
            <a:graphicFrameLocks noGrp="1"/>
          </p:cNvGraphicFramePr>
          <p:nvPr>
            <p:ph type="tbl" sz="quarter" idx="13"/>
            <p:extLst>
              <p:ext uri="{D42A27DB-BD31-4B8C-83A1-F6EECF244321}">
                <p14:modId xmlns:p14="http://schemas.microsoft.com/office/powerpoint/2010/main" val="3311030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16183437"/>
                    </a:ext>
                  </a:extLst>
                </a:gridCol>
                <a:gridCol w="740664">
                  <a:extLst>
                    <a:ext uri="{9D8B030D-6E8A-4147-A177-3AD203B41FA5}">
                      <a16:colId xmlns:a16="http://schemas.microsoft.com/office/drawing/2014/main" val="2094969353"/>
                    </a:ext>
                  </a:extLst>
                </a:gridCol>
                <a:gridCol w="740664">
                  <a:extLst>
                    <a:ext uri="{9D8B030D-6E8A-4147-A177-3AD203B41FA5}">
                      <a16:colId xmlns:a16="http://schemas.microsoft.com/office/drawing/2014/main" val="1202735654"/>
                    </a:ext>
                  </a:extLst>
                </a:gridCol>
                <a:gridCol w="740664">
                  <a:extLst>
                    <a:ext uri="{9D8B030D-6E8A-4147-A177-3AD203B41FA5}">
                      <a16:colId xmlns:a16="http://schemas.microsoft.com/office/drawing/2014/main" val="1612979185"/>
                    </a:ext>
                  </a:extLst>
                </a:gridCol>
                <a:gridCol w="740664">
                  <a:extLst>
                    <a:ext uri="{9D8B030D-6E8A-4147-A177-3AD203B41FA5}">
                      <a16:colId xmlns:a16="http://schemas.microsoft.com/office/drawing/2014/main" val="4079815699"/>
                    </a:ext>
                  </a:extLst>
                </a:gridCol>
                <a:gridCol w="740664">
                  <a:extLst>
                    <a:ext uri="{9D8B030D-6E8A-4147-A177-3AD203B41FA5}">
                      <a16:colId xmlns:a16="http://schemas.microsoft.com/office/drawing/2014/main" val="2569744637"/>
                    </a:ext>
                  </a:extLst>
                </a:gridCol>
                <a:gridCol w="740664">
                  <a:extLst>
                    <a:ext uri="{9D8B030D-6E8A-4147-A177-3AD203B41FA5}">
                      <a16:colId xmlns:a16="http://schemas.microsoft.com/office/drawing/2014/main" val="550926787"/>
                    </a:ext>
                  </a:extLst>
                </a:gridCol>
                <a:gridCol w="740664">
                  <a:extLst>
                    <a:ext uri="{9D8B030D-6E8A-4147-A177-3AD203B41FA5}">
                      <a16:colId xmlns:a16="http://schemas.microsoft.com/office/drawing/2014/main" val="2975447731"/>
                    </a:ext>
                  </a:extLst>
                </a:gridCol>
                <a:gridCol w="740664">
                  <a:extLst>
                    <a:ext uri="{9D8B030D-6E8A-4147-A177-3AD203B41FA5}">
                      <a16:colId xmlns:a16="http://schemas.microsoft.com/office/drawing/2014/main" val="226465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865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- 2023-06-22 12:44:16</a:t>
                      </a:r>
                      <a:r>
                        <a:rPr kumimoji="0" lang="en-US" sz="1000" b="0" i="0" u="none" strike="noStrike" kern="1200" cap="none" spc="0" normalizeH="0" baseline="0" noProof="0">
                          <a:ln>
                            <a:noFill/>
                          </a:ln>
                          <a:solidFill>
                            <a:prstClr val="black"/>
                          </a:solidFill>
                          <a:effectLst/>
                          <a:uLnTx/>
                          <a:uFillTx/>
                          <a:latin typeface="Calibri"/>
                          <a:ea typeface="+mn-ea"/>
                          <a:cs typeface="+mn-cs"/>
                        </a:rPr>
                        <a:t>
 We were proud to support the Children's Hospital of Philadelphia (CHOP) Carousel Ball! #TEAMPHLY joined more than 800 of the region's greatest philanthropists, corporate leaders, and patient families for an evening of inspirational storytelling and live entertainment. The black-tie event helped raise money to fuel innovative #autism research and care at CHOP. #fundraiser #givingback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34.295532646048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34963384"/>
                  </a:ext>
                </a:extLst>
              </a:tr>
            </a:tbl>
          </a:graphicData>
        </a:graphic>
      </p:graphicFrame>
      <p:sp>
        <p:nvSpPr>
          <p:cNvPr id="4" name="Text Placeholder 3">
            <a:extLst>
              <a:ext uri="{FF2B5EF4-FFF2-40B4-BE49-F238E27FC236}">
                <a16:creationId xmlns:a16="http://schemas.microsoft.com/office/drawing/2014/main" id="{C6A221B5-78AB-4BDB-9767-7AC4CDB1F597}"/>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1578713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E4F3E-6906-4345-BD61-8072CBE06B9E}"/>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DCB103BA-857F-4A59-81A2-05460E77889F}"/>
              </a:ext>
            </a:extLst>
          </p:cNvPr>
          <p:cNvGraphicFramePr>
            <a:graphicFrameLocks noGrp="1"/>
          </p:cNvGraphicFramePr>
          <p:nvPr>
            <p:ph type="tbl" sz="quarter" idx="13"/>
            <p:extLst>
              <p:ext uri="{D42A27DB-BD31-4B8C-83A1-F6EECF244321}">
                <p14:modId xmlns:p14="http://schemas.microsoft.com/office/powerpoint/2010/main" val="1641626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47213524"/>
                    </a:ext>
                  </a:extLst>
                </a:gridCol>
                <a:gridCol w="740664">
                  <a:extLst>
                    <a:ext uri="{9D8B030D-6E8A-4147-A177-3AD203B41FA5}">
                      <a16:colId xmlns:a16="http://schemas.microsoft.com/office/drawing/2014/main" val="3514090495"/>
                    </a:ext>
                  </a:extLst>
                </a:gridCol>
                <a:gridCol w="740664">
                  <a:extLst>
                    <a:ext uri="{9D8B030D-6E8A-4147-A177-3AD203B41FA5}">
                      <a16:colId xmlns:a16="http://schemas.microsoft.com/office/drawing/2014/main" val="1713418270"/>
                    </a:ext>
                  </a:extLst>
                </a:gridCol>
                <a:gridCol w="740664">
                  <a:extLst>
                    <a:ext uri="{9D8B030D-6E8A-4147-A177-3AD203B41FA5}">
                      <a16:colId xmlns:a16="http://schemas.microsoft.com/office/drawing/2014/main" val="550996796"/>
                    </a:ext>
                  </a:extLst>
                </a:gridCol>
                <a:gridCol w="740664">
                  <a:extLst>
                    <a:ext uri="{9D8B030D-6E8A-4147-A177-3AD203B41FA5}">
                      <a16:colId xmlns:a16="http://schemas.microsoft.com/office/drawing/2014/main" val="2292541312"/>
                    </a:ext>
                  </a:extLst>
                </a:gridCol>
                <a:gridCol w="740664">
                  <a:extLst>
                    <a:ext uri="{9D8B030D-6E8A-4147-A177-3AD203B41FA5}">
                      <a16:colId xmlns:a16="http://schemas.microsoft.com/office/drawing/2014/main" val="595467436"/>
                    </a:ext>
                  </a:extLst>
                </a:gridCol>
                <a:gridCol w="740664">
                  <a:extLst>
                    <a:ext uri="{9D8B030D-6E8A-4147-A177-3AD203B41FA5}">
                      <a16:colId xmlns:a16="http://schemas.microsoft.com/office/drawing/2014/main" val="2372777796"/>
                    </a:ext>
                  </a:extLst>
                </a:gridCol>
                <a:gridCol w="740664">
                  <a:extLst>
                    <a:ext uri="{9D8B030D-6E8A-4147-A177-3AD203B41FA5}">
                      <a16:colId xmlns:a16="http://schemas.microsoft.com/office/drawing/2014/main" val="1568703829"/>
                    </a:ext>
                  </a:extLst>
                </a:gridCol>
                <a:gridCol w="740664">
                  <a:extLst>
                    <a:ext uri="{9D8B030D-6E8A-4147-A177-3AD203B41FA5}">
                      <a16:colId xmlns:a16="http://schemas.microsoft.com/office/drawing/2014/main" val="549281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42715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- 2023-06-13 15:42:17</a:t>
                      </a:r>
                      <a:r>
                        <a:rPr kumimoji="0" lang="en-US" sz="1000" b="0" i="0" u="none" strike="noStrike" kern="1200" cap="none" spc="0" normalizeH="0" baseline="0" noProof="0">
                          <a:ln>
                            <a:noFill/>
                          </a:ln>
                          <a:solidFill>
                            <a:prstClr val="black"/>
                          </a:solidFill>
                          <a:effectLst/>
                          <a:uLnTx/>
                          <a:uFillTx/>
                          <a:latin typeface="Calibri"/>
                          <a:ea typeface="+mn-ea"/>
                          <a:cs typeface="+mn-cs"/>
                        </a:rPr>
                        <a:t>
 PHLY’s Laura (Boylan) Crossin, PHR, SVP of #HumanResources, spoke with AM Best about the many career opportunities available within the #insuranceindustry and how #insurance companies can step up their game when it comes to attracting and retaining talent. 
Check out the full interview here: bit.ly/3N38bZT #insurancecareers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3.4268985706905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2387</a:t>
                      </a:r>
                    </a:p>
                  </a:txBody>
                  <a:tcPr/>
                </a:tc>
                <a:extLst>
                  <a:ext uri="{0D108BD9-81ED-4DB2-BD59-A6C34878D82A}">
                    <a16:rowId xmlns:a16="http://schemas.microsoft.com/office/drawing/2014/main" val="3980905779"/>
                  </a:ext>
                </a:extLst>
              </a:tr>
            </a:tbl>
          </a:graphicData>
        </a:graphic>
      </p:graphicFrame>
      <p:sp>
        <p:nvSpPr>
          <p:cNvPr id="4" name="Text Placeholder 3">
            <a:extLst>
              <a:ext uri="{FF2B5EF4-FFF2-40B4-BE49-F238E27FC236}">
                <a16:creationId xmlns:a16="http://schemas.microsoft.com/office/drawing/2014/main" id="{E5EEC625-D6DC-4EA3-9D0B-3507492FCDBE}"/>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1623478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8A45C-2322-4811-B797-1C3C1E8AD65D}"/>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85BE22DF-0788-44AA-9A05-BB68F76746F9}"/>
              </a:ext>
            </a:extLst>
          </p:cNvPr>
          <p:cNvGraphicFramePr>
            <a:graphicFrameLocks noGrp="1"/>
          </p:cNvGraphicFramePr>
          <p:nvPr>
            <p:ph type="tbl" sz="quarter" idx="13"/>
            <p:extLst>
              <p:ext uri="{D42A27DB-BD31-4B8C-83A1-F6EECF244321}">
                <p14:modId xmlns:p14="http://schemas.microsoft.com/office/powerpoint/2010/main" val="2805609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51230749"/>
                    </a:ext>
                  </a:extLst>
                </a:gridCol>
                <a:gridCol w="576072">
                  <a:extLst>
                    <a:ext uri="{9D8B030D-6E8A-4147-A177-3AD203B41FA5}">
                      <a16:colId xmlns:a16="http://schemas.microsoft.com/office/drawing/2014/main" val="2785092201"/>
                    </a:ext>
                  </a:extLst>
                </a:gridCol>
                <a:gridCol w="576072">
                  <a:extLst>
                    <a:ext uri="{9D8B030D-6E8A-4147-A177-3AD203B41FA5}">
                      <a16:colId xmlns:a16="http://schemas.microsoft.com/office/drawing/2014/main" val="1236133862"/>
                    </a:ext>
                  </a:extLst>
                </a:gridCol>
                <a:gridCol w="576072">
                  <a:extLst>
                    <a:ext uri="{9D8B030D-6E8A-4147-A177-3AD203B41FA5}">
                      <a16:colId xmlns:a16="http://schemas.microsoft.com/office/drawing/2014/main" val="695445099"/>
                    </a:ext>
                  </a:extLst>
                </a:gridCol>
                <a:gridCol w="576072">
                  <a:extLst>
                    <a:ext uri="{9D8B030D-6E8A-4147-A177-3AD203B41FA5}">
                      <a16:colId xmlns:a16="http://schemas.microsoft.com/office/drawing/2014/main" val="2605498870"/>
                    </a:ext>
                  </a:extLst>
                </a:gridCol>
                <a:gridCol w="576072">
                  <a:extLst>
                    <a:ext uri="{9D8B030D-6E8A-4147-A177-3AD203B41FA5}">
                      <a16:colId xmlns:a16="http://schemas.microsoft.com/office/drawing/2014/main" val="1561077885"/>
                    </a:ext>
                  </a:extLst>
                </a:gridCol>
                <a:gridCol w="576072">
                  <a:extLst>
                    <a:ext uri="{9D8B030D-6E8A-4147-A177-3AD203B41FA5}">
                      <a16:colId xmlns:a16="http://schemas.microsoft.com/office/drawing/2014/main" val="420659350"/>
                    </a:ext>
                  </a:extLst>
                </a:gridCol>
                <a:gridCol w="576072">
                  <a:extLst>
                    <a:ext uri="{9D8B030D-6E8A-4147-A177-3AD203B41FA5}">
                      <a16:colId xmlns:a16="http://schemas.microsoft.com/office/drawing/2014/main" val="3021385481"/>
                    </a:ext>
                  </a:extLst>
                </a:gridCol>
                <a:gridCol w="576072">
                  <a:extLst>
                    <a:ext uri="{9D8B030D-6E8A-4147-A177-3AD203B41FA5}">
                      <a16:colId xmlns:a16="http://schemas.microsoft.com/office/drawing/2014/main" val="2158742905"/>
                    </a:ext>
                  </a:extLst>
                </a:gridCol>
                <a:gridCol w="576072">
                  <a:extLst>
                    <a:ext uri="{9D8B030D-6E8A-4147-A177-3AD203B41FA5}">
                      <a16:colId xmlns:a16="http://schemas.microsoft.com/office/drawing/2014/main" val="3761521239"/>
                    </a:ext>
                  </a:extLst>
                </a:gridCol>
                <a:gridCol w="576072">
                  <a:extLst>
                    <a:ext uri="{9D8B030D-6E8A-4147-A177-3AD203B41FA5}">
                      <a16:colId xmlns:a16="http://schemas.microsoft.com/office/drawing/2014/main" val="29600543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496183323"/>
                  </a:ext>
                </a:extLst>
              </a:tr>
              <a:tr h="370840">
                <a:tc>
                  <a:txBody>
                    <a:bodyPr/>
                    <a:lstStyle/>
                    <a:p>
                      <a:r>
                        <a:rPr lang="en-US" sz="1000"/>
                        <a:t>phlyinsurance</a:t>
                      </a:r>
                    </a:p>
                  </a:txBody>
                  <a:tcPr/>
                </a:tc>
                <a:tc>
                  <a:txBody>
                    <a:bodyPr/>
                    <a:lstStyle/>
                    <a:p>
                      <a:r>
                        <a:rPr lang="en-US" sz="1000"/>
                        <a:t>3087</a:t>
                      </a:r>
                    </a:p>
                  </a:txBody>
                  <a:tcPr/>
                </a:tc>
                <a:tc>
                  <a:txBody>
                    <a:bodyPr/>
                    <a:lstStyle/>
                    <a:p>
                      <a:r>
                        <a:rPr lang="en-US" sz="1000"/>
                        <a:t>34</a:t>
                      </a:r>
                    </a:p>
                  </a:txBody>
                  <a:tcPr/>
                </a:tc>
                <a:tc>
                  <a:txBody>
                    <a:bodyPr/>
                    <a:lstStyle/>
                    <a:p>
                      <a:r>
                        <a:rPr lang="en-US" sz="1000"/>
                        <a:t>12</a:t>
                      </a:r>
                    </a:p>
                  </a:txBody>
                  <a:tcPr/>
                </a:tc>
                <a:tc>
                  <a:txBody>
                    <a:bodyPr/>
                    <a:lstStyle/>
                    <a:p>
                      <a:r>
                        <a:rPr lang="en-US" sz="1000"/>
                        <a:t>5</a:t>
                      </a:r>
                    </a:p>
                  </a:txBody>
                  <a:tcPr/>
                </a:tc>
                <a:tc>
                  <a:txBody>
                    <a:bodyPr/>
                    <a:lstStyle/>
                    <a:p>
                      <a:r>
                        <a:rPr lang="en-US" sz="1000"/>
                        <a:t>2</a:t>
                      </a:r>
                    </a:p>
                  </a:txBody>
                  <a:tcPr/>
                </a:tc>
                <a:tc>
                  <a:txBody>
                    <a:bodyPr/>
                    <a:lstStyle/>
                    <a:p>
                      <a:r>
                        <a:rPr lang="en-US" sz="1000"/>
                        <a:t>2</a:t>
                      </a:r>
                    </a:p>
                  </a:txBody>
                  <a:tcPr/>
                </a:tc>
                <a:tc>
                  <a:txBody>
                    <a:bodyPr/>
                    <a:lstStyle/>
                    <a:p>
                      <a:r>
                        <a:rPr lang="en-US" sz="1000"/>
                        <a:t>21</a:t>
                      </a:r>
                    </a:p>
                  </a:txBody>
                  <a:tcPr/>
                </a:tc>
                <a:tc>
                  <a:txBody>
                    <a:bodyPr/>
                    <a:lstStyle/>
                    <a:p>
                      <a:r>
                        <a:rPr lang="en-US" sz="1000"/>
                        <a:t>796</a:t>
                      </a:r>
                    </a:p>
                  </a:txBody>
                  <a:tcPr/>
                </a:tc>
                <a:tc>
                  <a:txBody>
                    <a:bodyPr/>
                    <a:lstStyle/>
                    <a:p>
                      <a:r>
                        <a:rPr lang="en-US" sz="1000"/>
                        <a:t>15</a:t>
                      </a:r>
                    </a:p>
                  </a:txBody>
                  <a:tcPr/>
                </a:tc>
                <a:tc>
                  <a:txBody>
                    <a:bodyPr/>
                    <a:lstStyle/>
                    <a:p>
                      <a:r>
                        <a:rPr lang="en-US" sz="1000"/>
                        <a:t>1.2579 %</a:t>
                      </a:r>
                    </a:p>
                  </a:txBody>
                  <a:tcPr/>
                </a:tc>
                <a:extLst>
                  <a:ext uri="{0D108BD9-81ED-4DB2-BD59-A6C34878D82A}">
                    <a16:rowId xmlns:a16="http://schemas.microsoft.com/office/drawing/2014/main" val="1916124519"/>
                  </a:ext>
                </a:extLst>
              </a:tr>
            </a:tbl>
          </a:graphicData>
        </a:graphic>
      </p:graphicFrame>
      <p:sp>
        <p:nvSpPr>
          <p:cNvPr id="4" name="Text Placeholder 3">
            <a:extLst>
              <a:ext uri="{FF2B5EF4-FFF2-40B4-BE49-F238E27FC236}">
                <a16:creationId xmlns:a16="http://schemas.microsoft.com/office/drawing/2014/main" id="{80EDB2D9-0A9A-4109-AD45-2D7C20C93DC2}"/>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4905765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28E9-6923-4385-8BF8-692DEB4528D3}"/>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9C69C52A-424D-445B-A8C3-69D55F19AF19}"/>
              </a:ext>
            </a:extLst>
          </p:cNvPr>
          <p:cNvGraphicFramePr>
            <a:graphicFrameLocks noGrp="1"/>
          </p:cNvGraphicFramePr>
          <p:nvPr>
            <p:ph type="chart" sz="quarter" idx="13"/>
            <p:extLst>
              <p:ext uri="{D42A27DB-BD31-4B8C-83A1-F6EECF244321}">
                <p14:modId xmlns:p14="http://schemas.microsoft.com/office/powerpoint/2010/main" val="1516460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ABCF48-5408-45F0-94F9-881BAAAA435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D6D6341-7E24-4474-BA74-9BB955CCC3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33879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49F1-1D3A-4DF3-A356-C3148C176C22}"/>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76F28CCD-2B61-4714-AF29-CDAC24D2889B}"/>
              </a:ext>
            </a:extLst>
          </p:cNvPr>
          <p:cNvGraphicFramePr>
            <a:graphicFrameLocks noGrp="1"/>
          </p:cNvGraphicFramePr>
          <p:nvPr>
            <p:ph type="chart" sz="quarter" idx="13"/>
            <p:extLst>
              <p:ext uri="{D42A27DB-BD31-4B8C-83A1-F6EECF244321}">
                <p14:modId xmlns:p14="http://schemas.microsoft.com/office/powerpoint/2010/main" val="941269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57A93-1129-43D8-86DA-1B0776F8BCC0}"/>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2EFE0E2-F347-49F9-ADCA-CEBCCC8E23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97195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3DE55-2D59-408A-8B7A-85850A879738}"/>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8AD4DE27-226A-4578-97D2-C2E16A9C7850}"/>
              </a:ext>
            </a:extLst>
          </p:cNvPr>
          <p:cNvGraphicFramePr>
            <a:graphicFrameLocks noGrp="1"/>
          </p:cNvGraphicFramePr>
          <p:nvPr>
            <p:ph type="chart" sz="quarter" idx="13"/>
            <p:extLst>
              <p:ext uri="{D42A27DB-BD31-4B8C-83A1-F6EECF244321}">
                <p14:modId xmlns:p14="http://schemas.microsoft.com/office/powerpoint/2010/main" val="2027877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FD5DD-BFE0-480D-8581-0E95EBA2FBA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D07D6CA-36EB-4987-B648-B12D4F524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91020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D0E36-BA6C-4E3F-9B68-D031344372C6}"/>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B9B871A5-0921-45DF-A1BF-E8D9F066F665}"/>
              </a:ext>
            </a:extLst>
          </p:cNvPr>
          <p:cNvGraphicFramePr>
            <a:graphicFrameLocks noGrp="1"/>
          </p:cNvGraphicFramePr>
          <p:nvPr>
            <p:ph type="chart" sz="quarter" idx="13"/>
            <p:extLst>
              <p:ext uri="{D42A27DB-BD31-4B8C-83A1-F6EECF244321}">
                <p14:modId xmlns:p14="http://schemas.microsoft.com/office/powerpoint/2010/main" val="1009004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453B3-20E2-4EE8-AF60-E2F50C2CF76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8A240C41-2A51-46CF-8951-A3240AEAC0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00694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0829-B35B-4BEF-B2D0-262DE242AEB1}"/>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CC62DDD8-BBCD-4142-AFC4-E4BD8116B67C}"/>
              </a:ext>
            </a:extLst>
          </p:cNvPr>
          <p:cNvGraphicFramePr>
            <a:graphicFrameLocks noGrp="1"/>
          </p:cNvGraphicFramePr>
          <p:nvPr>
            <p:ph type="tbl" sz="quarter" idx="13"/>
            <p:extLst>
              <p:ext uri="{D42A27DB-BD31-4B8C-83A1-F6EECF244321}">
                <p14:modId xmlns:p14="http://schemas.microsoft.com/office/powerpoint/2010/main" val="629585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24526981"/>
                    </a:ext>
                  </a:extLst>
                </a:gridCol>
                <a:gridCol w="987552">
                  <a:extLst>
                    <a:ext uri="{9D8B030D-6E8A-4147-A177-3AD203B41FA5}">
                      <a16:colId xmlns:a16="http://schemas.microsoft.com/office/drawing/2014/main" val="1416275226"/>
                    </a:ext>
                  </a:extLst>
                </a:gridCol>
                <a:gridCol w="987552">
                  <a:extLst>
                    <a:ext uri="{9D8B030D-6E8A-4147-A177-3AD203B41FA5}">
                      <a16:colId xmlns:a16="http://schemas.microsoft.com/office/drawing/2014/main" val="2238487166"/>
                    </a:ext>
                  </a:extLst>
                </a:gridCol>
                <a:gridCol w="987552">
                  <a:extLst>
                    <a:ext uri="{9D8B030D-6E8A-4147-A177-3AD203B41FA5}">
                      <a16:colId xmlns:a16="http://schemas.microsoft.com/office/drawing/2014/main" val="644390121"/>
                    </a:ext>
                  </a:extLst>
                </a:gridCol>
                <a:gridCol w="987552">
                  <a:extLst>
                    <a:ext uri="{9D8B030D-6E8A-4147-A177-3AD203B41FA5}">
                      <a16:colId xmlns:a16="http://schemas.microsoft.com/office/drawing/2014/main" val="3952265953"/>
                    </a:ext>
                  </a:extLst>
                </a:gridCol>
                <a:gridCol w="987552">
                  <a:extLst>
                    <a:ext uri="{9D8B030D-6E8A-4147-A177-3AD203B41FA5}">
                      <a16:colId xmlns:a16="http://schemas.microsoft.com/office/drawing/2014/main" val="360873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8116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- 2023-06-14 14:47:55</a:t>
                      </a:r>
                      <a:r>
                        <a:rPr kumimoji="0" lang="en-US" sz="1000" b="0" i="0" u="none" strike="noStrike" kern="1200" cap="none" spc="0" normalizeH="0" baseline="0" noProof="0">
                          <a:ln>
                            <a:noFill/>
                          </a:ln>
                          <a:solidFill>
                            <a:prstClr val="black"/>
                          </a:solidFill>
                          <a:effectLst/>
                          <a:uLnTx/>
                          <a:uFillTx/>
                          <a:latin typeface="Calibri"/>
                          <a:ea typeface="+mn-ea"/>
                          <a:cs typeface="+mn-cs"/>
                        </a:rPr>
                        <a:t>
 It's a special day at the Home Office as we officially welcome our 12th class of Summer Associates! 74 interns from colleges nationwide are joining us for 10 weeks of on-the-job work experience, career mentorship, and networking.
We're excited to partner with inroadinc again this year and are confident our internship program will offer rewarding opportunities to help develop the next generation of talent. Welcome to #TEAMPHLY! 🙌
Visit ➡️ bit.ly/PHLYInternships to learn more about #PHLYInternLife 🔗 link in bio
#internshipprogram #internships #internshipopportunity #summerinternship #internshipstudent #internlife #insurancework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07/06/2023 08:09:33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88095622"/>
                  </a:ext>
                </a:extLst>
              </a:tr>
            </a:tbl>
          </a:graphicData>
        </a:graphic>
      </p:graphicFrame>
      <p:sp>
        <p:nvSpPr>
          <p:cNvPr id="4" name="Text Placeholder 3">
            <a:extLst>
              <a:ext uri="{FF2B5EF4-FFF2-40B4-BE49-F238E27FC236}">
                <a16:creationId xmlns:a16="http://schemas.microsoft.com/office/drawing/2014/main" id="{F9BB129C-C336-4719-B820-E0A64FBAEA10}"/>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595352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58380-87FA-4A36-B3B1-C22961101305}"/>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526758D4-9DF9-4B05-B6A9-1583A46294CE}"/>
              </a:ext>
            </a:extLst>
          </p:cNvPr>
          <p:cNvGraphicFramePr>
            <a:graphicFrameLocks noGrp="1"/>
          </p:cNvGraphicFramePr>
          <p:nvPr>
            <p:ph type="tbl" sz="quarter" idx="13"/>
            <p:extLst>
              <p:ext uri="{D42A27DB-BD31-4B8C-83A1-F6EECF244321}">
                <p14:modId xmlns:p14="http://schemas.microsoft.com/office/powerpoint/2010/main" val="118782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5613667"/>
                    </a:ext>
                  </a:extLst>
                </a:gridCol>
                <a:gridCol w="987552">
                  <a:extLst>
                    <a:ext uri="{9D8B030D-6E8A-4147-A177-3AD203B41FA5}">
                      <a16:colId xmlns:a16="http://schemas.microsoft.com/office/drawing/2014/main" val="247461714"/>
                    </a:ext>
                  </a:extLst>
                </a:gridCol>
                <a:gridCol w="987552">
                  <a:extLst>
                    <a:ext uri="{9D8B030D-6E8A-4147-A177-3AD203B41FA5}">
                      <a16:colId xmlns:a16="http://schemas.microsoft.com/office/drawing/2014/main" val="1115253931"/>
                    </a:ext>
                  </a:extLst>
                </a:gridCol>
                <a:gridCol w="987552">
                  <a:extLst>
                    <a:ext uri="{9D8B030D-6E8A-4147-A177-3AD203B41FA5}">
                      <a16:colId xmlns:a16="http://schemas.microsoft.com/office/drawing/2014/main" val="2597608981"/>
                    </a:ext>
                  </a:extLst>
                </a:gridCol>
                <a:gridCol w="987552">
                  <a:extLst>
                    <a:ext uri="{9D8B030D-6E8A-4147-A177-3AD203B41FA5}">
                      <a16:colId xmlns:a16="http://schemas.microsoft.com/office/drawing/2014/main" val="1252138962"/>
                    </a:ext>
                  </a:extLst>
                </a:gridCol>
                <a:gridCol w="987552">
                  <a:extLst>
                    <a:ext uri="{9D8B030D-6E8A-4147-A177-3AD203B41FA5}">
                      <a16:colId xmlns:a16="http://schemas.microsoft.com/office/drawing/2014/main" val="415602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0105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- 2023-06-22 13:09:26</a:t>
                      </a:r>
                      <a:r>
                        <a:rPr kumimoji="0" lang="en-US" sz="1000" b="0" i="0" u="none" strike="noStrike" kern="1200" cap="none" spc="0" normalizeH="0" baseline="0" noProof="0">
                          <a:ln>
                            <a:noFill/>
                          </a:ln>
                          <a:solidFill>
                            <a:prstClr val="black"/>
                          </a:solidFill>
                          <a:effectLst/>
                          <a:uLnTx/>
                          <a:uFillTx/>
                          <a:latin typeface="Calibri"/>
                          <a:ea typeface="+mn-ea"/>
                          <a:cs typeface="+mn-cs"/>
                        </a:rPr>
                        <a:t>
 We were proud to support the Children's Hospital of Philadelphia (CHOP) Carousel Ball!
#TEAMPHLY joined more than 800 of the region's greatest philanthropists, corporate leaders, and patient families for an evening of inspirational storytelling and live entertainment.
The black-tie event helped raise money to fuel innovative autism research and care at CHOP.  
#supportautism #autismspectrum #autismcommunity #autismresearch #ig_autism #charityfundraiser #insurancecareers #insuranceindustry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07/06/2023 08:09:33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567643916"/>
                  </a:ext>
                </a:extLst>
              </a:tr>
            </a:tbl>
          </a:graphicData>
        </a:graphic>
      </p:graphicFrame>
      <p:sp>
        <p:nvSpPr>
          <p:cNvPr id="4" name="Text Placeholder 3">
            <a:extLst>
              <a:ext uri="{FF2B5EF4-FFF2-40B4-BE49-F238E27FC236}">
                <a16:creationId xmlns:a16="http://schemas.microsoft.com/office/drawing/2014/main" id="{761BD4FD-A1B6-4F31-A3C7-395108E423C2}"/>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0796342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6A814-D06F-434D-9FDA-65A1D98AAEA7}"/>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1F60F980-3BB0-4D3B-9E46-380C59D58317}"/>
              </a:ext>
            </a:extLst>
          </p:cNvPr>
          <p:cNvGraphicFramePr>
            <a:graphicFrameLocks noGrp="1"/>
          </p:cNvGraphicFramePr>
          <p:nvPr>
            <p:ph type="tbl" sz="quarter" idx="13"/>
            <p:extLst>
              <p:ext uri="{D42A27DB-BD31-4B8C-83A1-F6EECF244321}">
                <p14:modId xmlns:p14="http://schemas.microsoft.com/office/powerpoint/2010/main" val="1330437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10433341"/>
                    </a:ext>
                  </a:extLst>
                </a:gridCol>
                <a:gridCol w="987552">
                  <a:extLst>
                    <a:ext uri="{9D8B030D-6E8A-4147-A177-3AD203B41FA5}">
                      <a16:colId xmlns:a16="http://schemas.microsoft.com/office/drawing/2014/main" val="3234976833"/>
                    </a:ext>
                  </a:extLst>
                </a:gridCol>
                <a:gridCol w="987552">
                  <a:extLst>
                    <a:ext uri="{9D8B030D-6E8A-4147-A177-3AD203B41FA5}">
                      <a16:colId xmlns:a16="http://schemas.microsoft.com/office/drawing/2014/main" val="2621777321"/>
                    </a:ext>
                  </a:extLst>
                </a:gridCol>
                <a:gridCol w="987552">
                  <a:extLst>
                    <a:ext uri="{9D8B030D-6E8A-4147-A177-3AD203B41FA5}">
                      <a16:colId xmlns:a16="http://schemas.microsoft.com/office/drawing/2014/main" val="1675850662"/>
                    </a:ext>
                  </a:extLst>
                </a:gridCol>
                <a:gridCol w="987552">
                  <a:extLst>
                    <a:ext uri="{9D8B030D-6E8A-4147-A177-3AD203B41FA5}">
                      <a16:colId xmlns:a16="http://schemas.microsoft.com/office/drawing/2014/main" val="676963720"/>
                    </a:ext>
                  </a:extLst>
                </a:gridCol>
                <a:gridCol w="987552">
                  <a:extLst>
                    <a:ext uri="{9D8B030D-6E8A-4147-A177-3AD203B41FA5}">
                      <a16:colId xmlns:a16="http://schemas.microsoft.com/office/drawing/2014/main" val="2235629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2842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- 2023-06-27 16:25:14</a:t>
                      </a:r>
                      <a:r>
                        <a:rPr kumimoji="0" lang="en-US" sz="1000" b="0" i="0" u="none" strike="noStrike" kern="1200" cap="none" spc="0" normalizeH="0" baseline="0" noProof="0">
                          <a:ln>
                            <a:noFill/>
                          </a:ln>
                          <a:solidFill>
                            <a:prstClr val="black"/>
                          </a:solidFill>
                          <a:effectLst/>
                          <a:uLnTx/>
                          <a:uFillTx/>
                          <a:latin typeface="Calibri"/>
                          <a:ea typeface="+mn-ea"/>
                          <a:cs typeface="+mn-cs"/>
                        </a:rPr>
                        <a:t>
 We were proud to sponsor and participate in the specialolympicspennsylvania UNcathlon this past weekend!
#TEAMPHLY joined SOPA athletes alongside many other competitors at the philadelphiaeagles NovaCare Sports Complex for an exciting sporting event that included football throwing, team relay, soccer skills, and more.
Funds raised by the UNcathlon help to provide training and sport competitions free of charge to thousands of deserving SOPA athletes.
#specialolympics #inclusionrevolution #unifiedgeneration #choosetoinclude #inclusionmatters #athletelife #morethansports #abilitynotdisability #insuranceindustry #insurancecompany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07/06/2023 08:09:33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45647888"/>
                  </a:ext>
                </a:extLst>
              </a:tr>
            </a:tbl>
          </a:graphicData>
        </a:graphic>
      </p:graphicFrame>
      <p:sp>
        <p:nvSpPr>
          <p:cNvPr id="4" name="Text Placeholder 3">
            <a:extLst>
              <a:ext uri="{FF2B5EF4-FFF2-40B4-BE49-F238E27FC236}">
                <a16:creationId xmlns:a16="http://schemas.microsoft.com/office/drawing/2014/main" id="{973727AF-758C-435A-821F-59D9885F5694}"/>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3691343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85F1F-1398-4E02-AB87-D0396CC06388}"/>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9B55DDA-7622-42DD-8B1A-45826D914C0F}"/>
              </a:ext>
            </a:extLst>
          </p:cNvPr>
          <p:cNvGraphicFramePr>
            <a:graphicFrameLocks noGrp="1"/>
          </p:cNvGraphicFramePr>
          <p:nvPr>
            <p:ph type="tbl" sz="quarter" idx="13"/>
            <p:extLst>
              <p:ext uri="{D42A27DB-BD31-4B8C-83A1-F6EECF244321}">
                <p14:modId xmlns:p14="http://schemas.microsoft.com/office/powerpoint/2010/main" val="1311902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3036902"/>
                    </a:ext>
                  </a:extLst>
                </a:gridCol>
                <a:gridCol w="987552">
                  <a:extLst>
                    <a:ext uri="{9D8B030D-6E8A-4147-A177-3AD203B41FA5}">
                      <a16:colId xmlns:a16="http://schemas.microsoft.com/office/drawing/2014/main" val="839843918"/>
                    </a:ext>
                  </a:extLst>
                </a:gridCol>
                <a:gridCol w="987552">
                  <a:extLst>
                    <a:ext uri="{9D8B030D-6E8A-4147-A177-3AD203B41FA5}">
                      <a16:colId xmlns:a16="http://schemas.microsoft.com/office/drawing/2014/main" val="2066357797"/>
                    </a:ext>
                  </a:extLst>
                </a:gridCol>
                <a:gridCol w="987552">
                  <a:extLst>
                    <a:ext uri="{9D8B030D-6E8A-4147-A177-3AD203B41FA5}">
                      <a16:colId xmlns:a16="http://schemas.microsoft.com/office/drawing/2014/main" val="3647423502"/>
                    </a:ext>
                  </a:extLst>
                </a:gridCol>
                <a:gridCol w="987552">
                  <a:extLst>
                    <a:ext uri="{9D8B030D-6E8A-4147-A177-3AD203B41FA5}">
                      <a16:colId xmlns:a16="http://schemas.microsoft.com/office/drawing/2014/main" val="409184090"/>
                    </a:ext>
                  </a:extLst>
                </a:gridCol>
                <a:gridCol w="987552">
                  <a:extLst>
                    <a:ext uri="{9D8B030D-6E8A-4147-A177-3AD203B41FA5}">
                      <a16:colId xmlns:a16="http://schemas.microsoft.com/office/drawing/2014/main" val="371199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4140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- 2023-06-02 15:34:52</a:t>
                      </a:r>
                      <a:r>
                        <a:rPr kumimoji="0" lang="en-US" sz="1000" b="0" i="0" u="none" strike="noStrike" kern="1200" cap="none" spc="0" normalizeH="0" baseline="0" noProof="0">
                          <a:ln>
                            <a:noFill/>
                          </a:ln>
                          <a:solidFill>
                            <a:prstClr val="black"/>
                          </a:solidFill>
                          <a:effectLst/>
                          <a:uLnTx/>
                          <a:uFillTx/>
                          <a:latin typeface="Calibri"/>
                          <a:ea typeface="+mn-ea"/>
                          <a:cs typeface="+mn-cs"/>
                        </a:rPr>
                        <a:t>
 A group of PHLY employees had an opportunity to experience a taste of Japan in Philadelphia when they visited Shofuso, a historic Japanese house and garden in Fairmount Park.
#TEAMPHLY went on a guided tour through the 17th century-style house, enjoyed the serene garden landscape, and learned about the history of Japanese culture.🌸🌺🌼
#japanesegardens #fairmountpark #fairmountphilly #shofuso #philadelphiapa #insurancecareers #insuranceindustry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07/06/2023 08:09:33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74147656"/>
                  </a:ext>
                </a:extLst>
              </a:tr>
            </a:tbl>
          </a:graphicData>
        </a:graphic>
      </p:graphicFrame>
      <p:sp>
        <p:nvSpPr>
          <p:cNvPr id="4" name="Text Placeholder 3">
            <a:extLst>
              <a:ext uri="{FF2B5EF4-FFF2-40B4-BE49-F238E27FC236}">
                <a16:creationId xmlns:a16="http://schemas.microsoft.com/office/drawing/2014/main" id="{9604E749-D46A-4E15-BEF2-29563F4E840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530599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8E2CA-78DA-4EFF-9236-B85404FE9688}"/>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C377F65E-78B1-42B7-8178-36C735B1D77E}"/>
              </a:ext>
            </a:extLst>
          </p:cNvPr>
          <p:cNvGraphicFramePr>
            <a:graphicFrameLocks noGrp="1"/>
          </p:cNvGraphicFramePr>
          <p:nvPr>
            <p:ph type="tbl" sz="quarter" idx="13"/>
            <p:extLst>
              <p:ext uri="{D42A27DB-BD31-4B8C-83A1-F6EECF244321}">
                <p14:modId xmlns:p14="http://schemas.microsoft.com/office/powerpoint/2010/main" val="3059781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57506749"/>
                    </a:ext>
                  </a:extLst>
                </a:gridCol>
                <a:gridCol w="987552">
                  <a:extLst>
                    <a:ext uri="{9D8B030D-6E8A-4147-A177-3AD203B41FA5}">
                      <a16:colId xmlns:a16="http://schemas.microsoft.com/office/drawing/2014/main" val="331263883"/>
                    </a:ext>
                  </a:extLst>
                </a:gridCol>
                <a:gridCol w="987552">
                  <a:extLst>
                    <a:ext uri="{9D8B030D-6E8A-4147-A177-3AD203B41FA5}">
                      <a16:colId xmlns:a16="http://schemas.microsoft.com/office/drawing/2014/main" val="3409568386"/>
                    </a:ext>
                  </a:extLst>
                </a:gridCol>
                <a:gridCol w="987552">
                  <a:extLst>
                    <a:ext uri="{9D8B030D-6E8A-4147-A177-3AD203B41FA5}">
                      <a16:colId xmlns:a16="http://schemas.microsoft.com/office/drawing/2014/main" val="2019884882"/>
                    </a:ext>
                  </a:extLst>
                </a:gridCol>
                <a:gridCol w="987552">
                  <a:extLst>
                    <a:ext uri="{9D8B030D-6E8A-4147-A177-3AD203B41FA5}">
                      <a16:colId xmlns:a16="http://schemas.microsoft.com/office/drawing/2014/main" val="646175864"/>
                    </a:ext>
                  </a:extLst>
                </a:gridCol>
                <a:gridCol w="987552">
                  <a:extLst>
                    <a:ext uri="{9D8B030D-6E8A-4147-A177-3AD203B41FA5}">
                      <a16:colId xmlns:a16="http://schemas.microsoft.com/office/drawing/2014/main" val="369144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41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- 2023-06-30 13:53:12</a:t>
                      </a:r>
                      <a:r>
                        <a:rPr kumimoji="0" lang="en-US" sz="1000" b="0" i="0" u="none" strike="noStrike" kern="1200" cap="none" spc="0" normalizeH="0" baseline="0" noProof="0">
                          <a:ln>
                            <a:noFill/>
                          </a:ln>
                          <a:solidFill>
                            <a:prstClr val="black"/>
                          </a:solidFill>
                          <a:effectLst/>
                          <a:uLnTx/>
                          <a:uFillTx/>
                          <a:latin typeface="Calibri"/>
                          <a:ea typeface="+mn-ea"/>
                          <a:cs typeface="+mn-cs"/>
                        </a:rPr>
                        <a:t>
 With a twist and a twirl, #TEAMPHLY spun yarn into colorful, fluffy rainbow pom-poms for Pride Month. The handmade pom-poms were given out during Pride festivals by freemomhugs, a non-profit that works to empower the world to celebrate the LGBTQIA+ community. 🌈💛
#pridemonth🌈 #pridemonth2023 #lgbtqiacommunity #lgbtqpride #prideparade #liveauthentically #supportingothers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07/06/2023 08:09:33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254816290"/>
                  </a:ext>
                </a:extLst>
              </a:tr>
            </a:tbl>
          </a:graphicData>
        </a:graphic>
      </p:graphicFrame>
      <p:sp>
        <p:nvSpPr>
          <p:cNvPr id="4" name="Text Placeholder 3">
            <a:extLst>
              <a:ext uri="{FF2B5EF4-FFF2-40B4-BE49-F238E27FC236}">
                <a16:creationId xmlns:a16="http://schemas.microsoft.com/office/drawing/2014/main" id="{41D2595E-7C16-49D4-9AC8-29B6C2EB3ECB}"/>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364543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5C729-79C9-4C20-9732-680A3E4A5623}"/>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FDEA7EE0-755C-4D46-A202-25FD98A66AC8}"/>
              </a:ext>
            </a:extLst>
          </p:cNvPr>
          <p:cNvGraphicFramePr>
            <a:graphicFrameLocks noGrp="1"/>
          </p:cNvGraphicFramePr>
          <p:nvPr>
            <p:ph type="tbl" sz="quarter" idx="13"/>
            <p:extLst>
              <p:ext uri="{D42A27DB-BD31-4B8C-83A1-F6EECF244321}">
                <p14:modId xmlns:p14="http://schemas.microsoft.com/office/powerpoint/2010/main" val="2462139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65191626"/>
                    </a:ext>
                  </a:extLst>
                </a:gridCol>
                <a:gridCol w="905256">
                  <a:extLst>
                    <a:ext uri="{9D8B030D-6E8A-4147-A177-3AD203B41FA5}">
                      <a16:colId xmlns:a16="http://schemas.microsoft.com/office/drawing/2014/main" val="1761637354"/>
                    </a:ext>
                  </a:extLst>
                </a:gridCol>
                <a:gridCol w="411480">
                  <a:extLst>
                    <a:ext uri="{9D8B030D-6E8A-4147-A177-3AD203B41FA5}">
                      <a16:colId xmlns:a16="http://schemas.microsoft.com/office/drawing/2014/main" val="2366350649"/>
                    </a:ext>
                  </a:extLst>
                </a:gridCol>
                <a:gridCol w="905256">
                  <a:extLst>
                    <a:ext uri="{9D8B030D-6E8A-4147-A177-3AD203B41FA5}">
                      <a16:colId xmlns:a16="http://schemas.microsoft.com/office/drawing/2014/main" val="4124760677"/>
                    </a:ext>
                  </a:extLst>
                </a:gridCol>
                <a:gridCol w="905256">
                  <a:extLst>
                    <a:ext uri="{9D8B030D-6E8A-4147-A177-3AD203B41FA5}">
                      <a16:colId xmlns:a16="http://schemas.microsoft.com/office/drawing/2014/main" val="1459374555"/>
                    </a:ext>
                  </a:extLst>
                </a:gridCol>
                <a:gridCol w="905256">
                  <a:extLst>
                    <a:ext uri="{9D8B030D-6E8A-4147-A177-3AD203B41FA5}">
                      <a16:colId xmlns:a16="http://schemas.microsoft.com/office/drawing/2014/main" val="1883964091"/>
                    </a:ext>
                  </a:extLst>
                </a:gridCol>
                <a:gridCol w="905256">
                  <a:extLst>
                    <a:ext uri="{9D8B030D-6E8A-4147-A177-3AD203B41FA5}">
                      <a16:colId xmlns:a16="http://schemas.microsoft.com/office/drawing/2014/main" val="3268318858"/>
                    </a:ext>
                  </a:extLst>
                </a:gridCol>
                <a:gridCol w="905256">
                  <a:extLst>
                    <a:ext uri="{9D8B030D-6E8A-4147-A177-3AD203B41FA5}">
                      <a16:colId xmlns:a16="http://schemas.microsoft.com/office/drawing/2014/main" val="2689178220"/>
                    </a:ext>
                  </a:extLst>
                </a:gridCol>
                <a:gridCol w="905256">
                  <a:extLst>
                    <a:ext uri="{9D8B030D-6E8A-4147-A177-3AD203B41FA5}">
                      <a16:colId xmlns:a16="http://schemas.microsoft.com/office/drawing/2014/main" val="327370029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003989559"/>
                  </a:ext>
                </a:extLst>
              </a:tr>
              <a:tr h="370840">
                <a:tc>
                  <a:txBody>
                    <a:bodyPr/>
                    <a:lstStyle/>
                    <a:p>
                      <a:r>
                        <a:rPr lang="en-US" sz="1000"/>
                        <a:t>11</a:t>
                      </a:r>
                    </a:p>
                  </a:txBody>
                  <a:tcPr/>
                </a:tc>
                <a:tc>
                  <a:txBody>
                    <a:bodyPr/>
                    <a:lstStyle/>
                    <a:p>
                      <a:r>
                        <a:rPr lang="en-US" sz="1000"/>
                        <a:t>0.6587 %</a:t>
                      </a:r>
                    </a:p>
                  </a:txBody>
                  <a:tcPr/>
                </a:tc>
                <a:tc>
                  <a:txBody>
                    <a:bodyPr/>
                    <a:lstStyle/>
                    <a:p>
                      <a:r>
                        <a:rPr lang="en-US" sz="1000"/>
                        <a:t>0.00</a:t>
                      </a:r>
                    </a:p>
                  </a:txBody>
                  <a:tcPr/>
                </a:tc>
                <a:tc>
                  <a:txBody>
                    <a:bodyPr/>
                    <a:lstStyle/>
                    <a:p>
                      <a:r>
                        <a:rPr lang="en-US" sz="1000"/>
                        <a:t>154.55</a:t>
                      </a:r>
                    </a:p>
                  </a:txBody>
                  <a:tcPr/>
                </a:tc>
                <a:tc>
                  <a:txBody>
                    <a:bodyPr/>
                    <a:lstStyle/>
                    <a:p>
                      <a:r>
                        <a:rPr lang="en-US" sz="1000"/>
                        <a:t>153.36</a:t>
                      </a:r>
                    </a:p>
                  </a:txBody>
                  <a:tcPr/>
                </a:tc>
                <a:tc>
                  <a:txBody>
                    <a:bodyPr/>
                    <a:lstStyle/>
                    <a:p>
                      <a:r>
                        <a:rPr lang="en-US" sz="1000"/>
                        <a:t>100.82</a:t>
                      </a:r>
                    </a:p>
                  </a:txBody>
                  <a:tcPr/>
                </a:tc>
                <a:tc>
                  <a:txBody>
                    <a:bodyPr/>
                    <a:lstStyle/>
                    <a:p>
                      <a:r>
                        <a:rPr lang="en-US" sz="1000"/>
                        <a:t>100.82</a:t>
                      </a:r>
                    </a:p>
                  </a:txBody>
                  <a:tcPr/>
                </a:tc>
                <a:tc>
                  <a:txBody>
                    <a:bodyPr/>
                    <a:lstStyle/>
                    <a:p>
                      <a:r>
                        <a:rPr lang="en-US" sz="1000"/>
                        <a:t>1700</a:t>
                      </a:r>
                    </a:p>
                  </a:txBody>
                  <a:tcPr/>
                </a:tc>
                <a:tc>
                  <a:txBody>
                    <a:bodyPr/>
                    <a:lstStyle/>
                    <a:p>
                      <a:r>
                        <a:rPr lang="en-US" sz="1000"/>
                        <a:t>1109</a:t>
                      </a:r>
                    </a:p>
                  </a:txBody>
                  <a:tcPr/>
                </a:tc>
                <a:extLst>
                  <a:ext uri="{0D108BD9-81ED-4DB2-BD59-A6C34878D82A}">
                    <a16:rowId xmlns:a16="http://schemas.microsoft.com/office/drawing/2014/main" val="1105245101"/>
                  </a:ext>
                </a:extLst>
              </a:tr>
            </a:tbl>
          </a:graphicData>
        </a:graphic>
      </p:graphicFrame>
      <p:sp>
        <p:nvSpPr>
          <p:cNvPr id="4" name="Text Placeholder 3">
            <a:extLst>
              <a:ext uri="{FF2B5EF4-FFF2-40B4-BE49-F238E27FC236}">
                <a16:creationId xmlns:a16="http://schemas.microsoft.com/office/drawing/2014/main" id="{60C175E7-30F8-4721-9911-B2197C4F3DD9}"/>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2903176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BF582-6C7B-4DD4-AE23-0092FF1E040C}"/>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15104A15-6EBB-4744-80A1-39BDE616E10B}"/>
              </a:ext>
            </a:extLst>
          </p:cNvPr>
          <p:cNvGraphicFramePr>
            <a:graphicFrameLocks noGrp="1"/>
          </p:cNvGraphicFramePr>
          <p:nvPr>
            <p:ph type="tbl" sz="quarter" idx="13"/>
            <p:extLst>
              <p:ext uri="{D42A27DB-BD31-4B8C-83A1-F6EECF244321}">
                <p14:modId xmlns:p14="http://schemas.microsoft.com/office/powerpoint/2010/main" val="136579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19933892"/>
                    </a:ext>
                  </a:extLst>
                </a:gridCol>
                <a:gridCol w="1399032">
                  <a:extLst>
                    <a:ext uri="{9D8B030D-6E8A-4147-A177-3AD203B41FA5}">
                      <a16:colId xmlns:a16="http://schemas.microsoft.com/office/drawing/2014/main" val="2379478778"/>
                    </a:ext>
                  </a:extLst>
                </a:gridCol>
                <a:gridCol w="658368">
                  <a:extLst>
                    <a:ext uri="{9D8B030D-6E8A-4147-A177-3AD203B41FA5}">
                      <a16:colId xmlns:a16="http://schemas.microsoft.com/office/drawing/2014/main" val="3655824027"/>
                    </a:ext>
                  </a:extLst>
                </a:gridCol>
                <a:gridCol w="658368">
                  <a:extLst>
                    <a:ext uri="{9D8B030D-6E8A-4147-A177-3AD203B41FA5}">
                      <a16:colId xmlns:a16="http://schemas.microsoft.com/office/drawing/2014/main" val="3788881292"/>
                    </a:ext>
                  </a:extLst>
                </a:gridCol>
                <a:gridCol w="658368">
                  <a:extLst>
                    <a:ext uri="{9D8B030D-6E8A-4147-A177-3AD203B41FA5}">
                      <a16:colId xmlns:a16="http://schemas.microsoft.com/office/drawing/2014/main" val="3075797949"/>
                    </a:ext>
                  </a:extLst>
                </a:gridCol>
                <a:gridCol w="658368">
                  <a:extLst>
                    <a:ext uri="{9D8B030D-6E8A-4147-A177-3AD203B41FA5}">
                      <a16:colId xmlns:a16="http://schemas.microsoft.com/office/drawing/2014/main" val="688219537"/>
                    </a:ext>
                  </a:extLst>
                </a:gridCol>
                <a:gridCol w="658368">
                  <a:extLst>
                    <a:ext uri="{9D8B030D-6E8A-4147-A177-3AD203B41FA5}">
                      <a16:colId xmlns:a16="http://schemas.microsoft.com/office/drawing/2014/main" val="3042538960"/>
                    </a:ext>
                  </a:extLst>
                </a:gridCol>
                <a:gridCol w="658368">
                  <a:extLst>
                    <a:ext uri="{9D8B030D-6E8A-4147-A177-3AD203B41FA5}">
                      <a16:colId xmlns:a16="http://schemas.microsoft.com/office/drawing/2014/main" val="1883127788"/>
                    </a:ext>
                  </a:extLst>
                </a:gridCol>
                <a:gridCol w="658368">
                  <a:extLst>
                    <a:ext uri="{9D8B030D-6E8A-4147-A177-3AD203B41FA5}">
                      <a16:colId xmlns:a16="http://schemas.microsoft.com/office/drawing/2014/main" val="214377188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692041067"/>
                  </a:ext>
                </a:extLst>
              </a:tr>
              <a:tr h="370840">
                <a:tc>
                  <a:txBody>
                    <a:bodyPr/>
                    <a:lstStyle/>
                    <a:p>
                      <a:r>
                        <a:rPr lang="pt-BR" sz="1000" b="1"/>
                        <a:t>phlyinsurance - 2023-06-30 16:23:03</a:t>
                      </a:r>
                      <a:r>
                        <a:rPr lang="pt-BR" sz="1000"/>
                        <a:t>
 n/a</a:t>
                      </a:r>
                      <a:endParaRPr lang="en-US" sz="1000"/>
                    </a:p>
                  </a:txBody>
                  <a:tcPr/>
                </a:tc>
                <a:tc>
                  <a:txBody>
                    <a:bodyPr/>
                    <a:lstStyle/>
                    <a:p>
                      <a:r>
                        <a:rPr lang="en-US" sz="1000"/>
                        <a:t>https://quintly-image-storage.s3.amazonaws.com/c303562b672a3318c686cfcc37b7e67a/ea6f9a1c9dfe43051aa6cbd6f17fa2ef.jpg</a:t>
                      </a:r>
                    </a:p>
                  </a:txBody>
                  <a:tcPr/>
                </a:tc>
                <a:tc>
                  <a:txBody>
                    <a:bodyPr/>
                    <a:lstStyle/>
                    <a:p>
                      <a:r>
                        <a:rPr lang="en-US" sz="1000"/>
                        <a:t>Video</a:t>
                      </a:r>
                    </a:p>
                  </a:txBody>
                  <a:tcPr/>
                </a:tc>
                <a:tc>
                  <a:txBody>
                    <a:bodyPr/>
                    <a:lstStyle/>
                    <a:p>
                      <a:r>
                        <a:rPr lang="en-US" sz="1000"/>
                        <a:t>151</a:t>
                      </a:r>
                    </a:p>
                  </a:txBody>
                  <a:tcPr/>
                </a:tc>
                <a:tc>
                  <a:txBody>
                    <a:bodyPr/>
                    <a:lstStyle/>
                    <a:p>
                      <a:r>
                        <a:rPr lang="en-US" sz="1000"/>
                        <a:t>149</a:t>
                      </a:r>
                    </a:p>
                  </a:txBody>
                  <a:tcPr/>
                </a:tc>
                <a:tc>
                  <a:txBody>
                    <a:bodyPr/>
                    <a:lstStyle/>
                    <a:p>
                      <a:r>
                        <a:rPr lang="en-US" sz="1000"/>
                        <a:t>0</a:t>
                      </a:r>
                    </a:p>
                  </a:txBody>
                  <a:tcPr/>
                </a:tc>
                <a:tc>
                  <a:txBody>
                    <a:bodyPr/>
                    <a:lstStyle/>
                    <a:p>
                      <a:r>
                        <a:rPr lang="en-US" sz="1000"/>
                        <a:t>25</a:t>
                      </a:r>
                    </a:p>
                  </a:txBody>
                  <a:tcPr/>
                </a:tc>
                <a:tc>
                  <a:txBody>
                    <a:bodyPr/>
                    <a:lstStyle/>
                    <a:p>
                      <a:r>
                        <a:rPr lang="en-US" sz="1000"/>
                        <a:t>104</a:t>
                      </a:r>
                    </a:p>
                  </a:txBody>
                  <a:tcPr/>
                </a:tc>
                <a:tc>
                  <a:txBody>
                    <a:bodyPr/>
                    <a:lstStyle/>
                    <a:p>
                      <a:r>
                        <a:rPr lang="en-US" sz="1000"/>
                        <a:t>4</a:t>
                      </a:r>
                    </a:p>
                  </a:txBody>
                  <a:tcPr/>
                </a:tc>
                <a:extLst>
                  <a:ext uri="{0D108BD9-81ED-4DB2-BD59-A6C34878D82A}">
                    <a16:rowId xmlns:a16="http://schemas.microsoft.com/office/drawing/2014/main" val="376413664"/>
                  </a:ext>
                </a:extLst>
              </a:tr>
              <a:tr h="370840">
                <a:tc>
                  <a:txBody>
                    <a:bodyPr/>
                    <a:lstStyle/>
                    <a:p>
                      <a:r>
                        <a:rPr lang="pt-BR" sz="1000" b="1"/>
                        <a:t>phlyinsurance - 2023-06-30 09:35:44</a:t>
                      </a:r>
                      <a:r>
                        <a:rPr lang="pt-BR" sz="1000"/>
                        <a:t>
 n/a</a:t>
                      </a:r>
                      <a:endParaRPr lang="en-US" sz="1000"/>
                    </a:p>
                  </a:txBody>
                  <a:tcPr/>
                </a:tc>
                <a:tc>
                  <a:txBody>
                    <a:bodyPr/>
                    <a:lstStyle/>
                    <a:p>
                      <a:r>
                        <a:rPr lang="en-US" sz="1000"/>
                        <a:t>https://quintly-image-storage.s3.amazonaws.com/c303562b672a3318c686cfcc37b7e67a/bd51196f979fe5fe470c6b62d01aa90f.jpg</a:t>
                      </a:r>
                    </a:p>
                  </a:txBody>
                  <a:tcPr/>
                </a:tc>
                <a:tc>
                  <a:txBody>
                    <a:bodyPr/>
                    <a:lstStyle/>
                    <a:p>
                      <a:r>
                        <a:rPr lang="en-US" sz="1000"/>
                        <a:t>Video</a:t>
                      </a:r>
                    </a:p>
                  </a:txBody>
                  <a:tcPr/>
                </a:tc>
                <a:tc>
                  <a:txBody>
                    <a:bodyPr/>
                    <a:lstStyle/>
                    <a:p>
                      <a:r>
                        <a:rPr lang="en-US" sz="1000"/>
                        <a:t>147</a:t>
                      </a:r>
                    </a:p>
                  </a:txBody>
                  <a:tcPr/>
                </a:tc>
                <a:tc>
                  <a:txBody>
                    <a:bodyPr/>
                    <a:lstStyle/>
                    <a:p>
                      <a:r>
                        <a:rPr lang="en-US" sz="1000"/>
                        <a:t>144</a:t>
                      </a:r>
                    </a:p>
                  </a:txBody>
                  <a:tcPr/>
                </a:tc>
                <a:tc>
                  <a:txBody>
                    <a:bodyPr/>
                    <a:lstStyle/>
                    <a:p>
                      <a:r>
                        <a:rPr lang="en-US" sz="1000"/>
                        <a:t>0</a:t>
                      </a:r>
                    </a:p>
                  </a:txBody>
                  <a:tcPr/>
                </a:tc>
                <a:tc>
                  <a:txBody>
                    <a:bodyPr/>
                    <a:lstStyle/>
                    <a:p>
                      <a:r>
                        <a:rPr lang="en-US" sz="1000"/>
                        <a:t>26</a:t>
                      </a:r>
                    </a:p>
                  </a:txBody>
                  <a:tcPr/>
                </a:tc>
                <a:tc>
                  <a:txBody>
                    <a:bodyPr/>
                    <a:lstStyle/>
                    <a:p>
                      <a:r>
                        <a:rPr lang="en-US" sz="1000"/>
                        <a:t>107</a:t>
                      </a:r>
                    </a:p>
                  </a:txBody>
                  <a:tcPr/>
                </a:tc>
                <a:tc>
                  <a:txBody>
                    <a:bodyPr/>
                    <a:lstStyle/>
                    <a:p>
                      <a:r>
                        <a:rPr lang="en-US" sz="1000"/>
                        <a:t>1</a:t>
                      </a:r>
                    </a:p>
                  </a:txBody>
                  <a:tcPr/>
                </a:tc>
                <a:extLst>
                  <a:ext uri="{0D108BD9-81ED-4DB2-BD59-A6C34878D82A}">
                    <a16:rowId xmlns:a16="http://schemas.microsoft.com/office/drawing/2014/main" val="2453171620"/>
                  </a:ext>
                </a:extLst>
              </a:tr>
              <a:tr h="370840">
                <a:tc>
                  <a:txBody>
                    <a:bodyPr/>
                    <a:lstStyle/>
                    <a:p>
                      <a:r>
                        <a:rPr lang="pt-BR" sz="1000" b="1"/>
                        <a:t>phlyinsurance - 2023-06-28 11:00:28</a:t>
                      </a:r>
                      <a:r>
                        <a:rPr lang="pt-BR" sz="1000"/>
                        <a:t>
 n/a</a:t>
                      </a:r>
                      <a:endParaRPr lang="en-US" sz="1000"/>
                    </a:p>
                  </a:txBody>
                  <a:tcPr/>
                </a:tc>
                <a:tc>
                  <a:txBody>
                    <a:bodyPr/>
                    <a:lstStyle/>
                    <a:p>
                      <a:r>
                        <a:rPr lang="en-US" sz="1000"/>
                        <a:t>https://quintly-image-storage.s3.amazonaws.com/c303562b672a3318c686cfcc37b7e67a/93219a8247fbe2b1e45c8a959f0eb361.jpg</a:t>
                      </a:r>
                    </a:p>
                  </a:txBody>
                  <a:tcPr/>
                </a:tc>
                <a:tc>
                  <a:txBody>
                    <a:bodyPr/>
                    <a:lstStyle/>
                    <a:p>
                      <a:r>
                        <a:rPr lang="en-US" sz="1000"/>
                        <a:t>Video</a:t>
                      </a:r>
                    </a:p>
                  </a:txBody>
                  <a:tcPr/>
                </a:tc>
                <a:tc>
                  <a:txBody>
                    <a:bodyPr/>
                    <a:lstStyle/>
                    <a:p>
                      <a:r>
                        <a:rPr lang="en-US" sz="1000"/>
                        <a:t>183</a:t>
                      </a:r>
                    </a:p>
                  </a:txBody>
                  <a:tcPr/>
                </a:tc>
                <a:tc>
                  <a:txBody>
                    <a:bodyPr/>
                    <a:lstStyle/>
                    <a:p>
                      <a:r>
                        <a:rPr lang="en-US" sz="1000"/>
                        <a:t>180</a:t>
                      </a:r>
                    </a:p>
                  </a:txBody>
                  <a:tcPr/>
                </a:tc>
                <a:tc>
                  <a:txBody>
                    <a:bodyPr/>
                    <a:lstStyle/>
                    <a:p>
                      <a:r>
                        <a:rPr lang="en-US" sz="1000"/>
                        <a:t>0</a:t>
                      </a:r>
                    </a:p>
                  </a:txBody>
                  <a:tcPr/>
                </a:tc>
                <a:tc>
                  <a:txBody>
                    <a:bodyPr/>
                    <a:lstStyle/>
                    <a:p>
                      <a:r>
                        <a:rPr lang="en-US" sz="1000"/>
                        <a:t>31</a:t>
                      </a:r>
                    </a:p>
                  </a:txBody>
                  <a:tcPr/>
                </a:tc>
                <a:tc>
                  <a:txBody>
                    <a:bodyPr/>
                    <a:lstStyle/>
                    <a:p>
                      <a:r>
                        <a:rPr lang="en-US" sz="1000"/>
                        <a:t>124</a:t>
                      </a:r>
                    </a:p>
                  </a:txBody>
                  <a:tcPr/>
                </a:tc>
                <a:tc>
                  <a:txBody>
                    <a:bodyPr/>
                    <a:lstStyle/>
                    <a:p>
                      <a:r>
                        <a:rPr lang="en-US" sz="1000"/>
                        <a:t>0</a:t>
                      </a:r>
                    </a:p>
                  </a:txBody>
                  <a:tcPr/>
                </a:tc>
                <a:extLst>
                  <a:ext uri="{0D108BD9-81ED-4DB2-BD59-A6C34878D82A}">
                    <a16:rowId xmlns:a16="http://schemas.microsoft.com/office/drawing/2014/main" val="3690252953"/>
                  </a:ext>
                </a:extLst>
              </a:tr>
              <a:tr h="370840">
                <a:tc>
                  <a:txBody>
                    <a:bodyPr/>
                    <a:lstStyle/>
                    <a:p>
                      <a:r>
                        <a:rPr lang="en-US" sz="1000" b="1"/>
                        <a:t>phlyinsurance - 2023-06-22 13:15:03</a:t>
                      </a:r>
                      <a:r>
                        <a:rPr lang="en-US" sz="1000"/>
                        <a:t>
 Carousel 🎠 Ball</a:t>
                      </a:r>
                    </a:p>
                  </a:txBody>
                  <a:tcPr/>
                </a:tc>
                <a:tc>
                  <a:txBody>
                    <a:bodyPr/>
                    <a:lstStyle/>
                    <a:p>
                      <a:r>
                        <a:rPr lang="en-US" sz="1000"/>
                        <a:t>https://quintly-image-storage.s3.amazonaws.com/c303562b672a3318c686cfcc37b7e67a/026b24569f98548eed9a300aea76377a.jpg</a:t>
                      </a:r>
                    </a:p>
                  </a:txBody>
                  <a:tcPr/>
                </a:tc>
                <a:tc>
                  <a:txBody>
                    <a:bodyPr/>
                    <a:lstStyle/>
                    <a:p>
                      <a:r>
                        <a:rPr lang="en-US" sz="1000"/>
                        <a:t>Video</a:t>
                      </a:r>
                    </a:p>
                  </a:txBody>
                  <a:tcPr/>
                </a:tc>
                <a:tc>
                  <a:txBody>
                    <a:bodyPr/>
                    <a:lstStyle/>
                    <a:p>
                      <a:r>
                        <a:rPr lang="en-US" sz="1000"/>
                        <a:t>166</a:t>
                      </a:r>
                    </a:p>
                  </a:txBody>
                  <a:tcPr/>
                </a:tc>
                <a:tc>
                  <a:txBody>
                    <a:bodyPr/>
                    <a:lstStyle/>
                    <a:p>
                      <a:r>
                        <a:rPr lang="en-US" sz="1000"/>
                        <a:t>165</a:t>
                      </a:r>
                    </a:p>
                  </a:txBody>
                  <a:tcPr/>
                </a:tc>
                <a:tc>
                  <a:txBody>
                    <a:bodyPr/>
                    <a:lstStyle/>
                    <a:p>
                      <a:r>
                        <a:rPr lang="en-US" sz="1000"/>
                        <a:t>0</a:t>
                      </a:r>
                    </a:p>
                  </a:txBody>
                  <a:tcPr/>
                </a:tc>
                <a:tc>
                  <a:txBody>
                    <a:bodyPr/>
                    <a:lstStyle/>
                    <a:p>
                      <a:r>
                        <a:rPr lang="en-US" sz="1000"/>
                        <a:t>32</a:t>
                      </a:r>
                    </a:p>
                  </a:txBody>
                  <a:tcPr/>
                </a:tc>
                <a:tc>
                  <a:txBody>
                    <a:bodyPr/>
                    <a:lstStyle/>
                    <a:p>
                      <a:r>
                        <a:rPr lang="en-US" sz="1000"/>
                        <a:t>106</a:t>
                      </a:r>
                    </a:p>
                  </a:txBody>
                  <a:tcPr/>
                </a:tc>
                <a:tc>
                  <a:txBody>
                    <a:bodyPr/>
                    <a:lstStyle/>
                    <a:p>
                      <a:r>
                        <a:rPr lang="en-US" sz="1000"/>
                        <a:t>3</a:t>
                      </a:r>
                    </a:p>
                  </a:txBody>
                  <a:tcPr/>
                </a:tc>
                <a:extLst>
                  <a:ext uri="{0D108BD9-81ED-4DB2-BD59-A6C34878D82A}">
                    <a16:rowId xmlns:a16="http://schemas.microsoft.com/office/drawing/2014/main" val="1027525582"/>
                  </a:ext>
                </a:extLst>
              </a:tr>
              <a:tr h="370840">
                <a:tc>
                  <a:txBody>
                    <a:bodyPr/>
                    <a:lstStyle/>
                    <a:p>
                      <a:r>
                        <a:rPr lang="pt-BR" sz="1000" b="1"/>
                        <a:t>phlyinsurance - 2023-06-21 11:07:40</a:t>
                      </a:r>
                      <a:r>
                        <a:rPr lang="pt-BR" sz="1000"/>
                        <a:t>
 n/a</a:t>
                      </a:r>
                      <a:endParaRPr lang="en-US" sz="1000"/>
                    </a:p>
                  </a:txBody>
                  <a:tcPr/>
                </a:tc>
                <a:tc>
                  <a:txBody>
                    <a:bodyPr/>
                    <a:lstStyle/>
                    <a:p>
                      <a:r>
                        <a:rPr lang="en-US" sz="1000"/>
                        <a:t>https://quintly-image-storage.s3.amazonaws.com/c303562b672a3318c686cfcc37b7e67a/5560d808a2d3de4820182b58f2cacca5.jpg</a:t>
                      </a:r>
                    </a:p>
                  </a:txBody>
                  <a:tcPr/>
                </a:tc>
                <a:tc>
                  <a:txBody>
                    <a:bodyPr/>
                    <a:lstStyle/>
                    <a:p>
                      <a:r>
                        <a:rPr lang="en-US" sz="1000"/>
                        <a:t>Video</a:t>
                      </a:r>
                    </a:p>
                  </a:txBody>
                  <a:tcPr/>
                </a:tc>
                <a:tc>
                  <a:txBody>
                    <a:bodyPr/>
                    <a:lstStyle/>
                    <a:p>
                      <a:r>
                        <a:rPr lang="en-US" sz="1000"/>
                        <a:t>175</a:t>
                      </a:r>
                    </a:p>
                  </a:txBody>
                  <a:tcPr/>
                </a:tc>
                <a:tc>
                  <a:txBody>
                    <a:bodyPr/>
                    <a:lstStyle/>
                    <a:p>
                      <a:r>
                        <a:rPr lang="en-US" sz="1000"/>
                        <a:t>174</a:t>
                      </a:r>
                    </a:p>
                  </a:txBody>
                  <a:tcPr/>
                </a:tc>
                <a:tc>
                  <a:txBody>
                    <a:bodyPr/>
                    <a:lstStyle/>
                    <a:p>
                      <a:r>
                        <a:rPr lang="en-US" sz="1000"/>
                        <a:t>0</a:t>
                      </a:r>
                    </a:p>
                  </a:txBody>
                  <a:tcPr/>
                </a:tc>
                <a:tc>
                  <a:txBody>
                    <a:bodyPr/>
                    <a:lstStyle/>
                    <a:p>
                      <a:r>
                        <a:rPr lang="en-US" sz="1000"/>
                        <a:t>24</a:t>
                      </a:r>
                    </a:p>
                  </a:txBody>
                  <a:tcPr/>
                </a:tc>
                <a:tc>
                  <a:txBody>
                    <a:bodyPr/>
                    <a:lstStyle/>
                    <a:p>
                      <a:r>
                        <a:rPr lang="en-US" sz="1000"/>
                        <a:t>115</a:t>
                      </a:r>
                    </a:p>
                  </a:txBody>
                  <a:tcPr/>
                </a:tc>
                <a:tc>
                  <a:txBody>
                    <a:bodyPr/>
                    <a:lstStyle/>
                    <a:p>
                      <a:r>
                        <a:rPr lang="en-US" sz="1000"/>
                        <a:t>2</a:t>
                      </a:r>
                    </a:p>
                  </a:txBody>
                  <a:tcPr/>
                </a:tc>
                <a:extLst>
                  <a:ext uri="{0D108BD9-81ED-4DB2-BD59-A6C34878D82A}">
                    <a16:rowId xmlns:a16="http://schemas.microsoft.com/office/drawing/2014/main" val="699893578"/>
                  </a:ext>
                </a:extLst>
              </a:tr>
            </a:tbl>
          </a:graphicData>
        </a:graphic>
      </p:graphicFrame>
      <p:sp>
        <p:nvSpPr>
          <p:cNvPr id="4" name="Text Placeholder 3">
            <a:extLst>
              <a:ext uri="{FF2B5EF4-FFF2-40B4-BE49-F238E27FC236}">
                <a16:creationId xmlns:a16="http://schemas.microsoft.com/office/drawing/2014/main" id="{CDEE3F30-C429-435C-B29A-107F1D1CB069}"/>
              </a:ext>
            </a:extLst>
          </p:cNvPr>
          <p:cNvSpPr>
            <a:spLocks noGrp="1"/>
          </p:cNvSpPr>
          <p:nvPr>
            <p:ph type="body" sz="quarter" idx="14"/>
          </p:nvPr>
        </p:nvSpPr>
        <p:spPr/>
        <p:txBody>
          <a:bodyPr/>
          <a:lstStyle/>
          <a:p>
            <a:r>
              <a:rPr lang="en-US"/>
              <a:t>06/01/2023 - 06/30/2023</a:t>
            </a:r>
          </a:p>
        </p:txBody>
      </p:sp>
    </p:spTree>
    <p:extLst>
      <p:ext uri="{BB962C8B-B14F-4D97-AF65-F5344CB8AC3E}">
        <p14:creationId xmlns:p14="http://schemas.microsoft.com/office/powerpoint/2010/main" val="1868293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3128</Words>
  <Application>Microsoft Office PowerPoint</Application>
  <PresentationFormat>On-screen Show (4:3)</PresentationFormat>
  <Paragraphs>668</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2023-07-06T14:11:32Z</dcterms:created>
  <dcterms:modified xsi:type="dcterms:W3CDTF">2023-07-06T14:12:36Z</dcterms:modified>
</cp:coreProperties>
</file>