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45078</c:v>
                </c:pt>
              </c:numCache>
            </c:numRef>
          </c:cat>
          <c:val>
            <c:numRef>
              <c:f>Sheet1!$B$2</c:f>
              <c:numCache>
                <c:formatCode>General</c:formatCode>
                <c:ptCount val="1"/>
                <c:pt idx="0">
                  <c:v>1875</c:v>
                </c:pt>
              </c:numCache>
            </c:numRef>
          </c:val>
          <c:extLst>
            <c:ext xmlns:c16="http://schemas.microsoft.com/office/drawing/2014/chart" uri="{C3380CC4-5D6E-409C-BE32-E72D297353CC}">
              <c16:uniqueId val="{00000000-9E56-4DD4-A330-62A1360D07D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45078</c:v>
                </c:pt>
              </c:numCache>
            </c:numRef>
          </c:cat>
          <c:val>
            <c:numRef>
              <c:f>Sheet1!$C$2</c:f>
              <c:numCache>
                <c:formatCode>General</c:formatCode>
                <c:ptCount val="1"/>
                <c:pt idx="0">
                  <c:v>2832</c:v>
                </c:pt>
              </c:numCache>
            </c:numRef>
          </c:val>
          <c:extLst>
            <c:ext xmlns:c16="http://schemas.microsoft.com/office/drawing/2014/chart" uri="{C3380CC4-5D6E-409C-BE32-E72D297353CC}">
              <c16:uniqueId val="{00000001-9E56-4DD4-A330-62A1360D07D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45078</c:v>
                </c:pt>
              </c:numCache>
            </c:numRef>
          </c:cat>
          <c:val>
            <c:numRef>
              <c:f>Sheet1!$D$2</c:f>
              <c:numCache>
                <c:formatCode>General</c:formatCode>
                <c:ptCount val="1"/>
                <c:pt idx="0">
                  <c:v>4111</c:v>
                </c:pt>
              </c:numCache>
            </c:numRef>
          </c:val>
          <c:extLst>
            <c:ext xmlns:c16="http://schemas.microsoft.com/office/drawing/2014/chart" uri="{C3380CC4-5D6E-409C-BE32-E72D297353CC}">
              <c16:uniqueId val="{00000002-9E56-4DD4-A330-62A1360D07D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45078</c:v>
                </c:pt>
              </c:numCache>
            </c:numRef>
          </c:cat>
          <c:val>
            <c:numRef>
              <c:f>Sheet1!$E$2</c:f>
              <c:numCache>
                <c:formatCode>General</c:formatCode>
                <c:ptCount val="1"/>
                <c:pt idx="0">
                  <c:v>1181</c:v>
                </c:pt>
              </c:numCache>
            </c:numRef>
          </c:val>
          <c:extLst>
            <c:ext xmlns:c16="http://schemas.microsoft.com/office/drawing/2014/chart" uri="{C3380CC4-5D6E-409C-BE32-E72D297353CC}">
              <c16:uniqueId val="{00000003-9E56-4DD4-A330-62A1360D07D5}"/>
            </c:ext>
          </c:extLst>
        </c:ser>
        <c:dLbls>
          <c:showLegendKey val="0"/>
          <c:showVal val="0"/>
          <c:showCatName val="0"/>
          <c:showSerName val="0"/>
          <c:showPercent val="0"/>
          <c:showBubbleSize val="0"/>
        </c:dLbls>
        <c:gapWidth val="219"/>
        <c:overlap val="-27"/>
        <c:axId val="367408840"/>
        <c:axId val="367407528"/>
      </c:barChart>
      <c:dateAx>
        <c:axId val="36740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07528"/>
        <c:crosses val="autoZero"/>
        <c:auto val="1"/>
        <c:lblOffset val="100"/>
        <c:baseTimeUnit val="days"/>
      </c:dateAx>
      <c:valAx>
        <c:axId val="36740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0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0</c:v>
                </c:pt>
              </c:numCache>
            </c:numRef>
          </c:val>
          <c:extLst>
            <c:ext xmlns:c16="http://schemas.microsoft.com/office/drawing/2014/chart" uri="{C3380CC4-5D6E-409C-BE32-E72D297353CC}">
              <c16:uniqueId val="{00000000-D289-4542-A505-AEAB1BB4D0AF}"/>
            </c:ext>
          </c:extLst>
        </c:ser>
        <c:dLbls>
          <c:showLegendKey val="0"/>
          <c:showVal val="0"/>
          <c:showCatName val="0"/>
          <c:showSerName val="0"/>
          <c:showPercent val="0"/>
          <c:showBubbleSize val="0"/>
        </c:dLbls>
        <c:gapWidth val="219"/>
        <c:overlap val="-27"/>
        <c:axId val="367098104"/>
        <c:axId val="367098760"/>
      </c:barChart>
      <c:dateAx>
        <c:axId val="36709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98760"/>
        <c:crosses val="autoZero"/>
        <c:auto val="1"/>
        <c:lblOffset val="100"/>
        <c:baseTimeUnit val="months"/>
      </c:dateAx>
      <c:valAx>
        <c:axId val="36709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9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0</c:v>
                </c:pt>
                <c:pt idx="7">
                  <c:v>0</c:v>
                </c:pt>
                <c:pt idx="8">
                  <c:v>0</c:v>
                </c:pt>
                <c:pt idx="9">
                  <c:v>0</c:v>
                </c:pt>
                <c:pt idx="10">
                  <c:v>0</c:v>
                </c:pt>
                <c:pt idx="11">
                  <c:v>0</c:v>
                </c:pt>
              </c:numCache>
            </c:numRef>
          </c:val>
          <c:extLst>
            <c:ext xmlns:c16="http://schemas.microsoft.com/office/drawing/2014/chart" uri="{C3380CC4-5D6E-409C-BE32-E72D297353CC}">
              <c16:uniqueId val="{00000000-F772-43F9-8047-70426A9D44E3}"/>
            </c:ext>
          </c:extLst>
        </c:ser>
        <c:dLbls>
          <c:showLegendKey val="0"/>
          <c:showVal val="0"/>
          <c:showCatName val="0"/>
          <c:showSerName val="0"/>
          <c:showPercent val="0"/>
          <c:showBubbleSize val="0"/>
        </c:dLbls>
        <c:gapWidth val="219"/>
        <c:overlap val="-27"/>
        <c:axId val="371408792"/>
        <c:axId val="371409120"/>
      </c:barChart>
      <c:dateAx>
        <c:axId val="37140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9120"/>
        <c:crosses val="autoZero"/>
        <c:auto val="1"/>
        <c:lblOffset val="100"/>
        <c:baseTimeUnit val="months"/>
      </c:dateAx>
      <c:valAx>
        <c:axId val="37140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0</c:v>
                </c:pt>
                <c:pt idx="7">
                  <c:v>0</c:v>
                </c:pt>
                <c:pt idx="8">
                  <c:v>0</c:v>
                </c:pt>
                <c:pt idx="9">
                  <c:v>0</c:v>
                </c:pt>
                <c:pt idx="10">
                  <c:v>0</c:v>
                </c:pt>
                <c:pt idx="11">
                  <c:v>0</c:v>
                </c:pt>
              </c:numCache>
            </c:numRef>
          </c:val>
          <c:extLst>
            <c:ext xmlns:c16="http://schemas.microsoft.com/office/drawing/2014/chart" uri="{C3380CC4-5D6E-409C-BE32-E72D297353CC}">
              <c16:uniqueId val="{00000000-DA98-41BA-8DAF-406DBC27A764}"/>
            </c:ext>
          </c:extLst>
        </c:ser>
        <c:dLbls>
          <c:showLegendKey val="0"/>
          <c:showVal val="0"/>
          <c:showCatName val="0"/>
          <c:showSerName val="0"/>
          <c:showPercent val="0"/>
          <c:showBubbleSize val="0"/>
        </c:dLbls>
        <c:gapWidth val="219"/>
        <c:overlap val="-27"/>
        <c:axId val="371396664"/>
        <c:axId val="371402896"/>
      </c:barChart>
      <c:catAx>
        <c:axId val="37139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2896"/>
        <c:crosses val="autoZero"/>
        <c:auto val="1"/>
        <c:lblAlgn val="ctr"/>
        <c:lblOffset val="100"/>
        <c:noMultiLvlLbl val="0"/>
      </c:catAx>
      <c:valAx>
        <c:axId val="37140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9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869</c:v>
                </c:pt>
                <c:pt idx="7">
                  <c:v>0</c:v>
                </c:pt>
              </c:numCache>
            </c:numRef>
          </c:val>
          <c:extLst>
            <c:ext xmlns:c16="http://schemas.microsoft.com/office/drawing/2014/chart" uri="{C3380CC4-5D6E-409C-BE32-E72D297353CC}">
              <c16:uniqueId val="{00000000-EB59-4418-8D16-E79043D98B73}"/>
            </c:ext>
          </c:extLst>
        </c:ser>
        <c:dLbls>
          <c:showLegendKey val="0"/>
          <c:showVal val="0"/>
          <c:showCatName val="0"/>
          <c:showSerName val="0"/>
          <c:showPercent val="0"/>
          <c:showBubbleSize val="0"/>
        </c:dLbls>
        <c:gapWidth val="219"/>
        <c:overlap val="-27"/>
        <c:axId val="371400600"/>
        <c:axId val="371397320"/>
      </c:barChart>
      <c:dateAx>
        <c:axId val="37140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97320"/>
        <c:crosses val="autoZero"/>
        <c:auto val="1"/>
        <c:lblOffset val="100"/>
        <c:baseTimeUnit val="months"/>
      </c:dateAx>
      <c:valAx>
        <c:axId val="37139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numCache>
            </c:numRef>
          </c:val>
          <c:extLst>
            <c:ext xmlns:c16="http://schemas.microsoft.com/office/drawing/2014/chart" uri="{C3380CC4-5D6E-409C-BE32-E72D297353CC}">
              <c16:uniqueId val="{00000000-1A66-4B32-BD88-6B1A85C62BA8}"/>
            </c:ext>
          </c:extLst>
        </c:ser>
        <c:dLbls>
          <c:showLegendKey val="0"/>
          <c:showVal val="0"/>
          <c:showCatName val="0"/>
          <c:showSerName val="0"/>
          <c:showPercent val="0"/>
          <c:showBubbleSize val="0"/>
        </c:dLbls>
        <c:gapWidth val="219"/>
        <c:overlap val="-27"/>
        <c:axId val="469888984"/>
        <c:axId val="469891280"/>
      </c:barChart>
      <c:dateAx>
        <c:axId val="469888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91280"/>
        <c:crosses val="autoZero"/>
        <c:auto val="1"/>
        <c:lblOffset val="100"/>
        <c:baseTimeUnit val="months"/>
      </c:dateAx>
      <c:valAx>
        <c:axId val="46989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8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E22-4662-B279-4CF056CCB460}"/>
            </c:ext>
          </c:extLst>
        </c:ser>
        <c:dLbls>
          <c:showLegendKey val="0"/>
          <c:showVal val="0"/>
          <c:showCatName val="0"/>
          <c:showSerName val="0"/>
          <c:showPercent val="0"/>
          <c:showBubbleSize val="0"/>
        </c:dLbls>
        <c:gapWidth val="219"/>
        <c:overlap val="-27"/>
        <c:axId val="469890296"/>
        <c:axId val="469884720"/>
      </c:barChart>
      <c:dateAx>
        <c:axId val="46989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84720"/>
        <c:crosses val="autoZero"/>
        <c:auto val="1"/>
        <c:lblOffset val="100"/>
        <c:baseTimeUnit val="months"/>
      </c:dateAx>
      <c:valAx>
        <c:axId val="46988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9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15</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9BFF-4734-8A84-89A40BF52950}"/>
            </c:ext>
          </c:extLst>
        </c:ser>
        <c:dLbls>
          <c:showLegendKey val="0"/>
          <c:showVal val="0"/>
          <c:showCatName val="0"/>
          <c:showSerName val="0"/>
          <c:showPercent val="0"/>
          <c:showBubbleSize val="0"/>
        </c:dLbls>
        <c:gapWidth val="219"/>
        <c:overlap val="-27"/>
        <c:axId val="469885376"/>
        <c:axId val="469885704"/>
      </c:barChart>
      <c:catAx>
        <c:axId val="4698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85704"/>
        <c:crosses val="autoZero"/>
        <c:auto val="1"/>
        <c:lblAlgn val="ctr"/>
        <c:lblOffset val="100"/>
        <c:noMultiLvlLbl val="0"/>
      </c:catAx>
      <c:valAx>
        <c:axId val="46988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8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9</c:v>
                </c:pt>
              </c:numCache>
            </c:numRef>
          </c:val>
          <c:extLst>
            <c:ext xmlns:c16="http://schemas.microsoft.com/office/drawing/2014/chart" uri="{C3380CC4-5D6E-409C-BE32-E72D297353CC}">
              <c16:uniqueId val="{00000000-B287-4E1D-8F18-F41397170879}"/>
            </c:ext>
          </c:extLst>
        </c:ser>
        <c:dLbls>
          <c:showLegendKey val="0"/>
          <c:showVal val="0"/>
          <c:showCatName val="0"/>
          <c:showSerName val="0"/>
          <c:showPercent val="0"/>
          <c:showBubbleSize val="0"/>
        </c:dLbls>
        <c:gapWidth val="219"/>
        <c:overlap val="-27"/>
        <c:axId val="475950752"/>
        <c:axId val="475949112"/>
      </c:barChart>
      <c:dateAx>
        <c:axId val="47595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49112"/>
        <c:crosses val="autoZero"/>
        <c:auto val="1"/>
        <c:lblOffset val="100"/>
        <c:baseTimeUnit val="months"/>
      </c:dateAx>
      <c:valAx>
        <c:axId val="47594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5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44</c:v>
                </c:pt>
                <c:pt idx="1">
                  <c:v>56</c:v>
                </c:pt>
                <c:pt idx="2">
                  <c:v>75</c:v>
                </c:pt>
                <c:pt idx="3">
                  <c:v>72</c:v>
                </c:pt>
                <c:pt idx="4">
                  <c:v>37</c:v>
                </c:pt>
                <c:pt idx="5">
                  <c:v>44</c:v>
                </c:pt>
              </c:numCache>
            </c:numRef>
          </c:val>
          <c:extLst>
            <c:ext xmlns:c16="http://schemas.microsoft.com/office/drawing/2014/chart" uri="{C3380CC4-5D6E-409C-BE32-E72D297353CC}">
              <c16:uniqueId val="{00000000-2AA6-4DB8-A4CF-CBFEF89CA3A1}"/>
            </c:ext>
          </c:extLst>
        </c:ser>
        <c:dLbls>
          <c:showLegendKey val="0"/>
          <c:showVal val="0"/>
          <c:showCatName val="0"/>
          <c:showSerName val="0"/>
          <c:showPercent val="0"/>
          <c:showBubbleSize val="0"/>
        </c:dLbls>
        <c:gapWidth val="219"/>
        <c:overlap val="-27"/>
        <c:axId val="475955672"/>
        <c:axId val="475960920"/>
      </c:barChart>
      <c:catAx>
        <c:axId val="47595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60920"/>
        <c:crosses val="autoZero"/>
        <c:auto val="1"/>
        <c:lblAlgn val="ctr"/>
        <c:lblOffset val="100"/>
        <c:noMultiLvlLbl val="0"/>
      </c:catAx>
      <c:valAx>
        <c:axId val="47596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5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221</c:v>
                </c:pt>
                <c:pt idx="1">
                  <c:v>280</c:v>
                </c:pt>
                <c:pt idx="2">
                  <c:v>525</c:v>
                </c:pt>
                <c:pt idx="3">
                  <c:v>656</c:v>
                </c:pt>
                <c:pt idx="4">
                  <c:v>371</c:v>
                </c:pt>
                <c:pt idx="5">
                  <c:v>400</c:v>
                </c:pt>
              </c:numCache>
            </c:numRef>
          </c:val>
          <c:extLst>
            <c:ext xmlns:c16="http://schemas.microsoft.com/office/drawing/2014/chart" uri="{C3380CC4-5D6E-409C-BE32-E72D297353CC}">
              <c16:uniqueId val="{00000000-6086-4057-B60B-46CBFF2BFEF1}"/>
            </c:ext>
          </c:extLst>
        </c:ser>
        <c:dLbls>
          <c:showLegendKey val="0"/>
          <c:showVal val="0"/>
          <c:showCatName val="0"/>
          <c:showSerName val="0"/>
          <c:showPercent val="0"/>
          <c:showBubbleSize val="0"/>
        </c:dLbls>
        <c:gapWidth val="219"/>
        <c:overlap val="-27"/>
        <c:axId val="475963544"/>
        <c:axId val="475963872"/>
      </c:barChart>
      <c:catAx>
        <c:axId val="47596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63872"/>
        <c:crosses val="autoZero"/>
        <c:auto val="1"/>
        <c:lblAlgn val="ctr"/>
        <c:lblOffset val="100"/>
        <c:noMultiLvlLbl val="0"/>
      </c:catAx>
      <c:valAx>
        <c:axId val="47596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6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11916</c:v>
                </c:pt>
                <c:pt idx="6">
                  <c:v>11970</c:v>
                </c:pt>
                <c:pt idx="7">
                  <c:v>764</c:v>
                </c:pt>
              </c:numCache>
            </c:numRef>
          </c:val>
          <c:extLst>
            <c:ext xmlns:c16="http://schemas.microsoft.com/office/drawing/2014/chart" uri="{C3380CC4-5D6E-409C-BE32-E72D297353CC}">
              <c16:uniqueId val="{00000000-0797-42CE-B0A6-E9AED58B780A}"/>
            </c:ext>
          </c:extLst>
        </c:ser>
        <c:dLbls>
          <c:showLegendKey val="0"/>
          <c:showVal val="0"/>
          <c:showCatName val="0"/>
          <c:showSerName val="0"/>
          <c:showPercent val="0"/>
          <c:showBubbleSize val="0"/>
        </c:dLbls>
        <c:gapWidth val="219"/>
        <c:overlap val="-27"/>
        <c:axId val="475957312"/>
        <c:axId val="475958624"/>
      </c:barChart>
      <c:catAx>
        <c:axId val="47595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58624"/>
        <c:crosses val="autoZero"/>
        <c:auto val="1"/>
        <c:lblAlgn val="ctr"/>
        <c:lblOffset val="100"/>
        <c:noMultiLvlLbl val="0"/>
      </c:catAx>
      <c:valAx>
        <c:axId val="47595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5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numCache>
            </c:numRef>
          </c:val>
          <c:extLst>
            <c:ext xmlns:c16="http://schemas.microsoft.com/office/drawing/2014/chart" uri="{C3380CC4-5D6E-409C-BE32-E72D297353CC}">
              <c16:uniqueId val="{00000000-2FCA-43CA-826E-652512341F32}"/>
            </c:ext>
          </c:extLst>
        </c:ser>
        <c:dLbls>
          <c:showLegendKey val="0"/>
          <c:showVal val="0"/>
          <c:showCatName val="0"/>
          <c:showSerName val="0"/>
          <c:showPercent val="0"/>
          <c:showBubbleSize val="0"/>
        </c:dLbls>
        <c:gapWidth val="219"/>
        <c:overlap val="-27"/>
        <c:axId val="375089032"/>
        <c:axId val="375094280"/>
      </c:barChart>
      <c:dateAx>
        <c:axId val="375089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094280"/>
        <c:crosses val="autoZero"/>
        <c:auto val="1"/>
        <c:lblOffset val="100"/>
        <c:baseTimeUnit val="months"/>
      </c:dateAx>
      <c:valAx>
        <c:axId val="37509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08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17</c:v>
                </c:pt>
                <c:pt idx="7">
                  <c:v>0</c:v>
                </c:pt>
                <c:pt idx="8">
                  <c:v>0</c:v>
                </c:pt>
                <c:pt idx="9">
                  <c:v>0</c:v>
                </c:pt>
                <c:pt idx="10">
                  <c:v>0</c:v>
                </c:pt>
                <c:pt idx="11">
                  <c:v>0</c:v>
                </c:pt>
              </c:numCache>
            </c:numRef>
          </c:val>
          <c:extLst>
            <c:ext xmlns:c16="http://schemas.microsoft.com/office/drawing/2014/chart" uri="{C3380CC4-5D6E-409C-BE32-E72D297353CC}">
              <c16:uniqueId val="{00000000-1F37-408C-8F0D-60B03F5780B7}"/>
            </c:ext>
          </c:extLst>
        </c:ser>
        <c:dLbls>
          <c:showLegendKey val="0"/>
          <c:showVal val="0"/>
          <c:showCatName val="0"/>
          <c:showSerName val="0"/>
          <c:showPercent val="0"/>
          <c:showBubbleSize val="0"/>
        </c:dLbls>
        <c:gapWidth val="219"/>
        <c:overlap val="-27"/>
        <c:axId val="375097888"/>
        <c:axId val="375098216"/>
      </c:barChart>
      <c:dateAx>
        <c:axId val="37509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098216"/>
        <c:crosses val="autoZero"/>
        <c:auto val="1"/>
        <c:lblOffset val="100"/>
        <c:baseTimeUnit val="months"/>
      </c:dateAx>
      <c:valAx>
        <c:axId val="37509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09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1222</c:v>
                </c:pt>
                <c:pt idx="5">
                  <c:v>581</c:v>
                </c:pt>
                <c:pt idx="6">
                  <c:v>17</c:v>
                </c:pt>
                <c:pt idx="7">
                  <c:v>0</c:v>
                </c:pt>
                <c:pt idx="8">
                  <c:v>0</c:v>
                </c:pt>
                <c:pt idx="9">
                  <c:v>0</c:v>
                </c:pt>
                <c:pt idx="10">
                  <c:v>0</c:v>
                </c:pt>
                <c:pt idx="11">
                  <c:v>0</c:v>
                </c:pt>
              </c:numCache>
            </c:numRef>
          </c:val>
          <c:extLst>
            <c:ext xmlns:c16="http://schemas.microsoft.com/office/drawing/2014/chart" uri="{C3380CC4-5D6E-409C-BE32-E72D297353CC}">
              <c16:uniqueId val="{00000000-1C26-48A4-A48B-20A11296BB3D}"/>
            </c:ext>
          </c:extLst>
        </c:ser>
        <c:dLbls>
          <c:showLegendKey val="0"/>
          <c:showVal val="0"/>
          <c:showCatName val="0"/>
          <c:showSerName val="0"/>
          <c:showPercent val="0"/>
          <c:showBubbleSize val="0"/>
        </c:dLbls>
        <c:gapWidth val="219"/>
        <c:overlap val="-27"/>
        <c:axId val="375106088"/>
        <c:axId val="375105104"/>
      </c:barChart>
      <c:catAx>
        <c:axId val="37510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05104"/>
        <c:crosses val="autoZero"/>
        <c:auto val="1"/>
        <c:lblAlgn val="ctr"/>
        <c:lblOffset val="100"/>
        <c:noMultiLvlLbl val="0"/>
      </c:catAx>
      <c:valAx>
        <c:axId val="37510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0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numCache>
            </c:numRef>
          </c:val>
          <c:extLst>
            <c:ext xmlns:c16="http://schemas.microsoft.com/office/drawing/2014/chart" uri="{C3380CC4-5D6E-409C-BE32-E72D297353CC}">
              <c16:uniqueId val="{00000000-3D64-4349-BF77-2EA7713D2B5E}"/>
            </c:ext>
          </c:extLst>
        </c:ser>
        <c:dLbls>
          <c:showLegendKey val="0"/>
          <c:showVal val="0"/>
          <c:showCatName val="0"/>
          <c:showSerName val="0"/>
          <c:showPercent val="0"/>
          <c:showBubbleSize val="0"/>
        </c:dLbls>
        <c:gapWidth val="219"/>
        <c:overlap val="-27"/>
        <c:axId val="375101824"/>
        <c:axId val="375106416"/>
      </c:barChart>
      <c:dateAx>
        <c:axId val="37510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06416"/>
        <c:crosses val="autoZero"/>
        <c:auto val="1"/>
        <c:lblOffset val="100"/>
        <c:baseTimeUnit val="months"/>
      </c:dateAx>
      <c:valAx>
        <c:axId val="37510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0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3A91B-0D2D-4A54-B144-D1E9C86A589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3892A19-7541-4A47-8802-B7E156A9B88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44851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C222-9320-4E94-B05E-7AF523B8C37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DA1CCED8-B475-403D-8E5E-7B697FC6C82A}"/>
              </a:ext>
            </a:extLst>
          </p:cNvPr>
          <p:cNvGraphicFramePr>
            <a:graphicFrameLocks noGrp="1"/>
          </p:cNvGraphicFramePr>
          <p:nvPr>
            <p:ph type="chart" sz="quarter" idx="13"/>
            <p:extLst>
              <p:ext uri="{D42A27DB-BD31-4B8C-83A1-F6EECF244321}">
                <p14:modId xmlns:p14="http://schemas.microsoft.com/office/powerpoint/2010/main" val="309953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DDC2B-2B95-4875-946B-B603006EDECB}"/>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A6AA700F-9EF7-4177-976C-E467A3C64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33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CD355-0783-4CAA-8689-84E9E474F298}"/>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3806FFE-9CEA-40E9-8925-0ADF0DA1C547}"/>
              </a:ext>
            </a:extLst>
          </p:cNvPr>
          <p:cNvGraphicFramePr>
            <a:graphicFrameLocks noGrp="1"/>
          </p:cNvGraphicFramePr>
          <p:nvPr>
            <p:ph type="tbl" sz="quarter" idx="13"/>
            <p:extLst>
              <p:ext uri="{D42A27DB-BD31-4B8C-83A1-F6EECF244321}">
                <p14:modId xmlns:p14="http://schemas.microsoft.com/office/powerpoint/2010/main" val="523233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4669945"/>
                    </a:ext>
                  </a:extLst>
                </a:gridCol>
                <a:gridCol w="905256">
                  <a:extLst>
                    <a:ext uri="{9D8B030D-6E8A-4147-A177-3AD203B41FA5}">
                      <a16:colId xmlns:a16="http://schemas.microsoft.com/office/drawing/2014/main" val="1979187662"/>
                    </a:ext>
                  </a:extLst>
                </a:gridCol>
                <a:gridCol w="905256">
                  <a:extLst>
                    <a:ext uri="{9D8B030D-6E8A-4147-A177-3AD203B41FA5}">
                      <a16:colId xmlns:a16="http://schemas.microsoft.com/office/drawing/2014/main" val="3314628504"/>
                    </a:ext>
                  </a:extLst>
                </a:gridCol>
                <a:gridCol w="905256">
                  <a:extLst>
                    <a:ext uri="{9D8B030D-6E8A-4147-A177-3AD203B41FA5}">
                      <a16:colId xmlns:a16="http://schemas.microsoft.com/office/drawing/2014/main" val="3876989567"/>
                    </a:ext>
                  </a:extLst>
                </a:gridCol>
                <a:gridCol w="905256">
                  <a:extLst>
                    <a:ext uri="{9D8B030D-6E8A-4147-A177-3AD203B41FA5}">
                      <a16:colId xmlns:a16="http://schemas.microsoft.com/office/drawing/2014/main" val="1768112308"/>
                    </a:ext>
                  </a:extLst>
                </a:gridCol>
                <a:gridCol w="905256">
                  <a:extLst>
                    <a:ext uri="{9D8B030D-6E8A-4147-A177-3AD203B41FA5}">
                      <a16:colId xmlns:a16="http://schemas.microsoft.com/office/drawing/2014/main" val="3397417298"/>
                    </a:ext>
                  </a:extLst>
                </a:gridCol>
                <a:gridCol w="905256">
                  <a:extLst>
                    <a:ext uri="{9D8B030D-6E8A-4147-A177-3AD203B41FA5}">
                      <a16:colId xmlns:a16="http://schemas.microsoft.com/office/drawing/2014/main" val="1681158007"/>
                    </a:ext>
                  </a:extLst>
                </a:gridCol>
                <a:gridCol w="905256">
                  <a:extLst>
                    <a:ext uri="{9D8B030D-6E8A-4147-A177-3AD203B41FA5}">
                      <a16:colId xmlns:a16="http://schemas.microsoft.com/office/drawing/2014/main" val="1033670353"/>
                    </a:ext>
                  </a:extLst>
                </a:gridCol>
                <a:gridCol w="905256">
                  <a:extLst>
                    <a:ext uri="{9D8B030D-6E8A-4147-A177-3AD203B41FA5}">
                      <a16:colId xmlns:a16="http://schemas.microsoft.com/office/drawing/2014/main" val="67973787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6149024"/>
                  </a:ext>
                </a:extLst>
              </a:tr>
              <a:tr h="370840">
                <a:tc>
                  <a:txBody>
                    <a:bodyPr/>
                    <a:lstStyle/>
                    <a:p>
                      <a:r>
                        <a:rPr lang="en-US" sz="1000"/>
                        <a:t>1875</a:t>
                      </a:r>
                    </a:p>
                  </a:txBody>
                  <a:tcPr/>
                </a:tc>
                <a:tc>
                  <a:txBody>
                    <a:bodyPr/>
                    <a:lstStyle/>
                    <a:p>
                      <a:r>
                        <a:rPr lang="en-US" sz="1000"/>
                        <a:t>8</a:t>
                      </a:r>
                    </a:p>
                  </a:txBody>
                  <a:tcPr/>
                </a:tc>
                <a:tc>
                  <a:txBody>
                    <a:bodyPr/>
                    <a:lstStyle/>
                    <a:p>
                      <a:r>
                        <a:rPr lang="en-US" sz="1000"/>
                        <a:t>10</a:t>
                      </a:r>
                    </a:p>
                  </a:txBody>
                  <a:tcPr/>
                </a:tc>
                <a:tc>
                  <a:txBody>
                    <a:bodyPr/>
                    <a:lstStyle/>
                    <a:p>
                      <a:r>
                        <a:rPr lang="en-US" sz="1000"/>
                        <a:t>126</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0.7429 %</a:t>
                      </a:r>
                    </a:p>
                  </a:txBody>
                  <a:tcPr/>
                </a:tc>
                <a:tc>
                  <a:txBody>
                    <a:bodyPr/>
                    <a:lstStyle/>
                    <a:p>
                      <a:r>
                        <a:rPr lang="en-US" sz="1000"/>
                        <a:t>0.0 %</a:t>
                      </a:r>
                    </a:p>
                  </a:txBody>
                  <a:tcPr/>
                </a:tc>
                <a:extLst>
                  <a:ext uri="{0D108BD9-81ED-4DB2-BD59-A6C34878D82A}">
                    <a16:rowId xmlns:a16="http://schemas.microsoft.com/office/drawing/2014/main" val="3885674656"/>
                  </a:ext>
                </a:extLst>
              </a:tr>
            </a:tbl>
          </a:graphicData>
        </a:graphic>
      </p:graphicFrame>
      <p:sp>
        <p:nvSpPr>
          <p:cNvPr id="4" name="Text Placeholder 3">
            <a:extLst>
              <a:ext uri="{FF2B5EF4-FFF2-40B4-BE49-F238E27FC236}">
                <a16:creationId xmlns:a16="http://schemas.microsoft.com/office/drawing/2014/main" id="{25A0DC1F-7A07-4B52-A180-C0E73960308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182727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55857-B71D-4439-AA30-DAC9D15B9C25}"/>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F2D4A86-DD3B-4EEB-8740-C63DCF5389F5}"/>
              </a:ext>
            </a:extLst>
          </p:cNvPr>
          <p:cNvGraphicFramePr>
            <a:graphicFrameLocks noGrp="1"/>
          </p:cNvGraphicFramePr>
          <p:nvPr>
            <p:ph type="chart" sz="quarter" idx="13"/>
            <p:extLst>
              <p:ext uri="{D42A27DB-BD31-4B8C-83A1-F6EECF244321}">
                <p14:modId xmlns:p14="http://schemas.microsoft.com/office/powerpoint/2010/main" val="411795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6C39E9-2841-4E65-AC27-057B0559977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DBAAE27-0483-4BE8-A977-68DCFF33F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197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249D8-90FD-42B0-9BB0-17CAD0456E3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BA7CCEE-CF4A-4918-97CD-D7582BF660D4}"/>
              </a:ext>
            </a:extLst>
          </p:cNvPr>
          <p:cNvGraphicFramePr>
            <a:graphicFrameLocks noGrp="1"/>
          </p:cNvGraphicFramePr>
          <p:nvPr>
            <p:ph type="chart" sz="quarter" idx="13"/>
            <p:extLst>
              <p:ext uri="{D42A27DB-BD31-4B8C-83A1-F6EECF244321}">
                <p14:modId xmlns:p14="http://schemas.microsoft.com/office/powerpoint/2010/main" val="2394623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DC167-D65E-4BBB-A52D-25ED8A16394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D5E48C3-E3A9-44EE-A4DF-9C0E28FD4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67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132B5-31A6-421A-8795-09281E6E7DA1}"/>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F060AEE7-6090-40A4-9827-8F271CC7D574}"/>
              </a:ext>
            </a:extLst>
          </p:cNvPr>
          <p:cNvGraphicFramePr>
            <a:graphicFrameLocks noGrp="1"/>
          </p:cNvGraphicFramePr>
          <p:nvPr>
            <p:ph type="chart" sz="quarter" idx="13"/>
            <p:extLst>
              <p:ext uri="{D42A27DB-BD31-4B8C-83A1-F6EECF244321}">
                <p14:modId xmlns:p14="http://schemas.microsoft.com/office/powerpoint/2010/main" val="850091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70782-9A08-4E5C-B40B-25056A35F76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BF07117-7865-40EA-BEED-EC63D4A65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2546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3200A-B6B8-4675-B4E5-622318A805A5}"/>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BE962A6-7D71-4825-9DA6-DDCF3E02C5C1}"/>
              </a:ext>
            </a:extLst>
          </p:cNvPr>
          <p:cNvGraphicFramePr>
            <a:graphicFrameLocks noGrp="1"/>
          </p:cNvGraphicFramePr>
          <p:nvPr>
            <p:ph type="chart" sz="quarter" idx="13"/>
            <p:extLst>
              <p:ext uri="{D42A27DB-BD31-4B8C-83A1-F6EECF244321}">
                <p14:modId xmlns:p14="http://schemas.microsoft.com/office/powerpoint/2010/main" val="3816317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8BE45D-FF03-48C4-85C6-348C0252FBE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25B1286-3E34-4F84-94EE-4C616EDB92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549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06860-B73E-41C1-84DC-1AB1BFDF8494}"/>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6DC4AD20-101F-4E52-BC7B-3F9EABEA0EAC}"/>
              </a:ext>
            </a:extLst>
          </p:cNvPr>
          <p:cNvGraphicFramePr>
            <a:graphicFrameLocks noGrp="1"/>
          </p:cNvGraphicFramePr>
          <p:nvPr>
            <p:ph type="tbl" sz="quarter" idx="13"/>
            <p:extLst>
              <p:ext uri="{D42A27DB-BD31-4B8C-83A1-F6EECF244321}">
                <p14:modId xmlns:p14="http://schemas.microsoft.com/office/powerpoint/2010/main" val="125984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02546492"/>
                    </a:ext>
                  </a:extLst>
                </a:gridCol>
                <a:gridCol w="1316737">
                  <a:extLst>
                    <a:ext uri="{9D8B030D-6E8A-4147-A177-3AD203B41FA5}">
                      <a16:colId xmlns:a16="http://schemas.microsoft.com/office/drawing/2014/main" val="937233352"/>
                    </a:ext>
                  </a:extLst>
                </a:gridCol>
                <a:gridCol w="329184">
                  <a:extLst>
                    <a:ext uri="{9D8B030D-6E8A-4147-A177-3AD203B41FA5}">
                      <a16:colId xmlns:a16="http://schemas.microsoft.com/office/drawing/2014/main" val="1890505049"/>
                    </a:ext>
                  </a:extLst>
                </a:gridCol>
                <a:gridCol w="329184">
                  <a:extLst>
                    <a:ext uri="{9D8B030D-6E8A-4147-A177-3AD203B41FA5}">
                      <a16:colId xmlns:a16="http://schemas.microsoft.com/office/drawing/2014/main" val="1154216272"/>
                    </a:ext>
                  </a:extLst>
                </a:gridCol>
                <a:gridCol w="329184">
                  <a:extLst>
                    <a:ext uri="{9D8B030D-6E8A-4147-A177-3AD203B41FA5}">
                      <a16:colId xmlns:a16="http://schemas.microsoft.com/office/drawing/2014/main" val="9507717"/>
                    </a:ext>
                  </a:extLst>
                </a:gridCol>
                <a:gridCol w="329184">
                  <a:extLst>
                    <a:ext uri="{9D8B030D-6E8A-4147-A177-3AD203B41FA5}">
                      <a16:colId xmlns:a16="http://schemas.microsoft.com/office/drawing/2014/main" val="1088794600"/>
                    </a:ext>
                  </a:extLst>
                </a:gridCol>
                <a:gridCol w="329184">
                  <a:extLst>
                    <a:ext uri="{9D8B030D-6E8A-4147-A177-3AD203B41FA5}">
                      <a16:colId xmlns:a16="http://schemas.microsoft.com/office/drawing/2014/main" val="2750176459"/>
                    </a:ext>
                  </a:extLst>
                </a:gridCol>
                <a:gridCol w="329184">
                  <a:extLst>
                    <a:ext uri="{9D8B030D-6E8A-4147-A177-3AD203B41FA5}">
                      <a16:colId xmlns:a16="http://schemas.microsoft.com/office/drawing/2014/main" val="2149756218"/>
                    </a:ext>
                  </a:extLst>
                </a:gridCol>
                <a:gridCol w="329184">
                  <a:extLst>
                    <a:ext uri="{9D8B030D-6E8A-4147-A177-3AD203B41FA5}">
                      <a16:colId xmlns:a16="http://schemas.microsoft.com/office/drawing/2014/main" val="2745997269"/>
                    </a:ext>
                  </a:extLst>
                </a:gridCol>
                <a:gridCol w="329184">
                  <a:extLst>
                    <a:ext uri="{9D8B030D-6E8A-4147-A177-3AD203B41FA5}">
                      <a16:colId xmlns:a16="http://schemas.microsoft.com/office/drawing/2014/main" val="2832782705"/>
                    </a:ext>
                  </a:extLst>
                </a:gridCol>
                <a:gridCol w="329184">
                  <a:extLst>
                    <a:ext uri="{9D8B030D-6E8A-4147-A177-3AD203B41FA5}">
                      <a16:colId xmlns:a16="http://schemas.microsoft.com/office/drawing/2014/main" val="1699492279"/>
                    </a:ext>
                  </a:extLst>
                </a:gridCol>
                <a:gridCol w="329184">
                  <a:extLst>
                    <a:ext uri="{9D8B030D-6E8A-4147-A177-3AD203B41FA5}">
                      <a16:colId xmlns:a16="http://schemas.microsoft.com/office/drawing/2014/main" val="1866076474"/>
                    </a:ext>
                  </a:extLst>
                </a:gridCol>
                <a:gridCol w="329184">
                  <a:extLst>
                    <a:ext uri="{9D8B030D-6E8A-4147-A177-3AD203B41FA5}">
                      <a16:colId xmlns:a16="http://schemas.microsoft.com/office/drawing/2014/main" val="1154316654"/>
                    </a:ext>
                  </a:extLst>
                </a:gridCol>
                <a:gridCol w="329184">
                  <a:extLst>
                    <a:ext uri="{9D8B030D-6E8A-4147-A177-3AD203B41FA5}">
                      <a16:colId xmlns:a16="http://schemas.microsoft.com/office/drawing/2014/main" val="2225113360"/>
                    </a:ext>
                  </a:extLst>
                </a:gridCol>
                <a:gridCol w="329184">
                  <a:extLst>
                    <a:ext uri="{9D8B030D-6E8A-4147-A177-3AD203B41FA5}">
                      <a16:colId xmlns:a16="http://schemas.microsoft.com/office/drawing/2014/main" val="671754533"/>
                    </a:ext>
                  </a:extLst>
                </a:gridCol>
                <a:gridCol w="329184">
                  <a:extLst>
                    <a:ext uri="{9D8B030D-6E8A-4147-A177-3AD203B41FA5}">
                      <a16:colId xmlns:a16="http://schemas.microsoft.com/office/drawing/2014/main" val="2707167452"/>
                    </a:ext>
                  </a:extLst>
                </a:gridCol>
                <a:gridCol w="329184">
                  <a:extLst>
                    <a:ext uri="{9D8B030D-6E8A-4147-A177-3AD203B41FA5}">
                      <a16:colId xmlns:a16="http://schemas.microsoft.com/office/drawing/2014/main" val="4276981646"/>
                    </a:ext>
                  </a:extLst>
                </a:gridCol>
                <a:gridCol w="329184">
                  <a:extLst>
                    <a:ext uri="{9D8B030D-6E8A-4147-A177-3AD203B41FA5}">
                      <a16:colId xmlns:a16="http://schemas.microsoft.com/office/drawing/2014/main" val="1914485881"/>
                    </a:ext>
                  </a:extLst>
                </a:gridCol>
                <a:gridCol w="329184">
                  <a:extLst>
                    <a:ext uri="{9D8B030D-6E8A-4147-A177-3AD203B41FA5}">
                      <a16:colId xmlns:a16="http://schemas.microsoft.com/office/drawing/2014/main" val="2419358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11773646"/>
                  </a:ext>
                </a:extLst>
              </a:tr>
            </a:tbl>
          </a:graphicData>
        </a:graphic>
      </p:graphicFrame>
      <p:sp>
        <p:nvSpPr>
          <p:cNvPr id="4" name="Text Placeholder 3">
            <a:extLst>
              <a:ext uri="{FF2B5EF4-FFF2-40B4-BE49-F238E27FC236}">
                <a16:creationId xmlns:a16="http://schemas.microsoft.com/office/drawing/2014/main" id="{0322FA73-C5B7-47FE-8082-B1A03FC9A07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22137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5B638-8705-48D3-9899-323D3B818A1F}"/>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349E1743-60BC-42A3-9562-AA7DEA2BFAEB}"/>
              </a:ext>
            </a:extLst>
          </p:cNvPr>
          <p:cNvGraphicFramePr>
            <a:graphicFrameLocks noGrp="1"/>
          </p:cNvGraphicFramePr>
          <p:nvPr>
            <p:ph type="tbl" sz="quarter" idx="13"/>
            <p:extLst>
              <p:ext uri="{D42A27DB-BD31-4B8C-83A1-F6EECF244321}">
                <p14:modId xmlns:p14="http://schemas.microsoft.com/office/powerpoint/2010/main" val="3671154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99111376"/>
                    </a:ext>
                  </a:extLst>
                </a:gridCol>
                <a:gridCol w="1316737">
                  <a:extLst>
                    <a:ext uri="{9D8B030D-6E8A-4147-A177-3AD203B41FA5}">
                      <a16:colId xmlns:a16="http://schemas.microsoft.com/office/drawing/2014/main" val="1198730605"/>
                    </a:ext>
                  </a:extLst>
                </a:gridCol>
                <a:gridCol w="329184">
                  <a:extLst>
                    <a:ext uri="{9D8B030D-6E8A-4147-A177-3AD203B41FA5}">
                      <a16:colId xmlns:a16="http://schemas.microsoft.com/office/drawing/2014/main" val="3827058621"/>
                    </a:ext>
                  </a:extLst>
                </a:gridCol>
                <a:gridCol w="329184">
                  <a:extLst>
                    <a:ext uri="{9D8B030D-6E8A-4147-A177-3AD203B41FA5}">
                      <a16:colId xmlns:a16="http://schemas.microsoft.com/office/drawing/2014/main" val="3314624228"/>
                    </a:ext>
                  </a:extLst>
                </a:gridCol>
                <a:gridCol w="329184">
                  <a:extLst>
                    <a:ext uri="{9D8B030D-6E8A-4147-A177-3AD203B41FA5}">
                      <a16:colId xmlns:a16="http://schemas.microsoft.com/office/drawing/2014/main" val="1916270010"/>
                    </a:ext>
                  </a:extLst>
                </a:gridCol>
                <a:gridCol w="329184">
                  <a:extLst>
                    <a:ext uri="{9D8B030D-6E8A-4147-A177-3AD203B41FA5}">
                      <a16:colId xmlns:a16="http://schemas.microsoft.com/office/drawing/2014/main" val="1082282825"/>
                    </a:ext>
                  </a:extLst>
                </a:gridCol>
                <a:gridCol w="329184">
                  <a:extLst>
                    <a:ext uri="{9D8B030D-6E8A-4147-A177-3AD203B41FA5}">
                      <a16:colId xmlns:a16="http://schemas.microsoft.com/office/drawing/2014/main" val="2593777244"/>
                    </a:ext>
                  </a:extLst>
                </a:gridCol>
                <a:gridCol w="329184">
                  <a:extLst>
                    <a:ext uri="{9D8B030D-6E8A-4147-A177-3AD203B41FA5}">
                      <a16:colId xmlns:a16="http://schemas.microsoft.com/office/drawing/2014/main" val="156854507"/>
                    </a:ext>
                  </a:extLst>
                </a:gridCol>
                <a:gridCol w="329184">
                  <a:extLst>
                    <a:ext uri="{9D8B030D-6E8A-4147-A177-3AD203B41FA5}">
                      <a16:colId xmlns:a16="http://schemas.microsoft.com/office/drawing/2014/main" val="1391137341"/>
                    </a:ext>
                  </a:extLst>
                </a:gridCol>
                <a:gridCol w="329184">
                  <a:extLst>
                    <a:ext uri="{9D8B030D-6E8A-4147-A177-3AD203B41FA5}">
                      <a16:colId xmlns:a16="http://schemas.microsoft.com/office/drawing/2014/main" val="2362191308"/>
                    </a:ext>
                  </a:extLst>
                </a:gridCol>
                <a:gridCol w="329184">
                  <a:extLst>
                    <a:ext uri="{9D8B030D-6E8A-4147-A177-3AD203B41FA5}">
                      <a16:colId xmlns:a16="http://schemas.microsoft.com/office/drawing/2014/main" val="4106968114"/>
                    </a:ext>
                  </a:extLst>
                </a:gridCol>
                <a:gridCol w="329184">
                  <a:extLst>
                    <a:ext uri="{9D8B030D-6E8A-4147-A177-3AD203B41FA5}">
                      <a16:colId xmlns:a16="http://schemas.microsoft.com/office/drawing/2014/main" val="3621304472"/>
                    </a:ext>
                  </a:extLst>
                </a:gridCol>
                <a:gridCol w="329184">
                  <a:extLst>
                    <a:ext uri="{9D8B030D-6E8A-4147-A177-3AD203B41FA5}">
                      <a16:colId xmlns:a16="http://schemas.microsoft.com/office/drawing/2014/main" val="3410933848"/>
                    </a:ext>
                  </a:extLst>
                </a:gridCol>
                <a:gridCol w="329184">
                  <a:extLst>
                    <a:ext uri="{9D8B030D-6E8A-4147-A177-3AD203B41FA5}">
                      <a16:colId xmlns:a16="http://schemas.microsoft.com/office/drawing/2014/main" val="1360565234"/>
                    </a:ext>
                  </a:extLst>
                </a:gridCol>
                <a:gridCol w="329184">
                  <a:extLst>
                    <a:ext uri="{9D8B030D-6E8A-4147-A177-3AD203B41FA5}">
                      <a16:colId xmlns:a16="http://schemas.microsoft.com/office/drawing/2014/main" val="2708845664"/>
                    </a:ext>
                  </a:extLst>
                </a:gridCol>
                <a:gridCol w="329184">
                  <a:extLst>
                    <a:ext uri="{9D8B030D-6E8A-4147-A177-3AD203B41FA5}">
                      <a16:colId xmlns:a16="http://schemas.microsoft.com/office/drawing/2014/main" val="429527641"/>
                    </a:ext>
                  </a:extLst>
                </a:gridCol>
                <a:gridCol w="329184">
                  <a:extLst>
                    <a:ext uri="{9D8B030D-6E8A-4147-A177-3AD203B41FA5}">
                      <a16:colId xmlns:a16="http://schemas.microsoft.com/office/drawing/2014/main" val="3686014559"/>
                    </a:ext>
                  </a:extLst>
                </a:gridCol>
                <a:gridCol w="329184">
                  <a:extLst>
                    <a:ext uri="{9D8B030D-6E8A-4147-A177-3AD203B41FA5}">
                      <a16:colId xmlns:a16="http://schemas.microsoft.com/office/drawing/2014/main" val="851263394"/>
                    </a:ext>
                  </a:extLst>
                </a:gridCol>
                <a:gridCol w="329184">
                  <a:extLst>
                    <a:ext uri="{9D8B030D-6E8A-4147-A177-3AD203B41FA5}">
                      <a16:colId xmlns:a16="http://schemas.microsoft.com/office/drawing/2014/main" val="80365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9997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- 2023-06-21 18:00:04</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gathered to celebrate Anna S., a senior rater in our Commercial Underwriting Support unit, on her 50th anniversary with FICOH! Over the past five decades, Anna has demonstrated a meticulous attention to detail and delivered timely and professional service to all her internal customers. Her instinct to jump in and help during times of change has earned her the respect and appreciation of her peers. Mahalo Anna for your unwavering dedication and outstanding contributions to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https://quintly-image-storage.s3.amazonaws.com/17ae3836335657ff0a83f20c7d11e5e8/b0c7fcd4338e5834349b21819d881e32.jpg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4800357"/>
                  </a:ext>
                </a:extLst>
              </a:tr>
            </a:tbl>
          </a:graphicData>
        </a:graphic>
      </p:graphicFrame>
      <p:sp>
        <p:nvSpPr>
          <p:cNvPr id="4" name="Text Placeholder 3">
            <a:extLst>
              <a:ext uri="{FF2B5EF4-FFF2-40B4-BE49-F238E27FC236}">
                <a16:creationId xmlns:a16="http://schemas.microsoft.com/office/drawing/2014/main" id="{2618F7C2-9551-424D-9CC3-BF1403E261B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42310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895E5-DF92-48F4-8F1C-A8F7D70686F1}"/>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DA289380-BE98-450C-83E3-37E46D41CA45}"/>
              </a:ext>
            </a:extLst>
          </p:cNvPr>
          <p:cNvGraphicFramePr>
            <a:graphicFrameLocks noGrp="1"/>
          </p:cNvGraphicFramePr>
          <p:nvPr>
            <p:ph type="tbl" sz="quarter" idx="13"/>
            <p:extLst>
              <p:ext uri="{D42A27DB-BD31-4B8C-83A1-F6EECF244321}">
                <p14:modId xmlns:p14="http://schemas.microsoft.com/office/powerpoint/2010/main" val="104908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99422785"/>
                    </a:ext>
                  </a:extLst>
                </a:gridCol>
                <a:gridCol w="1316737">
                  <a:extLst>
                    <a:ext uri="{9D8B030D-6E8A-4147-A177-3AD203B41FA5}">
                      <a16:colId xmlns:a16="http://schemas.microsoft.com/office/drawing/2014/main" val="206658894"/>
                    </a:ext>
                  </a:extLst>
                </a:gridCol>
                <a:gridCol w="329184">
                  <a:extLst>
                    <a:ext uri="{9D8B030D-6E8A-4147-A177-3AD203B41FA5}">
                      <a16:colId xmlns:a16="http://schemas.microsoft.com/office/drawing/2014/main" val="2851646418"/>
                    </a:ext>
                  </a:extLst>
                </a:gridCol>
                <a:gridCol w="329184">
                  <a:extLst>
                    <a:ext uri="{9D8B030D-6E8A-4147-A177-3AD203B41FA5}">
                      <a16:colId xmlns:a16="http://schemas.microsoft.com/office/drawing/2014/main" val="2939633812"/>
                    </a:ext>
                  </a:extLst>
                </a:gridCol>
                <a:gridCol w="329184">
                  <a:extLst>
                    <a:ext uri="{9D8B030D-6E8A-4147-A177-3AD203B41FA5}">
                      <a16:colId xmlns:a16="http://schemas.microsoft.com/office/drawing/2014/main" val="650651576"/>
                    </a:ext>
                  </a:extLst>
                </a:gridCol>
                <a:gridCol w="329184">
                  <a:extLst>
                    <a:ext uri="{9D8B030D-6E8A-4147-A177-3AD203B41FA5}">
                      <a16:colId xmlns:a16="http://schemas.microsoft.com/office/drawing/2014/main" val="3966611554"/>
                    </a:ext>
                  </a:extLst>
                </a:gridCol>
                <a:gridCol w="329184">
                  <a:extLst>
                    <a:ext uri="{9D8B030D-6E8A-4147-A177-3AD203B41FA5}">
                      <a16:colId xmlns:a16="http://schemas.microsoft.com/office/drawing/2014/main" val="3157544166"/>
                    </a:ext>
                  </a:extLst>
                </a:gridCol>
                <a:gridCol w="329184">
                  <a:extLst>
                    <a:ext uri="{9D8B030D-6E8A-4147-A177-3AD203B41FA5}">
                      <a16:colId xmlns:a16="http://schemas.microsoft.com/office/drawing/2014/main" val="3082160930"/>
                    </a:ext>
                  </a:extLst>
                </a:gridCol>
                <a:gridCol w="329184">
                  <a:extLst>
                    <a:ext uri="{9D8B030D-6E8A-4147-A177-3AD203B41FA5}">
                      <a16:colId xmlns:a16="http://schemas.microsoft.com/office/drawing/2014/main" val="2669752902"/>
                    </a:ext>
                  </a:extLst>
                </a:gridCol>
                <a:gridCol w="329184">
                  <a:extLst>
                    <a:ext uri="{9D8B030D-6E8A-4147-A177-3AD203B41FA5}">
                      <a16:colId xmlns:a16="http://schemas.microsoft.com/office/drawing/2014/main" val="1263986755"/>
                    </a:ext>
                  </a:extLst>
                </a:gridCol>
                <a:gridCol w="329184">
                  <a:extLst>
                    <a:ext uri="{9D8B030D-6E8A-4147-A177-3AD203B41FA5}">
                      <a16:colId xmlns:a16="http://schemas.microsoft.com/office/drawing/2014/main" val="878539589"/>
                    </a:ext>
                  </a:extLst>
                </a:gridCol>
                <a:gridCol w="329184">
                  <a:extLst>
                    <a:ext uri="{9D8B030D-6E8A-4147-A177-3AD203B41FA5}">
                      <a16:colId xmlns:a16="http://schemas.microsoft.com/office/drawing/2014/main" val="806516134"/>
                    </a:ext>
                  </a:extLst>
                </a:gridCol>
                <a:gridCol w="329184">
                  <a:extLst>
                    <a:ext uri="{9D8B030D-6E8A-4147-A177-3AD203B41FA5}">
                      <a16:colId xmlns:a16="http://schemas.microsoft.com/office/drawing/2014/main" val="353549534"/>
                    </a:ext>
                  </a:extLst>
                </a:gridCol>
                <a:gridCol w="329184">
                  <a:extLst>
                    <a:ext uri="{9D8B030D-6E8A-4147-A177-3AD203B41FA5}">
                      <a16:colId xmlns:a16="http://schemas.microsoft.com/office/drawing/2014/main" val="1586961041"/>
                    </a:ext>
                  </a:extLst>
                </a:gridCol>
                <a:gridCol w="329184">
                  <a:extLst>
                    <a:ext uri="{9D8B030D-6E8A-4147-A177-3AD203B41FA5}">
                      <a16:colId xmlns:a16="http://schemas.microsoft.com/office/drawing/2014/main" val="2550153312"/>
                    </a:ext>
                  </a:extLst>
                </a:gridCol>
                <a:gridCol w="329184">
                  <a:extLst>
                    <a:ext uri="{9D8B030D-6E8A-4147-A177-3AD203B41FA5}">
                      <a16:colId xmlns:a16="http://schemas.microsoft.com/office/drawing/2014/main" val="861613988"/>
                    </a:ext>
                  </a:extLst>
                </a:gridCol>
                <a:gridCol w="329184">
                  <a:extLst>
                    <a:ext uri="{9D8B030D-6E8A-4147-A177-3AD203B41FA5}">
                      <a16:colId xmlns:a16="http://schemas.microsoft.com/office/drawing/2014/main" val="3497108034"/>
                    </a:ext>
                  </a:extLst>
                </a:gridCol>
                <a:gridCol w="329184">
                  <a:extLst>
                    <a:ext uri="{9D8B030D-6E8A-4147-A177-3AD203B41FA5}">
                      <a16:colId xmlns:a16="http://schemas.microsoft.com/office/drawing/2014/main" val="958291960"/>
                    </a:ext>
                  </a:extLst>
                </a:gridCol>
                <a:gridCol w="329184">
                  <a:extLst>
                    <a:ext uri="{9D8B030D-6E8A-4147-A177-3AD203B41FA5}">
                      <a16:colId xmlns:a16="http://schemas.microsoft.com/office/drawing/2014/main" val="2317307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8488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- 2023-06-01 18:00:03</a:t>
                      </a:r>
                      <a:r>
                        <a:rPr kumimoji="0" lang="en-US" sz="1000" b="0" i="0" u="none" strike="noStrike" kern="1200" cap="none" spc="0" normalizeH="0" baseline="0" noProof="0">
                          <a:ln>
                            <a:noFill/>
                          </a:ln>
                          <a:solidFill>
                            <a:prstClr val="black"/>
                          </a:solidFill>
                          <a:effectLst/>
                          <a:uLnTx/>
                          <a:uFillTx/>
                          <a:latin typeface="Calibri"/>
                          <a:ea typeface="+mn-ea"/>
                          <a:cs typeface="+mn-cs"/>
                        </a:rPr>
                        <a:t>
 First Insurance celebrated Claims Adjuster Karen G. who marked 50 years of service with the company on Tuesday. Over the course of her 50-year career, Karen has resolved thousands of claims - and assisted thousands of customers - with care and compassion. Mahalo Karen for your hard work, resilience, and dedication to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https://quintly-image-storage.s3.amazonaws.com/17ae3836335657ff0a83f20c7d11e5e8/6c3dbe69a22513f3deaf6ba6b0443f03.jpg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635557452"/>
                  </a:ext>
                </a:extLst>
              </a:tr>
            </a:tbl>
          </a:graphicData>
        </a:graphic>
      </p:graphicFrame>
      <p:sp>
        <p:nvSpPr>
          <p:cNvPr id="4" name="Text Placeholder 3">
            <a:extLst>
              <a:ext uri="{FF2B5EF4-FFF2-40B4-BE49-F238E27FC236}">
                <a16:creationId xmlns:a16="http://schemas.microsoft.com/office/drawing/2014/main" id="{7CB8F0A9-B2C8-4A34-A05D-051A64175CA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890639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326E2-98EC-464B-8645-9EB66F93017D}"/>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A80DC872-8307-4F56-8AC3-7EDC9E4293D5}"/>
              </a:ext>
            </a:extLst>
          </p:cNvPr>
          <p:cNvGraphicFramePr>
            <a:graphicFrameLocks noGrp="1"/>
          </p:cNvGraphicFramePr>
          <p:nvPr>
            <p:ph type="tbl" sz="quarter" idx="13"/>
            <p:extLst>
              <p:ext uri="{D42A27DB-BD31-4B8C-83A1-F6EECF244321}">
                <p14:modId xmlns:p14="http://schemas.microsoft.com/office/powerpoint/2010/main" val="3654157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70733998"/>
                    </a:ext>
                  </a:extLst>
                </a:gridCol>
                <a:gridCol w="1316737">
                  <a:extLst>
                    <a:ext uri="{9D8B030D-6E8A-4147-A177-3AD203B41FA5}">
                      <a16:colId xmlns:a16="http://schemas.microsoft.com/office/drawing/2014/main" val="2831946029"/>
                    </a:ext>
                  </a:extLst>
                </a:gridCol>
                <a:gridCol w="329184">
                  <a:extLst>
                    <a:ext uri="{9D8B030D-6E8A-4147-A177-3AD203B41FA5}">
                      <a16:colId xmlns:a16="http://schemas.microsoft.com/office/drawing/2014/main" val="3041448451"/>
                    </a:ext>
                  </a:extLst>
                </a:gridCol>
                <a:gridCol w="329184">
                  <a:extLst>
                    <a:ext uri="{9D8B030D-6E8A-4147-A177-3AD203B41FA5}">
                      <a16:colId xmlns:a16="http://schemas.microsoft.com/office/drawing/2014/main" val="1699661483"/>
                    </a:ext>
                  </a:extLst>
                </a:gridCol>
                <a:gridCol w="329184">
                  <a:extLst>
                    <a:ext uri="{9D8B030D-6E8A-4147-A177-3AD203B41FA5}">
                      <a16:colId xmlns:a16="http://schemas.microsoft.com/office/drawing/2014/main" val="1414635387"/>
                    </a:ext>
                  </a:extLst>
                </a:gridCol>
                <a:gridCol w="329184">
                  <a:extLst>
                    <a:ext uri="{9D8B030D-6E8A-4147-A177-3AD203B41FA5}">
                      <a16:colId xmlns:a16="http://schemas.microsoft.com/office/drawing/2014/main" val="1115841567"/>
                    </a:ext>
                  </a:extLst>
                </a:gridCol>
                <a:gridCol w="329184">
                  <a:extLst>
                    <a:ext uri="{9D8B030D-6E8A-4147-A177-3AD203B41FA5}">
                      <a16:colId xmlns:a16="http://schemas.microsoft.com/office/drawing/2014/main" val="1483265573"/>
                    </a:ext>
                  </a:extLst>
                </a:gridCol>
                <a:gridCol w="329184">
                  <a:extLst>
                    <a:ext uri="{9D8B030D-6E8A-4147-A177-3AD203B41FA5}">
                      <a16:colId xmlns:a16="http://schemas.microsoft.com/office/drawing/2014/main" val="3214960801"/>
                    </a:ext>
                  </a:extLst>
                </a:gridCol>
                <a:gridCol w="329184">
                  <a:extLst>
                    <a:ext uri="{9D8B030D-6E8A-4147-A177-3AD203B41FA5}">
                      <a16:colId xmlns:a16="http://schemas.microsoft.com/office/drawing/2014/main" val="3842955081"/>
                    </a:ext>
                  </a:extLst>
                </a:gridCol>
                <a:gridCol w="329184">
                  <a:extLst>
                    <a:ext uri="{9D8B030D-6E8A-4147-A177-3AD203B41FA5}">
                      <a16:colId xmlns:a16="http://schemas.microsoft.com/office/drawing/2014/main" val="4273602380"/>
                    </a:ext>
                  </a:extLst>
                </a:gridCol>
                <a:gridCol w="329184">
                  <a:extLst>
                    <a:ext uri="{9D8B030D-6E8A-4147-A177-3AD203B41FA5}">
                      <a16:colId xmlns:a16="http://schemas.microsoft.com/office/drawing/2014/main" val="739138863"/>
                    </a:ext>
                  </a:extLst>
                </a:gridCol>
                <a:gridCol w="329184">
                  <a:extLst>
                    <a:ext uri="{9D8B030D-6E8A-4147-A177-3AD203B41FA5}">
                      <a16:colId xmlns:a16="http://schemas.microsoft.com/office/drawing/2014/main" val="211656239"/>
                    </a:ext>
                  </a:extLst>
                </a:gridCol>
                <a:gridCol w="329184">
                  <a:extLst>
                    <a:ext uri="{9D8B030D-6E8A-4147-A177-3AD203B41FA5}">
                      <a16:colId xmlns:a16="http://schemas.microsoft.com/office/drawing/2014/main" val="1217056798"/>
                    </a:ext>
                  </a:extLst>
                </a:gridCol>
                <a:gridCol w="329184">
                  <a:extLst>
                    <a:ext uri="{9D8B030D-6E8A-4147-A177-3AD203B41FA5}">
                      <a16:colId xmlns:a16="http://schemas.microsoft.com/office/drawing/2014/main" val="2965180679"/>
                    </a:ext>
                  </a:extLst>
                </a:gridCol>
                <a:gridCol w="329184">
                  <a:extLst>
                    <a:ext uri="{9D8B030D-6E8A-4147-A177-3AD203B41FA5}">
                      <a16:colId xmlns:a16="http://schemas.microsoft.com/office/drawing/2014/main" val="619560908"/>
                    </a:ext>
                  </a:extLst>
                </a:gridCol>
                <a:gridCol w="329184">
                  <a:extLst>
                    <a:ext uri="{9D8B030D-6E8A-4147-A177-3AD203B41FA5}">
                      <a16:colId xmlns:a16="http://schemas.microsoft.com/office/drawing/2014/main" val="2378339934"/>
                    </a:ext>
                  </a:extLst>
                </a:gridCol>
                <a:gridCol w="329184">
                  <a:extLst>
                    <a:ext uri="{9D8B030D-6E8A-4147-A177-3AD203B41FA5}">
                      <a16:colId xmlns:a16="http://schemas.microsoft.com/office/drawing/2014/main" val="2881060979"/>
                    </a:ext>
                  </a:extLst>
                </a:gridCol>
                <a:gridCol w="329184">
                  <a:extLst>
                    <a:ext uri="{9D8B030D-6E8A-4147-A177-3AD203B41FA5}">
                      <a16:colId xmlns:a16="http://schemas.microsoft.com/office/drawing/2014/main" val="3852456682"/>
                    </a:ext>
                  </a:extLst>
                </a:gridCol>
                <a:gridCol w="329184">
                  <a:extLst>
                    <a:ext uri="{9D8B030D-6E8A-4147-A177-3AD203B41FA5}">
                      <a16:colId xmlns:a16="http://schemas.microsoft.com/office/drawing/2014/main" val="346678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4301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- 2023-06-26 18:00:03</a:t>
                      </a:r>
                      <a:r>
                        <a:rPr kumimoji="0" lang="en-US" sz="1000" b="0" i="0" u="none" strike="noStrike" kern="1200" cap="none" spc="0" normalizeH="0" baseline="0" noProof="0">
                          <a:ln>
                            <a:noFill/>
                          </a:ln>
                          <a:solidFill>
                            <a:prstClr val="black"/>
                          </a:solidFill>
                          <a:effectLst/>
                          <a:uLnTx/>
                          <a:uFillTx/>
                          <a:latin typeface="Calibri"/>
                          <a:ea typeface="+mn-ea"/>
                          <a:cs typeface="+mn-cs"/>
                        </a:rPr>
                        <a:t>
 Origami is not only a beautiful art form; it's also a great way to relax and unwind. A few weeks ago, Liane C. and Yuki Y. of FICOH's inclusion team hosted a lunchtime origami class where we learned how to fold paper into hearts, boxes, cranes, even jumping frogs. Liane and Yuki were there to help us when we got stuck on a step. Swipe to see our associates’ creations. #TeamLokahi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https://quintly-image-storage.s3.amazonaws.com/17ae3836335657ff0a83f20c7d11e5e8/7e8dd7688df18fddafa9d8a0d5341588.jpg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13100685"/>
                  </a:ext>
                </a:extLst>
              </a:tr>
            </a:tbl>
          </a:graphicData>
        </a:graphic>
      </p:graphicFrame>
      <p:sp>
        <p:nvSpPr>
          <p:cNvPr id="4" name="Text Placeholder 3">
            <a:extLst>
              <a:ext uri="{FF2B5EF4-FFF2-40B4-BE49-F238E27FC236}">
                <a16:creationId xmlns:a16="http://schemas.microsoft.com/office/drawing/2014/main" id="{1C7F04B4-EF7C-4181-AE26-FB84DBC9EE5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012998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6E41E-513A-4746-BD82-418366BF3AD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708AEE04-F316-4E89-BD23-4BA7B02526E7}"/>
              </a:ext>
            </a:extLst>
          </p:cNvPr>
          <p:cNvGraphicFramePr>
            <a:graphicFrameLocks noGrp="1"/>
          </p:cNvGraphicFramePr>
          <p:nvPr>
            <p:ph type="tbl" sz="quarter" idx="13"/>
            <p:extLst>
              <p:ext uri="{D42A27DB-BD31-4B8C-83A1-F6EECF244321}">
                <p14:modId xmlns:p14="http://schemas.microsoft.com/office/powerpoint/2010/main" val="2303057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65371121"/>
                    </a:ext>
                  </a:extLst>
                </a:gridCol>
                <a:gridCol w="576072">
                  <a:extLst>
                    <a:ext uri="{9D8B030D-6E8A-4147-A177-3AD203B41FA5}">
                      <a16:colId xmlns:a16="http://schemas.microsoft.com/office/drawing/2014/main" val="1940240154"/>
                    </a:ext>
                  </a:extLst>
                </a:gridCol>
                <a:gridCol w="576072">
                  <a:extLst>
                    <a:ext uri="{9D8B030D-6E8A-4147-A177-3AD203B41FA5}">
                      <a16:colId xmlns:a16="http://schemas.microsoft.com/office/drawing/2014/main" val="2040381095"/>
                    </a:ext>
                  </a:extLst>
                </a:gridCol>
                <a:gridCol w="576072">
                  <a:extLst>
                    <a:ext uri="{9D8B030D-6E8A-4147-A177-3AD203B41FA5}">
                      <a16:colId xmlns:a16="http://schemas.microsoft.com/office/drawing/2014/main" val="433089275"/>
                    </a:ext>
                  </a:extLst>
                </a:gridCol>
                <a:gridCol w="576072">
                  <a:extLst>
                    <a:ext uri="{9D8B030D-6E8A-4147-A177-3AD203B41FA5}">
                      <a16:colId xmlns:a16="http://schemas.microsoft.com/office/drawing/2014/main" val="1239787764"/>
                    </a:ext>
                  </a:extLst>
                </a:gridCol>
                <a:gridCol w="576072">
                  <a:extLst>
                    <a:ext uri="{9D8B030D-6E8A-4147-A177-3AD203B41FA5}">
                      <a16:colId xmlns:a16="http://schemas.microsoft.com/office/drawing/2014/main" val="3443871652"/>
                    </a:ext>
                  </a:extLst>
                </a:gridCol>
                <a:gridCol w="576072">
                  <a:extLst>
                    <a:ext uri="{9D8B030D-6E8A-4147-A177-3AD203B41FA5}">
                      <a16:colId xmlns:a16="http://schemas.microsoft.com/office/drawing/2014/main" val="2051669035"/>
                    </a:ext>
                  </a:extLst>
                </a:gridCol>
                <a:gridCol w="576072">
                  <a:extLst>
                    <a:ext uri="{9D8B030D-6E8A-4147-A177-3AD203B41FA5}">
                      <a16:colId xmlns:a16="http://schemas.microsoft.com/office/drawing/2014/main" val="2648851604"/>
                    </a:ext>
                  </a:extLst>
                </a:gridCol>
                <a:gridCol w="576072">
                  <a:extLst>
                    <a:ext uri="{9D8B030D-6E8A-4147-A177-3AD203B41FA5}">
                      <a16:colId xmlns:a16="http://schemas.microsoft.com/office/drawing/2014/main" val="3408273717"/>
                    </a:ext>
                  </a:extLst>
                </a:gridCol>
                <a:gridCol w="576072">
                  <a:extLst>
                    <a:ext uri="{9D8B030D-6E8A-4147-A177-3AD203B41FA5}">
                      <a16:colId xmlns:a16="http://schemas.microsoft.com/office/drawing/2014/main" val="3675833676"/>
                    </a:ext>
                  </a:extLst>
                </a:gridCol>
                <a:gridCol w="576072">
                  <a:extLst>
                    <a:ext uri="{9D8B030D-6E8A-4147-A177-3AD203B41FA5}">
                      <a16:colId xmlns:a16="http://schemas.microsoft.com/office/drawing/2014/main" val="1944428817"/>
                    </a:ext>
                  </a:extLst>
                </a:gridCol>
                <a:gridCol w="576072">
                  <a:extLst>
                    <a:ext uri="{9D8B030D-6E8A-4147-A177-3AD203B41FA5}">
                      <a16:colId xmlns:a16="http://schemas.microsoft.com/office/drawing/2014/main" val="3730235375"/>
                    </a:ext>
                  </a:extLst>
                </a:gridCol>
                <a:gridCol w="576072">
                  <a:extLst>
                    <a:ext uri="{9D8B030D-6E8A-4147-A177-3AD203B41FA5}">
                      <a16:colId xmlns:a16="http://schemas.microsoft.com/office/drawing/2014/main" val="135873525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43447596"/>
                  </a:ext>
                </a:extLst>
              </a:tr>
              <a:tr h="370840">
                <a:tc>
                  <a:txBody>
                    <a:bodyPr/>
                    <a:lstStyle/>
                    <a:p>
                      <a:r>
                        <a:rPr lang="en-US" sz="1000"/>
                        <a:t>1181</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0.0071 %</a:t>
                      </a:r>
                    </a:p>
                  </a:txBody>
                  <a:tcPr/>
                </a:tc>
                <a:tc>
                  <a:txBody>
                    <a:bodyPr/>
                    <a:lstStyle/>
                    <a:p>
                      <a:r>
                        <a:rPr lang="en-US" sz="1000"/>
                        <a:t>0.0 %</a:t>
                      </a:r>
                    </a:p>
                  </a:txBody>
                  <a:tcPr/>
                </a:tc>
                <a:extLst>
                  <a:ext uri="{0D108BD9-81ED-4DB2-BD59-A6C34878D82A}">
                    <a16:rowId xmlns:a16="http://schemas.microsoft.com/office/drawing/2014/main" val="4204464969"/>
                  </a:ext>
                </a:extLst>
              </a:tr>
            </a:tbl>
          </a:graphicData>
        </a:graphic>
      </p:graphicFrame>
      <p:sp>
        <p:nvSpPr>
          <p:cNvPr id="4" name="Text Placeholder 3">
            <a:extLst>
              <a:ext uri="{FF2B5EF4-FFF2-40B4-BE49-F238E27FC236}">
                <a16:creationId xmlns:a16="http://schemas.microsoft.com/office/drawing/2014/main" id="{9FE91989-DB9F-49F7-8ADA-AABAAAD6F52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984721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FE9B4-E6E8-434E-A829-AA19EAB564F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C62C89B-7A98-4A0B-AB00-281A4B25EE2B}"/>
              </a:ext>
            </a:extLst>
          </p:cNvPr>
          <p:cNvGraphicFramePr>
            <a:graphicFrameLocks noGrp="1"/>
          </p:cNvGraphicFramePr>
          <p:nvPr>
            <p:ph type="chart" sz="quarter" idx="13"/>
            <p:extLst>
              <p:ext uri="{D42A27DB-BD31-4B8C-83A1-F6EECF244321}">
                <p14:modId xmlns:p14="http://schemas.microsoft.com/office/powerpoint/2010/main" val="3541745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3EEB4C-BB9D-45D4-AFC7-96D36FE2351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6332DB3-B9D1-4C23-A138-C34435004B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345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87B2E-FAF5-4B44-B3A6-78CBA2288D9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8A4A28B-25A7-40FA-BC17-CA4A1C27E682}"/>
              </a:ext>
            </a:extLst>
          </p:cNvPr>
          <p:cNvGraphicFramePr>
            <a:graphicFrameLocks noGrp="1"/>
          </p:cNvGraphicFramePr>
          <p:nvPr>
            <p:ph type="chart" sz="quarter" idx="13"/>
            <p:extLst>
              <p:ext uri="{D42A27DB-BD31-4B8C-83A1-F6EECF244321}">
                <p14:modId xmlns:p14="http://schemas.microsoft.com/office/powerpoint/2010/main" val="1169532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AB9902-832E-4BDA-AA70-D0E15EC2D30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91CEC5D-8416-40DC-BC45-B2F3D8FFA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7635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21615-B158-4D4A-93C2-54543459EF71}"/>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B41DE91C-E076-4920-BCD6-8085A8854A7E}"/>
              </a:ext>
            </a:extLst>
          </p:cNvPr>
          <p:cNvGraphicFramePr>
            <a:graphicFrameLocks noGrp="1"/>
          </p:cNvGraphicFramePr>
          <p:nvPr>
            <p:ph type="chart" sz="quarter" idx="13"/>
            <p:extLst>
              <p:ext uri="{D42A27DB-BD31-4B8C-83A1-F6EECF244321}">
                <p14:modId xmlns:p14="http://schemas.microsoft.com/office/powerpoint/2010/main" val="3087051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DFDC18-AE92-4E7D-8183-765924D5F31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AC4DADB-6E31-42D1-B9A3-807B999AC3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680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78FEA-00AB-465C-814D-95AC92A6B11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0423730-FF74-4915-946E-DEE1966FE21A}"/>
              </a:ext>
            </a:extLst>
          </p:cNvPr>
          <p:cNvGraphicFramePr>
            <a:graphicFrameLocks noGrp="1"/>
          </p:cNvGraphicFramePr>
          <p:nvPr>
            <p:ph type="tbl" sz="quarter" idx="13"/>
            <p:extLst>
              <p:ext uri="{D42A27DB-BD31-4B8C-83A1-F6EECF244321}">
                <p14:modId xmlns:p14="http://schemas.microsoft.com/office/powerpoint/2010/main" val="967780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7855463"/>
                    </a:ext>
                  </a:extLst>
                </a:gridCol>
                <a:gridCol w="1152144">
                  <a:extLst>
                    <a:ext uri="{9D8B030D-6E8A-4147-A177-3AD203B41FA5}">
                      <a16:colId xmlns:a16="http://schemas.microsoft.com/office/drawing/2014/main" val="2715541655"/>
                    </a:ext>
                  </a:extLst>
                </a:gridCol>
                <a:gridCol w="1152144">
                  <a:extLst>
                    <a:ext uri="{9D8B030D-6E8A-4147-A177-3AD203B41FA5}">
                      <a16:colId xmlns:a16="http://schemas.microsoft.com/office/drawing/2014/main" val="745496193"/>
                    </a:ext>
                  </a:extLst>
                </a:gridCol>
                <a:gridCol w="1152144">
                  <a:extLst>
                    <a:ext uri="{9D8B030D-6E8A-4147-A177-3AD203B41FA5}">
                      <a16:colId xmlns:a16="http://schemas.microsoft.com/office/drawing/2014/main" val="1283449243"/>
                    </a:ext>
                  </a:extLst>
                </a:gridCol>
                <a:gridCol w="1152144">
                  <a:extLst>
                    <a:ext uri="{9D8B030D-6E8A-4147-A177-3AD203B41FA5}">
                      <a16:colId xmlns:a16="http://schemas.microsoft.com/office/drawing/2014/main" val="3642497908"/>
                    </a:ext>
                  </a:extLst>
                </a:gridCol>
                <a:gridCol w="1152144">
                  <a:extLst>
                    <a:ext uri="{9D8B030D-6E8A-4147-A177-3AD203B41FA5}">
                      <a16:colId xmlns:a16="http://schemas.microsoft.com/office/drawing/2014/main" val="16591270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737761745"/>
                  </a:ext>
                </a:extLst>
              </a:tr>
              <a:tr h="370840">
                <a:tc>
                  <a:txBody>
                    <a:bodyPr/>
                    <a:lstStyle/>
                    <a:p>
                      <a:r>
                        <a:rPr lang="en-US" sz="1000" b="1"/>
                        <a:t>@FirstInsHI - 2023-06-02 16:01:43</a:t>
                      </a:r>
                      <a:r>
                        <a:rPr lang="en-US" sz="1000"/>
                        <a:t>
 FICOH Associates traveled to the east side of O'ahu last Saturday to help restore Kaloko Inlet on the Ka'iwi Coastline. Led by @808cleanups our volunteers removed invasive mangrove, hale koa, and buffel grass. https://t.co/xZM27HrB0X</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0.0845 %</a:t>
                      </a:r>
                    </a:p>
                  </a:txBody>
                  <a:tcPr/>
                </a:tc>
                <a:extLst>
                  <a:ext uri="{0D108BD9-81ED-4DB2-BD59-A6C34878D82A}">
                    <a16:rowId xmlns:a16="http://schemas.microsoft.com/office/drawing/2014/main" val="2546208685"/>
                  </a:ext>
                </a:extLst>
              </a:tr>
              <a:tr h="370840">
                <a:tc>
                  <a:txBody>
                    <a:bodyPr/>
                    <a:lstStyle/>
                    <a:p>
                      <a:r>
                        <a:rPr lang="en-US" sz="1000" b="1"/>
                        <a:t>@FirstInsHI - 2023-06-01 18:01:38</a:t>
                      </a:r>
                      <a:r>
                        <a:rPr lang="en-US" sz="1000"/>
                        <a:t>
 First Insurance celebrated Claims Adjuster Karen G. who marked 50 years of service with the company on Tuesday. Mahalo Karen for your hard work, resilience, and dedication to FICOH! https://t.co/QFMy7q17Qq</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98114751"/>
                  </a:ext>
                </a:extLst>
              </a:tr>
              <a:tr h="370840">
                <a:tc>
                  <a:txBody>
                    <a:bodyPr/>
                    <a:lstStyle/>
                    <a:p>
                      <a:r>
                        <a:rPr lang="en-US" sz="1000" b="1"/>
                        <a:t>@FirstInsHI - 2023-06-09 16:30:19</a:t>
                      </a:r>
                      <a:r>
                        <a:rPr lang="en-US" sz="1000"/>
                        <a:t>
 King Kamehameha the Great was a fearless warrior and well-respected leader who unified the Hawaiian islands in 1810. This weekend, Hawai'i honors him and his noble and tireless work to bring about peace, unity, and aloha. #KingKamehamehaDay https://t.co/Hp5pjRxtoi</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917104778"/>
                  </a:ext>
                </a:extLst>
              </a:tr>
            </a:tbl>
          </a:graphicData>
        </a:graphic>
      </p:graphicFrame>
      <p:sp>
        <p:nvSpPr>
          <p:cNvPr id="4" name="Text Placeholder 3">
            <a:extLst>
              <a:ext uri="{FF2B5EF4-FFF2-40B4-BE49-F238E27FC236}">
                <a16:creationId xmlns:a16="http://schemas.microsoft.com/office/drawing/2014/main" id="{99321358-E528-4586-A476-2789CF6013A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299027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39AB2-09CE-4F4D-9357-55FD9228C45A}"/>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469339C-5821-4CD4-B5AA-D35BEB6580F5}"/>
              </a:ext>
            </a:extLst>
          </p:cNvPr>
          <p:cNvGraphicFramePr>
            <a:graphicFrameLocks noGrp="1"/>
          </p:cNvGraphicFramePr>
          <p:nvPr>
            <p:ph type="tbl" sz="quarter" idx="13"/>
            <p:extLst>
              <p:ext uri="{D42A27DB-BD31-4B8C-83A1-F6EECF244321}">
                <p14:modId xmlns:p14="http://schemas.microsoft.com/office/powerpoint/2010/main" val="1903733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19588633"/>
                    </a:ext>
                  </a:extLst>
                </a:gridCol>
                <a:gridCol w="576072">
                  <a:extLst>
                    <a:ext uri="{9D8B030D-6E8A-4147-A177-3AD203B41FA5}">
                      <a16:colId xmlns:a16="http://schemas.microsoft.com/office/drawing/2014/main" val="3797575930"/>
                    </a:ext>
                  </a:extLst>
                </a:gridCol>
                <a:gridCol w="576072">
                  <a:extLst>
                    <a:ext uri="{9D8B030D-6E8A-4147-A177-3AD203B41FA5}">
                      <a16:colId xmlns:a16="http://schemas.microsoft.com/office/drawing/2014/main" val="1228883409"/>
                    </a:ext>
                  </a:extLst>
                </a:gridCol>
                <a:gridCol w="576072">
                  <a:extLst>
                    <a:ext uri="{9D8B030D-6E8A-4147-A177-3AD203B41FA5}">
                      <a16:colId xmlns:a16="http://schemas.microsoft.com/office/drawing/2014/main" val="3406201755"/>
                    </a:ext>
                  </a:extLst>
                </a:gridCol>
                <a:gridCol w="576072">
                  <a:extLst>
                    <a:ext uri="{9D8B030D-6E8A-4147-A177-3AD203B41FA5}">
                      <a16:colId xmlns:a16="http://schemas.microsoft.com/office/drawing/2014/main" val="2365819125"/>
                    </a:ext>
                  </a:extLst>
                </a:gridCol>
                <a:gridCol w="576072">
                  <a:extLst>
                    <a:ext uri="{9D8B030D-6E8A-4147-A177-3AD203B41FA5}">
                      <a16:colId xmlns:a16="http://schemas.microsoft.com/office/drawing/2014/main" val="4147582010"/>
                    </a:ext>
                  </a:extLst>
                </a:gridCol>
                <a:gridCol w="576072">
                  <a:extLst>
                    <a:ext uri="{9D8B030D-6E8A-4147-A177-3AD203B41FA5}">
                      <a16:colId xmlns:a16="http://schemas.microsoft.com/office/drawing/2014/main" val="3036132306"/>
                    </a:ext>
                  </a:extLst>
                </a:gridCol>
                <a:gridCol w="576072">
                  <a:extLst>
                    <a:ext uri="{9D8B030D-6E8A-4147-A177-3AD203B41FA5}">
                      <a16:colId xmlns:a16="http://schemas.microsoft.com/office/drawing/2014/main" val="42939272"/>
                    </a:ext>
                  </a:extLst>
                </a:gridCol>
                <a:gridCol w="576072">
                  <a:extLst>
                    <a:ext uri="{9D8B030D-6E8A-4147-A177-3AD203B41FA5}">
                      <a16:colId xmlns:a16="http://schemas.microsoft.com/office/drawing/2014/main" val="3182769860"/>
                    </a:ext>
                  </a:extLst>
                </a:gridCol>
                <a:gridCol w="576072">
                  <a:extLst>
                    <a:ext uri="{9D8B030D-6E8A-4147-A177-3AD203B41FA5}">
                      <a16:colId xmlns:a16="http://schemas.microsoft.com/office/drawing/2014/main" val="3956517352"/>
                    </a:ext>
                  </a:extLst>
                </a:gridCol>
                <a:gridCol w="576072">
                  <a:extLst>
                    <a:ext uri="{9D8B030D-6E8A-4147-A177-3AD203B41FA5}">
                      <a16:colId xmlns:a16="http://schemas.microsoft.com/office/drawing/2014/main" val="4270740941"/>
                    </a:ext>
                  </a:extLst>
                </a:gridCol>
                <a:gridCol w="576072">
                  <a:extLst>
                    <a:ext uri="{9D8B030D-6E8A-4147-A177-3AD203B41FA5}">
                      <a16:colId xmlns:a16="http://schemas.microsoft.com/office/drawing/2014/main" val="3390611283"/>
                    </a:ext>
                  </a:extLst>
                </a:gridCol>
                <a:gridCol w="576072">
                  <a:extLst>
                    <a:ext uri="{9D8B030D-6E8A-4147-A177-3AD203B41FA5}">
                      <a16:colId xmlns:a16="http://schemas.microsoft.com/office/drawing/2014/main" val="3164795773"/>
                    </a:ext>
                  </a:extLst>
                </a:gridCol>
                <a:gridCol w="576072">
                  <a:extLst>
                    <a:ext uri="{9D8B030D-6E8A-4147-A177-3AD203B41FA5}">
                      <a16:colId xmlns:a16="http://schemas.microsoft.com/office/drawing/2014/main" val="246825251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881613784"/>
                  </a:ext>
                </a:extLst>
              </a:tr>
              <a:tr h="370840">
                <a:tc>
                  <a:txBody>
                    <a:bodyPr/>
                    <a:lstStyle/>
                    <a:p>
                      <a:r>
                        <a:rPr lang="en-US" sz="1000"/>
                        <a:t>4111</a:t>
                      </a:r>
                    </a:p>
                  </a:txBody>
                  <a:tcPr/>
                </a:tc>
                <a:tc>
                  <a:txBody>
                    <a:bodyPr/>
                    <a:lstStyle/>
                    <a:p>
                      <a:r>
                        <a:rPr lang="en-US" sz="1000"/>
                        <a:t>58</a:t>
                      </a:r>
                    </a:p>
                  </a:txBody>
                  <a:tcPr/>
                </a:tc>
                <a:tc>
                  <a:txBody>
                    <a:bodyPr/>
                    <a:lstStyle/>
                    <a:p>
                      <a:r>
                        <a:rPr lang="en-US" sz="1000"/>
                        <a:t>9</a:t>
                      </a:r>
                    </a:p>
                  </a:txBody>
                  <a:tcPr/>
                </a:tc>
                <a:tc>
                  <a:txBody>
                    <a:bodyPr/>
                    <a:lstStyle/>
                    <a:p>
                      <a:r>
                        <a:rPr lang="en-US" sz="1000"/>
                        <a:t>384</a:t>
                      </a:r>
                    </a:p>
                  </a:txBody>
                  <a:tcPr/>
                </a:tc>
                <a:tc>
                  <a:txBody>
                    <a:bodyPr/>
                    <a:lstStyle/>
                    <a:p>
                      <a:r>
                        <a:rPr lang="en-US" sz="1000"/>
                        <a:t>42.666666666667</a:t>
                      </a:r>
                    </a:p>
                  </a:txBody>
                  <a:tcPr/>
                </a:tc>
                <a:tc>
                  <a:txBody>
                    <a:bodyPr/>
                    <a:lstStyle/>
                    <a:p>
                      <a:r>
                        <a:rPr lang="en-US" sz="1000"/>
                        <a:t>14</a:t>
                      </a:r>
                    </a:p>
                  </a:txBody>
                  <a:tcPr/>
                </a:tc>
                <a:tc>
                  <a:txBody>
                    <a:bodyPr/>
                    <a:lstStyle/>
                    <a:p>
                      <a:r>
                        <a:rPr lang="en-US" sz="1000"/>
                        <a:t>2</a:t>
                      </a:r>
                    </a:p>
                  </a:txBody>
                  <a:tcPr/>
                </a:tc>
                <a:tc>
                  <a:txBody>
                    <a:bodyPr/>
                    <a:lstStyle/>
                    <a:p>
                      <a:r>
                        <a:rPr lang="en-US" sz="1000"/>
                        <a:t>0.22222222222222</a:t>
                      </a:r>
                    </a:p>
                  </a:txBody>
                  <a:tcPr/>
                </a:tc>
                <a:tc>
                  <a:txBody>
                    <a:bodyPr/>
                    <a:lstStyle/>
                    <a:p>
                      <a:r>
                        <a:rPr lang="en-US" sz="1000"/>
                        <a:t>1322</a:t>
                      </a:r>
                    </a:p>
                  </a:txBody>
                  <a:tcPr/>
                </a:tc>
                <a:tc>
                  <a:txBody>
                    <a:bodyPr/>
                    <a:lstStyle/>
                    <a:p>
                      <a:r>
                        <a:rPr lang="en-US" sz="1000"/>
                        <a:t>146.88888888889</a:t>
                      </a:r>
                    </a:p>
                  </a:txBody>
                  <a:tcPr/>
                </a:tc>
                <a:tc>
                  <a:txBody>
                    <a:bodyPr/>
                    <a:lstStyle/>
                    <a:p>
                      <a:r>
                        <a:rPr lang="en-US" sz="1000"/>
                        <a:t>10347</a:t>
                      </a:r>
                    </a:p>
                  </a:txBody>
                  <a:tcPr/>
                </a:tc>
                <a:tc>
                  <a:txBody>
                    <a:bodyPr/>
                    <a:lstStyle/>
                    <a:p>
                      <a:r>
                        <a:rPr lang="en-US" sz="1000"/>
                        <a:t>1149.6666666667</a:t>
                      </a:r>
                    </a:p>
                  </a:txBody>
                  <a:tcPr/>
                </a:tc>
                <a:tc>
                  <a:txBody>
                    <a:bodyPr/>
                    <a:lstStyle/>
                    <a:p>
                      <a:r>
                        <a:rPr lang="en-US" sz="1000"/>
                        <a:t>16.029859949702 %</a:t>
                      </a:r>
                    </a:p>
                  </a:txBody>
                  <a:tcPr/>
                </a:tc>
                <a:tc>
                  <a:txBody>
                    <a:bodyPr/>
                    <a:lstStyle/>
                    <a:p>
                      <a:r>
                        <a:rPr lang="en-US" sz="1000"/>
                        <a:t>0</a:t>
                      </a:r>
                    </a:p>
                  </a:txBody>
                  <a:tcPr/>
                </a:tc>
                <a:extLst>
                  <a:ext uri="{0D108BD9-81ED-4DB2-BD59-A6C34878D82A}">
                    <a16:rowId xmlns:a16="http://schemas.microsoft.com/office/drawing/2014/main" val="3298525371"/>
                  </a:ext>
                </a:extLst>
              </a:tr>
            </a:tbl>
          </a:graphicData>
        </a:graphic>
      </p:graphicFrame>
      <p:sp>
        <p:nvSpPr>
          <p:cNvPr id="4" name="Text Placeholder 3">
            <a:extLst>
              <a:ext uri="{FF2B5EF4-FFF2-40B4-BE49-F238E27FC236}">
                <a16:creationId xmlns:a16="http://schemas.microsoft.com/office/drawing/2014/main" id="{EB86DB6E-4885-40B1-ABFF-5208E4B4F48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15078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2BB8C-AD63-4C16-B11E-2E65255B6A7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D4F8A85-EFF2-4EB2-8895-56079601F000}"/>
              </a:ext>
            </a:extLst>
          </p:cNvPr>
          <p:cNvGraphicFramePr>
            <a:graphicFrameLocks noGrp="1"/>
          </p:cNvGraphicFramePr>
          <p:nvPr>
            <p:ph type="chart" sz="quarter" idx="13"/>
            <p:extLst>
              <p:ext uri="{D42A27DB-BD31-4B8C-83A1-F6EECF244321}">
                <p14:modId xmlns:p14="http://schemas.microsoft.com/office/powerpoint/2010/main" val="19456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044EC5-E9AE-4338-966A-4709D1993F7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F4DF62C-7BB2-4EC3-9B2C-75C5E914C8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9980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31982-F15E-4BA4-9F88-13E050BA972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5058F090-7477-4E77-9F66-5B1099F3EDBE}"/>
              </a:ext>
            </a:extLst>
          </p:cNvPr>
          <p:cNvGraphicFramePr>
            <a:graphicFrameLocks noGrp="1"/>
          </p:cNvGraphicFramePr>
          <p:nvPr>
            <p:ph type="chart" sz="quarter" idx="13"/>
            <p:extLst>
              <p:ext uri="{D42A27DB-BD31-4B8C-83A1-F6EECF244321}">
                <p14:modId xmlns:p14="http://schemas.microsoft.com/office/powerpoint/2010/main" val="1817475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DB87A3-7541-4C88-A8B9-27959F0E598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7C12924-F068-46C3-BF6A-E70E0336A2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41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C3BD-990D-4D47-A302-FF210D3C1CE6}"/>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4242A2ED-8418-4DE3-8FD5-DCAFB9D49739}"/>
              </a:ext>
            </a:extLst>
          </p:cNvPr>
          <p:cNvGraphicFramePr>
            <a:graphicFrameLocks noGrp="1"/>
          </p:cNvGraphicFramePr>
          <p:nvPr>
            <p:ph type="chart" sz="quarter" idx="13"/>
            <p:extLst>
              <p:ext uri="{D42A27DB-BD31-4B8C-83A1-F6EECF244321}">
                <p14:modId xmlns:p14="http://schemas.microsoft.com/office/powerpoint/2010/main" val="977075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A19058-811B-4B8C-8B96-479E8EF26BB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35DBB9E-7847-4C91-ADAA-51E5C916A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636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E5503-E6FE-4BE9-AC29-F8159E5833DB}"/>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DD4A386A-F158-4AE4-A5F5-4AE25DAE7DA5}"/>
              </a:ext>
            </a:extLst>
          </p:cNvPr>
          <p:cNvGraphicFramePr>
            <a:graphicFrameLocks noGrp="1"/>
          </p:cNvGraphicFramePr>
          <p:nvPr>
            <p:ph type="chart" sz="quarter" idx="13"/>
            <p:extLst>
              <p:ext uri="{D42A27DB-BD31-4B8C-83A1-F6EECF244321}">
                <p14:modId xmlns:p14="http://schemas.microsoft.com/office/powerpoint/2010/main" val="241413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C3DC86-68F2-4DC9-B626-91E2DAA99C6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B347207-D0E2-426A-B2F4-EC344D2974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452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2A989-FE3A-4013-9A0B-A118CA39970E}"/>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61894A88-238A-435B-A66F-7D235BE9DBED}"/>
              </a:ext>
            </a:extLst>
          </p:cNvPr>
          <p:cNvGraphicFramePr>
            <a:graphicFrameLocks noGrp="1"/>
          </p:cNvGraphicFramePr>
          <p:nvPr>
            <p:ph type="tbl" sz="quarter" idx="13"/>
            <p:extLst>
              <p:ext uri="{D42A27DB-BD31-4B8C-83A1-F6EECF244321}">
                <p14:modId xmlns:p14="http://schemas.microsoft.com/office/powerpoint/2010/main" val="412075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57052933"/>
                    </a:ext>
                  </a:extLst>
                </a:gridCol>
                <a:gridCol w="740664">
                  <a:extLst>
                    <a:ext uri="{9D8B030D-6E8A-4147-A177-3AD203B41FA5}">
                      <a16:colId xmlns:a16="http://schemas.microsoft.com/office/drawing/2014/main" val="3603752699"/>
                    </a:ext>
                  </a:extLst>
                </a:gridCol>
                <a:gridCol w="740664">
                  <a:extLst>
                    <a:ext uri="{9D8B030D-6E8A-4147-A177-3AD203B41FA5}">
                      <a16:colId xmlns:a16="http://schemas.microsoft.com/office/drawing/2014/main" val="1747456201"/>
                    </a:ext>
                  </a:extLst>
                </a:gridCol>
                <a:gridCol w="740664">
                  <a:extLst>
                    <a:ext uri="{9D8B030D-6E8A-4147-A177-3AD203B41FA5}">
                      <a16:colId xmlns:a16="http://schemas.microsoft.com/office/drawing/2014/main" val="1304532489"/>
                    </a:ext>
                  </a:extLst>
                </a:gridCol>
                <a:gridCol w="740664">
                  <a:extLst>
                    <a:ext uri="{9D8B030D-6E8A-4147-A177-3AD203B41FA5}">
                      <a16:colId xmlns:a16="http://schemas.microsoft.com/office/drawing/2014/main" val="3235538033"/>
                    </a:ext>
                  </a:extLst>
                </a:gridCol>
                <a:gridCol w="740664">
                  <a:extLst>
                    <a:ext uri="{9D8B030D-6E8A-4147-A177-3AD203B41FA5}">
                      <a16:colId xmlns:a16="http://schemas.microsoft.com/office/drawing/2014/main" val="2535464573"/>
                    </a:ext>
                  </a:extLst>
                </a:gridCol>
                <a:gridCol w="740664">
                  <a:extLst>
                    <a:ext uri="{9D8B030D-6E8A-4147-A177-3AD203B41FA5}">
                      <a16:colId xmlns:a16="http://schemas.microsoft.com/office/drawing/2014/main" val="3537992565"/>
                    </a:ext>
                  </a:extLst>
                </a:gridCol>
                <a:gridCol w="740664">
                  <a:extLst>
                    <a:ext uri="{9D8B030D-6E8A-4147-A177-3AD203B41FA5}">
                      <a16:colId xmlns:a16="http://schemas.microsoft.com/office/drawing/2014/main" val="4263639383"/>
                    </a:ext>
                  </a:extLst>
                </a:gridCol>
                <a:gridCol w="740664">
                  <a:extLst>
                    <a:ext uri="{9D8B030D-6E8A-4147-A177-3AD203B41FA5}">
                      <a16:colId xmlns:a16="http://schemas.microsoft.com/office/drawing/2014/main" val="899835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3616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- 2023-06-26 17:13:05</a:t>
                      </a:r>
                      <a:r>
                        <a:rPr kumimoji="0" lang="en-US" sz="1000" b="0" i="0" u="none" strike="noStrike" kern="1200" cap="none" spc="0" normalizeH="0" baseline="0" noProof="0">
                          <a:ln>
                            <a:noFill/>
                          </a:ln>
                          <a:solidFill>
                            <a:prstClr val="black"/>
                          </a:solidFill>
                          <a:effectLst/>
                          <a:uLnTx/>
                          <a:uFillTx/>
                          <a:latin typeface="Calibri"/>
                          <a:ea typeface="+mn-ea"/>
                          <a:cs typeface="+mn-cs"/>
                        </a:rPr>
                        <a:t>
 Origami is not only a beautiful art form; it's also a great way to relax and unwind. A few weeks ago, Liane Ching and Yuki Yehambaram of FICOH's inclusion team hosted a lunchtime origami class where we learned how to fold paper into hearts, boxes, cranes, even jumping frogs. Liane and Yuki were there to help us when we got stuck on a step. Swipe to see our associates’ creations. #TeamLokahi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26.473339569691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5903328"/>
                  </a:ext>
                </a:extLst>
              </a:tr>
            </a:tbl>
          </a:graphicData>
        </a:graphic>
      </p:graphicFrame>
      <p:sp>
        <p:nvSpPr>
          <p:cNvPr id="4" name="Text Placeholder 3">
            <a:extLst>
              <a:ext uri="{FF2B5EF4-FFF2-40B4-BE49-F238E27FC236}">
                <a16:creationId xmlns:a16="http://schemas.microsoft.com/office/drawing/2014/main" id="{DB52ADEA-E8CC-453C-BE58-A83FFB2DDE8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810696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DB807-4AF2-455C-A06E-5C910E9E579E}"/>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F885D03E-DA16-4B0D-984F-9C6EC2ED7A1A}"/>
              </a:ext>
            </a:extLst>
          </p:cNvPr>
          <p:cNvGraphicFramePr>
            <a:graphicFrameLocks noGrp="1"/>
          </p:cNvGraphicFramePr>
          <p:nvPr>
            <p:ph type="tbl" sz="quarter" idx="13"/>
            <p:extLst>
              <p:ext uri="{D42A27DB-BD31-4B8C-83A1-F6EECF244321}">
                <p14:modId xmlns:p14="http://schemas.microsoft.com/office/powerpoint/2010/main" val="1128960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33765083"/>
                    </a:ext>
                  </a:extLst>
                </a:gridCol>
                <a:gridCol w="740664">
                  <a:extLst>
                    <a:ext uri="{9D8B030D-6E8A-4147-A177-3AD203B41FA5}">
                      <a16:colId xmlns:a16="http://schemas.microsoft.com/office/drawing/2014/main" val="1740390659"/>
                    </a:ext>
                  </a:extLst>
                </a:gridCol>
                <a:gridCol w="740664">
                  <a:extLst>
                    <a:ext uri="{9D8B030D-6E8A-4147-A177-3AD203B41FA5}">
                      <a16:colId xmlns:a16="http://schemas.microsoft.com/office/drawing/2014/main" val="3290547787"/>
                    </a:ext>
                  </a:extLst>
                </a:gridCol>
                <a:gridCol w="740664">
                  <a:extLst>
                    <a:ext uri="{9D8B030D-6E8A-4147-A177-3AD203B41FA5}">
                      <a16:colId xmlns:a16="http://schemas.microsoft.com/office/drawing/2014/main" val="3854648509"/>
                    </a:ext>
                  </a:extLst>
                </a:gridCol>
                <a:gridCol w="740664">
                  <a:extLst>
                    <a:ext uri="{9D8B030D-6E8A-4147-A177-3AD203B41FA5}">
                      <a16:colId xmlns:a16="http://schemas.microsoft.com/office/drawing/2014/main" val="3655410332"/>
                    </a:ext>
                  </a:extLst>
                </a:gridCol>
                <a:gridCol w="740664">
                  <a:extLst>
                    <a:ext uri="{9D8B030D-6E8A-4147-A177-3AD203B41FA5}">
                      <a16:colId xmlns:a16="http://schemas.microsoft.com/office/drawing/2014/main" val="3650192663"/>
                    </a:ext>
                  </a:extLst>
                </a:gridCol>
                <a:gridCol w="740664">
                  <a:extLst>
                    <a:ext uri="{9D8B030D-6E8A-4147-A177-3AD203B41FA5}">
                      <a16:colId xmlns:a16="http://schemas.microsoft.com/office/drawing/2014/main" val="784850645"/>
                    </a:ext>
                  </a:extLst>
                </a:gridCol>
                <a:gridCol w="740664">
                  <a:extLst>
                    <a:ext uri="{9D8B030D-6E8A-4147-A177-3AD203B41FA5}">
                      <a16:colId xmlns:a16="http://schemas.microsoft.com/office/drawing/2014/main" val="1891530158"/>
                    </a:ext>
                  </a:extLst>
                </a:gridCol>
                <a:gridCol w="740664">
                  <a:extLst>
                    <a:ext uri="{9D8B030D-6E8A-4147-A177-3AD203B41FA5}">
                      <a16:colId xmlns:a16="http://schemas.microsoft.com/office/drawing/2014/main" val="393825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69898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- 2023-06-05 14:06:00</a:t>
                      </a:r>
                      <a:r>
                        <a:rPr kumimoji="0" lang="en-US" sz="1000" b="0" i="0" u="none" strike="noStrike" kern="1200" cap="none" spc="0" normalizeH="0" baseline="0" noProof="0">
                          <a:ln>
                            <a:noFill/>
                          </a:ln>
                          <a:solidFill>
                            <a:prstClr val="black"/>
                          </a:solidFill>
                          <a:effectLst/>
                          <a:uLnTx/>
                          <a:uFillTx/>
                          <a:latin typeface="Calibri"/>
                          <a:ea typeface="+mn-ea"/>
                          <a:cs typeface="+mn-cs"/>
                        </a:rPr>
                        <a:t>
 FICOH Associates traveled to the east side of O'ahu last Saturday to help restore Kaloko Inlet on the Ka'iwi Coastline. Led by 808 Cleanups our volunteers removed invasive mangrove, hale koa, and buffel grass. The group also moved previously cut trees, rocks, and grass to make a large composting pile. Apart from the manual labor, everyone learned about the rich history of Kaloko Inlet and what is being done to restore the ecosystem to its former condition.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25.813777441332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68058275"/>
                  </a:ext>
                </a:extLst>
              </a:tr>
            </a:tbl>
          </a:graphicData>
        </a:graphic>
      </p:graphicFrame>
      <p:sp>
        <p:nvSpPr>
          <p:cNvPr id="4" name="Text Placeholder 3">
            <a:extLst>
              <a:ext uri="{FF2B5EF4-FFF2-40B4-BE49-F238E27FC236}">
                <a16:creationId xmlns:a16="http://schemas.microsoft.com/office/drawing/2014/main" id="{A6CA0FE3-A919-4255-9C34-754BC0D3386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732690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ABE1E-A27B-4A58-99CC-0CF3F63A82E7}"/>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5A1FDD84-8E4C-47A8-B1F0-03F8107A1858}"/>
              </a:ext>
            </a:extLst>
          </p:cNvPr>
          <p:cNvGraphicFramePr>
            <a:graphicFrameLocks noGrp="1"/>
          </p:cNvGraphicFramePr>
          <p:nvPr>
            <p:ph type="tbl" sz="quarter" idx="13"/>
            <p:extLst>
              <p:ext uri="{D42A27DB-BD31-4B8C-83A1-F6EECF244321}">
                <p14:modId xmlns:p14="http://schemas.microsoft.com/office/powerpoint/2010/main" val="209024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74923395"/>
                    </a:ext>
                  </a:extLst>
                </a:gridCol>
                <a:gridCol w="740664">
                  <a:extLst>
                    <a:ext uri="{9D8B030D-6E8A-4147-A177-3AD203B41FA5}">
                      <a16:colId xmlns:a16="http://schemas.microsoft.com/office/drawing/2014/main" val="1768214103"/>
                    </a:ext>
                  </a:extLst>
                </a:gridCol>
                <a:gridCol w="740664">
                  <a:extLst>
                    <a:ext uri="{9D8B030D-6E8A-4147-A177-3AD203B41FA5}">
                      <a16:colId xmlns:a16="http://schemas.microsoft.com/office/drawing/2014/main" val="1058386589"/>
                    </a:ext>
                  </a:extLst>
                </a:gridCol>
                <a:gridCol w="740664">
                  <a:extLst>
                    <a:ext uri="{9D8B030D-6E8A-4147-A177-3AD203B41FA5}">
                      <a16:colId xmlns:a16="http://schemas.microsoft.com/office/drawing/2014/main" val="1762189243"/>
                    </a:ext>
                  </a:extLst>
                </a:gridCol>
                <a:gridCol w="740664">
                  <a:extLst>
                    <a:ext uri="{9D8B030D-6E8A-4147-A177-3AD203B41FA5}">
                      <a16:colId xmlns:a16="http://schemas.microsoft.com/office/drawing/2014/main" val="3030900095"/>
                    </a:ext>
                  </a:extLst>
                </a:gridCol>
                <a:gridCol w="740664">
                  <a:extLst>
                    <a:ext uri="{9D8B030D-6E8A-4147-A177-3AD203B41FA5}">
                      <a16:colId xmlns:a16="http://schemas.microsoft.com/office/drawing/2014/main" val="1474976065"/>
                    </a:ext>
                  </a:extLst>
                </a:gridCol>
                <a:gridCol w="740664">
                  <a:extLst>
                    <a:ext uri="{9D8B030D-6E8A-4147-A177-3AD203B41FA5}">
                      <a16:colId xmlns:a16="http://schemas.microsoft.com/office/drawing/2014/main" val="2435581752"/>
                    </a:ext>
                  </a:extLst>
                </a:gridCol>
                <a:gridCol w="740664">
                  <a:extLst>
                    <a:ext uri="{9D8B030D-6E8A-4147-A177-3AD203B41FA5}">
                      <a16:colId xmlns:a16="http://schemas.microsoft.com/office/drawing/2014/main" val="1151032184"/>
                    </a:ext>
                  </a:extLst>
                </a:gridCol>
                <a:gridCol w="740664">
                  <a:extLst>
                    <a:ext uri="{9D8B030D-6E8A-4147-A177-3AD203B41FA5}">
                      <a16:colId xmlns:a16="http://schemas.microsoft.com/office/drawing/2014/main" val="1297900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1862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- 2023-06-29 16:31:11</a:t>
                      </a:r>
                      <a:r>
                        <a:rPr kumimoji="0" lang="en-US" sz="1000" b="0" i="0" u="none" strike="noStrike" kern="1200" cap="none" spc="0" normalizeH="0" baseline="0" noProof="0">
                          <a:ln>
                            <a:noFill/>
                          </a:ln>
                          <a:solidFill>
                            <a:prstClr val="black"/>
                          </a:solidFill>
                          <a:effectLst/>
                          <a:uLnTx/>
                          <a:uFillTx/>
                          <a:latin typeface="Calibri"/>
                          <a:ea typeface="+mn-ea"/>
                          <a:cs typeface="+mn-cs"/>
                        </a:rPr>
                        <a:t>
 Yesterday, associates from our Honolulu and West Oahu offices took a brisk midday walk around their neighborhoods. Studies have shown that taking a midday walk can improve focus and memory, reduce symptoms of anxiety and depression, and boost productivity. Mahalo to FICOH's Wellness Ambassadors Committee for planning the healthy outing.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19.509476031215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70106190"/>
                  </a:ext>
                </a:extLst>
              </a:tr>
            </a:tbl>
          </a:graphicData>
        </a:graphic>
      </p:graphicFrame>
      <p:sp>
        <p:nvSpPr>
          <p:cNvPr id="4" name="Text Placeholder 3">
            <a:extLst>
              <a:ext uri="{FF2B5EF4-FFF2-40B4-BE49-F238E27FC236}">
                <a16:creationId xmlns:a16="http://schemas.microsoft.com/office/drawing/2014/main" id="{BFB6A808-A992-4739-90C7-82660D43A46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74602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FC2AE-9925-4E05-9976-173F134AF601}"/>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120B7C3-C147-4945-817D-89EC3EB7E352}"/>
              </a:ext>
            </a:extLst>
          </p:cNvPr>
          <p:cNvGraphicFramePr>
            <a:graphicFrameLocks noGrp="1"/>
          </p:cNvGraphicFramePr>
          <p:nvPr>
            <p:ph type="tbl" sz="quarter" idx="13"/>
            <p:extLst>
              <p:ext uri="{D42A27DB-BD31-4B8C-83A1-F6EECF244321}">
                <p14:modId xmlns:p14="http://schemas.microsoft.com/office/powerpoint/2010/main" val="4189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0186540"/>
                    </a:ext>
                  </a:extLst>
                </a:gridCol>
                <a:gridCol w="658368">
                  <a:extLst>
                    <a:ext uri="{9D8B030D-6E8A-4147-A177-3AD203B41FA5}">
                      <a16:colId xmlns:a16="http://schemas.microsoft.com/office/drawing/2014/main" val="2617466931"/>
                    </a:ext>
                  </a:extLst>
                </a:gridCol>
                <a:gridCol w="658368">
                  <a:extLst>
                    <a:ext uri="{9D8B030D-6E8A-4147-A177-3AD203B41FA5}">
                      <a16:colId xmlns:a16="http://schemas.microsoft.com/office/drawing/2014/main" val="1654093032"/>
                    </a:ext>
                  </a:extLst>
                </a:gridCol>
                <a:gridCol w="658368">
                  <a:extLst>
                    <a:ext uri="{9D8B030D-6E8A-4147-A177-3AD203B41FA5}">
                      <a16:colId xmlns:a16="http://schemas.microsoft.com/office/drawing/2014/main" val="836555008"/>
                    </a:ext>
                  </a:extLst>
                </a:gridCol>
                <a:gridCol w="658368">
                  <a:extLst>
                    <a:ext uri="{9D8B030D-6E8A-4147-A177-3AD203B41FA5}">
                      <a16:colId xmlns:a16="http://schemas.microsoft.com/office/drawing/2014/main" val="537177314"/>
                    </a:ext>
                  </a:extLst>
                </a:gridCol>
                <a:gridCol w="658368">
                  <a:extLst>
                    <a:ext uri="{9D8B030D-6E8A-4147-A177-3AD203B41FA5}">
                      <a16:colId xmlns:a16="http://schemas.microsoft.com/office/drawing/2014/main" val="305193938"/>
                    </a:ext>
                  </a:extLst>
                </a:gridCol>
                <a:gridCol w="658368">
                  <a:extLst>
                    <a:ext uri="{9D8B030D-6E8A-4147-A177-3AD203B41FA5}">
                      <a16:colId xmlns:a16="http://schemas.microsoft.com/office/drawing/2014/main" val="1412805879"/>
                    </a:ext>
                  </a:extLst>
                </a:gridCol>
                <a:gridCol w="658368">
                  <a:extLst>
                    <a:ext uri="{9D8B030D-6E8A-4147-A177-3AD203B41FA5}">
                      <a16:colId xmlns:a16="http://schemas.microsoft.com/office/drawing/2014/main" val="938803878"/>
                    </a:ext>
                  </a:extLst>
                </a:gridCol>
                <a:gridCol w="658368">
                  <a:extLst>
                    <a:ext uri="{9D8B030D-6E8A-4147-A177-3AD203B41FA5}">
                      <a16:colId xmlns:a16="http://schemas.microsoft.com/office/drawing/2014/main" val="3623759323"/>
                    </a:ext>
                  </a:extLst>
                </a:gridCol>
                <a:gridCol w="658368">
                  <a:extLst>
                    <a:ext uri="{9D8B030D-6E8A-4147-A177-3AD203B41FA5}">
                      <a16:colId xmlns:a16="http://schemas.microsoft.com/office/drawing/2014/main" val="37739652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237247079"/>
                  </a:ext>
                </a:extLst>
              </a:tr>
              <a:tr h="370840">
                <a:tc>
                  <a:txBody>
                    <a:bodyPr/>
                    <a:lstStyle/>
                    <a:p>
                      <a:r>
                        <a:rPr lang="en-US" sz="1000"/>
                        <a:t>firstinshi</a:t>
                      </a:r>
                    </a:p>
                  </a:txBody>
                  <a:tcPr/>
                </a:tc>
                <a:tc>
                  <a:txBody>
                    <a:bodyPr/>
                    <a:lstStyle/>
                    <a:p>
                      <a:r>
                        <a:rPr lang="en-US" sz="1000"/>
                        <a:t>2832</a:t>
                      </a:r>
                    </a:p>
                  </a:txBody>
                  <a:tcPr/>
                </a:tc>
                <a:tc>
                  <a:txBody>
                    <a:bodyPr/>
                    <a:lstStyle/>
                    <a:p>
                      <a:r>
                        <a:rPr lang="en-US" sz="1000"/>
                        <a:t>29</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475</a:t>
                      </a:r>
                    </a:p>
                  </a:txBody>
                  <a:tcPr/>
                </a:tc>
                <a:tc>
                  <a:txBody>
                    <a:bodyPr/>
                    <a:lstStyle/>
                    <a:p>
                      <a:r>
                        <a:rPr lang="en-US" sz="1000"/>
                        <a:t>106</a:t>
                      </a:r>
                    </a:p>
                  </a:txBody>
                  <a:tcPr/>
                </a:tc>
                <a:extLst>
                  <a:ext uri="{0D108BD9-81ED-4DB2-BD59-A6C34878D82A}">
                    <a16:rowId xmlns:a16="http://schemas.microsoft.com/office/drawing/2014/main" val="2891423080"/>
                  </a:ext>
                </a:extLst>
              </a:tr>
            </a:tbl>
          </a:graphicData>
        </a:graphic>
      </p:graphicFrame>
      <p:sp>
        <p:nvSpPr>
          <p:cNvPr id="4" name="Text Placeholder 3">
            <a:extLst>
              <a:ext uri="{FF2B5EF4-FFF2-40B4-BE49-F238E27FC236}">
                <a16:creationId xmlns:a16="http://schemas.microsoft.com/office/drawing/2014/main" id="{9E020822-475D-477C-9907-E9739CD00F12}"/>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241481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A2896-C0C9-4CD6-AD33-C89EBE438ABD}"/>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ADA58D7-DA53-4725-8F2E-82937E39201E}"/>
              </a:ext>
            </a:extLst>
          </p:cNvPr>
          <p:cNvGraphicFramePr>
            <a:graphicFrameLocks noGrp="1"/>
          </p:cNvGraphicFramePr>
          <p:nvPr>
            <p:ph type="chart" sz="quarter" idx="13"/>
            <p:extLst>
              <p:ext uri="{D42A27DB-BD31-4B8C-83A1-F6EECF244321}">
                <p14:modId xmlns:p14="http://schemas.microsoft.com/office/powerpoint/2010/main" val="721661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99AE6-AD1F-480D-907B-E7FE1A299AB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6CB76E5-713D-412C-B959-2DC7363B2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650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B5705-7BFA-4035-8857-F57CA1FF1F4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F5098A55-BC2E-4599-9442-FD70D9A18A23}"/>
              </a:ext>
            </a:extLst>
          </p:cNvPr>
          <p:cNvGraphicFramePr>
            <a:graphicFrameLocks noGrp="1"/>
          </p:cNvGraphicFramePr>
          <p:nvPr>
            <p:ph type="chart" sz="quarter" idx="13"/>
            <p:extLst>
              <p:ext uri="{D42A27DB-BD31-4B8C-83A1-F6EECF244321}">
                <p14:modId xmlns:p14="http://schemas.microsoft.com/office/powerpoint/2010/main" val="3224666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96DFAE-5A11-4670-A12C-9A57B172704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3809560-F0FD-4EFB-A2B1-DB694A4743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421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69BB4-AEA5-43FF-829A-D153840BF4F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15ABE460-28FF-4F41-807F-EF09359782D2}"/>
              </a:ext>
            </a:extLst>
          </p:cNvPr>
          <p:cNvGraphicFramePr>
            <a:graphicFrameLocks noGrp="1"/>
          </p:cNvGraphicFramePr>
          <p:nvPr>
            <p:ph type="chart" sz="quarter" idx="13"/>
            <p:extLst>
              <p:ext uri="{D42A27DB-BD31-4B8C-83A1-F6EECF244321}">
                <p14:modId xmlns:p14="http://schemas.microsoft.com/office/powerpoint/2010/main" val="1790485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4E457-CD45-4D44-9A43-D4F78F4AFF6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62949B2-BA65-4E7A-8483-2A165D924A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589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9DF3B-8057-4643-A974-3F76B573C268}"/>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D0479CAB-F558-40C4-96DE-45039035C033}"/>
              </a:ext>
            </a:extLst>
          </p:cNvPr>
          <p:cNvGraphicFramePr>
            <a:graphicFrameLocks noGrp="1"/>
          </p:cNvGraphicFramePr>
          <p:nvPr>
            <p:ph type="chart" sz="quarter" idx="13"/>
            <p:extLst>
              <p:ext uri="{D42A27DB-BD31-4B8C-83A1-F6EECF244321}">
                <p14:modId xmlns:p14="http://schemas.microsoft.com/office/powerpoint/2010/main" val="3296044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F4C0E-019E-45DC-9A0B-D03BF072E14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429074D-99BA-46B3-BC76-B1BAF6AD35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857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CC47B-F461-48EC-AB30-C338954ADC52}"/>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F279B639-066C-4A65-8113-48538DF8A6CA}"/>
              </a:ext>
            </a:extLst>
          </p:cNvPr>
          <p:cNvGraphicFramePr>
            <a:graphicFrameLocks noGrp="1"/>
          </p:cNvGraphicFramePr>
          <p:nvPr>
            <p:ph type="tbl" sz="quarter" idx="13"/>
            <p:extLst>
              <p:ext uri="{D42A27DB-BD31-4B8C-83A1-F6EECF244321}">
                <p14:modId xmlns:p14="http://schemas.microsoft.com/office/powerpoint/2010/main" val="8925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05135556"/>
                    </a:ext>
                  </a:extLst>
                </a:gridCol>
                <a:gridCol w="987552">
                  <a:extLst>
                    <a:ext uri="{9D8B030D-6E8A-4147-A177-3AD203B41FA5}">
                      <a16:colId xmlns:a16="http://schemas.microsoft.com/office/drawing/2014/main" val="724668608"/>
                    </a:ext>
                  </a:extLst>
                </a:gridCol>
                <a:gridCol w="987552">
                  <a:extLst>
                    <a:ext uri="{9D8B030D-6E8A-4147-A177-3AD203B41FA5}">
                      <a16:colId xmlns:a16="http://schemas.microsoft.com/office/drawing/2014/main" val="4160790480"/>
                    </a:ext>
                  </a:extLst>
                </a:gridCol>
                <a:gridCol w="987552">
                  <a:extLst>
                    <a:ext uri="{9D8B030D-6E8A-4147-A177-3AD203B41FA5}">
                      <a16:colId xmlns:a16="http://schemas.microsoft.com/office/drawing/2014/main" val="3026152501"/>
                    </a:ext>
                  </a:extLst>
                </a:gridCol>
                <a:gridCol w="987552">
                  <a:extLst>
                    <a:ext uri="{9D8B030D-6E8A-4147-A177-3AD203B41FA5}">
                      <a16:colId xmlns:a16="http://schemas.microsoft.com/office/drawing/2014/main" val="168954324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39583489"/>
                  </a:ext>
                </a:extLst>
              </a:tr>
              <a:tr h="370840">
                <a:tc>
                  <a:txBody>
                    <a:bodyPr/>
                    <a:lstStyle/>
                    <a:p>
                      <a:r>
                        <a:rPr lang="en-US" sz="1000" b="1"/>
                        <a:t>firstinshi - 2023-06-05 13:10:17</a:t>
                      </a:r>
                      <a:r>
                        <a:rPr lang="en-US" sz="1000"/>
                        <a:t>
 Our new ad takes place at a local family potluck where pashyn eats all kine local grindz. In the final week of our A.K.A. Giveaway, we're excited to give away a FICOH "potluck pack," including a quick access cooler bag, 20 oz. Yeti Rambler Tumbler, and a full-length white apron with pockets, like the one maddah wears in our ad! 
HERE'S HOW TO ENTER: 
1) Like the post.
2) Follow firstinshi 
3) Tag a friend in the comments.
We will randomly select two winners on Monday, June 12, 2023. The winners will be contacted via Direct Message and have 48 hours to claim their prize. Multiple entries are welcome, limit one tag per comment.</a:t>
                      </a:r>
                    </a:p>
                  </a:txBody>
                  <a:tcPr/>
                </a:tc>
                <a:tc>
                  <a:txBody>
                    <a:bodyPr/>
                    <a:lstStyle/>
                    <a:p>
                      <a:r>
                        <a:rPr lang="en-US" sz="1000"/>
                        <a:t>53</a:t>
                      </a:r>
                    </a:p>
                  </a:txBody>
                  <a:tcPr/>
                </a:tc>
                <a:tc>
                  <a:txBody>
                    <a:bodyPr/>
                    <a:lstStyle/>
                    <a:p>
                      <a:r>
                        <a:rPr lang="en-US" sz="1000"/>
                        <a:t>102</a:t>
                      </a:r>
                    </a:p>
                  </a:txBody>
                  <a:tcPr/>
                </a:tc>
                <a:tc>
                  <a:txBody>
                    <a:bodyPr/>
                    <a:lstStyle/>
                    <a:p>
                      <a:r>
                        <a:rPr lang="en-US" sz="1000"/>
                        <a:t>5.4906 %</a:t>
                      </a:r>
                    </a:p>
                  </a:txBody>
                  <a:tcPr/>
                </a:tc>
                <a:tc>
                  <a:txBody>
                    <a:bodyPr/>
                    <a:lstStyle/>
                    <a:p>
                      <a:r>
                        <a:rPr lang="en-US" sz="1000"/>
                        <a:t>Image</a:t>
                      </a:r>
                    </a:p>
                  </a:txBody>
                  <a:tcPr/>
                </a:tc>
                <a:extLst>
                  <a:ext uri="{0D108BD9-81ED-4DB2-BD59-A6C34878D82A}">
                    <a16:rowId xmlns:a16="http://schemas.microsoft.com/office/drawing/2014/main" val="2099458045"/>
                  </a:ext>
                </a:extLst>
              </a:tr>
              <a:tr h="370840">
                <a:tc>
                  <a:txBody>
                    <a:bodyPr/>
                    <a:lstStyle/>
                    <a:p>
                      <a:r>
                        <a:rPr lang="en-US" sz="1000" b="1"/>
                        <a:t>firstinshi - 2023-06-01 18:02:41</a:t>
                      </a:r>
                      <a:r>
                        <a:rPr lang="en-US" sz="1000"/>
                        <a:t>
 First Insurance celebrated Claims Adjuster Karen G. who marked 50 years of service with the company on Tuesday. Over the course of her 50-year career, Karen has resolved thousands of claims - and assisted thousands of customers - with care and compassion. Mahalo Karen for your hard work, resilience, and dedication to FICOH!</a:t>
                      </a:r>
                    </a:p>
                  </a:txBody>
                  <a:tcPr/>
                </a:tc>
                <a:tc>
                  <a:txBody>
                    <a:bodyPr/>
                    <a:lstStyle/>
                    <a:p>
                      <a:r>
                        <a:rPr lang="en-US" sz="1000"/>
                        <a:t>58</a:t>
                      </a:r>
                    </a:p>
                  </a:txBody>
                  <a:tcPr/>
                </a:tc>
                <a:tc>
                  <a:txBody>
                    <a:bodyPr/>
                    <a:lstStyle/>
                    <a:p>
                      <a:r>
                        <a:rPr lang="en-US" sz="1000"/>
                        <a:t>0</a:t>
                      </a:r>
                    </a:p>
                  </a:txBody>
                  <a:tcPr/>
                </a:tc>
                <a:tc>
                  <a:txBody>
                    <a:bodyPr/>
                    <a:lstStyle/>
                    <a:p>
                      <a:r>
                        <a:rPr lang="en-US" sz="1000"/>
                        <a:t>2.0626 %</a:t>
                      </a:r>
                    </a:p>
                  </a:txBody>
                  <a:tcPr/>
                </a:tc>
                <a:tc>
                  <a:txBody>
                    <a:bodyPr/>
                    <a:lstStyle/>
                    <a:p>
                      <a:r>
                        <a:rPr lang="en-US" sz="1000"/>
                        <a:t>Carousel</a:t>
                      </a:r>
                    </a:p>
                  </a:txBody>
                  <a:tcPr/>
                </a:tc>
                <a:extLst>
                  <a:ext uri="{0D108BD9-81ED-4DB2-BD59-A6C34878D82A}">
                    <a16:rowId xmlns:a16="http://schemas.microsoft.com/office/drawing/2014/main" val="2636116184"/>
                  </a:ext>
                </a:extLst>
              </a:tr>
              <a:tr h="370840">
                <a:tc>
                  <a:txBody>
                    <a:bodyPr/>
                    <a:lstStyle/>
                    <a:p>
                      <a:r>
                        <a:rPr lang="en-US" sz="1000" b="1"/>
                        <a:t>firstinshi - 2023-06-21 18:03:00</a:t>
                      </a:r>
                      <a:r>
                        <a:rPr lang="en-US" sz="1000"/>
                        <a:t>
 Yesterday we gathered to celebrate Anna S., a senior rater in our Commercial Underwriting Support unit, on her 50th anniversary with FICOH! Over the past five decades, Anna has demonstrated a meticulous attention to detail and delivered timely and professional service to all her internal customers. Her instinct to jump in and help during times of change has earned her the respect and appreciation of her peers. Mahalo Anna for your unwavering dedication and outstanding contributions to FICOH.</a:t>
                      </a:r>
                    </a:p>
                  </a:txBody>
                  <a:tcPr/>
                </a:tc>
                <a:tc>
                  <a:txBody>
                    <a:bodyPr/>
                    <a:lstStyle/>
                    <a:p>
                      <a:r>
                        <a:rPr lang="en-US" sz="1000"/>
                        <a:t>54</a:t>
                      </a:r>
                    </a:p>
                  </a:txBody>
                  <a:tcPr/>
                </a:tc>
                <a:tc>
                  <a:txBody>
                    <a:bodyPr/>
                    <a:lstStyle/>
                    <a:p>
                      <a:r>
                        <a:rPr lang="en-US" sz="1000"/>
                        <a:t>3</a:t>
                      </a:r>
                    </a:p>
                  </a:txBody>
                  <a:tcPr/>
                </a:tc>
                <a:tc>
                  <a:txBody>
                    <a:bodyPr/>
                    <a:lstStyle/>
                    <a:p>
                      <a:r>
                        <a:rPr lang="en-US" sz="1000"/>
                        <a:t>2.0127 %</a:t>
                      </a:r>
                    </a:p>
                  </a:txBody>
                  <a:tcPr/>
                </a:tc>
                <a:tc>
                  <a:txBody>
                    <a:bodyPr/>
                    <a:lstStyle/>
                    <a:p>
                      <a:r>
                        <a:rPr lang="en-US" sz="1000"/>
                        <a:t>Carousel</a:t>
                      </a:r>
                    </a:p>
                  </a:txBody>
                  <a:tcPr/>
                </a:tc>
                <a:extLst>
                  <a:ext uri="{0D108BD9-81ED-4DB2-BD59-A6C34878D82A}">
                    <a16:rowId xmlns:a16="http://schemas.microsoft.com/office/drawing/2014/main" val="662609772"/>
                  </a:ext>
                </a:extLst>
              </a:tr>
            </a:tbl>
          </a:graphicData>
        </a:graphic>
      </p:graphicFrame>
      <p:sp>
        <p:nvSpPr>
          <p:cNvPr id="4" name="Text Placeholder 3">
            <a:extLst>
              <a:ext uri="{FF2B5EF4-FFF2-40B4-BE49-F238E27FC236}">
                <a16:creationId xmlns:a16="http://schemas.microsoft.com/office/drawing/2014/main" id="{797C4D01-D93A-499F-B3DD-B115E2F31FA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091693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5A29D-0F8D-421A-883B-BB712EC42BAE}"/>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1B6B6FE9-A1BC-4142-84F5-4F3DC19B23BB}"/>
              </a:ext>
            </a:extLst>
          </p:cNvPr>
          <p:cNvGraphicFramePr>
            <a:graphicFrameLocks noGrp="1"/>
          </p:cNvGraphicFramePr>
          <p:nvPr>
            <p:ph type="tbl" sz="quarter" idx="13"/>
            <p:extLst>
              <p:ext uri="{D42A27DB-BD31-4B8C-83A1-F6EECF244321}">
                <p14:modId xmlns:p14="http://schemas.microsoft.com/office/powerpoint/2010/main" val="4122215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44668896"/>
                    </a:ext>
                  </a:extLst>
                </a:gridCol>
                <a:gridCol w="1069848">
                  <a:extLst>
                    <a:ext uri="{9D8B030D-6E8A-4147-A177-3AD203B41FA5}">
                      <a16:colId xmlns:a16="http://schemas.microsoft.com/office/drawing/2014/main" val="174241401"/>
                    </a:ext>
                  </a:extLst>
                </a:gridCol>
                <a:gridCol w="493776">
                  <a:extLst>
                    <a:ext uri="{9D8B030D-6E8A-4147-A177-3AD203B41FA5}">
                      <a16:colId xmlns:a16="http://schemas.microsoft.com/office/drawing/2014/main" val="3210875043"/>
                    </a:ext>
                  </a:extLst>
                </a:gridCol>
                <a:gridCol w="1069848">
                  <a:extLst>
                    <a:ext uri="{9D8B030D-6E8A-4147-A177-3AD203B41FA5}">
                      <a16:colId xmlns:a16="http://schemas.microsoft.com/office/drawing/2014/main" val="1497187768"/>
                    </a:ext>
                  </a:extLst>
                </a:gridCol>
                <a:gridCol w="1069848">
                  <a:extLst>
                    <a:ext uri="{9D8B030D-6E8A-4147-A177-3AD203B41FA5}">
                      <a16:colId xmlns:a16="http://schemas.microsoft.com/office/drawing/2014/main" val="1599427100"/>
                    </a:ext>
                  </a:extLst>
                </a:gridCol>
                <a:gridCol w="1069848">
                  <a:extLst>
                    <a:ext uri="{9D8B030D-6E8A-4147-A177-3AD203B41FA5}">
                      <a16:colId xmlns:a16="http://schemas.microsoft.com/office/drawing/2014/main" val="244097539"/>
                    </a:ext>
                  </a:extLst>
                </a:gridCol>
                <a:gridCol w="1069848">
                  <a:extLst>
                    <a:ext uri="{9D8B030D-6E8A-4147-A177-3AD203B41FA5}">
                      <a16:colId xmlns:a16="http://schemas.microsoft.com/office/drawing/2014/main" val="1752973155"/>
                    </a:ext>
                  </a:extLst>
                </a:gridCol>
                <a:gridCol w="1069848">
                  <a:extLst>
                    <a:ext uri="{9D8B030D-6E8A-4147-A177-3AD203B41FA5}">
                      <a16:colId xmlns:a16="http://schemas.microsoft.com/office/drawing/2014/main" val="387968835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0692374"/>
                  </a:ext>
                </a:extLst>
              </a:tr>
              <a:tr h="370840">
                <a:tc>
                  <a:txBody>
                    <a:bodyPr/>
                    <a:lstStyle/>
                    <a:p>
                      <a:r>
                        <a:rPr lang="en-US" sz="1000"/>
                        <a:t>98</a:t>
                      </a:r>
                    </a:p>
                  </a:txBody>
                  <a:tcPr/>
                </a:tc>
                <a:tc>
                  <a:txBody>
                    <a:bodyPr/>
                    <a:lstStyle/>
                    <a:p>
                      <a:r>
                        <a:rPr lang="en-US" sz="1000"/>
                        <a:t>0.7291 %</a:t>
                      </a:r>
                    </a:p>
                  </a:txBody>
                  <a:tcPr/>
                </a:tc>
                <a:tc>
                  <a:txBody>
                    <a:bodyPr/>
                    <a:lstStyle/>
                    <a:p>
                      <a:r>
                        <a:rPr lang="en-US" sz="1000"/>
                        <a:t>0.13</a:t>
                      </a:r>
                    </a:p>
                  </a:txBody>
                  <a:tcPr/>
                </a:tc>
                <a:tc>
                  <a:txBody>
                    <a:bodyPr/>
                    <a:lstStyle/>
                    <a:p>
                      <a:r>
                        <a:rPr lang="en-US" sz="1000"/>
                        <a:t>102.88</a:t>
                      </a:r>
                    </a:p>
                  </a:txBody>
                  <a:tcPr/>
                </a:tc>
                <a:tc>
                  <a:txBody>
                    <a:bodyPr/>
                    <a:lstStyle/>
                    <a:p>
                      <a:r>
                        <a:rPr lang="en-US" sz="1000"/>
                        <a:t>101.66</a:t>
                      </a:r>
                    </a:p>
                  </a:txBody>
                  <a:tcPr/>
                </a:tc>
                <a:tc>
                  <a:txBody>
                    <a:bodyPr/>
                    <a:lstStyle/>
                    <a:p>
                      <a:r>
                        <a:rPr lang="en-US" sz="1000"/>
                        <a:t>73.76</a:t>
                      </a:r>
                    </a:p>
                  </a:txBody>
                  <a:tcPr/>
                </a:tc>
                <a:tc>
                  <a:txBody>
                    <a:bodyPr/>
                    <a:lstStyle/>
                    <a:p>
                      <a:r>
                        <a:rPr lang="en-US" sz="1000"/>
                        <a:t>10082</a:t>
                      </a:r>
                    </a:p>
                  </a:txBody>
                  <a:tcPr/>
                </a:tc>
                <a:tc>
                  <a:txBody>
                    <a:bodyPr/>
                    <a:lstStyle/>
                    <a:p>
                      <a:r>
                        <a:rPr lang="en-US" sz="1000"/>
                        <a:t>7228</a:t>
                      </a:r>
                    </a:p>
                  </a:txBody>
                  <a:tcPr/>
                </a:tc>
                <a:extLst>
                  <a:ext uri="{0D108BD9-81ED-4DB2-BD59-A6C34878D82A}">
                    <a16:rowId xmlns:a16="http://schemas.microsoft.com/office/drawing/2014/main" val="948938428"/>
                  </a:ext>
                </a:extLst>
              </a:tr>
            </a:tbl>
          </a:graphicData>
        </a:graphic>
      </p:graphicFrame>
      <p:sp>
        <p:nvSpPr>
          <p:cNvPr id="4" name="Text Placeholder 3">
            <a:extLst>
              <a:ext uri="{FF2B5EF4-FFF2-40B4-BE49-F238E27FC236}">
                <a16:creationId xmlns:a16="http://schemas.microsoft.com/office/drawing/2014/main" id="{9ADEEE07-A4F6-45A5-AE94-17ED699F848F}"/>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9455714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ECDE-44B6-43D4-A367-7F2C446DFEED}"/>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74880E34-2373-46D2-9758-2CA32328E70F}"/>
              </a:ext>
            </a:extLst>
          </p:cNvPr>
          <p:cNvGraphicFramePr>
            <a:graphicFrameLocks noGrp="1"/>
          </p:cNvGraphicFramePr>
          <p:nvPr>
            <p:ph type="tbl" sz="quarter" idx="13"/>
            <p:extLst>
              <p:ext uri="{D42A27DB-BD31-4B8C-83A1-F6EECF244321}">
                <p14:modId xmlns:p14="http://schemas.microsoft.com/office/powerpoint/2010/main" val="474170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09801873"/>
                    </a:ext>
                  </a:extLst>
                </a:gridCol>
                <a:gridCol w="905256">
                  <a:extLst>
                    <a:ext uri="{9D8B030D-6E8A-4147-A177-3AD203B41FA5}">
                      <a16:colId xmlns:a16="http://schemas.microsoft.com/office/drawing/2014/main" val="2432876304"/>
                    </a:ext>
                  </a:extLst>
                </a:gridCol>
                <a:gridCol w="411480">
                  <a:extLst>
                    <a:ext uri="{9D8B030D-6E8A-4147-A177-3AD203B41FA5}">
                      <a16:colId xmlns:a16="http://schemas.microsoft.com/office/drawing/2014/main" val="379818619"/>
                    </a:ext>
                  </a:extLst>
                </a:gridCol>
                <a:gridCol w="905256">
                  <a:extLst>
                    <a:ext uri="{9D8B030D-6E8A-4147-A177-3AD203B41FA5}">
                      <a16:colId xmlns:a16="http://schemas.microsoft.com/office/drawing/2014/main" val="1849327059"/>
                    </a:ext>
                  </a:extLst>
                </a:gridCol>
                <a:gridCol w="905256">
                  <a:extLst>
                    <a:ext uri="{9D8B030D-6E8A-4147-A177-3AD203B41FA5}">
                      <a16:colId xmlns:a16="http://schemas.microsoft.com/office/drawing/2014/main" val="217060553"/>
                    </a:ext>
                  </a:extLst>
                </a:gridCol>
                <a:gridCol w="905256">
                  <a:extLst>
                    <a:ext uri="{9D8B030D-6E8A-4147-A177-3AD203B41FA5}">
                      <a16:colId xmlns:a16="http://schemas.microsoft.com/office/drawing/2014/main" val="63058379"/>
                    </a:ext>
                  </a:extLst>
                </a:gridCol>
                <a:gridCol w="905256">
                  <a:extLst>
                    <a:ext uri="{9D8B030D-6E8A-4147-A177-3AD203B41FA5}">
                      <a16:colId xmlns:a16="http://schemas.microsoft.com/office/drawing/2014/main" val="754368267"/>
                    </a:ext>
                  </a:extLst>
                </a:gridCol>
                <a:gridCol w="905256">
                  <a:extLst>
                    <a:ext uri="{9D8B030D-6E8A-4147-A177-3AD203B41FA5}">
                      <a16:colId xmlns:a16="http://schemas.microsoft.com/office/drawing/2014/main" val="295323101"/>
                    </a:ext>
                  </a:extLst>
                </a:gridCol>
                <a:gridCol w="905256">
                  <a:extLst>
                    <a:ext uri="{9D8B030D-6E8A-4147-A177-3AD203B41FA5}">
                      <a16:colId xmlns:a16="http://schemas.microsoft.com/office/drawing/2014/main" val="421832653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661680024"/>
                  </a:ext>
                </a:extLst>
              </a:tr>
              <a:tr h="370840">
                <a:tc>
                  <a:txBody>
                    <a:bodyPr/>
                    <a:lstStyle/>
                    <a:p>
                      <a:r>
                        <a:rPr lang="en-US" sz="1000"/>
                        <a:t>22</a:t>
                      </a:r>
                    </a:p>
                  </a:txBody>
                  <a:tcPr/>
                </a:tc>
                <a:tc>
                  <a:txBody>
                    <a:bodyPr/>
                    <a:lstStyle/>
                    <a:p>
                      <a:r>
                        <a:rPr lang="en-US" sz="1000"/>
                        <a:t>0.7201 %</a:t>
                      </a:r>
                    </a:p>
                  </a:txBody>
                  <a:tcPr/>
                </a:tc>
                <a:tc>
                  <a:txBody>
                    <a:bodyPr/>
                    <a:lstStyle/>
                    <a:p>
                      <a:r>
                        <a:rPr lang="en-US" sz="1000"/>
                        <a:t>0.05</a:t>
                      </a:r>
                    </a:p>
                  </a:txBody>
                  <a:tcPr/>
                </a:tc>
                <a:tc>
                  <a:txBody>
                    <a:bodyPr/>
                    <a:lstStyle/>
                    <a:p>
                      <a:r>
                        <a:rPr lang="en-US" sz="1000"/>
                        <a:t>93.05</a:t>
                      </a:r>
                    </a:p>
                  </a:txBody>
                  <a:tcPr/>
                </a:tc>
                <a:tc>
                  <a:txBody>
                    <a:bodyPr/>
                    <a:lstStyle/>
                    <a:p>
                      <a:r>
                        <a:rPr lang="en-US" sz="1000"/>
                        <a:t>92.32</a:t>
                      </a:r>
                    </a:p>
                  </a:txBody>
                  <a:tcPr/>
                </a:tc>
                <a:tc>
                  <a:txBody>
                    <a:bodyPr/>
                    <a:lstStyle/>
                    <a:p>
                      <a:r>
                        <a:rPr lang="en-US" sz="1000"/>
                        <a:t>65.45</a:t>
                      </a:r>
                    </a:p>
                  </a:txBody>
                  <a:tcPr/>
                </a:tc>
                <a:tc>
                  <a:txBody>
                    <a:bodyPr/>
                    <a:lstStyle/>
                    <a:p>
                      <a:r>
                        <a:rPr lang="en-US" sz="1000"/>
                        <a:t>65.41</a:t>
                      </a:r>
                    </a:p>
                  </a:txBody>
                  <a:tcPr/>
                </a:tc>
                <a:tc>
                  <a:txBody>
                    <a:bodyPr/>
                    <a:lstStyle/>
                    <a:p>
                      <a:r>
                        <a:rPr lang="en-US" sz="1000"/>
                        <a:t>2047</a:t>
                      </a:r>
                    </a:p>
                  </a:txBody>
                  <a:tcPr/>
                </a:tc>
                <a:tc>
                  <a:txBody>
                    <a:bodyPr/>
                    <a:lstStyle/>
                    <a:p>
                      <a:r>
                        <a:rPr lang="en-US" sz="1000"/>
                        <a:t>1440</a:t>
                      </a:r>
                    </a:p>
                  </a:txBody>
                  <a:tcPr/>
                </a:tc>
                <a:extLst>
                  <a:ext uri="{0D108BD9-81ED-4DB2-BD59-A6C34878D82A}">
                    <a16:rowId xmlns:a16="http://schemas.microsoft.com/office/drawing/2014/main" val="4195058871"/>
                  </a:ext>
                </a:extLst>
              </a:tr>
            </a:tbl>
          </a:graphicData>
        </a:graphic>
      </p:graphicFrame>
      <p:sp>
        <p:nvSpPr>
          <p:cNvPr id="4" name="Text Placeholder 3">
            <a:extLst>
              <a:ext uri="{FF2B5EF4-FFF2-40B4-BE49-F238E27FC236}">
                <a16:creationId xmlns:a16="http://schemas.microsoft.com/office/drawing/2014/main" id="{1C2173D1-A6DC-4EF6-8AD0-372E5F105230}"/>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423494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B7A8-C669-47EE-9611-664B3F8AC80E}"/>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2695A349-0ABB-4C8B-8715-461C34F57BC9}"/>
              </a:ext>
            </a:extLst>
          </p:cNvPr>
          <p:cNvGraphicFramePr>
            <a:graphicFrameLocks noGrp="1"/>
          </p:cNvGraphicFramePr>
          <p:nvPr>
            <p:ph type="tbl" sz="quarter" idx="13"/>
            <p:extLst>
              <p:ext uri="{D42A27DB-BD31-4B8C-83A1-F6EECF244321}">
                <p14:modId xmlns:p14="http://schemas.microsoft.com/office/powerpoint/2010/main" val="3460724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88873618"/>
                    </a:ext>
                  </a:extLst>
                </a:gridCol>
                <a:gridCol w="1316736">
                  <a:extLst>
                    <a:ext uri="{9D8B030D-6E8A-4147-A177-3AD203B41FA5}">
                      <a16:colId xmlns:a16="http://schemas.microsoft.com/office/drawing/2014/main" val="1772244646"/>
                    </a:ext>
                  </a:extLst>
                </a:gridCol>
                <a:gridCol w="658368">
                  <a:extLst>
                    <a:ext uri="{9D8B030D-6E8A-4147-A177-3AD203B41FA5}">
                      <a16:colId xmlns:a16="http://schemas.microsoft.com/office/drawing/2014/main" val="818827860"/>
                    </a:ext>
                  </a:extLst>
                </a:gridCol>
                <a:gridCol w="658368">
                  <a:extLst>
                    <a:ext uri="{9D8B030D-6E8A-4147-A177-3AD203B41FA5}">
                      <a16:colId xmlns:a16="http://schemas.microsoft.com/office/drawing/2014/main" val="209595578"/>
                    </a:ext>
                  </a:extLst>
                </a:gridCol>
                <a:gridCol w="658368">
                  <a:extLst>
                    <a:ext uri="{9D8B030D-6E8A-4147-A177-3AD203B41FA5}">
                      <a16:colId xmlns:a16="http://schemas.microsoft.com/office/drawing/2014/main" val="3341717544"/>
                    </a:ext>
                  </a:extLst>
                </a:gridCol>
                <a:gridCol w="658368">
                  <a:extLst>
                    <a:ext uri="{9D8B030D-6E8A-4147-A177-3AD203B41FA5}">
                      <a16:colId xmlns:a16="http://schemas.microsoft.com/office/drawing/2014/main" val="865497155"/>
                    </a:ext>
                  </a:extLst>
                </a:gridCol>
                <a:gridCol w="658368">
                  <a:extLst>
                    <a:ext uri="{9D8B030D-6E8A-4147-A177-3AD203B41FA5}">
                      <a16:colId xmlns:a16="http://schemas.microsoft.com/office/drawing/2014/main" val="3057176412"/>
                    </a:ext>
                  </a:extLst>
                </a:gridCol>
                <a:gridCol w="658368">
                  <a:extLst>
                    <a:ext uri="{9D8B030D-6E8A-4147-A177-3AD203B41FA5}">
                      <a16:colId xmlns:a16="http://schemas.microsoft.com/office/drawing/2014/main" val="1201419836"/>
                    </a:ext>
                  </a:extLst>
                </a:gridCol>
                <a:gridCol w="658368">
                  <a:extLst>
                    <a:ext uri="{9D8B030D-6E8A-4147-A177-3AD203B41FA5}">
                      <a16:colId xmlns:a16="http://schemas.microsoft.com/office/drawing/2014/main" val="2185721947"/>
                    </a:ext>
                  </a:extLst>
                </a:gridCol>
                <a:gridCol w="658368">
                  <a:extLst>
                    <a:ext uri="{9D8B030D-6E8A-4147-A177-3AD203B41FA5}">
                      <a16:colId xmlns:a16="http://schemas.microsoft.com/office/drawing/2014/main" val="3830793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5264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- 2023-06-30 16:41:24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https://quintly-image-storage.s3.amazonaws.com/42a5b893a9726451877e4ab7634db126/4e95dcb2b3bc95a1f569e95e41ff2f6a.jpg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16:36:16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45681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- 2023-06-29 18:17:18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https://quintly-image-storage.s3.amazonaws.com/42a5b893a9726451877e4ab7634db126/d2340b7bf27b242fdde0de0633019df8.jpg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06/30/2023 18:06:32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6492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- 2023-06-28 13:26:35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https://quintly-image-storage.s3.amazonaws.com/42a5b893a9726451877e4ab7634db126/deedac42910077a40b09248a86650f77.jpg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13:06:35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15019499"/>
                  </a:ext>
                </a:extLst>
              </a:tr>
            </a:tbl>
          </a:graphicData>
        </a:graphic>
      </p:graphicFrame>
      <p:sp>
        <p:nvSpPr>
          <p:cNvPr id="4" name="Text Placeholder 3">
            <a:extLst>
              <a:ext uri="{FF2B5EF4-FFF2-40B4-BE49-F238E27FC236}">
                <a16:creationId xmlns:a16="http://schemas.microsoft.com/office/drawing/2014/main" id="{E0E15771-BA15-4D43-8946-3D485787835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349060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F4C43-79F9-41E7-A188-F3E2928222A5}"/>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42834ED2-A18B-4DD0-8828-6E5D43507722}"/>
              </a:ext>
            </a:extLst>
          </p:cNvPr>
          <p:cNvGraphicFramePr>
            <a:graphicFrameLocks noGrp="1"/>
          </p:cNvGraphicFramePr>
          <p:nvPr>
            <p:ph type="tbl" sz="quarter" idx="13"/>
            <p:extLst>
              <p:ext uri="{D42A27DB-BD31-4B8C-83A1-F6EECF244321}">
                <p14:modId xmlns:p14="http://schemas.microsoft.com/office/powerpoint/2010/main" val="1783047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52099958"/>
                    </a:ext>
                  </a:extLst>
                </a:gridCol>
                <a:gridCol w="1316736">
                  <a:extLst>
                    <a:ext uri="{9D8B030D-6E8A-4147-A177-3AD203B41FA5}">
                      <a16:colId xmlns:a16="http://schemas.microsoft.com/office/drawing/2014/main" val="1757379010"/>
                    </a:ext>
                  </a:extLst>
                </a:gridCol>
                <a:gridCol w="658368">
                  <a:extLst>
                    <a:ext uri="{9D8B030D-6E8A-4147-A177-3AD203B41FA5}">
                      <a16:colId xmlns:a16="http://schemas.microsoft.com/office/drawing/2014/main" val="2639601726"/>
                    </a:ext>
                  </a:extLst>
                </a:gridCol>
                <a:gridCol w="658368">
                  <a:extLst>
                    <a:ext uri="{9D8B030D-6E8A-4147-A177-3AD203B41FA5}">
                      <a16:colId xmlns:a16="http://schemas.microsoft.com/office/drawing/2014/main" val="1023976889"/>
                    </a:ext>
                  </a:extLst>
                </a:gridCol>
                <a:gridCol w="658368">
                  <a:extLst>
                    <a:ext uri="{9D8B030D-6E8A-4147-A177-3AD203B41FA5}">
                      <a16:colId xmlns:a16="http://schemas.microsoft.com/office/drawing/2014/main" val="2923566524"/>
                    </a:ext>
                  </a:extLst>
                </a:gridCol>
                <a:gridCol w="658368">
                  <a:extLst>
                    <a:ext uri="{9D8B030D-6E8A-4147-A177-3AD203B41FA5}">
                      <a16:colId xmlns:a16="http://schemas.microsoft.com/office/drawing/2014/main" val="91692433"/>
                    </a:ext>
                  </a:extLst>
                </a:gridCol>
                <a:gridCol w="658368">
                  <a:extLst>
                    <a:ext uri="{9D8B030D-6E8A-4147-A177-3AD203B41FA5}">
                      <a16:colId xmlns:a16="http://schemas.microsoft.com/office/drawing/2014/main" val="3556991259"/>
                    </a:ext>
                  </a:extLst>
                </a:gridCol>
                <a:gridCol w="658368">
                  <a:extLst>
                    <a:ext uri="{9D8B030D-6E8A-4147-A177-3AD203B41FA5}">
                      <a16:colId xmlns:a16="http://schemas.microsoft.com/office/drawing/2014/main" val="3410467198"/>
                    </a:ext>
                  </a:extLst>
                </a:gridCol>
                <a:gridCol w="658368">
                  <a:extLst>
                    <a:ext uri="{9D8B030D-6E8A-4147-A177-3AD203B41FA5}">
                      <a16:colId xmlns:a16="http://schemas.microsoft.com/office/drawing/2014/main" val="3710911765"/>
                    </a:ext>
                  </a:extLst>
                </a:gridCol>
                <a:gridCol w="658368">
                  <a:extLst>
                    <a:ext uri="{9D8B030D-6E8A-4147-A177-3AD203B41FA5}">
                      <a16:colId xmlns:a16="http://schemas.microsoft.com/office/drawing/2014/main" val="1765129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1664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- 2023-06-28 13:26:00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https://quintly-image-storage.s3.amazonaws.com/42a5b893a9726451877e4ab7634db126/957e5d3755ffa699ddfe42a58e8405c1.jpg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13:06:35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20179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- 2023-06-28 13:25:50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https://quintly-image-storage.s3.amazonaws.com/42a5b893a9726451877e4ab7634db126/a9f3e71302f4c6dccae5dd15841b3a75.jpg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06/29/2023 13:06:35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983781590"/>
                  </a:ext>
                </a:extLst>
              </a:tr>
            </a:tbl>
          </a:graphicData>
        </a:graphic>
      </p:graphicFrame>
      <p:sp>
        <p:nvSpPr>
          <p:cNvPr id="4" name="Text Placeholder 3">
            <a:extLst>
              <a:ext uri="{FF2B5EF4-FFF2-40B4-BE49-F238E27FC236}">
                <a16:creationId xmlns:a16="http://schemas.microsoft.com/office/drawing/2014/main" id="{6840F4E1-DCFA-425D-B69C-A39780C6D4D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1457012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2115</Words>
  <Application>Microsoft Office PowerPoint</Application>
  <PresentationFormat>On-screen Show (4:3)</PresentationFormat>
  <Paragraphs>511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2023-07-06T14:01:18Z</dcterms:created>
  <dcterms:modified xsi:type="dcterms:W3CDTF">2023-07-06T14:02:11Z</dcterms:modified>
</cp:coreProperties>
</file>