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45047</c:v>
                </c:pt>
              </c:numCache>
            </c:numRef>
          </c:cat>
          <c:val>
            <c:numRef>
              <c:f>Sheet1!$B$2</c:f>
              <c:numCache>
                <c:formatCode>General</c:formatCode>
                <c:ptCount val="1"/>
                <c:pt idx="0">
                  <c:v>490</c:v>
                </c:pt>
              </c:numCache>
            </c:numRef>
          </c:val>
          <c:extLst>
            <c:ext xmlns:c16="http://schemas.microsoft.com/office/drawing/2014/chart" uri="{C3380CC4-5D6E-409C-BE32-E72D297353CC}">
              <c16:uniqueId val="{00000000-A33F-49D6-AA9E-754B6CC5483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45047</c:v>
                </c:pt>
              </c:numCache>
            </c:numRef>
          </c:cat>
          <c:val>
            <c:numRef>
              <c:f>Sheet1!$C$2</c:f>
              <c:numCache>
                <c:formatCode>General</c:formatCode>
                <c:ptCount val="1"/>
                <c:pt idx="0">
                  <c:v>501</c:v>
                </c:pt>
              </c:numCache>
            </c:numRef>
          </c:val>
          <c:extLst>
            <c:ext xmlns:c16="http://schemas.microsoft.com/office/drawing/2014/chart" uri="{C3380CC4-5D6E-409C-BE32-E72D297353CC}">
              <c16:uniqueId val="{00000001-A33F-49D6-AA9E-754B6CC5483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45047</c:v>
                </c:pt>
              </c:numCache>
            </c:numRef>
          </c:cat>
          <c:val>
            <c:numRef>
              <c:f>Sheet1!$D$2</c:f>
              <c:numCache>
                <c:formatCode>General</c:formatCode>
                <c:ptCount val="1"/>
                <c:pt idx="0">
                  <c:v>20890</c:v>
                </c:pt>
              </c:numCache>
            </c:numRef>
          </c:val>
          <c:extLst>
            <c:ext xmlns:c16="http://schemas.microsoft.com/office/drawing/2014/chart" uri="{C3380CC4-5D6E-409C-BE32-E72D297353CC}">
              <c16:uniqueId val="{00000002-A33F-49D6-AA9E-754B6CC5483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45047</c:v>
                </c:pt>
              </c:numCache>
            </c:numRef>
          </c:cat>
          <c:val>
            <c:numRef>
              <c:f>Sheet1!$E$2</c:f>
              <c:numCache>
                <c:formatCode>General</c:formatCode>
                <c:ptCount val="1"/>
                <c:pt idx="0">
                  <c:v>251</c:v>
                </c:pt>
              </c:numCache>
            </c:numRef>
          </c:val>
          <c:extLst>
            <c:ext xmlns:c16="http://schemas.microsoft.com/office/drawing/2014/chart" uri="{C3380CC4-5D6E-409C-BE32-E72D297353CC}">
              <c16:uniqueId val="{00000003-A33F-49D6-AA9E-754B6CC54833}"/>
            </c:ext>
          </c:extLst>
        </c:ser>
        <c:dLbls>
          <c:showLegendKey val="0"/>
          <c:showVal val="0"/>
          <c:showCatName val="0"/>
          <c:showSerName val="0"/>
          <c:showPercent val="0"/>
          <c:showBubbleSize val="0"/>
        </c:dLbls>
        <c:gapWidth val="219"/>
        <c:overlap val="-27"/>
        <c:axId val="368106968"/>
        <c:axId val="368107624"/>
      </c:barChart>
      <c:dateAx>
        <c:axId val="368106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07624"/>
        <c:crosses val="autoZero"/>
        <c:auto val="1"/>
        <c:lblOffset val="100"/>
        <c:baseTimeUnit val="days"/>
      </c:dateAx>
      <c:valAx>
        <c:axId val="36810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0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pt idx="2">
                  <c:v>1</c:v>
                </c:pt>
                <c:pt idx="3">
                  <c:v>1</c:v>
                </c:pt>
                <c:pt idx="4">
                  <c:v>-2</c:v>
                </c:pt>
                <c:pt idx="5">
                  <c:v>0</c:v>
                </c:pt>
              </c:numCache>
            </c:numRef>
          </c:val>
          <c:extLst>
            <c:ext xmlns:c16="http://schemas.microsoft.com/office/drawing/2014/chart" uri="{C3380CC4-5D6E-409C-BE32-E72D297353CC}">
              <c16:uniqueId val="{00000000-4BAD-4F27-9A07-342846E18AB5}"/>
            </c:ext>
          </c:extLst>
        </c:ser>
        <c:dLbls>
          <c:showLegendKey val="0"/>
          <c:showVal val="0"/>
          <c:showCatName val="0"/>
          <c:showSerName val="0"/>
          <c:showPercent val="0"/>
          <c:showBubbleSize val="0"/>
        </c:dLbls>
        <c:gapWidth val="219"/>
        <c:overlap val="-27"/>
        <c:axId val="373547184"/>
        <c:axId val="373549480"/>
      </c:barChart>
      <c:dateAx>
        <c:axId val="373547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549480"/>
        <c:crosses val="autoZero"/>
        <c:auto val="1"/>
        <c:lblOffset val="100"/>
        <c:baseTimeUnit val="months"/>
      </c:dateAx>
      <c:valAx>
        <c:axId val="37354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54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3</c:v>
                </c:pt>
                <c:pt idx="2">
                  <c:v>4</c:v>
                </c:pt>
                <c:pt idx="3">
                  <c:v>2</c:v>
                </c:pt>
                <c:pt idx="4">
                  <c:v>7</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BDFD-48C6-9B36-B774AEE4C5FA}"/>
            </c:ext>
          </c:extLst>
        </c:ser>
        <c:dLbls>
          <c:showLegendKey val="0"/>
          <c:showVal val="0"/>
          <c:showCatName val="0"/>
          <c:showSerName val="0"/>
          <c:showPercent val="0"/>
          <c:showBubbleSize val="0"/>
        </c:dLbls>
        <c:gapWidth val="219"/>
        <c:overlap val="-27"/>
        <c:axId val="374302840"/>
        <c:axId val="374297592"/>
      </c:barChart>
      <c:dateAx>
        <c:axId val="374302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97592"/>
        <c:crosses val="autoZero"/>
        <c:auto val="1"/>
        <c:lblOffset val="100"/>
        <c:baseTimeUnit val="months"/>
      </c:dateAx>
      <c:valAx>
        <c:axId val="37429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0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27</c:v>
                </c:pt>
                <c:pt idx="1">
                  <c:v>46</c:v>
                </c:pt>
                <c:pt idx="2">
                  <c:v>71</c:v>
                </c:pt>
                <c:pt idx="3">
                  <c:v>42</c:v>
                </c:pt>
                <c:pt idx="4">
                  <c:v>98</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B7C2-4960-965B-44BFD7EE71A8}"/>
            </c:ext>
          </c:extLst>
        </c:ser>
        <c:dLbls>
          <c:showLegendKey val="0"/>
          <c:showVal val="0"/>
          <c:showCatName val="0"/>
          <c:showSerName val="0"/>
          <c:showPercent val="0"/>
          <c:showBubbleSize val="0"/>
        </c:dLbls>
        <c:gapWidth val="219"/>
        <c:overlap val="-27"/>
        <c:axId val="374296280"/>
        <c:axId val="374303168"/>
      </c:barChart>
      <c:catAx>
        <c:axId val="374296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03168"/>
        <c:crosses val="autoZero"/>
        <c:auto val="1"/>
        <c:lblAlgn val="ctr"/>
        <c:lblOffset val="100"/>
        <c:noMultiLvlLbl val="0"/>
      </c:catAx>
      <c:valAx>
        <c:axId val="37430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9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1304</c:v>
                </c:pt>
                <c:pt idx="1">
                  <c:v>1250</c:v>
                </c:pt>
                <c:pt idx="2">
                  <c:v>2398</c:v>
                </c:pt>
                <c:pt idx="3">
                  <c:v>1364</c:v>
                </c:pt>
                <c:pt idx="4">
                  <c:v>1835</c:v>
                </c:pt>
                <c:pt idx="5">
                  <c:v>59</c:v>
                </c:pt>
                <c:pt idx="6">
                  <c:v>0</c:v>
                </c:pt>
              </c:numCache>
            </c:numRef>
          </c:val>
          <c:extLst>
            <c:ext xmlns:c16="http://schemas.microsoft.com/office/drawing/2014/chart" uri="{C3380CC4-5D6E-409C-BE32-E72D297353CC}">
              <c16:uniqueId val="{00000000-DD08-42B2-BBFC-2AB124E3D485}"/>
            </c:ext>
          </c:extLst>
        </c:ser>
        <c:dLbls>
          <c:showLegendKey val="0"/>
          <c:showVal val="0"/>
          <c:showCatName val="0"/>
          <c:showSerName val="0"/>
          <c:showPercent val="0"/>
          <c:showBubbleSize val="0"/>
        </c:dLbls>
        <c:gapWidth val="219"/>
        <c:overlap val="-27"/>
        <c:axId val="373850296"/>
        <c:axId val="373853576"/>
      </c:barChart>
      <c:dateAx>
        <c:axId val="37385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853576"/>
        <c:crosses val="autoZero"/>
        <c:auto val="1"/>
        <c:lblOffset val="100"/>
        <c:baseTimeUnit val="months"/>
      </c:dateAx>
      <c:valAx>
        <c:axId val="37385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85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1</c:v>
                </c:pt>
                <c:pt idx="2">
                  <c:v>3</c:v>
                </c:pt>
                <c:pt idx="3">
                  <c:v>3</c:v>
                </c:pt>
                <c:pt idx="4">
                  <c:v>3</c:v>
                </c:pt>
                <c:pt idx="5">
                  <c:v>1</c:v>
                </c:pt>
              </c:numCache>
            </c:numRef>
          </c:val>
          <c:extLst>
            <c:ext xmlns:c16="http://schemas.microsoft.com/office/drawing/2014/chart" uri="{C3380CC4-5D6E-409C-BE32-E72D297353CC}">
              <c16:uniqueId val="{00000000-5678-4211-85EE-2F5EBE466363}"/>
            </c:ext>
          </c:extLst>
        </c:ser>
        <c:dLbls>
          <c:showLegendKey val="0"/>
          <c:showVal val="0"/>
          <c:showCatName val="0"/>
          <c:showSerName val="0"/>
          <c:showPercent val="0"/>
          <c:showBubbleSize val="0"/>
        </c:dLbls>
        <c:gapWidth val="219"/>
        <c:overlap val="-27"/>
        <c:axId val="471095144"/>
        <c:axId val="471101048"/>
      </c:barChart>
      <c:dateAx>
        <c:axId val="47109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01048"/>
        <c:crosses val="autoZero"/>
        <c:auto val="1"/>
        <c:lblOffset val="100"/>
        <c:baseTimeUnit val="months"/>
      </c:dateAx>
      <c:valAx>
        <c:axId val="47110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09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EBC-403B-BE13-58AC2196913F}"/>
            </c:ext>
          </c:extLst>
        </c:ser>
        <c:dLbls>
          <c:showLegendKey val="0"/>
          <c:showVal val="0"/>
          <c:showCatName val="0"/>
          <c:showSerName val="0"/>
          <c:showPercent val="0"/>
          <c:showBubbleSize val="0"/>
        </c:dLbls>
        <c:gapWidth val="219"/>
        <c:overlap val="-27"/>
        <c:axId val="471095472"/>
        <c:axId val="471091536"/>
      </c:barChart>
      <c:dateAx>
        <c:axId val="47109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091536"/>
        <c:crosses val="autoZero"/>
        <c:auto val="1"/>
        <c:lblOffset val="100"/>
        <c:baseTimeUnit val="months"/>
      </c:dateAx>
      <c:valAx>
        <c:axId val="47109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09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c:v>
                </c:pt>
                <c:pt idx="1">
                  <c:v>16</c:v>
                </c:pt>
                <c:pt idx="2">
                  <c:v>7</c:v>
                </c:pt>
                <c:pt idx="3">
                  <c:v>3</c:v>
                </c:pt>
                <c:pt idx="4">
                  <c:v>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6AB-42BD-A9FE-95EF33B397B8}"/>
            </c:ext>
          </c:extLst>
        </c:ser>
        <c:dLbls>
          <c:showLegendKey val="0"/>
          <c:showVal val="0"/>
          <c:showCatName val="0"/>
          <c:showSerName val="0"/>
          <c:showPercent val="0"/>
          <c:showBubbleSize val="0"/>
        </c:dLbls>
        <c:gapWidth val="219"/>
        <c:overlap val="-27"/>
        <c:axId val="471111544"/>
        <c:axId val="471102032"/>
      </c:barChart>
      <c:catAx>
        <c:axId val="471111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02032"/>
        <c:crosses val="autoZero"/>
        <c:auto val="1"/>
        <c:lblAlgn val="ctr"/>
        <c:lblOffset val="100"/>
        <c:noMultiLvlLbl val="0"/>
      </c:catAx>
      <c:valAx>
        <c:axId val="47110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1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163</c:v>
                </c:pt>
                <c:pt idx="1">
                  <c:v>185</c:v>
                </c:pt>
                <c:pt idx="2">
                  <c:v>208</c:v>
                </c:pt>
                <c:pt idx="3">
                  <c:v>98</c:v>
                </c:pt>
                <c:pt idx="4">
                  <c:v>171</c:v>
                </c:pt>
                <c:pt idx="5">
                  <c:v>12</c:v>
                </c:pt>
              </c:numCache>
            </c:numRef>
          </c:val>
          <c:extLst>
            <c:ext xmlns:c16="http://schemas.microsoft.com/office/drawing/2014/chart" uri="{C3380CC4-5D6E-409C-BE32-E72D297353CC}">
              <c16:uniqueId val="{00000000-C3FC-4E2A-82E6-E5246B587294}"/>
            </c:ext>
          </c:extLst>
        </c:ser>
        <c:dLbls>
          <c:showLegendKey val="0"/>
          <c:showVal val="0"/>
          <c:showCatName val="0"/>
          <c:showSerName val="0"/>
          <c:showPercent val="0"/>
          <c:showBubbleSize val="0"/>
        </c:dLbls>
        <c:gapWidth val="219"/>
        <c:overlap val="-27"/>
        <c:axId val="377367152"/>
        <c:axId val="377368464"/>
      </c:barChart>
      <c:dateAx>
        <c:axId val="377367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68464"/>
        <c:crosses val="autoZero"/>
        <c:auto val="1"/>
        <c:lblOffset val="100"/>
        <c:baseTimeUnit val="months"/>
      </c:dateAx>
      <c:valAx>
        <c:axId val="37736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6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2023-01</c:v>
                </c:pt>
                <c:pt idx="1">
                  <c:v>2023-02</c:v>
                </c:pt>
                <c:pt idx="2">
                  <c:v>2023-03</c:v>
                </c:pt>
                <c:pt idx="3">
                  <c:v>2023-04</c:v>
                </c:pt>
                <c:pt idx="4">
                  <c:v>2023-05</c:v>
                </c:pt>
                <c:pt idx="5">
                  <c:v>2023-06</c:v>
                </c:pt>
              </c:strCache>
            </c:strRef>
          </c:cat>
          <c:val>
            <c:numRef>
              <c:f>Sheet1!$B$2:$B$7</c:f>
              <c:numCache>
                <c:formatCode>General</c:formatCode>
                <c:ptCount val="6"/>
                <c:pt idx="0">
                  <c:v>50</c:v>
                </c:pt>
                <c:pt idx="1">
                  <c:v>50</c:v>
                </c:pt>
                <c:pt idx="2">
                  <c:v>50</c:v>
                </c:pt>
                <c:pt idx="3">
                  <c:v>29</c:v>
                </c:pt>
                <c:pt idx="4">
                  <c:v>49</c:v>
                </c:pt>
                <c:pt idx="5">
                  <c:v>13</c:v>
                </c:pt>
              </c:numCache>
            </c:numRef>
          </c:val>
          <c:extLst>
            <c:ext xmlns:c16="http://schemas.microsoft.com/office/drawing/2014/chart" uri="{C3380CC4-5D6E-409C-BE32-E72D297353CC}">
              <c16:uniqueId val="{00000000-693C-4FEC-B0B6-A7F7BDD49827}"/>
            </c:ext>
          </c:extLst>
        </c:ser>
        <c:dLbls>
          <c:showLegendKey val="0"/>
          <c:showVal val="0"/>
          <c:showCatName val="0"/>
          <c:showSerName val="0"/>
          <c:showPercent val="0"/>
          <c:showBubbleSize val="0"/>
        </c:dLbls>
        <c:gapWidth val="219"/>
        <c:overlap val="-27"/>
        <c:axId val="495479992"/>
        <c:axId val="495476056"/>
      </c:barChart>
      <c:catAx>
        <c:axId val="49547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76056"/>
        <c:crosses val="autoZero"/>
        <c:auto val="1"/>
        <c:lblAlgn val="ctr"/>
        <c:lblOffset val="100"/>
        <c:noMultiLvlLbl val="0"/>
      </c:catAx>
      <c:valAx>
        <c:axId val="49547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7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2023-01</c:v>
                </c:pt>
                <c:pt idx="1">
                  <c:v>2023-02</c:v>
                </c:pt>
                <c:pt idx="2">
                  <c:v>2023-03</c:v>
                </c:pt>
                <c:pt idx="3">
                  <c:v>2023-04</c:v>
                </c:pt>
                <c:pt idx="4">
                  <c:v>2023-05</c:v>
                </c:pt>
                <c:pt idx="5">
                  <c:v>2023-06</c:v>
                </c:pt>
              </c:strCache>
            </c:strRef>
          </c:cat>
          <c:val>
            <c:numRef>
              <c:f>Sheet1!$B$2:$B$7</c:f>
              <c:numCache>
                <c:formatCode>General</c:formatCode>
                <c:ptCount val="6"/>
                <c:pt idx="0">
                  <c:v>551</c:v>
                </c:pt>
                <c:pt idx="1">
                  <c:v>657</c:v>
                </c:pt>
                <c:pt idx="2">
                  <c:v>712</c:v>
                </c:pt>
                <c:pt idx="3">
                  <c:v>351</c:v>
                </c:pt>
                <c:pt idx="4">
                  <c:v>646</c:v>
                </c:pt>
                <c:pt idx="5">
                  <c:v>13</c:v>
                </c:pt>
              </c:numCache>
            </c:numRef>
          </c:val>
          <c:extLst>
            <c:ext xmlns:c16="http://schemas.microsoft.com/office/drawing/2014/chart" uri="{C3380CC4-5D6E-409C-BE32-E72D297353CC}">
              <c16:uniqueId val="{00000000-ACE6-4C3A-842B-DBD2E2B38701}"/>
            </c:ext>
          </c:extLst>
        </c:ser>
        <c:dLbls>
          <c:showLegendKey val="0"/>
          <c:showVal val="0"/>
          <c:showCatName val="0"/>
          <c:showSerName val="0"/>
          <c:showPercent val="0"/>
          <c:showBubbleSize val="0"/>
        </c:dLbls>
        <c:gapWidth val="219"/>
        <c:overlap val="-27"/>
        <c:axId val="495473104"/>
        <c:axId val="495480320"/>
      </c:barChart>
      <c:catAx>
        <c:axId val="495473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80320"/>
        <c:crosses val="autoZero"/>
        <c:auto val="1"/>
        <c:lblAlgn val="ctr"/>
        <c:lblOffset val="100"/>
        <c:noMultiLvlLbl val="0"/>
      </c:catAx>
      <c:valAx>
        <c:axId val="49548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7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818</c:v>
                </c:pt>
                <c:pt idx="1">
                  <c:v>28649</c:v>
                </c:pt>
                <c:pt idx="2">
                  <c:v>27454</c:v>
                </c:pt>
                <c:pt idx="3">
                  <c:v>29726</c:v>
                </c:pt>
                <c:pt idx="4">
                  <c:v>24036</c:v>
                </c:pt>
                <c:pt idx="5">
                  <c:v>30279</c:v>
                </c:pt>
                <c:pt idx="6">
                  <c:v>1831</c:v>
                </c:pt>
              </c:numCache>
            </c:numRef>
          </c:val>
          <c:extLst>
            <c:ext xmlns:c16="http://schemas.microsoft.com/office/drawing/2014/chart" uri="{C3380CC4-5D6E-409C-BE32-E72D297353CC}">
              <c16:uniqueId val="{00000000-6493-44AA-B085-2D42BF037282}"/>
            </c:ext>
          </c:extLst>
        </c:ser>
        <c:dLbls>
          <c:showLegendKey val="0"/>
          <c:showVal val="0"/>
          <c:showCatName val="0"/>
          <c:showSerName val="0"/>
          <c:showPercent val="0"/>
          <c:showBubbleSize val="0"/>
        </c:dLbls>
        <c:gapWidth val="219"/>
        <c:overlap val="-27"/>
        <c:axId val="495484256"/>
        <c:axId val="495486880"/>
      </c:barChart>
      <c:catAx>
        <c:axId val="495484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86880"/>
        <c:crosses val="autoZero"/>
        <c:auto val="1"/>
        <c:lblAlgn val="ctr"/>
        <c:lblOffset val="100"/>
        <c:noMultiLvlLbl val="0"/>
      </c:catAx>
      <c:valAx>
        <c:axId val="49548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8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2</c:v>
                </c:pt>
                <c:pt idx="2">
                  <c:v>6</c:v>
                </c:pt>
                <c:pt idx="3">
                  <c:v>2</c:v>
                </c:pt>
                <c:pt idx="4">
                  <c:v>4</c:v>
                </c:pt>
                <c:pt idx="5">
                  <c:v>1</c:v>
                </c:pt>
              </c:numCache>
            </c:numRef>
          </c:val>
          <c:extLst>
            <c:ext xmlns:c16="http://schemas.microsoft.com/office/drawing/2014/chart" uri="{C3380CC4-5D6E-409C-BE32-E72D297353CC}">
              <c16:uniqueId val="{00000000-FBB4-4E69-8005-DC03A229D8A1}"/>
            </c:ext>
          </c:extLst>
        </c:ser>
        <c:dLbls>
          <c:showLegendKey val="0"/>
          <c:showVal val="0"/>
          <c:showCatName val="0"/>
          <c:showSerName val="0"/>
          <c:showPercent val="0"/>
          <c:showBubbleSize val="0"/>
        </c:dLbls>
        <c:gapWidth val="219"/>
        <c:overlap val="-27"/>
        <c:axId val="367919520"/>
        <c:axId val="367921488"/>
      </c:barChart>
      <c:dateAx>
        <c:axId val="367919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21488"/>
        <c:crosses val="autoZero"/>
        <c:auto val="1"/>
        <c:lblOffset val="100"/>
        <c:baseTimeUnit val="months"/>
      </c:dateAx>
      <c:valAx>
        <c:axId val="36792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1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7</c:v>
                </c:pt>
                <c:pt idx="2">
                  <c:v>8</c:v>
                </c:pt>
                <c:pt idx="3">
                  <c:v>6</c:v>
                </c:pt>
                <c:pt idx="4">
                  <c:v>11</c:v>
                </c:pt>
                <c:pt idx="5">
                  <c:v>5</c:v>
                </c:pt>
                <c:pt idx="6">
                  <c:v>0</c:v>
                </c:pt>
                <c:pt idx="7">
                  <c:v>0</c:v>
                </c:pt>
                <c:pt idx="8">
                  <c:v>0</c:v>
                </c:pt>
                <c:pt idx="9">
                  <c:v>0</c:v>
                </c:pt>
                <c:pt idx="10">
                  <c:v>0</c:v>
                </c:pt>
                <c:pt idx="11">
                  <c:v>0</c:v>
                </c:pt>
              </c:numCache>
            </c:numRef>
          </c:val>
          <c:extLst>
            <c:ext xmlns:c16="http://schemas.microsoft.com/office/drawing/2014/chart" uri="{C3380CC4-5D6E-409C-BE32-E72D297353CC}">
              <c16:uniqueId val="{00000000-D5D3-4C9B-9902-569392D0940B}"/>
            </c:ext>
          </c:extLst>
        </c:ser>
        <c:dLbls>
          <c:showLegendKey val="0"/>
          <c:showVal val="0"/>
          <c:showCatName val="0"/>
          <c:showSerName val="0"/>
          <c:showPercent val="0"/>
          <c:showBubbleSize val="0"/>
        </c:dLbls>
        <c:gapWidth val="219"/>
        <c:overlap val="-27"/>
        <c:axId val="367915584"/>
        <c:axId val="367926736"/>
      </c:barChart>
      <c:dateAx>
        <c:axId val="367915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26736"/>
        <c:crosses val="autoZero"/>
        <c:auto val="1"/>
        <c:lblOffset val="100"/>
        <c:baseTimeUnit val="months"/>
      </c:dateAx>
      <c:valAx>
        <c:axId val="36792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1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54</c:v>
                </c:pt>
                <c:pt idx="1">
                  <c:v>93</c:v>
                </c:pt>
                <c:pt idx="2">
                  <c:v>118</c:v>
                </c:pt>
                <c:pt idx="3">
                  <c:v>78</c:v>
                </c:pt>
                <c:pt idx="4">
                  <c:v>151</c:v>
                </c:pt>
                <c:pt idx="5">
                  <c:v>5</c:v>
                </c:pt>
                <c:pt idx="6">
                  <c:v>0</c:v>
                </c:pt>
                <c:pt idx="7">
                  <c:v>0</c:v>
                </c:pt>
                <c:pt idx="8">
                  <c:v>0</c:v>
                </c:pt>
                <c:pt idx="9">
                  <c:v>0</c:v>
                </c:pt>
                <c:pt idx="10">
                  <c:v>0</c:v>
                </c:pt>
                <c:pt idx="11">
                  <c:v>0</c:v>
                </c:pt>
              </c:numCache>
            </c:numRef>
          </c:val>
          <c:extLst>
            <c:ext xmlns:c16="http://schemas.microsoft.com/office/drawing/2014/chart" uri="{C3380CC4-5D6E-409C-BE32-E72D297353CC}">
              <c16:uniqueId val="{00000000-4F5C-4ECF-B28A-9C52AC9B80F0}"/>
            </c:ext>
          </c:extLst>
        </c:ser>
        <c:dLbls>
          <c:showLegendKey val="0"/>
          <c:showVal val="0"/>
          <c:showCatName val="0"/>
          <c:showSerName val="0"/>
          <c:showPercent val="0"/>
          <c:showBubbleSize val="0"/>
        </c:dLbls>
        <c:gapWidth val="219"/>
        <c:overlap val="-27"/>
        <c:axId val="367904104"/>
        <c:axId val="367902464"/>
      </c:barChart>
      <c:catAx>
        <c:axId val="36790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02464"/>
        <c:crosses val="autoZero"/>
        <c:auto val="1"/>
        <c:lblAlgn val="ctr"/>
        <c:lblOffset val="100"/>
        <c:noMultiLvlLbl val="0"/>
      </c:catAx>
      <c:valAx>
        <c:axId val="36790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0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1293</c:v>
                </c:pt>
                <c:pt idx="1">
                  <c:v>1324</c:v>
                </c:pt>
                <c:pt idx="2">
                  <c:v>1454</c:v>
                </c:pt>
                <c:pt idx="3">
                  <c:v>1653</c:v>
                </c:pt>
                <c:pt idx="4">
                  <c:v>1370</c:v>
                </c:pt>
              </c:numCache>
            </c:numRef>
          </c:val>
          <c:extLst>
            <c:ext xmlns:c16="http://schemas.microsoft.com/office/drawing/2014/chart" uri="{C3380CC4-5D6E-409C-BE32-E72D297353CC}">
              <c16:uniqueId val="{00000000-F36A-4911-B1D1-1E962D9BF2CC}"/>
            </c:ext>
          </c:extLst>
        </c:ser>
        <c:dLbls>
          <c:showLegendKey val="0"/>
          <c:showVal val="0"/>
          <c:showCatName val="0"/>
          <c:showSerName val="0"/>
          <c:showPercent val="0"/>
          <c:showBubbleSize val="0"/>
        </c:dLbls>
        <c:gapWidth val="219"/>
        <c:overlap val="-27"/>
        <c:axId val="367902792"/>
        <c:axId val="367895576"/>
      </c:barChart>
      <c:dateAx>
        <c:axId val="367902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95576"/>
        <c:crosses val="autoZero"/>
        <c:auto val="1"/>
        <c:lblOffset val="100"/>
        <c:baseTimeUnit val="months"/>
      </c:dateAx>
      <c:valAx>
        <c:axId val="36789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0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801BE-848F-4F0B-AF5B-683F0F905F28}"/>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5463D168-E6F9-4690-AC15-3D612B92E9E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546257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99159-9DC4-440A-A14E-9DBCF34514D4}"/>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3FC8BD78-D9AC-408A-BC94-2DB504ABCD12}"/>
              </a:ext>
            </a:extLst>
          </p:cNvPr>
          <p:cNvGraphicFramePr>
            <a:graphicFrameLocks noGrp="1"/>
          </p:cNvGraphicFramePr>
          <p:nvPr>
            <p:ph type="chart" sz="quarter" idx="13"/>
            <p:extLst>
              <p:ext uri="{D42A27DB-BD31-4B8C-83A1-F6EECF244321}">
                <p14:modId xmlns:p14="http://schemas.microsoft.com/office/powerpoint/2010/main" val="80058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ED2F61-91BD-4EE4-B24C-1DDFC05535F4}"/>
              </a:ext>
            </a:extLst>
          </p:cNvPr>
          <p:cNvSpPr>
            <a:spLocks noGrp="1"/>
          </p:cNvSpPr>
          <p:nvPr>
            <p:ph type="body" sz="quarter" idx="14"/>
          </p:nvPr>
        </p:nvSpPr>
        <p:spPr/>
        <p:txBody>
          <a:bodyPr/>
          <a:lstStyle/>
          <a:p>
            <a:r>
              <a:rPr lang="en-US"/>
              <a:t>05/01/2023 - 05/31/2023</a:t>
            </a:r>
          </a:p>
        </p:txBody>
      </p:sp>
      <p:sp>
        <p:nvSpPr>
          <p:cNvPr id="5" name="Footer Placeholder 4">
            <a:extLst>
              <a:ext uri="{FF2B5EF4-FFF2-40B4-BE49-F238E27FC236}">
                <a16:creationId xmlns:a16="http://schemas.microsoft.com/office/drawing/2014/main" id="{1511B66E-8298-4A10-AABD-C2DF11E743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8084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14330-E6F1-4211-9D5E-27BD17225BC7}"/>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82E7A7B7-C32C-4CC9-97FA-A1912F4DA0F1}"/>
              </a:ext>
            </a:extLst>
          </p:cNvPr>
          <p:cNvGraphicFramePr>
            <a:graphicFrameLocks noGrp="1"/>
          </p:cNvGraphicFramePr>
          <p:nvPr>
            <p:ph type="tbl" sz="quarter" idx="13"/>
            <p:extLst>
              <p:ext uri="{D42A27DB-BD31-4B8C-83A1-F6EECF244321}">
                <p14:modId xmlns:p14="http://schemas.microsoft.com/office/powerpoint/2010/main" val="3632025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95020602"/>
                    </a:ext>
                  </a:extLst>
                </a:gridCol>
                <a:gridCol w="905256">
                  <a:extLst>
                    <a:ext uri="{9D8B030D-6E8A-4147-A177-3AD203B41FA5}">
                      <a16:colId xmlns:a16="http://schemas.microsoft.com/office/drawing/2014/main" val="942352620"/>
                    </a:ext>
                  </a:extLst>
                </a:gridCol>
                <a:gridCol w="905256">
                  <a:extLst>
                    <a:ext uri="{9D8B030D-6E8A-4147-A177-3AD203B41FA5}">
                      <a16:colId xmlns:a16="http://schemas.microsoft.com/office/drawing/2014/main" val="3031799845"/>
                    </a:ext>
                  </a:extLst>
                </a:gridCol>
                <a:gridCol w="905256">
                  <a:extLst>
                    <a:ext uri="{9D8B030D-6E8A-4147-A177-3AD203B41FA5}">
                      <a16:colId xmlns:a16="http://schemas.microsoft.com/office/drawing/2014/main" val="1832433660"/>
                    </a:ext>
                  </a:extLst>
                </a:gridCol>
                <a:gridCol w="905256">
                  <a:extLst>
                    <a:ext uri="{9D8B030D-6E8A-4147-A177-3AD203B41FA5}">
                      <a16:colId xmlns:a16="http://schemas.microsoft.com/office/drawing/2014/main" val="194289477"/>
                    </a:ext>
                  </a:extLst>
                </a:gridCol>
                <a:gridCol w="905256">
                  <a:extLst>
                    <a:ext uri="{9D8B030D-6E8A-4147-A177-3AD203B41FA5}">
                      <a16:colId xmlns:a16="http://schemas.microsoft.com/office/drawing/2014/main" val="2106519519"/>
                    </a:ext>
                  </a:extLst>
                </a:gridCol>
                <a:gridCol w="905256">
                  <a:extLst>
                    <a:ext uri="{9D8B030D-6E8A-4147-A177-3AD203B41FA5}">
                      <a16:colId xmlns:a16="http://schemas.microsoft.com/office/drawing/2014/main" val="1576239384"/>
                    </a:ext>
                  </a:extLst>
                </a:gridCol>
                <a:gridCol w="905256">
                  <a:extLst>
                    <a:ext uri="{9D8B030D-6E8A-4147-A177-3AD203B41FA5}">
                      <a16:colId xmlns:a16="http://schemas.microsoft.com/office/drawing/2014/main" val="2444776884"/>
                    </a:ext>
                  </a:extLst>
                </a:gridCol>
                <a:gridCol w="905256">
                  <a:extLst>
                    <a:ext uri="{9D8B030D-6E8A-4147-A177-3AD203B41FA5}">
                      <a16:colId xmlns:a16="http://schemas.microsoft.com/office/drawing/2014/main" val="137871196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73153099"/>
                  </a:ext>
                </a:extLst>
              </a:tr>
              <a:tr h="370840">
                <a:tc>
                  <a:txBody>
                    <a:bodyPr/>
                    <a:lstStyle/>
                    <a:p>
                      <a:r>
                        <a:rPr lang="en-US" sz="1000"/>
                        <a:t>490</a:t>
                      </a:r>
                    </a:p>
                  </a:txBody>
                  <a:tcPr/>
                </a:tc>
                <a:tc>
                  <a:txBody>
                    <a:bodyPr/>
                    <a:lstStyle/>
                    <a:p>
                      <a:r>
                        <a:rPr lang="en-US" sz="1000"/>
                        <a:t>3</a:t>
                      </a:r>
                    </a:p>
                  </a:txBody>
                  <a:tcPr/>
                </a:tc>
                <a:tc>
                  <a:txBody>
                    <a:bodyPr/>
                    <a:lstStyle/>
                    <a:p>
                      <a:r>
                        <a:rPr lang="en-US" sz="1000"/>
                        <a:t>12</a:t>
                      </a:r>
                    </a:p>
                  </a:txBody>
                  <a:tcPr/>
                </a:tc>
                <a:tc>
                  <a:txBody>
                    <a:bodyPr/>
                    <a:lstStyle/>
                    <a:p>
                      <a:r>
                        <a:rPr lang="en-US" sz="1000"/>
                        <a:t>92</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1.6735 %</a:t>
                      </a:r>
                    </a:p>
                  </a:txBody>
                  <a:tcPr/>
                </a:tc>
                <a:tc>
                  <a:txBody>
                    <a:bodyPr/>
                    <a:lstStyle/>
                    <a:p>
                      <a:r>
                        <a:rPr lang="en-US" sz="1000"/>
                        <a:t>0.0 %</a:t>
                      </a:r>
                    </a:p>
                  </a:txBody>
                  <a:tcPr/>
                </a:tc>
                <a:extLst>
                  <a:ext uri="{0D108BD9-81ED-4DB2-BD59-A6C34878D82A}">
                    <a16:rowId xmlns:a16="http://schemas.microsoft.com/office/drawing/2014/main" val="2895111031"/>
                  </a:ext>
                </a:extLst>
              </a:tr>
            </a:tbl>
          </a:graphicData>
        </a:graphic>
      </p:graphicFrame>
      <p:sp>
        <p:nvSpPr>
          <p:cNvPr id="4" name="Text Placeholder 3">
            <a:extLst>
              <a:ext uri="{FF2B5EF4-FFF2-40B4-BE49-F238E27FC236}">
                <a16:creationId xmlns:a16="http://schemas.microsoft.com/office/drawing/2014/main" id="{44147B9B-05F6-44FC-826B-911E830B94A8}"/>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536455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06207-A38E-4A80-B952-366C895AE7DE}"/>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635F6936-3033-4E14-842D-84FE905C2FBC}"/>
              </a:ext>
            </a:extLst>
          </p:cNvPr>
          <p:cNvGraphicFramePr>
            <a:graphicFrameLocks noGrp="1"/>
          </p:cNvGraphicFramePr>
          <p:nvPr>
            <p:ph type="chart" sz="quarter" idx="13"/>
            <p:extLst>
              <p:ext uri="{D42A27DB-BD31-4B8C-83A1-F6EECF244321}">
                <p14:modId xmlns:p14="http://schemas.microsoft.com/office/powerpoint/2010/main" val="2072616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FB9CDF-09F1-4B35-8C93-FED6B50F517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427998D-1F3C-421F-A24E-9D2BF1839C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2955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4D71-16B8-49AF-8173-7154D7DECC85}"/>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7F8F9CE0-DADC-44D5-B81D-34FDAEAF66BC}"/>
              </a:ext>
            </a:extLst>
          </p:cNvPr>
          <p:cNvGraphicFramePr>
            <a:graphicFrameLocks noGrp="1"/>
          </p:cNvGraphicFramePr>
          <p:nvPr>
            <p:ph type="chart" sz="quarter" idx="13"/>
            <p:extLst>
              <p:ext uri="{D42A27DB-BD31-4B8C-83A1-F6EECF244321}">
                <p14:modId xmlns:p14="http://schemas.microsoft.com/office/powerpoint/2010/main" val="2096392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8C8B1E-EFEE-4AB6-B89A-4F2B8C52684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F66837F-19A5-488A-AAB5-81104B0DDD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5711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650FF-BC6C-4346-B79E-EE13916E7752}"/>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3C30A555-39D1-4523-9267-0884869F26F0}"/>
              </a:ext>
            </a:extLst>
          </p:cNvPr>
          <p:cNvGraphicFramePr>
            <a:graphicFrameLocks noGrp="1"/>
          </p:cNvGraphicFramePr>
          <p:nvPr>
            <p:ph type="chart" sz="quarter" idx="13"/>
            <p:extLst>
              <p:ext uri="{D42A27DB-BD31-4B8C-83A1-F6EECF244321}">
                <p14:modId xmlns:p14="http://schemas.microsoft.com/office/powerpoint/2010/main" val="3874651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193DF4-34B2-4A0D-80C4-8FB61E7599F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FBC9526-4786-431D-8234-8D3A310418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1464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3884C-AE15-4AE1-BA45-0C4DAC9060CF}"/>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B8BFA5B6-319E-4521-8799-85B2E0B1A0D0}"/>
              </a:ext>
            </a:extLst>
          </p:cNvPr>
          <p:cNvGraphicFramePr>
            <a:graphicFrameLocks noGrp="1"/>
          </p:cNvGraphicFramePr>
          <p:nvPr>
            <p:ph type="chart" sz="quarter" idx="13"/>
            <p:extLst>
              <p:ext uri="{D42A27DB-BD31-4B8C-83A1-F6EECF244321}">
                <p14:modId xmlns:p14="http://schemas.microsoft.com/office/powerpoint/2010/main" val="1106499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8FAAE7-4FD6-4491-AD1A-AE7F6E0DCC0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F5295F4-4A61-408B-AACA-9DD48FA77B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2711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F7860-1B64-4D1A-9ED5-4A12172C254F}"/>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D3464462-B0C2-43E0-B3E7-18E78E0EB639}"/>
              </a:ext>
            </a:extLst>
          </p:cNvPr>
          <p:cNvGraphicFramePr>
            <a:graphicFrameLocks noGrp="1"/>
          </p:cNvGraphicFramePr>
          <p:nvPr>
            <p:ph type="tbl" sz="quarter" idx="13"/>
            <p:extLst>
              <p:ext uri="{D42A27DB-BD31-4B8C-83A1-F6EECF244321}">
                <p14:modId xmlns:p14="http://schemas.microsoft.com/office/powerpoint/2010/main" val="3766439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82373139"/>
                    </a:ext>
                  </a:extLst>
                </a:gridCol>
                <a:gridCol w="1481328">
                  <a:extLst>
                    <a:ext uri="{9D8B030D-6E8A-4147-A177-3AD203B41FA5}">
                      <a16:colId xmlns:a16="http://schemas.microsoft.com/office/drawing/2014/main" val="4002462681"/>
                    </a:ext>
                  </a:extLst>
                </a:gridCol>
                <a:gridCol w="329184">
                  <a:extLst>
                    <a:ext uri="{9D8B030D-6E8A-4147-A177-3AD203B41FA5}">
                      <a16:colId xmlns:a16="http://schemas.microsoft.com/office/drawing/2014/main" val="1747797543"/>
                    </a:ext>
                  </a:extLst>
                </a:gridCol>
                <a:gridCol w="329184">
                  <a:extLst>
                    <a:ext uri="{9D8B030D-6E8A-4147-A177-3AD203B41FA5}">
                      <a16:colId xmlns:a16="http://schemas.microsoft.com/office/drawing/2014/main" val="2671215745"/>
                    </a:ext>
                  </a:extLst>
                </a:gridCol>
                <a:gridCol w="329184">
                  <a:extLst>
                    <a:ext uri="{9D8B030D-6E8A-4147-A177-3AD203B41FA5}">
                      <a16:colId xmlns:a16="http://schemas.microsoft.com/office/drawing/2014/main" val="3234188487"/>
                    </a:ext>
                  </a:extLst>
                </a:gridCol>
                <a:gridCol w="329184">
                  <a:extLst>
                    <a:ext uri="{9D8B030D-6E8A-4147-A177-3AD203B41FA5}">
                      <a16:colId xmlns:a16="http://schemas.microsoft.com/office/drawing/2014/main" val="2096651142"/>
                    </a:ext>
                  </a:extLst>
                </a:gridCol>
                <a:gridCol w="329184">
                  <a:extLst>
                    <a:ext uri="{9D8B030D-6E8A-4147-A177-3AD203B41FA5}">
                      <a16:colId xmlns:a16="http://schemas.microsoft.com/office/drawing/2014/main" val="1235926042"/>
                    </a:ext>
                  </a:extLst>
                </a:gridCol>
                <a:gridCol w="329184">
                  <a:extLst>
                    <a:ext uri="{9D8B030D-6E8A-4147-A177-3AD203B41FA5}">
                      <a16:colId xmlns:a16="http://schemas.microsoft.com/office/drawing/2014/main" val="1917579474"/>
                    </a:ext>
                  </a:extLst>
                </a:gridCol>
                <a:gridCol w="329184">
                  <a:extLst>
                    <a:ext uri="{9D8B030D-6E8A-4147-A177-3AD203B41FA5}">
                      <a16:colId xmlns:a16="http://schemas.microsoft.com/office/drawing/2014/main" val="2407459177"/>
                    </a:ext>
                  </a:extLst>
                </a:gridCol>
                <a:gridCol w="329184">
                  <a:extLst>
                    <a:ext uri="{9D8B030D-6E8A-4147-A177-3AD203B41FA5}">
                      <a16:colId xmlns:a16="http://schemas.microsoft.com/office/drawing/2014/main" val="1678137271"/>
                    </a:ext>
                  </a:extLst>
                </a:gridCol>
                <a:gridCol w="329184">
                  <a:extLst>
                    <a:ext uri="{9D8B030D-6E8A-4147-A177-3AD203B41FA5}">
                      <a16:colId xmlns:a16="http://schemas.microsoft.com/office/drawing/2014/main" val="724155215"/>
                    </a:ext>
                  </a:extLst>
                </a:gridCol>
                <a:gridCol w="329184">
                  <a:extLst>
                    <a:ext uri="{9D8B030D-6E8A-4147-A177-3AD203B41FA5}">
                      <a16:colId xmlns:a16="http://schemas.microsoft.com/office/drawing/2014/main" val="349128750"/>
                    </a:ext>
                  </a:extLst>
                </a:gridCol>
                <a:gridCol w="329184">
                  <a:extLst>
                    <a:ext uri="{9D8B030D-6E8A-4147-A177-3AD203B41FA5}">
                      <a16:colId xmlns:a16="http://schemas.microsoft.com/office/drawing/2014/main" val="3161063905"/>
                    </a:ext>
                  </a:extLst>
                </a:gridCol>
                <a:gridCol w="329184">
                  <a:extLst>
                    <a:ext uri="{9D8B030D-6E8A-4147-A177-3AD203B41FA5}">
                      <a16:colId xmlns:a16="http://schemas.microsoft.com/office/drawing/2014/main" val="3646666532"/>
                    </a:ext>
                  </a:extLst>
                </a:gridCol>
                <a:gridCol w="329184">
                  <a:extLst>
                    <a:ext uri="{9D8B030D-6E8A-4147-A177-3AD203B41FA5}">
                      <a16:colId xmlns:a16="http://schemas.microsoft.com/office/drawing/2014/main" val="1971524270"/>
                    </a:ext>
                  </a:extLst>
                </a:gridCol>
                <a:gridCol w="329184">
                  <a:extLst>
                    <a:ext uri="{9D8B030D-6E8A-4147-A177-3AD203B41FA5}">
                      <a16:colId xmlns:a16="http://schemas.microsoft.com/office/drawing/2014/main" val="3912404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6913080"/>
                  </a:ext>
                </a:extLst>
              </a:tr>
            </a:tbl>
          </a:graphicData>
        </a:graphic>
      </p:graphicFrame>
      <p:sp>
        <p:nvSpPr>
          <p:cNvPr id="4" name="Text Placeholder 3">
            <a:extLst>
              <a:ext uri="{FF2B5EF4-FFF2-40B4-BE49-F238E27FC236}">
                <a16:creationId xmlns:a16="http://schemas.microsoft.com/office/drawing/2014/main" id="{147406F7-7455-4ED4-86F7-3F2681B428BB}"/>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588370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2C088-36A0-42AE-99F9-496A34449074}"/>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D4E345E0-9F4E-47C5-9257-422B5736472F}"/>
              </a:ext>
            </a:extLst>
          </p:cNvPr>
          <p:cNvGraphicFramePr>
            <a:graphicFrameLocks noGrp="1"/>
          </p:cNvGraphicFramePr>
          <p:nvPr>
            <p:ph type="tbl" sz="quarter" idx="13"/>
            <p:extLst>
              <p:ext uri="{D42A27DB-BD31-4B8C-83A1-F6EECF244321}">
                <p14:modId xmlns:p14="http://schemas.microsoft.com/office/powerpoint/2010/main" val="1002573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534763"/>
                    </a:ext>
                  </a:extLst>
                </a:gridCol>
                <a:gridCol w="1481328">
                  <a:extLst>
                    <a:ext uri="{9D8B030D-6E8A-4147-A177-3AD203B41FA5}">
                      <a16:colId xmlns:a16="http://schemas.microsoft.com/office/drawing/2014/main" val="435222571"/>
                    </a:ext>
                  </a:extLst>
                </a:gridCol>
                <a:gridCol w="329184">
                  <a:extLst>
                    <a:ext uri="{9D8B030D-6E8A-4147-A177-3AD203B41FA5}">
                      <a16:colId xmlns:a16="http://schemas.microsoft.com/office/drawing/2014/main" val="1866687102"/>
                    </a:ext>
                  </a:extLst>
                </a:gridCol>
                <a:gridCol w="329184">
                  <a:extLst>
                    <a:ext uri="{9D8B030D-6E8A-4147-A177-3AD203B41FA5}">
                      <a16:colId xmlns:a16="http://schemas.microsoft.com/office/drawing/2014/main" val="3161831892"/>
                    </a:ext>
                  </a:extLst>
                </a:gridCol>
                <a:gridCol w="329184">
                  <a:extLst>
                    <a:ext uri="{9D8B030D-6E8A-4147-A177-3AD203B41FA5}">
                      <a16:colId xmlns:a16="http://schemas.microsoft.com/office/drawing/2014/main" val="27405698"/>
                    </a:ext>
                  </a:extLst>
                </a:gridCol>
                <a:gridCol w="329184">
                  <a:extLst>
                    <a:ext uri="{9D8B030D-6E8A-4147-A177-3AD203B41FA5}">
                      <a16:colId xmlns:a16="http://schemas.microsoft.com/office/drawing/2014/main" val="3400611109"/>
                    </a:ext>
                  </a:extLst>
                </a:gridCol>
                <a:gridCol w="329184">
                  <a:extLst>
                    <a:ext uri="{9D8B030D-6E8A-4147-A177-3AD203B41FA5}">
                      <a16:colId xmlns:a16="http://schemas.microsoft.com/office/drawing/2014/main" val="540212458"/>
                    </a:ext>
                  </a:extLst>
                </a:gridCol>
                <a:gridCol w="329184">
                  <a:extLst>
                    <a:ext uri="{9D8B030D-6E8A-4147-A177-3AD203B41FA5}">
                      <a16:colId xmlns:a16="http://schemas.microsoft.com/office/drawing/2014/main" val="2811579940"/>
                    </a:ext>
                  </a:extLst>
                </a:gridCol>
                <a:gridCol w="329184">
                  <a:extLst>
                    <a:ext uri="{9D8B030D-6E8A-4147-A177-3AD203B41FA5}">
                      <a16:colId xmlns:a16="http://schemas.microsoft.com/office/drawing/2014/main" val="2078487139"/>
                    </a:ext>
                  </a:extLst>
                </a:gridCol>
                <a:gridCol w="329184">
                  <a:extLst>
                    <a:ext uri="{9D8B030D-6E8A-4147-A177-3AD203B41FA5}">
                      <a16:colId xmlns:a16="http://schemas.microsoft.com/office/drawing/2014/main" val="1613852515"/>
                    </a:ext>
                  </a:extLst>
                </a:gridCol>
                <a:gridCol w="329184">
                  <a:extLst>
                    <a:ext uri="{9D8B030D-6E8A-4147-A177-3AD203B41FA5}">
                      <a16:colId xmlns:a16="http://schemas.microsoft.com/office/drawing/2014/main" val="3813839740"/>
                    </a:ext>
                  </a:extLst>
                </a:gridCol>
                <a:gridCol w="329184">
                  <a:extLst>
                    <a:ext uri="{9D8B030D-6E8A-4147-A177-3AD203B41FA5}">
                      <a16:colId xmlns:a16="http://schemas.microsoft.com/office/drawing/2014/main" val="2022442837"/>
                    </a:ext>
                  </a:extLst>
                </a:gridCol>
                <a:gridCol w="329184">
                  <a:extLst>
                    <a:ext uri="{9D8B030D-6E8A-4147-A177-3AD203B41FA5}">
                      <a16:colId xmlns:a16="http://schemas.microsoft.com/office/drawing/2014/main" val="163079591"/>
                    </a:ext>
                  </a:extLst>
                </a:gridCol>
                <a:gridCol w="329184">
                  <a:extLst>
                    <a:ext uri="{9D8B030D-6E8A-4147-A177-3AD203B41FA5}">
                      <a16:colId xmlns:a16="http://schemas.microsoft.com/office/drawing/2014/main" val="2646733520"/>
                    </a:ext>
                  </a:extLst>
                </a:gridCol>
                <a:gridCol w="329184">
                  <a:extLst>
                    <a:ext uri="{9D8B030D-6E8A-4147-A177-3AD203B41FA5}">
                      <a16:colId xmlns:a16="http://schemas.microsoft.com/office/drawing/2014/main" val="1257632841"/>
                    </a:ext>
                  </a:extLst>
                </a:gridCol>
                <a:gridCol w="329184">
                  <a:extLst>
                    <a:ext uri="{9D8B030D-6E8A-4147-A177-3AD203B41FA5}">
                      <a16:colId xmlns:a16="http://schemas.microsoft.com/office/drawing/2014/main" val="1308422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21518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- 2023-05-15 16:18:14</a:t>
                      </a:r>
                      <a:r>
                        <a:rPr kumimoji="0" lang="en-US" sz="1000" b="0" i="0" u="none" strike="noStrike" kern="1200" cap="none" spc="0" normalizeH="0" baseline="0" noProof="0">
                          <a:ln>
                            <a:noFill/>
                          </a:ln>
                          <a:solidFill>
                            <a:prstClr val="black"/>
                          </a:solidFill>
                          <a:effectLst/>
                          <a:uLnTx/>
                          <a:uFillTx/>
                          <a:latin typeface="Calibri"/>
                          <a:ea typeface="+mn-ea"/>
                          <a:cs typeface="+mn-cs"/>
                        </a:rPr>
                        <a:t>
 This past weekend in New York City was the official Japan Day Parade! As a Japanese-American company, many of our employees were thrilled to join in on this festive celebration of culture and history. However, what really connected us to this great event this year was our CEO Daisuke Ugaeri, who was the parade's Chairman of the Board of Directors! 
Didn't make it to the parade? Here are some snapshots of our team participating in the festivities, riding in our official TMA parade car, and taking in all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https://quintly-image-storage.s3.amazonaws.com/e33bbb9956bb05844e7317a82c09a400/39b09b77d56bcdb3862c053c09c4c81d.jpg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17355457"/>
                  </a:ext>
                </a:extLst>
              </a:tr>
            </a:tbl>
          </a:graphicData>
        </a:graphic>
      </p:graphicFrame>
      <p:sp>
        <p:nvSpPr>
          <p:cNvPr id="4" name="Text Placeholder 3">
            <a:extLst>
              <a:ext uri="{FF2B5EF4-FFF2-40B4-BE49-F238E27FC236}">
                <a16:creationId xmlns:a16="http://schemas.microsoft.com/office/drawing/2014/main" id="{F52C4D26-723B-49FF-9D63-3F647C4A0835}"/>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827528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316A0-42C1-4CE3-B0D4-E1F6CE71C9A9}"/>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BDF9D793-B9FA-4983-95E9-DC9AB462CE41}"/>
              </a:ext>
            </a:extLst>
          </p:cNvPr>
          <p:cNvGraphicFramePr>
            <a:graphicFrameLocks noGrp="1"/>
          </p:cNvGraphicFramePr>
          <p:nvPr>
            <p:ph type="tbl" sz="quarter" idx="13"/>
            <p:extLst>
              <p:ext uri="{D42A27DB-BD31-4B8C-83A1-F6EECF244321}">
                <p14:modId xmlns:p14="http://schemas.microsoft.com/office/powerpoint/2010/main" val="107720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91584899"/>
                    </a:ext>
                  </a:extLst>
                </a:gridCol>
                <a:gridCol w="1481328">
                  <a:extLst>
                    <a:ext uri="{9D8B030D-6E8A-4147-A177-3AD203B41FA5}">
                      <a16:colId xmlns:a16="http://schemas.microsoft.com/office/drawing/2014/main" val="4197136605"/>
                    </a:ext>
                  </a:extLst>
                </a:gridCol>
                <a:gridCol w="329184">
                  <a:extLst>
                    <a:ext uri="{9D8B030D-6E8A-4147-A177-3AD203B41FA5}">
                      <a16:colId xmlns:a16="http://schemas.microsoft.com/office/drawing/2014/main" val="1583737168"/>
                    </a:ext>
                  </a:extLst>
                </a:gridCol>
                <a:gridCol w="329184">
                  <a:extLst>
                    <a:ext uri="{9D8B030D-6E8A-4147-A177-3AD203B41FA5}">
                      <a16:colId xmlns:a16="http://schemas.microsoft.com/office/drawing/2014/main" val="3067340042"/>
                    </a:ext>
                  </a:extLst>
                </a:gridCol>
                <a:gridCol w="329184">
                  <a:extLst>
                    <a:ext uri="{9D8B030D-6E8A-4147-A177-3AD203B41FA5}">
                      <a16:colId xmlns:a16="http://schemas.microsoft.com/office/drawing/2014/main" val="794506167"/>
                    </a:ext>
                  </a:extLst>
                </a:gridCol>
                <a:gridCol w="329184">
                  <a:extLst>
                    <a:ext uri="{9D8B030D-6E8A-4147-A177-3AD203B41FA5}">
                      <a16:colId xmlns:a16="http://schemas.microsoft.com/office/drawing/2014/main" val="1558295186"/>
                    </a:ext>
                  </a:extLst>
                </a:gridCol>
                <a:gridCol w="329184">
                  <a:extLst>
                    <a:ext uri="{9D8B030D-6E8A-4147-A177-3AD203B41FA5}">
                      <a16:colId xmlns:a16="http://schemas.microsoft.com/office/drawing/2014/main" val="2156148818"/>
                    </a:ext>
                  </a:extLst>
                </a:gridCol>
                <a:gridCol w="329184">
                  <a:extLst>
                    <a:ext uri="{9D8B030D-6E8A-4147-A177-3AD203B41FA5}">
                      <a16:colId xmlns:a16="http://schemas.microsoft.com/office/drawing/2014/main" val="808404489"/>
                    </a:ext>
                  </a:extLst>
                </a:gridCol>
                <a:gridCol w="329184">
                  <a:extLst>
                    <a:ext uri="{9D8B030D-6E8A-4147-A177-3AD203B41FA5}">
                      <a16:colId xmlns:a16="http://schemas.microsoft.com/office/drawing/2014/main" val="2144906138"/>
                    </a:ext>
                  </a:extLst>
                </a:gridCol>
                <a:gridCol w="329184">
                  <a:extLst>
                    <a:ext uri="{9D8B030D-6E8A-4147-A177-3AD203B41FA5}">
                      <a16:colId xmlns:a16="http://schemas.microsoft.com/office/drawing/2014/main" val="3505180958"/>
                    </a:ext>
                  </a:extLst>
                </a:gridCol>
                <a:gridCol w="329184">
                  <a:extLst>
                    <a:ext uri="{9D8B030D-6E8A-4147-A177-3AD203B41FA5}">
                      <a16:colId xmlns:a16="http://schemas.microsoft.com/office/drawing/2014/main" val="679461045"/>
                    </a:ext>
                  </a:extLst>
                </a:gridCol>
                <a:gridCol w="329184">
                  <a:extLst>
                    <a:ext uri="{9D8B030D-6E8A-4147-A177-3AD203B41FA5}">
                      <a16:colId xmlns:a16="http://schemas.microsoft.com/office/drawing/2014/main" val="3122846920"/>
                    </a:ext>
                  </a:extLst>
                </a:gridCol>
                <a:gridCol w="329184">
                  <a:extLst>
                    <a:ext uri="{9D8B030D-6E8A-4147-A177-3AD203B41FA5}">
                      <a16:colId xmlns:a16="http://schemas.microsoft.com/office/drawing/2014/main" val="2999750655"/>
                    </a:ext>
                  </a:extLst>
                </a:gridCol>
                <a:gridCol w="329184">
                  <a:extLst>
                    <a:ext uri="{9D8B030D-6E8A-4147-A177-3AD203B41FA5}">
                      <a16:colId xmlns:a16="http://schemas.microsoft.com/office/drawing/2014/main" val="2277510132"/>
                    </a:ext>
                  </a:extLst>
                </a:gridCol>
                <a:gridCol w="329184">
                  <a:extLst>
                    <a:ext uri="{9D8B030D-6E8A-4147-A177-3AD203B41FA5}">
                      <a16:colId xmlns:a16="http://schemas.microsoft.com/office/drawing/2014/main" val="1035427264"/>
                    </a:ext>
                  </a:extLst>
                </a:gridCol>
                <a:gridCol w="329184">
                  <a:extLst>
                    <a:ext uri="{9D8B030D-6E8A-4147-A177-3AD203B41FA5}">
                      <a16:colId xmlns:a16="http://schemas.microsoft.com/office/drawing/2014/main" val="1961564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6154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- 2023-05-05 16:34:28</a:t>
                      </a:r>
                      <a:r>
                        <a:rPr kumimoji="0" lang="en-US" sz="1000" b="0" i="0" u="none" strike="noStrike" kern="1200" cap="none" spc="0" normalizeH="0" baseline="0" noProof="0">
                          <a:ln>
                            <a:noFill/>
                          </a:ln>
                          <a:solidFill>
                            <a:prstClr val="black"/>
                          </a:solidFill>
                          <a:effectLst/>
                          <a:uLnTx/>
                          <a:uFillTx/>
                          <a:latin typeface="Calibri"/>
                          <a:ea typeface="+mn-ea"/>
                          <a:cs typeface="+mn-cs"/>
                        </a:rPr>
                        <a:t>
 TMA is incredibly proud to once again be supporting the Japan Parade on May 13th in New York City! From talented martial arts groups to Japanese dance teams, delicious Japanese cuisine, and much more, you won't want to miss this amazing celebration of history and culture. 
Also, our very own CEO Daisuke Ugaeri has been prestigiously named as the official chairman of this parade. We could not be more proud of this great honor for Daisuke! 
Interested in learning more? Visit here https://japanparadenyc.org/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https://quintly-image-storage.s3.amazonaws.com/e33bbb9956bb05844e7317a82c09a400/daef18c7bb58f2d71f3aef7b57a4a227.jpg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04243846"/>
                  </a:ext>
                </a:extLst>
              </a:tr>
            </a:tbl>
          </a:graphicData>
        </a:graphic>
      </p:graphicFrame>
      <p:sp>
        <p:nvSpPr>
          <p:cNvPr id="4" name="Text Placeholder 3">
            <a:extLst>
              <a:ext uri="{FF2B5EF4-FFF2-40B4-BE49-F238E27FC236}">
                <a16:creationId xmlns:a16="http://schemas.microsoft.com/office/drawing/2014/main" id="{7DDDD89B-75D4-4041-9B65-275483900488}"/>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286820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CC957-7387-4631-89C6-F680E84A120D}"/>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AEF8E820-C8B4-46BD-8FA5-C343F15AEC3D}"/>
              </a:ext>
            </a:extLst>
          </p:cNvPr>
          <p:cNvGraphicFramePr>
            <a:graphicFrameLocks noGrp="1"/>
          </p:cNvGraphicFramePr>
          <p:nvPr>
            <p:ph type="tbl" sz="quarter" idx="13"/>
            <p:extLst>
              <p:ext uri="{D42A27DB-BD31-4B8C-83A1-F6EECF244321}">
                <p14:modId xmlns:p14="http://schemas.microsoft.com/office/powerpoint/2010/main" val="386023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37525149"/>
                    </a:ext>
                  </a:extLst>
                </a:gridCol>
                <a:gridCol w="1481328">
                  <a:extLst>
                    <a:ext uri="{9D8B030D-6E8A-4147-A177-3AD203B41FA5}">
                      <a16:colId xmlns:a16="http://schemas.microsoft.com/office/drawing/2014/main" val="4196373552"/>
                    </a:ext>
                  </a:extLst>
                </a:gridCol>
                <a:gridCol w="329184">
                  <a:extLst>
                    <a:ext uri="{9D8B030D-6E8A-4147-A177-3AD203B41FA5}">
                      <a16:colId xmlns:a16="http://schemas.microsoft.com/office/drawing/2014/main" val="2995802383"/>
                    </a:ext>
                  </a:extLst>
                </a:gridCol>
                <a:gridCol w="329184">
                  <a:extLst>
                    <a:ext uri="{9D8B030D-6E8A-4147-A177-3AD203B41FA5}">
                      <a16:colId xmlns:a16="http://schemas.microsoft.com/office/drawing/2014/main" val="2065731595"/>
                    </a:ext>
                  </a:extLst>
                </a:gridCol>
                <a:gridCol w="329184">
                  <a:extLst>
                    <a:ext uri="{9D8B030D-6E8A-4147-A177-3AD203B41FA5}">
                      <a16:colId xmlns:a16="http://schemas.microsoft.com/office/drawing/2014/main" val="3773834497"/>
                    </a:ext>
                  </a:extLst>
                </a:gridCol>
                <a:gridCol w="329184">
                  <a:extLst>
                    <a:ext uri="{9D8B030D-6E8A-4147-A177-3AD203B41FA5}">
                      <a16:colId xmlns:a16="http://schemas.microsoft.com/office/drawing/2014/main" val="2331436217"/>
                    </a:ext>
                  </a:extLst>
                </a:gridCol>
                <a:gridCol w="329184">
                  <a:extLst>
                    <a:ext uri="{9D8B030D-6E8A-4147-A177-3AD203B41FA5}">
                      <a16:colId xmlns:a16="http://schemas.microsoft.com/office/drawing/2014/main" val="2347858504"/>
                    </a:ext>
                  </a:extLst>
                </a:gridCol>
                <a:gridCol w="329184">
                  <a:extLst>
                    <a:ext uri="{9D8B030D-6E8A-4147-A177-3AD203B41FA5}">
                      <a16:colId xmlns:a16="http://schemas.microsoft.com/office/drawing/2014/main" val="2539668851"/>
                    </a:ext>
                  </a:extLst>
                </a:gridCol>
                <a:gridCol w="329184">
                  <a:extLst>
                    <a:ext uri="{9D8B030D-6E8A-4147-A177-3AD203B41FA5}">
                      <a16:colId xmlns:a16="http://schemas.microsoft.com/office/drawing/2014/main" val="3349444573"/>
                    </a:ext>
                  </a:extLst>
                </a:gridCol>
                <a:gridCol w="329184">
                  <a:extLst>
                    <a:ext uri="{9D8B030D-6E8A-4147-A177-3AD203B41FA5}">
                      <a16:colId xmlns:a16="http://schemas.microsoft.com/office/drawing/2014/main" val="3566158585"/>
                    </a:ext>
                  </a:extLst>
                </a:gridCol>
                <a:gridCol w="329184">
                  <a:extLst>
                    <a:ext uri="{9D8B030D-6E8A-4147-A177-3AD203B41FA5}">
                      <a16:colId xmlns:a16="http://schemas.microsoft.com/office/drawing/2014/main" val="3401647643"/>
                    </a:ext>
                  </a:extLst>
                </a:gridCol>
                <a:gridCol w="329184">
                  <a:extLst>
                    <a:ext uri="{9D8B030D-6E8A-4147-A177-3AD203B41FA5}">
                      <a16:colId xmlns:a16="http://schemas.microsoft.com/office/drawing/2014/main" val="846580488"/>
                    </a:ext>
                  </a:extLst>
                </a:gridCol>
                <a:gridCol w="329184">
                  <a:extLst>
                    <a:ext uri="{9D8B030D-6E8A-4147-A177-3AD203B41FA5}">
                      <a16:colId xmlns:a16="http://schemas.microsoft.com/office/drawing/2014/main" val="2701704112"/>
                    </a:ext>
                  </a:extLst>
                </a:gridCol>
                <a:gridCol w="329184">
                  <a:extLst>
                    <a:ext uri="{9D8B030D-6E8A-4147-A177-3AD203B41FA5}">
                      <a16:colId xmlns:a16="http://schemas.microsoft.com/office/drawing/2014/main" val="2425483505"/>
                    </a:ext>
                  </a:extLst>
                </a:gridCol>
                <a:gridCol w="329184">
                  <a:extLst>
                    <a:ext uri="{9D8B030D-6E8A-4147-A177-3AD203B41FA5}">
                      <a16:colId xmlns:a16="http://schemas.microsoft.com/office/drawing/2014/main" val="159311667"/>
                    </a:ext>
                  </a:extLst>
                </a:gridCol>
                <a:gridCol w="329184">
                  <a:extLst>
                    <a:ext uri="{9D8B030D-6E8A-4147-A177-3AD203B41FA5}">
                      <a16:colId xmlns:a16="http://schemas.microsoft.com/office/drawing/2014/main" val="3283574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81796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- 2023-05-01 16:20:52</a:t>
                      </a:r>
                      <a:r>
                        <a:rPr kumimoji="0" lang="en-US" sz="1000" b="0" i="0" u="none" strike="noStrike" kern="1200" cap="none" spc="0" normalizeH="0" baseline="0" noProof="0">
                          <a:ln>
                            <a:noFill/>
                          </a:ln>
                          <a:solidFill>
                            <a:prstClr val="black"/>
                          </a:solidFill>
                          <a:effectLst/>
                          <a:uLnTx/>
                          <a:uFillTx/>
                          <a:latin typeface="Calibri"/>
                          <a:ea typeface="+mn-ea"/>
                          <a:cs typeface="+mn-cs"/>
                        </a:rPr>
                        <a:t>
 Last week, our employees were encouraged to get out of their usual routines and walk at lunch to raise awareness for the prevention and management of various conditions, including heart disease, stroke, type 2 diabetes, and more. 
Check out some of these great photos taken by employees in our Pasadena and Chicago offices as they walked 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https://quintly-image-storage.s3.amazonaws.com/e33bbb9956bb05844e7317a82c09a400/17fd0181dd41bfc02c1817aced1fbd29.jpg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38318777"/>
                  </a:ext>
                </a:extLst>
              </a:tr>
            </a:tbl>
          </a:graphicData>
        </a:graphic>
      </p:graphicFrame>
      <p:sp>
        <p:nvSpPr>
          <p:cNvPr id="4" name="Text Placeholder 3">
            <a:extLst>
              <a:ext uri="{FF2B5EF4-FFF2-40B4-BE49-F238E27FC236}">
                <a16:creationId xmlns:a16="http://schemas.microsoft.com/office/drawing/2014/main" id="{26699CAA-105F-4160-A05E-09C404D89BA7}"/>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458755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93992-8ADC-4364-8179-DFCAD5C679EE}"/>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F5B45E1-3622-4615-B004-F87FD98CB850}"/>
              </a:ext>
            </a:extLst>
          </p:cNvPr>
          <p:cNvGraphicFramePr>
            <a:graphicFrameLocks noGrp="1"/>
          </p:cNvGraphicFramePr>
          <p:nvPr>
            <p:ph type="tbl" sz="quarter" idx="13"/>
            <p:extLst>
              <p:ext uri="{D42A27DB-BD31-4B8C-83A1-F6EECF244321}">
                <p14:modId xmlns:p14="http://schemas.microsoft.com/office/powerpoint/2010/main" val="3965993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83999700"/>
                    </a:ext>
                  </a:extLst>
                </a:gridCol>
                <a:gridCol w="576072">
                  <a:extLst>
                    <a:ext uri="{9D8B030D-6E8A-4147-A177-3AD203B41FA5}">
                      <a16:colId xmlns:a16="http://schemas.microsoft.com/office/drawing/2014/main" val="2923052070"/>
                    </a:ext>
                  </a:extLst>
                </a:gridCol>
                <a:gridCol w="576072">
                  <a:extLst>
                    <a:ext uri="{9D8B030D-6E8A-4147-A177-3AD203B41FA5}">
                      <a16:colId xmlns:a16="http://schemas.microsoft.com/office/drawing/2014/main" val="3722052846"/>
                    </a:ext>
                  </a:extLst>
                </a:gridCol>
                <a:gridCol w="576072">
                  <a:extLst>
                    <a:ext uri="{9D8B030D-6E8A-4147-A177-3AD203B41FA5}">
                      <a16:colId xmlns:a16="http://schemas.microsoft.com/office/drawing/2014/main" val="3894201618"/>
                    </a:ext>
                  </a:extLst>
                </a:gridCol>
                <a:gridCol w="576072">
                  <a:extLst>
                    <a:ext uri="{9D8B030D-6E8A-4147-A177-3AD203B41FA5}">
                      <a16:colId xmlns:a16="http://schemas.microsoft.com/office/drawing/2014/main" val="360317933"/>
                    </a:ext>
                  </a:extLst>
                </a:gridCol>
                <a:gridCol w="576072">
                  <a:extLst>
                    <a:ext uri="{9D8B030D-6E8A-4147-A177-3AD203B41FA5}">
                      <a16:colId xmlns:a16="http://schemas.microsoft.com/office/drawing/2014/main" val="1206244065"/>
                    </a:ext>
                  </a:extLst>
                </a:gridCol>
                <a:gridCol w="576072">
                  <a:extLst>
                    <a:ext uri="{9D8B030D-6E8A-4147-A177-3AD203B41FA5}">
                      <a16:colId xmlns:a16="http://schemas.microsoft.com/office/drawing/2014/main" val="707942823"/>
                    </a:ext>
                  </a:extLst>
                </a:gridCol>
                <a:gridCol w="576072">
                  <a:extLst>
                    <a:ext uri="{9D8B030D-6E8A-4147-A177-3AD203B41FA5}">
                      <a16:colId xmlns:a16="http://schemas.microsoft.com/office/drawing/2014/main" val="2672840654"/>
                    </a:ext>
                  </a:extLst>
                </a:gridCol>
                <a:gridCol w="576072">
                  <a:extLst>
                    <a:ext uri="{9D8B030D-6E8A-4147-A177-3AD203B41FA5}">
                      <a16:colId xmlns:a16="http://schemas.microsoft.com/office/drawing/2014/main" val="4242202224"/>
                    </a:ext>
                  </a:extLst>
                </a:gridCol>
                <a:gridCol w="576072">
                  <a:extLst>
                    <a:ext uri="{9D8B030D-6E8A-4147-A177-3AD203B41FA5}">
                      <a16:colId xmlns:a16="http://schemas.microsoft.com/office/drawing/2014/main" val="75474779"/>
                    </a:ext>
                  </a:extLst>
                </a:gridCol>
                <a:gridCol w="576072">
                  <a:extLst>
                    <a:ext uri="{9D8B030D-6E8A-4147-A177-3AD203B41FA5}">
                      <a16:colId xmlns:a16="http://schemas.microsoft.com/office/drawing/2014/main" val="2264153224"/>
                    </a:ext>
                  </a:extLst>
                </a:gridCol>
                <a:gridCol w="576072">
                  <a:extLst>
                    <a:ext uri="{9D8B030D-6E8A-4147-A177-3AD203B41FA5}">
                      <a16:colId xmlns:a16="http://schemas.microsoft.com/office/drawing/2014/main" val="1357695144"/>
                    </a:ext>
                  </a:extLst>
                </a:gridCol>
                <a:gridCol w="576072">
                  <a:extLst>
                    <a:ext uri="{9D8B030D-6E8A-4147-A177-3AD203B41FA5}">
                      <a16:colId xmlns:a16="http://schemas.microsoft.com/office/drawing/2014/main" val="117249725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80576898"/>
                  </a:ext>
                </a:extLst>
              </a:tr>
              <a:tr h="370840">
                <a:tc>
                  <a:txBody>
                    <a:bodyPr/>
                    <a:lstStyle/>
                    <a:p>
                      <a:r>
                        <a:rPr lang="en-US" sz="1000"/>
                        <a:t>251</a:t>
                      </a:r>
                    </a:p>
                  </a:txBody>
                  <a:tcPr/>
                </a:tc>
                <a:tc>
                  <a:txBody>
                    <a:bodyPr/>
                    <a:lstStyle/>
                    <a:p>
                      <a:r>
                        <a:rPr lang="en-US" sz="1000"/>
                        <a:t>3</a:t>
                      </a:r>
                    </a:p>
                  </a:txBody>
                  <a:tcPr/>
                </a:tc>
                <a:tc>
                  <a:txBody>
                    <a:bodyPr/>
                    <a:lstStyle/>
                    <a:p>
                      <a:r>
                        <a:rPr lang="en-US" sz="1000"/>
                        <a:t>16</a:t>
                      </a:r>
                    </a:p>
                  </a:txBody>
                  <a:tcPr/>
                </a:tc>
                <a:tc>
                  <a:txBody>
                    <a:bodyPr/>
                    <a:lstStyle/>
                    <a:p>
                      <a:r>
                        <a:rPr lang="en-US" sz="1000"/>
                        <a:t>13</a:t>
                      </a:r>
                    </a:p>
                  </a:txBody>
                  <a:tcPr/>
                </a:tc>
                <a:tc>
                  <a:txBody>
                    <a:bodyPr/>
                    <a:lstStyle/>
                    <a:p>
                      <a:r>
                        <a:rPr lang="en-US" sz="1000"/>
                        <a:t>0</a:t>
                      </a:r>
                    </a:p>
                  </a:txBody>
                  <a:tcPr/>
                </a:tc>
                <a:tc>
                  <a:txBody>
                    <a:bodyPr/>
                    <a:lstStyle/>
                    <a:p>
                      <a:r>
                        <a:rPr lang="en-US" sz="1000"/>
                        <a:t>3</a:t>
                      </a:r>
                    </a:p>
                  </a:txBody>
                  <a:tcPr/>
                </a:tc>
                <a:tc>
                  <a:txBody>
                    <a:bodyPr/>
                    <a:lstStyle/>
                    <a:p>
                      <a:r>
                        <a:rPr lang="en-US" sz="1000"/>
                        <a:t>2</a:t>
                      </a:r>
                    </a:p>
                  </a:txBody>
                  <a:tcPr/>
                </a:tc>
                <a:tc>
                  <a:txBody>
                    <a:bodyPr/>
                    <a:lstStyle/>
                    <a:p>
                      <a:r>
                        <a:rPr lang="en-US" sz="1000"/>
                        <a:t>2</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0.2780 %</a:t>
                      </a:r>
                    </a:p>
                  </a:txBody>
                  <a:tcPr/>
                </a:tc>
                <a:tc>
                  <a:txBody>
                    <a:bodyPr/>
                    <a:lstStyle/>
                    <a:p>
                      <a:r>
                        <a:rPr lang="en-US" sz="1000"/>
                        <a:t>0.0 %</a:t>
                      </a:r>
                    </a:p>
                  </a:txBody>
                  <a:tcPr/>
                </a:tc>
                <a:extLst>
                  <a:ext uri="{0D108BD9-81ED-4DB2-BD59-A6C34878D82A}">
                    <a16:rowId xmlns:a16="http://schemas.microsoft.com/office/drawing/2014/main" val="4185050795"/>
                  </a:ext>
                </a:extLst>
              </a:tr>
            </a:tbl>
          </a:graphicData>
        </a:graphic>
      </p:graphicFrame>
      <p:sp>
        <p:nvSpPr>
          <p:cNvPr id="4" name="Text Placeholder 3">
            <a:extLst>
              <a:ext uri="{FF2B5EF4-FFF2-40B4-BE49-F238E27FC236}">
                <a16:creationId xmlns:a16="http://schemas.microsoft.com/office/drawing/2014/main" id="{91AA1F84-32B3-4626-8B99-787EDC1F2F5B}"/>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4261872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4307-D4B3-4997-AF9E-A4DEDACF588A}"/>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FD0714C5-F4C3-456C-BD90-F9FD3E96E7CC}"/>
              </a:ext>
            </a:extLst>
          </p:cNvPr>
          <p:cNvGraphicFramePr>
            <a:graphicFrameLocks noGrp="1"/>
          </p:cNvGraphicFramePr>
          <p:nvPr>
            <p:ph type="chart" sz="quarter" idx="13"/>
            <p:extLst>
              <p:ext uri="{D42A27DB-BD31-4B8C-83A1-F6EECF244321}">
                <p14:modId xmlns:p14="http://schemas.microsoft.com/office/powerpoint/2010/main" val="3597107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6AE532-6D5D-4A8B-9F5D-F2EE663405B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06F1E64-9E5D-4E76-9798-CEF4ADEC06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967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4F439-AD3B-4BFD-9DEE-CEDC3FFD6720}"/>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1DA9F47E-C4B1-4D2E-9174-78AF0E401789}"/>
              </a:ext>
            </a:extLst>
          </p:cNvPr>
          <p:cNvGraphicFramePr>
            <a:graphicFrameLocks noGrp="1"/>
          </p:cNvGraphicFramePr>
          <p:nvPr>
            <p:ph type="chart" sz="quarter" idx="13"/>
            <p:extLst>
              <p:ext uri="{D42A27DB-BD31-4B8C-83A1-F6EECF244321}">
                <p14:modId xmlns:p14="http://schemas.microsoft.com/office/powerpoint/2010/main" val="319055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A65C97-E899-4DEF-BF4A-4A4EB44F056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708753C-F086-4AF4-B09C-7F98352BF3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7449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C8502-D05E-4E03-81CD-AD191A29DB68}"/>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294E0AFF-F5EB-4315-882F-7952AC993D4B}"/>
              </a:ext>
            </a:extLst>
          </p:cNvPr>
          <p:cNvGraphicFramePr>
            <a:graphicFrameLocks noGrp="1"/>
          </p:cNvGraphicFramePr>
          <p:nvPr>
            <p:ph type="chart" sz="quarter" idx="13"/>
            <p:extLst>
              <p:ext uri="{D42A27DB-BD31-4B8C-83A1-F6EECF244321}">
                <p14:modId xmlns:p14="http://schemas.microsoft.com/office/powerpoint/2010/main" val="2721814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F8C5B0-ACE3-4AD7-9E0D-B4A4F158042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27E16B2-0CC7-46E3-8C44-9132E1B167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6262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48590-671E-46DF-A8D3-5D6E01317F57}"/>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D7326ABF-4F15-47F3-917A-C404FBAE3A46}"/>
              </a:ext>
            </a:extLst>
          </p:cNvPr>
          <p:cNvGraphicFramePr>
            <a:graphicFrameLocks noGrp="1"/>
          </p:cNvGraphicFramePr>
          <p:nvPr>
            <p:ph type="tbl" sz="quarter" idx="13"/>
            <p:extLst>
              <p:ext uri="{D42A27DB-BD31-4B8C-83A1-F6EECF244321}">
                <p14:modId xmlns:p14="http://schemas.microsoft.com/office/powerpoint/2010/main" val="2183232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94805908"/>
                    </a:ext>
                  </a:extLst>
                </a:gridCol>
                <a:gridCol w="1152144">
                  <a:extLst>
                    <a:ext uri="{9D8B030D-6E8A-4147-A177-3AD203B41FA5}">
                      <a16:colId xmlns:a16="http://schemas.microsoft.com/office/drawing/2014/main" val="281617186"/>
                    </a:ext>
                  </a:extLst>
                </a:gridCol>
                <a:gridCol w="1152144">
                  <a:extLst>
                    <a:ext uri="{9D8B030D-6E8A-4147-A177-3AD203B41FA5}">
                      <a16:colId xmlns:a16="http://schemas.microsoft.com/office/drawing/2014/main" val="2562832727"/>
                    </a:ext>
                  </a:extLst>
                </a:gridCol>
                <a:gridCol w="1152144">
                  <a:extLst>
                    <a:ext uri="{9D8B030D-6E8A-4147-A177-3AD203B41FA5}">
                      <a16:colId xmlns:a16="http://schemas.microsoft.com/office/drawing/2014/main" val="4284263752"/>
                    </a:ext>
                  </a:extLst>
                </a:gridCol>
                <a:gridCol w="1152144">
                  <a:extLst>
                    <a:ext uri="{9D8B030D-6E8A-4147-A177-3AD203B41FA5}">
                      <a16:colId xmlns:a16="http://schemas.microsoft.com/office/drawing/2014/main" val="4189333760"/>
                    </a:ext>
                  </a:extLst>
                </a:gridCol>
                <a:gridCol w="1152144">
                  <a:extLst>
                    <a:ext uri="{9D8B030D-6E8A-4147-A177-3AD203B41FA5}">
                      <a16:colId xmlns:a16="http://schemas.microsoft.com/office/drawing/2014/main" val="133787444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514584304"/>
                  </a:ext>
                </a:extLst>
              </a:tr>
              <a:tr h="370840">
                <a:tc>
                  <a:txBody>
                    <a:bodyPr/>
                    <a:lstStyle/>
                    <a:p>
                      <a:r>
                        <a:rPr lang="en-US" sz="1000" b="1"/>
                        <a:t>@TokioMAmerica - 2023-05-24 16:59:44</a:t>
                      </a:r>
                      <a:r>
                        <a:rPr lang="en-US" sz="1000"/>
                        <a:t>
 TMA is currently #hiring an Underwriting Specialist in Pasadena, CA. Here to explain the top reasons to join TMA is our Assistant Vice President of Underwriting, and manager for this role, Vernon Nakamura!
Visit https://t.co/xYZ0PRxfHE to submit your application today! https://t.co/zVyx2pUDT4</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2.0080 %</a:t>
                      </a:r>
                    </a:p>
                  </a:txBody>
                  <a:tcPr/>
                </a:tc>
                <a:extLst>
                  <a:ext uri="{0D108BD9-81ED-4DB2-BD59-A6C34878D82A}">
                    <a16:rowId xmlns:a16="http://schemas.microsoft.com/office/drawing/2014/main" val="1905345723"/>
                  </a:ext>
                </a:extLst>
              </a:tr>
              <a:tr h="370840">
                <a:tc>
                  <a:txBody>
                    <a:bodyPr/>
                    <a:lstStyle/>
                    <a:p>
                      <a:r>
                        <a:rPr lang="en-US" sz="1000" b="1"/>
                        <a:t>@TokioMAmerica - 2023-05-08 16:45:31</a:t>
                      </a:r>
                      <a:r>
                        <a:rPr lang="en-US" sz="1000"/>
                        <a:t>
 May is Mental Health Awareness Month. At TMA, we want to help spread awareness for those experiencing mental health struggles and also let anyone dealing with these challenges know that they are not alone.
Throughout the month, TMA employees will be supporting the @afspnational https://t.co/MCalr2SliS</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0.4016 %</a:t>
                      </a:r>
                    </a:p>
                  </a:txBody>
                  <a:tcPr/>
                </a:tc>
                <a:extLst>
                  <a:ext uri="{0D108BD9-81ED-4DB2-BD59-A6C34878D82A}">
                    <a16:rowId xmlns:a16="http://schemas.microsoft.com/office/drawing/2014/main" val="1983402252"/>
                  </a:ext>
                </a:extLst>
              </a:tr>
              <a:tr h="370840">
                <a:tc>
                  <a:txBody>
                    <a:bodyPr/>
                    <a:lstStyle/>
                    <a:p>
                      <a:r>
                        <a:rPr lang="en-US" sz="1000" b="1"/>
                        <a:t>@TokioMAmerica - 2023-05-11 16:07:22</a:t>
                      </a:r>
                      <a:r>
                        <a:rPr lang="en-US" sz="1000"/>
                        <a:t>
 TMA is hiring a Sr. Inland Marine Underwriter in Jersey City, NJ.
The person will work in the Inland Marine department, led by SVP Ben Tuttle. Watch this clip to see Ben explain from a high-level basis what the Inland Marine department does.
APPLY: https://t.co/RKCF20VzTR https://t.co/OdXj6GLfuS</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0.4016 %</a:t>
                      </a:r>
                    </a:p>
                  </a:txBody>
                  <a:tcPr/>
                </a:tc>
                <a:extLst>
                  <a:ext uri="{0D108BD9-81ED-4DB2-BD59-A6C34878D82A}">
                    <a16:rowId xmlns:a16="http://schemas.microsoft.com/office/drawing/2014/main" val="1464601363"/>
                  </a:ext>
                </a:extLst>
              </a:tr>
            </a:tbl>
          </a:graphicData>
        </a:graphic>
      </p:graphicFrame>
      <p:sp>
        <p:nvSpPr>
          <p:cNvPr id="4" name="Text Placeholder 3">
            <a:extLst>
              <a:ext uri="{FF2B5EF4-FFF2-40B4-BE49-F238E27FC236}">
                <a16:creationId xmlns:a16="http://schemas.microsoft.com/office/drawing/2014/main" id="{02F47501-AF56-42DC-8DC7-D88BFB8A2D95}"/>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21361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6AEDA-542E-472C-B34D-89762D313882}"/>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ED2B26E4-B128-4549-B86E-1D575050689C}"/>
              </a:ext>
            </a:extLst>
          </p:cNvPr>
          <p:cNvGraphicFramePr>
            <a:graphicFrameLocks noGrp="1"/>
          </p:cNvGraphicFramePr>
          <p:nvPr>
            <p:ph type="tbl" sz="quarter" idx="13"/>
            <p:extLst>
              <p:ext uri="{D42A27DB-BD31-4B8C-83A1-F6EECF244321}">
                <p14:modId xmlns:p14="http://schemas.microsoft.com/office/powerpoint/2010/main" val="2059932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18229367"/>
                    </a:ext>
                  </a:extLst>
                </a:gridCol>
                <a:gridCol w="658368">
                  <a:extLst>
                    <a:ext uri="{9D8B030D-6E8A-4147-A177-3AD203B41FA5}">
                      <a16:colId xmlns:a16="http://schemas.microsoft.com/office/drawing/2014/main" val="1907072411"/>
                    </a:ext>
                  </a:extLst>
                </a:gridCol>
                <a:gridCol w="658368">
                  <a:extLst>
                    <a:ext uri="{9D8B030D-6E8A-4147-A177-3AD203B41FA5}">
                      <a16:colId xmlns:a16="http://schemas.microsoft.com/office/drawing/2014/main" val="2526757007"/>
                    </a:ext>
                  </a:extLst>
                </a:gridCol>
                <a:gridCol w="658368">
                  <a:extLst>
                    <a:ext uri="{9D8B030D-6E8A-4147-A177-3AD203B41FA5}">
                      <a16:colId xmlns:a16="http://schemas.microsoft.com/office/drawing/2014/main" val="919441562"/>
                    </a:ext>
                  </a:extLst>
                </a:gridCol>
                <a:gridCol w="658368">
                  <a:extLst>
                    <a:ext uri="{9D8B030D-6E8A-4147-A177-3AD203B41FA5}">
                      <a16:colId xmlns:a16="http://schemas.microsoft.com/office/drawing/2014/main" val="2252767692"/>
                    </a:ext>
                  </a:extLst>
                </a:gridCol>
                <a:gridCol w="658368">
                  <a:extLst>
                    <a:ext uri="{9D8B030D-6E8A-4147-A177-3AD203B41FA5}">
                      <a16:colId xmlns:a16="http://schemas.microsoft.com/office/drawing/2014/main" val="4070902399"/>
                    </a:ext>
                  </a:extLst>
                </a:gridCol>
                <a:gridCol w="658368">
                  <a:extLst>
                    <a:ext uri="{9D8B030D-6E8A-4147-A177-3AD203B41FA5}">
                      <a16:colId xmlns:a16="http://schemas.microsoft.com/office/drawing/2014/main" val="3479793966"/>
                    </a:ext>
                  </a:extLst>
                </a:gridCol>
                <a:gridCol w="658368">
                  <a:extLst>
                    <a:ext uri="{9D8B030D-6E8A-4147-A177-3AD203B41FA5}">
                      <a16:colId xmlns:a16="http://schemas.microsoft.com/office/drawing/2014/main" val="531931369"/>
                    </a:ext>
                  </a:extLst>
                </a:gridCol>
                <a:gridCol w="658368">
                  <a:extLst>
                    <a:ext uri="{9D8B030D-6E8A-4147-A177-3AD203B41FA5}">
                      <a16:colId xmlns:a16="http://schemas.microsoft.com/office/drawing/2014/main" val="2810490365"/>
                    </a:ext>
                  </a:extLst>
                </a:gridCol>
                <a:gridCol w="658368">
                  <a:extLst>
                    <a:ext uri="{9D8B030D-6E8A-4147-A177-3AD203B41FA5}">
                      <a16:colId xmlns:a16="http://schemas.microsoft.com/office/drawing/2014/main" val="852074936"/>
                    </a:ext>
                  </a:extLst>
                </a:gridCol>
                <a:gridCol w="658368">
                  <a:extLst>
                    <a:ext uri="{9D8B030D-6E8A-4147-A177-3AD203B41FA5}">
                      <a16:colId xmlns:a16="http://schemas.microsoft.com/office/drawing/2014/main" val="468512723"/>
                    </a:ext>
                  </a:extLst>
                </a:gridCol>
                <a:gridCol w="658368">
                  <a:extLst>
                    <a:ext uri="{9D8B030D-6E8A-4147-A177-3AD203B41FA5}">
                      <a16:colId xmlns:a16="http://schemas.microsoft.com/office/drawing/2014/main" val="351355134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127175659"/>
                  </a:ext>
                </a:extLst>
              </a:tr>
              <a:tr h="370840">
                <a:tc>
                  <a:txBody>
                    <a:bodyPr/>
                    <a:lstStyle/>
                    <a:p>
                      <a:r>
                        <a:rPr lang="en-US" sz="1000"/>
                        <a:t>20890</a:t>
                      </a:r>
                    </a:p>
                  </a:txBody>
                  <a:tcPr/>
                </a:tc>
                <a:tc>
                  <a:txBody>
                    <a:bodyPr/>
                    <a:lstStyle/>
                    <a:p>
                      <a:r>
                        <a:rPr lang="en-US" sz="1000"/>
                        <a:t>171</a:t>
                      </a:r>
                    </a:p>
                  </a:txBody>
                  <a:tcPr/>
                </a:tc>
                <a:tc>
                  <a:txBody>
                    <a:bodyPr/>
                    <a:lstStyle/>
                    <a:p>
                      <a:r>
                        <a:rPr lang="en-US" sz="1000"/>
                        <a:t>13</a:t>
                      </a:r>
                    </a:p>
                  </a:txBody>
                  <a:tcPr/>
                </a:tc>
                <a:tc>
                  <a:txBody>
                    <a:bodyPr/>
                    <a:lstStyle/>
                    <a:p>
                      <a:r>
                        <a:rPr lang="en-US" sz="1000"/>
                        <a:t>622</a:t>
                      </a:r>
                    </a:p>
                  </a:txBody>
                  <a:tcPr/>
                </a:tc>
                <a:tc>
                  <a:txBody>
                    <a:bodyPr/>
                    <a:lstStyle/>
                    <a:p>
                      <a:r>
                        <a:rPr lang="en-US" sz="1000"/>
                        <a:t>47.846153846154</a:t>
                      </a:r>
                    </a:p>
                  </a:txBody>
                  <a:tcPr/>
                </a:tc>
                <a:tc>
                  <a:txBody>
                    <a:bodyPr/>
                    <a:lstStyle/>
                    <a:p>
                      <a:r>
                        <a:rPr lang="en-US" sz="1000"/>
                        <a:t>15</a:t>
                      </a:r>
                    </a:p>
                  </a:txBody>
                  <a:tcPr/>
                </a:tc>
                <a:tc>
                  <a:txBody>
                    <a:bodyPr/>
                    <a:lstStyle/>
                    <a:p>
                      <a:r>
                        <a:rPr lang="en-US" sz="1000"/>
                        <a:t>9</a:t>
                      </a:r>
                    </a:p>
                  </a:txBody>
                  <a:tcPr/>
                </a:tc>
                <a:tc>
                  <a:txBody>
                    <a:bodyPr/>
                    <a:lstStyle/>
                    <a:p>
                      <a:r>
                        <a:rPr lang="en-US" sz="1000"/>
                        <a:t>2824</a:t>
                      </a:r>
                    </a:p>
                  </a:txBody>
                  <a:tcPr/>
                </a:tc>
                <a:tc>
                  <a:txBody>
                    <a:bodyPr/>
                    <a:lstStyle/>
                    <a:p>
                      <a:r>
                        <a:rPr lang="en-US" sz="1000"/>
                        <a:t>29261</a:t>
                      </a:r>
                    </a:p>
                  </a:txBody>
                  <a:tcPr/>
                </a:tc>
                <a:tc>
                  <a:txBody>
                    <a:bodyPr/>
                    <a:lstStyle/>
                    <a:p>
                      <a:r>
                        <a:rPr lang="en-US" sz="1000"/>
                        <a:t>2250.8461538462</a:t>
                      </a:r>
                    </a:p>
                  </a:txBody>
                  <a:tcPr/>
                </a:tc>
                <a:tc>
                  <a:txBody>
                    <a:bodyPr/>
                    <a:lstStyle/>
                    <a:p>
                      <a:r>
                        <a:rPr lang="en-US" sz="1000"/>
                        <a:t>9.5450376630394 %</a:t>
                      </a:r>
                    </a:p>
                  </a:txBody>
                  <a:tcPr/>
                </a:tc>
                <a:tc>
                  <a:txBody>
                    <a:bodyPr/>
                    <a:lstStyle/>
                    <a:p>
                      <a:r>
                        <a:rPr lang="en-US" sz="1000"/>
                        <a:t>2344</a:t>
                      </a:r>
                    </a:p>
                  </a:txBody>
                  <a:tcPr/>
                </a:tc>
                <a:extLst>
                  <a:ext uri="{0D108BD9-81ED-4DB2-BD59-A6C34878D82A}">
                    <a16:rowId xmlns:a16="http://schemas.microsoft.com/office/drawing/2014/main" val="1742298986"/>
                  </a:ext>
                </a:extLst>
              </a:tr>
            </a:tbl>
          </a:graphicData>
        </a:graphic>
      </p:graphicFrame>
      <p:sp>
        <p:nvSpPr>
          <p:cNvPr id="4" name="Text Placeholder 3">
            <a:extLst>
              <a:ext uri="{FF2B5EF4-FFF2-40B4-BE49-F238E27FC236}">
                <a16:creationId xmlns:a16="http://schemas.microsoft.com/office/drawing/2014/main" id="{D758207B-A0B4-461D-AD90-DB2B68093DA1}"/>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952742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AB467-E7A1-49EC-A3AB-819FE190B336}"/>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54F917FB-A89D-4047-A2AF-D6B36331E45D}"/>
              </a:ext>
            </a:extLst>
          </p:cNvPr>
          <p:cNvGraphicFramePr>
            <a:graphicFrameLocks noGrp="1"/>
          </p:cNvGraphicFramePr>
          <p:nvPr>
            <p:ph type="chart" sz="quarter" idx="13"/>
            <p:extLst>
              <p:ext uri="{D42A27DB-BD31-4B8C-83A1-F6EECF244321}">
                <p14:modId xmlns:p14="http://schemas.microsoft.com/office/powerpoint/2010/main" val="2237658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F806BB-EE29-4C06-B1D7-CE122D9371E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E7B0489-C1FB-43D1-8811-9994D71267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5660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DE8F8-873D-4D62-A0DA-087DC2C6ED63}"/>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C7CF4E08-6C0B-4B25-A692-E248C717F444}"/>
              </a:ext>
            </a:extLst>
          </p:cNvPr>
          <p:cNvGraphicFramePr>
            <a:graphicFrameLocks noGrp="1"/>
          </p:cNvGraphicFramePr>
          <p:nvPr>
            <p:ph type="chart" sz="quarter" idx="13"/>
            <p:extLst>
              <p:ext uri="{D42A27DB-BD31-4B8C-83A1-F6EECF244321}">
                <p14:modId xmlns:p14="http://schemas.microsoft.com/office/powerpoint/2010/main" val="1465381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1CF0D2-D4CB-4209-B0AB-EC41F0F954E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6D13BA1-0043-40C2-9B4D-67316F66DB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4735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165F0-F63E-4969-AB6B-6356F43CD448}"/>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E312E792-0D17-47E8-9066-534F4869FDD1}"/>
              </a:ext>
            </a:extLst>
          </p:cNvPr>
          <p:cNvGraphicFramePr>
            <a:graphicFrameLocks noGrp="1"/>
          </p:cNvGraphicFramePr>
          <p:nvPr>
            <p:ph type="chart" sz="quarter" idx="13"/>
            <p:extLst>
              <p:ext uri="{D42A27DB-BD31-4B8C-83A1-F6EECF244321}">
                <p14:modId xmlns:p14="http://schemas.microsoft.com/office/powerpoint/2010/main" val="1216009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6BEEC3-B7B0-412F-A2F5-98EDC55053D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A800F65-6878-49E3-A8A5-A1BB952962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8199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4436F-B855-4F4C-A9E7-B0D0EC0216B3}"/>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F04F19E9-DC27-4102-923A-BA69588CD947}"/>
              </a:ext>
            </a:extLst>
          </p:cNvPr>
          <p:cNvGraphicFramePr>
            <a:graphicFrameLocks noGrp="1"/>
          </p:cNvGraphicFramePr>
          <p:nvPr>
            <p:ph type="chart" sz="quarter" idx="13"/>
            <p:extLst>
              <p:ext uri="{D42A27DB-BD31-4B8C-83A1-F6EECF244321}">
                <p14:modId xmlns:p14="http://schemas.microsoft.com/office/powerpoint/2010/main" val="576669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719C49-8366-4FCD-B55C-D7823684ED2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E8D1596-7228-466B-AB2B-EEE2C7B253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0021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49A6B-3447-477A-8856-19CFA5308A57}"/>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B46EBB7C-AA71-4709-8E08-DCF6F5EE21A9}"/>
              </a:ext>
            </a:extLst>
          </p:cNvPr>
          <p:cNvGraphicFramePr>
            <a:graphicFrameLocks noGrp="1"/>
          </p:cNvGraphicFramePr>
          <p:nvPr>
            <p:ph type="tbl" sz="quarter" idx="13"/>
            <p:extLst>
              <p:ext uri="{D42A27DB-BD31-4B8C-83A1-F6EECF244321}">
                <p14:modId xmlns:p14="http://schemas.microsoft.com/office/powerpoint/2010/main" val="625040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21521727"/>
                    </a:ext>
                  </a:extLst>
                </a:gridCol>
                <a:gridCol w="740664">
                  <a:extLst>
                    <a:ext uri="{9D8B030D-6E8A-4147-A177-3AD203B41FA5}">
                      <a16:colId xmlns:a16="http://schemas.microsoft.com/office/drawing/2014/main" val="3095301188"/>
                    </a:ext>
                  </a:extLst>
                </a:gridCol>
                <a:gridCol w="740664">
                  <a:extLst>
                    <a:ext uri="{9D8B030D-6E8A-4147-A177-3AD203B41FA5}">
                      <a16:colId xmlns:a16="http://schemas.microsoft.com/office/drawing/2014/main" val="1020217856"/>
                    </a:ext>
                  </a:extLst>
                </a:gridCol>
                <a:gridCol w="740664">
                  <a:extLst>
                    <a:ext uri="{9D8B030D-6E8A-4147-A177-3AD203B41FA5}">
                      <a16:colId xmlns:a16="http://schemas.microsoft.com/office/drawing/2014/main" val="4067071541"/>
                    </a:ext>
                  </a:extLst>
                </a:gridCol>
                <a:gridCol w="740664">
                  <a:extLst>
                    <a:ext uri="{9D8B030D-6E8A-4147-A177-3AD203B41FA5}">
                      <a16:colId xmlns:a16="http://schemas.microsoft.com/office/drawing/2014/main" val="1360788258"/>
                    </a:ext>
                  </a:extLst>
                </a:gridCol>
                <a:gridCol w="740664">
                  <a:extLst>
                    <a:ext uri="{9D8B030D-6E8A-4147-A177-3AD203B41FA5}">
                      <a16:colId xmlns:a16="http://schemas.microsoft.com/office/drawing/2014/main" val="2998481166"/>
                    </a:ext>
                  </a:extLst>
                </a:gridCol>
                <a:gridCol w="740664">
                  <a:extLst>
                    <a:ext uri="{9D8B030D-6E8A-4147-A177-3AD203B41FA5}">
                      <a16:colId xmlns:a16="http://schemas.microsoft.com/office/drawing/2014/main" val="2350437191"/>
                    </a:ext>
                  </a:extLst>
                </a:gridCol>
                <a:gridCol w="740664">
                  <a:extLst>
                    <a:ext uri="{9D8B030D-6E8A-4147-A177-3AD203B41FA5}">
                      <a16:colId xmlns:a16="http://schemas.microsoft.com/office/drawing/2014/main" val="1889280036"/>
                    </a:ext>
                  </a:extLst>
                </a:gridCol>
                <a:gridCol w="740664">
                  <a:extLst>
                    <a:ext uri="{9D8B030D-6E8A-4147-A177-3AD203B41FA5}">
                      <a16:colId xmlns:a16="http://schemas.microsoft.com/office/drawing/2014/main" val="2561907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9573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- 2023-05-15 16:22:28</a:t>
                      </a:r>
                      <a:r>
                        <a:rPr kumimoji="0" lang="en-US" sz="1000" b="0" i="0" u="none" strike="noStrike" kern="1200" cap="none" spc="0" normalizeH="0" baseline="0" noProof="0">
                          <a:ln>
                            <a:noFill/>
                          </a:ln>
                          <a:solidFill>
                            <a:prstClr val="black"/>
                          </a:solidFill>
                          <a:effectLst/>
                          <a:uLnTx/>
                          <a:uFillTx/>
                          <a:latin typeface="Calibri"/>
                          <a:ea typeface="+mn-ea"/>
                          <a:cs typeface="+mn-cs"/>
                        </a:rPr>
                        <a:t>
 This past weekend in New York City was the official Japan Day Parade! As a Japanese-American company, many of our employees were thrilled to join in on this festive celebration of culture and history. However, what really connected us to this great event this year was our CEO Daisuke Ugaeri, who was the parade's Chairman of the Board of Directors! 
Didn't make it to the parade? Here are some snapshots of our team participating in the festivities, riding in our official TMA parade car, and taking in all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35.581299131154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02807732"/>
                  </a:ext>
                </a:extLst>
              </a:tr>
            </a:tbl>
          </a:graphicData>
        </a:graphic>
      </p:graphicFrame>
      <p:sp>
        <p:nvSpPr>
          <p:cNvPr id="4" name="Text Placeholder 3">
            <a:extLst>
              <a:ext uri="{FF2B5EF4-FFF2-40B4-BE49-F238E27FC236}">
                <a16:creationId xmlns:a16="http://schemas.microsoft.com/office/drawing/2014/main" id="{785F468C-AF26-4908-B038-BB4AC891D395}"/>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665591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F02D2-8FBC-4C50-901D-3FA53D759E91}"/>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85A194BF-4B69-457C-90DE-7E00B3B0A22C}"/>
              </a:ext>
            </a:extLst>
          </p:cNvPr>
          <p:cNvGraphicFramePr>
            <a:graphicFrameLocks noGrp="1"/>
          </p:cNvGraphicFramePr>
          <p:nvPr>
            <p:ph type="tbl" sz="quarter" idx="13"/>
            <p:extLst>
              <p:ext uri="{D42A27DB-BD31-4B8C-83A1-F6EECF244321}">
                <p14:modId xmlns:p14="http://schemas.microsoft.com/office/powerpoint/2010/main" val="3430222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15180620"/>
                    </a:ext>
                  </a:extLst>
                </a:gridCol>
                <a:gridCol w="740664">
                  <a:extLst>
                    <a:ext uri="{9D8B030D-6E8A-4147-A177-3AD203B41FA5}">
                      <a16:colId xmlns:a16="http://schemas.microsoft.com/office/drawing/2014/main" val="3458996676"/>
                    </a:ext>
                  </a:extLst>
                </a:gridCol>
                <a:gridCol w="740664">
                  <a:extLst>
                    <a:ext uri="{9D8B030D-6E8A-4147-A177-3AD203B41FA5}">
                      <a16:colId xmlns:a16="http://schemas.microsoft.com/office/drawing/2014/main" val="1741791245"/>
                    </a:ext>
                  </a:extLst>
                </a:gridCol>
                <a:gridCol w="740664">
                  <a:extLst>
                    <a:ext uri="{9D8B030D-6E8A-4147-A177-3AD203B41FA5}">
                      <a16:colId xmlns:a16="http://schemas.microsoft.com/office/drawing/2014/main" val="2075742279"/>
                    </a:ext>
                  </a:extLst>
                </a:gridCol>
                <a:gridCol w="740664">
                  <a:extLst>
                    <a:ext uri="{9D8B030D-6E8A-4147-A177-3AD203B41FA5}">
                      <a16:colId xmlns:a16="http://schemas.microsoft.com/office/drawing/2014/main" val="1047463609"/>
                    </a:ext>
                  </a:extLst>
                </a:gridCol>
                <a:gridCol w="740664">
                  <a:extLst>
                    <a:ext uri="{9D8B030D-6E8A-4147-A177-3AD203B41FA5}">
                      <a16:colId xmlns:a16="http://schemas.microsoft.com/office/drawing/2014/main" val="3365524977"/>
                    </a:ext>
                  </a:extLst>
                </a:gridCol>
                <a:gridCol w="740664">
                  <a:extLst>
                    <a:ext uri="{9D8B030D-6E8A-4147-A177-3AD203B41FA5}">
                      <a16:colId xmlns:a16="http://schemas.microsoft.com/office/drawing/2014/main" val="1967448097"/>
                    </a:ext>
                  </a:extLst>
                </a:gridCol>
                <a:gridCol w="740664">
                  <a:extLst>
                    <a:ext uri="{9D8B030D-6E8A-4147-A177-3AD203B41FA5}">
                      <a16:colId xmlns:a16="http://schemas.microsoft.com/office/drawing/2014/main" val="1986907879"/>
                    </a:ext>
                  </a:extLst>
                </a:gridCol>
                <a:gridCol w="740664">
                  <a:extLst>
                    <a:ext uri="{9D8B030D-6E8A-4147-A177-3AD203B41FA5}">
                      <a16:colId xmlns:a16="http://schemas.microsoft.com/office/drawing/2014/main" val="683999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9199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- 2023-05-05 16:33:47</a:t>
                      </a:r>
                      <a:r>
                        <a:rPr kumimoji="0" lang="en-US" sz="1000" b="0" i="0" u="none" strike="noStrike" kern="1200" cap="none" spc="0" normalizeH="0" baseline="0" noProof="0">
                          <a:ln>
                            <a:noFill/>
                          </a:ln>
                          <a:solidFill>
                            <a:prstClr val="black"/>
                          </a:solidFill>
                          <a:effectLst/>
                          <a:uLnTx/>
                          <a:uFillTx/>
                          <a:latin typeface="Calibri"/>
                          <a:ea typeface="+mn-ea"/>
                          <a:cs typeface="+mn-cs"/>
                        </a:rPr>
                        <a:t>
 TMA is incredibly proud to once again be supporting the Japan Parade on May 13th in New York City! From talented martial arts groups to Japanese dance teams, delicious Japanese cuisine, and much more, you won't want to miss this amazing celebration of history and culture. 
Also, our very own CEO Daisuke Ugaeri has been prestigiously named as the official chairman of this parade. We could not be more proud of this great honor for Daisuke! 
Interested in learning more? Visit here https://lnkd.in/ekd-BY9n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4.5640326975477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86050831"/>
                  </a:ext>
                </a:extLst>
              </a:tr>
            </a:tbl>
          </a:graphicData>
        </a:graphic>
      </p:graphicFrame>
      <p:sp>
        <p:nvSpPr>
          <p:cNvPr id="4" name="Text Placeholder 3">
            <a:extLst>
              <a:ext uri="{FF2B5EF4-FFF2-40B4-BE49-F238E27FC236}">
                <a16:creationId xmlns:a16="http://schemas.microsoft.com/office/drawing/2014/main" id="{8364CE8B-248E-4E96-8097-5E64C0CAF68E}"/>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025186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77DE8-6361-47FF-BA00-DAD383F3CFF8}"/>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038170A8-350F-4949-A03E-ECD38B216703}"/>
              </a:ext>
            </a:extLst>
          </p:cNvPr>
          <p:cNvGraphicFramePr>
            <a:graphicFrameLocks noGrp="1"/>
          </p:cNvGraphicFramePr>
          <p:nvPr>
            <p:ph type="tbl" sz="quarter" idx="13"/>
            <p:extLst>
              <p:ext uri="{D42A27DB-BD31-4B8C-83A1-F6EECF244321}">
                <p14:modId xmlns:p14="http://schemas.microsoft.com/office/powerpoint/2010/main" val="2756037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24079890"/>
                    </a:ext>
                  </a:extLst>
                </a:gridCol>
                <a:gridCol w="740664">
                  <a:extLst>
                    <a:ext uri="{9D8B030D-6E8A-4147-A177-3AD203B41FA5}">
                      <a16:colId xmlns:a16="http://schemas.microsoft.com/office/drawing/2014/main" val="1586930549"/>
                    </a:ext>
                  </a:extLst>
                </a:gridCol>
                <a:gridCol w="740664">
                  <a:extLst>
                    <a:ext uri="{9D8B030D-6E8A-4147-A177-3AD203B41FA5}">
                      <a16:colId xmlns:a16="http://schemas.microsoft.com/office/drawing/2014/main" val="731982292"/>
                    </a:ext>
                  </a:extLst>
                </a:gridCol>
                <a:gridCol w="740664">
                  <a:extLst>
                    <a:ext uri="{9D8B030D-6E8A-4147-A177-3AD203B41FA5}">
                      <a16:colId xmlns:a16="http://schemas.microsoft.com/office/drawing/2014/main" val="3767371180"/>
                    </a:ext>
                  </a:extLst>
                </a:gridCol>
                <a:gridCol w="740664">
                  <a:extLst>
                    <a:ext uri="{9D8B030D-6E8A-4147-A177-3AD203B41FA5}">
                      <a16:colId xmlns:a16="http://schemas.microsoft.com/office/drawing/2014/main" val="3653287285"/>
                    </a:ext>
                  </a:extLst>
                </a:gridCol>
                <a:gridCol w="740664">
                  <a:extLst>
                    <a:ext uri="{9D8B030D-6E8A-4147-A177-3AD203B41FA5}">
                      <a16:colId xmlns:a16="http://schemas.microsoft.com/office/drawing/2014/main" val="3835511856"/>
                    </a:ext>
                  </a:extLst>
                </a:gridCol>
                <a:gridCol w="740664">
                  <a:extLst>
                    <a:ext uri="{9D8B030D-6E8A-4147-A177-3AD203B41FA5}">
                      <a16:colId xmlns:a16="http://schemas.microsoft.com/office/drawing/2014/main" val="3293787533"/>
                    </a:ext>
                  </a:extLst>
                </a:gridCol>
                <a:gridCol w="740664">
                  <a:extLst>
                    <a:ext uri="{9D8B030D-6E8A-4147-A177-3AD203B41FA5}">
                      <a16:colId xmlns:a16="http://schemas.microsoft.com/office/drawing/2014/main" val="2887461726"/>
                    </a:ext>
                  </a:extLst>
                </a:gridCol>
                <a:gridCol w="740664">
                  <a:extLst>
                    <a:ext uri="{9D8B030D-6E8A-4147-A177-3AD203B41FA5}">
                      <a16:colId xmlns:a16="http://schemas.microsoft.com/office/drawing/2014/main" val="3610026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76088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- 2023-05-31 16:13:08</a:t>
                      </a:r>
                      <a:r>
                        <a:rPr kumimoji="0" lang="en-US" sz="1000" b="0" i="0" u="none" strike="noStrike" kern="1200" cap="none" spc="0" normalizeH="0" baseline="0" noProof="0">
                          <a:ln>
                            <a:noFill/>
                          </a:ln>
                          <a:solidFill>
                            <a:prstClr val="black"/>
                          </a:solidFill>
                          <a:effectLst/>
                          <a:uLnTx/>
                          <a:uFillTx/>
                          <a:latin typeface="Calibri"/>
                          <a:ea typeface="+mn-ea"/>
                          <a:cs typeface="+mn-cs"/>
                        </a:rPr>
                        <a:t>
 Last Saturday, our offices in Chicago, Pasadena, Plano, and Atlanta all had their individual "Hands On" CSR Events focused on community engagement, collaboration, and giving back. Take a look at these snapshots of our #TMACares team members partnering with local charities and organizations! 
We volunteered with Storrier Stearns Japanese Garden (Pasadena),Books For Africa (Atlanta), MOSS HAVEN FARM (Plano), Boys &amp; Girls Clubs of Chicago. 
Is community involvement an important company factor to you when considering a new job? Visit our careers page today to find the right role for you: bit.ly/TMACareers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16.049382716049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21983869"/>
                  </a:ext>
                </a:extLst>
              </a:tr>
            </a:tbl>
          </a:graphicData>
        </a:graphic>
      </p:graphicFrame>
      <p:sp>
        <p:nvSpPr>
          <p:cNvPr id="4" name="Text Placeholder 3">
            <a:extLst>
              <a:ext uri="{FF2B5EF4-FFF2-40B4-BE49-F238E27FC236}">
                <a16:creationId xmlns:a16="http://schemas.microsoft.com/office/drawing/2014/main" id="{3770E76A-B5EE-4095-A4A5-2FA8D991D4EF}"/>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4200135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18CC2-7301-499B-AD5B-15A054D371C1}"/>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D2466F6C-7FD2-48D7-AD14-EF8AF1568112}"/>
              </a:ext>
            </a:extLst>
          </p:cNvPr>
          <p:cNvGraphicFramePr>
            <a:graphicFrameLocks noGrp="1"/>
          </p:cNvGraphicFramePr>
          <p:nvPr>
            <p:ph type="tbl" sz="quarter" idx="13"/>
            <p:extLst>
              <p:ext uri="{D42A27DB-BD31-4B8C-83A1-F6EECF244321}">
                <p14:modId xmlns:p14="http://schemas.microsoft.com/office/powerpoint/2010/main" val="1190006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79158593"/>
                    </a:ext>
                  </a:extLst>
                </a:gridCol>
                <a:gridCol w="576072">
                  <a:extLst>
                    <a:ext uri="{9D8B030D-6E8A-4147-A177-3AD203B41FA5}">
                      <a16:colId xmlns:a16="http://schemas.microsoft.com/office/drawing/2014/main" val="1290855377"/>
                    </a:ext>
                  </a:extLst>
                </a:gridCol>
                <a:gridCol w="576072">
                  <a:extLst>
                    <a:ext uri="{9D8B030D-6E8A-4147-A177-3AD203B41FA5}">
                      <a16:colId xmlns:a16="http://schemas.microsoft.com/office/drawing/2014/main" val="1017007048"/>
                    </a:ext>
                  </a:extLst>
                </a:gridCol>
                <a:gridCol w="576072">
                  <a:extLst>
                    <a:ext uri="{9D8B030D-6E8A-4147-A177-3AD203B41FA5}">
                      <a16:colId xmlns:a16="http://schemas.microsoft.com/office/drawing/2014/main" val="2499516157"/>
                    </a:ext>
                  </a:extLst>
                </a:gridCol>
                <a:gridCol w="576072">
                  <a:extLst>
                    <a:ext uri="{9D8B030D-6E8A-4147-A177-3AD203B41FA5}">
                      <a16:colId xmlns:a16="http://schemas.microsoft.com/office/drawing/2014/main" val="269961921"/>
                    </a:ext>
                  </a:extLst>
                </a:gridCol>
                <a:gridCol w="576072">
                  <a:extLst>
                    <a:ext uri="{9D8B030D-6E8A-4147-A177-3AD203B41FA5}">
                      <a16:colId xmlns:a16="http://schemas.microsoft.com/office/drawing/2014/main" val="896760351"/>
                    </a:ext>
                  </a:extLst>
                </a:gridCol>
                <a:gridCol w="576072">
                  <a:extLst>
                    <a:ext uri="{9D8B030D-6E8A-4147-A177-3AD203B41FA5}">
                      <a16:colId xmlns:a16="http://schemas.microsoft.com/office/drawing/2014/main" val="3375772496"/>
                    </a:ext>
                  </a:extLst>
                </a:gridCol>
                <a:gridCol w="576072">
                  <a:extLst>
                    <a:ext uri="{9D8B030D-6E8A-4147-A177-3AD203B41FA5}">
                      <a16:colId xmlns:a16="http://schemas.microsoft.com/office/drawing/2014/main" val="2218928144"/>
                    </a:ext>
                  </a:extLst>
                </a:gridCol>
                <a:gridCol w="576072">
                  <a:extLst>
                    <a:ext uri="{9D8B030D-6E8A-4147-A177-3AD203B41FA5}">
                      <a16:colId xmlns:a16="http://schemas.microsoft.com/office/drawing/2014/main" val="3349258034"/>
                    </a:ext>
                  </a:extLst>
                </a:gridCol>
                <a:gridCol w="576072">
                  <a:extLst>
                    <a:ext uri="{9D8B030D-6E8A-4147-A177-3AD203B41FA5}">
                      <a16:colId xmlns:a16="http://schemas.microsoft.com/office/drawing/2014/main" val="1273549947"/>
                    </a:ext>
                  </a:extLst>
                </a:gridCol>
                <a:gridCol w="576072">
                  <a:extLst>
                    <a:ext uri="{9D8B030D-6E8A-4147-A177-3AD203B41FA5}">
                      <a16:colId xmlns:a16="http://schemas.microsoft.com/office/drawing/2014/main" val="377267035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277247705"/>
                  </a:ext>
                </a:extLst>
              </a:tr>
              <a:tr h="370840">
                <a:tc>
                  <a:txBody>
                    <a:bodyPr/>
                    <a:lstStyle/>
                    <a:p>
                      <a:r>
                        <a:rPr lang="en-US" sz="1000"/>
                        <a:t>tmamerica</a:t>
                      </a:r>
                    </a:p>
                  </a:txBody>
                  <a:tcPr/>
                </a:tc>
                <a:tc>
                  <a:txBody>
                    <a:bodyPr/>
                    <a:lstStyle/>
                    <a:p>
                      <a:r>
                        <a:rPr lang="en-US" sz="1000"/>
                        <a:t>501</a:t>
                      </a:r>
                    </a:p>
                  </a:txBody>
                  <a:tcPr/>
                </a:tc>
                <a:tc>
                  <a:txBody>
                    <a:bodyPr/>
                    <a:lstStyle/>
                    <a:p>
                      <a:r>
                        <a:rPr lang="en-US" sz="1000"/>
                        <a:t>4</a:t>
                      </a:r>
                    </a:p>
                  </a:txBody>
                  <a:tcPr/>
                </a:tc>
                <a:tc>
                  <a:txBody>
                    <a:bodyPr/>
                    <a:lstStyle/>
                    <a:p>
                      <a:r>
                        <a:rPr lang="en-US" sz="1000"/>
                        <a:t>3</a:t>
                      </a:r>
                    </a:p>
                  </a:txBody>
                  <a:tcPr/>
                </a:tc>
                <a:tc>
                  <a:txBody>
                    <a:bodyPr/>
                    <a:lstStyle/>
                    <a:p>
                      <a:r>
                        <a:rPr lang="en-US" sz="1000"/>
                        <a:t>7</a:t>
                      </a:r>
                    </a:p>
                  </a:txBody>
                  <a:tcPr/>
                </a:tc>
                <a:tc>
                  <a:txBody>
                    <a:bodyPr/>
                    <a:lstStyle/>
                    <a:p>
                      <a:r>
                        <a:rPr lang="en-US" sz="1000"/>
                        <a:t>3</a:t>
                      </a:r>
                    </a:p>
                  </a:txBody>
                  <a:tcPr/>
                </a:tc>
                <a:tc>
                  <a:txBody>
                    <a:bodyPr/>
                    <a:lstStyle/>
                    <a:p>
                      <a:r>
                        <a:rPr lang="en-US" sz="1000"/>
                        <a:t>0</a:t>
                      </a:r>
                    </a:p>
                  </a:txBody>
                  <a:tcPr/>
                </a:tc>
                <a:tc>
                  <a:txBody>
                    <a:bodyPr/>
                    <a:lstStyle/>
                    <a:p>
                      <a:r>
                        <a:rPr lang="en-US" sz="1000"/>
                        <a:t>13</a:t>
                      </a:r>
                    </a:p>
                  </a:txBody>
                  <a:tcPr/>
                </a:tc>
                <a:tc>
                  <a:txBody>
                    <a:bodyPr/>
                    <a:lstStyle/>
                    <a:p>
                      <a:r>
                        <a:rPr lang="en-US" sz="1000"/>
                        <a:t>138</a:t>
                      </a:r>
                    </a:p>
                  </a:txBody>
                  <a:tcPr/>
                </a:tc>
                <a:tc>
                  <a:txBody>
                    <a:bodyPr/>
                    <a:lstStyle/>
                    <a:p>
                      <a:r>
                        <a:rPr lang="en-US" sz="1000"/>
                        <a:t>13</a:t>
                      </a:r>
                    </a:p>
                  </a:txBody>
                  <a:tcPr/>
                </a:tc>
                <a:tc>
                  <a:txBody>
                    <a:bodyPr/>
                    <a:lstStyle/>
                    <a:p>
                      <a:r>
                        <a:rPr lang="en-US" sz="1000"/>
                        <a:t>2.3277 %</a:t>
                      </a:r>
                    </a:p>
                  </a:txBody>
                  <a:tcPr/>
                </a:tc>
                <a:extLst>
                  <a:ext uri="{0D108BD9-81ED-4DB2-BD59-A6C34878D82A}">
                    <a16:rowId xmlns:a16="http://schemas.microsoft.com/office/drawing/2014/main" val="81049679"/>
                  </a:ext>
                </a:extLst>
              </a:tr>
            </a:tbl>
          </a:graphicData>
        </a:graphic>
      </p:graphicFrame>
      <p:sp>
        <p:nvSpPr>
          <p:cNvPr id="4" name="Text Placeholder 3">
            <a:extLst>
              <a:ext uri="{FF2B5EF4-FFF2-40B4-BE49-F238E27FC236}">
                <a16:creationId xmlns:a16="http://schemas.microsoft.com/office/drawing/2014/main" id="{1E91616D-6063-45FB-8CD9-A80AED47417A}"/>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269382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0A22B-DCC8-41FC-90DC-17F824B4A06D}"/>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08E3C6E3-0917-4038-9A96-F3A2557D2C9D}"/>
              </a:ext>
            </a:extLst>
          </p:cNvPr>
          <p:cNvGraphicFramePr>
            <a:graphicFrameLocks noGrp="1"/>
          </p:cNvGraphicFramePr>
          <p:nvPr>
            <p:ph type="chart" sz="quarter" idx="13"/>
            <p:extLst>
              <p:ext uri="{D42A27DB-BD31-4B8C-83A1-F6EECF244321}">
                <p14:modId xmlns:p14="http://schemas.microsoft.com/office/powerpoint/2010/main" val="3148402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7D9959-A0BC-4617-8BAD-3A981BBB929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94FD366-8A30-4BA6-A56A-7EE2B1DB30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2674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0AF8B-8B3B-4D81-BC9C-AA6D7FAFE332}"/>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E004F676-6541-4E6D-89D5-1734CEE2AB80}"/>
              </a:ext>
            </a:extLst>
          </p:cNvPr>
          <p:cNvGraphicFramePr>
            <a:graphicFrameLocks noGrp="1"/>
          </p:cNvGraphicFramePr>
          <p:nvPr>
            <p:ph type="chart" sz="quarter" idx="13"/>
            <p:extLst>
              <p:ext uri="{D42A27DB-BD31-4B8C-83A1-F6EECF244321}">
                <p14:modId xmlns:p14="http://schemas.microsoft.com/office/powerpoint/2010/main" val="1893549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9136A1-9CE6-404A-892F-AB24B8292CA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E4D5776-8E74-4F5C-ACFC-1D5A6361BA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0933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9858-09C0-47FD-A4D9-63F008F923C9}"/>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CCE58F66-3ED7-49CE-A51A-DB3F1EF63C8F}"/>
              </a:ext>
            </a:extLst>
          </p:cNvPr>
          <p:cNvGraphicFramePr>
            <a:graphicFrameLocks noGrp="1"/>
          </p:cNvGraphicFramePr>
          <p:nvPr>
            <p:ph type="chart" sz="quarter" idx="13"/>
            <p:extLst>
              <p:ext uri="{D42A27DB-BD31-4B8C-83A1-F6EECF244321}">
                <p14:modId xmlns:p14="http://schemas.microsoft.com/office/powerpoint/2010/main" val="701390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9D7F49-7E8D-4E1A-BD32-9BF73215303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9A4948F-26CF-4F6D-A7A3-F784FA51C3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0645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38936-4EE6-4AAF-BD4D-F80F326EF95A}"/>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F0EE8DA1-089E-4CF5-A39C-06FF68B7EF4A}"/>
              </a:ext>
            </a:extLst>
          </p:cNvPr>
          <p:cNvGraphicFramePr>
            <a:graphicFrameLocks noGrp="1"/>
          </p:cNvGraphicFramePr>
          <p:nvPr>
            <p:ph type="chart" sz="quarter" idx="13"/>
            <p:extLst>
              <p:ext uri="{D42A27DB-BD31-4B8C-83A1-F6EECF244321}">
                <p14:modId xmlns:p14="http://schemas.microsoft.com/office/powerpoint/2010/main" val="3552866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2F766F-4760-4968-8C25-05745A56E04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5A1B776-C35D-4904-888B-A1E147E80F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4903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3A267-975D-42FD-8C6C-9A0C2F7DEA0F}"/>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8E24F867-B537-4E3E-AE91-9ABE7C166E69}"/>
              </a:ext>
            </a:extLst>
          </p:cNvPr>
          <p:cNvGraphicFramePr>
            <a:graphicFrameLocks noGrp="1"/>
          </p:cNvGraphicFramePr>
          <p:nvPr>
            <p:ph type="tbl" sz="quarter" idx="13"/>
            <p:extLst>
              <p:ext uri="{D42A27DB-BD31-4B8C-83A1-F6EECF244321}">
                <p14:modId xmlns:p14="http://schemas.microsoft.com/office/powerpoint/2010/main" val="2121149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18141291"/>
                    </a:ext>
                  </a:extLst>
                </a:gridCol>
                <a:gridCol w="1975104">
                  <a:extLst>
                    <a:ext uri="{9D8B030D-6E8A-4147-A177-3AD203B41FA5}">
                      <a16:colId xmlns:a16="http://schemas.microsoft.com/office/drawing/2014/main" val="2042660238"/>
                    </a:ext>
                  </a:extLst>
                </a:gridCol>
                <a:gridCol w="905256">
                  <a:extLst>
                    <a:ext uri="{9D8B030D-6E8A-4147-A177-3AD203B41FA5}">
                      <a16:colId xmlns:a16="http://schemas.microsoft.com/office/drawing/2014/main" val="2414092707"/>
                    </a:ext>
                  </a:extLst>
                </a:gridCol>
                <a:gridCol w="905256">
                  <a:extLst>
                    <a:ext uri="{9D8B030D-6E8A-4147-A177-3AD203B41FA5}">
                      <a16:colId xmlns:a16="http://schemas.microsoft.com/office/drawing/2014/main" val="1968619235"/>
                    </a:ext>
                  </a:extLst>
                </a:gridCol>
                <a:gridCol w="905256">
                  <a:extLst>
                    <a:ext uri="{9D8B030D-6E8A-4147-A177-3AD203B41FA5}">
                      <a16:colId xmlns:a16="http://schemas.microsoft.com/office/drawing/2014/main" val="4193065195"/>
                    </a:ext>
                  </a:extLst>
                </a:gridCol>
                <a:gridCol w="905256">
                  <a:extLst>
                    <a:ext uri="{9D8B030D-6E8A-4147-A177-3AD203B41FA5}">
                      <a16:colId xmlns:a16="http://schemas.microsoft.com/office/drawing/2014/main" val="1010927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24141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- 2023-05-15 16:26:20</a:t>
                      </a:r>
                      <a:r>
                        <a:rPr kumimoji="0" lang="en-US" sz="1000" b="0" i="0" u="none" strike="noStrike" kern="1200" cap="none" spc="0" normalizeH="0" baseline="0" noProof="0">
                          <a:ln>
                            <a:noFill/>
                          </a:ln>
                          <a:solidFill>
                            <a:prstClr val="black"/>
                          </a:solidFill>
                          <a:effectLst/>
                          <a:uLnTx/>
                          <a:uFillTx/>
                          <a:latin typeface="Calibri"/>
                          <a:ea typeface="+mn-ea"/>
                          <a:cs typeface="+mn-cs"/>
                        </a:rPr>
                        <a:t>
 This past weekend in New York City was the official Japan Day Parade! As a Japanese-American company, many of our employees were thrilled to join in on this festive celebration of culture and history. However, what really connected us to this great event this year was our CEO Daisuke Ugaeri, who was the parade's Chairman of the Board of Directors! 
Didn't make it to the parade? Here are some snapshots of our team participating in the festivities, riding in our official TMA parade car, and taking in all the fun.
#parade #newyorkcity #nyc #japanday #japandaynyc2023 #japan #tokyo #japaneseculture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https://quintly-image-storage.s3.amazonaws.com/a8463497d6ac59d9f9b31e3831c67b7f/26c95007d70e7dd907650d218c053ef0.jpg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283052173"/>
                  </a:ext>
                </a:extLst>
              </a:tr>
            </a:tbl>
          </a:graphicData>
        </a:graphic>
      </p:graphicFrame>
      <p:sp>
        <p:nvSpPr>
          <p:cNvPr id="4" name="Text Placeholder 3">
            <a:extLst>
              <a:ext uri="{FF2B5EF4-FFF2-40B4-BE49-F238E27FC236}">
                <a16:creationId xmlns:a16="http://schemas.microsoft.com/office/drawing/2014/main" id="{ED993559-153F-43DF-A029-0E2D1A86D18C}"/>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7787793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2686F-FFA5-4608-83DC-1CA58B9513C6}"/>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7702F415-AAD3-48F2-85EB-89BAB7AA18B4}"/>
              </a:ext>
            </a:extLst>
          </p:cNvPr>
          <p:cNvGraphicFramePr>
            <a:graphicFrameLocks noGrp="1"/>
          </p:cNvGraphicFramePr>
          <p:nvPr>
            <p:ph type="tbl" sz="quarter" idx="13"/>
            <p:extLst>
              <p:ext uri="{D42A27DB-BD31-4B8C-83A1-F6EECF244321}">
                <p14:modId xmlns:p14="http://schemas.microsoft.com/office/powerpoint/2010/main" val="1705977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83981895"/>
                    </a:ext>
                  </a:extLst>
                </a:gridCol>
                <a:gridCol w="1975104">
                  <a:extLst>
                    <a:ext uri="{9D8B030D-6E8A-4147-A177-3AD203B41FA5}">
                      <a16:colId xmlns:a16="http://schemas.microsoft.com/office/drawing/2014/main" val="890236034"/>
                    </a:ext>
                  </a:extLst>
                </a:gridCol>
                <a:gridCol w="905256">
                  <a:extLst>
                    <a:ext uri="{9D8B030D-6E8A-4147-A177-3AD203B41FA5}">
                      <a16:colId xmlns:a16="http://schemas.microsoft.com/office/drawing/2014/main" val="2621650703"/>
                    </a:ext>
                  </a:extLst>
                </a:gridCol>
                <a:gridCol w="905256">
                  <a:extLst>
                    <a:ext uri="{9D8B030D-6E8A-4147-A177-3AD203B41FA5}">
                      <a16:colId xmlns:a16="http://schemas.microsoft.com/office/drawing/2014/main" val="474154685"/>
                    </a:ext>
                  </a:extLst>
                </a:gridCol>
                <a:gridCol w="905256">
                  <a:extLst>
                    <a:ext uri="{9D8B030D-6E8A-4147-A177-3AD203B41FA5}">
                      <a16:colId xmlns:a16="http://schemas.microsoft.com/office/drawing/2014/main" val="1534351321"/>
                    </a:ext>
                  </a:extLst>
                </a:gridCol>
                <a:gridCol w="905256">
                  <a:extLst>
                    <a:ext uri="{9D8B030D-6E8A-4147-A177-3AD203B41FA5}">
                      <a16:colId xmlns:a16="http://schemas.microsoft.com/office/drawing/2014/main" val="2644846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7571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- 2023-05-03 16:38:40</a:t>
                      </a:r>
                      <a:r>
                        <a:rPr kumimoji="0" lang="en-US" sz="1000" b="0" i="0" u="none" strike="noStrike" kern="1200" cap="none" spc="0" normalizeH="0" baseline="0" noProof="0">
                          <a:ln>
                            <a:noFill/>
                          </a:ln>
                          <a:solidFill>
                            <a:prstClr val="black"/>
                          </a:solidFill>
                          <a:effectLst/>
                          <a:uLnTx/>
                          <a:uFillTx/>
                          <a:latin typeface="Calibri"/>
                          <a:ea typeface="+mn-ea"/>
                          <a:cs typeface="+mn-cs"/>
                        </a:rPr>
                        <a:t>
 We're doing another DEI Member Spotlight, this time on Nick H. who is a Senior Manager at TMA's Special Liability Unit in Jersey City, NJ. Nick joined the TMA DE&amp;I Task Force because he wants to play a role in leveling the playing field for everyone, including his daughter.
Are you interested in joining a company that not only emphasizes your professional development, but also invests in Diversity, Equity, and Inclusion projects? Look through our open roles today here: careers.tmamerica.com
#insuranceindustry #insurancecareer #insurancecareers #insurancejobs #insurancejob #business #careergoals #careeropportunities #instajobs #jobboard #jobs #lookingforajob #nowhiring #insurancecompany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https://quintly-image-storage.s3.amazonaws.com/a8463497d6ac59d9f9b31e3831c67b7f/96bf734bae980640b46389fde610cc77.jpg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249470129"/>
                  </a:ext>
                </a:extLst>
              </a:tr>
            </a:tbl>
          </a:graphicData>
        </a:graphic>
      </p:graphicFrame>
      <p:sp>
        <p:nvSpPr>
          <p:cNvPr id="4" name="Text Placeholder 3">
            <a:extLst>
              <a:ext uri="{FF2B5EF4-FFF2-40B4-BE49-F238E27FC236}">
                <a16:creationId xmlns:a16="http://schemas.microsoft.com/office/drawing/2014/main" id="{D4EE3333-7452-41BB-890F-22119E1BF121}"/>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85907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FBF56-9FD1-4169-BCEB-1380C681BB7F}"/>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9E0F3548-4242-4B58-9CD4-9CC8AD6D8902}"/>
              </a:ext>
            </a:extLst>
          </p:cNvPr>
          <p:cNvGraphicFramePr>
            <a:graphicFrameLocks noGrp="1"/>
          </p:cNvGraphicFramePr>
          <p:nvPr>
            <p:ph type="tbl" sz="quarter" idx="13"/>
            <p:extLst>
              <p:ext uri="{D42A27DB-BD31-4B8C-83A1-F6EECF244321}">
                <p14:modId xmlns:p14="http://schemas.microsoft.com/office/powerpoint/2010/main" val="56299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97710920"/>
                    </a:ext>
                  </a:extLst>
                </a:gridCol>
                <a:gridCol w="1975104">
                  <a:extLst>
                    <a:ext uri="{9D8B030D-6E8A-4147-A177-3AD203B41FA5}">
                      <a16:colId xmlns:a16="http://schemas.microsoft.com/office/drawing/2014/main" val="1427950866"/>
                    </a:ext>
                  </a:extLst>
                </a:gridCol>
                <a:gridCol w="905256">
                  <a:extLst>
                    <a:ext uri="{9D8B030D-6E8A-4147-A177-3AD203B41FA5}">
                      <a16:colId xmlns:a16="http://schemas.microsoft.com/office/drawing/2014/main" val="4235495174"/>
                    </a:ext>
                  </a:extLst>
                </a:gridCol>
                <a:gridCol w="905256">
                  <a:extLst>
                    <a:ext uri="{9D8B030D-6E8A-4147-A177-3AD203B41FA5}">
                      <a16:colId xmlns:a16="http://schemas.microsoft.com/office/drawing/2014/main" val="2917769508"/>
                    </a:ext>
                  </a:extLst>
                </a:gridCol>
                <a:gridCol w="905256">
                  <a:extLst>
                    <a:ext uri="{9D8B030D-6E8A-4147-A177-3AD203B41FA5}">
                      <a16:colId xmlns:a16="http://schemas.microsoft.com/office/drawing/2014/main" val="1645683790"/>
                    </a:ext>
                  </a:extLst>
                </a:gridCol>
                <a:gridCol w="905256">
                  <a:extLst>
                    <a:ext uri="{9D8B030D-6E8A-4147-A177-3AD203B41FA5}">
                      <a16:colId xmlns:a16="http://schemas.microsoft.com/office/drawing/2014/main" val="443251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38641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- 2023-05-19 15:53:07</a:t>
                      </a:r>
                      <a:r>
                        <a:rPr kumimoji="0" lang="en-US" sz="1000" b="0" i="0" u="none" strike="noStrike" kern="1200" cap="none" spc="0" normalizeH="0" baseline="0" noProof="0">
                          <a:ln>
                            <a:noFill/>
                          </a:ln>
                          <a:solidFill>
                            <a:prstClr val="black"/>
                          </a:solidFill>
                          <a:effectLst/>
                          <a:uLnTx/>
                          <a:uFillTx/>
                          <a:latin typeface="Calibri"/>
                          <a:ea typeface="+mn-ea"/>
                          <a:cs typeface="+mn-cs"/>
                        </a:rPr>
                        <a:t>
 Studies show exercise and movement can help benefit your mental health. As we continue into Mental Health Awareness Month, TMA wants to highlight how some of our employees stay active with their favorite sports, activities, or hobbies.
From running ultra marathons to playing on the company softball team, yoga to long walks at lunch, the way people destress and decompress with exercise is totally unique to them!
#mentalhealthawareness #mentalhealth #getactive #mentalhealthawarenessmonth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https://quintly-image-storage.s3.amazonaws.com/a8463497d6ac59d9f9b31e3831c67b7f/6ceafb117d6e2ab47a209d7af4dc3cb3.jpg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51261471"/>
                  </a:ext>
                </a:extLst>
              </a:tr>
            </a:tbl>
          </a:graphicData>
        </a:graphic>
      </p:graphicFrame>
      <p:sp>
        <p:nvSpPr>
          <p:cNvPr id="4" name="Text Placeholder 3">
            <a:extLst>
              <a:ext uri="{FF2B5EF4-FFF2-40B4-BE49-F238E27FC236}">
                <a16:creationId xmlns:a16="http://schemas.microsoft.com/office/drawing/2014/main" id="{2EE58444-7D42-4CC9-84A5-F31D7E6B12DD}"/>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40312555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95F8E-39BE-4C53-A32E-53CDD51D6948}"/>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D4C23A56-823D-4D2B-8B3F-3678ADBAFAC1}"/>
              </a:ext>
            </a:extLst>
          </p:cNvPr>
          <p:cNvGraphicFramePr>
            <a:graphicFrameLocks noGrp="1"/>
          </p:cNvGraphicFramePr>
          <p:nvPr>
            <p:ph type="tbl" sz="quarter" idx="13"/>
            <p:extLst>
              <p:ext uri="{D42A27DB-BD31-4B8C-83A1-F6EECF244321}">
                <p14:modId xmlns:p14="http://schemas.microsoft.com/office/powerpoint/2010/main" val="681136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63417581"/>
                    </a:ext>
                  </a:extLst>
                </a:gridCol>
                <a:gridCol w="658368">
                  <a:extLst>
                    <a:ext uri="{9D8B030D-6E8A-4147-A177-3AD203B41FA5}">
                      <a16:colId xmlns:a16="http://schemas.microsoft.com/office/drawing/2014/main" val="230750437"/>
                    </a:ext>
                  </a:extLst>
                </a:gridCol>
                <a:gridCol w="658368">
                  <a:extLst>
                    <a:ext uri="{9D8B030D-6E8A-4147-A177-3AD203B41FA5}">
                      <a16:colId xmlns:a16="http://schemas.microsoft.com/office/drawing/2014/main" val="3654675808"/>
                    </a:ext>
                  </a:extLst>
                </a:gridCol>
                <a:gridCol w="329184">
                  <a:extLst>
                    <a:ext uri="{9D8B030D-6E8A-4147-A177-3AD203B41FA5}">
                      <a16:colId xmlns:a16="http://schemas.microsoft.com/office/drawing/2014/main" val="3846200986"/>
                    </a:ext>
                  </a:extLst>
                </a:gridCol>
                <a:gridCol w="329184">
                  <a:extLst>
                    <a:ext uri="{9D8B030D-6E8A-4147-A177-3AD203B41FA5}">
                      <a16:colId xmlns:a16="http://schemas.microsoft.com/office/drawing/2014/main" val="1312766888"/>
                    </a:ext>
                  </a:extLst>
                </a:gridCol>
                <a:gridCol w="658368">
                  <a:extLst>
                    <a:ext uri="{9D8B030D-6E8A-4147-A177-3AD203B41FA5}">
                      <a16:colId xmlns:a16="http://schemas.microsoft.com/office/drawing/2014/main" val="2060719696"/>
                    </a:ext>
                  </a:extLst>
                </a:gridCol>
                <a:gridCol w="658368">
                  <a:extLst>
                    <a:ext uri="{9D8B030D-6E8A-4147-A177-3AD203B41FA5}">
                      <a16:colId xmlns:a16="http://schemas.microsoft.com/office/drawing/2014/main" val="879876349"/>
                    </a:ext>
                  </a:extLst>
                </a:gridCol>
                <a:gridCol w="658368">
                  <a:extLst>
                    <a:ext uri="{9D8B030D-6E8A-4147-A177-3AD203B41FA5}">
                      <a16:colId xmlns:a16="http://schemas.microsoft.com/office/drawing/2014/main" val="4282440597"/>
                    </a:ext>
                  </a:extLst>
                </a:gridCol>
                <a:gridCol w="658368">
                  <a:extLst>
                    <a:ext uri="{9D8B030D-6E8A-4147-A177-3AD203B41FA5}">
                      <a16:colId xmlns:a16="http://schemas.microsoft.com/office/drawing/2014/main" val="4283974533"/>
                    </a:ext>
                  </a:extLst>
                </a:gridCol>
                <a:gridCol w="658368">
                  <a:extLst>
                    <a:ext uri="{9D8B030D-6E8A-4147-A177-3AD203B41FA5}">
                      <a16:colId xmlns:a16="http://schemas.microsoft.com/office/drawing/2014/main" val="292480789"/>
                    </a:ext>
                  </a:extLst>
                </a:gridCol>
                <a:gridCol w="658368">
                  <a:extLst>
                    <a:ext uri="{9D8B030D-6E8A-4147-A177-3AD203B41FA5}">
                      <a16:colId xmlns:a16="http://schemas.microsoft.com/office/drawing/2014/main" val="1736716083"/>
                    </a:ext>
                  </a:extLst>
                </a:gridCol>
                <a:gridCol w="658368">
                  <a:extLst>
                    <a:ext uri="{9D8B030D-6E8A-4147-A177-3AD203B41FA5}">
                      <a16:colId xmlns:a16="http://schemas.microsoft.com/office/drawing/2014/main" val="90007161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031309066"/>
                  </a:ext>
                </a:extLst>
              </a:tr>
              <a:tr h="370840">
                <a:tc>
                  <a:txBody>
                    <a:bodyPr/>
                    <a:lstStyle/>
                    <a:p>
                      <a:r>
                        <a:rPr lang="en-US" sz="1000"/>
                        <a:t>tmamerica</a:t>
                      </a:r>
                    </a:p>
                  </a:txBody>
                  <a:tcPr/>
                </a:tc>
                <a:tc>
                  <a:txBody>
                    <a:bodyPr/>
                    <a:lstStyle/>
                    <a:p>
                      <a:r>
                        <a:rPr lang="en-US" sz="1000"/>
                        <a:t>1</a:t>
                      </a:r>
                    </a:p>
                  </a:txBody>
                  <a:tcPr/>
                </a:tc>
                <a:tc>
                  <a:txBody>
                    <a:bodyPr/>
                    <a:lstStyle/>
                    <a:p>
                      <a:r>
                        <a:rPr lang="en-US" sz="1000"/>
                        <a:t>0.5111 %</a:t>
                      </a:r>
                    </a:p>
                  </a:txBody>
                  <a:tcPr/>
                </a:tc>
                <a:tc>
                  <a:txBody>
                    <a:bodyPr/>
                    <a:lstStyle/>
                    <a:p>
                      <a:r>
                        <a:rPr lang="en-US" sz="1000"/>
                        <a:t>16.00</a:t>
                      </a:r>
                    </a:p>
                  </a:txBody>
                  <a:tcPr/>
                </a:tc>
                <a:tc>
                  <a:txBody>
                    <a:bodyPr/>
                    <a:lstStyle/>
                    <a:p>
                      <a:r>
                        <a:rPr lang="en-US" sz="1000"/>
                        <a:t>0.00</a:t>
                      </a:r>
                    </a:p>
                  </a:txBody>
                  <a:tcPr/>
                </a:tc>
                <a:tc>
                  <a:txBody>
                    <a:bodyPr/>
                    <a:lstStyle/>
                    <a:p>
                      <a:r>
                        <a:rPr lang="en-US" sz="1000"/>
                        <a:t>90.00</a:t>
                      </a:r>
                    </a:p>
                  </a:txBody>
                  <a:tcPr/>
                </a:tc>
                <a:tc>
                  <a:txBody>
                    <a:bodyPr/>
                    <a:lstStyle/>
                    <a:p>
                      <a:r>
                        <a:rPr lang="en-US" sz="1000"/>
                        <a:t>90.00</a:t>
                      </a:r>
                    </a:p>
                  </a:txBody>
                  <a:tcPr/>
                </a:tc>
                <a:tc>
                  <a:txBody>
                    <a:bodyPr/>
                    <a:lstStyle/>
                    <a:p>
                      <a:r>
                        <a:rPr lang="en-US" sz="1000"/>
                        <a:t>46.00</a:t>
                      </a:r>
                    </a:p>
                  </a:txBody>
                  <a:tcPr/>
                </a:tc>
                <a:tc>
                  <a:txBody>
                    <a:bodyPr/>
                    <a:lstStyle/>
                    <a:p>
                      <a:r>
                        <a:rPr lang="en-US" sz="1000"/>
                        <a:t>46.00</a:t>
                      </a:r>
                    </a:p>
                  </a:txBody>
                  <a:tcPr/>
                </a:tc>
                <a:tc>
                  <a:txBody>
                    <a:bodyPr/>
                    <a:lstStyle/>
                    <a:p>
                      <a:r>
                        <a:rPr lang="en-US" sz="1000"/>
                        <a:t>90</a:t>
                      </a:r>
                    </a:p>
                  </a:txBody>
                  <a:tcPr/>
                </a:tc>
                <a:tc>
                  <a:txBody>
                    <a:bodyPr/>
                    <a:lstStyle/>
                    <a:p>
                      <a:r>
                        <a:rPr lang="en-US" sz="1000"/>
                        <a:t>16</a:t>
                      </a:r>
                    </a:p>
                  </a:txBody>
                  <a:tcPr/>
                </a:tc>
                <a:tc>
                  <a:txBody>
                    <a:bodyPr/>
                    <a:lstStyle/>
                    <a:p>
                      <a:r>
                        <a:rPr lang="en-US" sz="1000"/>
                        <a:t>46</a:t>
                      </a:r>
                    </a:p>
                  </a:txBody>
                  <a:tcPr/>
                </a:tc>
                <a:extLst>
                  <a:ext uri="{0D108BD9-81ED-4DB2-BD59-A6C34878D82A}">
                    <a16:rowId xmlns:a16="http://schemas.microsoft.com/office/drawing/2014/main" val="304226779"/>
                  </a:ext>
                </a:extLst>
              </a:tr>
            </a:tbl>
          </a:graphicData>
        </a:graphic>
      </p:graphicFrame>
      <p:sp>
        <p:nvSpPr>
          <p:cNvPr id="4" name="Text Placeholder 3">
            <a:extLst>
              <a:ext uri="{FF2B5EF4-FFF2-40B4-BE49-F238E27FC236}">
                <a16:creationId xmlns:a16="http://schemas.microsoft.com/office/drawing/2014/main" id="{CC43FE20-976E-45E3-B962-DC506BA63A67}"/>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554426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656DE-5F6A-4419-8D9F-2494C3CC0D5D}"/>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76F06D68-5DBC-425E-9948-A8734F53F17F}"/>
              </a:ext>
            </a:extLst>
          </p:cNvPr>
          <p:cNvGraphicFramePr>
            <a:graphicFrameLocks noGrp="1"/>
          </p:cNvGraphicFramePr>
          <p:nvPr>
            <p:ph type="tbl" sz="quarter" idx="13"/>
            <p:extLst>
              <p:ext uri="{D42A27DB-BD31-4B8C-83A1-F6EECF244321}">
                <p14:modId xmlns:p14="http://schemas.microsoft.com/office/powerpoint/2010/main" val="591295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34826595"/>
                    </a:ext>
                  </a:extLst>
                </a:gridCol>
                <a:gridCol w="1316736">
                  <a:extLst>
                    <a:ext uri="{9D8B030D-6E8A-4147-A177-3AD203B41FA5}">
                      <a16:colId xmlns:a16="http://schemas.microsoft.com/office/drawing/2014/main" val="483301652"/>
                    </a:ext>
                  </a:extLst>
                </a:gridCol>
                <a:gridCol w="658368">
                  <a:extLst>
                    <a:ext uri="{9D8B030D-6E8A-4147-A177-3AD203B41FA5}">
                      <a16:colId xmlns:a16="http://schemas.microsoft.com/office/drawing/2014/main" val="3646265474"/>
                    </a:ext>
                  </a:extLst>
                </a:gridCol>
                <a:gridCol w="658368">
                  <a:extLst>
                    <a:ext uri="{9D8B030D-6E8A-4147-A177-3AD203B41FA5}">
                      <a16:colId xmlns:a16="http://schemas.microsoft.com/office/drawing/2014/main" val="2354081345"/>
                    </a:ext>
                  </a:extLst>
                </a:gridCol>
                <a:gridCol w="658368">
                  <a:extLst>
                    <a:ext uri="{9D8B030D-6E8A-4147-A177-3AD203B41FA5}">
                      <a16:colId xmlns:a16="http://schemas.microsoft.com/office/drawing/2014/main" val="920389724"/>
                    </a:ext>
                  </a:extLst>
                </a:gridCol>
                <a:gridCol w="658368">
                  <a:extLst>
                    <a:ext uri="{9D8B030D-6E8A-4147-A177-3AD203B41FA5}">
                      <a16:colId xmlns:a16="http://schemas.microsoft.com/office/drawing/2014/main" val="646722978"/>
                    </a:ext>
                  </a:extLst>
                </a:gridCol>
                <a:gridCol w="658368">
                  <a:extLst>
                    <a:ext uri="{9D8B030D-6E8A-4147-A177-3AD203B41FA5}">
                      <a16:colId xmlns:a16="http://schemas.microsoft.com/office/drawing/2014/main" val="1001635161"/>
                    </a:ext>
                  </a:extLst>
                </a:gridCol>
                <a:gridCol w="658368">
                  <a:extLst>
                    <a:ext uri="{9D8B030D-6E8A-4147-A177-3AD203B41FA5}">
                      <a16:colId xmlns:a16="http://schemas.microsoft.com/office/drawing/2014/main" val="362030588"/>
                    </a:ext>
                  </a:extLst>
                </a:gridCol>
                <a:gridCol w="658368">
                  <a:extLst>
                    <a:ext uri="{9D8B030D-6E8A-4147-A177-3AD203B41FA5}">
                      <a16:colId xmlns:a16="http://schemas.microsoft.com/office/drawing/2014/main" val="4265954191"/>
                    </a:ext>
                  </a:extLst>
                </a:gridCol>
                <a:gridCol w="658368">
                  <a:extLst>
                    <a:ext uri="{9D8B030D-6E8A-4147-A177-3AD203B41FA5}">
                      <a16:colId xmlns:a16="http://schemas.microsoft.com/office/drawing/2014/main" val="314616628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060384648"/>
                  </a:ext>
                </a:extLst>
              </a:tr>
              <a:tr h="370840">
                <a:tc>
                  <a:txBody>
                    <a:bodyPr/>
                    <a:lstStyle/>
                    <a:p>
                      <a:r>
                        <a:rPr lang="pt-BR" sz="1000" b="1"/>
                        <a:t>tmamerica - 2023-05-12 16:15:13</a:t>
                      </a:r>
                      <a:r>
                        <a:rPr lang="pt-BR" sz="1000"/>
                        <a:t>
 n/a</a:t>
                      </a:r>
                      <a:endParaRPr lang="en-US" sz="1000"/>
                    </a:p>
                  </a:txBody>
                  <a:tcPr/>
                </a:tc>
                <a:tc>
                  <a:txBody>
                    <a:bodyPr/>
                    <a:lstStyle/>
                    <a:p>
                      <a:r>
                        <a:rPr lang="en-US" sz="1000"/>
                        <a:t>https://quintly-image-storage.s3.amazonaws.com/ea0e6a3ca65b01a392bf1b0a36d01601/73f67a139da6fd3575a5e9b522f7f7b1.jpg</a:t>
                      </a:r>
                    </a:p>
                  </a:txBody>
                  <a:tcPr/>
                </a:tc>
                <a:tc>
                  <a:txBody>
                    <a:bodyPr/>
                    <a:lstStyle/>
                    <a:p>
                      <a:r>
                        <a:rPr lang="en-US" sz="1000"/>
                        <a:t>05/13/2023 16:06:38</a:t>
                      </a:r>
                    </a:p>
                  </a:txBody>
                  <a:tcPr/>
                </a:tc>
                <a:tc>
                  <a:txBody>
                    <a:bodyPr/>
                    <a:lstStyle/>
                    <a:p>
                      <a:r>
                        <a:rPr lang="en-US" sz="1000"/>
                        <a:t>Image</a:t>
                      </a:r>
                    </a:p>
                  </a:txBody>
                  <a:tcPr/>
                </a:tc>
                <a:tc>
                  <a:txBody>
                    <a:bodyPr/>
                    <a:lstStyle/>
                    <a:p>
                      <a:r>
                        <a:rPr lang="en-US" sz="1000"/>
                        <a:t>90</a:t>
                      </a:r>
                    </a:p>
                  </a:txBody>
                  <a:tcPr/>
                </a:tc>
                <a:tc>
                  <a:txBody>
                    <a:bodyPr/>
                    <a:lstStyle/>
                    <a:p>
                      <a:r>
                        <a:rPr lang="en-US" sz="1000"/>
                        <a:t>90</a:t>
                      </a:r>
                    </a:p>
                  </a:txBody>
                  <a:tcPr/>
                </a:tc>
                <a:tc>
                  <a:txBody>
                    <a:bodyPr/>
                    <a:lstStyle/>
                    <a:p>
                      <a:r>
                        <a:rPr lang="en-US" sz="1000"/>
                        <a:t>0</a:t>
                      </a:r>
                    </a:p>
                  </a:txBody>
                  <a:tcPr/>
                </a:tc>
                <a:tc>
                  <a:txBody>
                    <a:bodyPr/>
                    <a:lstStyle/>
                    <a:p>
                      <a:r>
                        <a:rPr lang="en-US" sz="1000"/>
                        <a:t>16</a:t>
                      </a:r>
                    </a:p>
                  </a:txBody>
                  <a:tcPr/>
                </a:tc>
                <a:tc>
                  <a:txBody>
                    <a:bodyPr/>
                    <a:lstStyle/>
                    <a:p>
                      <a:r>
                        <a:rPr lang="en-US" sz="1000"/>
                        <a:t>46</a:t>
                      </a:r>
                    </a:p>
                  </a:txBody>
                  <a:tcPr/>
                </a:tc>
                <a:tc>
                  <a:txBody>
                    <a:bodyPr/>
                    <a:lstStyle/>
                    <a:p>
                      <a:r>
                        <a:rPr lang="en-US" sz="1000"/>
                        <a:t>0</a:t>
                      </a:r>
                    </a:p>
                  </a:txBody>
                  <a:tcPr/>
                </a:tc>
                <a:extLst>
                  <a:ext uri="{0D108BD9-81ED-4DB2-BD59-A6C34878D82A}">
                    <a16:rowId xmlns:a16="http://schemas.microsoft.com/office/drawing/2014/main" val="1077583177"/>
                  </a:ext>
                </a:extLst>
              </a:tr>
            </a:tbl>
          </a:graphicData>
        </a:graphic>
      </p:graphicFrame>
      <p:sp>
        <p:nvSpPr>
          <p:cNvPr id="4" name="Text Placeholder 3">
            <a:extLst>
              <a:ext uri="{FF2B5EF4-FFF2-40B4-BE49-F238E27FC236}">
                <a16:creationId xmlns:a16="http://schemas.microsoft.com/office/drawing/2014/main" id="{35C1C4FC-9BA7-4FA6-9050-E7A72B57B233}"/>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9833586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2279</Words>
  <Application>Microsoft Office PowerPoint</Application>
  <PresentationFormat>On-screen Show (4:3)</PresentationFormat>
  <Paragraphs>444</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2023-06-05T16:15:14Z</dcterms:created>
  <dcterms:modified xsi:type="dcterms:W3CDTF">2023-06-05T16:16:03Z</dcterms:modified>
</cp:coreProperties>
</file>