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4"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Sheet1!$B$2:$B$49</c:f>
              <c:numCache>
                <c:formatCode>General</c:formatCode>
                <c:ptCount val="48"/>
                <c:pt idx="0">
                  <c:v>4406</c:v>
                </c:pt>
                <c:pt idx="1">
                  <c:v>4412</c:v>
                </c:pt>
                <c:pt idx="2">
                  <c:v>4434</c:v>
                </c:pt>
                <c:pt idx="3">
                  <c:v>4469</c:v>
                </c:pt>
                <c:pt idx="4">
                  <c:v>4473</c:v>
                </c:pt>
                <c:pt idx="5">
                  <c:v>4488</c:v>
                </c:pt>
                <c:pt idx="6">
                  <c:v>4495</c:v>
                </c:pt>
                <c:pt idx="7">
                  <c:v>4498</c:v>
                </c:pt>
                <c:pt idx="8">
                  <c:v>4511</c:v>
                </c:pt>
                <c:pt idx="9">
                  <c:v>4525</c:v>
                </c:pt>
                <c:pt idx="10">
                  <c:v>4531</c:v>
                </c:pt>
                <c:pt idx="11">
                  <c:v>4545</c:v>
                </c:pt>
                <c:pt idx="12">
                  <c:v>4569</c:v>
                </c:pt>
                <c:pt idx="13">
                  <c:v>4580</c:v>
                </c:pt>
                <c:pt idx="14">
                  <c:v>4604</c:v>
                </c:pt>
                <c:pt idx="15">
                  <c:v>4613</c:v>
                </c:pt>
                <c:pt idx="16">
                  <c:v>4622</c:v>
                </c:pt>
                <c:pt idx="17">
                  <c:v>4642</c:v>
                </c:pt>
                <c:pt idx="18">
                  <c:v>4649</c:v>
                </c:pt>
                <c:pt idx="19">
                  <c:v>4662</c:v>
                </c:pt>
                <c:pt idx="20">
                  <c:v>4667</c:v>
                </c:pt>
                <c:pt idx="21">
                  <c:v>4681</c:v>
                </c:pt>
                <c:pt idx="22">
                  <c:v>4674</c:v>
                </c:pt>
                <c:pt idx="23">
                  <c:v>4675</c:v>
                </c:pt>
                <c:pt idx="24">
                  <c:v>4683</c:v>
                </c:pt>
                <c:pt idx="25">
                  <c:v>4689</c:v>
                </c:pt>
                <c:pt idx="26">
                  <c:v>4711</c:v>
                </c:pt>
                <c:pt idx="27">
                  <c:v>4773</c:v>
                </c:pt>
                <c:pt idx="28">
                  <c:v>4793</c:v>
                </c:pt>
                <c:pt idx="29">
                  <c:v>4804</c:v>
                </c:pt>
                <c:pt idx="30">
                  <c:v>4939</c:v>
                </c:pt>
                <c:pt idx="31">
                  <c:v>7147</c:v>
                </c:pt>
                <c:pt idx="32">
                  <c:v>7188</c:v>
                </c:pt>
                <c:pt idx="33">
                  <c:v>7242</c:v>
                </c:pt>
                <c:pt idx="34">
                  <c:v>7269</c:v>
                </c:pt>
                <c:pt idx="35">
                  <c:v>7281</c:v>
                </c:pt>
                <c:pt idx="36">
                  <c:v>7302</c:v>
                </c:pt>
                <c:pt idx="37">
                  <c:v>7344</c:v>
                </c:pt>
                <c:pt idx="38">
                  <c:v>7357</c:v>
                </c:pt>
                <c:pt idx="39">
                  <c:v>7368</c:v>
                </c:pt>
                <c:pt idx="40">
                  <c:v>7370</c:v>
                </c:pt>
                <c:pt idx="41">
                  <c:v>7368</c:v>
                </c:pt>
              </c:numCache>
            </c:numRef>
          </c:val>
          <c:smooth val="0"/>
          <c:extLst>
            <c:ext xmlns:c16="http://schemas.microsoft.com/office/drawing/2014/chart" uri="{C3380CC4-5D6E-409C-BE32-E72D297353CC}">
              <c16:uniqueId val="{00000000-C7EB-4F51-A5EB-2F237E7DB11C}"/>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Sheet1!$C$2:$C$49</c:f>
              <c:numCache>
                <c:formatCode>General</c:formatCode>
                <c:ptCount val="48"/>
                <c:pt idx="0">
                  <c:v>3513</c:v>
                </c:pt>
                <c:pt idx="1">
                  <c:v>3635</c:v>
                </c:pt>
                <c:pt idx="2">
                  <c:v>3632</c:v>
                </c:pt>
                <c:pt idx="3">
                  <c:v>3645</c:v>
                </c:pt>
                <c:pt idx="4">
                  <c:v>3650</c:v>
                </c:pt>
                <c:pt idx="5">
                  <c:v>3627</c:v>
                </c:pt>
                <c:pt idx="6">
                  <c:v>3631</c:v>
                </c:pt>
                <c:pt idx="7">
                  <c:v>3630</c:v>
                </c:pt>
                <c:pt idx="8">
                  <c:v>3645</c:v>
                </c:pt>
                <c:pt idx="9">
                  <c:v>3647</c:v>
                </c:pt>
                <c:pt idx="10">
                  <c:v>3662</c:v>
                </c:pt>
                <c:pt idx="11">
                  <c:v>3672</c:v>
                </c:pt>
                <c:pt idx="12">
                  <c:v>3645</c:v>
                </c:pt>
                <c:pt idx="13">
                  <c:v>3656</c:v>
                </c:pt>
                <c:pt idx="14">
                  <c:v>3674</c:v>
                </c:pt>
                <c:pt idx="15">
                  <c:v>3689</c:v>
                </c:pt>
                <c:pt idx="16">
                  <c:v>3680</c:v>
                </c:pt>
                <c:pt idx="17">
                  <c:v>3682</c:v>
                </c:pt>
                <c:pt idx="18">
                  <c:v>3692</c:v>
                </c:pt>
                <c:pt idx="19">
                  <c:v>3699</c:v>
                </c:pt>
                <c:pt idx="20">
                  <c:v>3707</c:v>
                </c:pt>
                <c:pt idx="21">
                  <c:v>3721</c:v>
                </c:pt>
                <c:pt idx="22">
                  <c:v>3730</c:v>
                </c:pt>
                <c:pt idx="23">
                  <c:v>3796</c:v>
                </c:pt>
                <c:pt idx="24">
                  <c:v>3794</c:v>
                </c:pt>
                <c:pt idx="25">
                  <c:v>3795</c:v>
                </c:pt>
                <c:pt idx="26">
                  <c:v>3797</c:v>
                </c:pt>
                <c:pt idx="27">
                  <c:v>3822</c:v>
                </c:pt>
                <c:pt idx="28">
                  <c:v>3823</c:v>
                </c:pt>
                <c:pt idx="29">
                  <c:v>3825</c:v>
                </c:pt>
                <c:pt idx="30">
                  <c:v>3839</c:v>
                </c:pt>
                <c:pt idx="31">
                  <c:v>3851</c:v>
                </c:pt>
                <c:pt idx="32">
                  <c:v>3858</c:v>
                </c:pt>
                <c:pt idx="33">
                  <c:v>3864</c:v>
                </c:pt>
                <c:pt idx="34">
                  <c:v>3851</c:v>
                </c:pt>
                <c:pt idx="35">
                  <c:v>3850</c:v>
                </c:pt>
                <c:pt idx="36">
                  <c:v>3858</c:v>
                </c:pt>
                <c:pt idx="37">
                  <c:v>3858</c:v>
                </c:pt>
                <c:pt idx="38">
                  <c:v>3857</c:v>
                </c:pt>
                <c:pt idx="39">
                  <c:v>3868</c:v>
                </c:pt>
                <c:pt idx="40">
                  <c:v>3879</c:v>
                </c:pt>
                <c:pt idx="41">
                  <c:v>3878</c:v>
                </c:pt>
              </c:numCache>
            </c:numRef>
          </c:val>
          <c:smooth val="0"/>
          <c:extLst>
            <c:ext xmlns:c16="http://schemas.microsoft.com/office/drawing/2014/chart" uri="{C3380CC4-5D6E-409C-BE32-E72D297353CC}">
              <c16:uniqueId val="{00000001-C7EB-4F51-A5EB-2F237E7DB11C}"/>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Sheet1!$D$2:$D$49</c:f>
              <c:numCache>
                <c:formatCode>General</c:formatCode>
                <c:ptCount val="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0"/>
          <c:extLst>
            <c:ext xmlns:c16="http://schemas.microsoft.com/office/drawing/2014/chart" uri="{C3380CC4-5D6E-409C-BE32-E72D297353CC}">
              <c16:uniqueId val="{00000002-C7EB-4F51-A5EB-2F237E7DB11C}"/>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Sheet1!$E$2:$E$49</c:f>
              <c:numCache>
                <c:formatCode>General</c:formatCode>
                <c:ptCount val="48"/>
                <c:pt idx="0">
                  <c:v>23171</c:v>
                </c:pt>
                <c:pt idx="1">
                  <c:v>23717</c:v>
                </c:pt>
                <c:pt idx="2">
                  <c:v>24308</c:v>
                </c:pt>
                <c:pt idx="3">
                  <c:v>24835</c:v>
                </c:pt>
                <c:pt idx="4">
                  <c:v>25298</c:v>
                </c:pt>
                <c:pt idx="5">
                  <c:v>25651</c:v>
                </c:pt>
                <c:pt idx="6">
                  <c:v>26080</c:v>
                </c:pt>
                <c:pt idx="7">
                  <c:v>26419</c:v>
                </c:pt>
                <c:pt idx="8">
                  <c:v>26689</c:v>
                </c:pt>
                <c:pt idx="9">
                  <c:v>26959</c:v>
                </c:pt>
                <c:pt idx="10">
                  <c:v>27286</c:v>
                </c:pt>
                <c:pt idx="11">
                  <c:v>27545</c:v>
                </c:pt>
                <c:pt idx="12">
                  <c:v>27940</c:v>
                </c:pt>
                <c:pt idx="13">
                  <c:v>28237</c:v>
                </c:pt>
                <c:pt idx="14">
                  <c:v>28493</c:v>
                </c:pt>
                <c:pt idx="15">
                  <c:v>28730</c:v>
                </c:pt>
                <c:pt idx="16">
                  <c:v>28926</c:v>
                </c:pt>
                <c:pt idx="17">
                  <c:v>29165</c:v>
                </c:pt>
                <c:pt idx="18">
                  <c:v>29365</c:v>
                </c:pt>
                <c:pt idx="19">
                  <c:v>29566</c:v>
                </c:pt>
                <c:pt idx="20">
                  <c:v>29728</c:v>
                </c:pt>
                <c:pt idx="21">
                  <c:v>29943</c:v>
                </c:pt>
                <c:pt idx="22">
                  <c:v>30214</c:v>
                </c:pt>
                <c:pt idx="23">
                  <c:v>30416</c:v>
                </c:pt>
                <c:pt idx="24">
                  <c:v>30685</c:v>
                </c:pt>
                <c:pt idx="25">
                  <c:v>31029</c:v>
                </c:pt>
                <c:pt idx="26">
                  <c:v>31407</c:v>
                </c:pt>
                <c:pt idx="27">
                  <c:v>31698</c:v>
                </c:pt>
                <c:pt idx="28">
                  <c:v>32016</c:v>
                </c:pt>
                <c:pt idx="29">
                  <c:v>32334</c:v>
                </c:pt>
                <c:pt idx="30">
                  <c:v>32675</c:v>
                </c:pt>
                <c:pt idx="31">
                  <c:v>33092</c:v>
                </c:pt>
                <c:pt idx="32">
                  <c:v>33490</c:v>
                </c:pt>
                <c:pt idx="33">
                  <c:v>33914</c:v>
                </c:pt>
                <c:pt idx="34">
                  <c:v>34266</c:v>
                </c:pt>
                <c:pt idx="35">
                  <c:v>34633</c:v>
                </c:pt>
                <c:pt idx="36">
                  <c:v>35096</c:v>
                </c:pt>
                <c:pt idx="37">
                  <c:v>35567</c:v>
                </c:pt>
                <c:pt idx="38">
                  <c:v>36055</c:v>
                </c:pt>
                <c:pt idx="39">
                  <c:v>36470</c:v>
                </c:pt>
                <c:pt idx="40">
                  <c:v>36859</c:v>
                </c:pt>
                <c:pt idx="41">
                  <c:v>36915</c:v>
                </c:pt>
              </c:numCache>
            </c:numRef>
          </c:val>
          <c:smooth val="0"/>
          <c:extLst>
            <c:ext xmlns:c16="http://schemas.microsoft.com/office/drawing/2014/chart" uri="{C3380CC4-5D6E-409C-BE32-E72D297353CC}">
              <c16:uniqueId val="{00000003-C7EB-4F51-A5EB-2F237E7DB11C}"/>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Sheet1!$F$2:$F$49</c:f>
              <c:numCache>
                <c:formatCode>General</c:formatCode>
                <c:ptCount val="48"/>
                <c:pt idx="0">
                  <c:v>1680</c:v>
                </c:pt>
                <c:pt idx="1">
                  <c:v>1737</c:v>
                </c:pt>
                <c:pt idx="2">
                  <c:v>1768</c:v>
                </c:pt>
                <c:pt idx="3">
                  <c:v>1826</c:v>
                </c:pt>
                <c:pt idx="4">
                  <c:v>1885</c:v>
                </c:pt>
                <c:pt idx="5">
                  <c:v>1936</c:v>
                </c:pt>
                <c:pt idx="6">
                  <c:v>1973</c:v>
                </c:pt>
                <c:pt idx="7">
                  <c:v>2045</c:v>
                </c:pt>
                <c:pt idx="8">
                  <c:v>2091</c:v>
                </c:pt>
                <c:pt idx="9">
                  <c:v>2138</c:v>
                </c:pt>
                <c:pt idx="10">
                  <c:v>2170</c:v>
                </c:pt>
                <c:pt idx="11">
                  <c:v>2190</c:v>
                </c:pt>
                <c:pt idx="12">
                  <c:v>2226</c:v>
                </c:pt>
                <c:pt idx="13">
                  <c:v>2289</c:v>
                </c:pt>
                <c:pt idx="14">
                  <c:v>2344</c:v>
                </c:pt>
                <c:pt idx="15">
                  <c:v>2370</c:v>
                </c:pt>
                <c:pt idx="16">
                  <c:v>2399</c:v>
                </c:pt>
                <c:pt idx="17">
                  <c:v>2425</c:v>
                </c:pt>
                <c:pt idx="18">
                  <c:v>2441</c:v>
                </c:pt>
                <c:pt idx="19">
                  <c:v>2478</c:v>
                </c:pt>
                <c:pt idx="20">
                  <c:v>2482</c:v>
                </c:pt>
                <c:pt idx="21">
                  <c:v>2537</c:v>
                </c:pt>
                <c:pt idx="22">
                  <c:v>2561</c:v>
                </c:pt>
                <c:pt idx="23">
                  <c:v>2571</c:v>
                </c:pt>
                <c:pt idx="24">
                  <c:v>2579</c:v>
                </c:pt>
                <c:pt idx="25">
                  <c:v>2577</c:v>
                </c:pt>
                <c:pt idx="26">
                  <c:v>2585</c:v>
                </c:pt>
                <c:pt idx="27">
                  <c:v>2563</c:v>
                </c:pt>
                <c:pt idx="28">
                  <c:v>2578</c:v>
                </c:pt>
                <c:pt idx="29">
                  <c:v>2604</c:v>
                </c:pt>
                <c:pt idx="30">
                  <c:v>2633</c:v>
                </c:pt>
                <c:pt idx="31">
                  <c:v>2719</c:v>
                </c:pt>
                <c:pt idx="32">
                  <c:v>2781</c:v>
                </c:pt>
                <c:pt idx="33">
                  <c:v>2820</c:v>
                </c:pt>
                <c:pt idx="34">
                  <c:v>2869</c:v>
                </c:pt>
                <c:pt idx="35">
                  <c:v>2884</c:v>
                </c:pt>
                <c:pt idx="36">
                  <c:v>2899</c:v>
                </c:pt>
                <c:pt idx="37">
                  <c:v>2935</c:v>
                </c:pt>
                <c:pt idx="38">
                  <c:v>3010</c:v>
                </c:pt>
                <c:pt idx="39">
                  <c:v>3050</c:v>
                </c:pt>
                <c:pt idx="40">
                  <c:v>3053</c:v>
                </c:pt>
                <c:pt idx="41">
                  <c:v>3054</c:v>
                </c:pt>
              </c:numCache>
            </c:numRef>
          </c:val>
          <c:smooth val="0"/>
          <c:extLst>
            <c:ext xmlns:c16="http://schemas.microsoft.com/office/drawing/2014/chart" uri="{C3380CC4-5D6E-409C-BE32-E72D297353CC}">
              <c16:uniqueId val="{00000004-C7EB-4F51-A5EB-2F237E7DB11C}"/>
            </c:ext>
          </c:extLst>
        </c:ser>
        <c:dLbls>
          <c:showLegendKey val="0"/>
          <c:showVal val="0"/>
          <c:showCatName val="0"/>
          <c:showSerName val="0"/>
          <c:showPercent val="0"/>
          <c:showBubbleSize val="0"/>
        </c:dLbls>
        <c:smooth val="0"/>
        <c:axId val="369270776"/>
        <c:axId val="369271760"/>
      </c:lineChart>
      <c:dateAx>
        <c:axId val="369270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271760"/>
        <c:crosses val="autoZero"/>
        <c:auto val="1"/>
        <c:lblOffset val="100"/>
        <c:baseTimeUnit val="months"/>
      </c:dateAx>
      <c:valAx>
        <c:axId val="36927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27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34</c:v>
                </c:pt>
                <c:pt idx="1">
                  <c:v>53</c:v>
                </c:pt>
                <c:pt idx="2">
                  <c:v>26</c:v>
                </c:pt>
                <c:pt idx="3">
                  <c:v>23</c:v>
                </c:pt>
                <c:pt idx="4">
                  <c:v>8</c:v>
                </c:pt>
                <c:pt idx="5">
                  <c:v>1</c:v>
                </c:pt>
                <c:pt idx="6">
                  <c:v>0</c:v>
                </c:pt>
              </c:numCache>
            </c:numRef>
          </c:val>
          <c:extLst>
            <c:ext xmlns:c16="http://schemas.microsoft.com/office/drawing/2014/chart" uri="{C3380CC4-5D6E-409C-BE32-E72D297353CC}">
              <c16:uniqueId val="{00000000-A2DD-491C-9B61-E23FB1091DA1}"/>
            </c:ext>
          </c:extLst>
        </c:ser>
        <c:dLbls>
          <c:showLegendKey val="0"/>
          <c:showVal val="0"/>
          <c:showCatName val="0"/>
          <c:showSerName val="0"/>
          <c:showPercent val="0"/>
          <c:showBubbleSize val="0"/>
        </c:dLbls>
        <c:gapWidth val="219"/>
        <c:overlap val="-27"/>
        <c:axId val="361717928"/>
        <c:axId val="369272744"/>
      </c:barChart>
      <c:dateAx>
        <c:axId val="361717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272744"/>
        <c:crosses val="autoZero"/>
        <c:auto val="1"/>
        <c:lblOffset val="100"/>
        <c:baseTimeUnit val="months"/>
      </c:dateAx>
      <c:valAx>
        <c:axId val="369272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1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28</c:v>
                </c:pt>
                <c:pt idx="1">
                  <c:v>105</c:v>
                </c:pt>
                <c:pt idx="2">
                  <c:v>25</c:v>
                </c:pt>
                <c:pt idx="3">
                  <c:v>29</c:v>
                </c:pt>
                <c:pt idx="4">
                  <c:v>26</c:v>
                </c:pt>
                <c:pt idx="5">
                  <c:v>16</c:v>
                </c:pt>
                <c:pt idx="6">
                  <c:v>0</c:v>
                </c:pt>
                <c:pt idx="7">
                  <c:v>0</c:v>
                </c:pt>
                <c:pt idx="8">
                  <c:v>0</c:v>
                </c:pt>
                <c:pt idx="9">
                  <c:v>0</c:v>
                </c:pt>
                <c:pt idx="10">
                  <c:v>0</c:v>
                </c:pt>
                <c:pt idx="11">
                  <c:v>0</c:v>
                </c:pt>
              </c:numCache>
            </c:numRef>
          </c:val>
          <c:extLst>
            <c:ext xmlns:c16="http://schemas.microsoft.com/office/drawing/2014/chart" uri="{C3380CC4-5D6E-409C-BE32-E72D297353CC}">
              <c16:uniqueId val="{00000000-8976-4B86-9C92-254C42B15A6A}"/>
            </c:ext>
          </c:extLst>
        </c:ser>
        <c:dLbls>
          <c:showLegendKey val="0"/>
          <c:showVal val="0"/>
          <c:showCatName val="0"/>
          <c:showSerName val="0"/>
          <c:showPercent val="0"/>
          <c:showBubbleSize val="0"/>
        </c:dLbls>
        <c:gapWidth val="219"/>
        <c:overlap val="-27"/>
        <c:axId val="371711768"/>
        <c:axId val="371709472"/>
      </c:barChart>
      <c:dateAx>
        <c:axId val="371711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09472"/>
        <c:crosses val="autoZero"/>
        <c:auto val="1"/>
        <c:lblOffset val="100"/>
        <c:baseTimeUnit val="months"/>
      </c:dateAx>
      <c:valAx>
        <c:axId val="37170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11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617</c:v>
                </c:pt>
                <c:pt idx="1">
                  <c:v>2857</c:v>
                </c:pt>
                <c:pt idx="2">
                  <c:v>750</c:v>
                </c:pt>
                <c:pt idx="3">
                  <c:v>666</c:v>
                </c:pt>
                <c:pt idx="4">
                  <c:v>789</c:v>
                </c:pt>
                <c:pt idx="5">
                  <c:v>50</c:v>
                </c:pt>
                <c:pt idx="6">
                  <c:v>0</c:v>
                </c:pt>
                <c:pt idx="7">
                  <c:v>0</c:v>
                </c:pt>
                <c:pt idx="8">
                  <c:v>0</c:v>
                </c:pt>
                <c:pt idx="9">
                  <c:v>0</c:v>
                </c:pt>
                <c:pt idx="10">
                  <c:v>0</c:v>
                </c:pt>
                <c:pt idx="11">
                  <c:v>0</c:v>
                </c:pt>
              </c:numCache>
            </c:numRef>
          </c:val>
          <c:extLst>
            <c:ext xmlns:c16="http://schemas.microsoft.com/office/drawing/2014/chart" uri="{C3380CC4-5D6E-409C-BE32-E72D297353CC}">
              <c16:uniqueId val="{00000000-BF6F-4679-9958-982AE737E387}"/>
            </c:ext>
          </c:extLst>
        </c:ser>
        <c:dLbls>
          <c:showLegendKey val="0"/>
          <c:showVal val="0"/>
          <c:showCatName val="0"/>
          <c:showSerName val="0"/>
          <c:showPercent val="0"/>
          <c:showBubbleSize val="0"/>
        </c:dLbls>
        <c:gapWidth val="219"/>
        <c:overlap val="-27"/>
        <c:axId val="373856704"/>
        <c:axId val="373859984"/>
      </c:barChart>
      <c:catAx>
        <c:axId val="37385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859984"/>
        <c:crosses val="autoZero"/>
        <c:auto val="1"/>
        <c:lblAlgn val="ctr"/>
        <c:lblOffset val="100"/>
        <c:noMultiLvlLbl val="0"/>
      </c:catAx>
      <c:valAx>
        <c:axId val="37385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85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16725</c:v>
                </c:pt>
                <c:pt idx="1">
                  <c:v>158883</c:v>
                </c:pt>
                <c:pt idx="2">
                  <c:v>19717</c:v>
                </c:pt>
                <c:pt idx="3">
                  <c:v>21851</c:v>
                </c:pt>
                <c:pt idx="4">
                  <c:v>29940</c:v>
                </c:pt>
                <c:pt idx="5">
                  <c:v>765</c:v>
                </c:pt>
                <c:pt idx="6">
                  <c:v>0</c:v>
                </c:pt>
              </c:numCache>
            </c:numRef>
          </c:val>
          <c:extLst>
            <c:ext xmlns:c16="http://schemas.microsoft.com/office/drawing/2014/chart" uri="{C3380CC4-5D6E-409C-BE32-E72D297353CC}">
              <c16:uniqueId val="{00000000-7DD6-4A9E-B546-0D59BA936409}"/>
            </c:ext>
          </c:extLst>
        </c:ser>
        <c:dLbls>
          <c:showLegendKey val="0"/>
          <c:showVal val="0"/>
          <c:showCatName val="0"/>
          <c:showSerName val="0"/>
          <c:showPercent val="0"/>
          <c:showBubbleSize val="0"/>
        </c:dLbls>
        <c:gapWidth val="219"/>
        <c:overlap val="-27"/>
        <c:axId val="373853752"/>
        <c:axId val="373857688"/>
      </c:barChart>
      <c:dateAx>
        <c:axId val="373853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857688"/>
        <c:crosses val="autoZero"/>
        <c:auto val="1"/>
        <c:lblOffset val="100"/>
        <c:baseTimeUnit val="months"/>
      </c:dateAx>
      <c:valAx>
        <c:axId val="37385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85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22</c:v>
                </c:pt>
                <c:pt idx="1">
                  <c:v>283</c:v>
                </c:pt>
                <c:pt idx="2">
                  <c:v>472</c:v>
                </c:pt>
                <c:pt idx="3">
                  <c:v>412</c:v>
                </c:pt>
                <c:pt idx="4">
                  <c:v>374</c:v>
                </c:pt>
                <c:pt idx="5">
                  <c:v>334</c:v>
                </c:pt>
              </c:numCache>
            </c:numRef>
          </c:val>
          <c:extLst>
            <c:ext xmlns:c16="http://schemas.microsoft.com/office/drawing/2014/chart" uri="{C3380CC4-5D6E-409C-BE32-E72D297353CC}">
              <c16:uniqueId val="{00000000-3118-420C-BDFE-FA978F5462B0}"/>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23</c:v>
                </c:pt>
                <c:pt idx="1">
                  <c:v>330</c:v>
                </c:pt>
                <c:pt idx="2">
                  <c:v>633</c:v>
                </c:pt>
                <c:pt idx="3">
                  <c:v>709</c:v>
                </c:pt>
                <c:pt idx="4">
                  <c:v>645</c:v>
                </c:pt>
                <c:pt idx="5">
                  <c:v>467</c:v>
                </c:pt>
              </c:numCache>
            </c:numRef>
          </c:val>
          <c:extLst>
            <c:ext xmlns:c16="http://schemas.microsoft.com/office/drawing/2014/chart" uri="{C3380CC4-5D6E-409C-BE32-E72D297353CC}">
              <c16:uniqueId val="{00000001-3118-420C-BDFE-FA978F5462B0}"/>
            </c:ext>
          </c:extLst>
        </c:ser>
        <c:dLbls>
          <c:showLegendKey val="0"/>
          <c:showVal val="0"/>
          <c:showCatName val="0"/>
          <c:showSerName val="0"/>
          <c:showPercent val="0"/>
          <c:showBubbleSize val="0"/>
        </c:dLbls>
        <c:gapWidth val="219"/>
        <c:overlap val="-27"/>
        <c:axId val="474700824"/>
        <c:axId val="474706728"/>
      </c:barChart>
      <c:catAx>
        <c:axId val="474700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706728"/>
        <c:crosses val="autoZero"/>
        <c:auto val="1"/>
        <c:lblAlgn val="ctr"/>
        <c:lblOffset val="100"/>
        <c:noMultiLvlLbl val="0"/>
      </c:catAx>
      <c:valAx>
        <c:axId val="474706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700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8</c:v>
                </c:pt>
                <c:pt idx="1">
                  <c:v>0</c:v>
                </c:pt>
                <c:pt idx="2">
                  <c:v>-1</c:v>
                </c:pt>
                <c:pt idx="3">
                  <c:v>11</c:v>
                </c:pt>
                <c:pt idx="4">
                  <c:v>11</c:v>
                </c:pt>
                <c:pt idx="5">
                  <c:v>-1</c:v>
                </c:pt>
              </c:numCache>
            </c:numRef>
          </c:val>
          <c:extLst>
            <c:ext xmlns:c16="http://schemas.microsoft.com/office/drawing/2014/chart" uri="{C3380CC4-5D6E-409C-BE32-E72D297353CC}">
              <c16:uniqueId val="{00000000-62F6-46D6-B045-530EEB5FEFE0}"/>
            </c:ext>
          </c:extLst>
        </c:ser>
        <c:dLbls>
          <c:showLegendKey val="0"/>
          <c:showVal val="0"/>
          <c:showCatName val="0"/>
          <c:showSerName val="0"/>
          <c:showPercent val="0"/>
          <c:showBubbleSize val="0"/>
        </c:dLbls>
        <c:gapWidth val="219"/>
        <c:overlap val="-27"/>
        <c:axId val="474710008"/>
        <c:axId val="474716568"/>
      </c:barChart>
      <c:dateAx>
        <c:axId val="474710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716568"/>
        <c:crosses val="autoZero"/>
        <c:auto val="1"/>
        <c:lblOffset val="100"/>
        <c:baseTimeUnit val="months"/>
      </c:dateAx>
      <c:valAx>
        <c:axId val="47471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71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c:v>
                </c:pt>
                <c:pt idx="1">
                  <c:v>3</c:v>
                </c:pt>
                <c:pt idx="2">
                  <c:v>2</c:v>
                </c:pt>
                <c:pt idx="3">
                  <c:v>2</c:v>
                </c:pt>
                <c:pt idx="4">
                  <c:v>2</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0-35AB-4925-B79F-18B113BF9EE9}"/>
            </c:ext>
          </c:extLst>
        </c:ser>
        <c:dLbls>
          <c:showLegendKey val="0"/>
          <c:showVal val="0"/>
          <c:showCatName val="0"/>
          <c:showSerName val="0"/>
          <c:showPercent val="0"/>
          <c:showBubbleSize val="0"/>
        </c:dLbls>
        <c:gapWidth val="219"/>
        <c:overlap val="-27"/>
        <c:axId val="480049504"/>
        <c:axId val="480050816"/>
      </c:barChart>
      <c:dateAx>
        <c:axId val="480049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050816"/>
        <c:crosses val="autoZero"/>
        <c:auto val="1"/>
        <c:lblOffset val="100"/>
        <c:baseTimeUnit val="months"/>
      </c:dateAx>
      <c:valAx>
        <c:axId val="48005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04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72</c:v>
                </c:pt>
                <c:pt idx="1">
                  <c:v>97</c:v>
                </c:pt>
                <c:pt idx="2">
                  <c:v>65</c:v>
                </c:pt>
                <c:pt idx="3">
                  <c:v>43</c:v>
                </c:pt>
                <c:pt idx="4">
                  <c:v>56</c:v>
                </c:pt>
                <c:pt idx="5">
                  <c:v>5</c:v>
                </c:pt>
                <c:pt idx="6">
                  <c:v>0</c:v>
                </c:pt>
                <c:pt idx="7">
                  <c:v>0</c:v>
                </c:pt>
                <c:pt idx="8">
                  <c:v>0</c:v>
                </c:pt>
                <c:pt idx="9">
                  <c:v>0</c:v>
                </c:pt>
                <c:pt idx="10">
                  <c:v>0</c:v>
                </c:pt>
                <c:pt idx="11">
                  <c:v>0</c:v>
                </c:pt>
              </c:numCache>
            </c:numRef>
          </c:val>
          <c:extLst>
            <c:ext xmlns:c16="http://schemas.microsoft.com/office/drawing/2014/chart" uri="{C3380CC4-5D6E-409C-BE32-E72D297353CC}">
              <c16:uniqueId val="{00000000-4155-4C0B-817D-B5BFCDA81699}"/>
            </c:ext>
          </c:extLst>
        </c:ser>
        <c:dLbls>
          <c:showLegendKey val="0"/>
          <c:showVal val="0"/>
          <c:showCatName val="0"/>
          <c:showSerName val="0"/>
          <c:showPercent val="0"/>
          <c:showBubbleSize val="0"/>
        </c:dLbls>
        <c:gapWidth val="219"/>
        <c:overlap val="-27"/>
        <c:axId val="480051800"/>
        <c:axId val="480052456"/>
      </c:barChart>
      <c:catAx>
        <c:axId val="480051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052456"/>
        <c:crosses val="autoZero"/>
        <c:auto val="1"/>
        <c:lblAlgn val="ctr"/>
        <c:lblOffset val="100"/>
        <c:noMultiLvlLbl val="0"/>
      </c:catAx>
      <c:valAx>
        <c:axId val="480052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05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27</c:v>
                </c:pt>
                <c:pt idx="1">
                  <c:v>10</c:v>
                </c:pt>
                <c:pt idx="2">
                  <c:v>4</c:v>
                </c:pt>
                <c:pt idx="3">
                  <c:v>6</c:v>
                </c:pt>
                <c:pt idx="4">
                  <c:v>23</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0-7ABB-44B9-AF50-A5675999D33C}"/>
            </c:ext>
          </c:extLst>
        </c:ser>
        <c:dLbls>
          <c:showLegendKey val="0"/>
          <c:showVal val="0"/>
          <c:showCatName val="0"/>
          <c:showSerName val="0"/>
          <c:showPercent val="0"/>
          <c:showBubbleSize val="0"/>
        </c:dLbls>
        <c:gapWidth val="219"/>
        <c:overlap val="-27"/>
        <c:axId val="480067872"/>
        <c:axId val="480064920"/>
      </c:barChart>
      <c:dateAx>
        <c:axId val="480067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064920"/>
        <c:crosses val="autoZero"/>
        <c:auto val="1"/>
        <c:lblOffset val="100"/>
        <c:baseTimeUnit val="months"/>
      </c:dateAx>
      <c:valAx>
        <c:axId val="48006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06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463</c:v>
                </c:pt>
                <c:pt idx="1">
                  <c:v>471</c:v>
                </c:pt>
                <c:pt idx="2">
                  <c:v>488</c:v>
                </c:pt>
                <c:pt idx="3">
                  <c:v>415</c:v>
                </c:pt>
                <c:pt idx="4">
                  <c:v>389</c:v>
                </c:pt>
                <c:pt idx="5">
                  <c:v>56</c:v>
                </c:pt>
              </c:numCache>
            </c:numRef>
          </c:val>
          <c:extLst>
            <c:ext xmlns:c16="http://schemas.microsoft.com/office/drawing/2014/chart" uri="{C3380CC4-5D6E-409C-BE32-E72D297353CC}">
              <c16:uniqueId val="{00000000-B1A7-428D-9B4E-B0915082115C}"/>
            </c:ext>
          </c:extLst>
        </c:ser>
        <c:dLbls>
          <c:showLegendKey val="0"/>
          <c:showVal val="0"/>
          <c:showCatName val="0"/>
          <c:showSerName val="0"/>
          <c:showPercent val="0"/>
          <c:showBubbleSize val="0"/>
        </c:dLbls>
        <c:gapWidth val="219"/>
        <c:overlap val="-27"/>
        <c:axId val="246122760"/>
        <c:axId val="246128992"/>
      </c:barChart>
      <c:dateAx>
        <c:axId val="246122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28992"/>
        <c:crosses val="autoZero"/>
        <c:auto val="1"/>
        <c:lblOffset val="100"/>
        <c:baseTimeUnit val="months"/>
      </c:dateAx>
      <c:valAx>
        <c:axId val="24612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2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2023-01</c:v>
                </c:pt>
                <c:pt idx="1">
                  <c:v>2023-02</c:v>
                </c:pt>
                <c:pt idx="2">
                  <c:v>2023-03</c:v>
                </c:pt>
                <c:pt idx="3">
                  <c:v>2023-04</c:v>
                </c:pt>
                <c:pt idx="4">
                  <c:v>2023-05</c:v>
                </c:pt>
                <c:pt idx="5">
                  <c:v>2023-06</c:v>
                </c:pt>
              </c:strCache>
            </c:strRef>
          </c:cat>
          <c:val>
            <c:numRef>
              <c:f>Sheet1!$B$2:$B$7</c:f>
              <c:numCache>
                <c:formatCode>General</c:formatCode>
                <c:ptCount val="6"/>
                <c:pt idx="0">
                  <c:v>118</c:v>
                </c:pt>
                <c:pt idx="1">
                  <c:v>123</c:v>
                </c:pt>
                <c:pt idx="2">
                  <c:v>117</c:v>
                </c:pt>
                <c:pt idx="3">
                  <c:v>87</c:v>
                </c:pt>
                <c:pt idx="4">
                  <c:v>109</c:v>
                </c:pt>
                <c:pt idx="5">
                  <c:v>61</c:v>
                </c:pt>
              </c:numCache>
            </c:numRef>
          </c:val>
          <c:extLst>
            <c:ext xmlns:c16="http://schemas.microsoft.com/office/drawing/2014/chart" uri="{C3380CC4-5D6E-409C-BE32-E72D297353CC}">
              <c16:uniqueId val="{00000000-0E66-47D4-BAC7-58A10FF34D88}"/>
            </c:ext>
          </c:extLst>
        </c:ser>
        <c:dLbls>
          <c:showLegendKey val="0"/>
          <c:showVal val="0"/>
          <c:showCatName val="0"/>
          <c:showSerName val="0"/>
          <c:showPercent val="0"/>
          <c:showBubbleSize val="0"/>
        </c:dLbls>
        <c:gapWidth val="219"/>
        <c:overlap val="-27"/>
        <c:axId val="246126368"/>
        <c:axId val="246120136"/>
      </c:barChart>
      <c:catAx>
        <c:axId val="246126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20136"/>
        <c:crosses val="autoZero"/>
        <c:auto val="1"/>
        <c:lblAlgn val="ctr"/>
        <c:lblOffset val="100"/>
        <c:noMultiLvlLbl val="0"/>
      </c:catAx>
      <c:valAx>
        <c:axId val="24612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2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2023-01</c:v>
                </c:pt>
                <c:pt idx="1">
                  <c:v>2023-02</c:v>
                </c:pt>
                <c:pt idx="2">
                  <c:v>2023-03</c:v>
                </c:pt>
                <c:pt idx="3">
                  <c:v>2023-04</c:v>
                </c:pt>
                <c:pt idx="4">
                  <c:v>2023-05</c:v>
                </c:pt>
                <c:pt idx="5">
                  <c:v>2023-06</c:v>
                </c:pt>
              </c:strCache>
            </c:strRef>
          </c:cat>
          <c:val>
            <c:numRef>
              <c:f>Sheet1!$B$2:$B$7</c:f>
              <c:numCache>
                <c:formatCode>General</c:formatCode>
                <c:ptCount val="6"/>
                <c:pt idx="0">
                  <c:v>2374</c:v>
                </c:pt>
                <c:pt idx="1">
                  <c:v>3091</c:v>
                </c:pt>
                <c:pt idx="2">
                  <c:v>3056</c:v>
                </c:pt>
                <c:pt idx="3">
                  <c:v>2094</c:v>
                </c:pt>
                <c:pt idx="4">
                  <c:v>2843</c:v>
                </c:pt>
                <c:pt idx="5">
                  <c:v>183</c:v>
                </c:pt>
              </c:numCache>
            </c:numRef>
          </c:val>
          <c:extLst>
            <c:ext xmlns:c16="http://schemas.microsoft.com/office/drawing/2014/chart" uri="{C3380CC4-5D6E-409C-BE32-E72D297353CC}">
              <c16:uniqueId val="{00000000-D9CD-4CE8-A27D-64778596BBBB}"/>
            </c:ext>
          </c:extLst>
        </c:ser>
        <c:dLbls>
          <c:showLegendKey val="0"/>
          <c:showVal val="0"/>
          <c:showCatName val="0"/>
          <c:showSerName val="0"/>
          <c:showPercent val="0"/>
          <c:showBubbleSize val="0"/>
        </c:dLbls>
        <c:gapWidth val="219"/>
        <c:overlap val="-27"/>
        <c:axId val="246120792"/>
        <c:axId val="246123744"/>
      </c:barChart>
      <c:catAx>
        <c:axId val="246120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23744"/>
        <c:crosses val="autoZero"/>
        <c:auto val="1"/>
        <c:lblAlgn val="ctr"/>
        <c:lblOffset val="100"/>
        <c:noMultiLvlLbl val="0"/>
      </c:catAx>
      <c:valAx>
        <c:axId val="24612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2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829</c:v>
                </c:pt>
                <c:pt idx="1">
                  <c:v>85022</c:v>
                </c:pt>
                <c:pt idx="2">
                  <c:v>94823</c:v>
                </c:pt>
                <c:pt idx="3">
                  <c:v>93410</c:v>
                </c:pt>
                <c:pt idx="4">
                  <c:v>82645</c:v>
                </c:pt>
                <c:pt idx="5">
                  <c:v>85649</c:v>
                </c:pt>
                <c:pt idx="6">
                  <c:v>6717</c:v>
                </c:pt>
              </c:numCache>
            </c:numRef>
          </c:val>
          <c:extLst>
            <c:ext xmlns:c16="http://schemas.microsoft.com/office/drawing/2014/chart" uri="{C3380CC4-5D6E-409C-BE32-E72D297353CC}">
              <c16:uniqueId val="{00000000-2EE2-48E9-9BF4-8CEE2E01FEFD}"/>
            </c:ext>
          </c:extLst>
        </c:ser>
        <c:dLbls>
          <c:showLegendKey val="0"/>
          <c:showVal val="0"/>
          <c:showCatName val="0"/>
          <c:showSerName val="0"/>
          <c:showPercent val="0"/>
          <c:showBubbleSize val="0"/>
        </c:dLbls>
        <c:gapWidth val="219"/>
        <c:overlap val="-27"/>
        <c:axId val="246130304"/>
        <c:axId val="246132272"/>
      </c:barChart>
      <c:catAx>
        <c:axId val="24613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32272"/>
        <c:crosses val="autoZero"/>
        <c:auto val="1"/>
        <c:lblAlgn val="ctr"/>
        <c:lblOffset val="100"/>
        <c:noMultiLvlLbl val="0"/>
      </c:catAx>
      <c:valAx>
        <c:axId val="24613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3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c:v>
                </c:pt>
                <c:pt idx="1">
                  <c:v>36</c:v>
                </c:pt>
                <c:pt idx="2">
                  <c:v>75</c:v>
                </c:pt>
                <c:pt idx="3">
                  <c:v>40</c:v>
                </c:pt>
                <c:pt idx="4">
                  <c:v>3</c:v>
                </c:pt>
                <c:pt idx="5">
                  <c:v>1</c:v>
                </c:pt>
              </c:numCache>
            </c:numRef>
          </c:val>
          <c:extLst>
            <c:ext xmlns:c16="http://schemas.microsoft.com/office/drawing/2014/chart" uri="{C3380CC4-5D6E-409C-BE32-E72D297353CC}">
              <c16:uniqueId val="{00000000-5F01-4EC7-A507-3B86941A19CD}"/>
            </c:ext>
          </c:extLst>
        </c:ser>
        <c:dLbls>
          <c:showLegendKey val="0"/>
          <c:showVal val="0"/>
          <c:showCatName val="0"/>
          <c:showSerName val="0"/>
          <c:showPercent val="0"/>
          <c:showBubbleSize val="0"/>
        </c:dLbls>
        <c:gapWidth val="219"/>
        <c:overlap val="-27"/>
        <c:axId val="248011856"/>
        <c:axId val="248012512"/>
      </c:barChart>
      <c:dateAx>
        <c:axId val="248011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12512"/>
        <c:crosses val="autoZero"/>
        <c:auto val="1"/>
        <c:lblOffset val="100"/>
        <c:baseTimeUnit val="months"/>
      </c:dateAx>
      <c:valAx>
        <c:axId val="24801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1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42</c:v>
                </c:pt>
                <c:pt idx="2">
                  <c:v>33</c:v>
                </c:pt>
                <c:pt idx="3">
                  <c:v>37</c:v>
                </c:pt>
                <c:pt idx="4">
                  <c:v>45</c:v>
                </c:pt>
                <c:pt idx="5">
                  <c:v>52</c:v>
                </c:pt>
                <c:pt idx="6">
                  <c:v>0</c:v>
                </c:pt>
                <c:pt idx="7">
                  <c:v>0</c:v>
                </c:pt>
                <c:pt idx="8">
                  <c:v>0</c:v>
                </c:pt>
                <c:pt idx="9">
                  <c:v>0</c:v>
                </c:pt>
                <c:pt idx="10">
                  <c:v>0</c:v>
                </c:pt>
                <c:pt idx="11">
                  <c:v>0</c:v>
                </c:pt>
              </c:numCache>
            </c:numRef>
          </c:val>
          <c:extLst>
            <c:ext xmlns:c16="http://schemas.microsoft.com/office/drawing/2014/chart" uri="{C3380CC4-5D6E-409C-BE32-E72D297353CC}">
              <c16:uniqueId val="{00000000-AA11-486F-9B73-01AA8A8469B7}"/>
            </c:ext>
          </c:extLst>
        </c:ser>
        <c:dLbls>
          <c:showLegendKey val="0"/>
          <c:showVal val="0"/>
          <c:showCatName val="0"/>
          <c:showSerName val="0"/>
          <c:showPercent val="0"/>
          <c:showBubbleSize val="0"/>
        </c:dLbls>
        <c:gapWidth val="219"/>
        <c:overlap val="-27"/>
        <c:axId val="253998448"/>
        <c:axId val="253993856"/>
      </c:barChart>
      <c:dateAx>
        <c:axId val="253998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93856"/>
        <c:crosses val="autoZero"/>
        <c:auto val="1"/>
        <c:lblOffset val="100"/>
        <c:baseTimeUnit val="months"/>
      </c:dateAx>
      <c:valAx>
        <c:axId val="25399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9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652</c:v>
                </c:pt>
                <c:pt idx="1">
                  <c:v>723</c:v>
                </c:pt>
                <c:pt idx="2">
                  <c:v>703</c:v>
                </c:pt>
                <c:pt idx="3">
                  <c:v>637</c:v>
                </c:pt>
                <c:pt idx="4">
                  <c:v>826</c:v>
                </c:pt>
                <c:pt idx="5">
                  <c:v>52</c:v>
                </c:pt>
                <c:pt idx="6">
                  <c:v>0</c:v>
                </c:pt>
                <c:pt idx="7">
                  <c:v>0</c:v>
                </c:pt>
                <c:pt idx="8">
                  <c:v>0</c:v>
                </c:pt>
                <c:pt idx="9">
                  <c:v>0</c:v>
                </c:pt>
                <c:pt idx="10">
                  <c:v>0</c:v>
                </c:pt>
                <c:pt idx="11">
                  <c:v>0</c:v>
                </c:pt>
              </c:numCache>
            </c:numRef>
          </c:val>
          <c:extLst>
            <c:ext xmlns:c16="http://schemas.microsoft.com/office/drawing/2014/chart" uri="{C3380CC4-5D6E-409C-BE32-E72D297353CC}">
              <c16:uniqueId val="{00000000-8121-46FF-88C0-836E78384F4A}"/>
            </c:ext>
          </c:extLst>
        </c:ser>
        <c:dLbls>
          <c:showLegendKey val="0"/>
          <c:showVal val="0"/>
          <c:showCatName val="0"/>
          <c:showSerName val="0"/>
          <c:showPercent val="0"/>
          <c:showBubbleSize val="0"/>
        </c:dLbls>
        <c:gapWidth val="219"/>
        <c:overlap val="-27"/>
        <c:axId val="253992872"/>
        <c:axId val="253996808"/>
      </c:barChart>
      <c:catAx>
        <c:axId val="253992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96808"/>
        <c:crosses val="autoZero"/>
        <c:auto val="1"/>
        <c:lblAlgn val="ctr"/>
        <c:lblOffset val="100"/>
        <c:noMultiLvlLbl val="0"/>
      </c:catAx>
      <c:valAx>
        <c:axId val="25399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9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15468</c:v>
                </c:pt>
                <c:pt idx="1">
                  <c:v>54705</c:v>
                </c:pt>
                <c:pt idx="2">
                  <c:v>39716</c:v>
                </c:pt>
                <c:pt idx="3">
                  <c:v>30264</c:v>
                </c:pt>
                <c:pt idx="4">
                  <c:v>16295</c:v>
                </c:pt>
              </c:numCache>
            </c:numRef>
          </c:val>
          <c:extLst>
            <c:ext xmlns:c16="http://schemas.microsoft.com/office/drawing/2014/chart" uri="{C3380CC4-5D6E-409C-BE32-E72D297353CC}">
              <c16:uniqueId val="{00000000-DAE6-4F10-803F-BA4CBF7D3A31}"/>
            </c:ext>
          </c:extLst>
        </c:ser>
        <c:dLbls>
          <c:showLegendKey val="0"/>
          <c:showVal val="0"/>
          <c:showCatName val="0"/>
          <c:showSerName val="0"/>
          <c:showPercent val="0"/>
          <c:showBubbleSize val="0"/>
        </c:dLbls>
        <c:gapWidth val="219"/>
        <c:overlap val="-27"/>
        <c:axId val="253998120"/>
        <c:axId val="253999104"/>
      </c:barChart>
      <c:dateAx>
        <c:axId val="253998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99104"/>
        <c:crosses val="autoZero"/>
        <c:auto val="1"/>
        <c:lblOffset val="100"/>
        <c:baseTimeUnit val="months"/>
      </c:dateAx>
      <c:valAx>
        <c:axId val="25399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9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D69C2-702B-40EF-B7B0-C03AE82576D0}"/>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6BE24E4D-85AE-494A-A714-0595A1C9450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919879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6D0F4-2699-4C97-BF46-51A50DC5EEF1}"/>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7D859CAA-6785-49A8-AD72-38BDBC781266}"/>
              </a:ext>
            </a:extLst>
          </p:cNvPr>
          <p:cNvGraphicFramePr>
            <a:graphicFrameLocks noGrp="1"/>
          </p:cNvGraphicFramePr>
          <p:nvPr>
            <p:ph type="chart" sz="quarter" idx="13"/>
            <p:extLst>
              <p:ext uri="{D42A27DB-BD31-4B8C-83A1-F6EECF244321}">
                <p14:modId xmlns:p14="http://schemas.microsoft.com/office/powerpoint/2010/main" val="64228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0E531C-C2E9-4865-BE50-5AF759AAD3DD}"/>
              </a:ext>
            </a:extLst>
          </p:cNvPr>
          <p:cNvSpPr>
            <a:spLocks noGrp="1"/>
          </p:cNvSpPr>
          <p:nvPr>
            <p:ph type="body" sz="quarter" idx="14"/>
          </p:nvPr>
        </p:nvSpPr>
        <p:spPr/>
        <p:txBody>
          <a:bodyPr/>
          <a:lstStyle/>
          <a:p>
            <a:r>
              <a:rPr lang="en-US"/>
              <a:t>01/01/2020 - 12/31/2023</a:t>
            </a:r>
          </a:p>
        </p:txBody>
      </p:sp>
      <p:sp>
        <p:nvSpPr>
          <p:cNvPr id="5" name="Footer Placeholder 4">
            <a:extLst>
              <a:ext uri="{FF2B5EF4-FFF2-40B4-BE49-F238E27FC236}">
                <a16:creationId xmlns:a16="http://schemas.microsoft.com/office/drawing/2014/main" id="{E70777FD-640C-456C-A8B6-65D99CFE50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9539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88DB4-40FF-40B8-8D32-B81A43BB9FA1}"/>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764ADE19-97FE-47EE-9426-0EF4E368E1CD}"/>
              </a:ext>
            </a:extLst>
          </p:cNvPr>
          <p:cNvGraphicFramePr>
            <a:graphicFrameLocks noGrp="1"/>
          </p:cNvGraphicFramePr>
          <p:nvPr>
            <p:ph type="tbl" sz="quarter" idx="13"/>
            <p:extLst>
              <p:ext uri="{D42A27DB-BD31-4B8C-83A1-F6EECF244321}">
                <p14:modId xmlns:p14="http://schemas.microsoft.com/office/powerpoint/2010/main" val="3817086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514311899"/>
                    </a:ext>
                  </a:extLst>
                </a:gridCol>
                <a:gridCol w="905256">
                  <a:extLst>
                    <a:ext uri="{9D8B030D-6E8A-4147-A177-3AD203B41FA5}">
                      <a16:colId xmlns:a16="http://schemas.microsoft.com/office/drawing/2014/main" val="3974827574"/>
                    </a:ext>
                  </a:extLst>
                </a:gridCol>
                <a:gridCol w="905256">
                  <a:extLst>
                    <a:ext uri="{9D8B030D-6E8A-4147-A177-3AD203B41FA5}">
                      <a16:colId xmlns:a16="http://schemas.microsoft.com/office/drawing/2014/main" val="1974229617"/>
                    </a:ext>
                  </a:extLst>
                </a:gridCol>
                <a:gridCol w="905256">
                  <a:extLst>
                    <a:ext uri="{9D8B030D-6E8A-4147-A177-3AD203B41FA5}">
                      <a16:colId xmlns:a16="http://schemas.microsoft.com/office/drawing/2014/main" val="2935697635"/>
                    </a:ext>
                  </a:extLst>
                </a:gridCol>
                <a:gridCol w="905256">
                  <a:extLst>
                    <a:ext uri="{9D8B030D-6E8A-4147-A177-3AD203B41FA5}">
                      <a16:colId xmlns:a16="http://schemas.microsoft.com/office/drawing/2014/main" val="3069257943"/>
                    </a:ext>
                  </a:extLst>
                </a:gridCol>
                <a:gridCol w="905256">
                  <a:extLst>
                    <a:ext uri="{9D8B030D-6E8A-4147-A177-3AD203B41FA5}">
                      <a16:colId xmlns:a16="http://schemas.microsoft.com/office/drawing/2014/main" val="3499726302"/>
                    </a:ext>
                  </a:extLst>
                </a:gridCol>
                <a:gridCol w="905256">
                  <a:extLst>
                    <a:ext uri="{9D8B030D-6E8A-4147-A177-3AD203B41FA5}">
                      <a16:colId xmlns:a16="http://schemas.microsoft.com/office/drawing/2014/main" val="977751916"/>
                    </a:ext>
                  </a:extLst>
                </a:gridCol>
                <a:gridCol w="905256">
                  <a:extLst>
                    <a:ext uri="{9D8B030D-6E8A-4147-A177-3AD203B41FA5}">
                      <a16:colId xmlns:a16="http://schemas.microsoft.com/office/drawing/2014/main" val="3389749122"/>
                    </a:ext>
                  </a:extLst>
                </a:gridCol>
                <a:gridCol w="905256">
                  <a:extLst>
                    <a:ext uri="{9D8B030D-6E8A-4147-A177-3AD203B41FA5}">
                      <a16:colId xmlns:a16="http://schemas.microsoft.com/office/drawing/2014/main" val="282625331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08683994"/>
                  </a:ext>
                </a:extLst>
              </a:tr>
              <a:tr h="370840">
                <a:tc>
                  <a:txBody>
                    <a:bodyPr/>
                    <a:lstStyle/>
                    <a:p>
                      <a:r>
                        <a:rPr lang="en-US" sz="1000"/>
                        <a:t>7370</a:t>
                      </a:r>
                    </a:p>
                  </a:txBody>
                  <a:tcPr/>
                </a:tc>
                <a:tc>
                  <a:txBody>
                    <a:bodyPr/>
                    <a:lstStyle/>
                    <a:p>
                      <a:r>
                        <a:rPr lang="en-US" sz="1000"/>
                        <a:t>2</a:t>
                      </a:r>
                    </a:p>
                  </a:txBody>
                  <a:tcPr/>
                </a:tc>
                <a:tc>
                  <a:txBody>
                    <a:bodyPr/>
                    <a:lstStyle/>
                    <a:p>
                      <a:r>
                        <a:rPr lang="en-US" sz="1000"/>
                        <a:t>27</a:t>
                      </a:r>
                    </a:p>
                  </a:txBody>
                  <a:tcPr/>
                </a:tc>
                <a:tc>
                  <a:txBody>
                    <a:bodyPr/>
                    <a:lstStyle/>
                    <a:p>
                      <a:r>
                        <a:rPr lang="en-US" sz="1000"/>
                        <a:t>747</a:t>
                      </a:r>
                    </a:p>
                  </a:txBody>
                  <a:tcPr/>
                </a:tc>
                <a:tc>
                  <a:txBody>
                    <a:bodyPr/>
                    <a:lstStyle/>
                    <a:p>
                      <a:r>
                        <a:rPr lang="en-US" sz="1000"/>
                        <a:t>19</a:t>
                      </a:r>
                    </a:p>
                  </a:txBody>
                  <a:tcPr/>
                </a:tc>
                <a:tc>
                  <a:txBody>
                    <a:bodyPr/>
                    <a:lstStyle/>
                    <a:p>
                      <a:r>
                        <a:rPr lang="en-US" sz="1000"/>
                        <a:t>23</a:t>
                      </a:r>
                    </a:p>
                  </a:txBody>
                  <a:tcPr/>
                </a:tc>
                <a:tc>
                  <a:txBody>
                    <a:bodyPr/>
                    <a:lstStyle/>
                    <a:p>
                      <a:r>
                        <a:rPr lang="en-US" sz="1000"/>
                        <a:t>0</a:t>
                      </a:r>
                    </a:p>
                  </a:txBody>
                  <a:tcPr/>
                </a:tc>
                <a:tc>
                  <a:txBody>
                    <a:bodyPr/>
                    <a:lstStyle/>
                    <a:p>
                      <a:r>
                        <a:rPr lang="en-US" sz="1000"/>
                        <a:t>0.3966 %</a:t>
                      </a:r>
                    </a:p>
                  </a:txBody>
                  <a:tcPr/>
                </a:tc>
                <a:tc>
                  <a:txBody>
                    <a:bodyPr/>
                    <a:lstStyle/>
                    <a:p>
                      <a:r>
                        <a:rPr lang="en-US" sz="1000"/>
                        <a:t>0.0 %</a:t>
                      </a:r>
                    </a:p>
                  </a:txBody>
                  <a:tcPr/>
                </a:tc>
                <a:extLst>
                  <a:ext uri="{0D108BD9-81ED-4DB2-BD59-A6C34878D82A}">
                    <a16:rowId xmlns:a16="http://schemas.microsoft.com/office/drawing/2014/main" val="27624519"/>
                  </a:ext>
                </a:extLst>
              </a:tr>
            </a:tbl>
          </a:graphicData>
        </a:graphic>
      </p:graphicFrame>
      <p:sp>
        <p:nvSpPr>
          <p:cNvPr id="4" name="Text Placeholder 3">
            <a:extLst>
              <a:ext uri="{FF2B5EF4-FFF2-40B4-BE49-F238E27FC236}">
                <a16:creationId xmlns:a16="http://schemas.microsoft.com/office/drawing/2014/main" id="{9C18F10E-A5DB-44E2-A36C-EBB46383D92B}"/>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51596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5DBF8-563A-4452-A11E-D778FD17DC8A}"/>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E227F93C-5AED-4D6A-9423-76C546627B4C}"/>
              </a:ext>
            </a:extLst>
          </p:cNvPr>
          <p:cNvGraphicFramePr>
            <a:graphicFrameLocks noGrp="1"/>
          </p:cNvGraphicFramePr>
          <p:nvPr>
            <p:ph type="chart" sz="quarter" idx="13"/>
            <p:extLst>
              <p:ext uri="{D42A27DB-BD31-4B8C-83A1-F6EECF244321}">
                <p14:modId xmlns:p14="http://schemas.microsoft.com/office/powerpoint/2010/main" val="3357511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3EE240-6EAD-4497-82F5-C55E0690615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0AD3F7A-3D6C-4B1D-8950-976A7108FC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2171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6D164-DE90-43C5-AA75-745F1D77F5ED}"/>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FCF6C2BF-D729-4104-830A-768D4CBB5886}"/>
              </a:ext>
            </a:extLst>
          </p:cNvPr>
          <p:cNvGraphicFramePr>
            <a:graphicFrameLocks noGrp="1"/>
          </p:cNvGraphicFramePr>
          <p:nvPr>
            <p:ph type="chart" sz="quarter" idx="13"/>
            <p:extLst>
              <p:ext uri="{D42A27DB-BD31-4B8C-83A1-F6EECF244321}">
                <p14:modId xmlns:p14="http://schemas.microsoft.com/office/powerpoint/2010/main" val="258506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AE9B2E-F68A-4EE5-97A1-CB51410DEBC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8D3015B-020B-4565-BB35-04476ADA29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5425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9AC17-FAA7-4589-A6EF-46DB547312C2}"/>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33F2C914-A522-4870-A089-3CD3D2448D67}"/>
              </a:ext>
            </a:extLst>
          </p:cNvPr>
          <p:cNvGraphicFramePr>
            <a:graphicFrameLocks noGrp="1"/>
          </p:cNvGraphicFramePr>
          <p:nvPr>
            <p:ph type="chart" sz="quarter" idx="13"/>
            <p:extLst>
              <p:ext uri="{D42A27DB-BD31-4B8C-83A1-F6EECF244321}">
                <p14:modId xmlns:p14="http://schemas.microsoft.com/office/powerpoint/2010/main" val="2012229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EE529C-444F-4755-8B3A-90A0E3FB061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EF086DF-3120-4EF1-B230-2D3883D72A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4058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5AA2E-5FE6-4692-B38E-5E8045ADFA95}"/>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F797133B-5B60-4841-A34F-70163F192DBF}"/>
              </a:ext>
            </a:extLst>
          </p:cNvPr>
          <p:cNvGraphicFramePr>
            <a:graphicFrameLocks noGrp="1"/>
          </p:cNvGraphicFramePr>
          <p:nvPr>
            <p:ph type="chart" sz="quarter" idx="13"/>
            <p:extLst>
              <p:ext uri="{D42A27DB-BD31-4B8C-83A1-F6EECF244321}">
                <p14:modId xmlns:p14="http://schemas.microsoft.com/office/powerpoint/2010/main" val="3526429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18DB8F-A305-4DB3-892E-C3F233F3B0D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DE007BA-70F1-4D72-9B96-4B5F422B67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7537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99587-2FED-4E18-9AC1-1E6E757E3F2E}"/>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960701C4-51D3-462E-9A03-B8C09493E27B}"/>
              </a:ext>
            </a:extLst>
          </p:cNvPr>
          <p:cNvGraphicFramePr>
            <a:graphicFrameLocks noGrp="1"/>
          </p:cNvGraphicFramePr>
          <p:nvPr>
            <p:ph type="tbl" sz="quarter" idx="13"/>
            <p:extLst>
              <p:ext uri="{D42A27DB-BD31-4B8C-83A1-F6EECF244321}">
                <p14:modId xmlns:p14="http://schemas.microsoft.com/office/powerpoint/2010/main" val="4233685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37372691"/>
                    </a:ext>
                  </a:extLst>
                </a:gridCol>
                <a:gridCol w="1481328">
                  <a:extLst>
                    <a:ext uri="{9D8B030D-6E8A-4147-A177-3AD203B41FA5}">
                      <a16:colId xmlns:a16="http://schemas.microsoft.com/office/drawing/2014/main" val="48962215"/>
                    </a:ext>
                  </a:extLst>
                </a:gridCol>
                <a:gridCol w="329184">
                  <a:extLst>
                    <a:ext uri="{9D8B030D-6E8A-4147-A177-3AD203B41FA5}">
                      <a16:colId xmlns:a16="http://schemas.microsoft.com/office/drawing/2014/main" val="3369253020"/>
                    </a:ext>
                  </a:extLst>
                </a:gridCol>
                <a:gridCol w="329184">
                  <a:extLst>
                    <a:ext uri="{9D8B030D-6E8A-4147-A177-3AD203B41FA5}">
                      <a16:colId xmlns:a16="http://schemas.microsoft.com/office/drawing/2014/main" val="1363590905"/>
                    </a:ext>
                  </a:extLst>
                </a:gridCol>
                <a:gridCol w="329184">
                  <a:extLst>
                    <a:ext uri="{9D8B030D-6E8A-4147-A177-3AD203B41FA5}">
                      <a16:colId xmlns:a16="http://schemas.microsoft.com/office/drawing/2014/main" val="4116918655"/>
                    </a:ext>
                  </a:extLst>
                </a:gridCol>
                <a:gridCol w="329184">
                  <a:extLst>
                    <a:ext uri="{9D8B030D-6E8A-4147-A177-3AD203B41FA5}">
                      <a16:colId xmlns:a16="http://schemas.microsoft.com/office/drawing/2014/main" val="241726769"/>
                    </a:ext>
                  </a:extLst>
                </a:gridCol>
                <a:gridCol w="329184">
                  <a:extLst>
                    <a:ext uri="{9D8B030D-6E8A-4147-A177-3AD203B41FA5}">
                      <a16:colId xmlns:a16="http://schemas.microsoft.com/office/drawing/2014/main" val="4084421296"/>
                    </a:ext>
                  </a:extLst>
                </a:gridCol>
                <a:gridCol w="329184">
                  <a:extLst>
                    <a:ext uri="{9D8B030D-6E8A-4147-A177-3AD203B41FA5}">
                      <a16:colId xmlns:a16="http://schemas.microsoft.com/office/drawing/2014/main" val="2174102950"/>
                    </a:ext>
                  </a:extLst>
                </a:gridCol>
                <a:gridCol w="329184">
                  <a:extLst>
                    <a:ext uri="{9D8B030D-6E8A-4147-A177-3AD203B41FA5}">
                      <a16:colId xmlns:a16="http://schemas.microsoft.com/office/drawing/2014/main" val="3958162813"/>
                    </a:ext>
                  </a:extLst>
                </a:gridCol>
                <a:gridCol w="329184">
                  <a:extLst>
                    <a:ext uri="{9D8B030D-6E8A-4147-A177-3AD203B41FA5}">
                      <a16:colId xmlns:a16="http://schemas.microsoft.com/office/drawing/2014/main" val="4222883941"/>
                    </a:ext>
                  </a:extLst>
                </a:gridCol>
                <a:gridCol w="329184">
                  <a:extLst>
                    <a:ext uri="{9D8B030D-6E8A-4147-A177-3AD203B41FA5}">
                      <a16:colId xmlns:a16="http://schemas.microsoft.com/office/drawing/2014/main" val="3908157409"/>
                    </a:ext>
                  </a:extLst>
                </a:gridCol>
                <a:gridCol w="329184">
                  <a:extLst>
                    <a:ext uri="{9D8B030D-6E8A-4147-A177-3AD203B41FA5}">
                      <a16:colId xmlns:a16="http://schemas.microsoft.com/office/drawing/2014/main" val="4220063075"/>
                    </a:ext>
                  </a:extLst>
                </a:gridCol>
                <a:gridCol w="329184">
                  <a:extLst>
                    <a:ext uri="{9D8B030D-6E8A-4147-A177-3AD203B41FA5}">
                      <a16:colId xmlns:a16="http://schemas.microsoft.com/office/drawing/2014/main" val="1659244432"/>
                    </a:ext>
                  </a:extLst>
                </a:gridCol>
                <a:gridCol w="329184">
                  <a:extLst>
                    <a:ext uri="{9D8B030D-6E8A-4147-A177-3AD203B41FA5}">
                      <a16:colId xmlns:a16="http://schemas.microsoft.com/office/drawing/2014/main" val="3101771483"/>
                    </a:ext>
                  </a:extLst>
                </a:gridCol>
                <a:gridCol w="329184">
                  <a:extLst>
                    <a:ext uri="{9D8B030D-6E8A-4147-A177-3AD203B41FA5}">
                      <a16:colId xmlns:a16="http://schemas.microsoft.com/office/drawing/2014/main" val="1014743459"/>
                    </a:ext>
                  </a:extLst>
                </a:gridCol>
                <a:gridCol w="329184">
                  <a:extLst>
                    <a:ext uri="{9D8B030D-6E8A-4147-A177-3AD203B41FA5}">
                      <a16:colId xmlns:a16="http://schemas.microsoft.com/office/drawing/2014/main" val="126469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61804267"/>
                  </a:ext>
                </a:extLst>
              </a:tr>
            </a:tbl>
          </a:graphicData>
        </a:graphic>
      </p:graphicFrame>
      <p:sp>
        <p:nvSpPr>
          <p:cNvPr id="4" name="Text Placeholder 3">
            <a:extLst>
              <a:ext uri="{FF2B5EF4-FFF2-40B4-BE49-F238E27FC236}">
                <a16:creationId xmlns:a16="http://schemas.microsoft.com/office/drawing/2014/main" id="{81C30D04-A31C-477F-B293-5D0E3CE8426E}"/>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389273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88227-39CD-41E8-8E7A-03F3BFA732B5}"/>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543FAA29-458A-49EA-94F2-905D43E40E58}"/>
              </a:ext>
            </a:extLst>
          </p:cNvPr>
          <p:cNvGraphicFramePr>
            <a:graphicFrameLocks noGrp="1"/>
          </p:cNvGraphicFramePr>
          <p:nvPr>
            <p:ph type="tbl" sz="quarter" idx="13"/>
            <p:extLst>
              <p:ext uri="{D42A27DB-BD31-4B8C-83A1-F6EECF244321}">
                <p14:modId xmlns:p14="http://schemas.microsoft.com/office/powerpoint/2010/main" val="1759628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46980583"/>
                    </a:ext>
                  </a:extLst>
                </a:gridCol>
                <a:gridCol w="1481328">
                  <a:extLst>
                    <a:ext uri="{9D8B030D-6E8A-4147-A177-3AD203B41FA5}">
                      <a16:colId xmlns:a16="http://schemas.microsoft.com/office/drawing/2014/main" val="2928074853"/>
                    </a:ext>
                  </a:extLst>
                </a:gridCol>
                <a:gridCol w="329184">
                  <a:extLst>
                    <a:ext uri="{9D8B030D-6E8A-4147-A177-3AD203B41FA5}">
                      <a16:colId xmlns:a16="http://schemas.microsoft.com/office/drawing/2014/main" val="2172883950"/>
                    </a:ext>
                  </a:extLst>
                </a:gridCol>
                <a:gridCol w="329184">
                  <a:extLst>
                    <a:ext uri="{9D8B030D-6E8A-4147-A177-3AD203B41FA5}">
                      <a16:colId xmlns:a16="http://schemas.microsoft.com/office/drawing/2014/main" val="3399186992"/>
                    </a:ext>
                  </a:extLst>
                </a:gridCol>
                <a:gridCol w="329184">
                  <a:extLst>
                    <a:ext uri="{9D8B030D-6E8A-4147-A177-3AD203B41FA5}">
                      <a16:colId xmlns:a16="http://schemas.microsoft.com/office/drawing/2014/main" val="588959722"/>
                    </a:ext>
                  </a:extLst>
                </a:gridCol>
                <a:gridCol w="329184">
                  <a:extLst>
                    <a:ext uri="{9D8B030D-6E8A-4147-A177-3AD203B41FA5}">
                      <a16:colId xmlns:a16="http://schemas.microsoft.com/office/drawing/2014/main" val="3051914926"/>
                    </a:ext>
                  </a:extLst>
                </a:gridCol>
                <a:gridCol w="329184">
                  <a:extLst>
                    <a:ext uri="{9D8B030D-6E8A-4147-A177-3AD203B41FA5}">
                      <a16:colId xmlns:a16="http://schemas.microsoft.com/office/drawing/2014/main" val="3203640311"/>
                    </a:ext>
                  </a:extLst>
                </a:gridCol>
                <a:gridCol w="329184">
                  <a:extLst>
                    <a:ext uri="{9D8B030D-6E8A-4147-A177-3AD203B41FA5}">
                      <a16:colId xmlns:a16="http://schemas.microsoft.com/office/drawing/2014/main" val="59428068"/>
                    </a:ext>
                  </a:extLst>
                </a:gridCol>
                <a:gridCol w="329184">
                  <a:extLst>
                    <a:ext uri="{9D8B030D-6E8A-4147-A177-3AD203B41FA5}">
                      <a16:colId xmlns:a16="http://schemas.microsoft.com/office/drawing/2014/main" val="1856175259"/>
                    </a:ext>
                  </a:extLst>
                </a:gridCol>
                <a:gridCol w="329184">
                  <a:extLst>
                    <a:ext uri="{9D8B030D-6E8A-4147-A177-3AD203B41FA5}">
                      <a16:colId xmlns:a16="http://schemas.microsoft.com/office/drawing/2014/main" val="227253435"/>
                    </a:ext>
                  </a:extLst>
                </a:gridCol>
                <a:gridCol w="329184">
                  <a:extLst>
                    <a:ext uri="{9D8B030D-6E8A-4147-A177-3AD203B41FA5}">
                      <a16:colId xmlns:a16="http://schemas.microsoft.com/office/drawing/2014/main" val="207928818"/>
                    </a:ext>
                  </a:extLst>
                </a:gridCol>
                <a:gridCol w="329184">
                  <a:extLst>
                    <a:ext uri="{9D8B030D-6E8A-4147-A177-3AD203B41FA5}">
                      <a16:colId xmlns:a16="http://schemas.microsoft.com/office/drawing/2014/main" val="3960941704"/>
                    </a:ext>
                  </a:extLst>
                </a:gridCol>
                <a:gridCol w="329184">
                  <a:extLst>
                    <a:ext uri="{9D8B030D-6E8A-4147-A177-3AD203B41FA5}">
                      <a16:colId xmlns:a16="http://schemas.microsoft.com/office/drawing/2014/main" val="1071541626"/>
                    </a:ext>
                  </a:extLst>
                </a:gridCol>
                <a:gridCol w="329184">
                  <a:extLst>
                    <a:ext uri="{9D8B030D-6E8A-4147-A177-3AD203B41FA5}">
                      <a16:colId xmlns:a16="http://schemas.microsoft.com/office/drawing/2014/main" val="558216665"/>
                    </a:ext>
                  </a:extLst>
                </a:gridCol>
                <a:gridCol w="329184">
                  <a:extLst>
                    <a:ext uri="{9D8B030D-6E8A-4147-A177-3AD203B41FA5}">
                      <a16:colId xmlns:a16="http://schemas.microsoft.com/office/drawing/2014/main" val="3876477537"/>
                    </a:ext>
                  </a:extLst>
                </a:gridCol>
                <a:gridCol w="329184">
                  <a:extLst>
                    <a:ext uri="{9D8B030D-6E8A-4147-A177-3AD203B41FA5}">
                      <a16:colId xmlns:a16="http://schemas.microsoft.com/office/drawing/2014/main" val="2420687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5481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- 2023-05-04 15:41:24</a:t>
                      </a:r>
                      <a:r>
                        <a:rPr kumimoji="0" lang="en-US" sz="1000" b="0" i="0" u="none" strike="noStrike" kern="1200" cap="none" spc="0" normalizeH="0" baseline="0" noProof="0">
                          <a:ln>
                            <a:noFill/>
                          </a:ln>
                          <a:solidFill>
                            <a:prstClr val="black"/>
                          </a:solidFill>
                          <a:effectLst/>
                          <a:uLnTx/>
                          <a:uFillTx/>
                          <a:latin typeface="Calibri"/>
                          <a:ea typeface="+mn-ea"/>
                          <a:cs typeface="+mn-cs"/>
                        </a:rPr>
                        <a:t>
 #TEAMPHLY hosted a meet and greet with two Saint Joseph's University students who were awarded PHLY scholarships for their studies at the Maguire Academy of #Insurance and Risk Management. The students were invited to visit our Home Office to learn more about #insurancecareers and what it's like to work at PHLY. Here's a snapshot of the scholarship recipients with our executives!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https://quintly-image-storage.s3.amazonaws.com/d123f9c23f3abec6e562a564c92f236a/a92bc3de3c29255c2fdd0ca1a5b78750.jpg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94872224"/>
                  </a:ext>
                </a:extLst>
              </a:tr>
            </a:tbl>
          </a:graphicData>
        </a:graphic>
      </p:graphicFrame>
      <p:sp>
        <p:nvSpPr>
          <p:cNvPr id="4" name="Text Placeholder 3">
            <a:extLst>
              <a:ext uri="{FF2B5EF4-FFF2-40B4-BE49-F238E27FC236}">
                <a16:creationId xmlns:a16="http://schemas.microsoft.com/office/drawing/2014/main" id="{B08CDFEE-2313-43D5-A2DD-540569C2D0EF}"/>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4081877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1992C-FC72-4F7D-9CC4-A147BECCFF91}"/>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23D3BAC4-4CA2-44A0-8D6A-90AC5BD75B72}"/>
              </a:ext>
            </a:extLst>
          </p:cNvPr>
          <p:cNvGraphicFramePr>
            <a:graphicFrameLocks noGrp="1"/>
          </p:cNvGraphicFramePr>
          <p:nvPr>
            <p:ph type="tbl" sz="quarter" idx="13"/>
            <p:extLst>
              <p:ext uri="{D42A27DB-BD31-4B8C-83A1-F6EECF244321}">
                <p14:modId xmlns:p14="http://schemas.microsoft.com/office/powerpoint/2010/main" val="2070910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25356846"/>
                    </a:ext>
                  </a:extLst>
                </a:gridCol>
                <a:gridCol w="1481328">
                  <a:extLst>
                    <a:ext uri="{9D8B030D-6E8A-4147-A177-3AD203B41FA5}">
                      <a16:colId xmlns:a16="http://schemas.microsoft.com/office/drawing/2014/main" val="1427057276"/>
                    </a:ext>
                  </a:extLst>
                </a:gridCol>
                <a:gridCol w="329184">
                  <a:extLst>
                    <a:ext uri="{9D8B030D-6E8A-4147-A177-3AD203B41FA5}">
                      <a16:colId xmlns:a16="http://schemas.microsoft.com/office/drawing/2014/main" val="3977807011"/>
                    </a:ext>
                  </a:extLst>
                </a:gridCol>
                <a:gridCol w="329184">
                  <a:extLst>
                    <a:ext uri="{9D8B030D-6E8A-4147-A177-3AD203B41FA5}">
                      <a16:colId xmlns:a16="http://schemas.microsoft.com/office/drawing/2014/main" val="3068394540"/>
                    </a:ext>
                  </a:extLst>
                </a:gridCol>
                <a:gridCol w="329184">
                  <a:extLst>
                    <a:ext uri="{9D8B030D-6E8A-4147-A177-3AD203B41FA5}">
                      <a16:colId xmlns:a16="http://schemas.microsoft.com/office/drawing/2014/main" val="1820745615"/>
                    </a:ext>
                  </a:extLst>
                </a:gridCol>
                <a:gridCol w="329184">
                  <a:extLst>
                    <a:ext uri="{9D8B030D-6E8A-4147-A177-3AD203B41FA5}">
                      <a16:colId xmlns:a16="http://schemas.microsoft.com/office/drawing/2014/main" val="4124340581"/>
                    </a:ext>
                  </a:extLst>
                </a:gridCol>
                <a:gridCol w="329184">
                  <a:extLst>
                    <a:ext uri="{9D8B030D-6E8A-4147-A177-3AD203B41FA5}">
                      <a16:colId xmlns:a16="http://schemas.microsoft.com/office/drawing/2014/main" val="3838535797"/>
                    </a:ext>
                  </a:extLst>
                </a:gridCol>
                <a:gridCol w="329184">
                  <a:extLst>
                    <a:ext uri="{9D8B030D-6E8A-4147-A177-3AD203B41FA5}">
                      <a16:colId xmlns:a16="http://schemas.microsoft.com/office/drawing/2014/main" val="2010641183"/>
                    </a:ext>
                  </a:extLst>
                </a:gridCol>
                <a:gridCol w="329184">
                  <a:extLst>
                    <a:ext uri="{9D8B030D-6E8A-4147-A177-3AD203B41FA5}">
                      <a16:colId xmlns:a16="http://schemas.microsoft.com/office/drawing/2014/main" val="1650019460"/>
                    </a:ext>
                  </a:extLst>
                </a:gridCol>
                <a:gridCol w="329184">
                  <a:extLst>
                    <a:ext uri="{9D8B030D-6E8A-4147-A177-3AD203B41FA5}">
                      <a16:colId xmlns:a16="http://schemas.microsoft.com/office/drawing/2014/main" val="2471511318"/>
                    </a:ext>
                  </a:extLst>
                </a:gridCol>
                <a:gridCol w="329184">
                  <a:extLst>
                    <a:ext uri="{9D8B030D-6E8A-4147-A177-3AD203B41FA5}">
                      <a16:colId xmlns:a16="http://schemas.microsoft.com/office/drawing/2014/main" val="4102182372"/>
                    </a:ext>
                  </a:extLst>
                </a:gridCol>
                <a:gridCol w="329184">
                  <a:extLst>
                    <a:ext uri="{9D8B030D-6E8A-4147-A177-3AD203B41FA5}">
                      <a16:colId xmlns:a16="http://schemas.microsoft.com/office/drawing/2014/main" val="1460606692"/>
                    </a:ext>
                  </a:extLst>
                </a:gridCol>
                <a:gridCol w="329184">
                  <a:extLst>
                    <a:ext uri="{9D8B030D-6E8A-4147-A177-3AD203B41FA5}">
                      <a16:colId xmlns:a16="http://schemas.microsoft.com/office/drawing/2014/main" val="1663675397"/>
                    </a:ext>
                  </a:extLst>
                </a:gridCol>
                <a:gridCol w="329184">
                  <a:extLst>
                    <a:ext uri="{9D8B030D-6E8A-4147-A177-3AD203B41FA5}">
                      <a16:colId xmlns:a16="http://schemas.microsoft.com/office/drawing/2014/main" val="961835993"/>
                    </a:ext>
                  </a:extLst>
                </a:gridCol>
                <a:gridCol w="329184">
                  <a:extLst>
                    <a:ext uri="{9D8B030D-6E8A-4147-A177-3AD203B41FA5}">
                      <a16:colId xmlns:a16="http://schemas.microsoft.com/office/drawing/2014/main" val="2731161243"/>
                    </a:ext>
                  </a:extLst>
                </a:gridCol>
                <a:gridCol w="329184">
                  <a:extLst>
                    <a:ext uri="{9D8B030D-6E8A-4147-A177-3AD203B41FA5}">
                      <a16:colId xmlns:a16="http://schemas.microsoft.com/office/drawing/2014/main" val="3018997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35557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- 2023-05-17 16:47:11</a:t>
                      </a:r>
                      <a:r>
                        <a:rPr kumimoji="0" lang="en-US" sz="1000" b="0" i="0" u="none" strike="noStrike" kern="1200" cap="none" spc="0" normalizeH="0" baseline="0" noProof="0">
                          <a:ln>
                            <a:noFill/>
                          </a:ln>
                          <a:solidFill>
                            <a:prstClr val="black"/>
                          </a:solidFill>
                          <a:effectLst/>
                          <a:uLnTx/>
                          <a:uFillTx/>
                          <a:latin typeface="Calibri"/>
                          <a:ea typeface="+mn-ea"/>
                          <a:cs typeface="+mn-cs"/>
                        </a:rPr>
                        <a:t>
 #TEAMPHLY enjoyed a fun day full of food, games, and giveaways during our Healthy Picnic &amp; Wellness Fair! 🙌 Co-hosted with sister company Tokio Marine North America Services, the annual event was complete with a catered lunch by 12th Street Catering which included a variety of healthy options, one-on-ones with #healthandwellness experts, and a variety of exciting activities. Thanks again to our vendors for joining us! #PHLYHealthyPicnic 
93.3 WMMR Philadelphia The Leukemia &amp; Lymphoma Society - Eastern Pennsylvania &amp; Delaware American Diabetes Association - Eastern Pennsylvania &amp; Delaware American Heart Association - Pennsylvania Marsh McLennan Agency Fidelity Investments Independence Blue Cross Prasada Livongo by Teladoc Health College Tuition Benefit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https://quintly-image-storage.s3.amazonaws.com/d123f9c23f3abec6e562a564c92f236a/006560dd34502457b628b4a9f4a7bc94.jpg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81873484"/>
                  </a:ext>
                </a:extLst>
              </a:tr>
            </a:tbl>
          </a:graphicData>
        </a:graphic>
      </p:graphicFrame>
      <p:sp>
        <p:nvSpPr>
          <p:cNvPr id="4" name="Text Placeholder 3">
            <a:extLst>
              <a:ext uri="{FF2B5EF4-FFF2-40B4-BE49-F238E27FC236}">
                <a16:creationId xmlns:a16="http://schemas.microsoft.com/office/drawing/2014/main" id="{9A052D9B-6F52-4F72-89A3-80295CBFC6F1}"/>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60289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85D9F-640C-41C1-BCC6-FE7AB85D8678}"/>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97414F30-BD05-4FF9-9F4F-E031D8A3601C}"/>
              </a:ext>
            </a:extLst>
          </p:cNvPr>
          <p:cNvGraphicFramePr>
            <a:graphicFrameLocks noGrp="1"/>
          </p:cNvGraphicFramePr>
          <p:nvPr>
            <p:ph type="tbl" sz="quarter" idx="13"/>
            <p:extLst>
              <p:ext uri="{D42A27DB-BD31-4B8C-83A1-F6EECF244321}">
                <p14:modId xmlns:p14="http://schemas.microsoft.com/office/powerpoint/2010/main" val="2427199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14987631"/>
                    </a:ext>
                  </a:extLst>
                </a:gridCol>
                <a:gridCol w="1481328">
                  <a:extLst>
                    <a:ext uri="{9D8B030D-6E8A-4147-A177-3AD203B41FA5}">
                      <a16:colId xmlns:a16="http://schemas.microsoft.com/office/drawing/2014/main" val="1821355693"/>
                    </a:ext>
                  </a:extLst>
                </a:gridCol>
                <a:gridCol w="329184">
                  <a:extLst>
                    <a:ext uri="{9D8B030D-6E8A-4147-A177-3AD203B41FA5}">
                      <a16:colId xmlns:a16="http://schemas.microsoft.com/office/drawing/2014/main" val="3588219225"/>
                    </a:ext>
                  </a:extLst>
                </a:gridCol>
                <a:gridCol w="329184">
                  <a:extLst>
                    <a:ext uri="{9D8B030D-6E8A-4147-A177-3AD203B41FA5}">
                      <a16:colId xmlns:a16="http://schemas.microsoft.com/office/drawing/2014/main" val="1286380032"/>
                    </a:ext>
                  </a:extLst>
                </a:gridCol>
                <a:gridCol w="329184">
                  <a:extLst>
                    <a:ext uri="{9D8B030D-6E8A-4147-A177-3AD203B41FA5}">
                      <a16:colId xmlns:a16="http://schemas.microsoft.com/office/drawing/2014/main" val="787678569"/>
                    </a:ext>
                  </a:extLst>
                </a:gridCol>
                <a:gridCol w="329184">
                  <a:extLst>
                    <a:ext uri="{9D8B030D-6E8A-4147-A177-3AD203B41FA5}">
                      <a16:colId xmlns:a16="http://schemas.microsoft.com/office/drawing/2014/main" val="1390998391"/>
                    </a:ext>
                  </a:extLst>
                </a:gridCol>
                <a:gridCol w="329184">
                  <a:extLst>
                    <a:ext uri="{9D8B030D-6E8A-4147-A177-3AD203B41FA5}">
                      <a16:colId xmlns:a16="http://schemas.microsoft.com/office/drawing/2014/main" val="4145139622"/>
                    </a:ext>
                  </a:extLst>
                </a:gridCol>
                <a:gridCol w="329184">
                  <a:extLst>
                    <a:ext uri="{9D8B030D-6E8A-4147-A177-3AD203B41FA5}">
                      <a16:colId xmlns:a16="http://schemas.microsoft.com/office/drawing/2014/main" val="2968822954"/>
                    </a:ext>
                  </a:extLst>
                </a:gridCol>
                <a:gridCol w="329184">
                  <a:extLst>
                    <a:ext uri="{9D8B030D-6E8A-4147-A177-3AD203B41FA5}">
                      <a16:colId xmlns:a16="http://schemas.microsoft.com/office/drawing/2014/main" val="427352463"/>
                    </a:ext>
                  </a:extLst>
                </a:gridCol>
                <a:gridCol w="329184">
                  <a:extLst>
                    <a:ext uri="{9D8B030D-6E8A-4147-A177-3AD203B41FA5}">
                      <a16:colId xmlns:a16="http://schemas.microsoft.com/office/drawing/2014/main" val="2907039986"/>
                    </a:ext>
                  </a:extLst>
                </a:gridCol>
                <a:gridCol w="329184">
                  <a:extLst>
                    <a:ext uri="{9D8B030D-6E8A-4147-A177-3AD203B41FA5}">
                      <a16:colId xmlns:a16="http://schemas.microsoft.com/office/drawing/2014/main" val="3069311089"/>
                    </a:ext>
                  </a:extLst>
                </a:gridCol>
                <a:gridCol w="329184">
                  <a:extLst>
                    <a:ext uri="{9D8B030D-6E8A-4147-A177-3AD203B41FA5}">
                      <a16:colId xmlns:a16="http://schemas.microsoft.com/office/drawing/2014/main" val="913695374"/>
                    </a:ext>
                  </a:extLst>
                </a:gridCol>
                <a:gridCol w="329184">
                  <a:extLst>
                    <a:ext uri="{9D8B030D-6E8A-4147-A177-3AD203B41FA5}">
                      <a16:colId xmlns:a16="http://schemas.microsoft.com/office/drawing/2014/main" val="1810118356"/>
                    </a:ext>
                  </a:extLst>
                </a:gridCol>
                <a:gridCol w="329184">
                  <a:extLst>
                    <a:ext uri="{9D8B030D-6E8A-4147-A177-3AD203B41FA5}">
                      <a16:colId xmlns:a16="http://schemas.microsoft.com/office/drawing/2014/main" val="3745521957"/>
                    </a:ext>
                  </a:extLst>
                </a:gridCol>
                <a:gridCol w="329184">
                  <a:extLst>
                    <a:ext uri="{9D8B030D-6E8A-4147-A177-3AD203B41FA5}">
                      <a16:colId xmlns:a16="http://schemas.microsoft.com/office/drawing/2014/main" val="3807662093"/>
                    </a:ext>
                  </a:extLst>
                </a:gridCol>
                <a:gridCol w="329184">
                  <a:extLst>
                    <a:ext uri="{9D8B030D-6E8A-4147-A177-3AD203B41FA5}">
                      <a16:colId xmlns:a16="http://schemas.microsoft.com/office/drawing/2014/main" val="436818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31654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- 2023-05-22 12:43:08</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PHLY employee Richard Foronjy for receiving the Delaware Valley HR Person of the Year Rising Star Award! ⭐️🏆 
The Delaware Valley HR Person of the Year Award celebrates the Human Resources industry and recognizes HR professionals who exemplify outstanding achievement within the local #humanresources community. #insurancecareers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https://quintly-image-storage.s3.amazonaws.com/d123f9c23f3abec6e562a564c92f236a/995417b83bc5fae6b687cc8dfecc3aab.jpg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32547505"/>
                  </a:ext>
                </a:extLst>
              </a:tr>
            </a:tbl>
          </a:graphicData>
        </a:graphic>
      </p:graphicFrame>
      <p:sp>
        <p:nvSpPr>
          <p:cNvPr id="4" name="Text Placeholder 3">
            <a:extLst>
              <a:ext uri="{FF2B5EF4-FFF2-40B4-BE49-F238E27FC236}">
                <a16:creationId xmlns:a16="http://schemas.microsoft.com/office/drawing/2014/main" id="{B33B32AF-8F19-4295-B7E5-9CDBDD44D127}"/>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44940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D9649-9158-4A21-AF0B-75C484EE7012}"/>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3F087169-4870-465A-A38D-EE41C4426044}"/>
              </a:ext>
            </a:extLst>
          </p:cNvPr>
          <p:cNvGraphicFramePr>
            <a:graphicFrameLocks noGrp="1"/>
          </p:cNvGraphicFramePr>
          <p:nvPr>
            <p:ph type="tbl" sz="quarter" idx="13"/>
            <p:extLst>
              <p:ext uri="{D42A27DB-BD31-4B8C-83A1-F6EECF244321}">
                <p14:modId xmlns:p14="http://schemas.microsoft.com/office/powerpoint/2010/main" val="3113015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28153294"/>
                    </a:ext>
                  </a:extLst>
                </a:gridCol>
                <a:gridCol w="1481328">
                  <a:extLst>
                    <a:ext uri="{9D8B030D-6E8A-4147-A177-3AD203B41FA5}">
                      <a16:colId xmlns:a16="http://schemas.microsoft.com/office/drawing/2014/main" val="3596221960"/>
                    </a:ext>
                  </a:extLst>
                </a:gridCol>
                <a:gridCol w="329184">
                  <a:extLst>
                    <a:ext uri="{9D8B030D-6E8A-4147-A177-3AD203B41FA5}">
                      <a16:colId xmlns:a16="http://schemas.microsoft.com/office/drawing/2014/main" val="1010773140"/>
                    </a:ext>
                  </a:extLst>
                </a:gridCol>
                <a:gridCol w="329184">
                  <a:extLst>
                    <a:ext uri="{9D8B030D-6E8A-4147-A177-3AD203B41FA5}">
                      <a16:colId xmlns:a16="http://schemas.microsoft.com/office/drawing/2014/main" val="4084113243"/>
                    </a:ext>
                  </a:extLst>
                </a:gridCol>
                <a:gridCol w="329184">
                  <a:extLst>
                    <a:ext uri="{9D8B030D-6E8A-4147-A177-3AD203B41FA5}">
                      <a16:colId xmlns:a16="http://schemas.microsoft.com/office/drawing/2014/main" val="3827014456"/>
                    </a:ext>
                  </a:extLst>
                </a:gridCol>
                <a:gridCol w="329184">
                  <a:extLst>
                    <a:ext uri="{9D8B030D-6E8A-4147-A177-3AD203B41FA5}">
                      <a16:colId xmlns:a16="http://schemas.microsoft.com/office/drawing/2014/main" val="439392434"/>
                    </a:ext>
                  </a:extLst>
                </a:gridCol>
                <a:gridCol w="329184">
                  <a:extLst>
                    <a:ext uri="{9D8B030D-6E8A-4147-A177-3AD203B41FA5}">
                      <a16:colId xmlns:a16="http://schemas.microsoft.com/office/drawing/2014/main" val="970425391"/>
                    </a:ext>
                  </a:extLst>
                </a:gridCol>
                <a:gridCol w="329184">
                  <a:extLst>
                    <a:ext uri="{9D8B030D-6E8A-4147-A177-3AD203B41FA5}">
                      <a16:colId xmlns:a16="http://schemas.microsoft.com/office/drawing/2014/main" val="4000513407"/>
                    </a:ext>
                  </a:extLst>
                </a:gridCol>
                <a:gridCol w="329184">
                  <a:extLst>
                    <a:ext uri="{9D8B030D-6E8A-4147-A177-3AD203B41FA5}">
                      <a16:colId xmlns:a16="http://schemas.microsoft.com/office/drawing/2014/main" val="2764054660"/>
                    </a:ext>
                  </a:extLst>
                </a:gridCol>
                <a:gridCol w="329184">
                  <a:extLst>
                    <a:ext uri="{9D8B030D-6E8A-4147-A177-3AD203B41FA5}">
                      <a16:colId xmlns:a16="http://schemas.microsoft.com/office/drawing/2014/main" val="4078158433"/>
                    </a:ext>
                  </a:extLst>
                </a:gridCol>
                <a:gridCol w="329184">
                  <a:extLst>
                    <a:ext uri="{9D8B030D-6E8A-4147-A177-3AD203B41FA5}">
                      <a16:colId xmlns:a16="http://schemas.microsoft.com/office/drawing/2014/main" val="3894533745"/>
                    </a:ext>
                  </a:extLst>
                </a:gridCol>
                <a:gridCol w="329184">
                  <a:extLst>
                    <a:ext uri="{9D8B030D-6E8A-4147-A177-3AD203B41FA5}">
                      <a16:colId xmlns:a16="http://schemas.microsoft.com/office/drawing/2014/main" val="1485918602"/>
                    </a:ext>
                  </a:extLst>
                </a:gridCol>
                <a:gridCol w="329184">
                  <a:extLst>
                    <a:ext uri="{9D8B030D-6E8A-4147-A177-3AD203B41FA5}">
                      <a16:colId xmlns:a16="http://schemas.microsoft.com/office/drawing/2014/main" val="4029832673"/>
                    </a:ext>
                  </a:extLst>
                </a:gridCol>
                <a:gridCol w="329184">
                  <a:extLst>
                    <a:ext uri="{9D8B030D-6E8A-4147-A177-3AD203B41FA5}">
                      <a16:colId xmlns:a16="http://schemas.microsoft.com/office/drawing/2014/main" val="3605580686"/>
                    </a:ext>
                  </a:extLst>
                </a:gridCol>
                <a:gridCol w="329184">
                  <a:extLst>
                    <a:ext uri="{9D8B030D-6E8A-4147-A177-3AD203B41FA5}">
                      <a16:colId xmlns:a16="http://schemas.microsoft.com/office/drawing/2014/main" val="2738412663"/>
                    </a:ext>
                  </a:extLst>
                </a:gridCol>
                <a:gridCol w="329184">
                  <a:extLst>
                    <a:ext uri="{9D8B030D-6E8A-4147-A177-3AD203B41FA5}">
                      <a16:colId xmlns:a16="http://schemas.microsoft.com/office/drawing/2014/main" val="3523616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10225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- 2023-05-01 16:42:05</a:t>
                      </a:r>
                      <a:r>
                        <a:rPr kumimoji="0" lang="en-US" sz="1000" b="0" i="0" u="none" strike="noStrike" kern="1200" cap="none" spc="0" normalizeH="0" baseline="0" noProof="0">
                          <a:ln>
                            <a:noFill/>
                          </a:ln>
                          <a:solidFill>
                            <a:prstClr val="black"/>
                          </a:solidFill>
                          <a:effectLst/>
                          <a:uLnTx/>
                          <a:uFillTx/>
                          <a:latin typeface="Calibri"/>
                          <a:ea typeface="+mn-ea"/>
                          <a:cs typeface="+mn-cs"/>
                        </a:rPr>
                        <a:t>
 PHLY was proud to sponsor and participate in the 43rd Independence Blue Cross #BroadStreetRun this past weekend! #TEAMPHLY joined sister company Tokio Marine North America Services alongside thousands of runners who braved the rain for the largest 10-mile road race in the country. Congratulations to all of the runners who participated in the event! #IBXBSR23 #BroadStreetRun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https://quintly-image-storage.s3.amazonaws.com/d123f9c23f3abec6e562a564c92f236a/5355c7743dbec6260e28c68764942d69.jpg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82707498"/>
                  </a:ext>
                </a:extLst>
              </a:tr>
            </a:tbl>
          </a:graphicData>
        </a:graphic>
      </p:graphicFrame>
      <p:sp>
        <p:nvSpPr>
          <p:cNvPr id="4" name="Text Placeholder 3">
            <a:extLst>
              <a:ext uri="{FF2B5EF4-FFF2-40B4-BE49-F238E27FC236}">
                <a16:creationId xmlns:a16="http://schemas.microsoft.com/office/drawing/2014/main" id="{3E415435-0748-4A36-9A1D-9AE4AAF05D86}"/>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672418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1A74F-FC19-4DA9-9B61-9BE82C74BB34}"/>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58C3C1A2-5068-4385-B75E-7640F2FAFC3E}"/>
              </a:ext>
            </a:extLst>
          </p:cNvPr>
          <p:cNvGraphicFramePr>
            <a:graphicFrameLocks noGrp="1"/>
          </p:cNvGraphicFramePr>
          <p:nvPr>
            <p:ph type="tbl" sz="quarter" idx="13"/>
            <p:extLst>
              <p:ext uri="{D42A27DB-BD31-4B8C-83A1-F6EECF244321}">
                <p14:modId xmlns:p14="http://schemas.microsoft.com/office/powerpoint/2010/main" val="2292407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26293635"/>
                    </a:ext>
                  </a:extLst>
                </a:gridCol>
                <a:gridCol w="1481328">
                  <a:extLst>
                    <a:ext uri="{9D8B030D-6E8A-4147-A177-3AD203B41FA5}">
                      <a16:colId xmlns:a16="http://schemas.microsoft.com/office/drawing/2014/main" val="2942498908"/>
                    </a:ext>
                  </a:extLst>
                </a:gridCol>
                <a:gridCol w="329184">
                  <a:extLst>
                    <a:ext uri="{9D8B030D-6E8A-4147-A177-3AD203B41FA5}">
                      <a16:colId xmlns:a16="http://schemas.microsoft.com/office/drawing/2014/main" val="538253568"/>
                    </a:ext>
                  </a:extLst>
                </a:gridCol>
                <a:gridCol w="329184">
                  <a:extLst>
                    <a:ext uri="{9D8B030D-6E8A-4147-A177-3AD203B41FA5}">
                      <a16:colId xmlns:a16="http://schemas.microsoft.com/office/drawing/2014/main" val="1277487518"/>
                    </a:ext>
                  </a:extLst>
                </a:gridCol>
                <a:gridCol w="329184">
                  <a:extLst>
                    <a:ext uri="{9D8B030D-6E8A-4147-A177-3AD203B41FA5}">
                      <a16:colId xmlns:a16="http://schemas.microsoft.com/office/drawing/2014/main" val="493442309"/>
                    </a:ext>
                  </a:extLst>
                </a:gridCol>
                <a:gridCol w="329184">
                  <a:extLst>
                    <a:ext uri="{9D8B030D-6E8A-4147-A177-3AD203B41FA5}">
                      <a16:colId xmlns:a16="http://schemas.microsoft.com/office/drawing/2014/main" val="1585980682"/>
                    </a:ext>
                  </a:extLst>
                </a:gridCol>
                <a:gridCol w="329184">
                  <a:extLst>
                    <a:ext uri="{9D8B030D-6E8A-4147-A177-3AD203B41FA5}">
                      <a16:colId xmlns:a16="http://schemas.microsoft.com/office/drawing/2014/main" val="66573848"/>
                    </a:ext>
                  </a:extLst>
                </a:gridCol>
                <a:gridCol w="329184">
                  <a:extLst>
                    <a:ext uri="{9D8B030D-6E8A-4147-A177-3AD203B41FA5}">
                      <a16:colId xmlns:a16="http://schemas.microsoft.com/office/drawing/2014/main" val="2337935370"/>
                    </a:ext>
                  </a:extLst>
                </a:gridCol>
                <a:gridCol w="329184">
                  <a:extLst>
                    <a:ext uri="{9D8B030D-6E8A-4147-A177-3AD203B41FA5}">
                      <a16:colId xmlns:a16="http://schemas.microsoft.com/office/drawing/2014/main" val="716587673"/>
                    </a:ext>
                  </a:extLst>
                </a:gridCol>
                <a:gridCol w="329184">
                  <a:extLst>
                    <a:ext uri="{9D8B030D-6E8A-4147-A177-3AD203B41FA5}">
                      <a16:colId xmlns:a16="http://schemas.microsoft.com/office/drawing/2014/main" val="4005153508"/>
                    </a:ext>
                  </a:extLst>
                </a:gridCol>
                <a:gridCol w="329184">
                  <a:extLst>
                    <a:ext uri="{9D8B030D-6E8A-4147-A177-3AD203B41FA5}">
                      <a16:colId xmlns:a16="http://schemas.microsoft.com/office/drawing/2014/main" val="2868123631"/>
                    </a:ext>
                  </a:extLst>
                </a:gridCol>
                <a:gridCol w="329184">
                  <a:extLst>
                    <a:ext uri="{9D8B030D-6E8A-4147-A177-3AD203B41FA5}">
                      <a16:colId xmlns:a16="http://schemas.microsoft.com/office/drawing/2014/main" val="272178132"/>
                    </a:ext>
                  </a:extLst>
                </a:gridCol>
                <a:gridCol w="329184">
                  <a:extLst>
                    <a:ext uri="{9D8B030D-6E8A-4147-A177-3AD203B41FA5}">
                      <a16:colId xmlns:a16="http://schemas.microsoft.com/office/drawing/2014/main" val="4213442065"/>
                    </a:ext>
                  </a:extLst>
                </a:gridCol>
                <a:gridCol w="329184">
                  <a:extLst>
                    <a:ext uri="{9D8B030D-6E8A-4147-A177-3AD203B41FA5}">
                      <a16:colId xmlns:a16="http://schemas.microsoft.com/office/drawing/2014/main" val="2016951202"/>
                    </a:ext>
                  </a:extLst>
                </a:gridCol>
                <a:gridCol w="329184">
                  <a:extLst>
                    <a:ext uri="{9D8B030D-6E8A-4147-A177-3AD203B41FA5}">
                      <a16:colId xmlns:a16="http://schemas.microsoft.com/office/drawing/2014/main" val="2372523129"/>
                    </a:ext>
                  </a:extLst>
                </a:gridCol>
                <a:gridCol w="329184">
                  <a:extLst>
                    <a:ext uri="{9D8B030D-6E8A-4147-A177-3AD203B41FA5}">
                      <a16:colId xmlns:a16="http://schemas.microsoft.com/office/drawing/2014/main" val="3895202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60411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- 2023-05-03 16:41:33</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congratulating #TEAMPHLY's newest Vice Presidents! 🙌
Read more about these two leaders in our Underwriting Operations Department here: https://bit.ly/3Nx1NvW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https://quintly-image-storage.s3.amazonaws.com/d123f9c23f3abec6e562a564c92f236a/776e11bdcd6a39522344be83315bf201.jpg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58249436"/>
                  </a:ext>
                </a:extLst>
              </a:tr>
            </a:tbl>
          </a:graphicData>
        </a:graphic>
      </p:graphicFrame>
      <p:sp>
        <p:nvSpPr>
          <p:cNvPr id="4" name="Text Placeholder 3">
            <a:extLst>
              <a:ext uri="{FF2B5EF4-FFF2-40B4-BE49-F238E27FC236}">
                <a16:creationId xmlns:a16="http://schemas.microsoft.com/office/drawing/2014/main" id="{F6142CAC-A8C6-4CBD-9694-ABF626211321}"/>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71014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71266-28F3-4242-A27F-7948859CE4B8}"/>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E4D8C670-A355-4DC7-81EA-198EEFC5813C}"/>
              </a:ext>
            </a:extLst>
          </p:cNvPr>
          <p:cNvGraphicFramePr>
            <a:graphicFrameLocks noGrp="1"/>
          </p:cNvGraphicFramePr>
          <p:nvPr>
            <p:ph type="chart" sz="quarter" idx="13"/>
            <p:extLst>
              <p:ext uri="{D42A27DB-BD31-4B8C-83A1-F6EECF244321}">
                <p14:modId xmlns:p14="http://schemas.microsoft.com/office/powerpoint/2010/main" val="1313688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45F36A-F7C5-4C62-94BF-9F071C4B6A81}"/>
              </a:ext>
            </a:extLst>
          </p:cNvPr>
          <p:cNvSpPr>
            <a:spLocks noGrp="1"/>
          </p:cNvSpPr>
          <p:nvPr>
            <p:ph type="body" sz="quarter" idx="14"/>
          </p:nvPr>
        </p:nvSpPr>
        <p:spPr/>
        <p:txBody>
          <a:bodyPr/>
          <a:lstStyle/>
          <a:p>
            <a:r>
              <a:rPr lang="en-US"/>
              <a:t>05/01/2023 - 05/31/2023</a:t>
            </a:r>
          </a:p>
        </p:txBody>
      </p:sp>
      <p:sp>
        <p:nvSpPr>
          <p:cNvPr id="5" name="Footer Placeholder 4">
            <a:extLst>
              <a:ext uri="{FF2B5EF4-FFF2-40B4-BE49-F238E27FC236}">
                <a16:creationId xmlns:a16="http://schemas.microsoft.com/office/drawing/2014/main" id="{589B73BF-D8A1-4248-9561-E403898DFD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5723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29B40-A6F7-4435-A113-E1941B1CF03B}"/>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9BAA2887-2E8F-4629-8F47-AC865A97D1F4}"/>
              </a:ext>
            </a:extLst>
          </p:cNvPr>
          <p:cNvGraphicFramePr>
            <a:graphicFrameLocks noGrp="1"/>
          </p:cNvGraphicFramePr>
          <p:nvPr>
            <p:ph type="tbl" sz="quarter" idx="13"/>
            <p:extLst>
              <p:ext uri="{D42A27DB-BD31-4B8C-83A1-F6EECF244321}">
                <p14:modId xmlns:p14="http://schemas.microsoft.com/office/powerpoint/2010/main" val="3637512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681590396"/>
                    </a:ext>
                  </a:extLst>
                </a:gridCol>
                <a:gridCol w="576072">
                  <a:extLst>
                    <a:ext uri="{9D8B030D-6E8A-4147-A177-3AD203B41FA5}">
                      <a16:colId xmlns:a16="http://schemas.microsoft.com/office/drawing/2014/main" val="432408886"/>
                    </a:ext>
                  </a:extLst>
                </a:gridCol>
                <a:gridCol w="576072">
                  <a:extLst>
                    <a:ext uri="{9D8B030D-6E8A-4147-A177-3AD203B41FA5}">
                      <a16:colId xmlns:a16="http://schemas.microsoft.com/office/drawing/2014/main" val="1038567002"/>
                    </a:ext>
                  </a:extLst>
                </a:gridCol>
                <a:gridCol w="576072">
                  <a:extLst>
                    <a:ext uri="{9D8B030D-6E8A-4147-A177-3AD203B41FA5}">
                      <a16:colId xmlns:a16="http://schemas.microsoft.com/office/drawing/2014/main" val="1148823039"/>
                    </a:ext>
                  </a:extLst>
                </a:gridCol>
                <a:gridCol w="576072">
                  <a:extLst>
                    <a:ext uri="{9D8B030D-6E8A-4147-A177-3AD203B41FA5}">
                      <a16:colId xmlns:a16="http://schemas.microsoft.com/office/drawing/2014/main" val="655249239"/>
                    </a:ext>
                  </a:extLst>
                </a:gridCol>
                <a:gridCol w="576072">
                  <a:extLst>
                    <a:ext uri="{9D8B030D-6E8A-4147-A177-3AD203B41FA5}">
                      <a16:colId xmlns:a16="http://schemas.microsoft.com/office/drawing/2014/main" val="2033320100"/>
                    </a:ext>
                  </a:extLst>
                </a:gridCol>
                <a:gridCol w="576072">
                  <a:extLst>
                    <a:ext uri="{9D8B030D-6E8A-4147-A177-3AD203B41FA5}">
                      <a16:colId xmlns:a16="http://schemas.microsoft.com/office/drawing/2014/main" val="1827433169"/>
                    </a:ext>
                  </a:extLst>
                </a:gridCol>
                <a:gridCol w="576072">
                  <a:extLst>
                    <a:ext uri="{9D8B030D-6E8A-4147-A177-3AD203B41FA5}">
                      <a16:colId xmlns:a16="http://schemas.microsoft.com/office/drawing/2014/main" val="363439896"/>
                    </a:ext>
                  </a:extLst>
                </a:gridCol>
                <a:gridCol w="576072">
                  <a:extLst>
                    <a:ext uri="{9D8B030D-6E8A-4147-A177-3AD203B41FA5}">
                      <a16:colId xmlns:a16="http://schemas.microsoft.com/office/drawing/2014/main" val="2396127628"/>
                    </a:ext>
                  </a:extLst>
                </a:gridCol>
                <a:gridCol w="576072">
                  <a:extLst>
                    <a:ext uri="{9D8B030D-6E8A-4147-A177-3AD203B41FA5}">
                      <a16:colId xmlns:a16="http://schemas.microsoft.com/office/drawing/2014/main" val="3109534671"/>
                    </a:ext>
                  </a:extLst>
                </a:gridCol>
                <a:gridCol w="576072">
                  <a:extLst>
                    <a:ext uri="{9D8B030D-6E8A-4147-A177-3AD203B41FA5}">
                      <a16:colId xmlns:a16="http://schemas.microsoft.com/office/drawing/2014/main" val="2807070300"/>
                    </a:ext>
                  </a:extLst>
                </a:gridCol>
                <a:gridCol w="576072">
                  <a:extLst>
                    <a:ext uri="{9D8B030D-6E8A-4147-A177-3AD203B41FA5}">
                      <a16:colId xmlns:a16="http://schemas.microsoft.com/office/drawing/2014/main" val="2833476941"/>
                    </a:ext>
                  </a:extLst>
                </a:gridCol>
                <a:gridCol w="576072">
                  <a:extLst>
                    <a:ext uri="{9D8B030D-6E8A-4147-A177-3AD203B41FA5}">
                      <a16:colId xmlns:a16="http://schemas.microsoft.com/office/drawing/2014/main" val="92088156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66628103"/>
                  </a:ext>
                </a:extLst>
              </a:tr>
              <a:tr h="370840">
                <a:tc>
                  <a:txBody>
                    <a:bodyPr/>
                    <a:lstStyle/>
                    <a:p>
                      <a:r>
                        <a:rPr lang="en-US" sz="1000"/>
                        <a:t>3879</a:t>
                      </a:r>
                    </a:p>
                  </a:txBody>
                  <a:tcPr/>
                </a:tc>
                <a:tc>
                  <a:txBody>
                    <a:bodyPr/>
                    <a:lstStyle/>
                    <a:p>
                      <a:r>
                        <a:rPr lang="en-US" sz="1000"/>
                        <a:t>11</a:t>
                      </a:r>
                    </a:p>
                  </a:txBody>
                  <a:tcPr/>
                </a:tc>
                <a:tc>
                  <a:txBody>
                    <a:bodyPr/>
                    <a:lstStyle/>
                    <a:p>
                      <a:r>
                        <a:rPr lang="en-US" sz="1000"/>
                        <a:t>31</a:t>
                      </a:r>
                    </a:p>
                  </a:txBody>
                  <a:tcPr/>
                </a:tc>
                <a:tc>
                  <a:txBody>
                    <a:bodyPr/>
                    <a:lstStyle/>
                    <a:p>
                      <a:r>
                        <a:rPr lang="en-US" sz="1000"/>
                        <a:t>28</a:t>
                      </a:r>
                    </a:p>
                  </a:txBody>
                  <a:tcPr/>
                </a:tc>
                <a:tc>
                  <a:txBody>
                    <a:bodyPr/>
                    <a:lstStyle/>
                    <a:p>
                      <a:r>
                        <a:rPr lang="en-US" sz="1000"/>
                        <a:t>0</a:t>
                      </a:r>
                    </a:p>
                  </a:txBody>
                  <a:tcPr/>
                </a:tc>
                <a:tc>
                  <a:txBody>
                    <a:bodyPr/>
                    <a:lstStyle/>
                    <a:p>
                      <a:r>
                        <a:rPr lang="en-US" sz="1000"/>
                        <a:t>3</a:t>
                      </a:r>
                    </a:p>
                  </a:txBody>
                  <a:tcPr/>
                </a:tc>
                <a:tc>
                  <a:txBody>
                    <a:bodyPr/>
                    <a:lstStyle/>
                    <a:p>
                      <a:r>
                        <a:rPr lang="en-US" sz="1000"/>
                        <a:t>4</a:t>
                      </a:r>
                    </a:p>
                  </a:txBody>
                  <a:tcPr/>
                </a:tc>
                <a:tc>
                  <a:txBody>
                    <a:bodyPr/>
                    <a:lstStyle/>
                    <a:p>
                      <a:r>
                        <a:rPr lang="en-US" sz="1000"/>
                        <a:t>4</a:t>
                      </a:r>
                    </a:p>
                  </a:txBody>
                  <a:tcPr/>
                </a:tc>
                <a:tc>
                  <a:txBody>
                    <a:bodyPr/>
                    <a:lstStyle/>
                    <a:p>
                      <a:r>
                        <a:rPr lang="en-US" sz="1000"/>
                        <a:t>50</a:t>
                      </a:r>
                    </a:p>
                  </a:txBody>
                  <a:tcPr/>
                </a:tc>
                <a:tc>
                  <a:txBody>
                    <a:bodyPr/>
                    <a:lstStyle/>
                    <a:p>
                      <a:r>
                        <a:rPr lang="en-US" sz="1000"/>
                        <a:t>2</a:t>
                      </a:r>
                    </a:p>
                  </a:txBody>
                  <a:tcPr/>
                </a:tc>
                <a:tc>
                  <a:txBody>
                    <a:bodyPr/>
                    <a:lstStyle/>
                    <a:p>
                      <a:r>
                        <a:rPr lang="en-US" sz="1000"/>
                        <a:t>23</a:t>
                      </a:r>
                    </a:p>
                  </a:txBody>
                  <a:tcPr/>
                </a:tc>
                <a:tc>
                  <a:txBody>
                    <a:bodyPr/>
                    <a:lstStyle/>
                    <a:p>
                      <a:r>
                        <a:rPr lang="en-US" sz="1000"/>
                        <a:t>0.0516 %</a:t>
                      </a:r>
                    </a:p>
                  </a:txBody>
                  <a:tcPr/>
                </a:tc>
                <a:tc>
                  <a:txBody>
                    <a:bodyPr/>
                    <a:lstStyle/>
                    <a:p>
                      <a:r>
                        <a:rPr lang="en-US" sz="1000"/>
                        <a:t>0.0 %</a:t>
                      </a:r>
                    </a:p>
                  </a:txBody>
                  <a:tcPr/>
                </a:tc>
                <a:extLst>
                  <a:ext uri="{0D108BD9-81ED-4DB2-BD59-A6C34878D82A}">
                    <a16:rowId xmlns:a16="http://schemas.microsoft.com/office/drawing/2014/main" val="1206534574"/>
                  </a:ext>
                </a:extLst>
              </a:tr>
            </a:tbl>
          </a:graphicData>
        </a:graphic>
      </p:graphicFrame>
      <p:sp>
        <p:nvSpPr>
          <p:cNvPr id="4" name="Text Placeholder 3">
            <a:extLst>
              <a:ext uri="{FF2B5EF4-FFF2-40B4-BE49-F238E27FC236}">
                <a16:creationId xmlns:a16="http://schemas.microsoft.com/office/drawing/2014/main" id="{34C079E0-3DA1-4DA6-BACA-D6E840623939}"/>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206958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D7DF0-8F08-4AAD-B677-34EA60FC3E63}"/>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9B472DEB-BA92-4734-9A22-ED987789DF0F}"/>
              </a:ext>
            </a:extLst>
          </p:cNvPr>
          <p:cNvGraphicFramePr>
            <a:graphicFrameLocks noGrp="1"/>
          </p:cNvGraphicFramePr>
          <p:nvPr>
            <p:ph type="chart" sz="quarter" idx="13"/>
            <p:extLst>
              <p:ext uri="{D42A27DB-BD31-4B8C-83A1-F6EECF244321}">
                <p14:modId xmlns:p14="http://schemas.microsoft.com/office/powerpoint/2010/main" val="1190320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D70AF9-AA61-41A4-9179-DE03ED9122D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6599C43-8082-4E3F-84B8-E29EC53381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3048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47B70-6ADA-4D17-B7EF-7AA1D0AC3A8F}"/>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841E27A2-693C-4629-8C62-7BCFEA1CE012}"/>
              </a:ext>
            </a:extLst>
          </p:cNvPr>
          <p:cNvGraphicFramePr>
            <a:graphicFrameLocks noGrp="1"/>
          </p:cNvGraphicFramePr>
          <p:nvPr>
            <p:ph type="chart" sz="quarter" idx="13"/>
            <p:extLst>
              <p:ext uri="{D42A27DB-BD31-4B8C-83A1-F6EECF244321}">
                <p14:modId xmlns:p14="http://schemas.microsoft.com/office/powerpoint/2010/main" val="1630189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755277-5371-426C-AAEC-691E0E65113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219F6C1-B9B2-495D-A245-FD8772F3AA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8461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7EC86-90D5-4F83-B4BF-FFBBE43998D0}"/>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D2F48EDC-1F83-46C0-81A7-1840537E2542}"/>
              </a:ext>
            </a:extLst>
          </p:cNvPr>
          <p:cNvGraphicFramePr>
            <a:graphicFrameLocks noGrp="1"/>
          </p:cNvGraphicFramePr>
          <p:nvPr>
            <p:ph type="chart" sz="quarter" idx="13"/>
            <p:extLst>
              <p:ext uri="{D42A27DB-BD31-4B8C-83A1-F6EECF244321}">
                <p14:modId xmlns:p14="http://schemas.microsoft.com/office/powerpoint/2010/main" val="33966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4AD457-96DF-4F50-8BAB-95CF9CA91F0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EE70372-7AEE-42DA-ACA1-230DDE1BE2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9234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B0A11-4232-456A-A36B-E6A01DAE7389}"/>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99A0EB1B-350B-4F87-A163-B2C2C377A973}"/>
              </a:ext>
            </a:extLst>
          </p:cNvPr>
          <p:cNvGraphicFramePr>
            <a:graphicFrameLocks noGrp="1"/>
          </p:cNvGraphicFramePr>
          <p:nvPr>
            <p:ph type="chart" sz="quarter" idx="13"/>
            <p:extLst>
              <p:ext uri="{D42A27DB-BD31-4B8C-83A1-F6EECF244321}">
                <p14:modId xmlns:p14="http://schemas.microsoft.com/office/powerpoint/2010/main" val="2084461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F8E8E7-0B13-4E28-AE05-56428926520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9C87C56-0348-4B0A-87E3-9BF7788AE3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0342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ACF9C-F130-47C1-9A22-9107E898B800}"/>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DB01BEBC-C424-4C91-8241-B1A2418E4CA0}"/>
              </a:ext>
            </a:extLst>
          </p:cNvPr>
          <p:cNvGraphicFramePr>
            <a:graphicFrameLocks noGrp="1"/>
          </p:cNvGraphicFramePr>
          <p:nvPr>
            <p:ph type="tbl" sz="quarter" idx="13"/>
            <p:extLst>
              <p:ext uri="{D42A27DB-BD31-4B8C-83A1-F6EECF244321}">
                <p14:modId xmlns:p14="http://schemas.microsoft.com/office/powerpoint/2010/main" val="3083325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975546638"/>
                    </a:ext>
                  </a:extLst>
                </a:gridCol>
                <a:gridCol w="2468880">
                  <a:extLst>
                    <a:ext uri="{9D8B030D-6E8A-4147-A177-3AD203B41FA5}">
                      <a16:colId xmlns:a16="http://schemas.microsoft.com/office/drawing/2014/main" val="3261808822"/>
                    </a:ext>
                  </a:extLst>
                </a:gridCol>
                <a:gridCol w="2468880">
                  <a:extLst>
                    <a:ext uri="{9D8B030D-6E8A-4147-A177-3AD203B41FA5}">
                      <a16:colId xmlns:a16="http://schemas.microsoft.com/office/drawing/2014/main" val="177828997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4209922270"/>
                  </a:ext>
                </a:extLst>
              </a:tr>
              <a:tr h="370840">
                <a:tc>
                  <a:txBody>
                    <a:bodyPr/>
                    <a:lstStyle/>
                    <a:p>
                      <a:r>
                        <a:rPr lang="en-US" sz="1000" b="1"/>
                        <a:t>@EaglesComms</a:t>
                      </a:r>
                    </a:p>
                  </a:txBody>
                  <a:tcPr/>
                </a:tc>
                <a:tc>
                  <a:txBody>
                    <a:bodyPr/>
                    <a:lstStyle/>
                    <a:p>
                      <a:r>
                        <a:rPr lang="en-US" sz="1000"/>
                        <a:t>@PHLYINS (38)</a:t>
                      </a:r>
                    </a:p>
                  </a:txBody>
                  <a:tcPr/>
                </a:tc>
                <a:tc>
                  <a:txBody>
                    <a:bodyPr/>
                    <a:lstStyle/>
                    <a:p>
                      <a:r>
                        <a:rPr lang="en-US" sz="1000"/>
                        <a:t>38</a:t>
                      </a:r>
                    </a:p>
                  </a:txBody>
                  <a:tcPr/>
                </a:tc>
                <a:extLst>
                  <a:ext uri="{0D108BD9-81ED-4DB2-BD59-A6C34878D82A}">
                    <a16:rowId xmlns:a16="http://schemas.microsoft.com/office/drawing/2014/main" val="3907585154"/>
                  </a:ext>
                </a:extLst>
              </a:tr>
              <a:tr h="370840">
                <a:tc>
                  <a:txBody>
                    <a:bodyPr/>
                    <a:lstStyle/>
                    <a:p>
                      <a:r>
                        <a:rPr lang="en-US" sz="1000" b="1"/>
                        <a:t>@MargueriteTort</a:t>
                      </a:r>
                    </a:p>
                  </a:txBody>
                  <a:tcPr/>
                </a:tc>
                <a:tc>
                  <a:txBody>
                    <a:bodyPr/>
                    <a:lstStyle/>
                    <a:p>
                      <a:r>
                        <a:rPr lang="en-US" sz="1000"/>
                        <a:t>@PHLYINS (28)</a:t>
                      </a:r>
                    </a:p>
                  </a:txBody>
                  <a:tcPr/>
                </a:tc>
                <a:tc>
                  <a:txBody>
                    <a:bodyPr/>
                    <a:lstStyle/>
                    <a:p>
                      <a:r>
                        <a:rPr lang="en-US" sz="1000"/>
                        <a:t>28</a:t>
                      </a:r>
                    </a:p>
                  </a:txBody>
                  <a:tcPr/>
                </a:tc>
                <a:extLst>
                  <a:ext uri="{0D108BD9-81ED-4DB2-BD59-A6C34878D82A}">
                    <a16:rowId xmlns:a16="http://schemas.microsoft.com/office/drawing/2014/main" val="4118033926"/>
                  </a:ext>
                </a:extLst>
              </a:tr>
              <a:tr h="370840">
                <a:tc>
                  <a:txBody>
                    <a:bodyPr/>
                    <a:lstStyle/>
                    <a:p>
                      <a:r>
                        <a:rPr lang="en-US" sz="1000" b="1"/>
                        <a:t>@TMNA_Services</a:t>
                      </a:r>
                    </a:p>
                  </a:txBody>
                  <a:tcPr/>
                </a:tc>
                <a:tc>
                  <a:txBody>
                    <a:bodyPr/>
                    <a:lstStyle/>
                    <a:p>
                      <a:r>
                        <a:rPr lang="en-US" sz="1000"/>
                        <a:t>@PHLYINS (13)</a:t>
                      </a:r>
                    </a:p>
                  </a:txBody>
                  <a:tcPr/>
                </a:tc>
                <a:tc>
                  <a:txBody>
                    <a:bodyPr/>
                    <a:lstStyle/>
                    <a:p>
                      <a:r>
                        <a:rPr lang="en-US" sz="1000"/>
                        <a:t>13</a:t>
                      </a:r>
                    </a:p>
                  </a:txBody>
                  <a:tcPr/>
                </a:tc>
                <a:extLst>
                  <a:ext uri="{0D108BD9-81ED-4DB2-BD59-A6C34878D82A}">
                    <a16:rowId xmlns:a16="http://schemas.microsoft.com/office/drawing/2014/main" val="3055501066"/>
                  </a:ext>
                </a:extLst>
              </a:tr>
              <a:tr h="370840">
                <a:tc>
                  <a:txBody>
                    <a:bodyPr/>
                    <a:lstStyle/>
                    <a:p>
                      <a:r>
                        <a:rPr lang="en-US" sz="1000" b="1"/>
                        <a:t>@Msminion13</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349700932"/>
                  </a:ext>
                </a:extLst>
              </a:tr>
              <a:tr h="370840">
                <a:tc>
                  <a:txBody>
                    <a:bodyPr/>
                    <a:lstStyle/>
                    <a:p>
                      <a:r>
                        <a:rPr lang="en-US" sz="1000" b="1"/>
                        <a:t>@CSFPhiladelphia</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3402227840"/>
                  </a:ext>
                </a:extLst>
              </a:tr>
              <a:tr h="370840">
                <a:tc>
                  <a:txBody>
                    <a:bodyPr/>
                    <a:lstStyle/>
                    <a:p>
                      <a:r>
                        <a:rPr lang="en-US" sz="1000" b="1"/>
                        <a:t>@C2CPhiladelphia</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745835263"/>
                  </a:ext>
                </a:extLst>
              </a:tr>
              <a:tr h="370840">
                <a:tc>
                  <a:txBody>
                    <a:bodyPr/>
                    <a:lstStyle/>
                    <a:p>
                      <a:r>
                        <a:rPr lang="en-US" sz="1000" b="1"/>
                        <a:t>@Jayden31215665</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3813522020"/>
                  </a:ext>
                </a:extLst>
              </a:tr>
              <a:tr h="370840">
                <a:tc>
                  <a:txBody>
                    <a:bodyPr/>
                    <a:lstStyle/>
                    <a:p>
                      <a:r>
                        <a:rPr lang="en-US" sz="1000" b="1"/>
                        <a:t>@Caring4Friends_</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4140250110"/>
                  </a:ext>
                </a:extLst>
              </a:tr>
              <a:tr h="370840">
                <a:tc>
                  <a:txBody>
                    <a:bodyPr/>
                    <a:lstStyle/>
                    <a:p>
                      <a:r>
                        <a:rPr lang="en-US" sz="1000" b="1"/>
                        <a:t>@Phillies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826245893"/>
                  </a:ext>
                </a:extLst>
              </a:tr>
              <a:tr h="370840">
                <a:tc>
                  <a:txBody>
                    <a:bodyPr/>
                    <a:lstStyle/>
                    <a:p>
                      <a:r>
                        <a:rPr lang="en-US" sz="1000" b="1"/>
                        <a:t>@DOITFORDOMB</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528543972"/>
                  </a:ext>
                </a:extLst>
              </a:tr>
            </a:tbl>
          </a:graphicData>
        </a:graphic>
      </p:graphicFrame>
      <p:sp>
        <p:nvSpPr>
          <p:cNvPr id="4" name="Text Placeholder 3">
            <a:extLst>
              <a:ext uri="{FF2B5EF4-FFF2-40B4-BE49-F238E27FC236}">
                <a16:creationId xmlns:a16="http://schemas.microsoft.com/office/drawing/2014/main" id="{B249B5CD-1BA0-47D4-AEC1-C71999E71A5E}"/>
              </a:ext>
            </a:extLst>
          </p:cNvPr>
          <p:cNvSpPr>
            <a:spLocks noGrp="1"/>
          </p:cNvSpPr>
          <p:nvPr>
            <p:ph type="body" sz="quarter" idx="14"/>
          </p:nvPr>
        </p:nvSpPr>
        <p:spPr/>
        <p:txBody>
          <a:bodyPr/>
          <a:lstStyle/>
          <a:p>
            <a:r>
              <a:rPr lang="en-US"/>
              <a:t>06/01/2022 - 12/31/2023</a:t>
            </a:r>
          </a:p>
        </p:txBody>
      </p:sp>
    </p:spTree>
    <p:extLst>
      <p:ext uri="{BB962C8B-B14F-4D97-AF65-F5344CB8AC3E}">
        <p14:creationId xmlns:p14="http://schemas.microsoft.com/office/powerpoint/2010/main" val="2771849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4F9CA-2A4C-42FF-BDBA-D10F41E54A2D}"/>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8595FBBD-1A1A-495D-9046-7CB18106DF6C}"/>
              </a:ext>
            </a:extLst>
          </p:cNvPr>
          <p:cNvGraphicFramePr>
            <a:graphicFrameLocks noGrp="1"/>
          </p:cNvGraphicFramePr>
          <p:nvPr>
            <p:ph type="tbl" sz="quarter" idx="13"/>
            <p:extLst>
              <p:ext uri="{D42A27DB-BD31-4B8C-83A1-F6EECF244321}">
                <p14:modId xmlns:p14="http://schemas.microsoft.com/office/powerpoint/2010/main" val="1411737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96690438"/>
                    </a:ext>
                  </a:extLst>
                </a:gridCol>
                <a:gridCol w="1152144">
                  <a:extLst>
                    <a:ext uri="{9D8B030D-6E8A-4147-A177-3AD203B41FA5}">
                      <a16:colId xmlns:a16="http://schemas.microsoft.com/office/drawing/2014/main" val="4266710200"/>
                    </a:ext>
                  </a:extLst>
                </a:gridCol>
                <a:gridCol w="1152144">
                  <a:extLst>
                    <a:ext uri="{9D8B030D-6E8A-4147-A177-3AD203B41FA5}">
                      <a16:colId xmlns:a16="http://schemas.microsoft.com/office/drawing/2014/main" val="3187246756"/>
                    </a:ext>
                  </a:extLst>
                </a:gridCol>
                <a:gridCol w="1152144">
                  <a:extLst>
                    <a:ext uri="{9D8B030D-6E8A-4147-A177-3AD203B41FA5}">
                      <a16:colId xmlns:a16="http://schemas.microsoft.com/office/drawing/2014/main" val="3555294317"/>
                    </a:ext>
                  </a:extLst>
                </a:gridCol>
                <a:gridCol w="1152144">
                  <a:extLst>
                    <a:ext uri="{9D8B030D-6E8A-4147-A177-3AD203B41FA5}">
                      <a16:colId xmlns:a16="http://schemas.microsoft.com/office/drawing/2014/main" val="1930079539"/>
                    </a:ext>
                  </a:extLst>
                </a:gridCol>
                <a:gridCol w="1152144">
                  <a:extLst>
                    <a:ext uri="{9D8B030D-6E8A-4147-A177-3AD203B41FA5}">
                      <a16:colId xmlns:a16="http://schemas.microsoft.com/office/drawing/2014/main" val="3622305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43002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- 2023-05-15 13:34:24</a:t>
                      </a:r>
                      <a:r>
                        <a:rPr kumimoji="0" lang="en-US" sz="1000" b="0" i="0" u="none" strike="noStrike" kern="1200" cap="none" spc="0" normalizeH="0" baseline="0" noProof="0">
                          <a:ln>
                            <a:noFill/>
                          </a:ln>
                          <a:solidFill>
                            <a:prstClr val="black"/>
                          </a:solidFill>
                          <a:effectLst/>
                          <a:uLnTx/>
                          <a:uFillTx/>
                          <a:latin typeface="Calibri"/>
                          <a:ea typeface="+mn-ea"/>
                          <a:cs typeface="+mn-cs"/>
                        </a:rPr>
                        <a:t>
 #TEAMPHLY's Phoenix office lent a hand to @SVdP and made 150 pizzas for over 1,000 individuals and families in the local #community. The non-profit is dedicated to feeding, clothing, housing, and healing neighbors in need who have nowhere else to turn for help. #insurancecareers https://t.co/Jbe5vFN7LF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0.1548 %</a:t>
                      </a:r>
                    </a:p>
                  </a:txBody>
                  <a:tcPr/>
                </a:tc>
                <a:extLst>
                  <a:ext uri="{0D108BD9-81ED-4DB2-BD59-A6C34878D82A}">
                    <a16:rowId xmlns:a16="http://schemas.microsoft.com/office/drawing/2014/main" val="276985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- 2023-05-10 11:07:00</a:t>
                      </a:r>
                      <a:r>
                        <a:rPr kumimoji="0" lang="en-US" sz="1000" b="0" i="0" u="none" strike="noStrike" kern="1200" cap="none" spc="0" normalizeH="0" baseline="0" noProof="0">
                          <a:ln>
                            <a:noFill/>
                          </a:ln>
                          <a:solidFill>
                            <a:prstClr val="black"/>
                          </a:solidFill>
                          <a:effectLst/>
                          <a:uLnTx/>
                          <a:uFillTx/>
                          <a:latin typeface="Calibri"/>
                          <a:ea typeface="+mn-ea"/>
                          <a:cs typeface="+mn-cs"/>
                        </a:rPr>
                        <a:t>
 We were excited to celebrate @CityYearPhilly's 25th anniversary at their Red Jacket Gala! The annual event raises money to advance the non-profit's work and help students in under-resourced schools receive a high-quality #education. Here's a snapshot of #TEAMPHLY at the Gala! https://t.co/ggY4dzR8Lk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0.1293 %</a:t>
                      </a:r>
                    </a:p>
                  </a:txBody>
                  <a:tcPr/>
                </a:tc>
                <a:extLst>
                  <a:ext uri="{0D108BD9-81ED-4DB2-BD59-A6C34878D82A}">
                    <a16:rowId xmlns:a16="http://schemas.microsoft.com/office/drawing/2014/main" val="230175346"/>
                  </a:ext>
                </a:extLst>
              </a:tr>
            </a:tbl>
          </a:graphicData>
        </a:graphic>
      </p:graphicFrame>
      <p:sp>
        <p:nvSpPr>
          <p:cNvPr id="4" name="Text Placeholder 3">
            <a:extLst>
              <a:ext uri="{FF2B5EF4-FFF2-40B4-BE49-F238E27FC236}">
                <a16:creationId xmlns:a16="http://schemas.microsoft.com/office/drawing/2014/main" id="{958078B2-044C-46BD-A932-5665566BBCE9}"/>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604827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9FC9E-6CBA-4E37-A1CA-9F3AF1A6DA06}"/>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EF309A5F-825B-40ED-B0AE-0618563815D2}"/>
              </a:ext>
            </a:extLst>
          </p:cNvPr>
          <p:cNvGraphicFramePr>
            <a:graphicFrameLocks noGrp="1"/>
          </p:cNvGraphicFramePr>
          <p:nvPr>
            <p:ph type="tbl" sz="quarter" idx="13"/>
            <p:extLst>
              <p:ext uri="{D42A27DB-BD31-4B8C-83A1-F6EECF244321}">
                <p14:modId xmlns:p14="http://schemas.microsoft.com/office/powerpoint/2010/main" val="1631606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79420440"/>
                    </a:ext>
                  </a:extLst>
                </a:gridCol>
                <a:gridCol w="1152144">
                  <a:extLst>
                    <a:ext uri="{9D8B030D-6E8A-4147-A177-3AD203B41FA5}">
                      <a16:colId xmlns:a16="http://schemas.microsoft.com/office/drawing/2014/main" val="456975991"/>
                    </a:ext>
                  </a:extLst>
                </a:gridCol>
                <a:gridCol w="1152144">
                  <a:extLst>
                    <a:ext uri="{9D8B030D-6E8A-4147-A177-3AD203B41FA5}">
                      <a16:colId xmlns:a16="http://schemas.microsoft.com/office/drawing/2014/main" val="2403403"/>
                    </a:ext>
                  </a:extLst>
                </a:gridCol>
                <a:gridCol w="1152144">
                  <a:extLst>
                    <a:ext uri="{9D8B030D-6E8A-4147-A177-3AD203B41FA5}">
                      <a16:colId xmlns:a16="http://schemas.microsoft.com/office/drawing/2014/main" val="1703878501"/>
                    </a:ext>
                  </a:extLst>
                </a:gridCol>
                <a:gridCol w="1152144">
                  <a:extLst>
                    <a:ext uri="{9D8B030D-6E8A-4147-A177-3AD203B41FA5}">
                      <a16:colId xmlns:a16="http://schemas.microsoft.com/office/drawing/2014/main" val="47268964"/>
                    </a:ext>
                  </a:extLst>
                </a:gridCol>
                <a:gridCol w="1152144">
                  <a:extLst>
                    <a:ext uri="{9D8B030D-6E8A-4147-A177-3AD203B41FA5}">
                      <a16:colId xmlns:a16="http://schemas.microsoft.com/office/drawing/2014/main" val="319925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505528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- 2023-05-16 16:18:16</a:t>
                      </a:r>
                      <a:r>
                        <a:rPr kumimoji="0" lang="en-US" sz="1000" b="0" i="0" u="none" strike="noStrike" kern="1200" cap="none" spc="0" normalizeH="0" baseline="0" noProof="0">
                          <a:ln>
                            <a:noFill/>
                          </a:ln>
                          <a:solidFill>
                            <a:prstClr val="black"/>
                          </a:solidFill>
                          <a:effectLst/>
                          <a:uLnTx/>
                          <a:uFillTx/>
                          <a:latin typeface="Calibri"/>
                          <a:ea typeface="+mn-ea"/>
                          <a:cs typeface="+mn-cs"/>
                        </a:rPr>
                        <a:t>
 We teamed up with @Rise2030 to kick off our annual Healthy Week! #TEAMPHLY helped package 12K+ meals to be distributed to countries impacted by hunger. The international hunger relief organization coordinates the distribution of food &amp;amp; other life-saving aid around the world. https://t.co/LEQ0BaCxn3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0.1290 %</a:t>
                      </a:r>
                    </a:p>
                  </a:txBody>
                  <a:tcPr/>
                </a:tc>
                <a:extLst>
                  <a:ext uri="{0D108BD9-81ED-4DB2-BD59-A6C34878D82A}">
                    <a16:rowId xmlns:a16="http://schemas.microsoft.com/office/drawing/2014/main" val="1509623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- 2023-05-02 16:20:50</a:t>
                      </a:r>
                      <a:r>
                        <a:rPr kumimoji="0" lang="en-US" sz="1000" b="0" i="0" u="none" strike="noStrike" kern="1200" cap="none" spc="0" normalizeH="0" baseline="0" noProof="0">
                          <a:ln>
                            <a:noFill/>
                          </a:ln>
                          <a:solidFill>
                            <a:prstClr val="black"/>
                          </a:solidFill>
                          <a:effectLst/>
                          <a:uLnTx/>
                          <a:uFillTx/>
                          <a:latin typeface="Calibri"/>
                          <a:ea typeface="+mn-ea"/>
                          <a:cs typeface="+mn-cs"/>
                        </a:rPr>
                        <a:t>
 Finding the right job can make you happy! 😃 If you’re looking for a fulfilling career that offers stability, growth, &amp;amp; opportunity, then PHLY may be the right fit for you. Visit https://t.co/TAsZrjsbnK to check out our job openings. #TEAMPHLY #MondayMotivation https://t.co/ZFp11sgz8X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0.1035 %</a:t>
                      </a:r>
                    </a:p>
                  </a:txBody>
                  <a:tcPr/>
                </a:tc>
                <a:extLst>
                  <a:ext uri="{0D108BD9-81ED-4DB2-BD59-A6C34878D82A}">
                    <a16:rowId xmlns:a16="http://schemas.microsoft.com/office/drawing/2014/main" val="2156216393"/>
                  </a:ext>
                </a:extLst>
              </a:tr>
            </a:tbl>
          </a:graphicData>
        </a:graphic>
      </p:graphicFrame>
      <p:sp>
        <p:nvSpPr>
          <p:cNvPr id="4" name="Text Placeholder 3">
            <a:extLst>
              <a:ext uri="{FF2B5EF4-FFF2-40B4-BE49-F238E27FC236}">
                <a16:creationId xmlns:a16="http://schemas.microsoft.com/office/drawing/2014/main" id="{1538F421-0E16-47EA-A836-1BD2AF0872E9}"/>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763445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2E353-8984-498A-9C38-DE7260E4C3FE}"/>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1981A10E-ECA6-49B9-A628-60F98DBAF5D0}"/>
              </a:ext>
            </a:extLst>
          </p:cNvPr>
          <p:cNvGraphicFramePr>
            <a:graphicFrameLocks noGrp="1"/>
          </p:cNvGraphicFramePr>
          <p:nvPr>
            <p:ph type="tbl" sz="quarter" idx="13"/>
            <p:extLst>
              <p:ext uri="{D42A27DB-BD31-4B8C-83A1-F6EECF244321}">
                <p14:modId xmlns:p14="http://schemas.microsoft.com/office/powerpoint/2010/main" val="458078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47656661"/>
                    </a:ext>
                  </a:extLst>
                </a:gridCol>
                <a:gridCol w="1152144">
                  <a:extLst>
                    <a:ext uri="{9D8B030D-6E8A-4147-A177-3AD203B41FA5}">
                      <a16:colId xmlns:a16="http://schemas.microsoft.com/office/drawing/2014/main" val="3211537470"/>
                    </a:ext>
                  </a:extLst>
                </a:gridCol>
                <a:gridCol w="1152144">
                  <a:extLst>
                    <a:ext uri="{9D8B030D-6E8A-4147-A177-3AD203B41FA5}">
                      <a16:colId xmlns:a16="http://schemas.microsoft.com/office/drawing/2014/main" val="4148588652"/>
                    </a:ext>
                  </a:extLst>
                </a:gridCol>
                <a:gridCol w="1152144">
                  <a:extLst>
                    <a:ext uri="{9D8B030D-6E8A-4147-A177-3AD203B41FA5}">
                      <a16:colId xmlns:a16="http://schemas.microsoft.com/office/drawing/2014/main" val="2893905179"/>
                    </a:ext>
                  </a:extLst>
                </a:gridCol>
                <a:gridCol w="1152144">
                  <a:extLst>
                    <a:ext uri="{9D8B030D-6E8A-4147-A177-3AD203B41FA5}">
                      <a16:colId xmlns:a16="http://schemas.microsoft.com/office/drawing/2014/main" val="1296846249"/>
                    </a:ext>
                  </a:extLst>
                </a:gridCol>
                <a:gridCol w="1152144">
                  <a:extLst>
                    <a:ext uri="{9D8B030D-6E8A-4147-A177-3AD203B41FA5}">
                      <a16:colId xmlns:a16="http://schemas.microsoft.com/office/drawing/2014/main" val="861575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427827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- 2023-05-01 16:14:59</a:t>
                      </a:r>
                      <a:r>
                        <a:rPr kumimoji="0" lang="en-US" sz="1000" b="0" i="0" u="none" strike="noStrike" kern="1200" cap="none" spc="0" normalizeH="0" baseline="0" noProof="0">
                          <a:ln>
                            <a:noFill/>
                          </a:ln>
                          <a:solidFill>
                            <a:prstClr val="black"/>
                          </a:solidFill>
                          <a:effectLst/>
                          <a:uLnTx/>
                          <a:uFillTx/>
                          <a:latin typeface="Calibri"/>
                          <a:ea typeface="+mn-ea"/>
                          <a:cs typeface="+mn-cs"/>
                        </a:rPr>
                        <a:t>
 PHLY was proud to sponsor &amp;amp; participate in @IBXRun10 this past weekend! #TEAMPHLY joined sister company @TMNA_Services alongside thousands of runners who braved the rain for the largest 10-mile road race in the country. Congrats to all the runners! #IBXBSR23 #BroadStreetRun https://t.co/Zkf91KXGED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0.1034 %</a:t>
                      </a:r>
                    </a:p>
                  </a:txBody>
                  <a:tcPr/>
                </a:tc>
                <a:extLst>
                  <a:ext uri="{0D108BD9-81ED-4DB2-BD59-A6C34878D82A}">
                    <a16:rowId xmlns:a16="http://schemas.microsoft.com/office/drawing/2014/main" val="2800650440"/>
                  </a:ext>
                </a:extLst>
              </a:tr>
            </a:tbl>
          </a:graphicData>
        </a:graphic>
      </p:graphicFrame>
      <p:sp>
        <p:nvSpPr>
          <p:cNvPr id="4" name="Text Placeholder 3">
            <a:extLst>
              <a:ext uri="{FF2B5EF4-FFF2-40B4-BE49-F238E27FC236}">
                <a16:creationId xmlns:a16="http://schemas.microsoft.com/office/drawing/2014/main" id="{0E4723B2-2D20-48C0-9673-8F3340AEADA4}"/>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049554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CAE12-9560-4668-8472-F38BA1B87C57}"/>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D63588C0-72BD-4819-B71E-489C3F489393}"/>
              </a:ext>
            </a:extLst>
          </p:cNvPr>
          <p:cNvGraphicFramePr>
            <a:graphicFrameLocks noGrp="1"/>
          </p:cNvGraphicFramePr>
          <p:nvPr>
            <p:ph type="tbl" sz="quarter" idx="13"/>
            <p:extLst>
              <p:ext uri="{D42A27DB-BD31-4B8C-83A1-F6EECF244321}">
                <p14:modId xmlns:p14="http://schemas.microsoft.com/office/powerpoint/2010/main" val="3107549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53241047"/>
                    </a:ext>
                  </a:extLst>
                </a:gridCol>
                <a:gridCol w="576072">
                  <a:extLst>
                    <a:ext uri="{9D8B030D-6E8A-4147-A177-3AD203B41FA5}">
                      <a16:colId xmlns:a16="http://schemas.microsoft.com/office/drawing/2014/main" val="387738132"/>
                    </a:ext>
                  </a:extLst>
                </a:gridCol>
                <a:gridCol w="576072">
                  <a:extLst>
                    <a:ext uri="{9D8B030D-6E8A-4147-A177-3AD203B41FA5}">
                      <a16:colId xmlns:a16="http://schemas.microsoft.com/office/drawing/2014/main" val="237435035"/>
                    </a:ext>
                  </a:extLst>
                </a:gridCol>
                <a:gridCol w="576072">
                  <a:extLst>
                    <a:ext uri="{9D8B030D-6E8A-4147-A177-3AD203B41FA5}">
                      <a16:colId xmlns:a16="http://schemas.microsoft.com/office/drawing/2014/main" val="3298462403"/>
                    </a:ext>
                  </a:extLst>
                </a:gridCol>
                <a:gridCol w="576072">
                  <a:extLst>
                    <a:ext uri="{9D8B030D-6E8A-4147-A177-3AD203B41FA5}">
                      <a16:colId xmlns:a16="http://schemas.microsoft.com/office/drawing/2014/main" val="1712910232"/>
                    </a:ext>
                  </a:extLst>
                </a:gridCol>
                <a:gridCol w="576072">
                  <a:extLst>
                    <a:ext uri="{9D8B030D-6E8A-4147-A177-3AD203B41FA5}">
                      <a16:colId xmlns:a16="http://schemas.microsoft.com/office/drawing/2014/main" val="3358464328"/>
                    </a:ext>
                  </a:extLst>
                </a:gridCol>
                <a:gridCol w="576072">
                  <a:extLst>
                    <a:ext uri="{9D8B030D-6E8A-4147-A177-3AD203B41FA5}">
                      <a16:colId xmlns:a16="http://schemas.microsoft.com/office/drawing/2014/main" val="3011144612"/>
                    </a:ext>
                  </a:extLst>
                </a:gridCol>
                <a:gridCol w="576072">
                  <a:extLst>
                    <a:ext uri="{9D8B030D-6E8A-4147-A177-3AD203B41FA5}">
                      <a16:colId xmlns:a16="http://schemas.microsoft.com/office/drawing/2014/main" val="301319506"/>
                    </a:ext>
                  </a:extLst>
                </a:gridCol>
                <a:gridCol w="576072">
                  <a:extLst>
                    <a:ext uri="{9D8B030D-6E8A-4147-A177-3AD203B41FA5}">
                      <a16:colId xmlns:a16="http://schemas.microsoft.com/office/drawing/2014/main" val="199470515"/>
                    </a:ext>
                  </a:extLst>
                </a:gridCol>
                <a:gridCol w="576072">
                  <a:extLst>
                    <a:ext uri="{9D8B030D-6E8A-4147-A177-3AD203B41FA5}">
                      <a16:colId xmlns:a16="http://schemas.microsoft.com/office/drawing/2014/main" val="1916307443"/>
                    </a:ext>
                  </a:extLst>
                </a:gridCol>
                <a:gridCol w="576072">
                  <a:extLst>
                    <a:ext uri="{9D8B030D-6E8A-4147-A177-3AD203B41FA5}">
                      <a16:colId xmlns:a16="http://schemas.microsoft.com/office/drawing/2014/main" val="3239147910"/>
                    </a:ext>
                  </a:extLst>
                </a:gridCol>
                <a:gridCol w="576072">
                  <a:extLst>
                    <a:ext uri="{9D8B030D-6E8A-4147-A177-3AD203B41FA5}">
                      <a16:colId xmlns:a16="http://schemas.microsoft.com/office/drawing/2014/main" val="3674618416"/>
                    </a:ext>
                  </a:extLst>
                </a:gridCol>
                <a:gridCol w="576072">
                  <a:extLst>
                    <a:ext uri="{9D8B030D-6E8A-4147-A177-3AD203B41FA5}">
                      <a16:colId xmlns:a16="http://schemas.microsoft.com/office/drawing/2014/main" val="138525369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203714295"/>
                  </a:ext>
                </a:extLst>
              </a:tr>
              <a:tr h="370840">
                <a:tc>
                  <a:txBody>
                    <a:bodyPr/>
                    <a:lstStyle/>
                    <a:p>
                      <a:r>
                        <a:rPr lang="en-US" sz="1000"/>
                        <a:t>36859</a:t>
                      </a:r>
                    </a:p>
                  </a:txBody>
                  <a:tcPr/>
                </a:tc>
                <a:tc>
                  <a:txBody>
                    <a:bodyPr/>
                    <a:lstStyle/>
                    <a:p>
                      <a:r>
                        <a:rPr lang="en-US" sz="1000"/>
                        <a:t>389</a:t>
                      </a:r>
                    </a:p>
                  </a:txBody>
                  <a:tcPr/>
                </a:tc>
                <a:tc>
                  <a:txBody>
                    <a:bodyPr/>
                    <a:lstStyle/>
                    <a:p>
                      <a:r>
                        <a:rPr lang="en-US" sz="1000"/>
                        <a:t>26</a:t>
                      </a:r>
                    </a:p>
                  </a:txBody>
                  <a:tcPr/>
                </a:tc>
                <a:tc>
                  <a:txBody>
                    <a:bodyPr/>
                    <a:lstStyle/>
                    <a:p>
                      <a:r>
                        <a:rPr lang="en-US" sz="1000"/>
                        <a:t>2592</a:t>
                      </a:r>
                    </a:p>
                  </a:txBody>
                  <a:tcPr/>
                </a:tc>
                <a:tc>
                  <a:txBody>
                    <a:bodyPr/>
                    <a:lstStyle/>
                    <a:p>
                      <a:r>
                        <a:rPr lang="en-US" sz="1000"/>
                        <a:t>99.692307692308</a:t>
                      </a:r>
                    </a:p>
                  </a:txBody>
                  <a:tcPr/>
                </a:tc>
                <a:tc>
                  <a:txBody>
                    <a:bodyPr/>
                    <a:lstStyle/>
                    <a:p>
                      <a:r>
                        <a:rPr lang="en-US" sz="1000"/>
                        <a:t>53</a:t>
                      </a:r>
                    </a:p>
                  </a:txBody>
                  <a:tcPr/>
                </a:tc>
                <a:tc>
                  <a:txBody>
                    <a:bodyPr/>
                    <a:lstStyle/>
                    <a:p>
                      <a:r>
                        <a:rPr lang="en-US" sz="1000"/>
                        <a:t>198</a:t>
                      </a:r>
                    </a:p>
                  </a:txBody>
                  <a:tcPr/>
                </a:tc>
                <a:tc>
                  <a:txBody>
                    <a:bodyPr/>
                    <a:lstStyle/>
                    <a:p>
                      <a:r>
                        <a:rPr lang="en-US" sz="1000"/>
                        <a:t>7.6153846153846</a:t>
                      </a:r>
                    </a:p>
                  </a:txBody>
                  <a:tcPr/>
                </a:tc>
                <a:tc>
                  <a:txBody>
                    <a:bodyPr/>
                    <a:lstStyle/>
                    <a:p>
                      <a:r>
                        <a:rPr lang="en-US" sz="1000"/>
                        <a:t>10335</a:t>
                      </a:r>
                    </a:p>
                  </a:txBody>
                  <a:tcPr/>
                </a:tc>
                <a:tc>
                  <a:txBody>
                    <a:bodyPr/>
                    <a:lstStyle/>
                    <a:p>
                      <a:r>
                        <a:rPr lang="en-US" sz="1000"/>
                        <a:t>397.5</a:t>
                      </a:r>
                    </a:p>
                  </a:txBody>
                  <a:tcPr/>
                </a:tc>
                <a:tc>
                  <a:txBody>
                    <a:bodyPr/>
                    <a:lstStyle/>
                    <a:p>
                      <a:r>
                        <a:rPr lang="en-US" sz="1000"/>
                        <a:t>81073</a:t>
                      </a:r>
                    </a:p>
                  </a:txBody>
                  <a:tcPr/>
                </a:tc>
                <a:tc>
                  <a:txBody>
                    <a:bodyPr/>
                    <a:lstStyle/>
                    <a:p>
                      <a:r>
                        <a:rPr lang="en-US" sz="1000"/>
                        <a:t>3118.1923076923</a:t>
                      </a:r>
                    </a:p>
                  </a:txBody>
                  <a:tcPr/>
                </a:tc>
                <a:tc>
                  <a:txBody>
                    <a:bodyPr/>
                    <a:lstStyle/>
                    <a:p>
                      <a:r>
                        <a:rPr lang="en-US" sz="1000"/>
                        <a:t>11.697448841501 %</a:t>
                      </a:r>
                    </a:p>
                  </a:txBody>
                  <a:tcPr/>
                </a:tc>
                <a:extLst>
                  <a:ext uri="{0D108BD9-81ED-4DB2-BD59-A6C34878D82A}">
                    <a16:rowId xmlns:a16="http://schemas.microsoft.com/office/drawing/2014/main" val="3196190391"/>
                  </a:ext>
                </a:extLst>
              </a:tr>
            </a:tbl>
          </a:graphicData>
        </a:graphic>
      </p:graphicFrame>
      <p:sp>
        <p:nvSpPr>
          <p:cNvPr id="4" name="Text Placeholder 3">
            <a:extLst>
              <a:ext uri="{FF2B5EF4-FFF2-40B4-BE49-F238E27FC236}">
                <a16:creationId xmlns:a16="http://schemas.microsoft.com/office/drawing/2014/main" id="{2E8D809F-A2BF-4263-9BBA-9E9359BFB7FB}"/>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4057407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D65E4-6DE9-47AC-A105-85C1B0707C30}"/>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24981BDA-DE41-4069-892D-081E389E06A5}"/>
              </a:ext>
            </a:extLst>
          </p:cNvPr>
          <p:cNvGraphicFramePr>
            <a:graphicFrameLocks noGrp="1"/>
          </p:cNvGraphicFramePr>
          <p:nvPr>
            <p:ph type="chart" sz="quarter" idx="13"/>
            <p:extLst>
              <p:ext uri="{D42A27DB-BD31-4B8C-83A1-F6EECF244321}">
                <p14:modId xmlns:p14="http://schemas.microsoft.com/office/powerpoint/2010/main" val="33239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E72C89-C14F-4CF4-B199-120ACA81F41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C708488-7539-421A-AA30-2505419406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7997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C27AC-5182-471F-95A1-7690A0226D8E}"/>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DE6CCEFA-9CBF-4E81-915F-1158CDCB7E99}"/>
              </a:ext>
            </a:extLst>
          </p:cNvPr>
          <p:cNvGraphicFramePr>
            <a:graphicFrameLocks noGrp="1"/>
          </p:cNvGraphicFramePr>
          <p:nvPr>
            <p:ph type="chart" sz="quarter" idx="13"/>
            <p:extLst>
              <p:ext uri="{D42A27DB-BD31-4B8C-83A1-F6EECF244321}">
                <p14:modId xmlns:p14="http://schemas.microsoft.com/office/powerpoint/2010/main" val="1110872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FDB942-6AA1-4D72-83F3-0C78EF9F82C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BC41C98-2E68-4C5C-8109-24734451D1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7956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099A0-D56C-4E99-A74F-59CAF2C4347C}"/>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AB8717CB-3605-4A61-BC91-4587EBF97236}"/>
              </a:ext>
            </a:extLst>
          </p:cNvPr>
          <p:cNvGraphicFramePr>
            <a:graphicFrameLocks noGrp="1"/>
          </p:cNvGraphicFramePr>
          <p:nvPr>
            <p:ph type="chart" sz="quarter" idx="13"/>
            <p:extLst>
              <p:ext uri="{D42A27DB-BD31-4B8C-83A1-F6EECF244321}">
                <p14:modId xmlns:p14="http://schemas.microsoft.com/office/powerpoint/2010/main" val="3701832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EF9AB7-164D-4482-981E-5DDF19318FE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54A6320-0719-4DD7-85AD-B1396152E4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52609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3523A-773B-44A9-9FAE-A25CD31BF681}"/>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B4209002-29EF-475C-8BA9-913EBD93E430}"/>
              </a:ext>
            </a:extLst>
          </p:cNvPr>
          <p:cNvGraphicFramePr>
            <a:graphicFrameLocks noGrp="1"/>
          </p:cNvGraphicFramePr>
          <p:nvPr>
            <p:ph type="chart" sz="quarter" idx="13"/>
            <p:extLst>
              <p:ext uri="{D42A27DB-BD31-4B8C-83A1-F6EECF244321}">
                <p14:modId xmlns:p14="http://schemas.microsoft.com/office/powerpoint/2010/main" val="962478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DDA9D2-CE3C-4CBA-B19D-2E849F8409F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60CEE51-D246-49C5-9B70-839C00FFB0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3128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13C3E-04CF-4D39-A83D-6C745F851114}"/>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C62FEB47-6371-4C2C-A899-A45013996DDB}"/>
              </a:ext>
            </a:extLst>
          </p:cNvPr>
          <p:cNvGraphicFramePr>
            <a:graphicFrameLocks noGrp="1"/>
          </p:cNvGraphicFramePr>
          <p:nvPr>
            <p:ph type="tbl" sz="quarter" idx="13"/>
            <p:extLst>
              <p:ext uri="{D42A27DB-BD31-4B8C-83A1-F6EECF244321}">
                <p14:modId xmlns:p14="http://schemas.microsoft.com/office/powerpoint/2010/main" val="1743701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5311301"/>
                    </a:ext>
                  </a:extLst>
                </a:gridCol>
                <a:gridCol w="740664">
                  <a:extLst>
                    <a:ext uri="{9D8B030D-6E8A-4147-A177-3AD203B41FA5}">
                      <a16:colId xmlns:a16="http://schemas.microsoft.com/office/drawing/2014/main" val="2679386043"/>
                    </a:ext>
                  </a:extLst>
                </a:gridCol>
                <a:gridCol w="740664">
                  <a:extLst>
                    <a:ext uri="{9D8B030D-6E8A-4147-A177-3AD203B41FA5}">
                      <a16:colId xmlns:a16="http://schemas.microsoft.com/office/drawing/2014/main" val="1530818717"/>
                    </a:ext>
                  </a:extLst>
                </a:gridCol>
                <a:gridCol w="740664">
                  <a:extLst>
                    <a:ext uri="{9D8B030D-6E8A-4147-A177-3AD203B41FA5}">
                      <a16:colId xmlns:a16="http://schemas.microsoft.com/office/drawing/2014/main" val="727521596"/>
                    </a:ext>
                  </a:extLst>
                </a:gridCol>
                <a:gridCol w="740664">
                  <a:extLst>
                    <a:ext uri="{9D8B030D-6E8A-4147-A177-3AD203B41FA5}">
                      <a16:colId xmlns:a16="http://schemas.microsoft.com/office/drawing/2014/main" val="3994166024"/>
                    </a:ext>
                  </a:extLst>
                </a:gridCol>
                <a:gridCol w="740664">
                  <a:extLst>
                    <a:ext uri="{9D8B030D-6E8A-4147-A177-3AD203B41FA5}">
                      <a16:colId xmlns:a16="http://schemas.microsoft.com/office/drawing/2014/main" val="3735019522"/>
                    </a:ext>
                  </a:extLst>
                </a:gridCol>
                <a:gridCol w="740664">
                  <a:extLst>
                    <a:ext uri="{9D8B030D-6E8A-4147-A177-3AD203B41FA5}">
                      <a16:colId xmlns:a16="http://schemas.microsoft.com/office/drawing/2014/main" val="3312671096"/>
                    </a:ext>
                  </a:extLst>
                </a:gridCol>
                <a:gridCol w="740664">
                  <a:extLst>
                    <a:ext uri="{9D8B030D-6E8A-4147-A177-3AD203B41FA5}">
                      <a16:colId xmlns:a16="http://schemas.microsoft.com/office/drawing/2014/main" val="3170236748"/>
                    </a:ext>
                  </a:extLst>
                </a:gridCol>
                <a:gridCol w="740664">
                  <a:extLst>
                    <a:ext uri="{9D8B030D-6E8A-4147-A177-3AD203B41FA5}">
                      <a16:colId xmlns:a16="http://schemas.microsoft.com/office/drawing/2014/main" val="3914080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1138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- 2023-05-01 16:23:25</a:t>
                      </a:r>
                      <a:r>
                        <a:rPr kumimoji="0" lang="en-US" sz="1000" b="0" i="0" u="none" strike="noStrike" kern="1200" cap="none" spc="0" normalizeH="0" baseline="0" noProof="0">
                          <a:ln>
                            <a:noFill/>
                          </a:ln>
                          <a:solidFill>
                            <a:prstClr val="black"/>
                          </a:solidFill>
                          <a:effectLst/>
                          <a:uLnTx/>
                          <a:uFillTx/>
                          <a:latin typeface="Calibri"/>
                          <a:ea typeface="+mn-ea"/>
                          <a:cs typeface="+mn-cs"/>
                        </a:rPr>
                        <a:t>
 PHLY was proud to sponsor and participate in the 43rd Independence Blue Cross #BroadStreetRun this past weekend! #TEAMPHLY joined sister company Tokio Marine North America Services alongside thousands of runners who braved the rain for the largest 10-mile road race in the country. Congratulations to all of the runners who participated in the event! #IBXBSR23 #BroadStreetRun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32.038089387191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8661303"/>
                  </a:ext>
                </a:extLst>
              </a:tr>
            </a:tbl>
          </a:graphicData>
        </a:graphic>
      </p:graphicFrame>
      <p:sp>
        <p:nvSpPr>
          <p:cNvPr id="4" name="Text Placeholder 3">
            <a:extLst>
              <a:ext uri="{FF2B5EF4-FFF2-40B4-BE49-F238E27FC236}">
                <a16:creationId xmlns:a16="http://schemas.microsoft.com/office/drawing/2014/main" id="{D31E6D4B-AD9F-462C-AA68-4D962C76900A}"/>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966289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C94AA-EA51-4472-98D5-23AE3C06097F}"/>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EE682AE1-6A9E-4D11-88A2-A356965D98E7}"/>
              </a:ext>
            </a:extLst>
          </p:cNvPr>
          <p:cNvGraphicFramePr>
            <a:graphicFrameLocks noGrp="1"/>
          </p:cNvGraphicFramePr>
          <p:nvPr>
            <p:ph type="tbl" sz="quarter" idx="13"/>
            <p:extLst>
              <p:ext uri="{D42A27DB-BD31-4B8C-83A1-F6EECF244321}">
                <p14:modId xmlns:p14="http://schemas.microsoft.com/office/powerpoint/2010/main" val="1752327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03792633"/>
                    </a:ext>
                  </a:extLst>
                </a:gridCol>
                <a:gridCol w="740664">
                  <a:extLst>
                    <a:ext uri="{9D8B030D-6E8A-4147-A177-3AD203B41FA5}">
                      <a16:colId xmlns:a16="http://schemas.microsoft.com/office/drawing/2014/main" val="3225149730"/>
                    </a:ext>
                  </a:extLst>
                </a:gridCol>
                <a:gridCol w="740664">
                  <a:extLst>
                    <a:ext uri="{9D8B030D-6E8A-4147-A177-3AD203B41FA5}">
                      <a16:colId xmlns:a16="http://schemas.microsoft.com/office/drawing/2014/main" val="1541660027"/>
                    </a:ext>
                  </a:extLst>
                </a:gridCol>
                <a:gridCol w="740664">
                  <a:extLst>
                    <a:ext uri="{9D8B030D-6E8A-4147-A177-3AD203B41FA5}">
                      <a16:colId xmlns:a16="http://schemas.microsoft.com/office/drawing/2014/main" val="341495804"/>
                    </a:ext>
                  </a:extLst>
                </a:gridCol>
                <a:gridCol w="740664">
                  <a:extLst>
                    <a:ext uri="{9D8B030D-6E8A-4147-A177-3AD203B41FA5}">
                      <a16:colId xmlns:a16="http://schemas.microsoft.com/office/drawing/2014/main" val="3720620966"/>
                    </a:ext>
                  </a:extLst>
                </a:gridCol>
                <a:gridCol w="740664">
                  <a:extLst>
                    <a:ext uri="{9D8B030D-6E8A-4147-A177-3AD203B41FA5}">
                      <a16:colId xmlns:a16="http://schemas.microsoft.com/office/drawing/2014/main" val="3588317362"/>
                    </a:ext>
                  </a:extLst>
                </a:gridCol>
                <a:gridCol w="740664">
                  <a:extLst>
                    <a:ext uri="{9D8B030D-6E8A-4147-A177-3AD203B41FA5}">
                      <a16:colId xmlns:a16="http://schemas.microsoft.com/office/drawing/2014/main" val="1914456208"/>
                    </a:ext>
                  </a:extLst>
                </a:gridCol>
                <a:gridCol w="740664">
                  <a:extLst>
                    <a:ext uri="{9D8B030D-6E8A-4147-A177-3AD203B41FA5}">
                      <a16:colId xmlns:a16="http://schemas.microsoft.com/office/drawing/2014/main" val="1455192431"/>
                    </a:ext>
                  </a:extLst>
                </a:gridCol>
                <a:gridCol w="740664">
                  <a:extLst>
                    <a:ext uri="{9D8B030D-6E8A-4147-A177-3AD203B41FA5}">
                      <a16:colId xmlns:a16="http://schemas.microsoft.com/office/drawing/2014/main" val="4094261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81846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- 2023-05-17 16:20:19</a:t>
                      </a:r>
                      <a:r>
                        <a:rPr kumimoji="0" lang="en-US" sz="1000" b="0" i="0" u="none" strike="noStrike" kern="1200" cap="none" spc="0" normalizeH="0" baseline="0" noProof="0">
                          <a:ln>
                            <a:noFill/>
                          </a:ln>
                          <a:solidFill>
                            <a:prstClr val="black"/>
                          </a:solidFill>
                          <a:effectLst/>
                          <a:uLnTx/>
                          <a:uFillTx/>
                          <a:latin typeface="Calibri"/>
                          <a:ea typeface="+mn-ea"/>
                          <a:cs typeface="+mn-cs"/>
                        </a:rPr>
                        <a:t>
 #TEAMPHLY enjoyed a fun day full of food, games, and giveaways during our Healthy Picnic &amp; Wellness Fair! Co-hosted with sister company Tokio Marine North America Services, the annual event was complete with a catered lunch by 12th Street Catering which included a variety of #healthy options, one-on-ones with #healthandwellness experts, and a variety of exciting activities. Thanks again to our vendors for joining us! #PHLYHealthyPicnic
93.3 WMMR Philadelphia The Leukemia &amp; Lymphoma Society - Eastern Pennsylvania &amp; Delaware Region American Diabetes Association American Heart Association - Philadelphia Marsh McLennan Agency Fidelity Investments Independence Blue Cross Prasada Livongo College Tuition Benefit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51.730959446093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62269801"/>
                  </a:ext>
                </a:extLst>
              </a:tr>
            </a:tbl>
          </a:graphicData>
        </a:graphic>
      </p:graphicFrame>
      <p:sp>
        <p:nvSpPr>
          <p:cNvPr id="4" name="Text Placeholder 3">
            <a:extLst>
              <a:ext uri="{FF2B5EF4-FFF2-40B4-BE49-F238E27FC236}">
                <a16:creationId xmlns:a16="http://schemas.microsoft.com/office/drawing/2014/main" id="{0D68D3BA-396E-442A-A61F-DC07C548D176}"/>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51070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B9550-8D5F-4621-8F58-F0D2D76E734A}"/>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46F271D9-1A71-431C-AE77-8CAB8DC15476}"/>
              </a:ext>
            </a:extLst>
          </p:cNvPr>
          <p:cNvGraphicFramePr>
            <a:graphicFrameLocks noGrp="1"/>
          </p:cNvGraphicFramePr>
          <p:nvPr>
            <p:ph type="tbl" sz="quarter" idx="13"/>
            <p:extLst>
              <p:ext uri="{D42A27DB-BD31-4B8C-83A1-F6EECF244321}">
                <p14:modId xmlns:p14="http://schemas.microsoft.com/office/powerpoint/2010/main" val="1587185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40186383"/>
                    </a:ext>
                  </a:extLst>
                </a:gridCol>
                <a:gridCol w="740664">
                  <a:extLst>
                    <a:ext uri="{9D8B030D-6E8A-4147-A177-3AD203B41FA5}">
                      <a16:colId xmlns:a16="http://schemas.microsoft.com/office/drawing/2014/main" val="3907299212"/>
                    </a:ext>
                  </a:extLst>
                </a:gridCol>
                <a:gridCol w="740664">
                  <a:extLst>
                    <a:ext uri="{9D8B030D-6E8A-4147-A177-3AD203B41FA5}">
                      <a16:colId xmlns:a16="http://schemas.microsoft.com/office/drawing/2014/main" val="1919230726"/>
                    </a:ext>
                  </a:extLst>
                </a:gridCol>
                <a:gridCol w="740664">
                  <a:extLst>
                    <a:ext uri="{9D8B030D-6E8A-4147-A177-3AD203B41FA5}">
                      <a16:colId xmlns:a16="http://schemas.microsoft.com/office/drawing/2014/main" val="3657670340"/>
                    </a:ext>
                  </a:extLst>
                </a:gridCol>
                <a:gridCol w="740664">
                  <a:extLst>
                    <a:ext uri="{9D8B030D-6E8A-4147-A177-3AD203B41FA5}">
                      <a16:colId xmlns:a16="http://schemas.microsoft.com/office/drawing/2014/main" val="22442408"/>
                    </a:ext>
                  </a:extLst>
                </a:gridCol>
                <a:gridCol w="740664">
                  <a:extLst>
                    <a:ext uri="{9D8B030D-6E8A-4147-A177-3AD203B41FA5}">
                      <a16:colId xmlns:a16="http://schemas.microsoft.com/office/drawing/2014/main" val="1038384597"/>
                    </a:ext>
                  </a:extLst>
                </a:gridCol>
                <a:gridCol w="740664">
                  <a:extLst>
                    <a:ext uri="{9D8B030D-6E8A-4147-A177-3AD203B41FA5}">
                      <a16:colId xmlns:a16="http://schemas.microsoft.com/office/drawing/2014/main" val="2615552940"/>
                    </a:ext>
                  </a:extLst>
                </a:gridCol>
                <a:gridCol w="740664">
                  <a:extLst>
                    <a:ext uri="{9D8B030D-6E8A-4147-A177-3AD203B41FA5}">
                      <a16:colId xmlns:a16="http://schemas.microsoft.com/office/drawing/2014/main" val="3581561912"/>
                    </a:ext>
                  </a:extLst>
                </a:gridCol>
                <a:gridCol w="740664">
                  <a:extLst>
                    <a:ext uri="{9D8B030D-6E8A-4147-A177-3AD203B41FA5}">
                      <a16:colId xmlns:a16="http://schemas.microsoft.com/office/drawing/2014/main" val="2983985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81252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- 2023-05-04 15:43:15</a:t>
                      </a:r>
                      <a:r>
                        <a:rPr kumimoji="0" lang="en-US" sz="1000" b="0" i="0" u="none" strike="noStrike" kern="1200" cap="none" spc="0" normalizeH="0" baseline="0" noProof="0">
                          <a:ln>
                            <a:noFill/>
                          </a:ln>
                          <a:solidFill>
                            <a:prstClr val="black"/>
                          </a:solidFill>
                          <a:effectLst/>
                          <a:uLnTx/>
                          <a:uFillTx/>
                          <a:latin typeface="Calibri"/>
                          <a:ea typeface="+mn-ea"/>
                          <a:cs typeface="+mn-cs"/>
                        </a:rPr>
                        <a:t>
 #TEAMPHLY hosted a meet and greet with two Saint Joseph's University students who were awarded PHLY scholarships for their studies at the Maguire Academy of #Insurance and #RiskManagement. The students were invited to visit our Home Office to learn more about #insurancecareers and what it's like to work at PHLY. Here's a snapshot of the scholarship recipients with our executives!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8.8235294117647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58715715"/>
                  </a:ext>
                </a:extLst>
              </a:tr>
            </a:tbl>
          </a:graphicData>
        </a:graphic>
      </p:graphicFrame>
      <p:sp>
        <p:nvSpPr>
          <p:cNvPr id="4" name="Text Placeholder 3">
            <a:extLst>
              <a:ext uri="{FF2B5EF4-FFF2-40B4-BE49-F238E27FC236}">
                <a16:creationId xmlns:a16="http://schemas.microsoft.com/office/drawing/2014/main" id="{34860FAB-3B95-4398-9A51-0806EC70A4AD}"/>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40552469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EF7B6-67F2-469E-80FE-0FEFEDB03BF1}"/>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2BEEBAFA-1796-4233-BCF9-32FEA7598ECF}"/>
              </a:ext>
            </a:extLst>
          </p:cNvPr>
          <p:cNvGraphicFramePr>
            <a:graphicFrameLocks noGrp="1"/>
          </p:cNvGraphicFramePr>
          <p:nvPr>
            <p:ph type="tbl" sz="quarter" idx="13"/>
            <p:extLst>
              <p:ext uri="{D42A27DB-BD31-4B8C-83A1-F6EECF244321}">
                <p14:modId xmlns:p14="http://schemas.microsoft.com/office/powerpoint/2010/main" val="445245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43206917"/>
                    </a:ext>
                  </a:extLst>
                </a:gridCol>
                <a:gridCol w="740664">
                  <a:extLst>
                    <a:ext uri="{9D8B030D-6E8A-4147-A177-3AD203B41FA5}">
                      <a16:colId xmlns:a16="http://schemas.microsoft.com/office/drawing/2014/main" val="3854638558"/>
                    </a:ext>
                  </a:extLst>
                </a:gridCol>
                <a:gridCol w="740664">
                  <a:extLst>
                    <a:ext uri="{9D8B030D-6E8A-4147-A177-3AD203B41FA5}">
                      <a16:colId xmlns:a16="http://schemas.microsoft.com/office/drawing/2014/main" val="3857737709"/>
                    </a:ext>
                  </a:extLst>
                </a:gridCol>
                <a:gridCol w="740664">
                  <a:extLst>
                    <a:ext uri="{9D8B030D-6E8A-4147-A177-3AD203B41FA5}">
                      <a16:colId xmlns:a16="http://schemas.microsoft.com/office/drawing/2014/main" val="2118154066"/>
                    </a:ext>
                  </a:extLst>
                </a:gridCol>
                <a:gridCol w="740664">
                  <a:extLst>
                    <a:ext uri="{9D8B030D-6E8A-4147-A177-3AD203B41FA5}">
                      <a16:colId xmlns:a16="http://schemas.microsoft.com/office/drawing/2014/main" val="982716594"/>
                    </a:ext>
                  </a:extLst>
                </a:gridCol>
                <a:gridCol w="740664">
                  <a:extLst>
                    <a:ext uri="{9D8B030D-6E8A-4147-A177-3AD203B41FA5}">
                      <a16:colId xmlns:a16="http://schemas.microsoft.com/office/drawing/2014/main" val="1314102091"/>
                    </a:ext>
                  </a:extLst>
                </a:gridCol>
                <a:gridCol w="740664">
                  <a:extLst>
                    <a:ext uri="{9D8B030D-6E8A-4147-A177-3AD203B41FA5}">
                      <a16:colId xmlns:a16="http://schemas.microsoft.com/office/drawing/2014/main" val="2612174475"/>
                    </a:ext>
                  </a:extLst>
                </a:gridCol>
                <a:gridCol w="740664">
                  <a:extLst>
                    <a:ext uri="{9D8B030D-6E8A-4147-A177-3AD203B41FA5}">
                      <a16:colId xmlns:a16="http://schemas.microsoft.com/office/drawing/2014/main" val="3990876895"/>
                    </a:ext>
                  </a:extLst>
                </a:gridCol>
                <a:gridCol w="740664">
                  <a:extLst>
                    <a:ext uri="{9D8B030D-6E8A-4147-A177-3AD203B41FA5}">
                      <a16:colId xmlns:a16="http://schemas.microsoft.com/office/drawing/2014/main" val="2078059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75620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- 2023-05-17 10:43:30</a:t>
                      </a:r>
                      <a:r>
                        <a:rPr kumimoji="0" lang="en-US" sz="1000" b="0" i="0" u="none" strike="noStrike" kern="1200" cap="none" spc="0" normalizeH="0" baseline="0" noProof="0">
                          <a:ln>
                            <a:noFill/>
                          </a:ln>
                          <a:solidFill>
                            <a:prstClr val="black"/>
                          </a:solidFill>
                          <a:effectLst/>
                          <a:uLnTx/>
                          <a:uFillTx/>
                          <a:latin typeface="Calibri"/>
                          <a:ea typeface="+mn-ea"/>
                          <a:cs typeface="+mn-cs"/>
                        </a:rPr>
                        <a:t>
 We make it 𝗘𝗔𝗦𝗬 for our agents with e-binding!
With electronic binding, agents can simply bind submissions online, submit, and receive quick confirmation of coverage. 
E-binding: another way PHLY is by your side when you need us, making your life easy. Learn more at 𝗴𝗼.𝗽𝗵𝗹𝘆.𝗰𝗼𝗺/𝗲-𝗯𝗶𝗻𝗱𝗶𝗻𝗴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6.1844161643224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4271</a:t>
                      </a:r>
                    </a:p>
                  </a:txBody>
                  <a:tcPr/>
                </a:tc>
                <a:extLst>
                  <a:ext uri="{0D108BD9-81ED-4DB2-BD59-A6C34878D82A}">
                    <a16:rowId xmlns:a16="http://schemas.microsoft.com/office/drawing/2014/main" val="3256323944"/>
                  </a:ext>
                </a:extLst>
              </a:tr>
            </a:tbl>
          </a:graphicData>
        </a:graphic>
      </p:graphicFrame>
      <p:sp>
        <p:nvSpPr>
          <p:cNvPr id="4" name="Text Placeholder 3">
            <a:extLst>
              <a:ext uri="{FF2B5EF4-FFF2-40B4-BE49-F238E27FC236}">
                <a16:creationId xmlns:a16="http://schemas.microsoft.com/office/drawing/2014/main" id="{0089CC44-083D-4CAD-8912-EA7D96C53896}"/>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9765669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BA9D3-D8A2-4E57-819B-CB8963DD770A}"/>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5C68BAA8-7D10-4236-A159-29B1CA235827}"/>
              </a:ext>
            </a:extLst>
          </p:cNvPr>
          <p:cNvGraphicFramePr>
            <a:graphicFrameLocks noGrp="1"/>
          </p:cNvGraphicFramePr>
          <p:nvPr>
            <p:ph type="tbl" sz="quarter" idx="13"/>
            <p:extLst>
              <p:ext uri="{D42A27DB-BD31-4B8C-83A1-F6EECF244321}">
                <p14:modId xmlns:p14="http://schemas.microsoft.com/office/powerpoint/2010/main" val="1058536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75795297"/>
                    </a:ext>
                  </a:extLst>
                </a:gridCol>
                <a:gridCol w="740664">
                  <a:extLst>
                    <a:ext uri="{9D8B030D-6E8A-4147-A177-3AD203B41FA5}">
                      <a16:colId xmlns:a16="http://schemas.microsoft.com/office/drawing/2014/main" val="1302464239"/>
                    </a:ext>
                  </a:extLst>
                </a:gridCol>
                <a:gridCol w="740664">
                  <a:extLst>
                    <a:ext uri="{9D8B030D-6E8A-4147-A177-3AD203B41FA5}">
                      <a16:colId xmlns:a16="http://schemas.microsoft.com/office/drawing/2014/main" val="1494218921"/>
                    </a:ext>
                  </a:extLst>
                </a:gridCol>
                <a:gridCol w="740664">
                  <a:extLst>
                    <a:ext uri="{9D8B030D-6E8A-4147-A177-3AD203B41FA5}">
                      <a16:colId xmlns:a16="http://schemas.microsoft.com/office/drawing/2014/main" val="243178847"/>
                    </a:ext>
                  </a:extLst>
                </a:gridCol>
                <a:gridCol w="740664">
                  <a:extLst>
                    <a:ext uri="{9D8B030D-6E8A-4147-A177-3AD203B41FA5}">
                      <a16:colId xmlns:a16="http://schemas.microsoft.com/office/drawing/2014/main" val="3768337865"/>
                    </a:ext>
                  </a:extLst>
                </a:gridCol>
                <a:gridCol w="740664">
                  <a:extLst>
                    <a:ext uri="{9D8B030D-6E8A-4147-A177-3AD203B41FA5}">
                      <a16:colId xmlns:a16="http://schemas.microsoft.com/office/drawing/2014/main" val="1949678505"/>
                    </a:ext>
                  </a:extLst>
                </a:gridCol>
                <a:gridCol w="740664">
                  <a:extLst>
                    <a:ext uri="{9D8B030D-6E8A-4147-A177-3AD203B41FA5}">
                      <a16:colId xmlns:a16="http://schemas.microsoft.com/office/drawing/2014/main" val="3580480126"/>
                    </a:ext>
                  </a:extLst>
                </a:gridCol>
                <a:gridCol w="740664">
                  <a:extLst>
                    <a:ext uri="{9D8B030D-6E8A-4147-A177-3AD203B41FA5}">
                      <a16:colId xmlns:a16="http://schemas.microsoft.com/office/drawing/2014/main" val="1439184040"/>
                    </a:ext>
                  </a:extLst>
                </a:gridCol>
                <a:gridCol w="740664">
                  <a:extLst>
                    <a:ext uri="{9D8B030D-6E8A-4147-A177-3AD203B41FA5}">
                      <a16:colId xmlns:a16="http://schemas.microsoft.com/office/drawing/2014/main" val="578905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54201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- 2023-05-22 12:29:53</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PHLY employee Richard Foronjy, SHRM-CP for receiving the Delaware Valley HR Person of the Year Awards Rising Star Award! ⭐ 🏆 
The Delaware Valley HR Person of the Year Award celebrates the Human Resources industry and recognizes HR professionals who exemplify outstanding achievement within the local #humanresources community. #insurancecareers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13.739163211459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28089696"/>
                  </a:ext>
                </a:extLst>
              </a:tr>
            </a:tbl>
          </a:graphicData>
        </a:graphic>
      </p:graphicFrame>
      <p:sp>
        <p:nvSpPr>
          <p:cNvPr id="4" name="Text Placeholder 3">
            <a:extLst>
              <a:ext uri="{FF2B5EF4-FFF2-40B4-BE49-F238E27FC236}">
                <a16:creationId xmlns:a16="http://schemas.microsoft.com/office/drawing/2014/main" id="{D81F83A1-9CA1-4426-BC0C-678BC3147155}"/>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0678567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430CE-F7B5-4669-9887-5A8F22D00DC5}"/>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C3C0E701-27B0-4FA9-A5AE-C4FC5D204EDC}"/>
              </a:ext>
            </a:extLst>
          </p:cNvPr>
          <p:cNvGraphicFramePr>
            <a:graphicFrameLocks noGrp="1"/>
          </p:cNvGraphicFramePr>
          <p:nvPr>
            <p:ph type="tbl" sz="quarter" idx="13"/>
            <p:extLst>
              <p:ext uri="{D42A27DB-BD31-4B8C-83A1-F6EECF244321}">
                <p14:modId xmlns:p14="http://schemas.microsoft.com/office/powerpoint/2010/main" val="2188918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93201182"/>
                    </a:ext>
                  </a:extLst>
                </a:gridCol>
                <a:gridCol w="576072">
                  <a:extLst>
                    <a:ext uri="{9D8B030D-6E8A-4147-A177-3AD203B41FA5}">
                      <a16:colId xmlns:a16="http://schemas.microsoft.com/office/drawing/2014/main" val="817808925"/>
                    </a:ext>
                  </a:extLst>
                </a:gridCol>
                <a:gridCol w="576072">
                  <a:extLst>
                    <a:ext uri="{9D8B030D-6E8A-4147-A177-3AD203B41FA5}">
                      <a16:colId xmlns:a16="http://schemas.microsoft.com/office/drawing/2014/main" val="1491118624"/>
                    </a:ext>
                  </a:extLst>
                </a:gridCol>
                <a:gridCol w="576072">
                  <a:extLst>
                    <a:ext uri="{9D8B030D-6E8A-4147-A177-3AD203B41FA5}">
                      <a16:colId xmlns:a16="http://schemas.microsoft.com/office/drawing/2014/main" val="3845036707"/>
                    </a:ext>
                  </a:extLst>
                </a:gridCol>
                <a:gridCol w="576072">
                  <a:extLst>
                    <a:ext uri="{9D8B030D-6E8A-4147-A177-3AD203B41FA5}">
                      <a16:colId xmlns:a16="http://schemas.microsoft.com/office/drawing/2014/main" val="3338268257"/>
                    </a:ext>
                  </a:extLst>
                </a:gridCol>
                <a:gridCol w="576072">
                  <a:extLst>
                    <a:ext uri="{9D8B030D-6E8A-4147-A177-3AD203B41FA5}">
                      <a16:colId xmlns:a16="http://schemas.microsoft.com/office/drawing/2014/main" val="2981338338"/>
                    </a:ext>
                  </a:extLst>
                </a:gridCol>
                <a:gridCol w="576072">
                  <a:extLst>
                    <a:ext uri="{9D8B030D-6E8A-4147-A177-3AD203B41FA5}">
                      <a16:colId xmlns:a16="http://schemas.microsoft.com/office/drawing/2014/main" val="29777470"/>
                    </a:ext>
                  </a:extLst>
                </a:gridCol>
                <a:gridCol w="576072">
                  <a:extLst>
                    <a:ext uri="{9D8B030D-6E8A-4147-A177-3AD203B41FA5}">
                      <a16:colId xmlns:a16="http://schemas.microsoft.com/office/drawing/2014/main" val="2244998585"/>
                    </a:ext>
                  </a:extLst>
                </a:gridCol>
                <a:gridCol w="576072">
                  <a:extLst>
                    <a:ext uri="{9D8B030D-6E8A-4147-A177-3AD203B41FA5}">
                      <a16:colId xmlns:a16="http://schemas.microsoft.com/office/drawing/2014/main" val="1564742003"/>
                    </a:ext>
                  </a:extLst>
                </a:gridCol>
                <a:gridCol w="576072">
                  <a:extLst>
                    <a:ext uri="{9D8B030D-6E8A-4147-A177-3AD203B41FA5}">
                      <a16:colId xmlns:a16="http://schemas.microsoft.com/office/drawing/2014/main" val="2149594603"/>
                    </a:ext>
                  </a:extLst>
                </a:gridCol>
                <a:gridCol w="576072">
                  <a:extLst>
                    <a:ext uri="{9D8B030D-6E8A-4147-A177-3AD203B41FA5}">
                      <a16:colId xmlns:a16="http://schemas.microsoft.com/office/drawing/2014/main" val="39537907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657872294"/>
                  </a:ext>
                </a:extLst>
              </a:tr>
              <a:tr h="370840">
                <a:tc>
                  <a:txBody>
                    <a:bodyPr/>
                    <a:lstStyle/>
                    <a:p>
                      <a:r>
                        <a:rPr lang="en-US" sz="1000"/>
                        <a:t>phlyinsurance</a:t>
                      </a:r>
                    </a:p>
                  </a:txBody>
                  <a:tcPr/>
                </a:tc>
                <a:tc>
                  <a:txBody>
                    <a:bodyPr/>
                    <a:lstStyle/>
                    <a:p>
                      <a:r>
                        <a:rPr lang="en-US" sz="1000"/>
                        <a:t>3053</a:t>
                      </a:r>
                    </a:p>
                  </a:txBody>
                  <a:tcPr/>
                </a:tc>
                <a:tc>
                  <a:txBody>
                    <a:bodyPr/>
                    <a:lstStyle/>
                    <a:p>
                      <a:r>
                        <a:rPr lang="en-US" sz="1000"/>
                        <a:t>3</a:t>
                      </a:r>
                    </a:p>
                  </a:txBody>
                  <a:tcPr/>
                </a:tc>
                <a:tc>
                  <a:txBody>
                    <a:bodyPr/>
                    <a:lstStyle/>
                    <a:p>
                      <a:r>
                        <a:rPr lang="en-US" sz="1000"/>
                        <a:t>10</a:t>
                      </a:r>
                    </a:p>
                  </a:txBody>
                  <a:tcPr/>
                </a:tc>
                <a:tc>
                  <a:txBody>
                    <a:bodyPr/>
                    <a:lstStyle/>
                    <a:p>
                      <a:r>
                        <a:rPr lang="en-US" sz="1000"/>
                        <a:t>7</a:t>
                      </a:r>
                    </a:p>
                  </a:txBody>
                  <a:tcPr/>
                </a:tc>
                <a:tc>
                  <a:txBody>
                    <a:bodyPr/>
                    <a:lstStyle/>
                    <a:p>
                      <a:r>
                        <a:rPr lang="en-US" sz="1000"/>
                        <a:t>1</a:t>
                      </a:r>
                    </a:p>
                  </a:txBody>
                  <a:tcPr/>
                </a:tc>
                <a:tc>
                  <a:txBody>
                    <a:bodyPr/>
                    <a:lstStyle/>
                    <a:p>
                      <a:r>
                        <a:rPr lang="en-US" sz="1000"/>
                        <a:t>4</a:t>
                      </a:r>
                    </a:p>
                  </a:txBody>
                  <a:tcPr/>
                </a:tc>
                <a:tc>
                  <a:txBody>
                    <a:bodyPr/>
                    <a:lstStyle/>
                    <a:p>
                      <a:r>
                        <a:rPr lang="en-US" sz="1000"/>
                        <a:t>22</a:t>
                      </a:r>
                    </a:p>
                  </a:txBody>
                  <a:tcPr/>
                </a:tc>
                <a:tc>
                  <a:txBody>
                    <a:bodyPr/>
                    <a:lstStyle/>
                    <a:p>
                      <a:r>
                        <a:rPr lang="en-US" sz="1000"/>
                        <a:t>1076</a:t>
                      </a:r>
                    </a:p>
                  </a:txBody>
                  <a:tcPr/>
                </a:tc>
                <a:tc>
                  <a:txBody>
                    <a:bodyPr/>
                    <a:lstStyle/>
                    <a:p>
                      <a:r>
                        <a:rPr lang="en-US" sz="1000"/>
                        <a:t>20</a:t>
                      </a:r>
                    </a:p>
                  </a:txBody>
                  <a:tcPr/>
                </a:tc>
                <a:tc>
                  <a:txBody>
                    <a:bodyPr/>
                    <a:lstStyle/>
                    <a:p>
                      <a:r>
                        <a:rPr lang="en-US" sz="1000"/>
                        <a:t>1.6328 %</a:t>
                      </a:r>
                    </a:p>
                  </a:txBody>
                  <a:tcPr/>
                </a:tc>
                <a:extLst>
                  <a:ext uri="{0D108BD9-81ED-4DB2-BD59-A6C34878D82A}">
                    <a16:rowId xmlns:a16="http://schemas.microsoft.com/office/drawing/2014/main" val="1736126142"/>
                  </a:ext>
                </a:extLst>
              </a:tr>
            </a:tbl>
          </a:graphicData>
        </a:graphic>
      </p:graphicFrame>
      <p:sp>
        <p:nvSpPr>
          <p:cNvPr id="4" name="Text Placeholder 3">
            <a:extLst>
              <a:ext uri="{FF2B5EF4-FFF2-40B4-BE49-F238E27FC236}">
                <a16:creationId xmlns:a16="http://schemas.microsoft.com/office/drawing/2014/main" id="{B96C7F84-D54E-4026-B982-ABE492035749}"/>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796862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B4A49-1205-4B58-8D49-6BF0E48FCCB2}"/>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12C466AE-FAFE-437D-BD01-F9302B5D01F4}"/>
              </a:ext>
            </a:extLst>
          </p:cNvPr>
          <p:cNvGraphicFramePr>
            <a:graphicFrameLocks noGrp="1"/>
          </p:cNvGraphicFramePr>
          <p:nvPr>
            <p:ph type="chart" sz="quarter" idx="13"/>
            <p:extLst>
              <p:ext uri="{D42A27DB-BD31-4B8C-83A1-F6EECF244321}">
                <p14:modId xmlns:p14="http://schemas.microsoft.com/office/powerpoint/2010/main" val="3220011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062A4D-F546-4FC2-9BFE-76F5DFDDDBC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AD6F87C-6E24-4626-B79C-87EFA95841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15078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820E-F81A-4957-8199-A7747F2673AA}"/>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C7EB8CBB-6E85-4575-8A24-A3BD018C0209}"/>
              </a:ext>
            </a:extLst>
          </p:cNvPr>
          <p:cNvGraphicFramePr>
            <a:graphicFrameLocks noGrp="1"/>
          </p:cNvGraphicFramePr>
          <p:nvPr>
            <p:ph type="chart" sz="quarter" idx="13"/>
            <p:extLst>
              <p:ext uri="{D42A27DB-BD31-4B8C-83A1-F6EECF244321}">
                <p14:modId xmlns:p14="http://schemas.microsoft.com/office/powerpoint/2010/main" val="2340434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771CA9-19E4-4D02-A7D8-4B82B972341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8185773-E8E6-49DF-B7AF-64F803D375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9796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9A029-F7B3-4654-BDC6-FCB8B505697F}"/>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DA6F583A-DE6B-404C-AF63-A74ADB0B96D1}"/>
              </a:ext>
            </a:extLst>
          </p:cNvPr>
          <p:cNvGraphicFramePr>
            <a:graphicFrameLocks noGrp="1"/>
          </p:cNvGraphicFramePr>
          <p:nvPr>
            <p:ph type="chart" sz="quarter" idx="13"/>
            <p:extLst>
              <p:ext uri="{D42A27DB-BD31-4B8C-83A1-F6EECF244321}">
                <p14:modId xmlns:p14="http://schemas.microsoft.com/office/powerpoint/2010/main" val="1354493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3A3978-ACBE-4772-A1E2-CA2A5E20D3A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4A134F3-DDDA-4F21-8DB1-2D7926081B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32105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44EA5-01FB-4E26-B745-1F731A9CDEDA}"/>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821226D3-5F6D-460B-B24B-95FBE0F9B30C}"/>
              </a:ext>
            </a:extLst>
          </p:cNvPr>
          <p:cNvGraphicFramePr>
            <a:graphicFrameLocks noGrp="1"/>
          </p:cNvGraphicFramePr>
          <p:nvPr>
            <p:ph type="chart" sz="quarter" idx="13"/>
            <p:extLst>
              <p:ext uri="{D42A27DB-BD31-4B8C-83A1-F6EECF244321}">
                <p14:modId xmlns:p14="http://schemas.microsoft.com/office/powerpoint/2010/main" val="2509573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BE5861-0475-4ED9-8D6E-923424F0C43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CDCE74F-FCEB-474B-A5D5-E4AFBA7069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12277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71ED6-D238-4140-8707-4F29A07FB8C0}"/>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ABE40928-4558-453E-906D-5506447CDF11}"/>
              </a:ext>
            </a:extLst>
          </p:cNvPr>
          <p:cNvGraphicFramePr>
            <a:graphicFrameLocks noGrp="1"/>
          </p:cNvGraphicFramePr>
          <p:nvPr>
            <p:ph type="tbl" sz="quarter" idx="13"/>
            <p:extLst>
              <p:ext uri="{D42A27DB-BD31-4B8C-83A1-F6EECF244321}">
                <p14:modId xmlns:p14="http://schemas.microsoft.com/office/powerpoint/2010/main" val="3409136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8554542"/>
                    </a:ext>
                  </a:extLst>
                </a:gridCol>
                <a:gridCol w="987552">
                  <a:extLst>
                    <a:ext uri="{9D8B030D-6E8A-4147-A177-3AD203B41FA5}">
                      <a16:colId xmlns:a16="http://schemas.microsoft.com/office/drawing/2014/main" val="3754796740"/>
                    </a:ext>
                  </a:extLst>
                </a:gridCol>
                <a:gridCol w="987552">
                  <a:extLst>
                    <a:ext uri="{9D8B030D-6E8A-4147-A177-3AD203B41FA5}">
                      <a16:colId xmlns:a16="http://schemas.microsoft.com/office/drawing/2014/main" val="2193356862"/>
                    </a:ext>
                  </a:extLst>
                </a:gridCol>
                <a:gridCol w="987552">
                  <a:extLst>
                    <a:ext uri="{9D8B030D-6E8A-4147-A177-3AD203B41FA5}">
                      <a16:colId xmlns:a16="http://schemas.microsoft.com/office/drawing/2014/main" val="2169051423"/>
                    </a:ext>
                  </a:extLst>
                </a:gridCol>
                <a:gridCol w="987552">
                  <a:extLst>
                    <a:ext uri="{9D8B030D-6E8A-4147-A177-3AD203B41FA5}">
                      <a16:colId xmlns:a16="http://schemas.microsoft.com/office/drawing/2014/main" val="3097234594"/>
                    </a:ext>
                  </a:extLst>
                </a:gridCol>
                <a:gridCol w="987552">
                  <a:extLst>
                    <a:ext uri="{9D8B030D-6E8A-4147-A177-3AD203B41FA5}">
                      <a16:colId xmlns:a16="http://schemas.microsoft.com/office/drawing/2014/main" val="97376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67946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- 2023-05-04 15:57:05</a:t>
                      </a:r>
                      <a:r>
                        <a:rPr kumimoji="0" lang="en-US" sz="1000" b="0" i="0" u="none" strike="noStrike" kern="1200" cap="none" spc="0" normalizeH="0" baseline="0" noProof="0">
                          <a:ln>
                            <a:noFill/>
                          </a:ln>
                          <a:solidFill>
                            <a:prstClr val="black"/>
                          </a:solidFill>
                          <a:effectLst/>
                          <a:uLnTx/>
                          <a:uFillTx/>
                          <a:latin typeface="Calibri"/>
                          <a:ea typeface="+mn-ea"/>
                          <a:cs typeface="+mn-cs"/>
                        </a:rPr>
                        <a:t>
 #TEAMPHLY hosted a meet and greet with two saintjosephs students who were awarded PHLY scholarships for their studies at the Maguire Academy of Insurance and Risk Management. 
The students were invited to visit our Home Office to learn more about insurance careers and what it's like to work at PHLY. Here's a snapshot of the scholarship recipients with our executives!
#undergrad #futureleaders #nextgen #collegestudents #youngprofessionals #insurancework #insurancejobs #insurancelife #insurancecompany #careeropportunities #careerpath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06/05/2023 08:08:04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056934228"/>
                  </a:ext>
                </a:extLst>
              </a:tr>
            </a:tbl>
          </a:graphicData>
        </a:graphic>
      </p:graphicFrame>
      <p:sp>
        <p:nvSpPr>
          <p:cNvPr id="4" name="Text Placeholder 3">
            <a:extLst>
              <a:ext uri="{FF2B5EF4-FFF2-40B4-BE49-F238E27FC236}">
                <a16:creationId xmlns:a16="http://schemas.microsoft.com/office/drawing/2014/main" id="{D9E7BF2E-821C-4CD2-BF97-A4735E0BA5A2}"/>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1510913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B753C-96BC-4DEF-B992-818AAE5B61CB}"/>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4563938D-A0FB-4C75-A7A5-1CECC6E358F3}"/>
              </a:ext>
            </a:extLst>
          </p:cNvPr>
          <p:cNvGraphicFramePr>
            <a:graphicFrameLocks noGrp="1"/>
          </p:cNvGraphicFramePr>
          <p:nvPr>
            <p:ph type="tbl" sz="quarter" idx="13"/>
            <p:extLst>
              <p:ext uri="{D42A27DB-BD31-4B8C-83A1-F6EECF244321}">
                <p14:modId xmlns:p14="http://schemas.microsoft.com/office/powerpoint/2010/main" val="1225965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11662220"/>
                    </a:ext>
                  </a:extLst>
                </a:gridCol>
                <a:gridCol w="987552">
                  <a:extLst>
                    <a:ext uri="{9D8B030D-6E8A-4147-A177-3AD203B41FA5}">
                      <a16:colId xmlns:a16="http://schemas.microsoft.com/office/drawing/2014/main" val="663203515"/>
                    </a:ext>
                  </a:extLst>
                </a:gridCol>
                <a:gridCol w="987552">
                  <a:extLst>
                    <a:ext uri="{9D8B030D-6E8A-4147-A177-3AD203B41FA5}">
                      <a16:colId xmlns:a16="http://schemas.microsoft.com/office/drawing/2014/main" val="1309138702"/>
                    </a:ext>
                  </a:extLst>
                </a:gridCol>
                <a:gridCol w="987552">
                  <a:extLst>
                    <a:ext uri="{9D8B030D-6E8A-4147-A177-3AD203B41FA5}">
                      <a16:colId xmlns:a16="http://schemas.microsoft.com/office/drawing/2014/main" val="2341042792"/>
                    </a:ext>
                  </a:extLst>
                </a:gridCol>
                <a:gridCol w="987552">
                  <a:extLst>
                    <a:ext uri="{9D8B030D-6E8A-4147-A177-3AD203B41FA5}">
                      <a16:colId xmlns:a16="http://schemas.microsoft.com/office/drawing/2014/main" val="1281141159"/>
                    </a:ext>
                  </a:extLst>
                </a:gridCol>
                <a:gridCol w="987552">
                  <a:extLst>
                    <a:ext uri="{9D8B030D-6E8A-4147-A177-3AD203B41FA5}">
                      <a16:colId xmlns:a16="http://schemas.microsoft.com/office/drawing/2014/main" val="384674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53717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- 2023-05-22 12:52:47</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PHLY employee Richard Foronjy for receiving the Delaware Valley HR Person of the Year Rising Star Award! ⭐️🏆
The Delaware Valley hrpersonaward celebrates the Human Resources industry and recognizes HR professionals who exemplify outstanding achievement within the local #humanresources community. 🙌
#TEAMPHLY #congrats #awardwinner #risingstar #humanresourcesprofessional #insurance #insurancecareers #insuranceindustry #insurancework #insurancebusiness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06/05/2023 08:08:04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603069725"/>
                  </a:ext>
                </a:extLst>
              </a:tr>
            </a:tbl>
          </a:graphicData>
        </a:graphic>
      </p:graphicFrame>
      <p:sp>
        <p:nvSpPr>
          <p:cNvPr id="4" name="Text Placeholder 3">
            <a:extLst>
              <a:ext uri="{FF2B5EF4-FFF2-40B4-BE49-F238E27FC236}">
                <a16:creationId xmlns:a16="http://schemas.microsoft.com/office/drawing/2014/main" id="{E8C6CB2C-E90C-4F59-ACB1-1CF036E33C47}"/>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9764170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6BE2D-BB64-4C8F-A8A4-0615AC73B832}"/>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1BC0B917-3F3D-4786-9FE5-9F5D4B6C0B18}"/>
              </a:ext>
            </a:extLst>
          </p:cNvPr>
          <p:cNvGraphicFramePr>
            <a:graphicFrameLocks noGrp="1"/>
          </p:cNvGraphicFramePr>
          <p:nvPr>
            <p:ph type="tbl" sz="quarter" idx="13"/>
            <p:extLst>
              <p:ext uri="{D42A27DB-BD31-4B8C-83A1-F6EECF244321}">
                <p14:modId xmlns:p14="http://schemas.microsoft.com/office/powerpoint/2010/main" val="2033008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84924921"/>
                    </a:ext>
                  </a:extLst>
                </a:gridCol>
                <a:gridCol w="987552">
                  <a:extLst>
                    <a:ext uri="{9D8B030D-6E8A-4147-A177-3AD203B41FA5}">
                      <a16:colId xmlns:a16="http://schemas.microsoft.com/office/drawing/2014/main" val="2539462483"/>
                    </a:ext>
                  </a:extLst>
                </a:gridCol>
                <a:gridCol w="987552">
                  <a:extLst>
                    <a:ext uri="{9D8B030D-6E8A-4147-A177-3AD203B41FA5}">
                      <a16:colId xmlns:a16="http://schemas.microsoft.com/office/drawing/2014/main" val="735591797"/>
                    </a:ext>
                  </a:extLst>
                </a:gridCol>
                <a:gridCol w="987552">
                  <a:extLst>
                    <a:ext uri="{9D8B030D-6E8A-4147-A177-3AD203B41FA5}">
                      <a16:colId xmlns:a16="http://schemas.microsoft.com/office/drawing/2014/main" val="1228236400"/>
                    </a:ext>
                  </a:extLst>
                </a:gridCol>
                <a:gridCol w="987552">
                  <a:extLst>
                    <a:ext uri="{9D8B030D-6E8A-4147-A177-3AD203B41FA5}">
                      <a16:colId xmlns:a16="http://schemas.microsoft.com/office/drawing/2014/main" val="3896807026"/>
                    </a:ext>
                  </a:extLst>
                </a:gridCol>
                <a:gridCol w="987552">
                  <a:extLst>
                    <a:ext uri="{9D8B030D-6E8A-4147-A177-3AD203B41FA5}">
                      <a16:colId xmlns:a16="http://schemas.microsoft.com/office/drawing/2014/main" val="3291401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02010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- 2023-05-16 16:58:38</a:t>
                      </a:r>
                      <a:r>
                        <a:rPr kumimoji="0" lang="en-US" sz="1000" b="0" i="0" u="none" strike="noStrike" kern="1200" cap="none" spc="0" normalizeH="0" baseline="0" noProof="0">
                          <a:ln>
                            <a:noFill/>
                          </a:ln>
                          <a:solidFill>
                            <a:prstClr val="black"/>
                          </a:solidFill>
                          <a:effectLst/>
                          <a:uLnTx/>
                          <a:uFillTx/>
                          <a:latin typeface="Calibri"/>
                          <a:ea typeface="+mn-ea"/>
                          <a:cs typeface="+mn-cs"/>
                        </a:rPr>
                        <a:t>
 We teamed up with riseagainsthunger to kick off our annual Healthy Week at our Home Office! 🙌🏼
#TEAMPHLY helped package over 12,000 healthy meals to be distributed to countries impacted by hunger. 
The international hunger relief organization coordinates the distribution of food and other life-saving aid around the world. 🌏
#fighthunger #nutritiousfood #givingbacktothecommunity #charitywork #volunteering #volunteerwork #supportnonprofits #nonprofitsofinstagram #insurancelife #insuranceindustry #insurancecareers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06/05/2023 08:08:04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944643225"/>
                  </a:ext>
                </a:extLst>
              </a:tr>
            </a:tbl>
          </a:graphicData>
        </a:graphic>
      </p:graphicFrame>
      <p:sp>
        <p:nvSpPr>
          <p:cNvPr id="4" name="Text Placeholder 3">
            <a:extLst>
              <a:ext uri="{FF2B5EF4-FFF2-40B4-BE49-F238E27FC236}">
                <a16:creationId xmlns:a16="http://schemas.microsoft.com/office/drawing/2014/main" id="{5F8B7012-5080-4CE5-94BC-E51EC8924938}"/>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5056413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DD6E8-4EAB-4035-A61F-BF5BEB692566}"/>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6EC0F9DD-868F-4D60-928F-9D53E411A25D}"/>
              </a:ext>
            </a:extLst>
          </p:cNvPr>
          <p:cNvGraphicFramePr>
            <a:graphicFrameLocks noGrp="1"/>
          </p:cNvGraphicFramePr>
          <p:nvPr>
            <p:ph type="tbl" sz="quarter" idx="13"/>
            <p:extLst>
              <p:ext uri="{D42A27DB-BD31-4B8C-83A1-F6EECF244321}">
                <p14:modId xmlns:p14="http://schemas.microsoft.com/office/powerpoint/2010/main" val="1421182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0714980"/>
                    </a:ext>
                  </a:extLst>
                </a:gridCol>
                <a:gridCol w="987552">
                  <a:extLst>
                    <a:ext uri="{9D8B030D-6E8A-4147-A177-3AD203B41FA5}">
                      <a16:colId xmlns:a16="http://schemas.microsoft.com/office/drawing/2014/main" val="3352099200"/>
                    </a:ext>
                  </a:extLst>
                </a:gridCol>
                <a:gridCol w="987552">
                  <a:extLst>
                    <a:ext uri="{9D8B030D-6E8A-4147-A177-3AD203B41FA5}">
                      <a16:colId xmlns:a16="http://schemas.microsoft.com/office/drawing/2014/main" val="2895869560"/>
                    </a:ext>
                  </a:extLst>
                </a:gridCol>
                <a:gridCol w="987552">
                  <a:extLst>
                    <a:ext uri="{9D8B030D-6E8A-4147-A177-3AD203B41FA5}">
                      <a16:colId xmlns:a16="http://schemas.microsoft.com/office/drawing/2014/main" val="2871232383"/>
                    </a:ext>
                  </a:extLst>
                </a:gridCol>
                <a:gridCol w="987552">
                  <a:extLst>
                    <a:ext uri="{9D8B030D-6E8A-4147-A177-3AD203B41FA5}">
                      <a16:colId xmlns:a16="http://schemas.microsoft.com/office/drawing/2014/main" val="193990351"/>
                    </a:ext>
                  </a:extLst>
                </a:gridCol>
                <a:gridCol w="987552">
                  <a:extLst>
                    <a:ext uri="{9D8B030D-6E8A-4147-A177-3AD203B41FA5}">
                      <a16:colId xmlns:a16="http://schemas.microsoft.com/office/drawing/2014/main" val="3141089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00102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- 2023-05-17 17:33:52</a:t>
                      </a:r>
                      <a:r>
                        <a:rPr kumimoji="0" lang="en-US" sz="1000" b="0" i="0" u="none" strike="noStrike" kern="1200" cap="none" spc="0" normalizeH="0" baseline="0" noProof="0">
                          <a:ln>
                            <a:noFill/>
                          </a:ln>
                          <a:solidFill>
                            <a:prstClr val="black"/>
                          </a:solidFill>
                          <a:effectLst/>
                          <a:uLnTx/>
                          <a:uFillTx/>
                          <a:latin typeface="Calibri"/>
                          <a:ea typeface="+mn-ea"/>
                          <a:cs typeface="+mn-cs"/>
                        </a:rPr>
                        <a:t>
 #TEAMPHLY enjoyed a fun day full of food, games, and giveaways during our Healthy Picnic &amp; Wellness Fair! ☀️🕶️🍉
Co-hosted with sister company tmna_services, the annual event was complete with a catered lunch by 12stcatering which included a variety of healthy options, one-on-ones with health and wellness experts, and a variety of exciting activities. 🥳
Thanks again to our vendors for joining us! 🙌🏼 #PHLYHealthyPicnic
933wmmr beabetteryouphlygym tmnathegoodlife amdiabetesassn american_heart fidelity_investment_ independencebluecross prasada.wholebeing livongo_health Trion Group Optum RX 
#healthylifestyle #healthandwellness #healthandwellbeing #healthyfood #wellnessgoals #companypicnic #insurancecareers #insurancecompany #insurancejobs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06/05/2023 08:08:04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444179293"/>
                  </a:ext>
                </a:extLst>
              </a:tr>
            </a:tbl>
          </a:graphicData>
        </a:graphic>
      </p:graphicFrame>
      <p:sp>
        <p:nvSpPr>
          <p:cNvPr id="4" name="Text Placeholder 3">
            <a:extLst>
              <a:ext uri="{FF2B5EF4-FFF2-40B4-BE49-F238E27FC236}">
                <a16:creationId xmlns:a16="http://schemas.microsoft.com/office/drawing/2014/main" id="{8518EB5C-5353-4826-9944-5669E618CEDA}"/>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6947218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D62D7-AC47-4CF3-A543-71C8928450E9}"/>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CA2389B8-BF2E-4FE5-87B1-B7E5530C40F1}"/>
              </a:ext>
            </a:extLst>
          </p:cNvPr>
          <p:cNvGraphicFramePr>
            <a:graphicFrameLocks noGrp="1"/>
          </p:cNvGraphicFramePr>
          <p:nvPr>
            <p:ph type="tbl" sz="quarter" idx="13"/>
            <p:extLst>
              <p:ext uri="{D42A27DB-BD31-4B8C-83A1-F6EECF244321}">
                <p14:modId xmlns:p14="http://schemas.microsoft.com/office/powerpoint/2010/main" val="2698873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88971061"/>
                    </a:ext>
                  </a:extLst>
                </a:gridCol>
                <a:gridCol w="987552">
                  <a:extLst>
                    <a:ext uri="{9D8B030D-6E8A-4147-A177-3AD203B41FA5}">
                      <a16:colId xmlns:a16="http://schemas.microsoft.com/office/drawing/2014/main" val="1665361967"/>
                    </a:ext>
                  </a:extLst>
                </a:gridCol>
                <a:gridCol w="987552">
                  <a:extLst>
                    <a:ext uri="{9D8B030D-6E8A-4147-A177-3AD203B41FA5}">
                      <a16:colId xmlns:a16="http://schemas.microsoft.com/office/drawing/2014/main" val="3725592812"/>
                    </a:ext>
                  </a:extLst>
                </a:gridCol>
                <a:gridCol w="987552">
                  <a:extLst>
                    <a:ext uri="{9D8B030D-6E8A-4147-A177-3AD203B41FA5}">
                      <a16:colId xmlns:a16="http://schemas.microsoft.com/office/drawing/2014/main" val="1107919710"/>
                    </a:ext>
                  </a:extLst>
                </a:gridCol>
                <a:gridCol w="987552">
                  <a:extLst>
                    <a:ext uri="{9D8B030D-6E8A-4147-A177-3AD203B41FA5}">
                      <a16:colId xmlns:a16="http://schemas.microsoft.com/office/drawing/2014/main" val="3165608982"/>
                    </a:ext>
                  </a:extLst>
                </a:gridCol>
                <a:gridCol w="987552">
                  <a:extLst>
                    <a:ext uri="{9D8B030D-6E8A-4147-A177-3AD203B41FA5}">
                      <a16:colId xmlns:a16="http://schemas.microsoft.com/office/drawing/2014/main" val="1298067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08194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- 2023-05-01 17:09:43</a:t>
                      </a:r>
                      <a:r>
                        <a:rPr kumimoji="0" lang="en-US" sz="1000" b="0" i="0" u="none" strike="noStrike" kern="1200" cap="none" spc="0" normalizeH="0" baseline="0" noProof="0">
                          <a:ln>
                            <a:noFill/>
                          </a:ln>
                          <a:solidFill>
                            <a:prstClr val="black"/>
                          </a:solidFill>
                          <a:effectLst/>
                          <a:uLnTx/>
                          <a:uFillTx/>
                          <a:latin typeface="Calibri"/>
                          <a:ea typeface="+mn-ea"/>
                          <a:cs typeface="+mn-cs"/>
                        </a:rPr>
                        <a:t>
 PHLY was proud to sponsor and participate in the 43rd ibxrun10 #broadstreetrun this past weekend! 🏃‍♀️🏃‍♂️
#TEAMPHLY joined sister company tmna_services alongside thousands of runners who braved the rain for the largest 10-mile road race in the country.
Congratulations to all of the runners who participated in the event! 👏🙌
#IBXBSR23 #runphilly #runallthemiles #ibxrun10 #10milerun #philadelphiapa #phillyrunner #phillyevents #discoverphl #insurancelife #insurancecompany #insuranceindustry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06/05/2023 08:08:04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7127901"/>
                  </a:ext>
                </a:extLst>
              </a:tr>
            </a:tbl>
          </a:graphicData>
        </a:graphic>
      </p:graphicFrame>
      <p:sp>
        <p:nvSpPr>
          <p:cNvPr id="4" name="Text Placeholder 3">
            <a:extLst>
              <a:ext uri="{FF2B5EF4-FFF2-40B4-BE49-F238E27FC236}">
                <a16:creationId xmlns:a16="http://schemas.microsoft.com/office/drawing/2014/main" id="{D0B680D2-5526-4A73-A7A1-37D2D6260F41}"/>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1011616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3968A-E136-4915-A184-E4D6734B64A6}"/>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300B20CF-CBF1-4E30-AD7C-BABC1A788F2D}"/>
              </a:ext>
            </a:extLst>
          </p:cNvPr>
          <p:cNvGraphicFramePr>
            <a:graphicFrameLocks noGrp="1"/>
          </p:cNvGraphicFramePr>
          <p:nvPr>
            <p:ph type="tbl" sz="quarter" idx="13"/>
            <p:extLst>
              <p:ext uri="{D42A27DB-BD31-4B8C-83A1-F6EECF244321}">
                <p14:modId xmlns:p14="http://schemas.microsoft.com/office/powerpoint/2010/main" val="423513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83251570"/>
                    </a:ext>
                  </a:extLst>
                </a:gridCol>
                <a:gridCol w="905256">
                  <a:extLst>
                    <a:ext uri="{9D8B030D-6E8A-4147-A177-3AD203B41FA5}">
                      <a16:colId xmlns:a16="http://schemas.microsoft.com/office/drawing/2014/main" val="3540354452"/>
                    </a:ext>
                  </a:extLst>
                </a:gridCol>
                <a:gridCol w="411480">
                  <a:extLst>
                    <a:ext uri="{9D8B030D-6E8A-4147-A177-3AD203B41FA5}">
                      <a16:colId xmlns:a16="http://schemas.microsoft.com/office/drawing/2014/main" val="2043410582"/>
                    </a:ext>
                  </a:extLst>
                </a:gridCol>
                <a:gridCol w="905256">
                  <a:extLst>
                    <a:ext uri="{9D8B030D-6E8A-4147-A177-3AD203B41FA5}">
                      <a16:colId xmlns:a16="http://schemas.microsoft.com/office/drawing/2014/main" val="1799975656"/>
                    </a:ext>
                  </a:extLst>
                </a:gridCol>
                <a:gridCol w="905256">
                  <a:extLst>
                    <a:ext uri="{9D8B030D-6E8A-4147-A177-3AD203B41FA5}">
                      <a16:colId xmlns:a16="http://schemas.microsoft.com/office/drawing/2014/main" val="3949109609"/>
                    </a:ext>
                  </a:extLst>
                </a:gridCol>
                <a:gridCol w="905256">
                  <a:extLst>
                    <a:ext uri="{9D8B030D-6E8A-4147-A177-3AD203B41FA5}">
                      <a16:colId xmlns:a16="http://schemas.microsoft.com/office/drawing/2014/main" val="3357748100"/>
                    </a:ext>
                  </a:extLst>
                </a:gridCol>
                <a:gridCol w="905256">
                  <a:extLst>
                    <a:ext uri="{9D8B030D-6E8A-4147-A177-3AD203B41FA5}">
                      <a16:colId xmlns:a16="http://schemas.microsoft.com/office/drawing/2014/main" val="1902216179"/>
                    </a:ext>
                  </a:extLst>
                </a:gridCol>
                <a:gridCol w="905256">
                  <a:extLst>
                    <a:ext uri="{9D8B030D-6E8A-4147-A177-3AD203B41FA5}">
                      <a16:colId xmlns:a16="http://schemas.microsoft.com/office/drawing/2014/main" val="663349108"/>
                    </a:ext>
                  </a:extLst>
                </a:gridCol>
                <a:gridCol w="905256">
                  <a:extLst>
                    <a:ext uri="{9D8B030D-6E8A-4147-A177-3AD203B41FA5}">
                      <a16:colId xmlns:a16="http://schemas.microsoft.com/office/drawing/2014/main" val="425356110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776722681"/>
                  </a:ext>
                </a:extLst>
              </a:tr>
              <a:tr h="370840">
                <a:tc>
                  <a:txBody>
                    <a:bodyPr/>
                    <a:lstStyle/>
                    <a:p>
                      <a:r>
                        <a:rPr lang="en-US" sz="1000"/>
                        <a:t>14</a:t>
                      </a:r>
                    </a:p>
                  </a:txBody>
                  <a:tcPr/>
                </a:tc>
                <a:tc>
                  <a:txBody>
                    <a:bodyPr/>
                    <a:lstStyle/>
                    <a:p>
                      <a:r>
                        <a:rPr lang="en-US" sz="1000"/>
                        <a:t>0.6899 %</a:t>
                      </a:r>
                    </a:p>
                  </a:txBody>
                  <a:tcPr/>
                </a:tc>
                <a:tc>
                  <a:txBody>
                    <a:bodyPr/>
                    <a:lstStyle/>
                    <a:p>
                      <a:r>
                        <a:rPr lang="en-US" sz="1000"/>
                        <a:t>0.00</a:t>
                      </a:r>
                    </a:p>
                  </a:txBody>
                  <a:tcPr/>
                </a:tc>
                <a:tc>
                  <a:txBody>
                    <a:bodyPr/>
                    <a:lstStyle/>
                    <a:p>
                      <a:r>
                        <a:rPr lang="en-US" sz="1000"/>
                        <a:t>143.86</a:t>
                      </a:r>
                    </a:p>
                  </a:txBody>
                  <a:tcPr/>
                </a:tc>
                <a:tc>
                  <a:txBody>
                    <a:bodyPr/>
                    <a:lstStyle/>
                    <a:p>
                      <a:r>
                        <a:rPr lang="en-US" sz="1000"/>
                        <a:t>142.50</a:t>
                      </a:r>
                    </a:p>
                  </a:txBody>
                  <a:tcPr/>
                </a:tc>
                <a:tc>
                  <a:txBody>
                    <a:bodyPr/>
                    <a:lstStyle/>
                    <a:p>
                      <a:r>
                        <a:rPr lang="en-US" sz="1000"/>
                        <a:t>96.00</a:t>
                      </a:r>
                    </a:p>
                  </a:txBody>
                  <a:tcPr/>
                </a:tc>
                <a:tc>
                  <a:txBody>
                    <a:bodyPr/>
                    <a:lstStyle/>
                    <a:p>
                      <a:r>
                        <a:rPr lang="en-US" sz="1000"/>
                        <a:t>96.00</a:t>
                      </a:r>
                    </a:p>
                  </a:txBody>
                  <a:tcPr/>
                </a:tc>
                <a:tc>
                  <a:txBody>
                    <a:bodyPr/>
                    <a:lstStyle/>
                    <a:p>
                      <a:r>
                        <a:rPr lang="en-US" sz="1000"/>
                        <a:t>2014</a:t>
                      </a:r>
                    </a:p>
                  </a:txBody>
                  <a:tcPr/>
                </a:tc>
                <a:tc>
                  <a:txBody>
                    <a:bodyPr/>
                    <a:lstStyle/>
                    <a:p>
                      <a:r>
                        <a:rPr lang="en-US" sz="1000"/>
                        <a:t>1344</a:t>
                      </a:r>
                    </a:p>
                  </a:txBody>
                  <a:tcPr/>
                </a:tc>
                <a:extLst>
                  <a:ext uri="{0D108BD9-81ED-4DB2-BD59-A6C34878D82A}">
                    <a16:rowId xmlns:a16="http://schemas.microsoft.com/office/drawing/2014/main" val="2531877820"/>
                  </a:ext>
                </a:extLst>
              </a:tr>
            </a:tbl>
          </a:graphicData>
        </a:graphic>
      </p:graphicFrame>
      <p:sp>
        <p:nvSpPr>
          <p:cNvPr id="4" name="Text Placeholder 3">
            <a:extLst>
              <a:ext uri="{FF2B5EF4-FFF2-40B4-BE49-F238E27FC236}">
                <a16:creationId xmlns:a16="http://schemas.microsoft.com/office/drawing/2014/main" id="{9FB585CD-415E-4D8A-B84F-8CBF6D2DA5CB}"/>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3498741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C40F-DCFB-46EC-A547-0A0956ECA677}"/>
              </a:ext>
            </a:extLst>
          </p:cNvPr>
          <p:cNvSpPr>
            <a:spLocks noGrp="1"/>
          </p:cNvSpPr>
          <p:nvPr>
            <p:ph type="title"/>
          </p:nvPr>
        </p:nvSpPr>
        <p:spPr/>
        <p:txBody>
          <a:bodyPr/>
          <a:lstStyle/>
          <a:p>
            <a:r>
              <a:rPr lang="en-US"/>
              <a:t>Instagram Stories Table  | Philadelphia Insurance</a:t>
            </a:r>
          </a:p>
        </p:txBody>
      </p:sp>
      <p:graphicFrame>
        <p:nvGraphicFramePr>
          <p:cNvPr id="5" name="Table Placeholder 4">
            <a:extLst>
              <a:ext uri="{FF2B5EF4-FFF2-40B4-BE49-F238E27FC236}">
                <a16:creationId xmlns:a16="http://schemas.microsoft.com/office/drawing/2014/main" id="{88421E33-912C-461C-B561-3D30F7FA5DAE}"/>
              </a:ext>
            </a:extLst>
          </p:cNvPr>
          <p:cNvGraphicFramePr>
            <a:graphicFrameLocks noGrp="1"/>
          </p:cNvGraphicFramePr>
          <p:nvPr>
            <p:ph type="tbl" sz="quarter" idx="13"/>
            <p:extLst>
              <p:ext uri="{D42A27DB-BD31-4B8C-83A1-F6EECF244321}">
                <p14:modId xmlns:p14="http://schemas.microsoft.com/office/powerpoint/2010/main" val="711328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6264762"/>
                    </a:ext>
                  </a:extLst>
                </a:gridCol>
                <a:gridCol w="1399032">
                  <a:extLst>
                    <a:ext uri="{9D8B030D-6E8A-4147-A177-3AD203B41FA5}">
                      <a16:colId xmlns:a16="http://schemas.microsoft.com/office/drawing/2014/main" val="2699542814"/>
                    </a:ext>
                  </a:extLst>
                </a:gridCol>
                <a:gridCol w="658368">
                  <a:extLst>
                    <a:ext uri="{9D8B030D-6E8A-4147-A177-3AD203B41FA5}">
                      <a16:colId xmlns:a16="http://schemas.microsoft.com/office/drawing/2014/main" val="1886982724"/>
                    </a:ext>
                  </a:extLst>
                </a:gridCol>
                <a:gridCol w="658368">
                  <a:extLst>
                    <a:ext uri="{9D8B030D-6E8A-4147-A177-3AD203B41FA5}">
                      <a16:colId xmlns:a16="http://schemas.microsoft.com/office/drawing/2014/main" val="2886938279"/>
                    </a:ext>
                  </a:extLst>
                </a:gridCol>
                <a:gridCol w="658368">
                  <a:extLst>
                    <a:ext uri="{9D8B030D-6E8A-4147-A177-3AD203B41FA5}">
                      <a16:colId xmlns:a16="http://schemas.microsoft.com/office/drawing/2014/main" val="2148879680"/>
                    </a:ext>
                  </a:extLst>
                </a:gridCol>
                <a:gridCol w="658368">
                  <a:extLst>
                    <a:ext uri="{9D8B030D-6E8A-4147-A177-3AD203B41FA5}">
                      <a16:colId xmlns:a16="http://schemas.microsoft.com/office/drawing/2014/main" val="2155538346"/>
                    </a:ext>
                  </a:extLst>
                </a:gridCol>
                <a:gridCol w="658368">
                  <a:extLst>
                    <a:ext uri="{9D8B030D-6E8A-4147-A177-3AD203B41FA5}">
                      <a16:colId xmlns:a16="http://schemas.microsoft.com/office/drawing/2014/main" val="1719777593"/>
                    </a:ext>
                  </a:extLst>
                </a:gridCol>
                <a:gridCol w="658368">
                  <a:extLst>
                    <a:ext uri="{9D8B030D-6E8A-4147-A177-3AD203B41FA5}">
                      <a16:colId xmlns:a16="http://schemas.microsoft.com/office/drawing/2014/main" val="1335842904"/>
                    </a:ext>
                  </a:extLst>
                </a:gridCol>
                <a:gridCol w="658368">
                  <a:extLst>
                    <a:ext uri="{9D8B030D-6E8A-4147-A177-3AD203B41FA5}">
                      <a16:colId xmlns:a16="http://schemas.microsoft.com/office/drawing/2014/main" val="170026659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630747768"/>
                  </a:ext>
                </a:extLst>
              </a:tr>
              <a:tr h="370840">
                <a:tc>
                  <a:txBody>
                    <a:bodyPr/>
                    <a:lstStyle/>
                    <a:p>
                      <a:r>
                        <a:rPr lang="pt-BR" sz="1000" b="1"/>
                        <a:t>phlyinsurance - 2023-05-31 16:21:51</a:t>
                      </a:r>
                      <a:r>
                        <a:rPr lang="pt-BR" sz="1000"/>
                        <a:t>
 n/a</a:t>
                      </a:r>
                      <a:endParaRPr lang="en-US" sz="1000"/>
                    </a:p>
                  </a:txBody>
                  <a:tcPr/>
                </a:tc>
                <a:tc>
                  <a:txBody>
                    <a:bodyPr/>
                    <a:lstStyle/>
                    <a:p>
                      <a:r>
                        <a:rPr lang="en-US" sz="1000"/>
                        <a:t>https://quintly-image-storage.s3.amazonaws.com/c303562b672a3318c686cfcc37b7e67a/96bea87c52bcdc1ec16ef88f71b7bf45.jpg</a:t>
                      </a:r>
                    </a:p>
                  </a:txBody>
                  <a:tcPr/>
                </a:tc>
                <a:tc>
                  <a:txBody>
                    <a:bodyPr/>
                    <a:lstStyle/>
                    <a:p>
                      <a:r>
                        <a:rPr lang="en-US" sz="1000"/>
                        <a:t>Video</a:t>
                      </a:r>
                    </a:p>
                  </a:txBody>
                  <a:tcPr/>
                </a:tc>
                <a:tc>
                  <a:txBody>
                    <a:bodyPr/>
                    <a:lstStyle/>
                    <a:p>
                      <a:r>
                        <a:rPr lang="en-US" sz="1000"/>
                        <a:t>203</a:t>
                      </a:r>
                    </a:p>
                  </a:txBody>
                  <a:tcPr/>
                </a:tc>
                <a:tc>
                  <a:txBody>
                    <a:bodyPr/>
                    <a:lstStyle/>
                    <a:p>
                      <a:r>
                        <a:rPr lang="en-US" sz="1000"/>
                        <a:t>202</a:t>
                      </a:r>
                    </a:p>
                  </a:txBody>
                  <a:tcPr/>
                </a:tc>
                <a:tc>
                  <a:txBody>
                    <a:bodyPr/>
                    <a:lstStyle/>
                    <a:p>
                      <a:r>
                        <a:rPr lang="en-US" sz="1000"/>
                        <a:t>0</a:t>
                      </a:r>
                    </a:p>
                  </a:txBody>
                  <a:tcPr/>
                </a:tc>
                <a:tc>
                  <a:txBody>
                    <a:bodyPr/>
                    <a:lstStyle/>
                    <a:p>
                      <a:r>
                        <a:rPr lang="en-US" sz="1000"/>
                        <a:t>29</a:t>
                      </a:r>
                    </a:p>
                  </a:txBody>
                  <a:tcPr/>
                </a:tc>
                <a:tc>
                  <a:txBody>
                    <a:bodyPr/>
                    <a:lstStyle/>
                    <a:p>
                      <a:r>
                        <a:rPr lang="en-US" sz="1000"/>
                        <a:t>125</a:t>
                      </a:r>
                    </a:p>
                  </a:txBody>
                  <a:tcPr/>
                </a:tc>
                <a:tc>
                  <a:txBody>
                    <a:bodyPr/>
                    <a:lstStyle/>
                    <a:p>
                      <a:r>
                        <a:rPr lang="en-US" sz="1000"/>
                        <a:t>2</a:t>
                      </a:r>
                    </a:p>
                  </a:txBody>
                  <a:tcPr/>
                </a:tc>
                <a:extLst>
                  <a:ext uri="{0D108BD9-81ED-4DB2-BD59-A6C34878D82A}">
                    <a16:rowId xmlns:a16="http://schemas.microsoft.com/office/drawing/2014/main" val="1777179142"/>
                  </a:ext>
                </a:extLst>
              </a:tr>
              <a:tr h="370840">
                <a:tc>
                  <a:txBody>
                    <a:bodyPr/>
                    <a:lstStyle/>
                    <a:p>
                      <a:r>
                        <a:rPr lang="pt-BR" sz="1000" b="1"/>
                        <a:t>phlyinsurance - 2023-05-24 15:31:44</a:t>
                      </a:r>
                      <a:r>
                        <a:rPr lang="pt-BR" sz="1000"/>
                        <a:t>
 n/a</a:t>
                      </a:r>
                      <a:endParaRPr lang="en-US" sz="1000"/>
                    </a:p>
                  </a:txBody>
                  <a:tcPr/>
                </a:tc>
                <a:tc>
                  <a:txBody>
                    <a:bodyPr/>
                    <a:lstStyle/>
                    <a:p>
                      <a:r>
                        <a:rPr lang="en-US" sz="1000"/>
                        <a:t>https://quintly-image-storage.s3.amazonaws.com/c303562b672a3318c686cfcc37b7e67a/610316a926b99d0f7406e28791b29b7c.jpg</a:t>
                      </a:r>
                    </a:p>
                  </a:txBody>
                  <a:tcPr/>
                </a:tc>
                <a:tc>
                  <a:txBody>
                    <a:bodyPr/>
                    <a:lstStyle/>
                    <a:p>
                      <a:r>
                        <a:rPr lang="en-US" sz="1000"/>
                        <a:t>Video</a:t>
                      </a:r>
                    </a:p>
                  </a:txBody>
                  <a:tcPr/>
                </a:tc>
                <a:tc>
                  <a:txBody>
                    <a:bodyPr/>
                    <a:lstStyle/>
                    <a:p>
                      <a:r>
                        <a:rPr lang="en-US" sz="1000"/>
                        <a:t>98</a:t>
                      </a:r>
                    </a:p>
                  </a:txBody>
                  <a:tcPr/>
                </a:tc>
                <a:tc>
                  <a:txBody>
                    <a:bodyPr/>
                    <a:lstStyle/>
                    <a:p>
                      <a:r>
                        <a:rPr lang="en-US" sz="1000"/>
                        <a:t>98</a:t>
                      </a:r>
                    </a:p>
                  </a:txBody>
                  <a:tcPr/>
                </a:tc>
                <a:tc>
                  <a:txBody>
                    <a:bodyPr/>
                    <a:lstStyle/>
                    <a:p>
                      <a:r>
                        <a:rPr lang="en-US" sz="1000"/>
                        <a:t>0</a:t>
                      </a:r>
                    </a:p>
                  </a:txBody>
                  <a:tcPr/>
                </a:tc>
                <a:tc>
                  <a:txBody>
                    <a:bodyPr/>
                    <a:lstStyle/>
                    <a:p>
                      <a:r>
                        <a:rPr lang="en-US" sz="1000"/>
                        <a:t>17</a:t>
                      </a:r>
                    </a:p>
                  </a:txBody>
                  <a:tcPr/>
                </a:tc>
                <a:tc>
                  <a:txBody>
                    <a:bodyPr/>
                    <a:lstStyle/>
                    <a:p>
                      <a:r>
                        <a:rPr lang="en-US" sz="1000"/>
                        <a:t>73</a:t>
                      </a:r>
                    </a:p>
                  </a:txBody>
                  <a:tcPr/>
                </a:tc>
                <a:tc>
                  <a:txBody>
                    <a:bodyPr/>
                    <a:lstStyle/>
                    <a:p>
                      <a:r>
                        <a:rPr lang="en-US" sz="1000"/>
                        <a:t>2</a:t>
                      </a:r>
                    </a:p>
                  </a:txBody>
                  <a:tcPr/>
                </a:tc>
                <a:extLst>
                  <a:ext uri="{0D108BD9-81ED-4DB2-BD59-A6C34878D82A}">
                    <a16:rowId xmlns:a16="http://schemas.microsoft.com/office/drawing/2014/main" val="3795869123"/>
                  </a:ext>
                </a:extLst>
              </a:tr>
              <a:tr h="370840">
                <a:tc>
                  <a:txBody>
                    <a:bodyPr/>
                    <a:lstStyle/>
                    <a:p>
                      <a:r>
                        <a:rPr lang="pt-BR" sz="1000" b="1"/>
                        <a:t>phlyinsurance - 2023-05-24 11:55:30</a:t>
                      </a:r>
                      <a:r>
                        <a:rPr lang="pt-BR" sz="1000"/>
                        <a:t>
 n/a</a:t>
                      </a:r>
                      <a:endParaRPr lang="en-US" sz="1000"/>
                    </a:p>
                  </a:txBody>
                  <a:tcPr/>
                </a:tc>
                <a:tc>
                  <a:txBody>
                    <a:bodyPr/>
                    <a:lstStyle/>
                    <a:p>
                      <a:r>
                        <a:rPr lang="en-US" sz="1000"/>
                        <a:t>https://quintly-image-storage.s3.amazonaws.com/c303562b672a3318c686cfcc37b7e67a/c030711a58e3f46dcdaf06a95702fbb4.jpg</a:t>
                      </a:r>
                    </a:p>
                  </a:txBody>
                  <a:tcPr/>
                </a:tc>
                <a:tc>
                  <a:txBody>
                    <a:bodyPr/>
                    <a:lstStyle/>
                    <a:p>
                      <a:r>
                        <a:rPr lang="en-US" sz="1000"/>
                        <a:t>Video</a:t>
                      </a:r>
                    </a:p>
                  </a:txBody>
                  <a:tcPr/>
                </a:tc>
                <a:tc>
                  <a:txBody>
                    <a:bodyPr/>
                    <a:lstStyle/>
                    <a:p>
                      <a:r>
                        <a:rPr lang="en-US" sz="1000"/>
                        <a:t>102</a:t>
                      </a:r>
                    </a:p>
                  </a:txBody>
                  <a:tcPr/>
                </a:tc>
                <a:tc>
                  <a:txBody>
                    <a:bodyPr/>
                    <a:lstStyle/>
                    <a:p>
                      <a:r>
                        <a:rPr lang="en-US" sz="1000"/>
                        <a:t>101</a:t>
                      </a:r>
                    </a:p>
                  </a:txBody>
                  <a:tcPr/>
                </a:tc>
                <a:tc>
                  <a:txBody>
                    <a:bodyPr/>
                    <a:lstStyle/>
                    <a:p>
                      <a:r>
                        <a:rPr lang="en-US" sz="1000"/>
                        <a:t>0</a:t>
                      </a:r>
                    </a:p>
                  </a:txBody>
                  <a:tcPr/>
                </a:tc>
                <a:tc>
                  <a:txBody>
                    <a:bodyPr/>
                    <a:lstStyle/>
                    <a:p>
                      <a:r>
                        <a:rPr lang="en-US" sz="1000"/>
                        <a:t>6</a:t>
                      </a:r>
                    </a:p>
                  </a:txBody>
                  <a:tcPr/>
                </a:tc>
                <a:tc>
                  <a:txBody>
                    <a:bodyPr/>
                    <a:lstStyle/>
                    <a:p>
                      <a:r>
                        <a:rPr lang="en-US" sz="1000"/>
                        <a:t>86</a:t>
                      </a:r>
                    </a:p>
                  </a:txBody>
                  <a:tcPr/>
                </a:tc>
                <a:tc>
                  <a:txBody>
                    <a:bodyPr/>
                    <a:lstStyle/>
                    <a:p>
                      <a:r>
                        <a:rPr lang="en-US" sz="1000"/>
                        <a:t>16</a:t>
                      </a:r>
                    </a:p>
                  </a:txBody>
                  <a:tcPr/>
                </a:tc>
                <a:extLst>
                  <a:ext uri="{0D108BD9-81ED-4DB2-BD59-A6C34878D82A}">
                    <a16:rowId xmlns:a16="http://schemas.microsoft.com/office/drawing/2014/main" val="2361499940"/>
                  </a:ext>
                </a:extLst>
              </a:tr>
              <a:tr h="370840">
                <a:tc>
                  <a:txBody>
                    <a:bodyPr/>
                    <a:lstStyle/>
                    <a:p>
                      <a:r>
                        <a:rPr lang="pt-BR" sz="1000" b="1"/>
                        <a:t>phlyinsurance - 2023-05-24 11:50:17</a:t>
                      </a:r>
                      <a:r>
                        <a:rPr lang="pt-BR" sz="1000"/>
                        <a:t>
 n/a</a:t>
                      </a:r>
                      <a:endParaRPr lang="en-US" sz="1000"/>
                    </a:p>
                  </a:txBody>
                  <a:tcPr/>
                </a:tc>
                <a:tc>
                  <a:txBody>
                    <a:bodyPr/>
                    <a:lstStyle/>
                    <a:p>
                      <a:r>
                        <a:rPr lang="en-US" sz="1000"/>
                        <a:t>https://quintly-image-storage.s3.amazonaws.com/c303562b672a3318c686cfcc37b7e67a/8dad1769d9e418e42071a21268d2b8d5.jpg</a:t>
                      </a:r>
                    </a:p>
                  </a:txBody>
                  <a:tcPr/>
                </a:tc>
                <a:tc>
                  <a:txBody>
                    <a:bodyPr/>
                    <a:lstStyle/>
                    <a:p>
                      <a:r>
                        <a:rPr lang="en-US" sz="1000"/>
                        <a:t>Video</a:t>
                      </a:r>
                    </a:p>
                  </a:txBody>
                  <a:tcPr/>
                </a:tc>
                <a:tc>
                  <a:txBody>
                    <a:bodyPr/>
                    <a:lstStyle/>
                    <a:p>
                      <a:r>
                        <a:rPr lang="en-US" sz="1000"/>
                        <a:t>127</a:t>
                      </a:r>
                    </a:p>
                  </a:txBody>
                  <a:tcPr/>
                </a:tc>
                <a:tc>
                  <a:txBody>
                    <a:bodyPr/>
                    <a:lstStyle/>
                    <a:p>
                      <a:r>
                        <a:rPr lang="en-US" sz="1000"/>
                        <a:t>123</a:t>
                      </a:r>
                    </a:p>
                  </a:txBody>
                  <a:tcPr/>
                </a:tc>
                <a:tc>
                  <a:txBody>
                    <a:bodyPr/>
                    <a:lstStyle/>
                    <a:p>
                      <a:r>
                        <a:rPr lang="en-US" sz="1000"/>
                        <a:t>0</a:t>
                      </a:r>
                    </a:p>
                  </a:txBody>
                  <a:tcPr/>
                </a:tc>
                <a:tc>
                  <a:txBody>
                    <a:bodyPr/>
                    <a:lstStyle/>
                    <a:p>
                      <a:r>
                        <a:rPr lang="en-US" sz="1000"/>
                        <a:t>20</a:t>
                      </a:r>
                    </a:p>
                  </a:txBody>
                  <a:tcPr/>
                </a:tc>
                <a:tc>
                  <a:txBody>
                    <a:bodyPr/>
                    <a:lstStyle/>
                    <a:p>
                      <a:r>
                        <a:rPr lang="en-US" sz="1000"/>
                        <a:t>86</a:t>
                      </a:r>
                    </a:p>
                  </a:txBody>
                  <a:tcPr/>
                </a:tc>
                <a:tc>
                  <a:txBody>
                    <a:bodyPr/>
                    <a:lstStyle/>
                    <a:p>
                      <a:r>
                        <a:rPr lang="en-US" sz="1000"/>
                        <a:t>0</a:t>
                      </a:r>
                    </a:p>
                  </a:txBody>
                  <a:tcPr/>
                </a:tc>
                <a:extLst>
                  <a:ext uri="{0D108BD9-81ED-4DB2-BD59-A6C34878D82A}">
                    <a16:rowId xmlns:a16="http://schemas.microsoft.com/office/drawing/2014/main" val="1305133591"/>
                  </a:ext>
                </a:extLst>
              </a:tr>
              <a:tr h="370840">
                <a:tc>
                  <a:txBody>
                    <a:bodyPr/>
                    <a:lstStyle/>
                    <a:p>
                      <a:r>
                        <a:rPr lang="pt-BR" sz="1000" b="1"/>
                        <a:t>phlyinsurance - 2023-05-23 11:59:26</a:t>
                      </a:r>
                      <a:r>
                        <a:rPr lang="pt-BR" sz="1000"/>
                        <a:t>
 n/a</a:t>
                      </a:r>
                      <a:endParaRPr lang="en-US" sz="1000"/>
                    </a:p>
                  </a:txBody>
                  <a:tcPr/>
                </a:tc>
                <a:tc>
                  <a:txBody>
                    <a:bodyPr/>
                    <a:lstStyle/>
                    <a:p>
                      <a:r>
                        <a:rPr lang="en-US" sz="1000"/>
                        <a:t>https://quintly-image-storage.s3.amazonaws.com/c303562b672a3318c686cfcc37b7e67a/1661f6ec9695bb91ebc10549644b5eda.jpg</a:t>
                      </a:r>
                    </a:p>
                  </a:txBody>
                  <a:tcPr/>
                </a:tc>
                <a:tc>
                  <a:txBody>
                    <a:bodyPr/>
                    <a:lstStyle/>
                    <a:p>
                      <a:r>
                        <a:rPr lang="en-US" sz="1000"/>
                        <a:t>Video</a:t>
                      </a:r>
                    </a:p>
                  </a:txBody>
                  <a:tcPr/>
                </a:tc>
                <a:tc>
                  <a:txBody>
                    <a:bodyPr/>
                    <a:lstStyle/>
                    <a:p>
                      <a:r>
                        <a:rPr lang="en-US" sz="1000"/>
                        <a:t>133</a:t>
                      </a:r>
                    </a:p>
                  </a:txBody>
                  <a:tcPr/>
                </a:tc>
                <a:tc>
                  <a:txBody>
                    <a:bodyPr/>
                    <a:lstStyle/>
                    <a:p>
                      <a:r>
                        <a:rPr lang="en-US" sz="1000"/>
                        <a:t>133</a:t>
                      </a:r>
                    </a:p>
                  </a:txBody>
                  <a:tcPr/>
                </a:tc>
                <a:tc>
                  <a:txBody>
                    <a:bodyPr/>
                    <a:lstStyle/>
                    <a:p>
                      <a:r>
                        <a:rPr lang="en-US" sz="1000"/>
                        <a:t>0</a:t>
                      </a:r>
                    </a:p>
                  </a:txBody>
                  <a:tcPr/>
                </a:tc>
                <a:tc>
                  <a:txBody>
                    <a:bodyPr/>
                    <a:lstStyle/>
                    <a:p>
                      <a:r>
                        <a:rPr lang="en-US" sz="1000"/>
                        <a:t>20</a:t>
                      </a:r>
                    </a:p>
                  </a:txBody>
                  <a:tcPr/>
                </a:tc>
                <a:tc>
                  <a:txBody>
                    <a:bodyPr/>
                    <a:lstStyle/>
                    <a:p>
                      <a:r>
                        <a:rPr lang="en-US" sz="1000"/>
                        <a:t>82</a:t>
                      </a:r>
                    </a:p>
                  </a:txBody>
                  <a:tcPr/>
                </a:tc>
                <a:tc>
                  <a:txBody>
                    <a:bodyPr/>
                    <a:lstStyle/>
                    <a:p>
                      <a:r>
                        <a:rPr lang="en-US" sz="1000"/>
                        <a:t>2</a:t>
                      </a:r>
                    </a:p>
                  </a:txBody>
                  <a:tcPr/>
                </a:tc>
                <a:extLst>
                  <a:ext uri="{0D108BD9-81ED-4DB2-BD59-A6C34878D82A}">
                    <a16:rowId xmlns:a16="http://schemas.microsoft.com/office/drawing/2014/main" val="2218083243"/>
                  </a:ext>
                </a:extLst>
              </a:tr>
            </a:tbl>
          </a:graphicData>
        </a:graphic>
      </p:graphicFrame>
      <p:sp>
        <p:nvSpPr>
          <p:cNvPr id="4" name="Text Placeholder 3">
            <a:extLst>
              <a:ext uri="{FF2B5EF4-FFF2-40B4-BE49-F238E27FC236}">
                <a16:creationId xmlns:a16="http://schemas.microsoft.com/office/drawing/2014/main" id="{88309091-941F-43AB-95AF-6E7E038D8DA0}"/>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9636103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3214</Words>
  <Application>Microsoft Office PowerPoint</Application>
  <PresentationFormat>On-screen Show (4:3)</PresentationFormat>
  <Paragraphs>679</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2023-06-05T16:02:53Z</dcterms:created>
  <dcterms:modified xsi:type="dcterms:W3CDTF">2023-06-05T16:03:56Z</dcterms:modified>
</cp:coreProperties>
</file>