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45047</c:v>
                </c:pt>
              </c:numCache>
            </c:numRef>
          </c:cat>
          <c:val>
            <c:numRef>
              <c:f>Sheet1!$B$2</c:f>
              <c:numCache>
                <c:formatCode>General</c:formatCode>
                <c:ptCount val="1"/>
                <c:pt idx="0">
                  <c:v>1867</c:v>
                </c:pt>
              </c:numCache>
            </c:numRef>
          </c:val>
          <c:extLst>
            <c:ext xmlns:c16="http://schemas.microsoft.com/office/drawing/2014/chart" uri="{C3380CC4-5D6E-409C-BE32-E72D297353CC}">
              <c16:uniqueId val="{00000000-D03F-4E37-944F-947799AFA35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45047</c:v>
                </c:pt>
              </c:numCache>
            </c:numRef>
          </c:cat>
          <c:val>
            <c:numRef>
              <c:f>Sheet1!$C$2</c:f>
              <c:numCache>
                <c:formatCode>General</c:formatCode>
                <c:ptCount val="1"/>
                <c:pt idx="0">
                  <c:v>2803</c:v>
                </c:pt>
              </c:numCache>
            </c:numRef>
          </c:val>
          <c:extLst>
            <c:ext xmlns:c16="http://schemas.microsoft.com/office/drawing/2014/chart" uri="{C3380CC4-5D6E-409C-BE32-E72D297353CC}">
              <c16:uniqueId val="{00000001-D03F-4E37-944F-947799AFA35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45047</c:v>
                </c:pt>
              </c:numCache>
            </c:numRef>
          </c:cat>
          <c:val>
            <c:numRef>
              <c:f>Sheet1!$D$2</c:f>
              <c:numCache>
                <c:formatCode>General</c:formatCode>
                <c:ptCount val="1"/>
                <c:pt idx="0">
                  <c:v>4053</c:v>
                </c:pt>
              </c:numCache>
            </c:numRef>
          </c:val>
          <c:extLst>
            <c:ext xmlns:c16="http://schemas.microsoft.com/office/drawing/2014/chart" uri="{C3380CC4-5D6E-409C-BE32-E72D297353CC}">
              <c16:uniqueId val="{00000002-D03F-4E37-944F-947799AFA35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45047</c:v>
                </c:pt>
              </c:numCache>
            </c:numRef>
          </c:cat>
          <c:val>
            <c:numRef>
              <c:f>Sheet1!$E$2</c:f>
              <c:numCache>
                <c:formatCode>General</c:formatCode>
                <c:ptCount val="1"/>
                <c:pt idx="0">
                  <c:v>1184</c:v>
                </c:pt>
              </c:numCache>
            </c:numRef>
          </c:val>
          <c:extLst>
            <c:ext xmlns:c16="http://schemas.microsoft.com/office/drawing/2014/chart" uri="{C3380CC4-5D6E-409C-BE32-E72D297353CC}">
              <c16:uniqueId val="{00000003-D03F-4E37-944F-947799AFA35E}"/>
            </c:ext>
          </c:extLst>
        </c:ser>
        <c:dLbls>
          <c:showLegendKey val="0"/>
          <c:showVal val="0"/>
          <c:showCatName val="0"/>
          <c:showSerName val="0"/>
          <c:showPercent val="0"/>
          <c:showBubbleSize val="0"/>
        </c:dLbls>
        <c:gapWidth val="219"/>
        <c:overlap val="-27"/>
        <c:axId val="377088848"/>
        <c:axId val="377089504"/>
      </c:barChart>
      <c:dateAx>
        <c:axId val="37708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89504"/>
        <c:crosses val="autoZero"/>
        <c:auto val="1"/>
        <c:lblOffset val="100"/>
        <c:baseTimeUnit val="days"/>
      </c:dateAx>
      <c:valAx>
        <c:axId val="37708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8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1</c:v>
                </c:pt>
              </c:numCache>
            </c:numRef>
          </c:val>
          <c:extLst>
            <c:ext xmlns:c16="http://schemas.microsoft.com/office/drawing/2014/chart" uri="{C3380CC4-5D6E-409C-BE32-E72D297353CC}">
              <c16:uniqueId val="{00000000-ADBF-4CE4-8BB3-20242FAEEBC8}"/>
            </c:ext>
          </c:extLst>
        </c:ser>
        <c:dLbls>
          <c:showLegendKey val="0"/>
          <c:showVal val="0"/>
          <c:showCatName val="0"/>
          <c:showSerName val="0"/>
          <c:showPercent val="0"/>
          <c:showBubbleSize val="0"/>
        </c:dLbls>
        <c:gapWidth val="219"/>
        <c:overlap val="-27"/>
        <c:axId val="42590224"/>
        <c:axId val="45441048"/>
      </c:barChart>
      <c:dateAx>
        <c:axId val="4259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41048"/>
        <c:crosses val="autoZero"/>
        <c:auto val="1"/>
        <c:lblOffset val="100"/>
        <c:baseTimeUnit val="months"/>
      </c:dateAx>
      <c:valAx>
        <c:axId val="4544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13</c:v>
                </c:pt>
                <c:pt idx="6">
                  <c:v>0</c:v>
                </c:pt>
                <c:pt idx="7">
                  <c:v>0</c:v>
                </c:pt>
                <c:pt idx="8">
                  <c:v>0</c:v>
                </c:pt>
                <c:pt idx="9">
                  <c:v>0</c:v>
                </c:pt>
                <c:pt idx="10">
                  <c:v>0</c:v>
                </c:pt>
                <c:pt idx="11">
                  <c:v>0</c:v>
                </c:pt>
              </c:numCache>
            </c:numRef>
          </c:val>
          <c:extLst>
            <c:ext xmlns:c16="http://schemas.microsoft.com/office/drawing/2014/chart" uri="{C3380CC4-5D6E-409C-BE32-E72D297353CC}">
              <c16:uniqueId val="{00000000-DBE5-476D-B8C2-99F62EFEFED1}"/>
            </c:ext>
          </c:extLst>
        </c:ser>
        <c:dLbls>
          <c:showLegendKey val="0"/>
          <c:showVal val="0"/>
          <c:showCatName val="0"/>
          <c:showSerName val="0"/>
          <c:showPercent val="0"/>
          <c:showBubbleSize val="0"/>
        </c:dLbls>
        <c:gapWidth val="219"/>
        <c:overlap val="-27"/>
        <c:axId val="378695648"/>
        <c:axId val="313167640"/>
      </c:barChart>
      <c:dateAx>
        <c:axId val="37869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67640"/>
        <c:crosses val="autoZero"/>
        <c:auto val="1"/>
        <c:lblOffset val="100"/>
        <c:baseTimeUnit val="months"/>
      </c:dateAx>
      <c:valAx>
        <c:axId val="31316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69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214</c:v>
                </c:pt>
                <c:pt idx="5">
                  <c:v>33</c:v>
                </c:pt>
                <c:pt idx="6">
                  <c:v>0</c:v>
                </c:pt>
                <c:pt idx="7">
                  <c:v>0</c:v>
                </c:pt>
                <c:pt idx="8">
                  <c:v>0</c:v>
                </c:pt>
                <c:pt idx="9">
                  <c:v>0</c:v>
                </c:pt>
                <c:pt idx="10">
                  <c:v>0</c:v>
                </c:pt>
                <c:pt idx="11">
                  <c:v>0</c:v>
                </c:pt>
              </c:numCache>
            </c:numRef>
          </c:val>
          <c:extLst>
            <c:ext xmlns:c16="http://schemas.microsoft.com/office/drawing/2014/chart" uri="{C3380CC4-5D6E-409C-BE32-E72D297353CC}">
              <c16:uniqueId val="{00000000-8E47-4F24-9C2E-0B9A01616053}"/>
            </c:ext>
          </c:extLst>
        </c:ser>
        <c:dLbls>
          <c:showLegendKey val="0"/>
          <c:showVal val="0"/>
          <c:showCatName val="0"/>
          <c:showSerName val="0"/>
          <c:showPercent val="0"/>
          <c:showBubbleSize val="0"/>
        </c:dLbls>
        <c:gapWidth val="219"/>
        <c:overlap val="-27"/>
        <c:axId val="382316920"/>
        <c:axId val="382317576"/>
      </c:barChart>
      <c:catAx>
        <c:axId val="38231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17576"/>
        <c:crosses val="autoZero"/>
        <c:auto val="1"/>
        <c:lblAlgn val="ctr"/>
        <c:lblOffset val="100"/>
        <c:noMultiLvlLbl val="0"/>
      </c:catAx>
      <c:valAx>
        <c:axId val="38231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1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358</c:v>
                </c:pt>
                <c:pt idx="6">
                  <c:v>0</c:v>
                </c:pt>
              </c:numCache>
            </c:numRef>
          </c:val>
          <c:extLst>
            <c:ext xmlns:c16="http://schemas.microsoft.com/office/drawing/2014/chart" uri="{C3380CC4-5D6E-409C-BE32-E72D297353CC}">
              <c16:uniqueId val="{00000000-6EF7-4DCD-8346-FD8005160BD4}"/>
            </c:ext>
          </c:extLst>
        </c:ser>
        <c:dLbls>
          <c:showLegendKey val="0"/>
          <c:showVal val="0"/>
          <c:showCatName val="0"/>
          <c:showSerName val="0"/>
          <c:showPercent val="0"/>
          <c:showBubbleSize val="0"/>
        </c:dLbls>
        <c:gapWidth val="219"/>
        <c:overlap val="-27"/>
        <c:axId val="384774320"/>
        <c:axId val="384774648"/>
      </c:barChart>
      <c:dateAx>
        <c:axId val="38477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4648"/>
        <c:crosses val="autoZero"/>
        <c:auto val="1"/>
        <c:lblOffset val="100"/>
        <c:baseTimeUnit val="months"/>
      </c:dateAx>
      <c:valAx>
        <c:axId val="38477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-2</c:v>
                </c:pt>
              </c:numCache>
            </c:numRef>
          </c:val>
          <c:extLst>
            <c:ext xmlns:c16="http://schemas.microsoft.com/office/drawing/2014/chart" uri="{C3380CC4-5D6E-409C-BE32-E72D297353CC}">
              <c16:uniqueId val="{00000000-C3EF-4BB6-8BBE-DA6B4F6DF827}"/>
            </c:ext>
          </c:extLst>
        </c:ser>
        <c:dLbls>
          <c:showLegendKey val="0"/>
          <c:showVal val="0"/>
          <c:showCatName val="0"/>
          <c:showSerName val="0"/>
          <c:showPercent val="0"/>
          <c:showBubbleSize val="0"/>
        </c:dLbls>
        <c:gapWidth val="219"/>
        <c:overlap val="-27"/>
        <c:axId val="481571192"/>
        <c:axId val="481572832"/>
      </c:barChart>
      <c:dateAx>
        <c:axId val="48157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72832"/>
        <c:crosses val="autoZero"/>
        <c:auto val="1"/>
        <c:lblOffset val="100"/>
        <c:baseTimeUnit val="months"/>
      </c:dateAx>
      <c:valAx>
        <c:axId val="48157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7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C83-4E7F-B9BA-AA91DE2517E6}"/>
            </c:ext>
          </c:extLst>
        </c:ser>
        <c:dLbls>
          <c:showLegendKey val="0"/>
          <c:showVal val="0"/>
          <c:showCatName val="0"/>
          <c:showSerName val="0"/>
          <c:showPercent val="0"/>
          <c:showBubbleSize val="0"/>
        </c:dLbls>
        <c:gapWidth val="219"/>
        <c:overlap val="-27"/>
        <c:axId val="475681800"/>
        <c:axId val="475680816"/>
      </c:barChart>
      <c:dateAx>
        <c:axId val="47568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680816"/>
        <c:crosses val="autoZero"/>
        <c:auto val="1"/>
        <c:lblOffset val="100"/>
        <c:baseTimeUnit val="months"/>
      </c:dateAx>
      <c:valAx>
        <c:axId val="47568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68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AB1-4553-8937-1AD5200C1CBA}"/>
            </c:ext>
          </c:extLst>
        </c:ser>
        <c:dLbls>
          <c:showLegendKey val="0"/>
          <c:showVal val="0"/>
          <c:showCatName val="0"/>
          <c:showSerName val="0"/>
          <c:showPercent val="0"/>
          <c:showBubbleSize val="0"/>
        </c:dLbls>
        <c:gapWidth val="219"/>
        <c:overlap val="-27"/>
        <c:axId val="485421104"/>
        <c:axId val="485421760"/>
      </c:barChart>
      <c:catAx>
        <c:axId val="48542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21760"/>
        <c:crosses val="autoZero"/>
        <c:auto val="1"/>
        <c:lblAlgn val="ctr"/>
        <c:lblOffset val="100"/>
        <c:noMultiLvlLbl val="0"/>
      </c:catAx>
      <c:valAx>
        <c:axId val="48542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2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7</c:v>
                </c:pt>
              </c:numCache>
            </c:numRef>
          </c:val>
          <c:extLst>
            <c:ext xmlns:c16="http://schemas.microsoft.com/office/drawing/2014/chart" uri="{C3380CC4-5D6E-409C-BE32-E72D297353CC}">
              <c16:uniqueId val="{00000000-D381-4090-82F1-62E4EB7D23FA}"/>
            </c:ext>
          </c:extLst>
        </c:ser>
        <c:dLbls>
          <c:showLegendKey val="0"/>
          <c:showVal val="0"/>
          <c:showCatName val="0"/>
          <c:showSerName val="0"/>
          <c:showPercent val="0"/>
          <c:showBubbleSize val="0"/>
        </c:dLbls>
        <c:gapWidth val="219"/>
        <c:overlap val="-27"/>
        <c:axId val="490008280"/>
        <c:axId val="490007624"/>
      </c:barChart>
      <c:dateAx>
        <c:axId val="49000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07624"/>
        <c:crosses val="autoZero"/>
        <c:auto val="1"/>
        <c:lblOffset val="100"/>
        <c:baseTimeUnit val="months"/>
      </c:dateAx>
      <c:valAx>
        <c:axId val="49000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0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44</c:v>
                </c:pt>
                <c:pt idx="1">
                  <c:v>56</c:v>
                </c:pt>
                <c:pt idx="2">
                  <c:v>75</c:v>
                </c:pt>
                <c:pt idx="3">
                  <c:v>72</c:v>
                </c:pt>
                <c:pt idx="4">
                  <c:v>35</c:v>
                </c:pt>
                <c:pt idx="5">
                  <c:v>35</c:v>
                </c:pt>
              </c:numCache>
            </c:numRef>
          </c:val>
          <c:extLst>
            <c:ext xmlns:c16="http://schemas.microsoft.com/office/drawing/2014/chart" uri="{C3380CC4-5D6E-409C-BE32-E72D297353CC}">
              <c16:uniqueId val="{00000000-3A70-4DEC-9C7A-E959D7B44672}"/>
            </c:ext>
          </c:extLst>
        </c:ser>
        <c:dLbls>
          <c:showLegendKey val="0"/>
          <c:showVal val="0"/>
          <c:showCatName val="0"/>
          <c:showSerName val="0"/>
          <c:showPercent val="0"/>
          <c:showBubbleSize val="0"/>
        </c:dLbls>
        <c:gapWidth val="219"/>
        <c:overlap val="-27"/>
        <c:axId val="489033568"/>
        <c:axId val="489038488"/>
      </c:barChart>
      <c:catAx>
        <c:axId val="48903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38488"/>
        <c:crosses val="autoZero"/>
        <c:auto val="1"/>
        <c:lblAlgn val="ctr"/>
        <c:lblOffset val="100"/>
        <c:noMultiLvlLbl val="0"/>
      </c:catAx>
      <c:valAx>
        <c:axId val="48903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3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221</c:v>
                </c:pt>
                <c:pt idx="1">
                  <c:v>280</c:v>
                </c:pt>
                <c:pt idx="2">
                  <c:v>525</c:v>
                </c:pt>
                <c:pt idx="3">
                  <c:v>653</c:v>
                </c:pt>
                <c:pt idx="4">
                  <c:v>352</c:v>
                </c:pt>
                <c:pt idx="5">
                  <c:v>35</c:v>
                </c:pt>
              </c:numCache>
            </c:numRef>
          </c:val>
          <c:extLst>
            <c:ext xmlns:c16="http://schemas.microsoft.com/office/drawing/2014/chart" uri="{C3380CC4-5D6E-409C-BE32-E72D297353CC}">
              <c16:uniqueId val="{00000000-F41E-47E0-940E-D4445ADC7FEC}"/>
            </c:ext>
          </c:extLst>
        </c:ser>
        <c:dLbls>
          <c:showLegendKey val="0"/>
          <c:showVal val="0"/>
          <c:showCatName val="0"/>
          <c:showSerName val="0"/>
          <c:showPercent val="0"/>
          <c:showBubbleSize val="0"/>
        </c:dLbls>
        <c:gapWidth val="219"/>
        <c:overlap val="-27"/>
        <c:axId val="489035536"/>
        <c:axId val="489039144"/>
      </c:barChart>
      <c:catAx>
        <c:axId val="48903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39144"/>
        <c:crosses val="autoZero"/>
        <c:auto val="1"/>
        <c:lblAlgn val="ctr"/>
        <c:lblOffset val="100"/>
        <c:noMultiLvlLbl val="0"/>
      </c:catAx>
      <c:valAx>
        <c:axId val="48903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3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11916</c:v>
                </c:pt>
                <c:pt idx="6">
                  <c:v>949</c:v>
                </c:pt>
              </c:numCache>
            </c:numRef>
          </c:val>
          <c:extLst>
            <c:ext xmlns:c16="http://schemas.microsoft.com/office/drawing/2014/chart" uri="{C3380CC4-5D6E-409C-BE32-E72D297353CC}">
              <c16:uniqueId val="{00000000-69A7-42F8-BA79-CECAB616DB6B}"/>
            </c:ext>
          </c:extLst>
        </c:ser>
        <c:dLbls>
          <c:showLegendKey val="0"/>
          <c:showVal val="0"/>
          <c:showCatName val="0"/>
          <c:showSerName val="0"/>
          <c:showPercent val="0"/>
          <c:showBubbleSize val="0"/>
        </c:dLbls>
        <c:gapWidth val="219"/>
        <c:overlap val="-27"/>
        <c:axId val="490011232"/>
        <c:axId val="490003688"/>
      </c:barChart>
      <c:catAx>
        <c:axId val="49001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03688"/>
        <c:crosses val="autoZero"/>
        <c:auto val="1"/>
        <c:lblAlgn val="ctr"/>
        <c:lblOffset val="100"/>
        <c:noMultiLvlLbl val="0"/>
      </c:catAx>
      <c:valAx>
        <c:axId val="49000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1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20</c:v>
                </c:pt>
              </c:numCache>
            </c:numRef>
          </c:val>
          <c:extLst>
            <c:ext xmlns:c16="http://schemas.microsoft.com/office/drawing/2014/chart" uri="{C3380CC4-5D6E-409C-BE32-E72D297353CC}">
              <c16:uniqueId val="{00000000-47F4-49D7-9716-C4A59D13EDCA}"/>
            </c:ext>
          </c:extLst>
        </c:ser>
        <c:dLbls>
          <c:showLegendKey val="0"/>
          <c:showVal val="0"/>
          <c:showCatName val="0"/>
          <c:showSerName val="0"/>
          <c:showPercent val="0"/>
          <c:showBubbleSize val="0"/>
        </c:dLbls>
        <c:gapWidth val="219"/>
        <c:overlap val="-27"/>
        <c:axId val="467965472"/>
        <c:axId val="467967768"/>
      </c:barChart>
      <c:dateAx>
        <c:axId val="46796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67768"/>
        <c:crosses val="autoZero"/>
        <c:auto val="1"/>
        <c:lblOffset val="100"/>
        <c:baseTimeUnit val="months"/>
      </c:dateAx>
      <c:valAx>
        <c:axId val="46796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6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86</c:v>
                </c:pt>
                <c:pt idx="5">
                  <c:v>47</c:v>
                </c:pt>
                <c:pt idx="6">
                  <c:v>0</c:v>
                </c:pt>
                <c:pt idx="7">
                  <c:v>0</c:v>
                </c:pt>
                <c:pt idx="8">
                  <c:v>0</c:v>
                </c:pt>
                <c:pt idx="9">
                  <c:v>0</c:v>
                </c:pt>
                <c:pt idx="10">
                  <c:v>0</c:v>
                </c:pt>
                <c:pt idx="11">
                  <c:v>0</c:v>
                </c:pt>
              </c:numCache>
            </c:numRef>
          </c:val>
          <c:extLst>
            <c:ext xmlns:c16="http://schemas.microsoft.com/office/drawing/2014/chart" uri="{C3380CC4-5D6E-409C-BE32-E72D297353CC}">
              <c16:uniqueId val="{00000000-2B4D-40C5-9955-D7D32821CC88}"/>
            </c:ext>
          </c:extLst>
        </c:ser>
        <c:dLbls>
          <c:showLegendKey val="0"/>
          <c:showVal val="0"/>
          <c:showCatName val="0"/>
          <c:showSerName val="0"/>
          <c:showPercent val="0"/>
          <c:showBubbleSize val="0"/>
        </c:dLbls>
        <c:gapWidth val="219"/>
        <c:overlap val="-27"/>
        <c:axId val="467966784"/>
        <c:axId val="387894024"/>
      </c:barChart>
      <c:dateAx>
        <c:axId val="467966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4024"/>
        <c:crosses val="autoZero"/>
        <c:auto val="1"/>
        <c:lblOffset val="100"/>
        <c:baseTimeUnit val="months"/>
      </c:dateAx>
      <c:valAx>
        <c:axId val="38789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6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1209</c:v>
                </c:pt>
                <c:pt idx="5">
                  <c:v>95</c:v>
                </c:pt>
                <c:pt idx="6">
                  <c:v>0</c:v>
                </c:pt>
                <c:pt idx="7">
                  <c:v>0</c:v>
                </c:pt>
                <c:pt idx="8">
                  <c:v>0</c:v>
                </c:pt>
                <c:pt idx="9">
                  <c:v>0</c:v>
                </c:pt>
                <c:pt idx="10">
                  <c:v>0</c:v>
                </c:pt>
                <c:pt idx="11">
                  <c:v>0</c:v>
                </c:pt>
              </c:numCache>
            </c:numRef>
          </c:val>
          <c:extLst>
            <c:ext xmlns:c16="http://schemas.microsoft.com/office/drawing/2014/chart" uri="{C3380CC4-5D6E-409C-BE32-E72D297353CC}">
              <c16:uniqueId val="{00000000-159F-4BF3-AC51-AF55724ACF57}"/>
            </c:ext>
          </c:extLst>
        </c:ser>
        <c:dLbls>
          <c:showLegendKey val="0"/>
          <c:showVal val="0"/>
          <c:showCatName val="0"/>
          <c:showSerName val="0"/>
          <c:showPercent val="0"/>
          <c:showBubbleSize val="0"/>
        </c:dLbls>
        <c:gapWidth val="219"/>
        <c:overlap val="-27"/>
        <c:axId val="387891072"/>
        <c:axId val="387893040"/>
      </c:barChart>
      <c:catAx>
        <c:axId val="38789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3040"/>
        <c:crosses val="autoZero"/>
        <c:auto val="1"/>
        <c:lblAlgn val="ctr"/>
        <c:lblOffset val="100"/>
        <c:noMultiLvlLbl val="0"/>
      </c:catAx>
      <c:valAx>
        <c:axId val="38789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numCache>
            </c:numRef>
          </c:val>
          <c:extLst>
            <c:ext xmlns:c16="http://schemas.microsoft.com/office/drawing/2014/chart" uri="{C3380CC4-5D6E-409C-BE32-E72D297353CC}">
              <c16:uniqueId val="{00000000-88EC-4629-991D-E83B7A1779F5}"/>
            </c:ext>
          </c:extLst>
        </c:ser>
        <c:dLbls>
          <c:showLegendKey val="0"/>
          <c:showVal val="0"/>
          <c:showCatName val="0"/>
          <c:showSerName val="0"/>
          <c:showPercent val="0"/>
          <c:showBubbleSize val="0"/>
        </c:dLbls>
        <c:gapWidth val="219"/>
        <c:overlap val="-27"/>
        <c:axId val="387891400"/>
        <c:axId val="494469592"/>
      </c:barChart>
      <c:dateAx>
        <c:axId val="38789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69592"/>
        <c:crosses val="autoZero"/>
        <c:auto val="1"/>
        <c:lblOffset val="100"/>
        <c:baseTimeUnit val="months"/>
      </c:dateAx>
      <c:valAx>
        <c:axId val="49446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FCFA0-2D38-4E76-9215-ECB333F3F4C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121D80F-2EB1-4425-AC90-353F0ACC555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61823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B98E-8D6C-45E4-93A8-67621B0F54E2}"/>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73FD55D5-BCFE-4B00-AC97-9D903C3A65E3}"/>
              </a:ext>
            </a:extLst>
          </p:cNvPr>
          <p:cNvGraphicFramePr>
            <a:graphicFrameLocks noGrp="1"/>
          </p:cNvGraphicFramePr>
          <p:nvPr>
            <p:ph type="chart" sz="quarter" idx="13"/>
            <p:extLst>
              <p:ext uri="{D42A27DB-BD31-4B8C-83A1-F6EECF244321}">
                <p14:modId xmlns:p14="http://schemas.microsoft.com/office/powerpoint/2010/main" val="2270292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BC7BEF-6D7C-46FF-8BDB-D51798FAF67E}"/>
              </a:ext>
            </a:extLst>
          </p:cNvPr>
          <p:cNvSpPr>
            <a:spLocks noGrp="1"/>
          </p:cNvSpPr>
          <p:nvPr>
            <p:ph type="body" sz="quarter" idx="14"/>
          </p:nvPr>
        </p:nvSpPr>
        <p:spPr/>
        <p:txBody>
          <a:bodyPr/>
          <a:lstStyle/>
          <a:p>
            <a:r>
              <a:rPr lang="en-US"/>
              <a:t>05/01/2023 - 05/31/2023</a:t>
            </a:r>
          </a:p>
        </p:txBody>
      </p:sp>
      <p:sp>
        <p:nvSpPr>
          <p:cNvPr id="5" name="Footer Placeholder 4">
            <a:extLst>
              <a:ext uri="{FF2B5EF4-FFF2-40B4-BE49-F238E27FC236}">
                <a16:creationId xmlns:a16="http://schemas.microsoft.com/office/drawing/2014/main" id="{C117FC36-6129-4D84-9B4C-687CFEC7DA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386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7E34B-1DBC-45E1-9791-4C087EF9CDE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755CACA-23AB-4E81-AC58-249E6940F96A}"/>
              </a:ext>
            </a:extLst>
          </p:cNvPr>
          <p:cNvGraphicFramePr>
            <a:graphicFrameLocks noGrp="1"/>
          </p:cNvGraphicFramePr>
          <p:nvPr>
            <p:ph type="tbl" sz="quarter" idx="13"/>
            <p:extLst>
              <p:ext uri="{D42A27DB-BD31-4B8C-83A1-F6EECF244321}">
                <p14:modId xmlns:p14="http://schemas.microsoft.com/office/powerpoint/2010/main" val="240296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37226995"/>
                    </a:ext>
                  </a:extLst>
                </a:gridCol>
                <a:gridCol w="905256">
                  <a:extLst>
                    <a:ext uri="{9D8B030D-6E8A-4147-A177-3AD203B41FA5}">
                      <a16:colId xmlns:a16="http://schemas.microsoft.com/office/drawing/2014/main" val="2286709336"/>
                    </a:ext>
                  </a:extLst>
                </a:gridCol>
                <a:gridCol w="905256">
                  <a:extLst>
                    <a:ext uri="{9D8B030D-6E8A-4147-A177-3AD203B41FA5}">
                      <a16:colId xmlns:a16="http://schemas.microsoft.com/office/drawing/2014/main" val="2754923688"/>
                    </a:ext>
                  </a:extLst>
                </a:gridCol>
                <a:gridCol w="905256">
                  <a:extLst>
                    <a:ext uri="{9D8B030D-6E8A-4147-A177-3AD203B41FA5}">
                      <a16:colId xmlns:a16="http://schemas.microsoft.com/office/drawing/2014/main" val="701811676"/>
                    </a:ext>
                  </a:extLst>
                </a:gridCol>
                <a:gridCol w="905256">
                  <a:extLst>
                    <a:ext uri="{9D8B030D-6E8A-4147-A177-3AD203B41FA5}">
                      <a16:colId xmlns:a16="http://schemas.microsoft.com/office/drawing/2014/main" val="691031300"/>
                    </a:ext>
                  </a:extLst>
                </a:gridCol>
                <a:gridCol w="905256">
                  <a:extLst>
                    <a:ext uri="{9D8B030D-6E8A-4147-A177-3AD203B41FA5}">
                      <a16:colId xmlns:a16="http://schemas.microsoft.com/office/drawing/2014/main" val="3693438494"/>
                    </a:ext>
                  </a:extLst>
                </a:gridCol>
                <a:gridCol w="905256">
                  <a:extLst>
                    <a:ext uri="{9D8B030D-6E8A-4147-A177-3AD203B41FA5}">
                      <a16:colId xmlns:a16="http://schemas.microsoft.com/office/drawing/2014/main" val="1130438791"/>
                    </a:ext>
                  </a:extLst>
                </a:gridCol>
                <a:gridCol w="905256">
                  <a:extLst>
                    <a:ext uri="{9D8B030D-6E8A-4147-A177-3AD203B41FA5}">
                      <a16:colId xmlns:a16="http://schemas.microsoft.com/office/drawing/2014/main" val="1688553763"/>
                    </a:ext>
                  </a:extLst>
                </a:gridCol>
                <a:gridCol w="905256">
                  <a:extLst>
                    <a:ext uri="{9D8B030D-6E8A-4147-A177-3AD203B41FA5}">
                      <a16:colId xmlns:a16="http://schemas.microsoft.com/office/drawing/2014/main" val="236820698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19285150"/>
                  </a:ext>
                </a:extLst>
              </a:tr>
              <a:tr h="370840">
                <a:tc>
                  <a:txBody>
                    <a:bodyPr/>
                    <a:lstStyle/>
                    <a:p>
                      <a:r>
                        <a:rPr lang="en-US" sz="1000"/>
                        <a:t>1867</a:t>
                      </a:r>
                    </a:p>
                  </a:txBody>
                  <a:tcPr/>
                </a:tc>
                <a:tc>
                  <a:txBody>
                    <a:bodyPr/>
                    <a:lstStyle/>
                    <a:p>
                      <a:r>
                        <a:rPr lang="en-US" sz="1000"/>
                        <a:t>10</a:t>
                      </a:r>
                    </a:p>
                  </a:txBody>
                  <a:tcPr/>
                </a:tc>
                <a:tc>
                  <a:txBody>
                    <a:bodyPr/>
                    <a:lstStyle/>
                    <a:p>
                      <a:r>
                        <a:rPr lang="en-US" sz="1000"/>
                        <a:t>15</a:t>
                      </a:r>
                    </a:p>
                  </a:txBody>
                  <a:tcPr/>
                </a:tc>
                <a:tc>
                  <a:txBody>
                    <a:bodyPr/>
                    <a:lstStyle/>
                    <a:p>
                      <a:r>
                        <a:rPr lang="en-US" sz="1000"/>
                        <a:t>183</a:t>
                      </a:r>
                    </a:p>
                  </a:txBody>
                  <a:tcPr/>
                </a:tc>
                <a:tc>
                  <a:txBody>
                    <a:bodyPr/>
                    <a:lstStyle/>
                    <a:p>
                      <a:r>
                        <a:rPr lang="en-US" sz="1000"/>
                        <a:t>14</a:t>
                      </a:r>
                    </a:p>
                  </a:txBody>
                  <a:tcPr/>
                </a:tc>
                <a:tc>
                  <a:txBody>
                    <a:bodyPr/>
                    <a:lstStyle/>
                    <a:p>
                      <a:r>
                        <a:rPr lang="en-US" sz="1000"/>
                        <a:t>17</a:t>
                      </a:r>
                    </a:p>
                  </a:txBody>
                  <a:tcPr/>
                </a:tc>
                <a:tc>
                  <a:txBody>
                    <a:bodyPr/>
                    <a:lstStyle/>
                    <a:p>
                      <a:r>
                        <a:rPr lang="en-US" sz="1000"/>
                        <a:t>0</a:t>
                      </a:r>
                    </a:p>
                  </a:txBody>
                  <a:tcPr/>
                </a:tc>
                <a:tc>
                  <a:txBody>
                    <a:bodyPr/>
                    <a:lstStyle/>
                    <a:p>
                      <a:r>
                        <a:rPr lang="en-US" sz="1000"/>
                        <a:t>0.7662 %</a:t>
                      </a:r>
                    </a:p>
                  </a:txBody>
                  <a:tcPr/>
                </a:tc>
                <a:tc>
                  <a:txBody>
                    <a:bodyPr/>
                    <a:lstStyle/>
                    <a:p>
                      <a:r>
                        <a:rPr lang="en-US" sz="1000"/>
                        <a:t>0.0 %</a:t>
                      </a:r>
                    </a:p>
                  </a:txBody>
                  <a:tcPr/>
                </a:tc>
                <a:extLst>
                  <a:ext uri="{0D108BD9-81ED-4DB2-BD59-A6C34878D82A}">
                    <a16:rowId xmlns:a16="http://schemas.microsoft.com/office/drawing/2014/main" val="746684576"/>
                  </a:ext>
                </a:extLst>
              </a:tr>
            </a:tbl>
          </a:graphicData>
        </a:graphic>
      </p:graphicFrame>
      <p:sp>
        <p:nvSpPr>
          <p:cNvPr id="4" name="Text Placeholder 3">
            <a:extLst>
              <a:ext uri="{FF2B5EF4-FFF2-40B4-BE49-F238E27FC236}">
                <a16:creationId xmlns:a16="http://schemas.microsoft.com/office/drawing/2014/main" id="{9CEA5173-5F2A-4103-8AE2-B6390DB5A48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765252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97BA-4154-4797-8B53-38397A5F8C13}"/>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E63FD6D0-CE57-4745-B4FD-9941C3435A03}"/>
              </a:ext>
            </a:extLst>
          </p:cNvPr>
          <p:cNvGraphicFramePr>
            <a:graphicFrameLocks noGrp="1"/>
          </p:cNvGraphicFramePr>
          <p:nvPr>
            <p:ph type="chart" sz="quarter" idx="13"/>
            <p:extLst>
              <p:ext uri="{D42A27DB-BD31-4B8C-83A1-F6EECF244321}">
                <p14:modId xmlns:p14="http://schemas.microsoft.com/office/powerpoint/2010/main" val="2885807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7B263-A84C-445D-AC61-F81B1844FF3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139FBEC-BA79-4B19-A2B2-300E7E8D79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28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EDECD-87D9-4CB1-B876-E7E522B49989}"/>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34337D46-B679-41A6-8C4C-C416B456C3F9}"/>
              </a:ext>
            </a:extLst>
          </p:cNvPr>
          <p:cNvGraphicFramePr>
            <a:graphicFrameLocks noGrp="1"/>
          </p:cNvGraphicFramePr>
          <p:nvPr>
            <p:ph type="chart" sz="quarter" idx="13"/>
            <p:extLst>
              <p:ext uri="{D42A27DB-BD31-4B8C-83A1-F6EECF244321}">
                <p14:modId xmlns:p14="http://schemas.microsoft.com/office/powerpoint/2010/main" val="1660112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AEFEB-7C14-4FFD-999E-55D83B7EAA9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229A0F1-E31D-46AF-B328-0ADAF6C633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3278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F1D34-A151-4EB7-92E4-06A746945261}"/>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E9E7D07E-9ADB-43DD-BC23-49A640A89FF0}"/>
              </a:ext>
            </a:extLst>
          </p:cNvPr>
          <p:cNvGraphicFramePr>
            <a:graphicFrameLocks noGrp="1"/>
          </p:cNvGraphicFramePr>
          <p:nvPr>
            <p:ph type="chart" sz="quarter" idx="13"/>
            <p:extLst>
              <p:ext uri="{D42A27DB-BD31-4B8C-83A1-F6EECF244321}">
                <p14:modId xmlns:p14="http://schemas.microsoft.com/office/powerpoint/2010/main" val="472201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88BCB6-AA1A-4D6C-B2AA-2948B17BC64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2F59084-4A43-40B6-9C3B-0EAAE2DF11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42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EEB7-8B86-4919-9A63-1C5630AF4C7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1F32195-A283-4DE4-8141-29BCBEC8025E}"/>
              </a:ext>
            </a:extLst>
          </p:cNvPr>
          <p:cNvGraphicFramePr>
            <a:graphicFrameLocks noGrp="1"/>
          </p:cNvGraphicFramePr>
          <p:nvPr>
            <p:ph type="chart" sz="quarter" idx="13"/>
            <p:extLst>
              <p:ext uri="{D42A27DB-BD31-4B8C-83A1-F6EECF244321}">
                <p14:modId xmlns:p14="http://schemas.microsoft.com/office/powerpoint/2010/main" val="951863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5B2BD-0A89-4CF2-B987-39879BDA956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764B7CE-1203-461C-A370-17E3428FD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0412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71411-4F9A-4709-A94A-9DC1F5EB06D8}"/>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1B968AC5-3DEB-4746-9238-D1ECB22292A2}"/>
              </a:ext>
            </a:extLst>
          </p:cNvPr>
          <p:cNvGraphicFramePr>
            <a:graphicFrameLocks noGrp="1"/>
          </p:cNvGraphicFramePr>
          <p:nvPr>
            <p:ph type="tbl" sz="quarter" idx="13"/>
            <p:extLst>
              <p:ext uri="{D42A27DB-BD31-4B8C-83A1-F6EECF244321}">
                <p14:modId xmlns:p14="http://schemas.microsoft.com/office/powerpoint/2010/main" val="3909154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92343057"/>
                    </a:ext>
                  </a:extLst>
                </a:gridCol>
                <a:gridCol w="1316737">
                  <a:extLst>
                    <a:ext uri="{9D8B030D-6E8A-4147-A177-3AD203B41FA5}">
                      <a16:colId xmlns:a16="http://schemas.microsoft.com/office/drawing/2014/main" val="1841298322"/>
                    </a:ext>
                  </a:extLst>
                </a:gridCol>
                <a:gridCol w="329184">
                  <a:extLst>
                    <a:ext uri="{9D8B030D-6E8A-4147-A177-3AD203B41FA5}">
                      <a16:colId xmlns:a16="http://schemas.microsoft.com/office/drawing/2014/main" val="4020562518"/>
                    </a:ext>
                  </a:extLst>
                </a:gridCol>
                <a:gridCol w="329184">
                  <a:extLst>
                    <a:ext uri="{9D8B030D-6E8A-4147-A177-3AD203B41FA5}">
                      <a16:colId xmlns:a16="http://schemas.microsoft.com/office/drawing/2014/main" val="3167044258"/>
                    </a:ext>
                  </a:extLst>
                </a:gridCol>
                <a:gridCol w="329184">
                  <a:extLst>
                    <a:ext uri="{9D8B030D-6E8A-4147-A177-3AD203B41FA5}">
                      <a16:colId xmlns:a16="http://schemas.microsoft.com/office/drawing/2014/main" val="768851650"/>
                    </a:ext>
                  </a:extLst>
                </a:gridCol>
                <a:gridCol w="329184">
                  <a:extLst>
                    <a:ext uri="{9D8B030D-6E8A-4147-A177-3AD203B41FA5}">
                      <a16:colId xmlns:a16="http://schemas.microsoft.com/office/drawing/2014/main" val="3070440094"/>
                    </a:ext>
                  </a:extLst>
                </a:gridCol>
                <a:gridCol w="329184">
                  <a:extLst>
                    <a:ext uri="{9D8B030D-6E8A-4147-A177-3AD203B41FA5}">
                      <a16:colId xmlns:a16="http://schemas.microsoft.com/office/drawing/2014/main" val="4185565644"/>
                    </a:ext>
                  </a:extLst>
                </a:gridCol>
                <a:gridCol w="329184">
                  <a:extLst>
                    <a:ext uri="{9D8B030D-6E8A-4147-A177-3AD203B41FA5}">
                      <a16:colId xmlns:a16="http://schemas.microsoft.com/office/drawing/2014/main" val="2258173589"/>
                    </a:ext>
                  </a:extLst>
                </a:gridCol>
                <a:gridCol w="329184">
                  <a:extLst>
                    <a:ext uri="{9D8B030D-6E8A-4147-A177-3AD203B41FA5}">
                      <a16:colId xmlns:a16="http://schemas.microsoft.com/office/drawing/2014/main" val="2089302323"/>
                    </a:ext>
                  </a:extLst>
                </a:gridCol>
                <a:gridCol w="329184">
                  <a:extLst>
                    <a:ext uri="{9D8B030D-6E8A-4147-A177-3AD203B41FA5}">
                      <a16:colId xmlns:a16="http://schemas.microsoft.com/office/drawing/2014/main" val="4255376741"/>
                    </a:ext>
                  </a:extLst>
                </a:gridCol>
                <a:gridCol w="329184">
                  <a:extLst>
                    <a:ext uri="{9D8B030D-6E8A-4147-A177-3AD203B41FA5}">
                      <a16:colId xmlns:a16="http://schemas.microsoft.com/office/drawing/2014/main" val="3516606330"/>
                    </a:ext>
                  </a:extLst>
                </a:gridCol>
                <a:gridCol w="329184">
                  <a:extLst>
                    <a:ext uri="{9D8B030D-6E8A-4147-A177-3AD203B41FA5}">
                      <a16:colId xmlns:a16="http://schemas.microsoft.com/office/drawing/2014/main" val="2022694362"/>
                    </a:ext>
                  </a:extLst>
                </a:gridCol>
                <a:gridCol w="329184">
                  <a:extLst>
                    <a:ext uri="{9D8B030D-6E8A-4147-A177-3AD203B41FA5}">
                      <a16:colId xmlns:a16="http://schemas.microsoft.com/office/drawing/2014/main" val="3257215084"/>
                    </a:ext>
                  </a:extLst>
                </a:gridCol>
                <a:gridCol w="329184">
                  <a:extLst>
                    <a:ext uri="{9D8B030D-6E8A-4147-A177-3AD203B41FA5}">
                      <a16:colId xmlns:a16="http://schemas.microsoft.com/office/drawing/2014/main" val="2595303127"/>
                    </a:ext>
                  </a:extLst>
                </a:gridCol>
                <a:gridCol w="329184">
                  <a:extLst>
                    <a:ext uri="{9D8B030D-6E8A-4147-A177-3AD203B41FA5}">
                      <a16:colId xmlns:a16="http://schemas.microsoft.com/office/drawing/2014/main" val="442258966"/>
                    </a:ext>
                  </a:extLst>
                </a:gridCol>
                <a:gridCol w="329184">
                  <a:extLst>
                    <a:ext uri="{9D8B030D-6E8A-4147-A177-3AD203B41FA5}">
                      <a16:colId xmlns:a16="http://schemas.microsoft.com/office/drawing/2014/main" val="2410800376"/>
                    </a:ext>
                  </a:extLst>
                </a:gridCol>
                <a:gridCol w="329184">
                  <a:extLst>
                    <a:ext uri="{9D8B030D-6E8A-4147-A177-3AD203B41FA5}">
                      <a16:colId xmlns:a16="http://schemas.microsoft.com/office/drawing/2014/main" val="3769750647"/>
                    </a:ext>
                  </a:extLst>
                </a:gridCol>
                <a:gridCol w="329184">
                  <a:extLst>
                    <a:ext uri="{9D8B030D-6E8A-4147-A177-3AD203B41FA5}">
                      <a16:colId xmlns:a16="http://schemas.microsoft.com/office/drawing/2014/main" val="1630491447"/>
                    </a:ext>
                  </a:extLst>
                </a:gridCol>
                <a:gridCol w="329184">
                  <a:extLst>
                    <a:ext uri="{9D8B030D-6E8A-4147-A177-3AD203B41FA5}">
                      <a16:colId xmlns:a16="http://schemas.microsoft.com/office/drawing/2014/main" val="2545685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7225355"/>
                  </a:ext>
                </a:extLst>
              </a:tr>
            </a:tbl>
          </a:graphicData>
        </a:graphic>
      </p:graphicFrame>
      <p:sp>
        <p:nvSpPr>
          <p:cNvPr id="4" name="Text Placeholder 3">
            <a:extLst>
              <a:ext uri="{FF2B5EF4-FFF2-40B4-BE49-F238E27FC236}">
                <a16:creationId xmlns:a16="http://schemas.microsoft.com/office/drawing/2014/main" id="{99CE26C4-CEC5-4B7D-BCAA-8DCD8FEE3ED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865698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9005-95A6-4550-A637-7B4D62EF06B1}"/>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9A7E1548-2156-450E-977F-FB173E2B28CD}"/>
              </a:ext>
            </a:extLst>
          </p:cNvPr>
          <p:cNvGraphicFramePr>
            <a:graphicFrameLocks noGrp="1"/>
          </p:cNvGraphicFramePr>
          <p:nvPr>
            <p:ph type="tbl" sz="quarter" idx="13"/>
            <p:extLst>
              <p:ext uri="{D42A27DB-BD31-4B8C-83A1-F6EECF244321}">
                <p14:modId xmlns:p14="http://schemas.microsoft.com/office/powerpoint/2010/main" val="3808754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1765928"/>
                    </a:ext>
                  </a:extLst>
                </a:gridCol>
                <a:gridCol w="1316737">
                  <a:extLst>
                    <a:ext uri="{9D8B030D-6E8A-4147-A177-3AD203B41FA5}">
                      <a16:colId xmlns:a16="http://schemas.microsoft.com/office/drawing/2014/main" val="1225479928"/>
                    </a:ext>
                  </a:extLst>
                </a:gridCol>
                <a:gridCol w="329184">
                  <a:extLst>
                    <a:ext uri="{9D8B030D-6E8A-4147-A177-3AD203B41FA5}">
                      <a16:colId xmlns:a16="http://schemas.microsoft.com/office/drawing/2014/main" val="3004245800"/>
                    </a:ext>
                  </a:extLst>
                </a:gridCol>
                <a:gridCol w="329184">
                  <a:extLst>
                    <a:ext uri="{9D8B030D-6E8A-4147-A177-3AD203B41FA5}">
                      <a16:colId xmlns:a16="http://schemas.microsoft.com/office/drawing/2014/main" val="625500060"/>
                    </a:ext>
                  </a:extLst>
                </a:gridCol>
                <a:gridCol w="329184">
                  <a:extLst>
                    <a:ext uri="{9D8B030D-6E8A-4147-A177-3AD203B41FA5}">
                      <a16:colId xmlns:a16="http://schemas.microsoft.com/office/drawing/2014/main" val="2749338152"/>
                    </a:ext>
                  </a:extLst>
                </a:gridCol>
                <a:gridCol w="329184">
                  <a:extLst>
                    <a:ext uri="{9D8B030D-6E8A-4147-A177-3AD203B41FA5}">
                      <a16:colId xmlns:a16="http://schemas.microsoft.com/office/drawing/2014/main" val="1473264357"/>
                    </a:ext>
                  </a:extLst>
                </a:gridCol>
                <a:gridCol w="329184">
                  <a:extLst>
                    <a:ext uri="{9D8B030D-6E8A-4147-A177-3AD203B41FA5}">
                      <a16:colId xmlns:a16="http://schemas.microsoft.com/office/drawing/2014/main" val="1491708359"/>
                    </a:ext>
                  </a:extLst>
                </a:gridCol>
                <a:gridCol w="329184">
                  <a:extLst>
                    <a:ext uri="{9D8B030D-6E8A-4147-A177-3AD203B41FA5}">
                      <a16:colId xmlns:a16="http://schemas.microsoft.com/office/drawing/2014/main" val="260179356"/>
                    </a:ext>
                  </a:extLst>
                </a:gridCol>
                <a:gridCol w="329184">
                  <a:extLst>
                    <a:ext uri="{9D8B030D-6E8A-4147-A177-3AD203B41FA5}">
                      <a16:colId xmlns:a16="http://schemas.microsoft.com/office/drawing/2014/main" val="3350546065"/>
                    </a:ext>
                  </a:extLst>
                </a:gridCol>
                <a:gridCol w="329184">
                  <a:extLst>
                    <a:ext uri="{9D8B030D-6E8A-4147-A177-3AD203B41FA5}">
                      <a16:colId xmlns:a16="http://schemas.microsoft.com/office/drawing/2014/main" val="2840313546"/>
                    </a:ext>
                  </a:extLst>
                </a:gridCol>
                <a:gridCol w="329184">
                  <a:extLst>
                    <a:ext uri="{9D8B030D-6E8A-4147-A177-3AD203B41FA5}">
                      <a16:colId xmlns:a16="http://schemas.microsoft.com/office/drawing/2014/main" val="3783441219"/>
                    </a:ext>
                  </a:extLst>
                </a:gridCol>
                <a:gridCol w="329184">
                  <a:extLst>
                    <a:ext uri="{9D8B030D-6E8A-4147-A177-3AD203B41FA5}">
                      <a16:colId xmlns:a16="http://schemas.microsoft.com/office/drawing/2014/main" val="2630179951"/>
                    </a:ext>
                  </a:extLst>
                </a:gridCol>
                <a:gridCol w="329184">
                  <a:extLst>
                    <a:ext uri="{9D8B030D-6E8A-4147-A177-3AD203B41FA5}">
                      <a16:colId xmlns:a16="http://schemas.microsoft.com/office/drawing/2014/main" val="219671632"/>
                    </a:ext>
                  </a:extLst>
                </a:gridCol>
                <a:gridCol w="329184">
                  <a:extLst>
                    <a:ext uri="{9D8B030D-6E8A-4147-A177-3AD203B41FA5}">
                      <a16:colId xmlns:a16="http://schemas.microsoft.com/office/drawing/2014/main" val="1038867357"/>
                    </a:ext>
                  </a:extLst>
                </a:gridCol>
                <a:gridCol w="329184">
                  <a:extLst>
                    <a:ext uri="{9D8B030D-6E8A-4147-A177-3AD203B41FA5}">
                      <a16:colId xmlns:a16="http://schemas.microsoft.com/office/drawing/2014/main" val="1231226537"/>
                    </a:ext>
                  </a:extLst>
                </a:gridCol>
                <a:gridCol w="329184">
                  <a:extLst>
                    <a:ext uri="{9D8B030D-6E8A-4147-A177-3AD203B41FA5}">
                      <a16:colId xmlns:a16="http://schemas.microsoft.com/office/drawing/2014/main" val="1652898974"/>
                    </a:ext>
                  </a:extLst>
                </a:gridCol>
                <a:gridCol w="329184">
                  <a:extLst>
                    <a:ext uri="{9D8B030D-6E8A-4147-A177-3AD203B41FA5}">
                      <a16:colId xmlns:a16="http://schemas.microsoft.com/office/drawing/2014/main" val="3768930524"/>
                    </a:ext>
                  </a:extLst>
                </a:gridCol>
                <a:gridCol w="329184">
                  <a:extLst>
                    <a:ext uri="{9D8B030D-6E8A-4147-A177-3AD203B41FA5}">
                      <a16:colId xmlns:a16="http://schemas.microsoft.com/office/drawing/2014/main" val="874590204"/>
                    </a:ext>
                  </a:extLst>
                </a:gridCol>
                <a:gridCol w="329184">
                  <a:extLst>
                    <a:ext uri="{9D8B030D-6E8A-4147-A177-3AD203B41FA5}">
                      <a16:colId xmlns:a16="http://schemas.microsoft.com/office/drawing/2014/main" val="1199248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646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- 2023-05-03 18:40:44</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our new da kine a.k.a. TV spot a.k.a. ad featuring the multi-talented (and character playing) Pashyn Santos. We hope you like it!
During the long shoot, Pashyn blew us away with her acting skills &amp; comedic chops all while switching between multiple characters including junior boy, sistah girl, and our personal favorite, maddah. As a global level talent dedicated to creating authentic local content, she does Hawaii proud.
For auto, home and renter's coverage that gives you local service with global backing, get da kine, First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https://quintly-image-storage.s3.amazonaws.com/17ae3836335657ff0a83f20c7d11e5e8/c9b6f6febd1f3e5e3f16ac2af49fceb1.jpg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38198409"/>
                  </a:ext>
                </a:extLst>
              </a:tr>
            </a:tbl>
          </a:graphicData>
        </a:graphic>
      </p:graphicFrame>
      <p:sp>
        <p:nvSpPr>
          <p:cNvPr id="4" name="Text Placeholder 3">
            <a:extLst>
              <a:ext uri="{FF2B5EF4-FFF2-40B4-BE49-F238E27FC236}">
                <a16:creationId xmlns:a16="http://schemas.microsoft.com/office/drawing/2014/main" id="{10BD09F8-CFC4-4ED0-A1A4-F80D50ADEFA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522530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8004E-0EC7-495C-B91E-ADED6BCE5275}"/>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8D81E389-D4ED-48FA-B692-DA3E702190DD}"/>
              </a:ext>
            </a:extLst>
          </p:cNvPr>
          <p:cNvGraphicFramePr>
            <a:graphicFrameLocks noGrp="1"/>
          </p:cNvGraphicFramePr>
          <p:nvPr>
            <p:ph type="tbl" sz="quarter" idx="13"/>
            <p:extLst>
              <p:ext uri="{D42A27DB-BD31-4B8C-83A1-F6EECF244321}">
                <p14:modId xmlns:p14="http://schemas.microsoft.com/office/powerpoint/2010/main" val="297164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63358850"/>
                    </a:ext>
                  </a:extLst>
                </a:gridCol>
                <a:gridCol w="1316737">
                  <a:extLst>
                    <a:ext uri="{9D8B030D-6E8A-4147-A177-3AD203B41FA5}">
                      <a16:colId xmlns:a16="http://schemas.microsoft.com/office/drawing/2014/main" val="1690773698"/>
                    </a:ext>
                  </a:extLst>
                </a:gridCol>
                <a:gridCol w="329184">
                  <a:extLst>
                    <a:ext uri="{9D8B030D-6E8A-4147-A177-3AD203B41FA5}">
                      <a16:colId xmlns:a16="http://schemas.microsoft.com/office/drawing/2014/main" val="2802511760"/>
                    </a:ext>
                  </a:extLst>
                </a:gridCol>
                <a:gridCol w="329184">
                  <a:extLst>
                    <a:ext uri="{9D8B030D-6E8A-4147-A177-3AD203B41FA5}">
                      <a16:colId xmlns:a16="http://schemas.microsoft.com/office/drawing/2014/main" val="708732859"/>
                    </a:ext>
                  </a:extLst>
                </a:gridCol>
                <a:gridCol w="329184">
                  <a:extLst>
                    <a:ext uri="{9D8B030D-6E8A-4147-A177-3AD203B41FA5}">
                      <a16:colId xmlns:a16="http://schemas.microsoft.com/office/drawing/2014/main" val="1202187846"/>
                    </a:ext>
                  </a:extLst>
                </a:gridCol>
                <a:gridCol w="329184">
                  <a:extLst>
                    <a:ext uri="{9D8B030D-6E8A-4147-A177-3AD203B41FA5}">
                      <a16:colId xmlns:a16="http://schemas.microsoft.com/office/drawing/2014/main" val="1488137069"/>
                    </a:ext>
                  </a:extLst>
                </a:gridCol>
                <a:gridCol w="329184">
                  <a:extLst>
                    <a:ext uri="{9D8B030D-6E8A-4147-A177-3AD203B41FA5}">
                      <a16:colId xmlns:a16="http://schemas.microsoft.com/office/drawing/2014/main" val="4225247567"/>
                    </a:ext>
                  </a:extLst>
                </a:gridCol>
                <a:gridCol w="329184">
                  <a:extLst>
                    <a:ext uri="{9D8B030D-6E8A-4147-A177-3AD203B41FA5}">
                      <a16:colId xmlns:a16="http://schemas.microsoft.com/office/drawing/2014/main" val="125145716"/>
                    </a:ext>
                  </a:extLst>
                </a:gridCol>
                <a:gridCol w="329184">
                  <a:extLst>
                    <a:ext uri="{9D8B030D-6E8A-4147-A177-3AD203B41FA5}">
                      <a16:colId xmlns:a16="http://schemas.microsoft.com/office/drawing/2014/main" val="3563192579"/>
                    </a:ext>
                  </a:extLst>
                </a:gridCol>
                <a:gridCol w="329184">
                  <a:extLst>
                    <a:ext uri="{9D8B030D-6E8A-4147-A177-3AD203B41FA5}">
                      <a16:colId xmlns:a16="http://schemas.microsoft.com/office/drawing/2014/main" val="1243050746"/>
                    </a:ext>
                  </a:extLst>
                </a:gridCol>
                <a:gridCol w="329184">
                  <a:extLst>
                    <a:ext uri="{9D8B030D-6E8A-4147-A177-3AD203B41FA5}">
                      <a16:colId xmlns:a16="http://schemas.microsoft.com/office/drawing/2014/main" val="3307882731"/>
                    </a:ext>
                  </a:extLst>
                </a:gridCol>
                <a:gridCol w="329184">
                  <a:extLst>
                    <a:ext uri="{9D8B030D-6E8A-4147-A177-3AD203B41FA5}">
                      <a16:colId xmlns:a16="http://schemas.microsoft.com/office/drawing/2014/main" val="3992368970"/>
                    </a:ext>
                  </a:extLst>
                </a:gridCol>
                <a:gridCol w="329184">
                  <a:extLst>
                    <a:ext uri="{9D8B030D-6E8A-4147-A177-3AD203B41FA5}">
                      <a16:colId xmlns:a16="http://schemas.microsoft.com/office/drawing/2014/main" val="2981474349"/>
                    </a:ext>
                  </a:extLst>
                </a:gridCol>
                <a:gridCol w="329184">
                  <a:extLst>
                    <a:ext uri="{9D8B030D-6E8A-4147-A177-3AD203B41FA5}">
                      <a16:colId xmlns:a16="http://schemas.microsoft.com/office/drawing/2014/main" val="1760940631"/>
                    </a:ext>
                  </a:extLst>
                </a:gridCol>
                <a:gridCol w="329184">
                  <a:extLst>
                    <a:ext uri="{9D8B030D-6E8A-4147-A177-3AD203B41FA5}">
                      <a16:colId xmlns:a16="http://schemas.microsoft.com/office/drawing/2014/main" val="326771876"/>
                    </a:ext>
                  </a:extLst>
                </a:gridCol>
                <a:gridCol w="329184">
                  <a:extLst>
                    <a:ext uri="{9D8B030D-6E8A-4147-A177-3AD203B41FA5}">
                      <a16:colId xmlns:a16="http://schemas.microsoft.com/office/drawing/2014/main" val="927132670"/>
                    </a:ext>
                  </a:extLst>
                </a:gridCol>
                <a:gridCol w="329184">
                  <a:extLst>
                    <a:ext uri="{9D8B030D-6E8A-4147-A177-3AD203B41FA5}">
                      <a16:colId xmlns:a16="http://schemas.microsoft.com/office/drawing/2014/main" val="1496006655"/>
                    </a:ext>
                  </a:extLst>
                </a:gridCol>
                <a:gridCol w="329184">
                  <a:extLst>
                    <a:ext uri="{9D8B030D-6E8A-4147-A177-3AD203B41FA5}">
                      <a16:colId xmlns:a16="http://schemas.microsoft.com/office/drawing/2014/main" val="2023384744"/>
                    </a:ext>
                  </a:extLst>
                </a:gridCol>
                <a:gridCol w="329184">
                  <a:extLst>
                    <a:ext uri="{9D8B030D-6E8A-4147-A177-3AD203B41FA5}">
                      <a16:colId xmlns:a16="http://schemas.microsoft.com/office/drawing/2014/main" val="97744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8231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- 2023-05-23 16:00:04</a:t>
                      </a:r>
                      <a:r>
                        <a:rPr kumimoji="0" lang="en-US" sz="1000" b="0" i="0" u="none" strike="noStrike" kern="1200" cap="none" spc="0" normalizeH="0" baseline="0" noProof="0">
                          <a:ln>
                            <a:noFill/>
                          </a:ln>
                          <a:solidFill>
                            <a:prstClr val="black"/>
                          </a:solidFill>
                          <a:effectLst/>
                          <a:uLnTx/>
                          <a:uFillTx/>
                          <a:latin typeface="Calibri"/>
                          <a:ea typeface="+mn-ea"/>
                          <a:cs typeface="+mn-cs"/>
                        </a:rPr>
                        <a:t>
 First Insurance partnered with our sister companies Philadelphia Insurance Companies , Reliance Matrix and PURE Insurance  to host a Casino Night for agency partners and friends last week at Ala Moana Hotel. After a three-year hiatus, it felt great to reunite for a night of games, delicious food, and excellent company. Congratulations to the lucky winners who exchanged their chips and took home fabulous prizes. And mahalo to our sister companies for helping to make this fun evening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https://quintly-image-storage.s3.amazonaws.com/17ae3836335657ff0a83f20c7d11e5e8/52847cd5a6de859b343aed46d1590be6.jpg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00219422"/>
                  </a:ext>
                </a:extLst>
              </a:tr>
            </a:tbl>
          </a:graphicData>
        </a:graphic>
      </p:graphicFrame>
      <p:sp>
        <p:nvSpPr>
          <p:cNvPr id="4" name="Text Placeholder 3">
            <a:extLst>
              <a:ext uri="{FF2B5EF4-FFF2-40B4-BE49-F238E27FC236}">
                <a16:creationId xmlns:a16="http://schemas.microsoft.com/office/drawing/2014/main" id="{0762DDD8-9D02-4004-A719-4FBAEA3889E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522151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C20F3-10E8-4C8F-8954-EEE6939C0EAE}"/>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4421C1C3-18A6-4DA6-9868-24FB6C5CEE25}"/>
              </a:ext>
            </a:extLst>
          </p:cNvPr>
          <p:cNvGraphicFramePr>
            <a:graphicFrameLocks noGrp="1"/>
          </p:cNvGraphicFramePr>
          <p:nvPr>
            <p:ph type="tbl" sz="quarter" idx="13"/>
            <p:extLst>
              <p:ext uri="{D42A27DB-BD31-4B8C-83A1-F6EECF244321}">
                <p14:modId xmlns:p14="http://schemas.microsoft.com/office/powerpoint/2010/main" val="9392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36016369"/>
                    </a:ext>
                  </a:extLst>
                </a:gridCol>
                <a:gridCol w="1316737">
                  <a:extLst>
                    <a:ext uri="{9D8B030D-6E8A-4147-A177-3AD203B41FA5}">
                      <a16:colId xmlns:a16="http://schemas.microsoft.com/office/drawing/2014/main" val="3596020196"/>
                    </a:ext>
                  </a:extLst>
                </a:gridCol>
                <a:gridCol w="329184">
                  <a:extLst>
                    <a:ext uri="{9D8B030D-6E8A-4147-A177-3AD203B41FA5}">
                      <a16:colId xmlns:a16="http://schemas.microsoft.com/office/drawing/2014/main" val="2537661440"/>
                    </a:ext>
                  </a:extLst>
                </a:gridCol>
                <a:gridCol w="329184">
                  <a:extLst>
                    <a:ext uri="{9D8B030D-6E8A-4147-A177-3AD203B41FA5}">
                      <a16:colId xmlns:a16="http://schemas.microsoft.com/office/drawing/2014/main" val="1547027892"/>
                    </a:ext>
                  </a:extLst>
                </a:gridCol>
                <a:gridCol w="329184">
                  <a:extLst>
                    <a:ext uri="{9D8B030D-6E8A-4147-A177-3AD203B41FA5}">
                      <a16:colId xmlns:a16="http://schemas.microsoft.com/office/drawing/2014/main" val="1158481515"/>
                    </a:ext>
                  </a:extLst>
                </a:gridCol>
                <a:gridCol w="329184">
                  <a:extLst>
                    <a:ext uri="{9D8B030D-6E8A-4147-A177-3AD203B41FA5}">
                      <a16:colId xmlns:a16="http://schemas.microsoft.com/office/drawing/2014/main" val="2451736494"/>
                    </a:ext>
                  </a:extLst>
                </a:gridCol>
                <a:gridCol w="329184">
                  <a:extLst>
                    <a:ext uri="{9D8B030D-6E8A-4147-A177-3AD203B41FA5}">
                      <a16:colId xmlns:a16="http://schemas.microsoft.com/office/drawing/2014/main" val="3246543587"/>
                    </a:ext>
                  </a:extLst>
                </a:gridCol>
                <a:gridCol w="329184">
                  <a:extLst>
                    <a:ext uri="{9D8B030D-6E8A-4147-A177-3AD203B41FA5}">
                      <a16:colId xmlns:a16="http://schemas.microsoft.com/office/drawing/2014/main" val="1566504681"/>
                    </a:ext>
                  </a:extLst>
                </a:gridCol>
                <a:gridCol w="329184">
                  <a:extLst>
                    <a:ext uri="{9D8B030D-6E8A-4147-A177-3AD203B41FA5}">
                      <a16:colId xmlns:a16="http://schemas.microsoft.com/office/drawing/2014/main" val="2379261430"/>
                    </a:ext>
                  </a:extLst>
                </a:gridCol>
                <a:gridCol w="329184">
                  <a:extLst>
                    <a:ext uri="{9D8B030D-6E8A-4147-A177-3AD203B41FA5}">
                      <a16:colId xmlns:a16="http://schemas.microsoft.com/office/drawing/2014/main" val="3327383145"/>
                    </a:ext>
                  </a:extLst>
                </a:gridCol>
                <a:gridCol w="329184">
                  <a:extLst>
                    <a:ext uri="{9D8B030D-6E8A-4147-A177-3AD203B41FA5}">
                      <a16:colId xmlns:a16="http://schemas.microsoft.com/office/drawing/2014/main" val="1142314202"/>
                    </a:ext>
                  </a:extLst>
                </a:gridCol>
                <a:gridCol w="329184">
                  <a:extLst>
                    <a:ext uri="{9D8B030D-6E8A-4147-A177-3AD203B41FA5}">
                      <a16:colId xmlns:a16="http://schemas.microsoft.com/office/drawing/2014/main" val="270531230"/>
                    </a:ext>
                  </a:extLst>
                </a:gridCol>
                <a:gridCol w="329184">
                  <a:extLst>
                    <a:ext uri="{9D8B030D-6E8A-4147-A177-3AD203B41FA5}">
                      <a16:colId xmlns:a16="http://schemas.microsoft.com/office/drawing/2014/main" val="952011705"/>
                    </a:ext>
                  </a:extLst>
                </a:gridCol>
                <a:gridCol w="329184">
                  <a:extLst>
                    <a:ext uri="{9D8B030D-6E8A-4147-A177-3AD203B41FA5}">
                      <a16:colId xmlns:a16="http://schemas.microsoft.com/office/drawing/2014/main" val="559211284"/>
                    </a:ext>
                  </a:extLst>
                </a:gridCol>
                <a:gridCol w="329184">
                  <a:extLst>
                    <a:ext uri="{9D8B030D-6E8A-4147-A177-3AD203B41FA5}">
                      <a16:colId xmlns:a16="http://schemas.microsoft.com/office/drawing/2014/main" val="2271373877"/>
                    </a:ext>
                  </a:extLst>
                </a:gridCol>
                <a:gridCol w="329184">
                  <a:extLst>
                    <a:ext uri="{9D8B030D-6E8A-4147-A177-3AD203B41FA5}">
                      <a16:colId xmlns:a16="http://schemas.microsoft.com/office/drawing/2014/main" val="2617991945"/>
                    </a:ext>
                  </a:extLst>
                </a:gridCol>
                <a:gridCol w="329184">
                  <a:extLst>
                    <a:ext uri="{9D8B030D-6E8A-4147-A177-3AD203B41FA5}">
                      <a16:colId xmlns:a16="http://schemas.microsoft.com/office/drawing/2014/main" val="506698980"/>
                    </a:ext>
                  </a:extLst>
                </a:gridCol>
                <a:gridCol w="329184">
                  <a:extLst>
                    <a:ext uri="{9D8B030D-6E8A-4147-A177-3AD203B41FA5}">
                      <a16:colId xmlns:a16="http://schemas.microsoft.com/office/drawing/2014/main" val="533376899"/>
                    </a:ext>
                  </a:extLst>
                </a:gridCol>
                <a:gridCol w="329184">
                  <a:extLst>
                    <a:ext uri="{9D8B030D-6E8A-4147-A177-3AD203B41FA5}">
                      <a16:colId xmlns:a16="http://schemas.microsoft.com/office/drawing/2014/main" val="3603190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4031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- 2023-05-31 18:00:04</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CJ D. for earning his Senior Claims Law Associate (SCLA) designation, regarded as one of the premier designations for claims professionals. CJ joined FICOH in 2016 and works as an auto claims adjuster. Ho'omaika'i CJ on completing the multi-year program and achieving this prestigious designation!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https://quintly-image-storage.s3.amazonaws.com/17ae3836335657ff0a83f20c7d11e5e8/5d70630b7f1f0eda2a922b69a34797b2.jpg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4690490"/>
                  </a:ext>
                </a:extLst>
              </a:tr>
            </a:tbl>
          </a:graphicData>
        </a:graphic>
      </p:graphicFrame>
      <p:sp>
        <p:nvSpPr>
          <p:cNvPr id="4" name="Text Placeholder 3">
            <a:extLst>
              <a:ext uri="{FF2B5EF4-FFF2-40B4-BE49-F238E27FC236}">
                <a16:creationId xmlns:a16="http://schemas.microsoft.com/office/drawing/2014/main" id="{5092732D-9E7E-4879-AEBE-58B3C9CB42B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963549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098EE-FE2B-4E8E-A02A-02E88632BDD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43116D8-41E8-4362-8340-5DE0A21F514E}"/>
              </a:ext>
            </a:extLst>
          </p:cNvPr>
          <p:cNvGraphicFramePr>
            <a:graphicFrameLocks noGrp="1"/>
          </p:cNvGraphicFramePr>
          <p:nvPr>
            <p:ph type="tbl" sz="quarter" idx="13"/>
            <p:extLst>
              <p:ext uri="{D42A27DB-BD31-4B8C-83A1-F6EECF244321}">
                <p14:modId xmlns:p14="http://schemas.microsoft.com/office/powerpoint/2010/main" val="915816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46960807"/>
                    </a:ext>
                  </a:extLst>
                </a:gridCol>
                <a:gridCol w="576072">
                  <a:extLst>
                    <a:ext uri="{9D8B030D-6E8A-4147-A177-3AD203B41FA5}">
                      <a16:colId xmlns:a16="http://schemas.microsoft.com/office/drawing/2014/main" val="2994193363"/>
                    </a:ext>
                  </a:extLst>
                </a:gridCol>
                <a:gridCol w="576072">
                  <a:extLst>
                    <a:ext uri="{9D8B030D-6E8A-4147-A177-3AD203B41FA5}">
                      <a16:colId xmlns:a16="http://schemas.microsoft.com/office/drawing/2014/main" val="1984704095"/>
                    </a:ext>
                  </a:extLst>
                </a:gridCol>
                <a:gridCol w="576072">
                  <a:extLst>
                    <a:ext uri="{9D8B030D-6E8A-4147-A177-3AD203B41FA5}">
                      <a16:colId xmlns:a16="http://schemas.microsoft.com/office/drawing/2014/main" val="3155693968"/>
                    </a:ext>
                  </a:extLst>
                </a:gridCol>
                <a:gridCol w="576072">
                  <a:extLst>
                    <a:ext uri="{9D8B030D-6E8A-4147-A177-3AD203B41FA5}">
                      <a16:colId xmlns:a16="http://schemas.microsoft.com/office/drawing/2014/main" val="1945299768"/>
                    </a:ext>
                  </a:extLst>
                </a:gridCol>
                <a:gridCol w="576072">
                  <a:extLst>
                    <a:ext uri="{9D8B030D-6E8A-4147-A177-3AD203B41FA5}">
                      <a16:colId xmlns:a16="http://schemas.microsoft.com/office/drawing/2014/main" val="1803665031"/>
                    </a:ext>
                  </a:extLst>
                </a:gridCol>
                <a:gridCol w="576072">
                  <a:extLst>
                    <a:ext uri="{9D8B030D-6E8A-4147-A177-3AD203B41FA5}">
                      <a16:colId xmlns:a16="http://schemas.microsoft.com/office/drawing/2014/main" val="553580225"/>
                    </a:ext>
                  </a:extLst>
                </a:gridCol>
                <a:gridCol w="576072">
                  <a:extLst>
                    <a:ext uri="{9D8B030D-6E8A-4147-A177-3AD203B41FA5}">
                      <a16:colId xmlns:a16="http://schemas.microsoft.com/office/drawing/2014/main" val="964755322"/>
                    </a:ext>
                  </a:extLst>
                </a:gridCol>
                <a:gridCol w="576072">
                  <a:extLst>
                    <a:ext uri="{9D8B030D-6E8A-4147-A177-3AD203B41FA5}">
                      <a16:colId xmlns:a16="http://schemas.microsoft.com/office/drawing/2014/main" val="3615515124"/>
                    </a:ext>
                  </a:extLst>
                </a:gridCol>
                <a:gridCol w="576072">
                  <a:extLst>
                    <a:ext uri="{9D8B030D-6E8A-4147-A177-3AD203B41FA5}">
                      <a16:colId xmlns:a16="http://schemas.microsoft.com/office/drawing/2014/main" val="65499916"/>
                    </a:ext>
                  </a:extLst>
                </a:gridCol>
                <a:gridCol w="576072">
                  <a:extLst>
                    <a:ext uri="{9D8B030D-6E8A-4147-A177-3AD203B41FA5}">
                      <a16:colId xmlns:a16="http://schemas.microsoft.com/office/drawing/2014/main" val="3828513229"/>
                    </a:ext>
                  </a:extLst>
                </a:gridCol>
                <a:gridCol w="576072">
                  <a:extLst>
                    <a:ext uri="{9D8B030D-6E8A-4147-A177-3AD203B41FA5}">
                      <a16:colId xmlns:a16="http://schemas.microsoft.com/office/drawing/2014/main" val="2272737863"/>
                    </a:ext>
                  </a:extLst>
                </a:gridCol>
                <a:gridCol w="576072">
                  <a:extLst>
                    <a:ext uri="{9D8B030D-6E8A-4147-A177-3AD203B41FA5}">
                      <a16:colId xmlns:a16="http://schemas.microsoft.com/office/drawing/2014/main" val="7557611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57367158"/>
                  </a:ext>
                </a:extLst>
              </a:tr>
              <a:tr h="370840">
                <a:tc>
                  <a:txBody>
                    <a:bodyPr/>
                    <a:lstStyle/>
                    <a:p>
                      <a:r>
                        <a:rPr lang="en-US" sz="1000"/>
                        <a:t>1184</a:t>
                      </a:r>
                    </a:p>
                  </a:txBody>
                  <a:tcPr/>
                </a:tc>
                <a:tc>
                  <a:txBody>
                    <a:bodyPr/>
                    <a:lstStyle/>
                    <a:p>
                      <a:r>
                        <a:rPr lang="en-US" sz="1000"/>
                        <a:t>-3</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tc>
                  <a:txBody>
                    <a:bodyPr/>
                    <a:lstStyle/>
                    <a:p>
                      <a:r>
                        <a:rPr lang="en-US" sz="1000"/>
                        <a:t>0.0 %</a:t>
                      </a:r>
                    </a:p>
                  </a:txBody>
                  <a:tcPr/>
                </a:tc>
                <a:extLst>
                  <a:ext uri="{0D108BD9-81ED-4DB2-BD59-A6C34878D82A}">
                    <a16:rowId xmlns:a16="http://schemas.microsoft.com/office/drawing/2014/main" val="3014071882"/>
                  </a:ext>
                </a:extLst>
              </a:tr>
            </a:tbl>
          </a:graphicData>
        </a:graphic>
      </p:graphicFrame>
      <p:sp>
        <p:nvSpPr>
          <p:cNvPr id="4" name="Text Placeholder 3">
            <a:extLst>
              <a:ext uri="{FF2B5EF4-FFF2-40B4-BE49-F238E27FC236}">
                <a16:creationId xmlns:a16="http://schemas.microsoft.com/office/drawing/2014/main" id="{0BB325F6-34D2-415C-8428-A9C562431548}"/>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52820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A2317-81FD-45FF-9D56-76C4884EB16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C0E13FB-CF3A-493A-8D8D-0F2EE303FF3B}"/>
              </a:ext>
            </a:extLst>
          </p:cNvPr>
          <p:cNvGraphicFramePr>
            <a:graphicFrameLocks noGrp="1"/>
          </p:cNvGraphicFramePr>
          <p:nvPr>
            <p:ph type="chart" sz="quarter" idx="13"/>
            <p:extLst>
              <p:ext uri="{D42A27DB-BD31-4B8C-83A1-F6EECF244321}">
                <p14:modId xmlns:p14="http://schemas.microsoft.com/office/powerpoint/2010/main" val="298789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1512D-5105-4534-8963-E20DCE02A31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6E46668-E1BF-4006-938D-964708A4CD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290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34FB2-DC03-4CE3-8EE6-0EB350D2126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78C6E6D-2104-49C4-BA6B-1C96C831B447}"/>
              </a:ext>
            </a:extLst>
          </p:cNvPr>
          <p:cNvGraphicFramePr>
            <a:graphicFrameLocks noGrp="1"/>
          </p:cNvGraphicFramePr>
          <p:nvPr>
            <p:ph type="chart" sz="quarter" idx="13"/>
            <p:extLst>
              <p:ext uri="{D42A27DB-BD31-4B8C-83A1-F6EECF244321}">
                <p14:modId xmlns:p14="http://schemas.microsoft.com/office/powerpoint/2010/main" val="2001168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3B664-C9AA-44DB-9118-0AEB313F5F3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9A4DF8E-EBB4-49F5-A5F7-3574730D8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576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205A-FF3C-4CE8-A17B-4722D0665021}"/>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F11951F3-4EDA-4C40-B56C-69D46672D5C4}"/>
              </a:ext>
            </a:extLst>
          </p:cNvPr>
          <p:cNvGraphicFramePr>
            <a:graphicFrameLocks noGrp="1"/>
          </p:cNvGraphicFramePr>
          <p:nvPr>
            <p:ph type="chart" sz="quarter" idx="13"/>
            <p:extLst>
              <p:ext uri="{D42A27DB-BD31-4B8C-83A1-F6EECF244321}">
                <p14:modId xmlns:p14="http://schemas.microsoft.com/office/powerpoint/2010/main" val="2175264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4C3A17-B7EC-4CFB-877A-9CF2CBC5CD2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25D2602-F071-4145-B58A-7BAB291017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6328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945FA-15BE-4B76-B971-919909FE543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2FD03DF-EA2E-4CB0-8ECC-16DD4AE3C300}"/>
              </a:ext>
            </a:extLst>
          </p:cNvPr>
          <p:cNvGraphicFramePr>
            <a:graphicFrameLocks noGrp="1"/>
          </p:cNvGraphicFramePr>
          <p:nvPr>
            <p:ph type="tbl" sz="quarter" idx="13"/>
            <p:extLst>
              <p:ext uri="{D42A27DB-BD31-4B8C-83A1-F6EECF244321}">
                <p14:modId xmlns:p14="http://schemas.microsoft.com/office/powerpoint/2010/main" val="1095950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80191708"/>
                    </a:ext>
                  </a:extLst>
                </a:gridCol>
                <a:gridCol w="1152144">
                  <a:extLst>
                    <a:ext uri="{9D8B030D-6E8A-4147-A177-3AD203B41FA5}">
                      <a16:colId xmlns:a16="http://schemas.microsoft.com/office/drawing/2014/main" val="1592841893"/>
                    </a:ext>
                  </a:extLst>
                </a:gridCol>
                <a:gridCol w="1152144">
                  <a:extLst>
                    <a:ext uri="{9D8B030D-6E8A-4147-A177-3AD203B41FA5}">
                      <a16:colId xmlns:a16="http://schemas.microsoft.com/office/drawing/2014/main" val="1204051933"/>
                    </a:ext>
                  </a:extLst>
                </a:gridCol>
                <a:gridCol w="1152144">
                  <a:extLst>
                    <a:ext uri="{9D8B030D-6E8A-4147-A177-3AD203B41FA5}">
                      <a16:colId xmlns:a16="http://schemas.microsoft.com/office/drawing/2014/main" val="444975905"/>
                    </a:ext>
                  </a:extLst>
                </a:gridCol>
                <a:gridCol w="1152144">
                  <a:extLst>
                    <a:ext uri="{9D8B030D-6E8A-4147-A177-3AD203B41FA5}">
                      <a16:colId xmlns:a16="http://schemas.microsoft.com/office/drawing/2014/main" val="1726690653"/>
                    </a:ext>
                  </a:extLst>
                </a:gridCol>
                <a:gridCol w="1152144">
                  <a:extLst>
                    <a:ext uri="{9D8B030D-6E8A-4147-A177-3AD203B41FA5}">
                      <a16:colId xmlns:a16="http://schemas.microsoft.com/office/drawing/2014/main" val="111104080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235729239"/>
                  </a:ext>
                </a:extLst>
              </a:tr>
              <a:tr h="370840">
                <a:tc>
                  <a:txBody>
                    <a:bodyPr/>
                    <a:lstStyle/>
                    <a:p>
                      <a:r>
                        <a:rPr lang="en-US" sz="1000" b="1"/>
                        <a:t>@FirstInsHI - 2023-05-05 00:20:54</a:t>
                      </a:r>
                      <a:r>
                        <a:rPr lang="en-US" sz="1000"/>
                        <a:t>
 Excited to be networking with @ShidlerCollege students at 2023 Business Night! https://t.co/UIV9lv78uS</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0.3376 %</a:t>
                      </a:r>
                    </a:p>
                  </a:txBody>
                  <a:tcPr/>
                </a:tc>
                <a:extLst>
                  <a:ext uri="{0D108BD9-81ED-4DB2-BD59-A6C34878D82A}">
                    <a16:rowId xmlns:a16="http://schemas.microsoft.com/office/drawing/2014/main" val="739074450"/>
                  </a:ext>
                </a:extLst>
              </a:tr>
              <a:tr h="370840">
                <a:tc>
                  <a:txBody>
                    <a:bodyPr/>
                    <a:lstStyle/>
                    <a:p>
                      <a:r>
                        <a:rPr lang="en-US" sz="1000" b="1"/>
                        <a:t>@FirstInsHI - 2023-05-15 18:00:14</a:t>
                      </a:r>
                      <a:r>
                        <a:rPr lang="en-US" sz="1000"/>
                        <a:t>
 CALLING ALL @ShidlerCollege AND @UHWestOahu STUDENTS! Invest in your future by applying for our Fall 2023 internships today. Apply by June 15th! Students receive credit and compensation. #insurance #TeamFICOH #internships https://t.co/eKaym5Cu1w</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0.3373 %</a:t>
                      </a:r>
                    </a:p>
                  </a:txBody>
                  <a:tcPr/>
                </a:tc>
                <a:extLst>
                  <a:ext uri="{0D108BD9-81ED-4DB2-BD59-A6C34878D82A}">
                    <a16:rowId xmlns:a16="http://schemas.microsoft.com/office/drawing/2014/main" val="260471689"/>
                  </a:ext>
                </a:extLst>
              </a:tr>
              <a:tr h="370840">
                <a:tc>
                  <a:txBody>
                    <a:bodyPr/>
                    <a:lstStyle/>
                    <a:p>
                      <a:r>
                        <a:rPr lang="en-US" sz="1000" b="1"/>
                        <a:t>@FirstInsHI - 2023-05-23 16:01:53</a:t>
                      </a:r>
                      <a:r>
                        <a:rPr lang="en-US" sz="1000"/>
                        <a:t>
 First Insurance partnered with our sister companies @PHLYINS Reliance Matrix and Pure Insurance to host a Casino Night for agency partners and friends last week at Ala Moana Hotel. Mahalo to our sister companies for helping to make this fun evening possible! https://t.co/L2oWJJyYMJ</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0.2532 %</a:t>
                      </a:r>
                    </a:p>
                  </a:txBody>
                  <a:tcPr/>
                </a:tc>
                <a:extLst>
                  <a:ext uri="{0D108BD9-81ED-4DB2-BD59-A6C34878D82A}">
                    <a16:rowId xmlns:a16="http://schemas.microsoft.com/office/drawing/2014/main" val="1296108088"/>
                  </a:ext>
                </a:extLst>
              </a:tr>
            </a:tbl>
          </a:graphicData>
        </a:graphic>
      </p:graphicFrame>
      <p:sp>
        <p:nvSpPr>
          <p:cNvPr id="4" name="Text Placeholder 3">
            <a:extLst>
              <a:ext uri="{FF2B5EF4-FFF2-40B4-BE49-F238E27FC236}">
                <a16:creationId xmlns:a16="http://schemas.microsoft.com/office/drawing/2014/main" id="{1945355D-ABF8-4303-872E-5BA8583BFE82}"/>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604591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FB5BA-A47C-4F68-8671-32B49EF51D4A}"/>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991EF93B-1082-4E88-8310-478902093187}"/>
              </a:ext>
            </a:extLst>
          </p:cNvPr>
          <p:cNvGraphicFramePr>
            <a:graphicFrameLocks noGrp="1"/>
          </p:cNvGraphicFramePr>
          <p:nvPr>
            <p:ph type="tbl" sz="quarter" idx="13"/>
            <p:extLst>
              <p:ext uri="{D42A27DB-BD31-4B8C-83A1-F6EECF244321}">
                <p14:modId xmlns:p14="http://schemas.microsoft.com/office/powerpoint/2010/main" val="294830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37300698"/>
                    </a:ext>
                  </a:extLst>
                </a:gridCol>
                <a:gridCol w="576072">
                  <a:extLst>
                    <a:ext uri="{9D8B030D-6E8A-4147-A177-3AD203B41FA5}">
                      <a16:colId xmlns:a16="http://schemas.microsoft.com/office/drawing/2014/main" val="100985290"/>
                    </a:ext>
                  </a:extLst>
                </a:gridCol>
                <a:gridCol w="576072">
                  <a:extLst>
                    <a:ext uri="{9D8B030D-6E8A-4147-A177-3AD203B41FA5}">
                      <a16:colId xmlns:a16="http://schemas.microsoft.com/office/drawing/2014/main" val="3026986533"/>
                    </a:ext>
                  </a:extLst>
                </a:gridCol>
                <a:gridCol w="576072">
                  <a:extLst>
                    <a:ext uri="{9D8B030D-6E8A-4147-A177-3AD203B41FA5}">
                      <a16:colId xmlns:a16="http://schemas.microsoft.com/office/drawing/2014/main" val="309348653"/>
                    </a:ext>
                  </a:extLst>
                </a:gridCol>
                <a:gridCol w="576072">
                  <a:extLst>
                    <a:ext uri="{9D8B030D-6E8A-4147-A177-3AD203B41FA5}">
                      <a16:colId xmlns:a16="http://schemas.microsoft.com/office/drawing/2014/main" val="3444695862"/>
                    </a:ext>
                  </a:extLst>
                </a:gridCol>
                <a:gridCol w="576072">
                  <a:extLst>
                    <a:ext uri="{9D8B030D-6E8A-4147-A177-3AD203B41FA5}">
                      <a16:colId xmlns:a16="http://schemas.microsoft.com/office/drawing/2014/main" val="1839041757"/>
                    </a:ext>
                  </a:extLst>
                </a:gridCol>
                <a:gridCol w="576072">
                  <a:extLst>
                    <a:ext uri="{9D8B030D-6E8A-4147-A177-3AD203B41FA5}">
                      <a16:colId xmlns:a16="http://schemas.microsoft.com/office/drawing/2014/main" val="115589317"/>
                    </a:ext>
                  </a:extLst>
                </a:gridCol>
                <a:gridCol w="576072">
                  <a:extLst>
                    <a:ext uri="{9D8B030D-6E8A-4147-A177-3AD203B41FA5}">
                      <a16:colId xmlns:a16="http://schemas.microsoft.com/office/drawing/2014/main" val="3068080772"/>
                    </a:ext>
                  </a:extLst>
                </a:gridCol>
                <a:gridCol w="576072">
                  <a:extLst>
                    <a:ext uri="{9D8B030D-6E8A-4147-A177-3AD203B41FA5}">
                      <a16:colId xmlns:a16="http://schemas.microsoft.com/office/drawing/2014/main" val="523209119"/>
                    </a:ext>
                  </a:extLst>
                </a:gridCol>
                <a:gridCol w="576072">
                  <a:extLst>
                    <a:ext uri="{9D8B030D-6E8A-4147-A177-3AD203B41FA5}">
                      <a16:colId xmlns:a16="http://schemas.microsoft.com/office/drawing/2014/main" val="3094493939"/>
                    </a:ext>
                  </a:extLst>
                </a:gridCol>
                <a:gridCol w="576072">
                  <a:extLst>
                    <a:ext uri="{9D8B030D-6E8A-4147-A177-3AD203B41FA5}">
                      <a16:colId xmlns:a16="http://schemas.microsoft.com/office/drawing/2014/main" val="4213967092"/>
                    </a:ext>
                  </a:extLst>
                </a:gridCol>
                <a:gridCol w="576072">
                  <a:extLst>
                    <a:ext uri="{9D8B030D-6E8A-4147-A177-3AD203B41FA5}">
                      <a16:colId xmlns:a16="http://schemas.microsoft.com/office/drawing/2014/main" val="1621624939"/>
                    </a:ext>
                  </a:extLst>
                </a:gridCol>
                <a:gridCol w="576072">
                  <a:extLst>
                    <a:ext uri="{9D8B030D-6E8A-4147-A177-3AD203B41FA5}">
                      <a16:colId xmlns:a16="http://schemas.microsoft.com/office/drawing/2014/main" val="869481989"/>
                    </a:ext>
                  </a:extLst>
                </a:gridCol>
                <a:gridCol w="576072">
                  <a:extLst>
                    <a:ext uri="{9D8B030D-6E8A-4147-A177-3AD203B41FA5}">
                      <a16:colId xmlns:a16="http://schemas.microsoft.com/office/drawing/2014/main" val="256264643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14862974"/>
                  </a:ext>
                </a:extLst>
              </a:tr>
              <a:tr h="370840">
                <a:tc>
                  <a:txBody>
                    <a:bodyPr/>
                    <a:lstStyle/>
                    <a:p>
                      <a:r>
                        <a:rPr lang="en-US" sz="1000"/>
                        <a:t>4053</a:t>
                      </a:r>
                    </a:p>
                  </a:txBody>
                  <a:tcPr/>
                </a:tc>
                <a:tc>
                  <a:txBody>
                    <a:bodyPr/>
                    <a:lstStyle/>
                    <a:p>
                      <a:r>
                        <a:rPr lang="en-US" sz="1000"/>
                        <a:t>54</a:t>
                      </a:r>
                    </a:p>
                  </a:txBody>
                  <a:tcPr/>
                </a:tc>
                <a:tc>
                  <a:txBody>
                    <a:bodyPr/>
                    <a:lstStyle/>
                    <a:p>
                      <a:r>
                        <a:rPr lang="en-US" sz="1000"/>
                        <a:t>10</a:t>
                      </a:r>
                    </a:p>
                  </a:txBody>
                  <a:tcPr/>
                </a:tc>
                <a:tc>
                  <a:txBody>
                    <a:bodyPr/>
                    <a:lstStyle/>
                    <a:p>
                      <a:r>
                        <a:rPr lang="en-US" sz="1000"/>
                        <a:t>342</a:t>
                      </a:r>
                    </a:p>
                  </a:txBody>
                  <a:tcPr/>
                </a:tc>
                <a:tc>
                  <a:txBody>
                    <a:bodyPr/>
                    <a:lstStyle/>
                    <a:p>
                      <a:r>
                        <a:rPr lang="en-US" sz="1000"/>
                        <a:t>34.2</a:t>
                      </a:r>
                    </a:p>
                  </a:txBody>
                  <a:tcPr/>
                </a:tc>
                <a:tc>
                  <a:txBody>
                    <a:bodyPr/>
                    <a:lstStyle/>
                    <a:p>
                      <a:r>
                        <a:rPr lang="en-US" sz="1000"/>
                        <a:t>6</a:t>
                      </a:r>
                    </a:p>
                  </a:txBody>
                  <a:tcPr/>
                </a:tc>
                <a:tc>
                  <a:txBody>
                    <a:bodyPr/>
                    <a:lstStyle/>
                    <a:p>
                      <a:r>
                        <a:rPr lang="en-US" sz="1000"/>
                        <a:t>4</a:t>
                      </a:r>
                    </a:p>
                  </a:txBody>
                  <a:tcPr/>
                </a:tc>
                <a:tc>
                  <a:txBody>
                    <a:bodyPr/>
                    <a:lstStyle/>
                    <a:p>
                      <a:r>
                        <a:rPr lang="en-US" sz="1000"/>
                        <a:t>0.4</a:t>
                      </a:r>
                    </a:p>
                  </a:txBody>
                  <a:tcPr/>
                </a:tc>
                <a:tc>
                  <a:txBody>
                    <a:bodyPr/>
                    <a:lstStyle/>
                    <a:p>
                      <a:r>
                        <a:rPr lang="en-US" sz="1000"/>
                        <a:t>1570</a:t>
                      </a:r>
                    </a:p>
                  </a:txBody>
                  <a:tcPr/>
                </a:tc>
                <a:tc>
                  <a:txBody>
                    <a:bodyPr/>
                    <a:lstStyle/>
                    <a:p>
                      <a:r>
                        <a:rPr lang="en-US" sz="1000"/>
                        <a:t>157</a:t>
                      </a:r>
                    </a:p>
                  </a:txBody>
                  <a:tcPr/>
                </a:tc>
                <a:tc>
                  <a:txBody>
                    <a:bodyPr/>
                    <a:lstStyle/>
                    <a:p>
                      <a:r>
                        <a:rPr lang="en-US" sz="1000"/>
                        <a:t>9906</a:t>
                      </a:r>
                    </a:p>
                  </a:txBody>
                  <a:tcPr/>
                </a:tc>
                <a:tc>
                  <a:txBody>
                    <a:bodyPr/>
                    <a:lstStyle/>
                    <a:p>
                      <a:r>
                        <a:rPr lang="en-US" sz="1000"/>
                        <a:t>990.6</a:t>
                      </a:r>
                    </a:p>
                  </a:txBody>
                  <a:tcPr/>
                </a:tc>
                <a:tc>
                  <a:txBody>
                    <a:bodyPr/>
                    <a:lstStyle/>
                    <a:p>
                      <a:r>
                        <a:rPr lang="en-US" sz="1000"/>
                        <a:t>14.695691036841 %</a:t>
                      </a:r>
                    </a:p>
                  </a:txBody>
                  <a:tcPr/>
                </a:tc>
                <a:tc>
                  <a:txBody>
                    <a:bodyPr/>
                    <a:lstStyle/>
                    <a:p>
                      <a:r>
                        <a:rPr lang="en-US" sz="1000"/>
                        <a:t>642</a:t>
                      </a:r>
                    </a:p>
                  </a:txBody>
                  <a:tcPr/>
                </a:tc>
                <a:extLst>
                  <a:ext uri="{0D108BD9-81ED-4DB2-BD59-A6C34878D82A}">
                    <a16:rowId xmlns:a16="http://schemas.microsoft.com/office/drawing/2014/main" val="3081717308"/>
                  </a:ext>
                </a:extLst>
              </a:tr>
            </a:tbl>
          </a:graphicData>
        </a:graphic>
      </p:graphicFrame>
      <p:sp>
        <p:nvSpPr>
          <p:cNvPr id="4" name="Text Placeholder 3">
            <a:extLst>
              <a:ext uri="{FF2B5EF4-FFF2-40B4-BE49-F238E27FC236}">
                <a16:creationId xmlns:a16="http://schemas.microsoft.com/office/drawing/2014/main" id="{2F5B31C8-9575-47DF-8BAF-F17F64243B3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364313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2385-33A2-40E6-B409-7CA4EE86807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C64077C-D308-4234-80D1-9B35549B5F0E}"/>
              </a:ext>
            </a:extLst>
          </p:cNvPr>
          <p:cNvGraphicFramePr>
            <a:graphicFrameLocks noGrp="1"/>
          </p:cNvGraphicFramePr>
          <p:nvPr>
            <p:ph type="chart" sz="quarter" idx="13"/>
            <p:extLst>
              <p:ext uri="{D42A27DB-BD31-4B8C-83A1-F6EECF244321}">
                <p14:modId xmlns:p14="http://schemas.microsoft.com/office/powerpoint/2010/main" val="651573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4542CA-5773-4B70-937C-C8058614725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E6B9DD5-1934-4467-BF15-AF51FB9A1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3782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4393-C48C-4ADB-B2F2-C226B3BB5A12}"/>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AD46ACD-9AA5-4EF5-88B3-31161B5605FC}"/>
              </a:ext>
            </a:extLst>
          </p:cNvPr>
          <p:cNvGraphicFramePr>
            <a:graphicFrameLocks noGrp="1"/>
          </p:cNvGraphicFramePr>
          <p:nvPr>
            <p:ph type="chart" sz="quarter" idx="13"/>
            <p:extLst>
              <p:ext uri="{D42A27DB-BD31-4B8C-83A1-F6EECF244321}">
                <p14:modId xmlns:p14="http://schemas.microsoft.com/office/powerpoint/2010/main" val="2748569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5DC4B-1D27-439A-A014-6E57F7AC13E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EE1448F-681A-4271-A92E-910940CB5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5077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15493-851B-4B57-B906-F090E3FAF74B}"/>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641EF121-1889-42AC-80DC-26E23F50997A}"/>
              </a:ext>
            </a:extLst>
          </p:cNvPr>
          <p:cNvGraphicFramePr>
            <a:graphicFrameLocks noGrp="1"/>
          </p:cNvGraphicFramePr>
          <p:nvPr>
            <p:ph type="chart" sz="quarter" idx="13"/>
            <p:extLst>
              <p:ext uri="{D42A27DB-BD31-4B8C-83A1-F6EECF244321}">
                <p14:modId xmlns:p14="http://schemas.microsoft.com/office/powerpoint/2010/main" val="3795838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26839-05F4-4E25-9C9B-CCC611FCE76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C5FD533-6CC2-4F83-96AD-ECAE769141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131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AD8F-2B7E-416C-9325-A8AA3C9D7A46}"/>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185BBBDD-570D-41E5-A56B-92DCB28F779A}"/>
              </a:ext>
            </a:extLst>
          </p:cNvPr>
          <p:cNvGraphicFramePr>
            <a:graphicFrameLocks noGrp="1"/>
          </p:cNvGraphicFramePr>
          <p:nvPr>
            <p:ph type="chart" sz="quarter" idx="13"/>
            <p:extLst>
              <p:ext uri="{D42A27DB-BD31-4B8C-83A1-F6EECF244321}">
                <p14:modId xmlns:p14="http://schemas.microsoft.com/office/powerpoint/2010/main" val="162473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A5E4B-016C-4F6B-ADE3-81FFF544292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7043ADF-2A88-40A1-8EB2-E07612C4B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030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60B5-ED73-45F5-AA62-25FC58E12A8B}"/>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DC83BAB3-A34A-4CEC-8BEF-3E362A55139B}"/>
              </a:ext>
            </a:extLst>
          </p:cNvPr>
          <p:cNvGraphicFramePr>
            <a:graphicFrameLocks noGrp="1"/>
          </p:cNvGraphicFramePr>
          <p:nvPr>
            <p:ph type="tbl" sz="quarter" idx="13"/>
            <p:extLst>
              <p:ext uri="{D42A27DB-BD31-4B8C-83A1-F6EECF244321}">
                <p14:modId xmlns:p14="http://schemas.microsoft.com/office/powerpoint/2010/main" val="1835937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25895477"/>
                    </a:ext>
                  </a:extLst>
                </a:gridCol>
                <a:gridCol w="740664">
                  <a:extLst>
                    <a:ext uri="{9D8B030D-6E8A-4147-A177-3AD203B41FA5}">
                      <a16:colId xmlns:a16="http://schemas.microsoft.com/office/drawing/2014/main" val="2358062206"/>
                    </a:ext>
                  </a:extLst>
                </a:gridCol>
                <a:gridCol w="740664">
                  <a:extLst>
                    <a:ext uri="{9D8B030D-6E8A-4147-A177-3AD203B41FA5}">
                      <a16:colId xmlns:a16="http://schemas.microsoft.com/office/drawing/2014/main" val="3837662737"/>
                    </a:ext>
                  </a:extLst>
                </a:gridCol>
                <a:gridCol w="740664">
                  <a:extLst>
                    <a:ext uri="{9D8B030D-6E8A-4147-A177-3AD203B41FA5}">
                      <a16:colId xmlns:a16="http://schemas.microsoft.com/office/drawing/2014/main" val="1836493747"/>
                    </a:ext>
                  </a:extLst>
                </a:gridCol>
                <a:gridCol w="740664">
                  <a:extLst>
                    <a:ext uri="{9D8B030D-6E8A-4147-A177-3AD203B41FA5}">
                      <a16:colId xmlns:a16="http://schemas.microsoft.com/office/drawing/2014/main" val="1334989898"/>
                    </a:ext>
                  </a:extLst>
                </a:gridCol>
                <a:gridCol w="740664">
                  <a:extLst>
                    <a:ext uri="{9D8B030D-6E8A-4147-A177-3AD203B41FA5}">
                      <a16:colId xmlns:a16="http://schemas.microsoft.com/office/drawing/2014/main" val="4291003184"/>
                    </a:ext>
                  </a:extLst>
                </a:gridCol>
                <a:gridCol w="740664">
                  <a:extLst>
                    <a:ext uri="{9D8B030D-6E8A-4147-A177-3AD203B41FA5}">
                      <a16:colId xmlns:a16="http://schemas.microsoft.com/office/drawing/2014/main" val="1766948072"/>
                    </a:ext>
                  </a:extLst>
                </a:gridCol>
                <a:gridCol w="740664">
                  <a:extLst>
                    <a:ext uri="{9D8B030D-6E8A-4147-A177-3AD203B41FA5}">
                      <a16:colId xmlns:a16="http://schemas.microsoft.com/office/drawing/2014/main" val="3481846494"/>
                    </a:ext>
                  </a:extLst>
                </a:gridCol>
                <a:gridCol w="740664">
                  <a:extLst>
                    <a:ext uri="{9D8B030D-6E8A-4147-A177-3AD203B41FA5}">
                      <a16:colId xmlns:a16="http://schemas.microsoft.com/office/drawing/2014/main" val="3689224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8711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- 2023-05-23 13:40:57</a:t>
                      </a:r>
                      <a:r>
                        <a:rPr kumimoji="0" lang="en-US" sz="1000" b="0" i="0" u="none" strike="noStrike" kern="1200" cap="none" spc="0" normalizeH="0" baseline="0" noProof="0">
                          <a:ln>
                            <a:noFill/>
                          </a:ln>
                          <a:solidFill>
                            <a:prstClr val="black"/>
                          </a:solidFill>
                          <a:effectLst/>
                          <a:uLnTx/>
                          <a:uFillTx/>
                          <a:latin typeface="Calibri"/>
                          <a:ea typeface="+mn-ea"/>
                          <a:cs typeface="+mn-cs"/>
                        </a:rPr>
                        <a:t>
 First Insurance partnered with our sister companies Philadelphia Insurance Companies, Reliance Matrix and PURE Insurance to host a Casino Night for agency partners and friends last week at Ala Moana Hotel. After a three-year hiatus, it felt great to reunite for a night of games, delicious food, and excellent company. Congratulations to the lucky winners who exchanged their chips and took home fabulous prizes. And mahalo to our sister companies for helping to make this fun evening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38.366844480919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2661655"/>
                  </a:ext>
                </a:extLst>
              </a:tr>
            </a:tbl>
          </a:graphicData>
        </a:graphic>
      </p:graphicFrame>
      <p:sp>
        <p:nvSpPr>
          <p:cNvPr id="4" name="Text Placeholder 3">
            <a:extLst>
              <a:ext uri="{FF2B5EF4-FFF2-40B4-BE49-F238E27FC236}">
                <a16:creationId xmlns:a16="http://schemas.microsoft.com/office/drawing/2014/main" id="{3B4BB619-12A5-4977-B4C8-543D8E9F35DD}"/>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169950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B385D-230B-4BFE-B338-047CD1B7B773}"/>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648B2E6F-30B2-4E4E-8756-8DBDFCEED6BB}"/>
              </a:ext>
            </a:extLst>
          </p:cNvPr>
          <p:cNvGraphicFramePr>
            <a:graphicFrameLocks noGrp="1"/>
          </p:cNvGraphicFramePr>
          <p:nvPr>
            <p:ph type="tbl" sz="quarter" idx="13"/>
            <p:extLst>
              <p:ext uri="{D42A27DB-BD31-4B8C-83A1-F6EECF244321}">
                <p14:modId xmlns:p14="http://schemas.microsoft.com/office/powerpoint/2010/main" val="3946163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22022453"/>
                    </a:ext>
                  </a:extLst>
                </a:gridCol>
                <a:gridCol w="740664">
                  <a:extLst>
                    <a:ext uri="{9D8B030D-6E8A-4147-A177-3AD203B41FA5}">
                      <a16:colId xmlns:a16="http://schemas.microsoft.com/office/drawing/2014/main" val="928184085"/>
                    </a:ext>
                  </a:extLst>
                </a:gridCol>
                <a:gridCol w="740664">
                  <a:extLst>
                    <a:ext uri="{9D8B030D-6E8A-4147-A177-3AD203B41FA5}">
                      <a16:colId xmlns:a16="http://schemas.microsoft.com/office/drawing/2014/main" val="475681468"/>
                    </a:ext>
                  </a:extLst>
                </a:gridCol>
                <a:gridCol w="740664">
                  <a:extLst>
                    <a:ext uri="{9D8B030D-6E8A-4147-A177-3AD203B41FA5}">
                      <a16:colId xmlns:a16="http://schemas.microsoft.com/office/drawing/2014/main" val="2439143767"/>
                    </a:ext>
                  </a:extLst>
                </a:gridCol>
                <a:gridCol w="740664">
                  <a:extLst>
                    <a:ext uri="{9D8B030D-6E8A-4147-A177-3AD203B41FA5}">
                      <a16:colId xmlns:a16="http://schemas.microsoft.com/office/drawing/2014/main" val="1783310973"/>
                    </a:ext>
                  </a:extLst>
                </a:gridCol>
                <a:gridCol w="740664">
                  <a:extLst>
                    <a:ext uri="{9D8B030D-6E8A-4147-A177-3AD203B41FA5}">
                      <a16:colId xmlns:a16="http://schemas.microsoft.com/office/drawing/2014/main" val="4213222784"/>
                    </a:ext>
                  </a:extLst>
                </a:gridCol>
                <a:gridCol w="740664">
                  <a:extLst>
                    <a:ext uri="{9D8B030D-6E8A-4147-A177-3AD203B41FA5}">
                      <a16:colId xmlns:a16="http://schemas.microsoft.com/office/drawing/2014/main" val="2782378181"/>
                    </a:ext>
                  </a:extLst>
                </a:gridCol>
                <a:gridCol w="740664">
                  <a:extLst>
                    <a:ext uri="{9D8B030D-6E8A-4147-A177-3AD203B41FA5}">
                      <a16:colId xmlns:a16="http://schemas.microsoft.com/office/drawing/2014/main" val="1911314327"/>
                    </a:ext>
                  </a:extLst>
                </a:gridCol>
                <a:gridCol w="740664">
                  <a:extLst>
                    <a:ext uri="{9D8B030D-6E8A-4147-A177-3AD203B41FA5}">
                      <a16:colId xmlns:a16="http://schemas.microsoft.com/office/drawing/2014/main" val="2537278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02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- 2023-05-11 17:27:50</a:t>
                      </a:r>
                      <a:r>
                        <a:rPr kumimoji="0" lang="en-US" sz="1000" b="0" i="0" u="none" strike="noStrike" kern="1200" cap="none" spc="0" normalizeH="0" baseline="0" noProof="0">
                          <a:ln>
                            <a:noFill/>
                          </a:ln>
                          <a:solidFill>
                            <a:prstClr val="black"/>
                          </a:solidFill>
                          <a:effectLst/>
                          <a:uLnTx/>
                          <a:uFillTx/>
                          <a:latin typeface="Calibri"/>
                          <a:ea typeface="+mn-ea"/>
                          <a:cs typeface="+mn-cs"/>
                        </a:rPr>
                        <a:t>
 This year our inclusion team celebrated Cinco de Mayo by hosting FICOH’s first-ever Salsa Showdown! Several associates brought in homemade salsa for a chance to win prizes and bragging rights. Associates stopped by during the lunch hour to taste all the salsas and vote for their favorite. In addition to savoring the chips and salsa, associates enjoyed learning about why people in the US celebrate Cinco de Mayo and viewing cultural artifacts brought in by our very own Maria J. of CUW Support. The competition was hot, with just a few votes separating the top three. Congratulations to Rae V. (in the first photo) of Claims, whose pico de gallo won first place! 
FICOH's inclusion team (a.k.a. Team Lokahi) strives to create a culture in which all associates are valued and feel a sense of belonging and connection with one another and FICOH.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27.958115183246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3798017"/>
                  </a:ext>
                </a:extLst>
              </a:tr>
            </a:tbl>
          </a:graphicData>
        </a:graphic>
      </p:graphicFrame>
      <p:sp>
        <p:nvSpPr>
          <p:cNvPr id="4" name="Text Placeholder 3">
            <a:extLst>
              <a:ext uri="{FF2B5EF4-FFF2-40B4-BE49-F238E27FC236}">
                <a16:creationId xmlns:a16="http://schemas.microsoft.com/office/drawing/2014/main" id="{F36772A1-3E6D-4576-9A35-5B54A66DAB4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212216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EDE1-FAEA-455B-A124-BE5F76F23F21}"/>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828CB529-A106-420B-BFCD-3AFB418389FF}"/>
              </a:ext>
            </a:extLst>
          </p:cNvPr>
          <p:cNvGraphicFramePr>
            <a:graphicFrameLocks noGrp="1"/>
          </p:cNvGraphicFramePr>
          <p:nvPr>
            <p:ph type="tbl" sz="quarter" idx="13"/>
            <p:extLst>
              <p:ext uri="{D42A27DB-BD31-4B8C-83A1-F6EECF244321}">
                <p14:modId xmlns:p14="http://schemas.microsoft.com/office/powerpoint/2010/main" val="291702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46011575"/>
                    </a:ext>
                  </a:extLst>
                </a:gridCol>
                <a:gridCol w="740664">
                  <a:extLst>
                    <a:ext uri="{9D8B030D-6E8A-4147-A177-3AD203B41FA5}">
                      <a16:colId xmlns:a16="http://schemas.microsoft.com/office/drawing/2014/main" val="2186519108"/>
                    </a:ext>
                  </a:extLst>
                </a:gridCol>
                <a:gridCol w="740664">
                  <a:extLst>
                    <a:ext uri="{9D8B030D-6E8A-4147-A177-3AD203B41FA5}">
                      <a16:colId xmlns:a16="http://schemas.microsoft.com/office/drawing/2014/main" val="2950072531"/>
                    </a:ext>
                  </a:extLst>
                </a:gridCol>
                <a:gridCol w="740664">
                  <a:extLst>
                    <a:ext uri="{9D8B030D-6E8A-4147-A177-3AD203B41FA5}">
                      <a16:colId xmlns:a16="http://schemas.microsoft.com/office/drawing/2014/main" val="1632224344"/>
                    </a:ext>
                  </a:extLst>
                </a:gridCol>
                <a:gridCol w="740664">
                  <a:extLst>
                    <a:ext uri="{9D8B030D-6E8A-4147-A177-3AD203B41FA5}">
                      <a16:colId xmlns:a16="http://schemas.microsoft.com/office/drawing/2014/main" val="3642808315"/>
                    </a:ext>
                  </a:extLst>
                </a:gridCol>
                <a:gridCol w="740664">
                  <a:extLst>
                    <a:ext uri="{9D8B030D-6E8A-4147-A177-3AD203B41FA5}">
                      <a16:colId xmlns:a16="http://schemas.microsoft.com/office/drawing/2014/main" val="1665135277"/>
                    </a:ext>
                  </a:extLst>
                </a:gridCol>
                <a:gridCol w="740664">
                  <a:extLst>
                    <a:ext uri="{9D8B030D-6E8A-4147-A177-3AD203B41FA5}">
                      <a16:colId xmlns:a16="http://schemas.microsoft.com/office/drawing/2014/main" val="2241505949"/>
                    </a:ext>
                  </a:extLst>
                </a:gridCol>
                <a:gridCol w="740664">
                  <a:extLst>
                    <a:ext uri="{9D8B030D-6E8A-4147-A177-3AD203B41FA5}">
                      <a16:colId xmlns:a16="http://schemas.microsoft.com/office/drawing/2014/main" val="2411094879"/>
                    </a:ext>
                  </a:extLst>
                </a:gridCol>
                <a:gridCol w="740664">
                  <a:extLst>
                    <a:ext uri="{9D8B030D-6E8A-4147-A177-3AD203B41FA5}">
                      <a16:colId xmlns:a16="http://schemas.microsoft.com/office/drawing/2014/main" val="3782994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3121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- 2023-05-10 13:45:45</a:t>
                      </a:r>
                      <a:r>
                        <a:rPr kumimoji="0" lang="en-US" sz="1000" b="0" i="0" u="none" strike="noStrike" kern="1200" cap="none" spc="0" normalizeH="0" baseline="0" noProof="0">
                          <a:ln>
                            <a:noFill/>
                          </a:ln>
                          <a:solidFill>
                            <a:prstClr val="black"/>
                          </a:solidFill>
                          <a:effectLst/>
                          <a:uLnTx/>
                          <a:uFillTx/>
                          <a:latin typeface="Calibri"/>
                          <a:ea typeface="+mn-ea"/>
                          <a:cs typeface="+mn-cs"/>
                        </a:rPr>
                        <a:t>
 Yesterday morning, FICOH associates took to the streets near our home office to hand out special editions of Star Advertiser and show our support for Hawaii's keiki. After a three-year hiatus, Parents and Children Together Hawaii  and the Honolulu Star-Advertiser teamed up to bring back Keiki Day, a time to bring the community together to celebrate and ensure that every keiki has an opportunity for a bright future. The special edition newspaper unveiled featured winners of this year's Keiki Day Creativity Contest and shared original art and creative writing submissions, as well as tips for parents and teachers and interactive activities for keiki. #KeikiDay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26.905417814509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75589000"/>
                  </a:ext>
                </a:extLst>
              </a:tr>
            </a:tbl>
          </a:graphicData>
        </a:graphic>
      </p:graphicFrame>
      <p:sp>
        <p:nvSpPr>
          <p:cNvPr id="4" name="Text Placeholder 3">
            <a:extLst>
              <a:ext uri="{FF2B5EF4-FFF2-40B4-BE49-F238E27FC236}">
                <a16:creationId xmlns:a16="http://schemas.microsoft.com/office/drawing/2014/main" id="{4A835CB5-C1B7-4138-9392-C6815E2FD2E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604519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B506-BA4B-46A9-B390-F1465B6DE88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2A76938-873F-469B-ADFA-519BC39F2C08}"/>
              </a:ext>
            </a:extLst>
          </p:cNvPr>
          <p:cNvGraphicFramePr>
            <a:graphicFrameLocks noGrp="1"/>
          </p:cNvGraphicFramePr>
          <p:nvPr>
            <p:ph type="tbl" sz="quarter" idx="13"/>
            <p:extLst>
              <p:ext uri="{D42A27DB-BD31-4B8C-83A1-F6EECF244321}">
                <p14:modId xmlns:p14="http://schemas.microsoft.com/office/powerpoint/2010/main" val="3343466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9131252"/>
                    </a:ext>
                  </a:extLst>
                </a:gridCol>
                <a:gridCol w="658368">
                  <a:extLst>
                    <a:ext uri="{9D8B030D-6E8A-4147-A177-3AD203B41FA5}">
                      <a16:colId xmlns:a16="http://schemas.microsoft.com/office/drawing/2014/main" val="3385057000"/>
                    </a:ext>
                  </a:extLst>
                </a:gridCol>
                <a:gridCol w="658368">
                  <a:extLst>
                    <a:ext uri="{9D8B030D-6E8A-4147-A177-3AD203B41FA5}">
                      <a16:colId xmlns:a16="http://schemas.microsoft.com/office/drawing/2014/main" val="234270906"/>
                    </a:ext>
                  </a:extLst>
                </a:gridCol>
                <a:gridCol w="658368">
                  <a:extLst>
                    <a:ext uri="{9D8B030D-6E8A-4147-A177-3AD203B41FA5}">
                      <a16:colId xmlns:a16="http://schemas.microsoft.com/office/drawing/2014/main" val="2142802001"/>
                    </a:ext>
                  </a:extLst>
                </a:gridCol>
                <a:gridCol w="658368">
                  <a:extLst>
                    <a:ext uri="{9D8B030D-6E8A-4147-A177-3AD203B41FA5}">
                      <a16:colId xmlns:a16="http://schemas.microsoft.com/office/drawing/2014/main" val="825942186"/>
                    </a:ext>
                  </a:extLst>
                </a:gridCol>
                <a:gridCol w="658368">
                  <a:extLst>
                    <a:ext uri="{9D8B030D-6E8A-4147-A177-3AD203B41FA5}">
                      <a16:colId xmlns:a16="http://schemas.microsoft.com/office/drawing/2014/main" val="2418963290"/>
                    </a:ext>
                  </a:extLst>
                </a:gridCol>
                <a:gridCol w="658368">
                  <a:extLst>
                    <a:ext uri="{9D8B030D-6E8A-4147-A177-3AD203B41FA5}">
                      <a16:colId xmlns:a16="http://schemas.microsoft.com/office/drawing/2014/main" val="1861084015"/>
                    </a:ext>
                  </a:extLst>
                </a:gridCol>
                <a:gridCol w="658368">
                  <a:extLst>
                    <a:ext uri="{9D8B030D-6E8A-4147-A177-3AD203B41FA5}">
                      <a16:colId xmlns:a16="http://schemas.microsoft.com/office/drawing/2014/main" val="1816017432"/>
                    </a:ext>
                  </a:extLst>
                </a:gridCol>
                <a:gridCol w="658368">
                  <a:extLst>
                    <a:ext uri="{9D8B030D-6E8A-4147-A177-3AD203B41FA5}">
                      <a16:colId xmlns:a16="http://schemas.microsoft.com/office/drawing/2014/main" val="2382607251"/>
                    </a:ext>
                  </a:extLst>
                </a:gridCol>
                <a:gridCol w="658368">
                  <a:extLst>
                    <a:ext uri="{9D8B030D-6E8A-4147-A177-3AD203B41FA5}">
                      <a16:colId xmlns:a16="http://schemas.microsoft.com/office/drawing/2014/main" val="17114126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231983673"/>
                  </a:ext>
                </a:extLst>
              </a:tr>
              <a:tr h="370840">
                <a:tc>
                  <a:txBody>
                    <a:bodyPr/>
                    <a:lstStyle/>
                    <a:p>
                      <a:r>
                        <a:rPr lang="en-US" sz="1000"/>
                        <a:t>firstinshi</a:t>
                      </a:r>
                    </a:p>
                  </a:txBody>
                  <a:tcPr/>
                </a:tc>
                <a:tc>
                  <a:txBody>
                    <a:bodyPr/>
                    <a:lstStyle/>
                    <a:p>
                      <a:r>
                        <a:rPr lang="en-US" sz="1000"/>
                        <a:t>2803</a:t>
                      </a:r>
                    </a:p>
                  </a:txBody>
                  <a:tcPr/>
                </a:tc>
                <a:tc>
                  <a:txBody>
                    <a:bodyPr/>
                    <a:lstStyle/>
                    <a:p>
                      <a:r>
                        <a:rPr lang="en-US" sz="1000"/>
                        <a:t>24</a:t>
                      </a:r>
                    </a:p>
                  </a:txBody>
                  <a:tcPr/>
                </a:tc>
                <a:tc>
                  <a:txBody>
                    <a:bodyPr/>
                    <a:lstStyle/>
                    <a:p>
                      <a:r>
                        <a:rPr lang="en-US" sz="1000"/>
                        <a:t>6</a:t>
                      </a:r>
                    </a:p>
                  </a:txBody>
                  <a:tcPr/>
                </a:tc>
                <a:tc>
                  <a:txBody>
                    <a:bodyPr/>
                    <a:lstStyle/>
                    <a:p>
                      <a:r>
                        <a:rPr lang="en-US" sz="1000"/>
                        <a:t>5</a:t>
                      </a:r>
                    </a:p>
                  </a:txBody>
                  <a:tcPr/>
                </a:tc>
                <a:tc>
                  <a:txBody>
                    <a:bodyPr/>
                    <a:lstStyle/>
                    <a:p>
                      <a:r>
                        <a:rPr lang="en-US" sz="1000"/>
                        <a:t>3</a:t>
                      </a:r>
                    </a:p>
                  </a:txBody>
                  <a:tcPr/>
                </a:tc>
                <a:tc>
                  <a:txBody>
                    <a:bodyPr/>
                    <a:lstStyle/>
                    <a:p>
                      <a:r>
                        <a:rPr lang="en-US" sz="1000"/>
                        <a:t>4</a:t>
                      </a:r>
                    </a:p>
                  </a:txBody>
                  <a:tcPr/>
                </a:tc>
                <a:tc>
                  <a:txBody>
                    <a:bodyPr/>
                    <a:lstStyle/>
                    <a:p>
                      <a:r>
                        <a:rPr lang="en-US" sz="1000"/>
                        <a:t>18</a:t>
                      </a:r>
                    </a:p>
                  </a:txBody>
                  <a:tcPr/>
                </a:tc>
                <a:tc>
                  <a:txBody>
                    <a:bodyPr/>
                    <a:lstStyle/>
                    <a:p>
                      <a:r>
                        <a:rPr lang="en-US" sz="1000"/>
                        <a:t>727</a:t>
                      </a:r>
                    </a:p>
                  </a:txBody>
                  <a:tcPr/>
                </a:tc>
                <a:tc>
                  <a:txBody>
                    <a:bodyPr/>
                    <a:lstStyle/>
                    <a:p>
                      <a:r>
                        <a:rPr lang="en-US" sz="1000"/>
                        <a:t>602</a:t>
                      </a:r>
                    </a:p>
                  </a:txBody>
                  <a:tcPr/>
                </a:tc>
                <a:extLst>
                  <a:ext uri="{0D108BD9-81ED-4DB2-BD59-A6C34878D82A}">
                    <a16:rowId xmlns:a16="http://schemas.microsoft.com/office/drawing/2014/main" val="2974578659"/>
                  </a:ext>
                </a:extLst>
              </a:tr>
            </a:tbl>
          </a:graphicData>
        </a:graphic>
      </p:graphicFrame>
      <p:sp>
        <p:nvSpPr>
          <p:cNvPr id="4" name="Text Placeholder 3">
            <a:extLst>
              <a:ext uri="{FF2B5EF4-FFF2-40B4-BE49-F238E27FC236}">
                <a16:creationId xmlns:a16="http://schemas.microsoft.com/office/drawing/2014/main" id="{D6FF9972-C1EC-4A4C-AD88-2B397BC91DB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21041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34082-A45B-4339-8D3A-8FBB5BAF284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78DBE8F-C623-4C7B-9F07-107C737BFEA7}"/>
              </a:ext>
            </a:extLst>
          </p:cNvPr>
          <p:cNvGraphicFramePr>
            <a:graphicFrameLocks noGrp="1"/>
          </p:cNvGraphicFramePr>
          <p:nvPr>
            <p:ph type="chart" sz="quarter" idx="13"/>
            <p:extLst>
              <p:ext uri="{D42A27DB-BD31-4B8C-83A1-F6EECF244321}">
                <p14:modId xmlns:p14="http://schemas.microsoft.com/office/powerpoint/2010/main" val="2164897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DAE6C9-931D-48F0-9D9A-7BB81DDA337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B8D4941-449D-4E4A-A9D1-2A5C387658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896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C80C6-7720-4DC7-8772-93498C1497A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BD23006-E1A3-4C6B-A3A9-E8C4C1B3BCAF}"/>
              </a:ext>
            </a:extLst>
          </p:cNvPr>
          <p:cNvGraphicFramePr>
            <a:graphicFrameLocks noGrp="1"/>
          </p:cNvGraphicFramePr>
          <p:nvPr>
            <p:ph type="chart" sz="quarter" idx="13"/>
            <p:extLst>
              <p:ext uri="{D42A27DB-BD31-4B8C-83A1-F6EECF244321}">
                <p14:modId xmlns:p14="http://schemas.microsoft.com/office/powerpoint/2010/main" val="971283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6A992F-750C-4C6E-9AB5-C3B142449AB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AC12483-3B52-43D2-A159-9BBCA555C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1749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A6ADE-7BB5-4ED0-943F-6C8AA9F28709}"/>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3733C38D-2DFF-4002-8BE8-5E3A1502CF3F}"/>
              </a:ext>
            </a:extLst>
          </p:cNvPr>
          <p:cNvGraphicFramePr>
            <a:graphicFrameLocks noGrp="1"/>
          </p:cNvGraphicFramePr>
          <p:nvPr>
            <p:ph type="chart" sz="quarter" idx="13"/>
            <p:extLst>
              <p:ext uri="{D42A27DB-BD31-4B8C-83A1-F6EECF244321}">
                <p14:modId xmlns:p14="http://schemas.microsoft.com/office/powerpoint/2010/main" val="291770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BB8D8-BB0D-4E4D-958E-0F82CE24513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4643C34-EDCA-4AC3-82C9-CF16B25AEB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428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46C14-4D3F-46D8-9B87-082825AD009C}"/>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E873ADD5-11CC-4A05-9272-436C503F8FB8}"/>
              </a:ext>
            </a:extLst>
          </p:cNvPr>
          <p:cNvGraphicFramePr>
            <a:graphicFrameLocks noGrp="1"/>
          </p:cNvGraphicFramePr>
          <p:nvPr>
            <p:ph type="chart" sz="quarter" idx="13"/>
            <p:extLst>
              <p:ext uri="{D42A27DB-BD31-4B8C-83A1-F6EECF244321}">
                <p14:modId xmlns:p14="http://schemas.microsoft.com/office/powerpoint/2010/main" val="1559516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A686F-A4B6-42E6-92C4-68DE1366C3B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CB0AF52-FCD9-4CF8-8581-39754410E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1546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541D-F7CD-479E-B98B-F3D84A0A2EB2}"/>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B9011E7D-1686-4B5A-994A-A3E317D207DA}"/>
              </a:ext>
            </a:extLst>
          </p:cNvPr>
          <p:cNvGraphicFramePr>
            <a:graphicFrameLocks noGrp="1"/>
          </p:cNvGraphicFramePr>
          <p:nvPr>
            <p:ph type="tbl" sz="quarter" idx="13"/>
            <p:extLst>
              <p:ext uri="{D42A27DB-BD31-4B8C-83A1-F6EECF244321}">
                <p14:modId xmlns:p14="http://schemas.microsoft.com/office/powerpoint/2010/main" val="95643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29416884"/>
                    </a:ext>
                  </a:extLst>
                </a:gridCol>
                <a:gridCol w="987552">
                  <a:extLst>
                    <a:ext uri="{9D8B030D-6E8A-4147-A177-3AD203B41FA5}">
                      <a16:colId xmlns:a16="http://schemas.microsoft.com/office/drawing/2014/main" val="1034089945"/>
                    </a:ext>
                  </a:extLst>
                </a:gridCol>
                <a:gridCol w="987552">
                  <a:extLst>
                    <a:ext uri="{9D8B030D-6E8A-4147-A177-3AD203B41FA5}">
                      <a16:colId xmlns:a16="http://schemas.microsoft.com/office/drawing/2014/main" val="2659960467"/>
                    </a:ext>
                  </a:extLst>
                </a:gridCol>
                <a:gridCol w="987552">
                  <a:extLst>
                    <a:ext uri="{9D8B030D-6E8A-4147-A177-3AD203B41FA5}">
                      <a16:colId xmlns:a16="http://schemas.microsoft.com/office/drawing/2014/main" val="4275261568"/>
                    </a:ext>
                  </a:extLst>
                </a:gridCol>
                <a:gridCol w="987552">
                  <a:extLst>
                    <a:ext uri="{9D8B030D-6E8A-4147-A177-3AD203B41FA5}">
                      <a16:colId xmlns:a16="http://schemas.microsoft.com/office/drawing/2014/main" val="7935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758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- 2023-05-30 13:20:15</a:t>
                      </a:r>
                      <a:r>
                        <a:rPr kumimoji="0" lang="en-US" sz="1000" b="0" i="0" u="none" strike="noStrike" kern="1200" cap="none" spc="0" normalizeH="0" baseline="0" noProof="0">
                          <a:ln>
                            <a:noFill/>
                          </a:ln>
                          <a:solidFill>
                            <a:prstClr val="black"/>
                          </a:solidFill>
                          <a:effectLst/>
                          <a:uLnTx/>
                          <a:uFillTx/>
                          <a:latin typeface="Calibri"/>
                          <a:ea typeface="+mn-ea"/>
                          <a:cs typeface="+mn-cs"/>
                        </a:rPr>
                        <a:t>
 It's Week 2 of our A.K.A. Giveaway, celebrating FICOH's new ad where pashyn enjoys some of Hawaii's best treats. This week, we're excited to give away two  gift cards to foodlandhi.
HERE'S HOW TO ENTER: 
1) Like the post. 
2) Follow firstinshi
3) Tag a friend in the comments.
We will randomly select two winners on Monday, June 5, 2023. The winners will be contacted via Direct Message and have 48 hours to claim their prize. Multiple entries are welcome, limit one tag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67119520"/>
                  </a:ext>
                </a:extLst>
              </a:tr>
            </a:tbl>
          </a:graphicData>
        </a:graphic>
      </p:graphicFrame>
      <p:sp>
        <p:nvSpPr>
          <p:cNvPr id="4" name="Text Placeholder 3">
            <a:extLst>
              <a:ext uri="{FF2B5EF4-FFF2-40B4-BE49-F238E27FC236}">
                <a16:creationId xmlns:a16="http://schemas.microsoft.com/office/drawing/2014/main" id="{0B091463-7F9E-4FBC-BE9E-2861044ABF52}"/>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744957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1AB9A-EC5F-478C-942D-41CAB2B638FE}"/>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F36FCB06-6F3B-4B8A-8E89-457EFBF261CC}"/>
              </a:ext>
            </a:extLst>
          </p:cNvPr>
          <p:cNvGraphicFramePr>
            <a:graphicFrameLocks noGrp="1"/>
          </p:cNvGraphicFramePr>
          <p:nvPr>
            <p:ph type="tbl" sz="quarter" idx="13"/>
            <p:extLst>
              <p:ext uri="{D42A27DB-BD31-4B8C-83A1-F6EECF244321}">
                <p14:modId xmlns:p14="http://schemas.microsoft.com/office/powerpoint/2010/main" val="197214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6569421"/>
                    </a:ext>
                  </a:extLst>
                </a:gridCol>
                <a:gridCol w="987552">
                  <a:extLst>
                    <a:ext uri="{9D8B030D-6E8A-4147-A177-3AD203B41FA5}">
                      <a16:colId xmlns:a16="http://schemas.microsoft.com/office/drawing/2014/main" val="1524551924"/>
                    </a:ext>
                  </a:extLst>
                </a:gridCol>
                <a:gridCol w="987552">
                  <a:extLst>
                    <a:ext uri="{9D8B030D-6E8A-4147-A177-3AD203B41FA5}">
                      <a16:colId xmlns:a16="http://schemas.microsoft.com/office/drawing/2014/main" val="2748888229"/>
                    </a:ext>
                  </a:extLst>
                </a:gridCol>
                <a:gridCol w="987552">
                  <a:extLst>
                    <a:ext uri="{9D8B030D-6E8A-4147-A177-3AD203B41FA5}">
                      <a16:colId xmlns:a16="http://schemas.microsoft.com/office/drawing/2014/main" val="1039594060"/>
                    </a:ext>
                  </a:extLst>
                </a:gridCol>
                <a:gridCol w="987552">
                  <a:extLst>
                    <a:ext uri="{9D8B030D-6E8A-4147-A177-3AD203B41FA5}">
                      <a16:colId xmlns:a16="http://schemas.microsoft.com/office/drawing/2014/main" val="3532728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8145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- 2023-05-22 13:10:18</a:t>
                      </a:r>
                      <a:r>
                        <a:rPr kumimoji="0" lang="en-US" sz="1000" b="0" i="0" u="none" strike="noStrike" kern="1200" cap="none" spc="0" normalizeH="0" baseline="0" noProof="0">
                          <a:ln>
                            <a:noFill/>
                          </a:ln>
                          <a:solidFill>
                            <a:prstClr val="black"/>
                          </a:solidFill>
                          <a:effectLst/>
                          <a:uLnTx/>
                          <a:uFillTx/>
                          <a:latin typeface="Calibri"/>
                          <a:ea typeface="+mn-ea"/>
                          <a:cs typeface="+mn-cs"/>
                        </a:rPr>
                        <a:t>
 In our new ad, pashyn eats local grindz a.k.a. ‘ono favorites with gusto and zero shame, which is also how we like to enjoy Hawaii’s best treats! Over the next few weeks, FICOH a.k.a. First Insurance Company of Hawaii is giving away gifts cards to local businesses serving up our favorite foods and snacks. Enter our A.K.A. Giveaway for a chance to win  toward your next food run!
This week, we’re excited to give away two  gift cards to honolulucrackseed.
HERE'S HOW TO ENTER:
1) Like the post. 
2) Follow firstinshi &amp; honolulucrackseed
3) Tag a friend in the comments
We will randomly select two winners on Tuesday, May 30, 2023. The winners will be contacted via Direct Message and have 48 hours to claim their prize. Multiple entries are welcome, limit one tag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506857387"/>
                  </a:ext>
                </a:extLst>
              </a:tr>
            </a:tbl>
          </a:graphicData>
        </a:graphic>
      </p:graphicFrame>
      <p:sp>
        <p:nvSpPr>
          <p:cNvPr id="4" name="Text Placeholder 3">
            <a:extLst>
              <a:ext uri="{FF2B5EF4-FFF2-40B4-BE49-F238E27FC236}">
                <a16:creationId xmlns:a16="http://schemas.microsoft.com/office/drawing/2014/main" id="{AF7C353E-6B2F-40BD-98D6-04840DB39E33}"/>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068613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0E2AA-B8B6-44D2-8B62-E1B0CB3037B9}"/>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D7106EA4-70F4-477D-B818-2B0A028EB2A4}"/>
              </a:ext>
            </a:extLst>
          </p:cNvPr>
          <p:cNvGraphicFramePr>
            <a:graphicFrameLocks noGrp="1"/>
          </p:cNvGraphicFramePr>
          <p:nvPr>
            <p:ph type="tbl" sz="quarter" idx="13"/>
            <p:extLst>
              <p:ext uri="{D42A27DB-BD31-4B8C-83A1-F6EECF244321}">
                <p14:modId xmlns:p14="http://schemas.microsoft.com/office/powerpoint/2010/main" val="117112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01892448"/>
                    </a:ext>
                  </a:extLst>
                </a:gridCol>
                <a:gridCol w="987552">
                  <a:extLst>
                    <a:ext uri="{9D8B030D-6E8A-4147-A177-3AD203B41FA5}">
                      <a16:colId xmlns:a16="http://schemas.microsoft.com/office/drawing/2014/main" val="2383008115"/>
                    </a:ext>
                  </a:extLst>
                </a:gridCol>
                <a:gridCol w="987552">
                  <a:extLst>
                    <a:ext uri="{9D8B030D-6E8A-4147-A177-3AD203B41FA5}">
                      <a16:colId xmlns:a16="http://schemas.microsoft.com/office/drawing/2014/main" val="4017361220"/>
                    </a:ext>
                  </a:extLst>
                </a:gridCol>
                <a:gridCol w="987552">
                  <a:extLst>
                    <a:ext uri="{9D8B030D-6E8A-4147-A177-3AD203B41FA5}">
                      <a16:colId xmlns:a16="http://schemas.microsoft.com/office/drawing/2014/main" val="48769144"/>
                    </a:ext>
                  </a:extLst>
                </a:gridCol>
                <a:gridCol w="987552">
                  <a:extLst>
                    <a:ext uri="{9D8B030D-6E8A-4147-A177-3AD203B41FA5}">
                      <a16:colId xmlns:a16="http://schemas.microsoft.com/office/drawing/2014/main" val="1217141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489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- 2023-05-03 18:07:45</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our new da kine a.k.a. TV spot a.k.a. ad featuring the multi-talented (and character playing) pashyn. We hope you like it!
During the long shoot, Pashyn blew us away with her acting skills &amp; comedic chops all while switching between multiple characters including junior boy, sistah girl, and our personal favorite, maddah. As a global level talent dedicated to creating authentic local content, she does Hawaii proud. 
For auto, home and renter's coverage that gives you local service with global backing, get da kine, First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25711410"/>
                  </a:ext>
                </a:extLst>
              </a:tr>
            </a:tbl>
          </a:graphicData>
        </a:graphic>
      </p:graphicFrame>
      <p:sp>
        <p:nvSpPr>
          <p:cNvPr id="4" name="Text Placeholder 3">
            <a:extLst>
              <a:ext uri="{FF2B5EF4-FFF2-40B4-BE49-F238E27FC236}">
                <a16:creationId xmlns:a16="http://schemas.microsoft.com/office/drawing/2014/main" id="{60115BEA-6BB7-4B53-99EB-F7AC45554A7E}"/>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406283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708E4-300D-45A9-AA2C-CA4D0A13E6F7}"/>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332AEF6E-FB2D-4C23-9448-1B18A09FA47D}"/>
              </a:ext>
            </a:extLst>
          </p:cNvPr>
          <p:cNvGraphicFramePr>
            <a:graphicFrameLocks noGrp="1"/>
          </p:cNvGraphicFramePr>
          <p:nvPr>
            <p:ph type="tbl" sz="quarter" idx="13"/>
            <p:extLst>
              <p:ext uri="{D42A27DB-BD31-4B8C-83A1-F6EECF244321}">
                <p14:modId xmlns:p14="http://schemas.microsoft.com/office/powerpoint/2010/main" val="4112922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3978661"/>
                    </a:ext>
                  </a:extLst>
                </a:gridCol>
                <a:gridCol w="1069848">
                  <a:extLst>
                    <a:ext uri="{9D8B030D-6E8A-4147-A177-3AD203B41FA5}">
                      <a16:colId xmlns:a16="http://schemas.microsoft.com/office/drawing/2014/main" val="991442518"/>
                    </a:ext>
                  </a:extLst>
                </a:gridCol>
                <a:gridCol w="493776">
                  <a:extLst>
                    <a:ext uri="{9D8B030D-6E8A-4147-A177-3AD203B41FA5}">
                      <a16:colId xmlns:a16="http://schemas.microsoft.com/office/drawing/2014/main" val="1680640022"/>
                    </a:ext>
                  </a:extLst>
                </a:gridCol>
                <a:gridCol w="1069848">
                  <a:extLst>
                    <a:ext uri="{9D8B030D-6E8A-4147-A177-3AD203B41FA5}">
                      <a16:colId xmlns:a16="http://schemas.microsoft.com/office/drawing/2014/main" val="3015370737"/>
                    </a:ext>
                  </a:extLst>
                </a:gridCol>
                <a:gridCol w="1069848">
                  <a:extLst>
                    <a:ext uri="{9D8B030D-6E8A-4147-A177-3AD203B41FA5}">
                      <a16:colId xmlns:a16="http://schemas.microsoft.com/office/drawing/2014/main" val="2283275358"/>
                    </a:ext>
                  </a:extLst>
                </a:gridCol>
                <a:gridCol w="1069848">
                  <a:extLst>
                    <a:ext uri="{9D8B030D-6E8A-4147-A177-3AD203B41FA5}">
                      <a16:colId xmlns:a16="http://schemas.microsoft.com/office/drawing/2014/main" val="1851133839"/>
                    </a:ext>
                  </a:extLst>
                </a:gridCol>
                <a:gridCol w="1069848">
                  <a:extLst>
                    <a:ext uri="{9D8B030D-6E8A-4147-A177-3AD203B41FA5}">
                      <a16:colId xmlns:a16="http://schemas.microsoft.com/office/drawing/2014/main" val="328638292"/>
                    </a:ext>
                  </a:extLst>
                </a:gridCol>
                <a:gridCol w="1069848">
                  <a:extLst>
                    <a:ext uri="{9D8B030D-6E8A-4147-A177-3AD203B41FA5}">
                      <a16:colId xmlns:a16="http://schemas.microsoft.com/office/drawing/2014/main" val="140894129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86666093"/>
                  </a:ext>
                </a:extLst>
              </a:tr>
              <a:tr h="370840">
                <a:tc>
                  <a:txBody>
                    <a:bodyPr/>
                    <a:lstStyle/>
                    <a:p>
                      <a:r>
                        <a:rPr lang="en-US" sz="1000"/>
                        <a:t>70</a:t>
                      </a:r>
                    </a:p>
                  </a:txBody>
                  <a:tcPr/>
                </a:tc>
                <a:tc>
                  <a:txBody>
                    <a:bodyPr/>
                    <a:lstStyle/>
                    <a:p>
                      <a:r>
                        <a:rPr lang="en-US" sz="1000"/>
                        <a:t>0.7100 %</a:t>
                      </a:r>
                    </a:p>
                  </a:txBody>
                  <a:tcPr/>
                </a:tc>
                <a:tc>
                  <a:txBody>
                    <a:bodyPr/>
                    <a:lstStyle/>
                    <a:p>
                      <a:r>
                        <a:rPr lang="en-US" sz="1000"/>
                        <a:t>0.17</a:t>
                      </a:r>
                    </a:p>
                  </a:txBody>
                  <a:tcPr/>
                </a:tc>
                <a:tc>
                  <a:txBody>
                    <a:bodyPr/>
                    <a:lstStyle/>
                    <a:p>
                      <a:r>
                        <a:rPr lang="en-US" sz="1000"/>
                        <a:t>109.19</a:t>
                      </a:r>
                    </a:p>
                  </a:txBody>
                  <a:tcPr/>
                </a:tc>
                <a:tc>
                  <a:txBody>
                    <a:bodyPr/>
                    <a:lstStyle/>
                    <a:p>
                      <a:r>
                        <a:rPr lang="en-US" sz="1000"/>
                        <a:t>107.76</a:t>
                      </a:r>
                    </a:p>
                  </a:txBody>
                  <a:tcPr/>
                </a:tc>
                <a:tc>
                  <a:txBody>
                    <a:bodyPr/>
                    <a:lstStyle/>
                    <a:p>
                      <a:r>
                        <a:rPr lang="en-US" sz="1000"/>
                        <a:t>77.06</a:t>
                      </a:r>
                    </a:p>
                  </a:txBody>
                  <a:tcPr/>
                </a:tc>
                <a:tc>
                  <a:txBody>
                    <a:bodyPr/>
                    <a:lstStyle/>
                    <a:p>
                      <a:r>
                        <a:rPr lang="en-US" sz="1000"/>
                        <a:t>7643</a:t>
                      </a:r>
                    </a:p>
                  </a:txBody>
                  <a:tcPr/>
                </a:tc>
                <a:tc>
                  <a:txBody>
                    <a:bodyPr/>
                    <a:lstStyle/>
                    <a:p>
                      <a:r>
                        <a:rPr lang="en-US" sz="1000"/>
                        <a:t>5394</a:t>
                      </a:r>
                    </a:p>
                  </a:txBody>
                  <a:tcPr/>
                </a:tc>
                <a:extLst>
                  <a:ext uri="{0D108BD9-81ED-4DB2-BD59-A6C34878D82A}">
                    <a16:rowId xmlns:a16="http://schemas.microsoft.com/office/drawing/2014/main" val="730946017"/>
                  </a:ext>
                </a:extLst>
              </a:tr>
            </a:tbl>
          </a:graphicData>
        </a:graphic>
      </p:graphicFrame>
      <p:sp>
        <p:nvSpPr>
          <p:cNvPr id="4" name="Text Placeholder 3">
            <a:extLst>
              <a:ext uri="{FF2B5EF4-FFF2-40B4-BE49-F238E27FC236}">
                <a16:creationId xmlns:a16="http://schemas.microsoft.com/office/drawing/2014/main" id="{BB7331D3-482D-47EE-B0F9-678D57D97DB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250801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B0FE-094A-4334-A601-DD91E168C638}"/>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D45ADAF7-ACBB-46EA-8CCC-2D6E5E667067}"/>
              </a:ext>
            </a:extLst>
          </p:cNvPr>
          <p:cNvGraphicFramePr>
            <a:graphicFrameLocks noGrp="1"/>
          </p:cNvGraphicFramePr>
          <p:nvPr>
            <p:ph type="tbl" sz="quarter" idx="13"/>
            <p:extLst>
              <p:ext uri="{D42A27DB-BD31-4B8C-83A1-F6EECF244321}">
                <p14:modId xmlns:p14="http://schemas.microsoft.com/office/powerpoint/2010/main" val="991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65291397"/>
                    </a:ext>
                  </a:extLst>
                </a:gridCol>
                <a:gridCol w="905256">
                  <a:extLst>
                    <a:ext uri="{9D8B030D-6E8A-4147-A177-3AD203B41FA5}">
                      <a16:colId xmlns:a16="http://schemas.microsoft.com/office/drawing/2014/main" val="3292557668"/>
                    </a:ext>
                  </a:extLst>
                </a:gridCol>
                <a:gridCol w="411480">
                  <a:extLst>
                    <a:ext uri="{9D8B030D-6E8A-4147-A177-3AD203B41FA5}">
                      <a16:colId xmlns:a16="http://schemas.microsoft.com/office/drawing/2014/main" val="2450228779"/>
                    </a:ext>
                  </a:extLst>
                </a:gridCol>
                <a:gridCol w="905256">
                  <a:extLst>
                    <a:ext uri="{9D8B030D-6E8A-4147-A177-3AD203B41FA5}">
                      <a16:colId xmlns:a16="http://schemas.microsoft.com/office/drawing/2014/main" val="2739847901"/>
                    </a:ext>
                  </a:extLst>
                </a:gridCol>
                <a:gridCol w="905256">
                  <a:extLst>
                    <a:ext uri="{9D8B030D-6E8A-4147-A177-3AD203B41FA5}">
                      <a16:colId xmlns:a16="http://schemas.microsoft.com/office/drawing/2014/main" val="2972721291"/>
                    </a:ext>
                  </a:extLst>
                </a:gridCol>
                <a:gridCol w="905256">
                  <a:extLst>
                    <a:ext uri="{9D8B030D-6E8A-4147-A177-3AD203B41FA5}">
                      <a16:colId xmlns:a16="http://schemas.microsoft.com/office/drawing/2014/main" val="3656273145"/>
                    </a:ext>
                  </a:extLst>
                </a:gridCol>
                <a:gridCol w="905256">
                  <a:extLst>
                    <a:ext uri="{9D8B030D-6E8A-4147-A177-3AD203B41FA5}">
                      <a16:colId xmlns:a16="http://schemas.microsoft.com/office/drawing/2014/main" val="408521621"/>
                    </a:ext>
                  </a:extLst>
                </a:gridCol>
                <a:gridCol w="905256">
                  <a:extLst>
                    <a:ext uri="{9D8B030D-6E8A-4147-A177-3AD203B41FA5}">
                      <a16:colId xmlns:a16="http://schemas.microsoft.com/office/drawing/2014/main" val="1617624780"/>
                    </a:ext>
                  </a:extLst>
                </a:gridCol>
                <a:gridCol w="905256">
                  <a:extLst>
                    <a:ext uri="{9D8B030D-6E8A-4147-A177-3AD203B41FA5}">
                      <a16:colId xmlns:a16="http://schemas.microsoft.com/office/drawing/2014/main" val="38530367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19812761"/>
                  </a:ext>
                </a:extLst>
              </a:tr>
              <a:tr h="370840">
                <a:tc>
                  <a:txBody>
                    <a:bodyPr/>
                    <a:lstStyle/>
                    <a:p>
                      <a:r>
                        <a:rPr lang="en-US" sz="1000"/>
                        <a:t>26</a:t>
                      </a:r>
                    </a:p>
                  </a:txBody>
                  <a:tcPr/>
                </a:tc>
                <a:tc>
                  <a:txBody>
                    <a:bodyPr/>
                    <a:lstStyle/>
                    <a:p>
                      <a:r>
                        <a:rPr lang="en-US" sz="1000"/>
                        <a:t>0.6824 %</a:t>
                      </a:r>
                    </a:p>
                  </a:txBody>
                  <a:tcPr/>
                </a:tc>
                <a:tc>
                  <a:txBody>
                    <a:bodyPr/>
                    <a:lstStyle/>
                    <a:p>
                      <a:r>
                        <a:rPr lang="en-US" sz="1000"/>
                        <a:t>0.19</a:t>
                      </a:r>
                    </a:p>
                  </a:txBody>
                  <a:tcPr/>
                </a:tc>
                <a:tc>
                  <a:txBody>
                    <a:bodyPr/>
                    <a:lstStyle/>
                    <a:p>
                      <a:r>
                        <a:rPr lang="en-US" sz="1000"/>
                        <a:t>125.31</a:t>
                      </a:r>
                    </a:p>
                  </a:txBody>
                  <a:tcPr/>
                </a:tc>
                <a:tc>
                  <a:txBody>
                    <a:bodyPr/>
                    <a:lstStyle/>
                    <a:p>
                      <a:r>
                        <a:rPr lang="en-US" sz="1000"/>
                        <a:t>124.08</a:t>
                      </a:r>
                    </a:p>
                  </a:txBody>
                  <a:tcPr/>
                </a:tc>
                <a:tc>
                  <a:txBody>
                    <a:bodyPr/>
                    <a:lstStyle/>
                    <a:p>
                      <a:r>
                        <a:rPr lang="en-US" sz="1000"/>
                        <a:t>87.31</a:t>
                      </a:r>
                    </a:p>
                  </a:txBody>
                  <a:tcPr/>
                </a:tc>
                <a:tc>
                  <a:txBody>
                    <a:bodyPr/>
                    <a:lstStyle/>
                    <a:p>
                      <a:r>
                        <a:rPr lang="en-US" sz="1000"/>
                        <a:t>87.12</a:t>
                      </a:r>
                    </a:p>
                  </a:txBody>
                  <a:tcPr/>
                </a:tc>
                <a:tc>
                  <a:txBody>
                    <a:bodyPr/>
                    <a:lstStyle/>
                    <a:p>
                      <a:r>
                        <a:rPr lang="en-US" sz="1000"/>
                        <a:t>3258</a:t>
                      </a:r>
                    </a:p>
                  </a:txBody>
                  <a:tcPr/>
                </a:tc>
                <a:tc>
                  <a:txBody>
                    <a:bodyPr/>
                    <a:lstStyle/>
                    <a:p>
                      <a:r>
                        <a:rPr lang="en-US" sz="1000"/>
                        <a:t>2270</a:t>
                      </a:r>
                    </a:p>
                  </a:txBody>
                  <a:tcPr/>
                </a:tc>
                <a:extLst>
                  <a:ext uri="{0D108BD9-81ED-4DB2-BD59-A6C34878D82A}">
                    <a16:rowId xmlns:a16="http://schemas.microsoft.com/office/drawing/2014/main" val="3001093420"/>
                  </a:ext>
                </a:extLst>
              </a:tr>
            </a:tbl>
          </a:graphicData>
        </a:graphic>
      </p:graphicFrame>
      <p:sp>
        <p:nvSpPr>
          <p:cNvPr id="4" name="Text Placeholder 3">
            <a:extLst>
              <a:ext uri="{FF2B5EF4-FFF2-40B4-BE49-F238E27FC236}">
                <a16:creationId xmlns:a16="http://schemas.microsoft.com/office/drawing/2014/main" id="{9B8D6650-4338-4526-A370-3675CA017C4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632611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9E18-5D49-4323-B5DA-0896DE21212F}"/>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AEB5BB2-7D63-4280-94A1-E0906DCE5BFD}"/>
              </a:ext>
            </a:extLst>
          </p:cNvPr>
          <p:cNvGraphicFramePr>
            <a:graphicFrameLocks noGrp="1"/>
          </p:cNvGraphicFramePr>
          <p:nvPr>
            <p:ph type="tbl" sz="quarter" idx="13"/>
            <p:extLst>
              <p:ext uri="{D42A27DB-BD31-4B8C-83A1-F6EECF244321}">
                <p14:modId xmlns:p14="http://schemas.microsoft.com/office/powerpoint/2010/main" val="1714455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84043892"/>
                    </a:ext>
                  </a:extLst>
                </a:gridCol>
                <a:gridCol w="1316736">
                  <a:extLst>
                    <a:ext uri="{9D8B030D-6E8A-4147-A177-3AD203B41FA5}">
                      <a16:colId xmlns:a16="http://schemas.microsoft.com/office/drawing/2014/main" val="4041617002"/>
                    </a:ext>
                  </a:extLst>
                </a:gridCol>
                <a:gridCol w="658368">
                  <a:extLst>
                    <a:ext uri="{9D8B030D-6E8A-4147-A177-3AD203B41FA5}">
                      <a16:colId xmlns:a16="http://schemas.microsoft.com/office/drawing/2014/main" val="2019482216"/>
                    </a:ext>
                  </a:extLst>
                </a:gridCol>
                <a:gridCol w="658368">
                  <a:extLst>
                    <a:ext uri="{9D8B030D-6E8A-4147-A177-3AD203B41FA5}">
                      <a16:colId xmlns:a16="http://schemas.microsoft.com/office/drawing/2014/main" val="1468078969"/>
                    </a:ext>
                  </a:extLst>
                </a:gridCol>
                <a:gridCol w="658368">
                  <a:extLst>
                    <a:ext uri="{9D8B030D-6E8A-4147-A177-3AD203B41FA5}">
                      <a16:colId xmlns:a16="http://schemas.microsoft.com/office/drawing/2014/main" val="224653444"/>
                    </a:ext>
                  </a:extLst>
                </a:gridCol>
                <a:gridCol w="658368">
                  <a:extLst>
                    <a:ext uri="{9D8B030D-6E8A-4147-A177-3AD203B41FA5}">
                      <a16:colId xmlns:a16="http://schemas.microsoft.com/office/drawing/2014/main" val="2478319330"/>
                    </a:ext>
                  </a:extLst>
                </a:gridCol>
                <a:gridCol w="658368">
                  <a:extLst>
                    <a:ext uri="{9D8B030D-6E8A-4147-A177-3AD203B41FA5}">
                      <a16:colId xmlns:a16="http://schemas.microsoft.com/office/drawing/2014/main" val="2971432714"/>
                    </a:ext>
                  </a:extLst>
                </a:gridCol>
                <a:gridCol w="658368">
                  <a:extLst>
                    <a:ext uri="{9D8B030D-6E8A-4147-A177-3AD203B41FA5}">
                      <a16:colId xmlns:a16="http://schemas.microsoft.com/office/drawing/2014/main" val="2776700685"/>
                    </a:ext>
                  </a:extLst>
                </a:gridCol>
                <a:gridCol w="658368">
                  <a:extLst>
                    <a:ext uri="{9D8B030D-6E8A-4147-A177-3AD203B41FA5}">
                      <a16:colId xmlns:a16="http://schemas.microsoft.com/office/drawing/2014/main" val="1728110059"/>
                    </a:ext>
                  </a:extLst>
                </a:gridCol>
                <a:gridCol w="658368">
                  <a:extLst>
                    <a:ext uri="{9D8B030D-6E8A-4147-A177-3AD203B41FA5}">
                      <a16:colId xmlns:a16="http://schemas.microsoft.com/office/drawing/2014/main" val="225655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7190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- 2023-05-31 18:04:28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https://quintly-image-storage.s3.amazonaws.com/42a5b893a9726451877e4ab7634db126/1dc5025c8075dace36f241ca5cd6d849.jpg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06/01/2023 17:36:22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27623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- 2023-05-30 13:23:56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https://quintly-image-storage.s3.amazonaws.com/42a5b893a9726451877e4ab7634db126/3184adddc8e354efc6ec1172e1c7943d.jpg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05/31/2023 13:06:50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extLst>
                  <a:ext uri="{0D108BD9-81ED-4DB2-BD59-A6C34878D82A}">
                    <a16:rowId xmlns:a16="http://schemas.microsoft.com/office/drawing/2014/main" val="81275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- 2023-05-30 13:22:48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https://quintly-image-storage.s3.amazonaws.com/42a5b893a9726451877e4ab7634db126/85077442500cbc31b3eb5755bd9bfa9a.jpg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05/31/2023 13:06:50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1532857269"/>
                  </a:ext>
                </a:extLst>
              </a:tr>
            </a:tbl>
          </a:graphicData>
        </a:graphic>
      </p:graphicFrame>
      <p:sp>
        <p:nvSpPr>
          <p:cNvPr id="4" name="Text Placeholder 3">
            <a:extLst>
              <a:ext uri="{FF2B5EF4-FFF2-40B4-BE49-F238E27FC236}">
                <a16:creationId xmlns:a16="http://schemas.microsoft.com/office/drawing/2014/main" id="{B0456D52-238D-4D5E-ABDF-DD317298066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905510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E1DE4-6B1B-4073-AD61-AD1533F77668}"/>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F5DB0601-B789-4C48-A903-E9B68D7DFF28}"/>
              </a:ext>
            </a:extLst>
          </p:cNvPr>
          <p:cNvGraphicFramePr>
            <a:graphicFrameLocks noGrp="1"/>
          </p:cNvGraphicFramePr>
          <p:nvPr>
            <p:ph type="tbl" sz="quarter" idx="13"/>
            <p:extLst>
              <p:ext uri="{D42A27DB-BD31-4B8C-83A1-F6EECF244321}">
                <p14:modId xmlns:p14="http://schemas.microsoft.com/office/powerpoint/2010/main" val="132663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0774355"/>
                    </a:ext>
                  </a:extLst>
                </a:gridCol>
                <a:gridCol w="1316736">
                  <a:extLst>
                    <a:ext uri="{9D8B030D-6E8A-4147-A177-3AD203B41FA5}">
                      <a16:colId xmlns:a16="http://schemas.microsoft.com/office/drawing/2014/main" val="3438828879"/>
                    </a:ext>
                  </a:extLst>
                </a:gridCol>
                <a:gridCol w="658368">
                  <a:extLst>
                    <a:ext uri="{9D8B030D-6E8A-4147-A177-3AD203B41FA5}">
                      <a16:colId xmlns:a16="http://schemas.microsoft.com/office/drawing/2014/main" val="1866799648"/>
                    </a:ext>
                  </a:extLst>
                </a:gridCol>
                <a:gridCol w="658368">
                  <a:extLst>
                    <a:ext uri="{9D8B030D-6E8A-4147-A177-3AD203B41FA5}">
                      <a16:colId xmlns:a16="http://schemas.microsoft.com/office/drawing/2014/main" val="1993578233"/>
                    </a:ext>
                  </a:extLst>
                </a:gridCol>
                <a:gridCol w="658368">
                  <a:extLst>
                    <a:ext uri="{9D8B030D-6E8A-4147-A177-3AD203B41FA5}">
                      <a16:colId xmlns:a16="http://schemas.microsoft.com/office/drawing/2014/main" val="3770268224"/>
                    </a:ext>
                  </a:extLst>
                </a:gridCol>
                <a:gridCol w="658368">
                  <a:extLst>
                    <a:ext uri="{9D8B030D-6E8A-4147-A177-3AD203B41FA5}">
                      <a16:colId xmlns:a16="http://schemas.microsoft.com/office/drawing/2014/main" val="127449320"/>
                    </a:ext>
                  </a:extLst>
                </a:gridCol>
                <a:gridCol w="658368">
                  <a:extLst>
                    <a:ext uri="{9D8B030D-6E8A-4147-A177-3AD203B41FA5}">
                      <a16:colId xmlns:a16="http://schemas.microsoft.com/office/drawing/2014/main" val="1692760522"/>
                    </a:ext>
                  </a:extLst>
                </a:gridCol>
                <a:gridCol w="658368">
                  <a:extLst>
                    <a:ext uri="{9D8B030D-6E8A-4147-A177-3AD203B41FA5}">
                      <a16:colId xmlns:a16="http://schemas.microsoft.com/office/drawing/2014/main" val="3651197448"/>
                    </a:ext>
                  </a:extLst>
                </a:gridCol>
                <a:gridCol w="658368">
                  <a:extLst>
                    <a:ext uri="{9D8B030D-6E8A-4147-A177-3AD203B41FA5}">
                      <a16:colId xmlns:a16="http://schemas.microsoft.com/office/drawing/2014/main" val="1994060859"/>
                    </a:ext>
                  </a:extLst>
                </a:gridCol>
                <a:gridCol w="658368">
                  <a:extLst>
                    <a:ext uri="{9D8B030D-6E8A-4147-A177-3AD203B41FA5}">
                      <a16:colId xmlns:a16="http://schemas.microsoft.com/office/drawing/2014/main" val="45516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2763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- 2023-05-30 13:21:08</a:t>
                      </a:r>
                      <a:r>
                        <a:rPr kumimoji="0" lang="en-US" sz="1000" b="0" i="0" u="none" strike="noStrike" kern="1200" cap="none" spc="0" normalizeH="0" baseline="0" noProof="0">
                          <a:ln>
                            <a:noFill/>
                          </a:ln>
                          <a:solidFill>
                            <a:prstClr val="black"/>
                          </a:solidFill>
                          <a:effectLst/>
                          <a:uLnTx/>
                          <a:uFillTx/>
                          <a:latin typeface="Calibri"/>
                          <a:ea typeface="+mn-ea"/>
                          <a:cs typeface="+mn-cs"/>
                        </a:rPr>
                        <a:t>
 @pashyn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https://quintly-image-storage.s3.amazonaws.com/42a5b893a9726451877e4ab7634db126/d7dee1c9cb5ecb2c51fff6bd30e1a1e0.jpg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05/31/2023 13:06:50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2296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- 2023-05-29 15:32:24</a:t>
                      </a:r>
                      <a:r>
                        <a:rPr kumimoji="0" lang="en-US" sz="1000" b="0" i="0" u="none" strike="noStrike" kern="1200" cap="none" spc="0" normalizeH="0" baseline="0" noProof="0">
                          <a:ln>
                            <a:noFill/>
                          </a:ln>
                          <a:solidFill>
                            <a:prstClr val="black"/>
                          </a:solidFill>
                          <a:effectLst/>
                          <a:uLnTx/>
                          <a:uFillTx/>
                          <a:latin typeface="Calibri"/>
                          <a:ea typeface="+mn-ea"/>
                          <a:cs typeface="+mn-cs"/>
                        </a:rPr>
                        <a:t>
 #memorialday2023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https://quintly-image-storage.s3.amazonaws.com/42a5b893a9726451877e4ab7634db126/0df7f0f31b85bec074638edd0b0b1675.jpg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05/30/2023 15:06:44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97866718"/>
                  </a:ext>
                </a:extLst>
              </a:tr>
            </a:tbl>
          </a:graphicData>
        </a:graphic>
      </p:graphicFrame>
      <p:sp>
        <p:nvSpPr>
          <p:cNvPr id="4" name="Text Placeholder 3">
            <a:extLst>
              <a:ext uri="{FF2B5EF4-FFF2-40B4-BE49-F238E27FC236}">
                <a16:creationId xmlns:a16="http://schemas.microsoft.com/office/drawing/2014/main" id="{810AA04F-377B-4C22-9044-B25C523D42B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606401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2424</Words>
  <Application>Microsoft Office PowerPoint</Application>
  <PresentationFormat>On-screen Show (4:3)</PresentationFormat>
  <Paragraphs>525</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3</vt:lpstr>
      <vt:lpstr>Instagram Top Instagram Posts Table | FICOH - 2 of 3</vt:lpstr>
      <vt:lpstr>Instagram Top Instagram Posts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2023-06-05T15:53:31Z</dcterms:created>
  <dcterms:modified xsi:type="dcterms:W3CDTF">2023-06-05T15:54:23Z</dcterms:modified>
</cp:coreProperties>
</file>