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7368</c:v>
                </c:pt>
              </c:numCache>
            </c:numRef>
          </c:val>
          <c:smooth val="0"/>
          <c:extLst>
            <c:ext xmlns:c16="http://schemas.microsoft.com/office/drawing/2014/chart" uri="{C3380CC4-5D6E-409C-BE32-E72D297353CC}">
              <c16:uniqueId val="{00000000-F389-41E3-B5B4-5EE5FED029D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3866</c:v>
                </c:pt>
              </c:numCache>
            </c:numRef>
          </c:val>
          <c:smooth val="0"/>
          <c:extLst>
            <c:ext xmlns:c16="http://schemas.microsoft.com/office/drawing/2014/chart" uri="{C3380CC4-5D6E-409C-BE32-E72D297353CC}">
              <c16:uniqueId val="{00000001-F389-41E3-B5B4-5EE5FED029D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F389-41E3-B5B4-5EE5FED029D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36527</c:v>
                </c:pt>
              </c:numCache>
            </c:numRef>
          </c:val>
          <c:smooth val="0"/>
          <c:extLst>
            <c:ext xmlns:c16="http://schemas.microsoft.com/office/drawing/2014/chart" uri="{C3380CC4-5D6E-409C-BE32-E72D297353CC}">
              <c16:uniqueId val="{00000003-F389-41E3-B5B4-5EE5FED029D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3054</c:v>
                </c:pt>
              </c:numCache>
            </c:numRef>
          </c:val>
          <c:smooth val="0"/>
          <c:extLst>
            <c:ext xmlns:c16="http://schemas.microsoft.com/office/drawing/2014/chart" uri="{C3380CC4-5D6E-409C-BE32-E72D297353CC}">
              <c16:uniqueId val="{00000004-F389-41E3-B5B4-5EE5FED029D2}"/>
            </c:ext>
          </c:extLst>
        </c:ser>
        <c:dLbls>
          <c:showLegendKey val="0"/>
          <c:showVal val="0"/>
          <c:showCatName val="0"/>
          <c:showSerName val="0"/>
          <c:showPercent val="0"/>
          <c:showBubbleSize val="0"/>
        </c:dLbls>
        <c:smooth val="0"/>
        <c:axId val="290636864"/>
        <c:axId val="353765736"/>
      </c:lineChart>
      <c:dateAx>
        <c:axId val="29063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65736"/>
        <c:crosses val="autoZero"/>
        <c:auto val="1"/>
        <c:lblOffset val="100"/>
        <c:baseTimeUnit val="months"/>
      </c:dateAx>
      <c:valAx>
        <c:axId val="35376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3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0</c:v>
                </c:pt>
                <c:pt idx="5">
                  <c:v>0</c:v>
                </c:pt>
              </c:numCache>
            </c:numRef>
          </c:val>
          <c:extLst>
            <c:ext xmlns:c16="http://schemas.microsoft.com/office/drawing/2014/chart" uri="{C3380CC4-5D6E-409C-BE32-E72D297353CC}">
              <c16:uniqueId val="{00000000-BE21-4C5D-97E6-50F5CCBFCCB0}"/>
            </c:ext>
          </c:extLst>
        </c:ser>
        <c:dLbls>
          <c:showLegendKey val="0"/>
          <c:showVal val="0"/>
          <c:showCatName val="0"/>
          <c:showSerName val="0"/>
          <c:showPercent val="0"/>
          <c:showBubbleSize val="0"/>
        </c:dLbls>
        <c:gapWidth val="219"/>
        <c:overlap val="-27"/>
        <c:axId val="363296960"/>
        <c:axId val="363291384"/>
      </c:barChart>
      <c:dateAx>
        <c:axId val="36329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1384"/>
        <c:crosses val="autoZero"/>
        <c:auto val="1"/>
        <c:lblOffset val="100"/>
        <c:baseTimeUnit val="months"/>
      </c:dateAx>
      <c:valAx>
        <c:axId val="36329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33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79-45FB-95EF-3288B6995E06}"/>
            </c:ext>
          </c:extLst>
        </c:ser>
        <c:dLbls>
          <c:showLegendKey val="0"/>
          <c:showVal val="0"/>
          <c:showCatName val="0"/>
          <c:showSerName val="0"/>
          <c:showPercent val="0"/>
          <c:showBubbleSize val="0"/>
        </c:dLbls>
        <c:gapWidth val="219"/>
        <c:overlap val="-27"/>
        <c:axId val="363985776"/>
        <c:axId val="363983152"/>
      </c:barChart>
      <c:dateAx>
        <c:axId val="36398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83152"/>
        <c:crosses val="autoZero"/>
        <c:auto val="1"/>
        <c:lblOffset val="100"/>
        <c:baseTimeUnit val="months"/>
      </c:dateAx>
      <c:valAx>
        <c:axId val="36398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664</c:v>
                </c:pt>
                <c:pt idx="4">
                  <c:v>187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649-4C82-BBB3-056824BC255A}"/>
            </c:ext>
          </c:extLst>
        </c:ser>
        <c:dLbls>
          <c:showLegendKey val="0"/>
          <c:showVal val="0"/>
          <c:showCatName val="0"/>
          <c:showSerName val="0"/>
          <c:showPercent val="0"/>
          <c:showBubbleSize val="0"/>
        </c:dLbls>
        <c:gapWidth val="219"/>
        <c:overlap val="-27"/>
        <c:axId val="363295648"/>
        <c:axId val="363292696"/>
      </c:barChart>
      <c:catAx>
        <c:axId val="36329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2696"/>
        <c:crosses val="autoZero"/>
        <c:auto val="1"/>
        <c:lblAlgn val="ctr"/>
        <c:lblOffset val="100"/>
        <c:noMultiLvlLbl val="0"/>
      </c:catAx>
      <c:valAx>
        <c:axId val="36329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9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1293</c:v>
                </c:pt>
                <c:pt idx="5">
                  <c:v>0</c:v>
                </c:pt>
              </c:numCache>
            </c:numRef>
          </c:val>
          <c:extLst>
            <c:ext xmlns:c16="http://schemas.microsoft.com/office/drawing/2014/chart" uri="{C3380CC4-5D6E-409C-BE32-E72D297353CC}">
              <c16:uniqueId val="{00000000-DFAC-4B58-BED0-716108D685BE}"/>
            </c:ext>
          </c:extLst>
        </c:ser>
        <c:dLbls>
          <c:showLegendKey val="0"/>
          <c:showVal val="0"/>
          <c:showCatName val="0"/>
          <c:showSerName val="0"/>
          <c:showPercent val="0"/>
          <c:showBubbleSize val="0"/>
        </c:dLbls>
        <c:gapWidth val="219"/>
        <c:overlap val="-27"/>
        <c:axId val="364845480"/>
        <c:axId val="364845808"/>
      </c:barChart>
      <c:dateAx>
        <c:axId val="36484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45808"/>
        <c:crosses val="autoZero"/>
        <c:auto val="1"/>
        <c:lblOffset val="100"/>
        <c:baseTimeUnit val="months"/>
      </c:dateAx>
      <c:valAx>
        <c:axId val="3648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84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21</c:v>
                </c:pt>
                <c:pt idx="1">
                  <c:v>287</c:v>
                </c:pt>
                <c:pt idx="2">
                  <c:v>472</c:v>
                </c:pt>
                <c:pt idx="3">
                  <c:v>410</c:v>
                </c:pt>
                <c:pt idx="4">
                  <c:v>372</c:v>
                </c:pt>
                <c:pt idx="5">
                  <c:v>333</c:v>
                </c:pt>
              </c:numCache>
            </c:numRef>
          </c:val>
          <c:extLst>
            <c:ext xmlns:c16="http://schemas.microsoft.com/office/drawing/2014/chart" uri="{C3380CC4-5D6E-409C-BE32-E72D297353CC}">
              <c16:uniqueId val="{00000000-8E05-44DA-B91E-BE6E5F9ED146}"/>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24</c:v>
                </c:pt>
                <c:pt idx="1">
                  <c:v>330</c:v>
                </c:pt>
                <c:pt idx="2">
                  <c:v>636</c:v>
                </c:pt>
                <c:pt idx="3">
                  <c:v>709</c:v>
                </c:pt>
                <c:pt idx="4">
                  <c:v>641</c:v>
                </c:pt>
                <c:pt idx="5">
                  <c:v>466</c:v>
                </c:pt>
              </c:numCache>
            </c:numRef>
          </c:val>
          <c:extLst>
            <c:ext xmlns:c16="http://schemas.microsoft.com/office/drawing/2014/chart" uri="{C3380CC4-5D6E-409C-BE32-E72D297353CC}">
              <c16:uniqueId val="{00000001-8E05-44DA-B91E-BE6E5F9ED146}"/>
            </c:ext>
          </c:extLst>
        </c:ser>
        <c:dLbls>
          <c:showLegendKey val="0"/>
          <c:showVal val="0"/>
          <c:showCatName val="0"/>
          <c:showSerName val="0"/>
          <c:showPercent val="0"/>
          <c:showBubbleSize val="0"/>
        </c:dLbls>
        <c:gapWidth val="219"/>
        <c:overlap val="-27"/>
        <c:axId val="477336960"/>
        <c:axId val="477335648"/>
      </c:barChart>
      <c:catAx>
        <c:axId val="47733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35648"/>
        <c:crosses val="autoZero"/>
        <c:auto val="1"/>
        <c:lblAlgn val="ctr"/>
        <c:lblOffset val="100"/>
        <c:noMultiLvlLbl val="0"/>
      </c:catAx>
      <c:valAx>
        <c:axId val="47733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3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-2</c:v>
                </c:pt>
              </c:numCache>
            </c:numRef>
          </c:val>
          <c:extLst>
            <c:ext xmlns:c16="http://schemas.microsoft.com/office/drawing/2014/chart" uri="{C3380CC4-5D6E-409C-BE32-E72D297353CC}">
              <c16:uniqueId val="{00000000-C5A9-464B-B0D4-C4E22181DB43}"/>
            </c:ext>
          </c:extLst>
        </c:ser>
        <c:dLbls>
          <c:showLegendKey val="0"/>
          <c:showVal val="0"/>
          <c:showCatName val="0"/>
          <c:showSerName val="0"/>
          <c:showPercent val="0"/>
          <c:showBubbleSize val="0"/>
        </c:dLbls>
        <c:gapWidth val="219"/>
        <c:overlap val="-27"/>
        <c:axId val="476720232"/>
        <c:axId val="476717280"/>
      </c:barChart>
      <c:dateAx>
        <c:axId val="476720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717280"/>
        <c:crosses val="autoZero"/>
        <c:auto val="1"/>
        <c:lblOffset val="100"/>
        <c:baseTimeUnit val="months"/>
      </c:dateAx>
      <c:valAx>
        <c:axId val="47671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72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E6C-4C18-9064-B044B7A3C77E}"/>
            </c:ext>
          </c:extLst>
        </c:ser>
        <c:dLbls>
          <c:showLegendKey val="0"/>
          <c:showVal val="0"/>
          <c:showCatName val="0"/>
          <c:showSerName val="0"/>
          <c:showPercent val="0"/>
          <c:showBubbleSize val="0"/>
        </c:dLbls>
        <c:gapWidth val="219"/>
        <c:overlap val="-27"/>
        <c:axId val="476714000"/>
        <c:axId val="476715640"/>
      </c:barChart>
      <c:dateAx>
        <c:axId val="47671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715640"/>
        <c:crosses val="autoZero"/>
        <c:auto val="1"/>
        <c:lblOffset val="100"/>
        <c:baseTimeUnit val="months"/>
      </c:dateAx>
      <c:valAx>
        <c:axId val="47671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71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2C-411F-B98D-5D89B9A61F12}"/>
            </c:ext>
          </c:extLst>
        </c:ser>
        <c:dLbls>
          <c:showLegendKey val="0"/>
          <c:showVal val="0"/>
          <c:showCatName val="0"/>
          <c:showSerName val="0"/>
          <c:showPercent val="0"/>
          <c:showBubbleSize val="0"/>
        </c:dLbls>
        <c:gapWidth val="219"/>
        <c:overlap val="-27"/>
        <c:axId val="476727448"/>
        <c:axId val="476727776"/>
      </c:barChart>
      <c:catAx>
        <c:axId val="47672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727776"/>
        <c:crosses val="autoZero"/>
        <c:auto val="1"/>
        <c:lblAlgn val="ctr"/>
        <c:lblOffset val="100"/>
        <c:noMultiLvlLbl val="0"/>
      </c:catAx>
      <c:valAx>
        <c:axId val="47672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72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FF5-42B4-AA7F-B290C17EC280}"/>
            </c:ext>
          </c:extLst>
        </c:ser>
        <c:dLbls>
          <c:showLegendKey val="0"/>
          <c:showVal val="0"/>
          <c:showCatName val="0"/>
          <c:showSerName val="0"/>
          <c:showPercent val="0"/>
          <c:showBubbleSize val="0"/>
        </c:dLbls>
        <c:gapWidth val="219"/>
        <c:overlap val="-27"/>
        <c:axId val="355282904"/>
        <c:axId val="47492136"/>
      </c:barChart>
      <c:dateAx>
        <c:axId val="35528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92136"/>
        <c:crosses val="autoZero"/>
        <c:auto val="1"/>
        <c:lblOffset val="100"/>
        <c:baseTimeUnit val="months"/>
      </c:dateAx>
      <c:valAx>
        <c:axId val="4749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8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57</c:v>
                </c:pt>
              </c:numCache>
            </c:numRef>
          </c:val>
          <c:extLst>
            <c:ext xmlns:c16="http://schemas.microsoft.com/office/drawing/2014/chart" uri="{C3380CC4-5D6E-409C-BE32-E72D297353CC}">
              <c16:uniqueId val="{00000000-0601-4422-9BDE-8A63B4A3BE95}"/>
            </c:ext>
          </c:extLst>
        </c:ser>
        <c:dLbls>
          <c:showLegendKey val="0"/>
          <c:showVal val="0"/>
          <c:showCatName val="0"/>
          <c:showSerName val="0"/>
          <c:showPercent val="0"/>
          <c:showBubbleSize val="0"/>
        </c:dLbls>
        <c:gapWidth val="219"/>
        <c:overlap val="-27"/>
        <c:axId val="512604832"/>
        <c:axId val="512599912"/>
      </c:barChart>
      <c:dateAx>
        <c:axId val="51260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599912"/>
        <c:crosses val="autoZero"/>
        <c:auto val="1"/>
        <c:lblOffset val="100"/>
        <c:baseTimeUnit val="months"/>
      </c:dateAx>
      <c:valAx>
        <c:axId val="51259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0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2023-01</c:v>
                </c:pt>
                <c:pt idx="1">
                  <c:v>2023-02</c:v>
                </c:pt>
                <c:pt idx="2">
                  <c:v>2023-03</c:v>
                </c:pt>
                <c:pt idx="3">
                  <c:v>2023-04</c:v>
                </c:pt>
                <c:pt idx="4">
                  <c:v>2023-05</c:v>
                </c:pt>
              </c:strCache>
            </c:strRef>
          </c:cat>
          <c:val>
            <c:numRef>
              <c:f>Sheet1!$B$2:$B$6</c:f>
              <c:numCache>
                <c:formatCode>General</c:formatCode>
                <c:ptCount val="5"/>
                <c:pt idx="0">
                  <c:v>118</c:v>
                </c:pt>
                <c:pt idx="1">
                  <c:v>123</c:v>
                </c:pt>
                <c:pt idx="2">
                  <c:v>116</c:v>
                </c:pt>
                <c:pt idx="3">
                  <c:v>85</c:v>
                </c:pt>
                <c:pt idx="4">
                  <c:v>89</c:v>
                </c:pt>
              </c:numCache>
            </c:numRef>
          </c:val>
          <c:extLst>
            <c:ext xmlns:c16="http://schemas.microsoft.com/office/drawing/2014/chart" uri="{C3380CC4-5D6E-409C-BE32-E72D297353CC}">
              <c16:uniqueId val="{00000000-FC89-464C-8B21-4DF5D69A41AF}"/>
            </c:ext>
          </c:extLst>
        </c:ser>
        <c:dLbls>
          <c:showLegendKey val="0"/>
          <c:showVal val="0"/>
          <c:showCatName val="0"/>
          <c:showSerName val="0"/>
          <c:showPercent val="0"/>
          <c:showBubbleSize val="0"/>
        </c:dLbls>
        <c:gapWidth val="219"/>
        <c:overlap val="-27"/>
        <c:axId val="512619264"/>
        <c:axId val="512618936"/>
      </c:barChart>
      <c:catAx>
        <c:axId val="51261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18936"/>
        <c:crosses val="autoZero"/>
        <c:auto val="1"/>
        <c:lblAlgn val="ctr"/>
        <c:lblOffset val="100"/>
        <c:noMultiLvlLbl val="0"/>
      </c:catAx>
      <c:valAx>
        <c:axId val="51261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1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2023-01</c:v>
                </c:pt>
                <c:pt idx="1">
                  <c:v>2023-02</c:v>
                </c:pt>
                <c:pt idx="2">
                  <c:v>2023-03</c:v>
                </c:pt>
                <c:pt idx="3">
                  <c:v>2023-04</c:v>
                </c:pt>
                <c:pt idx="4">
                  <c:v>2023-05</c:v>
                </c:pt>
              </c:strCache>
            </c:strRef>
          </c:cat>
          <c:val>
            <c:numRef>
              <c:f>Sheet1!$B$2:$B$6</c:f>
              <c:numCache>
                <c:formatCode>General</c:formatCode>
                <c:ptCount val="5"/>
                <c:pt idx="0">
                  <c:v>2379</c:v>
                </c:pt>
                <c:pt idx="1">
                  <c:v>3089</c:v>
                </c:pt>
                <c:pt idx="2">
                  <c:v>3029</c:v>
                </c:pt>
                <c:pt idx="3">
                  <c:v>2042</c:v>
                </c:pt>
                <c:pt idx="4">
                  <c:v>358</c:v>
                </c:pt>
              </c:numCache>
            </c:numRef>
          </c:val>
          <c:extLst>
            <c:ext xmlns:c16="http://schemas.microsoft.com/office/drawing/2014/chart" uri="{C3380CC4-5D6E-409C-BE32-E72D297353CC}">
              <c16:uniqueId val="{00000000-06B1-4101-A461-0BD5B9DD70FD}"/>
            </c:ext>
          </c:extLst>
        </c:ser>
        <c:dLbls>
          <c:showLegendKey val="0"/>
          <c:showVal val="0"/>
          <c:showCatName val="0"/>
          <c:showSerName val="0"/>
          <c:showPercent val="0"/>
          <c:showBubbleSize val="0"/>
        </c:dLbls>
        <c:gapWidth val="219"/>
        <c:overlap val="-27"/>
        <c:axId val="512614016"/>
        <c:axId val="512610736"/>
      </c:barChart>
      <c:catAx>
        <c:axId val="51261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10736"/>
        <c:crosses val="autoZero"/>
        <c:auto val="1"/>
        <c:lblAlgn val="ctr"/>
        <c:lblOffset val="100"/>
        <c:noMultiLvlLbl val="0"/>
      </c:catAx>
      <c:valAx>
        <c:axId val="51261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1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8337</c:v>
                </c:pt>
              </c:numCache>
            </c:numRef>
          </c:val>
          <c:extLst>
            <c:ext xmlns:c16="http://schemas.microsoft.com/office/drawing/2014/chart" uri="{C3380CC4-5D6E-409C-BE32-E72D297353CC}">
              <c16:uniqueId val="{00000000-CE4A-4A2F-B70D-2C394D37FD31}"/>
            </c:ext>
          </c:extLst>
        </c:ser>
        <c:dLbls>
          <c:showLegendKey val="0"/>
          <c:showVal val="0"/>
          <c:showCatName val="0"/>
          <c:showSerName val="0"/>
          <c:showPercent val="0"/>
          <c:showBubbleSize val="0"/>
        </c:dLbls>
        <c:gapWidth val="219"/>
        <c:overlap val="-27"/>
        <c:axId val="512611064"/>
        <c:axId val="512611392"/>
      </c:barChart>
      <c:catAx>
        <c:axId val="51261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11392"/>
        <c:crosses val="autoZero"/>
        <c:auto val="1"/>
        <c:lblAlgn val="ctr"/>
        <c:lblOffset val="100"/>
        <c:noMultiLvlLbl val="0"/>
      </c:catAx>
      <c:valAx>
        <c:axId val="51261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1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4</c:v>
                </c:pt>
              </c:numCache>
            </c:numRef>
          </c:val>
          <c:extLst>
            <c:ext xmlns:c16="http://schemas.microsoft.com/office/drawing/2014/chart" uri="{C3380CC4-5D6E-409C-BE32-E72D297353CC}">
              <c16:uniqueId val="{00000000-0C72-42F1-A0D2-1166ECB64E8C}"/>
            </c:ext>
          </c:extLst>
        </c:ser>
        <c:dLbls>
          <c:showLegendKey val="0"/>
          <c:showVal val="0"/>
          <c:showCatName val="0"/>
          <c:showSerName val="0"/>
          <c:showPercent val="0"/>
          <c:showBubbleSize val="0"/>
        </c:dLbls>
        <c:gapWidth val="219"/>
        <c:overlap val="-27"/>
        <c:axId val="518584208"/>
        <c:axId val="518584536"/>
      </c:barChart>
      <c:dateAx>
        <c:axId val="51858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84536"/>
        <c:crosses val="autoZero"/>
        <c:auto val="1"/>
        <c:lblOffset val="100"/>
        <c:baseTimeUnit val="months"/>
      </c:dateAx>
      <c:valAx>
        <c:axId val="51858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8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51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5EB-4AB4-AC42-5F17CCD3EF51}"/>
            </c:ext>
          </c:extLst>
        </c:ser>
        <c:dLbls>
          <c:showLegendKey val="0"/>
          <c:showVal val="0"/>
          <c:showCatName val="0"/>
          <c:showSerName val="0"/>
          <c:showPercent val="0"/>
          <c:showBubbleSize val="0"/>
        </c:dLbls>
        <c:gapWidth val="219"/>
        <c:overlap val="-27"/>
        <c:axId val="518523856"/>
        <c:axId val="518530088"/>
      </c:barChart>
      <c:dateAx>
        <c:axId val="51852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30088"/>
        <c:crosses val="autoZero"/>
        <c:auto val="1"/>
        <c:lblOffset val="100"/>
        <c:baseTimeUnit val="months"/>
      </c:dateAx>
      <c:valAx>
        <c:axId val="51853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2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722</c:v>
                </c:pt>
                <c:pt idx="2">
                  <c:v>703</c:v>
                </c:pt>
                <c:pt idx="3">
                  <c:v>640</c:v>
                </c:pt>
                <c:pt idx="4">
                  <c:v>155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A3-41B5-BAFB-888D1624BEA4}"/>
            </c:ext>
          </c:extLst>
        </c:ser>
        <c:dLbls>
          <c:showLegendKey val="0"/>
          <c:showVal val="0"/>
          <c:showCatName val="0"/>
          <c:showSerName val="0"/>
          <c:showPercent val="0"/>
          <c:showBubbleSize val="0"/>
        </c:dLbls>
        <c:gapWidth val="219"/>
        <c:overlap val="-27"/>
        <c:axId val="518530744"/>
        <c:axId val="518522216"/>
      </c:barChart>
      <c:catAx>
        <c:axId val="51853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22216"/>
        <c:crosses val="autoZero"/>
        <c:auto val="1"/>
        <c:lblAlgn val="ctr"/>
        <c:lblOffset val="100"/>
        <c:noMultiLvlLbl val="0"/>
      </c:catAx>
      <c:valAx>
        <c:axId val="51852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3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numCache>
            </c:numRef>
          </c:val>
          <c:extLst>
            <c:ext xmlns:c16="http://schemas.microsoft.com/office/drawing/2014/chart" uri="{C3380CC4-5D6E-409C-BE32-E72D297353CC}">
              <c16:uniqueId val="{00000000-A9F5-494D-8D83-633E1A97C7E0}"/>
            </c:ext>
          </c:extLst>
        </c:ser>
        <c:dLbls>
          <c:showLegendKey val="0"/>
          <c:showVal val="0"/>
          <c:showCatName val="0"/>
          <c:showSerName val="0"/>
          <c:showPercent val="0"/>
          <c:showBubbleSize val="0"/>
        </c:dLbls>
        <c:gapWidth val="219"/>
        <c:overlap val="-27"/>
        <c:axId val="518541568"/>
        <c:axId val="518539272"/>
      </c:barChart>
      <c:dateAx>
        <c:axId val="51854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39272"/>
        <c:crosses val="autoZero"/>
        <c:auto val="1"/>
        <c:lblOffset val="100"/>
        <c:baseTimeUnit val="months"/>
      </c:dateAx>
      <c:valAx>
        <c:axId val="51853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4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DA264-484F-412D-98A5-6619B54FD87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C914A3C-8F2A-4DFC-B98A-34333B309C1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51675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9D4AD-357B-480F-9F4C-E0206F93B621}"/>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A198ABD-50BC-4E95-8AB5-AFA4888A5387}"/>
              </a:ext>
            </a:extLst>
          </p:cNvPr>
          <p:cNvGraphicFramePr>
            <a:graphicFrameLocks noGrp="1"/>
          </p:cNvGraphicFramePr>
          <p:nvPr>
            <p:ph type="chart" sz="quarter" idx="13"/>
            <p:extLst>
              <p:ext uri="{D42A27DB-BD31-4B8C-83A1-F6EECF244321}">
                <p14:modId xmlns:p14="http://schemas.microsoft.com/office/powerpoint/2010/main" val="2541538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A26D8-E977-45CB-A547-4F3A7A88C9F0}"/>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F4E789A7-0FAE-4A95-8D93-FC3E4AC183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18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6E0C1-CC51-4FB0-9023-6AD3EC385D9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505169D8-5841-44C5-ABA0-F6E9C38A3D60}"/>
              </a:ext>
            </a:extLst>
          </p:cNvPr>
          <p:cNvGraphicFramePr>
            <a:graphicFrameLocks noGrp="1"/>
          </p:cNvGraphicFramePr>
          <p:nvPr>
            <p:ph type="tbl" sz="quarter" idx="13"/>
            <p:extLst>
              <p:ext uri="{D42A27DB-BD31-4B8C-83A1-F6EECF244321}">
                <p14:modId xmlns:p14="http://schemas.microsoft.com/office/powerpoint/2010/main" val="222129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43595019"/>
                    </a:ext>
                  </a:extLst>
                </a:gridCol>
                <a:gridCol w="905256">
                  <a:extLst>
                    <a:ext uri="{9D8B030D-6E8A-4147-A177-3AD203B41FA5}">
                      <a16:colId xmlns:a16="http://schemas.microsoft.com/office/drawing/2014/main" val="3172894930"/>
                    </a:ext>
                  </a:extLst>
                </a:gridCol>
                <a:gridCol w="905256">
                  <a:extLst>
                    <a:ext uri="{9D8B030D-6E8A-4147-A177-3AD203B41FA5}">
                      <a16:colId xmlns:a16="http://schemas.microsoft.com/office/drawing/2014/main" val="3066335884"/>
                    </a:ext>
                  </a:extLst>
                </a:gridCol>
                <a:gridCol w="905256">
                  <a:extLst>
                    <a:ext uri="{9D8B030D-6E8A-4147-A177-3AD203B41FA5}">
                      <a16:colId xmlns:a16="http://schemas.microsoft.com/office/drawing/2014/main" val="2096448431"/>
                    </a:ext>
                  </a:extLst>
                </a:gridCol>
                <a:gridCol w="905256">
                  <a:extLst>
                    <a:ext uri="{9D8B030D-6E8A-4147-A177-3AD203B41FA5}">
                      <a16:colId xmlns:a16="http://schemas.microsoft.com/office/drawing/2014/main" val="135015656"/>
                    </a:ext>
                  </a:extLst>
                </a:gridCol>
                <a:gridCol w="905256">
                  <a:extLst>
                    <a:ext uri="{9D8B030D-6E8A-4147-A177-3AD203B41FA5}">
                      <a16:colId xmlns:a16="http://schemas.microsoft.com/office/drawing/2014/main" val="3931883809"/>
                    </a:ext>
                  </a:extLst>
                </a:gridCol>
                <a:gridCol w="905256">
                  <a:extLst>
                    <a:ext uri="{9D8B030D-6E8A-4147-A177-3AD203B41FA5}">
                      <a16:colId xmlns:a16="http://schemas.microsoft.com/office/drawing/2014/main" val="2164420498"/>
                    </a:ext>
                  </a:extLst>
                </a:gridCol>
                <a:gridCol w="905256">
                  <a:extLst>
                    <a:ext uri="{9D8B030D-6E8A-4147-A177-3AD203B41FA5}">
                      <a16:colId xmlns:a16="http://schemas.microsoft.com/office/drawing/2014/main" val="2687132377"/>
                    </a:ext>
                  </a:extLst>
                </a:gridCol>
                <a:gridCol w="905256">
                  <a:extLst>
                    <a:ext uri="{9D8B030D-6E8A-4147-A177-3AD203B41FA5}">
                      <a16:colId xmlns:a16="http://schemas.microsoft.com/office/drawing/2014/main" val="413915042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3772545"/>
                  </a:ext>
                </a:extLst>
              </a:tr>
              <a:tr h="370840">
                <a:tc>
                  <a:txBody>
                    <a:bodyPr/>
                    <a:lstStyle/>
                    <a:p>
                      <a:r>
                        <a:rPr lang="en-US" sz="1000"/>
                        <a:t>7368</a:t>
                      </a:r>
                    </a:p>
                  </a:txBody>
                  <a:tcPr/>
                </a:tc>
                <a:tc>
                  <a:txBody>
                    <a:bodyPr/>
                    <a:lstStyle/>
                    <a:p>
                      <a:r>
                        <a:rPr lang="en-US" sz="1000"/>
                        <a:t>11</a:t>
                      </a:r>
                    </a:p>
                  </a:txBody>
                  <a:tcPr/>
                </a:tc>
                <a:tc>
                  <a:txBody>
                    <a:bodyPr/>
                    <a:lstStyle/>
                    <a:p>
                      <a:r>
                        <a:rPr lang="en-US" sz="1000"/>
                        <a:t>20</a:t>
                      </a:r>
                    </a:p>
                  </a:txBody>
                  <a:tcPr/>
                </a:tc>
                <a:tc>
                  <a:txBody>
                    <a:bodyPr/>
                    <a:lstStyle/>
                    <a:p>
                      <a:r>
                        <a:rPr lang="en-US" sz="1000"/>
                        <a:t>612</a:t>
                      </a:r>
                    </a:p>
                  </a:txBody>
                  <a:tcPr/>
                </a:tc>
                <a:tc>
                  <a:txBody>
                    <a:bodyPr/>
                    <a:lstStyle/>
                    <a:p>
                      <a:r>
                        <a:rPr lang="en-US" sz="1000"/>
                        <a:t>8</a:t>
                      </a:r>
                    </a:p>
                  </a:txBody>
                  <a:tcPr/>
                </a:tc>
                <a:tc>
                  <a:txBody>
                    <a:bodyPr/>
                    <a:lstStyle/>
                    <a:p>
                      <a:r>
                        <a:rPr lang="en-US" sz="1000"/>
                        <a:t>44</a:t>
                      </a:r>
                    </a:p>
                  </a:txBody>
                  <a:tcPr/>
                </a:tc>
                <a:tc>
                  <a:txBody>
                    <a:bodyPr/>
                    <a:lstStyle/>
                    <a:p>
                      <a:r>
                        <a:rPr lang="en-US" sz="1000"/>
                        <a:t>0</a:t>
                      </a:r>
                    </a:p>
                  </a:txBody>
                  <a:tcPr/>
                </a:tc>
                <a:tc>
                  <a:txBody>
                    <a:bodyPr/>
                    <a:lstStyle/>
                    <a:p>
                      <a:r>
                        <a:rPr lang="en-US" sz="1000"/>
                        <a:t>0.4510 %</a:t>
                      </a:r>
                    </a:p>
                  </a:txBody>
                  <a:tcPr/>
                </a:tc>
                <a:tc>
                  <a:txBody>
                    <a:bodyPr/>
                    <a:lstStyle/>
                    <a:p>
                      <a:r>
                        <a:rPr lang="en-US" sz="1000"/>
                        <a:t>0.0 %</a:t>
                      </a:r>
                    </a:p>
                  </a:txBody>
                  <a:tcPr/>
                </a:tc>
                <a:extLst>
                  <a:ext uri="{0D108BD9-81ED-4DB2-BD59-A6C34878D82A}">
                    <a16:rowId xmlns:a16="http://schemas.microsoft.com/office/drawing/2014/main" val="361227490"/>
                  </a:ext>
                </a:extLst>
              </a:tr>
            </a:tbl>
          </a:graphicData>
        </a:graphic>
      </p:graphicFrame>
      <p:sp>
        <p:nvSpPr>
          <p:cNvPr id="4" name="Text Placeholder 3">
            <a:extLst>
              <a:ext uri="{FF2B5EF4-FFF2-40B4-BE49-F238E27FC236}">
                <a16:creationId xmlns:a16="http://schemas.microsoft.com/office/drawing/2014/main" id="{49C01921-3574-4533-8980-9710A781C89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60187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0ACD-5493-4360-8256-9332F94A8B59}"/>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03BD5816-F6FD-42B6-8CDF-FC621F853F06}"/>
              </a:ext>
            </a:extLst>
          </p:cNvPr>
          <p:cNvGraphicFramePr>
            <a:graphicFrameLocks noGrp="1"/>
          </p:cNvGraphicFramePr>
          <p:nvPr>
            <p:ph type="chart" sz="quarter" idx="13"/>
            <p:extLst>
              <p:ext uri="{D42A27DB-BD31-4B8C-83A1-F6EECF244321}">
                <p14:modId xmlns:p14="http://schemas.microsoft.com/office/powerpoint/2010/main" val="4078159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09098E-7FE4-4BFE-B380-8C50C25021C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7F8BD2E-9758-445F-A9C5-D92F951B68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264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4EE8-23C7-4636-9659-38167674E1A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9C491F0-A318-431E-B6EF-F445EC860928}"/>
              </a:ext>
            </a:extLst>
          </p:cNvPr>
          <p:cNvGraphicFramePr>
            <a:graphicFrameLocks noGrp="1"/>
          </p:cNvGraphicFramePr>
          <p:nvPr>
            <p:ph type="chart" sz="quarter" idx="13"/>
            <p:extLst>
              <p:ext uri="{D42A27DB-BD31-4B8C-83A1-F6EECF244321}">
                <p14:modId xmlns:p14="http://schemas.microsoft.com/office/powerpoint/2010/main" val="2861139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8EF25-7BBC-4C9E-B8D7-BC0EEFE8FA0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DEA92ED-8159-416F-9825-E8F8A13846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173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E93E-DF21-4F1B-AE08-3C98F2AFEAE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9C361D35-DFC1-49F2-A1C2-AC62A1014E51}"/>
              </a:ext>
            </a:extLst>
          </p:cNvPr>
          <p:cNvGraphicFramePr>
            <a:graphicFrameLocks noGrp="1"/>
          </p:cNvGraphicFramePr>
          <p:nvPr>
            <p:ph type="chart" sz="quarter" idx="13"/>
            <p:extLst>
              <p:ext uri="{D42A27DB-BD31-4B8C-83A1-F6EECF244321}">
                <p14:modId xmlns:p14="http://schemas.microsoft.com/office/powerpoint/2010/main" val="3594622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D5ABC-DEF0-404D-B005-36D3CB4F5A7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E314748-B616-4532-BAF9-B0D64001DE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422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35151-4B7F-4710-9373-B25CE613D60C}"/>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EB17691B-DA40-4A1C-8675-9F9DDDEE7AA5}"/>
              </a:ext>
            </a:extLst>
          </p:cNvPr>
          <p:cNvGraphicFramePr>
            <a:graphicFrameLocks noGrp="1"/>
          </p:cNvGraphicFramePr>
          <p:nvPr>
            <p:ph type="chart" sz="quarter" idx="13"/>
            <p:extLst>
              <p:ext uri="{D42A27DB-BD31-4B8C-83A1-F6EECF244321}">
                <p14:modId xmlns:p14="http://schemas.microsoft.com/office/powerpoint/2010/main" val="3004850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AF0C5-1109-4ED4-87B9-4FBA73604A4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869381C-E23D-4D34-9AA6-CFC7539E5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205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9C74A-1184-49B8-9E7C-31B01A311B59}"/>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16E76436-8484-45B1-8539-8A7F3077B0F2}"/>
              </a:ext>
            </a:extLst>
          </p:cNvPr>
          <p:cNvGraphicFramePr>
            <a:graphicFrameLocks noGrp="1"/>
          </p:cNvGraphicFramePr>
          <p:nvPr>
            <p:ph type="tbl" sz="quarter" idx="13"/>
            <p:extLst>
              <p:ext uri="{D42A27DB-BD31-4B8C-83A1-F6EECF244321}">
                <p14:modId xmlns:p14="http://schemas.microsoft.com/office/powerpoint/2010/main" val="353798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18395915"/>
                    </a:ext>
                  </a:extLst>
                </a:gridCol>
                <a:gridCol w="1481328">
                  <a:extLst>
                    <a:ext uri="{9D8B030D-6E8A-4147-A177-3AD203B41FA5}">
                      <a16:colId xmlns:a16="http://schemas.microsoft.com/office/drawing/2014/main" val="2698889210"/>
                    </a:ext>
                  </a:extLst>
                </a:gridCol>
                <a:gridCol w="329184">
                  <a:extLst>
                    <a:ext uri="{9D8B030D-6E8A-4147-A177-3AD203B41FA5}">
                      <a16:colId xmlns:a16="http://schemas.microsoft.com/office/drawing/2014/main" val="4080272318"/>
                    </a:ext>
                  </a:extLst>
                </a:gridCol>
                <a:gridCol w="329184">
                  <a:extLst>
                    <a:ext uri="{9D8B030D-6E8A-4147-A177-3AD203B41FA5}">
                      <a16:colId xmlns:a16="http://schemas.microsoft.com/office/drawing/2014/main" val="2467086169"/>
                    </a:ext>
                  </a:extLst>
                </a:gridCol>
                <a:gridCol w="329184">
                  <a:extLst>
                    <a:ext uri="{9D8B030D-6E8A-4147-A177-3AD203B41FA5}">
                      <a16:colId xmlns:a16="http://schemas.microsoft.com/office/drawing/2014/main" val="1897233517"/>
                    </a:ext>
                  </a:extLst>
                </a:gridCol>
                <a:gridCol w="329184">
                  <a:extLst>
                    <a:ext uri="{9D8B030D-6E8A-4147-A177-3AD203B41FA5}">
                      <a16:colId xmlns:a16="http://schemas.microsoft.com/office/drawing/2014/main" val="3381420947"/>
                    </a:ext>
                  </a:extLst>
                </a:gridCol>
                <a:gridCol w="329184">
                  <a:extLst>
                    <a:ext uri="{9D8B030D-6E8A-4147-A177-3AD203B41FA5}">
                      <a16:colId xmlns:a16="http://schemas.microsoft.com/office/drawing/2014/main" val="3205198829"/>
                    </a:ext>
                  </a:extLst>
                </a:gridCol>
                <a:gridCol w="329184">
                  <a:extLst>
                    <a:ext uri="{9D8B030D-6E8A-4147-A177-3AD203B41FA5}">
                      <a16:colId xmlns:a16="http://schemas.microsoft.com/office/drawing/2014/main" val="1143976127"/>
                    </a:ext>
                  </a:extLst>
                </a:gridCol>
                <a:gridCol w="329184">
                  <a:extLst>
                    <a:ext uri="{9D8B030D-6E8A-4147-A177-3AD203B41FA5}">
                      <a16:colId xmlns:a16="http://schemas.microsoft.com/office/drawing/2014/main" val="2782013137"/>
                    </a:ext>
                  </a:extLst>
                </a:gridCol>
                <a:gridCol w="329184">
                  <a:extLst>
                    <a:ext uri="{9D8B030D-6E8A-4147-A177-3AD203B41FA5}">
                      <a16:colId xmlns:a16="http://schemas.microsoft.com/office/drawing/2014/main" val="4049131756"/>
                    </a:ext>
                  </a:extLst>
                </a:gridCol>
                <a:gridCol w="329184">
                  <a:extLst>
                    <a:ext uri="{9D8B030D-6E8A-4147-A177-3AD203B41FA5}">
                      <a16:colId xmlns:a16="http://schemas.microsoft.com/office/drawing/2014/main" val="414456694"/>
                    </a:ext>
                  </a:extLst>
                </a:gridCol>
                <a:gridCol w="329184">
                  <a:extLst>
                    <a:ext uri="{9D8B030D-6E8A-4147-A177-3AD203B41FA5}">
                      <a16:colId xmlns:a16="http://schemas.microsoft.com/office/drawing/2014/main" val="3209604555"/>
                    </a:ext>
                  </a:extLst>
                </a:gridCol>
                <a:gridCol w="329184">
                  <a:extLst>
                    <a:ext uri="{9D8B030D-6E8A-4147-A177-3AD203B41FA5}">
                      <a16:colId xmlns:a16="http://schemas.microsoft.com/office/drawing/2014/main" val="157488108"/>
                    </a:ext>
                  </a:extLst>
                </a:gridCol>
                <a:gridCol w="329184">
                  <a:extLst>
                    <a:ext uri="{9D8B030D-6E8A-4147-A177-3AD203B41FA5}">
                      <a16:colId xmlns:a16="http://schemas.microsoft.com/office/drawing/2014/main" val="2340968279"/>
                    </a:ext>
                  </a:extLst>
                </a:gridCol>
                <a:gridCol w="329184">
                  <a:extLst>
                    <a:ext uri="{9D8B030D-6E8A-4147-A177-3AD203B41FA5}">
                      <a16:colId xmlns:a16="http://schemas.microsoft.com/office/drawing/2014/main" val="3973008884"/>
                    </a:ext>
                  </a:extLst>
                </a:gridCol>
                <a:gridCol w="329184">
                  <a:extLst>
                    <a:ext uri="{9D8B030D-6E8A-4147-A177-3AD203B41FA5}">
                      <a16:colId xmlns:a16="http://schemas.microsoft.com/office/drawing/2014/main" val="164457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4861742"/>
                  </a:ext>
                </a:extLst>
              </a:tr>
            </a:tbl>
          </a:graphicData>
        </a:graphic>
      </p:graphicFrame>
      <p:sp>
        <p:nvSpPr>
          <p:cNvPr id="4" name="Text Placeholder 3">
            <a:extLst>
              <a:ext uri="{FF2B5EF4-FFF2-40B4-BE49-F238E27FC236}">
                <a16:creationId xmlns:a16="http://schemas.microsoft.com/office/drawing/2014/main" id="{09CF2396-60BB-4687-AE14-1DC4E1E3511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618684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9F1FB-F38D-4BB7-B01F-C0E26E3931CA}"/>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501AFE8A-A008-400E-A686-AC8CDA599550}"/>
              </a:ext>
            </a:extLst>
          </p:cNvPr>
          <p:cNvGraphicFramePr>
            <a:graphicFrameLocks noGrp="1"/>
          </p:cNvGraphicFramePr>
          <p:nvPr>
            <p:ph type="tbl" sz="quarter" idx="13"/>
            <p:extLst>
              <p:ext uri="{D42A27DB-BD31-4B8C-83A1-F6EECF244321}">
                <p14:modId xmlns:p14="http://schemas.microsoft.com/office/powerpoint/2010/main" val="122716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01395959"/>
                    </a:ext>
                  </a:extLst>
                </a:gridCol>
                <a:gridCol w="1481328">
                  <a:extLst>
                    <a:ext uri="{9D8B030D-6E8A-4147-A177-3AD203B41FA5}">
                      <a16:colId xmlns:a16="http://schemas.microsoft.com/office/drawing/2014/main" val="4035006604"/>
                    </a:ext>
                  </a:extLst>
                </a:gridCol>
                <a:gridCol w="329184">
                  <a:extLst>
                    <a:ext uri="{9D8B030D-6E8A-4147-A177-3AD203B41FA5}">
                      <a16:colId xmlns:a16="http://schemas.microsoft.com/office/drawing/2014/main" val="2815622614"/>
                    </a:ext>
                  </a:extLst>
                </a:gridCol>
                <a:gridCol w="329184">
                  <a:extLst>
                    <a:ext uri="{9D8B030D-6E8A-4147-A177-3AD203B41FA5}">
                      <a16:colId xmlns:a16="http://schemas.microsoft.com/office/drawing/2014/main" val="1760118816"/>
                    </a:ext>
                  </a:extLst>
                </a:gridCol>
                <a:gridCol w="329184">
                  <a:extLst>
                    <a:ext uri="{9D8B030D-6E8A-4147-A177-3AD203B41FA5}">
                      <a16:colId xmlns:a16="http://schemas.microsoft.com/office/drawing/2014/main" val="1826884614"/>
                    </a:ext>
                  </a:extLst>
                </a:gridCol>
                <a:gridCol w="329184">
                  <a:extLst>
                    <a:ext uri="{9D8B030D-6E8A-4147-A177-3AD203B41FA5}">
                      <a16:colId xmlns:a16="http://schemas.microsoft.com/office/drawing/2014/main" val="220165990"/>
                    </a:ext>
                  </a:extLst>
                </a:gridCol>
                <a:gridCol w="329184">
                  <a:extLst>
                    <a:ext uri="{9D8B030D-6E8A-4147-A177-3AD203B41FA5}">
                      <a16:colId xmlns:a16="http://schemas.microsoft.com/office/drawing/2014/main" val="670001587"/>
                    </a:ext>
                  </a:extLst>
                </a:gridCol>
                <a:gridCol w="329184">
                  <a:extLst>
                    <a:ext uri="{9D8B030D-6E8A-4147-A177-3AD203B41FA5}">
                      <a16:colId xmlns:a16="http://schemas.microsoft.com/office/drawing/2014/main" val="2241546584"/>
                    </a:ext>
                  </a:extLst>
                </a:gridCol>
                <a:gridCol w="329184">
                  <a:extLst>
                    <a:ext uri="{9D8B030D-6E8A-4147-A177-3AD203B41FA5}">
                      <a16:colId xmlns:a16="http://schemas.microsoft.com/office/drawing/2014/main" val="2643593295"/>
                    </a:ext>
                  </a:extLst>
                </a:gridCol>
                <a:gridCol w="329184">
                  <a:extLst>
                    <a:ext uri="{9D8B030D-6E8A-4147-A177-3AD203B41FA5}">
                      <a16:colId xmlns:a16="http://schemas.microsoft.com/office/drawing/2014/main" val="656139639"/>
                    </a:ext>
                  </a:extLst>
                </a:gridCol>
                <a:gridCol w="329184">
                  <a:extLst>
                    <a:ext uri="{9D8B030D-6E8A-4147-A177-3AD203B41FA5}">
                      <a16:colId xmlns:a16="http://schemas.microsoft.com/office/drawing/2014/main" val="1381377826"/>
                    </a:ext>
                  </a:extLst>
                </a:gridCol>
                <a:gridCol w="329184">
                  <a:extLst>
                    <a:ext uri="{9D8B030D-6E8A-4147-A177-3AD203B41FA5}">
                      <a16:colId xmlns:a16="http://schemas.microsoft.com/office/drawing/2014/main" val="2058075233"/>
                    </a:ext>
                  </a:extLst>
                </a:gridCol>
                <a:gridCol w="329184">
                  <a:extLst>
                    <a:ext uri="{9D8B030D-6E8A-4147-A177-3AD203B41FA5}">
                      <a16:colId xmlns:a16="http://schemas.microsoft.com/office/drawing/2014/main" val="978164348"/>
                    </a:ext>
                  </a:extLst>
                </a:gridCol>
                <a:gridCol w="329184">
                  <a:extLst>
                    <a:ext uri="{9D8B030D-6E8A-4147-A177-3AD203B41FA5}">
                      <a16:colId xmlns:a16="http://schemas.microsoft.com/office/drawing/2014/main" val="3724091229"/>
                    </a:ext>
                  </a:extLst>
                </a:gridCol>
                <a:gridCol w="329184">
                  <a:extLst>
                    <a:ext uri="{9D8B030D-6E8A-4147-A177-3AD203B41FA5}">
                      <a16:colId xmlns:a16="http://schemas.microsoft.com/office/drawing/2014/main" val="2331708923"/>
                    </a:ext>
                  </a:extLst>
                </a:gridCol>
                <a:gridCol w="329184">
                  <a:extLst>
                    <a:ext uri="{9D8B030D-6E8A-4147-A177-3AD203B41FA5}">
                      <a16:colId xmlns:a16="http://schemas.microsoft.com/office/drawing/2014/main" val="329483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151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- 2023-04-20 17:46:50</a:t>
                      </a:r>
                      <a:r>
                        <a:rPr kumimoji="0" lang="en-US" sz="1000" b="0" i="0" u="none" strike="noStrike" kern="1200" cap="none" spc="0" normalizeH="0" baseline="0" noProof="0">
                          <a:ln>
                            <a:noFill/>
                          </a:ln>
                          <a:solidFill>
                            <a:prstClr val="black"/>
                          </a:solidFill>
                          <a:effectLst/>
                          <a:uLnTx/>
                          <a:uFillTx/>
                          <a:latin typeface="Calibri"/>
                          <a:ea typeface="+mn-ea"/>
                          <a:cs typeface="+mn-cs"/>
                        </a:rPr>
                        <a:t>
 With a little teamwork, 40 PHLY employees planted 2,000 trees and shrubs over the past two days along the Clackamas River at Milo McIver State Park in Oregon! The project helped restore trees to an area devastated by wildfire in 2022.
In the past eight years, PHLY has funded the planting of over 570,000 trees in forests nationwide through our partnership with Arbor Day Foundation. 🌱🌲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https://quintly-image-storage.s3.amazonaws.com/d123f9c23f3abec6e562a564c92f236a/cfa1b9d6d4f162bf13fe2a6b8bbc001e.jpg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02757830"/>
                  </a:ext>
                </a:extLst>
              </a:tr>
            </a:tbl>
          </a:graphicData>
        </a:graphic>
      </p:graphicFrame>
      <p:sp>
        <p:nvSpPr>
          <p:cNvPr id="4" name="Text Placeholder 3">
            <a:extLst>
              <a:ext uri="{FF2B5EF4-FFF2-40B4-BE49-F238E27FC236}">
                <a16:creationId xmlns:a16="http://schemas.microsoft.com/office/drawing/2014/main" id="{1AE29090-56B8-46E0-9A50-706F00C8CE0B}"/>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944636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5B625-4828-4095-A792-B2A6F943ED7E}"/>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9FEDA85D-1076-4D7C-9DD3-85AEA4624159}"/>
              </a:ext>
            </a:extLst>
          </p:cNvPr>
          <p:cNvGraphicFramePr>
            <a:graphicFrameLocks noGrp="1"/>
          </p:cNvGraphicFramePr>
          <p:nvPr>
            <p:ph type="tbl" sz="quarter" idx="13"/>
            <p:extLst>
              <p:ext uri="{D42A27DB-BD31-4B8C-83A1-F6EECF244321}">
                <p14:modId xmlns:p14="http://schemas.microsoft.com/office/powerpoint/2010/main" val="664066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59375869"/>
                    </a:ext>
                  </a:extLst>
                </a:gridCol>
                <a:gridCol w="1481328">
                  <a:extLst>
                    <a:ext uri="{9D8B030D-6E8A-4147-A177-3AD203B41FA5}">
                      <a16:colId xmlns:a16="http://schemas.microsoft.com/office/drawing/2014/main" val="3301355421"/>
                    </a:ext>
                  </a:extLst>
                </a:gridCol>
                <a:gridCol w="329184">
                  <a:extLst>
                    <a:ext uri="{9D8B030D-6E8A-4147-A177-3AD203B41FA5}">
                      <a16:colId xmlns:a16="http://schemas.microsoft.com/office/drawing/2014/main" val="255676411"/>
                    </a:ext>
                  </a:extLst>
                </a:gridCol>
                <a:gridCol w="329184">
                  <a:extLst>
                    <a:ext uri="{9D8B030D-6E8A-4147-A177-3AD203B41FA5}">
                      <a16:colId xmlns:a16="http://schemas.microsoft.com/office/drawing/2014/main" val="951774311"/>
                    </a:ext>
                  </a:extLst>
                </a:gridCol>
                <a:gridCol w="329184">
                  <a:extLst>
                    <a:ext uri="{9D8B030D-6E8A-4147-A177-3AD203B41FA5}">
                      <a16:colId xmlns:a16="http://schemas.microsoft.com/office/drawing/2014/main" val="3762924025"/>
                    </a:ext>
                  </a:extLst>
                </a:gridCol>
                <a:gridCol w="329184">
                  <a:extLst>
                    <a:ext uri="{9D8B030D-6E8A-4147-A177-3AD203B41FA5}">
                      <a16:colId xmlns:a16="http://schemas.microsoft.com/office/drawing/2014/main" val="1480319875"/>
                    </a:ext>
                  </a:extLst>
                </a:gridCol>
                <a:gridCol w="329184">
                  <a:extLst>
                    <a:ext uri="{9D8B030D-6E8A-4147-A177-3AD203B41FA5}">
                      <a16:colId xmlns:a16="http://schemas.microsoft.com/office/drawing/2014/main" val="81181998"/>
                    </a:ext>
                  </a:extLst>
                </a:gridCol>
                <a:gridCol w="329184">
                  <a:extLst>
                    <a:ext uri="{9D8B030D-6E8A-4147-A177-3AD203B41FA5}">
                      <a16:colId xmlns:a16="http://schemas.microsoft.com/office/drawing/2014/main" val="120934666"/>
                    </a:ext>
                  </a:extLst>
                </a:gridCol>
                <a:gridCol w="329184">
                  <a:extLst>
                    <a:ext uri="{9D8B030D-6E8A-4147-A177-3AD203B41FA5}">
                      <a16:colId xmlns:a16="http://schemas.microsoft.com/office/drawing/2014/main" val="1218206983"/>
                    </a:ext>
                  </a:extLst>
                </a:gridCol>
                <a:gridCol w="329184">
                  <a:extLst>
                    <a:ext uri="{9D8B030D-6E8A-4147-A177-3AD203B41FA5}">
                      <a16:colId xmlns:a16="http://schemas.microsoft.com/office/drawing/2014/main" val="2875104805"/>
                    </a:ext>
                  </a:extLst>
                </a:gridCol>
                <a:gridCol w="329184">
                  <a:extLst>
                    <a:ext uri="{9D8B030D-6E8A-4147-A177-3AD203B41FA5}">
                      <a16:colId xmlns:a16="http://schemas.microsoft.com/office/drawing/2014/main" val="3930898331"/>
                    </a:ext>
                  </a:extLst>
                </a:gridCol>
                <a:gridCol w="329184">
                  <a:extLst>
                    <a:ext uri="{9D8B030D-6E8A-4147-A177-3AD203B41FA5}">
                      <a16:colId xmlns:a16="http://schemas.microsoft.com/office/drawing/2014/main" val="3903168168"/>
                    </a:ext>
                  </a:extLst>
                </a:gridCol>
                <a:gridCol w="329184">
                  <a:extLst>
                    <a:ext uri="{9D8B030D-6E8A-4147-A177-3AD203B41FA5}">
                      <a16:colId xmlns:a16="http://schemas.microsoft.com/office/drawing/2014/main" val="3383629303"/>
                    </a:ext>
                  </a:extLst>
                </a:gridCol>
                <a:gridCol w="329184">
                  <a:extLst>
                    <a:ext uri="{9D8B030D-6E8A-4147-A177-3AD203B41FA5}">
                      <a16:colId xmlns:a16="http://schemas.microsoft.com/office/drawing/2014/main" val="2964385114"/>
                    </a:ext>
                  </a:extLst>
                </a:gridCol>
                <a:gridCol w="329184">
                  <a:extLst>
                    <a:ext uri="{9D8B030D-6E8A-4147-A177-3AD203B41FA5}">
                      <a16:colId xmlns:a16="http://schemas.microsoft.com/office/drawing/2014/main" val="3678944773"/>
                    </a:ext>
                  </a:extLst>
                </a:gridCol>
                <a:gridCol w="329184">
                  <a:extLst>
                    <a:ext uri="{9D8B030D-6E8A-4147-A177-3AD203B41FA5}">
                      <a16:colId xmlns:a16="http://schemas.microsoft.com/office/drawing/2014/main" val="22007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182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- 2023-04-27 16:07:22</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guests learned about #insurance, enjoyed arts and crafts, played games, and participated in various activities throughout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https://quintly-image-storage.s3.amazonaws.com/d123f9c23f3abec6e562a564c92f236a/ffc62747ff382688143357325d0c9397.jpg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72658759"/>
                  </a:ext>
                </a:extLst>
              </a:tr>
            </a:tbl>
          </a:graphicData>
        </a:graphic>
      </p:graphicFrame>
      <p:sp>
        <p:nvSpPr>
          <p:cNvPr id="4" name="Text Placeholder 3">
            <a:extLst>
              <a:ext uri="{FF2B5EF4-FFF2-40B4-BE49-F238E27FC236}">
                <a16:creationId xmlns:a16="http://schemas.microsoft.com/office/drawing/2014/main" id="{EAC66D5F-599E-4F10-AE65-2A41A20CB38D}"/>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032527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F6138-81D8-4954-B01A-DD3F08DAD09B}"/>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06FF0AA3-B416-4E97-BB84-3F8D0DC10883}"/>
              </a:ext>
            </a:extLst>
          </p:cNvPr>
          <p:cNvGraphicFramePr>
            <a:graphicFrameLocks noGrp="1"/>
          </p:cNvGraphicFramePr>
          <p:nvPr>
            <p:ph type="tbl" sz="quarter" idx="13"/>
            <p:extLst>
              <p:ext uri="{D42A27DB-BD31-4B8C-83A1-F6EECF244321}">
                <p14:modId xmlns:p14="http://schemas.microsoft.com/office/powerpoint/2010/main" val="1363782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21879351"/>
                    </a:ext>
                  </a:extLst>
                </a:gridCol>
                <a:gridCol w="1481328">
                  <a:extLst>
                    <a:ext uri="{9D8B030D-6E8A-4147-A177-3AD203B41FA5}">
                      <a16:colId xmlns:a16="http://schemas.microsoft.com/office/drawing/2014/main" val="539676022"/>
                    </a:ext>
                  </a:extLst>
                </a:gridCol>
                <a:gridCol w="329184">
                  <a:extLst>
                    <a:ext uri="{9D8B030D-6E8A-4147-A177-3AD203B41FA5}">
                      <a16:colId xmlns:a16="http://schemas.microsoft.com/office/drawing/2014/main" val="2093495726"/>
                    </a:ext>
                  </a:extLst>
                </a:gridCol>
                <a:gridCol w="329184">
                  <a:extLst>
                    <a:ext uri="{9D8B030D-6E8A-4147-A177-3AD203B41FA5}">
                      <a16:colId xmlns:a16="http://schemas.microsoft.com/office/drawing/2014/main" val="697602107"/>
                    </a:ext>
                  </a:extLst>
                </a:gridCol>
                <a:gridCol w="329184">
                  <a:extLst>
                    <a:ext uri="{9D8B030D-6E8A-4147-A177-3AD203B41FA5}">
                      <a16:colId xmlns:a16="http://schemas.microsoft.com/office/drawing/2014/main" val="3348154273"/>
                    </a:ext>
                  </a:extLst>
                </a:gridCol>
                <a:gridCol w="329184">
                  <a:extLst>
                    <a:ext uri="{9D8B030D-6E8A-4147-A177-3AD203B41FA5}">
                      <a16:colId xmlns:a16="http://schemas.microsoft.com/office/drawing/2014/main" val="4002188681"/>
                    </a:ext>
                  </a:extLst>
                </a:gridCol>
                <a:gridCol w="329184">
                  <a:extLst>
                    <a:ext uri="{9D8B030D-6E8A-4147-A177-3AD203B41FA5}">
                      <a16:colId xmlns:a16="http://schemas.microsoft.com/office/drawing/2014/main" val="1971209194"/>
                    </a:ext>
                  </a:extLst>
                </a:gridCol>
                <a:gridCol w="329184">
                  <a:extLst>
                    <a:ext uri="{9D8B030D-6E8A-4147-A177-3AD203B41FA5}">
                      <a16:colId xmlns:a16="http://schemas.microsoft.com/office/drawing/2014/main" val="1290985813"/>
                    </a:ext>
                  </a:extLst>
                </a:gridCol>
                <a:gridCol w="329184">
                  <a:extLst>
                    <a:ext uri="{9D8B030D-6E8A-4147-A177-3AD203B41FA5}">
                      <a16:colId xmlns:a16="http://schemas.microsoft.com/office/drawing/2014/main" val="2564921493"/>
                    </a:ext>
                  </a:extLst>
                </a:gridCol>
                <a:gridCol w="329184">
                  <a:extLst>
                    <a:ext uri="{9D8B030D-6E8A-4147-A177-3AD203B41FA5}">
                      <a16:colId xmlns:a16="http://schemas.microsoft.com/office/drawing/2014/main" val="1634953304"/>
                    </a:ext>
                  </a:extLst>
                </a:gridCol>
                <a:gridCol w="329184">
                  <a:extLst>
                    <a:ext uri="{9D8B030D-6E8A-4147-A177-3AD203B41FA5}">
                      <a16:colId xmlns:a16="http://schemas.microsoft.com/office/drawing/2014/main" val="535452919"/>
                    </a:ext>
                  </a:extLst>
                </a:gridCol>
                <a:gridCol w="329184">
                  <a:extLst>
                    <a:ext uri="{9D8B030D-6E8A-4147-A177-3AD203B41FA5}">
                      <a16:colId xmlns:a16="http://schemas.microsoft.com/office/drawing/2014/main" val="1252242399"/>
                    </a:ext>
                  </a:extLst>
                </a:gridCol>
                <a:gridCol w="329184">
                  <a:extLst>
                    <a:ext uri="{9D8B030D-6E8A-4147-A177-3AD203B41FA5}">
                      <a16:colId xmlns:a16="http://schemas.microsoft.com/office/drawing/2014/main" val="3394502233"/>
                    </a:ext>
                  </a:extLst>
                </a:gridCol>
                <a:gridCol w="329184">
                  <a:extLst>
                    <a:ext uri="{9D8B030D-6E8A-4147-A177-3AD203B41FA5}">
                      <a16:colId xmlns:a16="http://schemas.microsoft.com/office/drawing/2014/main" val="346928317"/>
                    </a:ext>
                  </a:extLst>
                </a:gridCol>
                <a:gridCol w="329184">
                  <a:extLst>
                    <a:ext uri="{9D8B030D-6E8A-4147-A177-3AD203B41FA5}">
                      <a16:colId xmlns:a16="http://schemas.microsoft.com/office/drawing/2014/main" val="382082932"/>
                    </a:ext>
                  </a:extLst>
                </a:gridCol>
                <a:gridCol w="329184">
                  <a:extLst>
                    <a:ext uri="{9D8B030D-6E8A-4147-A177-3AD203B41FA5}">
                      <a16:colId xmlns:a16="http://schemas.microsoft.com/office/drawing/2014/main" val="308747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533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- 2023-04-19 16:47:35</a:t>
                      </a:r>
                      <a:r>
                        <a:rPr kumimoji="0" lang="en-US" sz="1000" b="0" i="0" u="none" strike="noStrike" kern="1200" cap="none" spc="0" normalizeH="0" baseline="0" noProof="0">
                          <a:ln>
                            <a:noFill/>
                          </a:ln>
                          <a:solidFill>
                            <a:prstClr val="black"/>
                          </a:solidFill>
                          <a:effectLst/>
                          <a:uLnTx/>
                          <a:uFillTx/>
                          <a:latin typeface="Calibri"/>
                          <a:ea typeface="+mn-ea"/>
                          <a:cs typeface="+mn-cs"/>
                        </a:rPr>
                        <a:t>
 For the eighth year, we're partnering with the Arbor Day Foundation to continue our efforts to plant 80,000 trees in areas in need. 40 PHLY employees from across the U.S. joined Bonneville Environmental Foundation (BEF) today to begin a two-day tree planting mission on Oregon forestland. To help restore the forest which was devastated by wildfires, #TEAMPHLY is planting trees along the Clackamas River at Milo McIver State Park. 🌱🌲
Stay tuned for photos and updates by following along on Facebook, Twitter, and Instagram! 📸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https://quintly-image-storage.s3.amazonaws.com/d123f9c23f3abec6e562a564c92f236a/fa0a73bcbbaa0add6f625d05ef244a2c.jpg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8709077"/>
                  </a:ext>
                </a:extLst>
              </a:tr>
            </a:tbl>
          </a:graphicData>
        </a:graphic>
      </p:graphicFrame>
      <p:sp>
        <p:nvSpPr>
          <p:cNvPr id="4" name="Text Placeholder 3">
            <a:extLst>
              <a:ext uri="{FF2B5EF4-FFF2-40B4-BE49-F238E27FC236}">
                <a16:creationId xmlns:a16="http://schemas.microsoft.com/office/drawing/2014/main" id="{BEEE5C69-DD41-4C94-A48C-C3FF37F6792A}"/>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953537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B8B21-5DA1-41C2-9728-5D25DE86074A}"/>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1E84B776-287F-4283-8BFF-EDDD8B46C118}"/>
              </a:ext>
            </a:extLst>
          </p:cNvPr>
          <p:cNvGraphicFramePr>
            <a:graphicFrameLocks noGrp="1"/>
          </p:cNvGraphicFramePr>
          <p:nvPr>
            <p:ph type="tbl" sz="quarter" idx="13"/>
            <p:extLst>
              <p:ext uri="{D42A27DB-BD31-4B8C-83A1-F6EECF244321}">
                <p14:modId xmlns:p14="http://schemas.microsoft.com/office/powerpoint/2010/main" val="3167263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01972486"/>
                    </a:ext>
                  </a:extLst>
                </a:gridCol>
                <a:gridCol w="1481328">
                  <a:extLst>
                    <a:ext uri="{9D8B030D-6E8A-4147-A177-3AD203B41FA5}">
                      <a16:colId xmlns:a16="http://schemas.microsoft.com/office/drawing/2014/main" val="2485039789"/>
                    </a:ext>
                  </a:extLst>
                </a:gridCol>
                <a:gridCol w="329184">
                  <a:extLst>
                    <a:ext uri="{9D8B030D-6E8A-4147-A177-3AD203B41FA5}">
                      <a16:colId xmlns:a16="http://schemas.microsoft.com/office/drawing/2014/main" val="80975141"/>
                    </a:ext>
                  </a:extLst>
                </a:gridCol>
                <a:gridCol w="329184">
                  <a:extLst>
                    <a:ext uri="{9D8B030D-6E8A-4147-A177-3AD203B41FA5}">
                      <a16:colId xmlns:a16="http://schemas.microsoft.com/office/drawing/2014/main" val="4123675522"/>
                    </a:ext>
                  </a:extLst>
                </a:gridCol>
                <a:gridCol w="329184">
                  <a:extLst>
                    <a:ext uri="{9D8B030D-6E8A-4147-A177-3AD203B41FA5}">
                      <a16:colId xmlns:a16="http://schemas.microsoft.com/office/drawing/2014/main" val="2496809170"/>
                    </a:ext>
                  </a:extLst>
                </a:gridCol>
                <a:gridCol w="329184">
                  <a:extLst>
                    <a:ext uri="{9D8B030D-6E8A-4147-A177-3AD203B41FA5}">
                      <a16:colId xmlns:a16="http://schemas.microsoft.com/office/drawing/2014/main" val="99565814"/>
                    </a:ext>
                  </a:extLst>
                </a:gridCol>
                <a:gridCol w="329184">
                  <a:extLst>
                    <a:ext uri="{9D8B030D-6E8A-4147-A177-3AD203B41FA5}">
                      <a16:colId xmlns:a16="http://schemas.microsoft.com/office/drawing/2014/main" val="2809699017"/>
                    </a:ext>
                  </a:extLst>
                </a:gridCol>
                <a:gridCol w="329184">
                  <a:extLst>
                    <a:ext uri="{9D8B030D-6E8A-4147-A177-3AD203B41FA5}">
                      <a16:colId xmlns:a16="http://schemas.microsoft.com/office/drawing/2014/main" val="2869604069"/>
                    </a:ext>
                  </a:extLst>
                </a:gridCol>
                <a:gridCol w="329184">
                  <a:extLst>
                    <a:ext uri="{9D8B030D-6E8A-4147-A177-3AD203B41FA5}">
                      <a16:colId xmlns:a16="http://schemas.microsoft.com/office/drawing/2014/main" val="268140281"/>
                    </a:ext>
                  </a:extLst>
                </a:gridCol>
                <a:gridCol w="329184">
                  <a:extLst>
                    <a:ext uri="{9D8B030D-6E8A-4147-A177-3AD203B41FA5}">
                      <a16:colId xmlns:a16="http://schemas.microsoft.com/office/drawing/2014/main" val="3019247988"/>
                    </a:ext>
                  </a:extLst>
                </a:gridCol>
                <a:gridCol w="329184">
                  <a:extLst>
                    <a:ext uri="{9D8B030D-6E8A-4147-A177-3AD203B41FA5}">
                      <a16:colId xmlns:a16="http://schemas.microsoft.com/office/drawing/2014/main" val="3819540619"/>
                    </a:ext>
                  </a:extLst>
                </a:gridCol>
                <a:gridCol w="329184">
                  <a:extLst>
                    <a:ext uri="{9D8B030D-6E8A-4147-A177-3AD203B41FA5}">
                      <a16:colId xmlns:a16="http://schemas.microsoft.com/office/drawing/2014/main" val="321632304"/>
                    </a:ext>
                  </a:extLst>
                </a:gridCol>
                <a:gridCol w="329184">
                  <a:extLst>
                    <a:ext uri="{9D8B030D-6E8A-4147-A177-3AD203B41FA5}">
                      <a16:colId xmlns:a16="http://schemas.microsoft.com/office/drawing/2014/main" val="3406107619"/>
                    </a:ext>
                  </a:extLst>
                </a:gridCol>
                <a:gridCol w="329184">
                  <a:extLst>
                    <a:ext uri="{9D8B030D-6E8A-4147-A177-3AD203B41FA5}">
                      <a16:colId xmlns:a16="http://schemas.microsoft.com/office/drawing/2014/main" val="2801148735"/>
                    </a:ext>
                  </a:extLst>
                </a:gridCol>
                <a:gridCol w="329184">
                  <a:extLst>
                    <a:ext uri="{9D8B030D-6E8A-4147-A177-3AD203B41FA5}">
                      <a16:colId xmlns:a16="http://schemas.microsoft.com/office/drawing/2014/main" val="308516454"/>
                    </a:ext>
                  </a:extLst>
                </a:gridCol>
                <a:gridCol w="329184">
                  <a:extLst>
                    <a:ext uri="{9D8B030D-6E8A-4147-A177-3AD203B41FA5}">
                      <a16:colId xmlns:a16="http://schemas.microsoft.com/office/drawing/2014/main" val="888346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163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- 2023-04-24 13:56:28</a:t>
                      </a:r>
                      <a:r>
                        <a:rPr kumimoji="0" lang="en-US" sz="1000" b="0" i="0" u="none" strike="noStrike" kern="1200" cap="none" spc="0" normalizeH="0" baseline="0" noProof="0">
                          <a:ln>
                            <a:noFill/>
                          </a:ln>
                          <a:solidFill>
                            <a:prstClr val="black"/>
                          </a:solidFill>
                          <a:effectLst/>
                          <a:uLnTx/>
                          <a:uFillTx/>
                          <a:latin typeface="Calibri"/>
                          <a:ea typeface="+mn-ea"/>
                          <a:cs typeface="+mn-cs"/>
                        </a:rPr>
                        <a:t>
 Friday night was a special night at the ballpark for hundreds of Philadelphia 8th graders and their families! Our charitable partners Children's Scholarship Fund Philadelphia (CSFP) welcomed the students and their families to a reception at Xfinity Live! followed by a Philadelphia Phillies game at Citizens Bank Park to celebrate their 8th-grade graduation. #TEAMPHLY was pleased to help make the celebration a success by sponsoring the event and volunteering.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https://quintly-image-storage.s3.amazonaws.com/d123f9c23f3abec6e562a564c92f236a/7e2b0062185b56aa3497850c4ac1709d.jpg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62923733"/>
                  </a:ext>
                </a:extLst>
              </a:tr>
            </a:tbl>
          </a:graphicData>
        </a:graphic>
      </p:graphicFrame>
      <p:sp>
        <p:nvSpPr>
          <p:cNvPr id="4" name="Text Placeholder 3">
            <a:extLst>
              <a:ext uri="{FF2B5EF4-FFF2-40B4-BE49-F238E27FC236}">
                <a16:creationId xmlns:a16="http://schemas.microsoft.com/office/drawing/2014/main" id="{E259167A-51A5-44B3-8F0F-CAFD8C2B1111}"/>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775561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D122-7273-4093-B8D5-625F17E9C5DC}"/>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937A9EDC-3720-4258-81C3-E85CF301E0E5}"/>
              </a:ext>
            </a:extLst>
          </p:cNvPr>
          <p:cNvGraphicFramePr>
            <a:graphicFrameLocks noGrp="1"/>
          </p:cNvGraphicFramePr>
          <p:nvPr>
            <p:ph type="tbl" sz="quarter" idx="13"/>
            <p:extLst>
              <p:ext uri="{D42A27DB-BD31-4B8C-83A1-F6EECF244321}">
                <p14:modId xmlns:p14="http://schemas.microsoft.com/office/powerpoint/2010/main" val="247109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5289490"/>
                    </a:ext>
                  </a:extLst>
                </a:gridCol>
                <a:gridCol w="1481328">
                  <a:extLst>
                    <a:ext uri="{9D8B030D-6E8A-4147-A177-3AD203B41FA5}">
                      <a16:colId xmlns:a16="http://schemas.microsoft.com/office/drawing/2014/main" val="1978671988"/>
                    </a:ext>
                  </a:extLst>
                </a:gridCol>
                <a:gridCol w="329184">
                  <a:extLst>
                    <a:ext uri="{9D8B030D-6E8A-4147-A177-3AD203B41FA5}">
                      <a16:colId xmlns:a16="http://schemas.microsoft.com/office/drawing/2014/main" val="419886615"/>
                    </a:ext>
                  </a:extLst>
                </a:gridCol>
                <a:gridCol w="329184">
                  <a:extLst>
                    <a:ext uri="{9D8B030D-6E8A-4147-A177-3AD203B41FA5}">
                      <a16:colId xmlns:a16="http://schemas.microsoft.com/office/drawing/2014/main" val="3173368364"/>
                    </a:ext>
                  </a:extLst>
                </a:gridCol>
                <a:gridCol w="329184">
                  <a:extLst>
                    <a:ext uri="{9D8B030D-6E8A-4147-A177-3AD203B41FA5}">
                      <a16:colId xmlns:a16="http://schemas.microsoft.com/office/drawing/2014/main" val="733810371"/>
                    </a:ext>
                  </a:extLst>
                </a:gridCol>
                <a:gridCol w="329184">
                  <a:extLst>
                    <a:ext uri="{9D8B030D-6E8A-4147-A177-3AD203B41FA5}">
                      <a16:colId xmlns:a16="http://schemas.microsoft.com/office/drawing/2014/main" val="4004983568"/>
                    </a:ext>
                  </a:extLst>
                </a:gridCol>
                <a:gridCol w="329184">
                  <a:extLst>
                    <a:ext uri="{9D8B030D-6E8A-4147-A177-3AD203B41FA5}">
                      <a16:colId xmlns:a16="http://schemas.microsoft.com/office/drawing/2014/main" val="146509595"/>
                    </a:ext>
                  </a:extLst>
                </a:gridCol>
                <a:gridCol w="329184">
                  <a:extLst>
                    <a:ext uri="{9D8B030D-6E8A-4147-A177-3AD203B41FA5}">
                      <a16:colId xmlns:a16="http://schemas.microsoft.com/office/drawing/2014/main" val="427829313"/>
                    </a:ext>
                  </a:extLst>
                </a:gridCol>
                <a:gridCol w="329184">
                  <a:extLst>
                    <a:ext uri="{9D8B030D-6E8A-4147-A177-3AD203B41FA5}">
                      <a16:colId xmlns:a16="http://schemas.microsoft.com/office/drawing/2014/main" val="1191340103"/>
                    </a:ext>
                  </a:extLst>
                </a:gridCol>
                <a:gridCol w="329184">
                  <a:extLst>
                    <a:ext uri="{9D8B030D-6E8A-4147-A177-3AD203B41FA5}">
                      <a16:colId xmlns:a16="http://schemas.microsoft.com/office/drawing/2014/main" val="3502437805"/>
                    </a:ext>
                  </a:extLst>
                </a:gridCol>
                <a:gridCol w="329184">
                  <a:extLst>
                    <a:ext uri="{9D8B030D-6E8A-4147-A177-3AD203B41FA5}">
                      <a16:colId xmlns:a16="http://schemas.microsoft.com/office/drawing/2014/main" val="2635064640"/>
                    </a:ext>
                  </a:extLst>
                </a:gridCol>
                <a:gridCol w="329184">
                  <a:extLst>
                    <a:ext uri="{9D8B030D-6E8A-4147-A177-3AD203B41FA5}">
                      <a16:colId xmlns:a16="http://schemas.microsoft.com/office/drawing/2014/main" val="650787032"/>
                    </a:ext>
                  </a:extLst>
                </a:gridCol>
                <a:gridCol w="329184">
                  <a:extLst>
                    <a:ext uri="{9D8B030D-6E8A-4147-A177-3AD203B41FA5}">
                      <a16:colId xmlns:a16="http://schemas.microsoft.com/office/drawing/2014/main" val="4009587163"/>
                    </a:ext>
                  </a:extLst>
                </a:gridCol>
                <a:gridCol w="329184">
                  <a:extLst>
                    <a:ext uri="{9D8B030D-6E8A-4147-A177-3AD203B41FA5}">
                      <a16:colId xmlns:a16="http://schemas.microsoft.com/office/drawing/2014/main" val="2707515436"/>
                    </a:ext>
                  </a:extLst>
                </a:gridCol>
                <a:gridCol w="329184">
                  <a:extLst>
                    <a:ext uri="{9D8B030D-6E8A-4147-A177-3AD203B41FA5}">
                      <a16:colId xmlns:a16="http://schemas.microsoft.com/office/drawing/2014/main" val="244785591"/>
                    </a:ext>
                  </a:extLst>
                </a:gridCol>
                <a:gridCol w="329184">
                  <a:extLst>
                    <a:ext uri="{9D8B030D-6E8A-4147-A177-3AD203B41FA5}">
                      <a16:colId xmlns:a16="http://schemas.microsoft.com/office/drawing/2014/main" val="249779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2516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- 2023-04-27 11:50:10</a:t>
                      </a:r>
                      <a:r>
                        <a:rPr kumimoji="0" lang="en-US" sz="1000" b="0" i="0" u="none" strike="noStrike" kern="1200" cap="none" spc="0" normalizeH="0" baseline="0" noProof="0">
                          <a:ln>
                            <a:noFill/>
                          </a:ln>
                          <a:solidFill>
                            <a:prstClr val="black"/>
                          </a:solidFill>
                          <a:effectLst/>
                          <a:uLnTx/>
                          <a:uFillTx/>
                          <a:latin typeface="Calibri"/>
                          <a:ea typeface="+mn-ea"/>
                          <a:cs typeface="+mn-cs"/>
                        </a:rPr>
                        <a:t>
 There are many reasons why PHLY is a great place to work! This month, we’re shining the spotlight on Kayla Gorrell as she shares why she loves being part of our team. 💙🙌 #employeespotlight #insurancecareers
Learn more about #TEAMPHLY ➡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https://quintly-image-storage.s3.amazonaws.com/d123f9c23f3abec6e562a564c92f236a/cd8504cd0b9d9dcb510ccbfa40affbb5.jpg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25192474"/>
                  </a:ext>
                </a:extLst>
              </a:tr>
            </a:tbl>
          </a:graphicData>
        </a:graphic>
      </p:graphicFrame>
      <p:sp>
        <p:nvSpPr>
          <p:cNvPr id="4" name="Text Placeholder 3">
            <a:extLst>
              <a:ext uri="{FF2B5EF4-FFF2-40B4-BE49-F238E27FC236}">
                <a16:creationId xmlns:a16="http://schemas.microsoft.com/office/drawing/2014/main" id="{69D1FD70-E617-4CB7-BB08-FFEC705FEAD8}"/>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922056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B1249-9897-40CC-9AD0-ED1053FFB35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944CB31-8713-4F06-BAFD-33167A9343BE}"/>
              </a:ext>
            </a:extLst>
          </p:cNvPr>
          <p:cNvGraphicFramePr>
            <a:graphicFrameLocks noGrp="1"/>
          </p:cNvGraphicFramePr>
          <p:nvPr>
            <p:ph type="chart" sz="quarter" idx="13"/>
            <p:extLst>
              <p:ext uri="{D42A27DB-BD31-4B8C-83A1-F6EECF244321}">
                <p14:modId xmlns:p14="http://schemas.microsoft.com/office/powerpoint/2010/main" val="1345392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9F32D-1737-4791-95F2-1461B31D4D11}"/>
              </a:ext>
            </a:extLst>
          </p:cNvPr>
          <p:cNvSpPr>
            <a:spLocks noGrp="1"/>
          </p:cNvSpPr>
          <p:nvPr>
            <p:ph type="body" sz="quarter" idx="14"/>
          </p:nvPr>
        </p:nvSpPr>
        <p:spPr/>
        <p:txBody>
          <a:bodyPr/>
          <a:lstStyle/>
          <a:p>
            <a:r>
              <a:rPr lang="en-US"/>
              <a:t>04/01/2023 - 04/30/2023</a:t>
            </a:r>
          </a:p>
        </p:txBody>
      </p:sp>
      <p:sp>
        <p:nvSpPr>
          <p:cNvPr id="5" name="Footer Placeholder 4">
            <a:extLst>
              <a:ext uri="{FF2B5EF4-FFF2-40B4-BE49-F238E27FC236}">
                <a16:creationId xmlns:a16="http://schemas.microsoft.com/office/drawing/2014/main" id="{137C84D2-FD72-490C-B283-7B0A972206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7996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8449-4155-460C-BEF3-03006B202D5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1470DEB-42CD-4DDB-A08A-43163FD110FC}"/>
              </a:ext>
            </a:extLst>
          </p:cNvPr>
          <p:cNvGraphicFramePr>
            <a:graphicFrameLocks noGrp="1"/>
          </p:cNvGraphicFramePr>
          <p:nvPr>
            <p:ph type="tbl" sz="quarter" idx="13"/>
            <p:extLst>
              <p:ext uri="{D42A27DB-BD31-4B8C-83A1-F6EECF244321}">
                <p14:modId xmlns:p14="http://schemas.microsoft.com/office/powerpoint/2010/main" val="608589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33361238"/>
                    </a:ext>
                  </a:extLst>
                </a:gridCol>
                <a:gridCol w="576072">
                  <a:extLst>
                    <a:ext uri="{9D8B030D-6E8A-4147-A177-3AD203B41FA5}">
                      <a16:colId xmlns:a16="http://schemas.microsoft.com/office/drawing/2014/main" val="3257971137"/>
                    </a:ext>
                  </a:extLst>
                </a:gridCol>
                <a:gridCol w="576072">
                  <a:extLst>
                    <a:ext uri="{9D8B030D-6E8A-4147-A177-3AD203B41FA5}">
                      <a16:colId xmlns:a16="http://schemas.microsoft.com/office/drawing/2014/main" val="4066850021"/>
                    </a:ext>
                  </a:extLst>
                </a:gridCol>
                <a:gridCol w="576072">
                  <a:extLst>
                    <a:ext uri="{9D8B030D-6E8A-4147-A177-3AD203B41FA5}">
                      <a16:colId xmlns:a16="http://schemas.microsoft.com/office/drawing/2014/main" val="3991038246"/>
                    </a:ext>
                  </a:extLst>
                </a:gridCol>
                <a:gridCol w="576072">
                  <a:extLst>
                    <a:ext uri="{9D8B030D-6E8A-4147-A177-3AD203B41FA5}">
                      <a16:colId xmlns:a16="http://schemas.microsoft.com/office/drawing/2014/main" val="4175453495"/>
                    </a:ext>
                  </a:extLst>
                </a:gridCol>
                <a:gridCol w="576072">
                  <a:extLst>
                    <a:ext uri="{9D8B030D-6E8A-4147-A177-3AD203B41FA5}">
                      <a16:colId xmlns:a16="http://schemas.microsoft.com/office/drawing/2014/main" val="418352306"/>
                    </a:ext>
                  </a:extLst>
                </a:gridCol>
                <a:gridCol w="576072">
                  <a:extLst>
                    <a:ext uri="{9D8B030D-6E8A-4147-A177-3AD203B41FA5}">
                      <a16:colId xmlns:a16="http://schemas.microsoft.com/office/drawing/2014/main" val="309599874"/>
                    </a:ext>
                  </a:extLst>
                </a:gridCol>
                <a:gridCol w="576072">
                  <a:extLst>
                    <a:ext uri="{9D8B030D-6E8A-4147-A177-3AD203B41FA5}">
                      <a16:colId xmlns:a16="http://schemas.microsoft.com/office/drawing/2014/main" val="3545416578"/>
                    </a:ext>
                  </a:extLst>
                </a:gridCol>
                <a:gridCol w="576072">
                  <a:extLst>
                    <a:ext uri="{9D8B030D-6E8A-4147-A177-3AD203B41FA5}">
                      <a16:colId xmlns:a16="http://schemas.microsoft.com/office/drawing/2014/main" val="2798614528"/>
                    </a:ext>
                  </a:extLst>
                </a:gridCol>
                <a:gridCol w="576072">
                  <a:extLst>
                    <a:ext uri="{9D8B030D-6E8A-4147-A177-3AD203B41FA5}">
                      <a16:colId xmlns:a16="http://schemas.microsoft.com/office/drawing/2014/main" val="3433944563"/>
                    </a:ext>
                  </a:extLst>
                </a:gridCol>
                <a:gridCol w="576072">
                  <a:extLst>
                    <a:ext uri="{9D8B030D-6E8A-4147-A177-3AD203B41FA5}">
                      <a16:colId xmlns:a16="http://schemas.microsoft.com/office/drawing/2014/main" val="3305707653"/>
                    </a:ext>
                  </a:extLst>
                </a:gridCol>
                <a:gridCol w="576072">
                  <a:extLst>
                    <a:ext uri="{9D8B030D-6E8A-4147-A177-3AD203B41FA5}">
                      <a16:colId xmlns:a16="http://schemas.microsoft.com/office/drawing/2014/main" val="3361114363"/>
                    </a:ext>
                  </a:extLst>
                </a:gridCol>
                <a:gridCol w="576072">
                  <a:extLst>
                    <a:ext uri="{9D8B030D-6E8A-4147-A177-3AD203B41FA5}">
                      <a16:colId xmlns:a16="http://schemas.microsoft.com/office/drawing/2014/main" val="253330323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6170699"/>
                  </a:ext>
                </a:extLst>
              </a:tr>
              <a:tr h="370840">
                <a:tc>
                  <a:txBody>
                    <a:bodyPr/>
                    <a:lstStyle/>
                    <a:p>
                      <a:r>
                        <a:rPr lang="en-US" sz="1000"/>
                        <a:t>3868</a:t>
                      </a:r>
                    </a:p>
                  </a:txBody>
                  <a:tcPr/>
                </a:tc>
                <a:tc>
                  <a:txBody>
                    <a:bodyPr/>
                    <a:lstStyle/>
                    <a:p>
                      <a:r>
                        <a:rPr lang="en-US" sz="1000"/>
                        <a:t>11</a:t>
                      </a:r>
                    </a:p>
                  </a:txBody>
                  <a:tcPr/>
                </a:tc>
                <a:tc>
                  <a:txBody>
                    <a:bodyPr/>
                    <a:lstStyle/>
                    <a:p>
                      <a:r>
                        <a:rPr lang="en-US" sz="1000"/>
                        <a:t>27</a:t>
                      </a:r>
                    </a:p>
                  </a:txBody>
                  <a:tcPr/>
                </a:tc>
                <a:tc>
                  <a:txBody>
                    <a:bodyPr/>
                    <a:lstStyle/>
                    <a:p>
                      <a:r>
                        <a:rPr lang="en-US" sz="1000"/>
                        <a:t>21</a:t>
                      </a:r>
                    </a:p>
                  </a:txBody>
                  <a:tcPr/>
                </a:tc>
                <a:tc>
                  <a:txBody>
                    <a:bodyPr/>
                    <a:lstStyle/>
                    <a:p>
                      <a:r>
                        <a:rPr lang="en-US" sz="1000"/>
                        <a:t>3</a:t>
                      </a:r>
                    </a:p>
                  </a:txBody>
                  <a:tcPr/>
                </a:tc>
                <a:tc>
                  <a:txBody>
                    <a:bodyPr/>
                    <a:lstStyle/>
                    <a:p>
                      <a:r>
                        <a:rPr lang="en-US" sz="1000"/>
                        <a:t>3</a:t>
                      </a:r>
                    </a:p>
                  </a:txBody>
                  <a:tcPr/>
                </a:tc>
                <a:tc>
                  <a:txBody>
                    <a:bodyPr/>
                    <a:lstStyle/>
                    <a:p>
                      <a:r>
                        <a:rPr lang="en-US" sz="1000"/>
                        <a:t>4</a:t>
                      </a:r>
                    </a:p>
                  </a:txBody>
                  <a:tcPr/>
                </a:tc>
                <a:tc>
                  <a:txBody>
                    <a:bodyPr/>
                    <a:lstStyle/>
                    <a:p>
                      <a:r>
                        <a:rPr lang="en-US" sz="1000"/>
                        <a:t>4</a:t>
                      </a:r>
                    </a:p>
                  </a:txBody>
                  <a:tcPr/>
                </a:tc>
                <a:tc>
                  <a:txBody>
                    <a:bodyPr/>
                    <a:lstStyle/>
                    <a:p>
                      <a:r>
                        <a:rPr lang="en-US" sz="1000"/>
                        <a:t>39</a:t>
                      </a:r>
                    </a:p>
                  </a:txBody>
                  <a:tcPr/>
                </a:tc>
                <a:tc>
                  <a:txBody>
                    <a:bodyPr/>
                    <a:lstStyle/>
                    <a:p>
                      <a:r>
                        <a:rPr lang="en-US" sz="1000"/>
                        <a:t>0</a:t>
                      </a:r>
                    </a:p>
                  </a:txBody>
                  <a:tcPr/>
                </a:tc>
                <a:tc>
                  <a:txBody>
                    <a:bodyPr/>
                    <a:lstStyle/>
                    <a:p>
                      <a:r>
                        <a:rPr lang="en-US" sz="1000"/>
                        <a:t>6</a:t>
                      </a:r>
                    </a:p>
                  </a:txBody>
                  <a:tcPr/>
                </a:tc>
                <a:tc>
                  <a:txBody>
                    <a:bodyPr/>
                    <a:lstStyle/>
                    <a:p>
                      <a:r>
                        <a:rPr lang="en-US" sz="1000"/>
                        <a:t>0.0530 %</a:t>
                      </a:r>
                    </a:p>
                  </a:txBody>
                  <a:tcPr/>
                </a:tc>
                <a:tc>
                  <a:txBody>
                    <a:bodyPr/>
                    <a:lstStyle/>
                    <a:p>
                      <a:r>
                        <a:rPr lang="en-US" sz="1000"/>
                        <a:t>0.0 %</a:t>
                      </a:r>
                    </a:p>
                  </a:txBody>
                  <a:tcPr/>
                </a:tc>
                <a:extLst>
                  <a:ext uri="{0D108BD9-81ED-4DB2-BD59-A6C34878D82A}">
                    <a16:rowId xmlns:a16="http://schemas.microsoft.com/office/drawing/2014/main" val="2426739304"/>
                  </a:ext>
                </a:extLst>
              </a:tr>
            </a:tbl>
          </a:graphicData>
        </a:graphic>
      </p:graphicFrame>
      <p:sp>
        <p:nvSpPr>
          <p:cNvPr id="4" name="Text Placeholder 3">
            <a:extLst>
              <a:ext uri="{FF2B5EF4-FFF2-40B4-BE49-F238E27FC236}">
                <a16:creationId xmlns:a16="http://schemas.microsoft.com/office/drawing/2014/main" id="{02ED81EC-D475-4600-9033-7601FD608A52}"/>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461887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069EE-149A-4872-A705-383616C7CD49}"/>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C75A8E2-C145-45E3-9360-DAB4A9090C6A}"/>
              </a:ext>
            </a:extLst>
          </p:cNvPr>
          <p:cNvGraphicFramePr>
            <a:graphicFrameLocks noGrp="1"/>
          </p:cNvGraphicFramePr>
          <p:nvPr>
            <p:ph type="chart" sz="quarter" idx="13"/>
            <p:extLst>
              <p:ext uri="{D42A27DB-BD31-4B8C-83A1-F6EECF244321}">
                <p14:modId xmlns:p14="http://schemas.microsoft.com/office/powerpoint/2010/main" val="1814321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9A47F-2ED7-47E2-A533-FD77526BE74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D3182BD-67BC-4D30-99C4-5E061C796A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9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DB062-562C-41E5-ADCA-BB5399D1D2C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FCEFCE7-3B5B-4649-AA6F-1DCB6971206E}"/>
              </a:ext>
            </a:extLst>
          </p:cNvPr>
          <p:cNvGraphicFramePr>
            <a:graphicFrameLocks noGrp="1"/>
          </p:cNvGraphicFramePr>
          <p:nvPr>
            <p:ph type="chart" sz="quarter" idx="13"/>
            <p:extLst>
              <p:ext uri="{D42A27DB-BD31-4B8C-83A1-F6EECF244321}">
                <p14:modId xmlns:p14="http://schemas.microsoft.com/office/powerpoint/2010/main" val="517816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7D6767-3499-4ACF-A8B4-E9552E26CB9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3CAFC11-015E-4FF6-ABBB-70F811D323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8246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1793-E514-4294-94A0-D9F75CEBA32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4CECE6FA-0256-4B29-924E-628BB3BF7AAB}"/>
              </a:ext>
            </a:extLst>
          </p:cNvPr>
          <p:cNvGraphicFramePr>
            <a:graphicFrameLocks noGrp="1"/>
          </p:cNvGraphicFramePr>
          <p:nvPr>
            <p:ph type="chart" sz="quarter" idx="13"/>
            <p:extLst>
              <p:ext uri="{D42A27DB-BD31-4B8C-83A1-F6EECF244321}">
                <p14:modId xmlns:p14="http://schemas.microsoft.com/office/powerpoint/2010/main" val="212371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F4450-B4B8-43B9-9A8E-59F731902ED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87872B2-EA12-4A51-8AAE-1320ACDB74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655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E8A8-E9FC-449D-A16E-1130ABB041F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0A3F9DE2-04C7-4D1A-A629-0429F8760993}"/>
              </a:ext>
            </a:extLst>
          </p:cNvPr>
          <p:cNvGraphicFramePr>
            <a:graphicFrameLocks noGrp="1"/>
          </p:cNvGraphicFramePr>
          <p:nvPr>
            <p:ph type="chart" sz="quarter" idx="13"/>
            <p:extLst>
              <p:ext uri="{D42A27DB-BD31-4B8C-83A1-F6EECF244321}">
                <p14:modId xmlns:p14="http://schemas.microsoft.com/office/powerpoint/2010/main" val="3718659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E1A9EE-0C9F-479A-AE27-7F5722D6E3B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70D7562-A420-467A-91CA-6F03D8007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521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78170-39A5-4FF3-9F8A-779D6AC5DA6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04004766-838C-44EB-9EBF-B1BEC7B7E2A6}"/>
              </a:ext>
            </a:extLst>
          </p:cNvPr>
          <p:cNvGraphicFramePr>
            <a:graphicFrameLocks noGrp="1"/>
          </p:cNvGraphicFramePr>
          <p:nvPr>
            <p:ph type="tbl" sz="quarter" idx="13"/>
            <p:extLst>
              <p:ext uri="{D42A27DB-BD31-4B8C-83A1-F6EECF244321}">
                <p14:modId xmlns:p14="http://schemas.microsoft.com/office/powerpoint/2010/main" val="181731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467461119"/>
                    </a:ext>
                  </a:extLst>
                </a:gridCol>
                <a:gridCol w="2468880">
                  <a:extLst>
                    <a:ext uri="{9D8B030D-6E8A-4147-A177-3AD203B41FA5}">
                      <a16:colId xmlns:a16="http://schemas.microsoft.com/office/drawing/2014/main" val="1636626462"/>
                    </a:ext>
                  </a:extLst>
                </a:gridCol>
                <a:gridCol w="2468880">
                  <a:extLst>
                    <a:ext uri="{9D8B030D-6E8A-4147-A177-3AD203B41FA5}">
                      <a16:colId xmlns:a16="http://schemas.microsoft.com/office/drawing/2014/main" val="224419029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103184255"/>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3391050188"/>
                  </a:ext>
                </a:extLst>
              </a:tr>
              <a:tr h="370840">
                <a:tc>
                  <a:txBody>
                    <a:bodyPr/>
                    <a:lstStyle/>
                    <a:p>
                      <a:r>
                        <a:rPr lang="en-US" sz="1000" b="1"/>
                        <a:t>@MargueriteTort</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3032781838"/>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785317213"/>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016416752"/>
                  </a:ext>
                </a:extLst>
              </a:tr>
              <a:tr h="370840">
                <a:tc>
                  <a:txBody>
                    <a:bodyPr/>
                    <a:lstStyle/>
                    <a:p>
                      <a:r>
                        <a:rPr lang="en-US" sz="1000" b="1"/>
                        <a:t>@TMNA_Services</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786089180"/>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000492727"/>
                  </a:ext>
                </a:extLst>
              </a:tr>
              <a:tr h="370840">
                <a:tc>
                  <a:txBody>
                    <a:bodyPr/>
                    <a:lstStyle/>
                    <a:p>
                      <a:r>
                        <a:rPr lang="en-US" sz="1000" b="1"/>
                        <a:t>@Caring4Friends_</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468228586"/>
                  </a:ext>
                </a:extLst>
              </a:tr>
              <a:tr h="370840">
                <a:tc>
                  <a:txBody>
                    <a:bodyPr/>
                    <a:lstStyle/>
                    <a:p>
                      <a:r>
                        <a:rPr lang="en-US" sz="1000" b="1"/>
                        <a:t>@Jayden31215665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070923048"/>
                  </a:ext>
                </a:extLst>
              </a:tr>
              <a:tr h="370840">
                <a:tc>
                  <a:txBody>
                    <a:bodyPr/>
                    <a:lstStyle/>
                    <a:p>
                      <a:r>
                        <a:rPr lang="en-US" sz="1000" b="1"/>
                        <a:t>@BCCCC</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254486652"/>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19665594"/>
                  </a:ext>
                </a:extLst>
              </a:tr>
            </a:tbl>
          </a:graphicData>
        </a:graphic>
      </p:graphicFrame>
      <p:sp>
        <p:nvSpPr>
          <p:cNvPr id="4" name="Text Placeholder 3">
            <a:extLst>
              <a:ext uri="{FF2B5EF4-FFF2-40B4-BE49-F238E27FC236}">
                <a16:creationId xmlns:a16="http://schemas.microsoft.com/office/drawing/2014/main" id="{38A9FFCB-B3CA-44A7-897B-80C017E8047F}"/>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3922769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06F4-12F7-4761-8A80-7A0CB430DBDC}"/>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388FB45E-2496-4D93-B9A6-1F5A2C519A1B}"/>
              </a:ext>
            </a:extLst>
          </p:cNvPr>
          <p:cNvGraphicFramePr>
            <a:graphicFrameLocks noGrp="1"/>
          </p:cNvGraphicFramePr>
          <p:nvPr>
            <p:ph type="tbl" sz="quarter" idx="13"/>
            <p:extLst>
              <p:ext uri="{D42A27DB-BD31-4B8C-83A1-F6EECF244321}">
                <p14:modId xmlns:p14="http://schemas.microsoft.com/office/powerpoint/2010/main" val="230979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6919574"/>
                    </a:ext>
                  </a:extLst>
                </a:gridCol>
                <a:gridCol w="1152144">
                  <a:extLst>
                    <a:ext uri="{9D8B030D-6E8A-4147-A177-3AD203B41FA5}">
                      <a16:colId xmlns:a16="http://schemas.microsoft.com/office/drawing/2014/main" val="2761261126"/>
                    </a:ext>
                  </a:extLst>
                </a:gridCol>
                <a:gridCol w="1152144">
                  <a:extLst>
                    <a:ext uri="{9D8B030D-6E8A-4147-A177-3AD203B41FA5}">
                      <a16:colId xmlns:a16="http://schemas.microsoft.com/office/drawing/2014/main" val="85204226"/>
                    </a:ext>
                  </a:extLst>
                </a:gridCol>
                <a:gridCol w="1152144">
                  <a:extLst>
                    <a:ext uri="{9D8B030D-6E8A-4147-A177-3AD203B41FA5}">
                      <a16:colId xmlns:a16="http://schemas.microsoft.com/office/drawing/2014/main" val="1958917873"/>
                    </a:ext>
                  </a:extLst>
                </a:gridCol>
                <a:gridCol w="1152144">
                  <a:extLst>
                    <a:ext uri="{9D8B030D-6E8A-4147-A177-3AD203B41FA5}">
                      <a16:colId xmlns:a16="http://schemas.microsoft.com/office/drawing/2014/main" val="568675451"/>
                    </a:ext>
                  </a:extLst>
                </a:gridCol>
                <a:gridCol w="1152144">
                  <a:extLst>
                    <a:ext uri="{9D8B030D-6E8A-4147-A177-3AD203B41FA5}">
                      <a16:colId xmlns:a16="http://schemas.microsoft.com/office/drawing/2014/main" val="4063940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1683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- 2023-04-13 16:00:35</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be a @PHLBizJournal 2023 Faces of Philanthropy Award recipient for our partnership with @CSFPhiladelphia! We were among 30 companies highlighted for making a difference in Greater Philadelphia through impactful philanthropic initiatives. #TEAMPHLY https://t.co/qDt6j59MBr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0.1812 %</a:t>
                      </a:r>
                    </a:p>
                  </a:txBody>
                  <a:tcPr/>
                </a:tc>
                <a:extLst>
                  <a:ext uri="{0D108BD9-81ED-4DB2-BD59-A6C34878D82A}">
                    <a16:rowId xmlns:a16="http://schemas.microsoft.com/office/drawing/2014/main" val="60285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- 2023-04-03 15:23:10</a:t>
                      </a:r>
                      <a:r>
                        <a:rPr kumimoji="0" lang="en-US" sz="1000" b="0" i="0" u="none" strike="noStrike" kern="1200" cap="none" spc="0" normalizeH="0" baseline="0" noProof="0">
                          <a:ln>
                            <a:noFill/>
                          </a:ln>
                          <a:solidFill>
                            <a:prstClr val="black"/>
                          </a:solidFill>
                          <a:effectLst/>
                          <a:uLnTx/>
                          <a:uFillTx/>
                          <a:latin typeface="Calibri"/>
                          <a:ea typeface="+mn-ea"/>
                          <a:cs typeface="+mn-cs"/>
                        </a:rPr>
                        <a:t>
 Ready to take your #jobsearch to the next level? With just 1⃣ click you can explore exciting opportunities! Whether you're a soon-to-be college graduate or a #career changer, we have early career Marketing &amp;amp; Underwriting positions available: https://t.co/fEgeM2TwAi #jobs https://t.co/dUxqTqEgGE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0.1038 %</a:t>
                      </a:r>
                    </a:p>
                  </a:txBody>
                  <a:tcPr/>
                </a:tc>
                <a:extLst>
                  <a:ext uri="{0D108BD9-81ED-4DB2-BD59-A6C34878D82A}">
                    <a16:rowId xmlns:a16="http://schemas.microsoft.com/office/drawing/2014/main" val="1639069074"/>
                  </a:ext>
                </a:extLst>
              </a:tr>
            </a:tbl>
          </a:graphicData>
        </a:graphic>
      </p:graphicFrame>
      <p:sp>
        <p:nvSpPr>
          <p:cNvPr id="4" name="Text Placeholder 3">
            <a:extLst>
              <a:ext uri="{FF2B5EF4-FFF2-40B4-BE49-F238E27FC236}">
                <a16:creationId xmlns:a16="http://schemas.microsoft.com/office/drawing/2014/main" id="{BDEEA82B-6964-4CA2-A8ED-8D736B8206E5}"/>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223612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F305-6FE2-4250-962A-F6B2D0A0B1BE}"/>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7970458-51D1-4038-95B8-4B6C0FB06D75}"/>
              </a:ext>
            </a:extLst>
          </p:cNvPr>
          <p:cNvGraphicFramePr>
            <a:graphicFrameLocks noGrp="1"/>
          </p:cNvGraphicFramePr>
          <p:nvPr>
            <p:ph type="tbl" sz="quarter" idx="13"/>
            <p:extLst>
              <p:ext uri="{D42A27DB-BD31-4B8C-83A1-F6EECF244321}">
                <p14:modId xmlns:p14="http://schemas.microsoft.com/office/powerpoint/2010/main" val="3136683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0146895"/>
                    </a:ext>
                  </a:extLst>
                </a:gridCol>
                <a:gridCol w="1152144">
                  <a:extLst>
                    <a:ext uri="{9D8B030D-6E8A-4147-A177-3AD203B41FA5}">
                      <a16:colId xmlns:a16="http://schemas.microsoft.com/office/drawing/2014/main" val="2481309774"/>
                    </a:ext>
                  </a:extLst>
                </a:gridCol>
                <a:gridCol w="1152144">
                  <a:extLst>
                    <a:ext uri="{9D8B030D-6E8A-4147-A177-3AD203B41FA5}">
                      <a16:colId xmlns:a16="http://schemas.microsoft.com/office/drawing/2014/main" val="3287098542"/>
                    </a:ext>
                  </a:extLst>
                </a:gridCol>
                <a:gridCol w="1152144">
                  <a:extLst>
                    <a:ext uri="{9D8B030D-6E8A-4147-A177-3AD203B41FA5}">
                      <a16:colId xmlns:a16="http://schemas.microsoft.com/office/drawing/2014/main" val="1800001073"/>
                    </a:ext>
                  </a:extLst>
                </a:gridCol>
                <a:gridCol w="1152144">
                  <a:extLst>
                    <a:ext uri="{9D8B030D-6E8A-4147-A177-3AD203B41FA5}">
                      <a16:colId xmlns:a16="http://schemas.microsoft.com/office/drawing/2014/main" val="792642293"/>
                    </a:ext>
                  </a:extLst>
                </a:gridCol>
                <a:gridCol w="1152144">
                  <a:extLst>
                    <a:ext uri="{9D8B030D-6E8A-4147-A177-3AD203B41FA5}">
                      <a16:colId xmlns:a16="http://schemas.microsoft.com/office/drawing/2014/main" val="2066462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5821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- 2023-04-24 13:11:10</a:t>
                      </a:r>
                      <a:r>
                        <a:rPr kumimoji="0" lang="en-US" sz="1000" b="0" i="0" u="none" strike="noStrike" kern="1200" cap="none" spc="0" normalizeH="0" baseline="0" noProof="0">
                          <a:ln>
                            <a:noFill/>
                          </a:ln>
                          <a:solidFill>
                            <a:prstClr val="black"/>
                          </a:solidFill>
                          <a:effectLst/>
                          <a:uLnTx/>
                          <a:uFillTx/>
                          <a:latin typeface="Calibri"/>
                          <a:ea typeface="+mn-ea"/>
                          <a:cs typeface="+mn-cs"/>
                        </a:rPr>
                        <a:t>
 Hundreds of Philadelphia 8th graders &amp;amp; their families had a special night at the ballpark on Friday to celebrate their 8th-grade graduation! @CSFPhiladelphia invited them to a reception at XfinityLive! &amp;amp; @Phillies game. #TEAMPHLY was pleased to sponsor the event &amp;amp; volunteer ⚾👏 https://t.co/D1lJ0HUm02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0.1036 %</a:t>
                      </a:r>
                    </a:p>
                  </a:txBody>
                  <a:tcPr/>
                </a:tc>
                <a:extLst>
                  <a:ext uri="{0D108BD9-81ED-4DB2-BD59-A6C34878D82A}">
                    <a16:rowId xmlns:a16="http://schemas.microsoft.com/office/drawing/2014/main" val="116492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- 2023-04-19 16:48:25</a:t>
                      </a:r>
                      <a:r>
                        <a:rPr kumimoji="0" lang="en-US" sz="1000" b="0" i="0" u="none" strike="noStrike" kern="1200" cap="none" spc="0" normalizeH="0" baseline="0" noProof="0">
                          <a:ln>
                            <a:noFill/>
                          </a:ln>
                          <a:solidFill>
                            <a:prstClr val="black"/>
                          </a:solidFill>
                          <a:effectLst/>
                          <a:uLnTx/>
                          <a:uFillTx/>
                          <a:latin typeface="Calibri"/>
                          <a:ea typeface="+mn-ea"/>
                          <a:cs typeface="+mn-cs"/>
                        </a:rPr>
                        <a:t>
 For the eighth year, we're partnering with @arborday  to continue our efforts to plant 80,000 #trees in areas in need. 40 PHLY employees from across the U.S. joined @BonnEnviro today to begin a two-day tree planting mission on Oregon forestland. 🌱
(THREAD) 🧵 https://t.co/PKXALkopPk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0.1035 %</a:t>
                      </a:r>
                    </a:p>
                  </a:txBody>
                  <a:tcPr/>
                </a:tc>
                <a:extLst>
                  <a:ext uri="{0D108BD9-81ED-4DB2-BD59-A6C34878D82A}">
                    <a16:rowId xmlns:a16="http://schemas.microsoft.com/office/drawing/2014/main" val="2004420582"/>
                  </a:ext>
                </a:extLst>
              </a:tr>
            </a:tbl>
          </a:graphicData>
        </a:graphic>
      </p:graphicFrame>
      <p:sp>
        <p:nvSpPr>
          <p:cNvPr id="4" name="Text Placeholder 3">
            <a:extLst>
              <a:ext uri="{FF2B5EF4-FFF2-40B4-BE49-F238E27FC236}">
                <a16:creationId xmlns:a16="http://schemas.microsoft.com/office/drawing/2014/main" id="{A6C24F6F-0851-4BA5-BA2F-F17D88C448FF}"/>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537190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1ED23-E648-4287-9C9D-3F99FA38E8FD}"/>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F2C9351A-8A9C-4C68-A14B-D0D159522AC2}"/>
              </a:ext>
            </a:extLst>
          </p:cNvPr>
          <p:cNvGraphicFramePr>
            <a:graphicFrameLocks noGrp="1"/>
          </p:cNvGraphicFramePr>
          <p:nvPr>
            <p:ph type="tbl" sz="quarter" idx="13"/>
            <p:extLst>
              <p:ext uri="{D42A27DB-BD31-4B8C-83A1-F6EECF244321}">
                <p14:modId xmlns:p14="http://schemas.microsoft.com/office/powerpoint/2010/main" val="210430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3938883"/>
                    </a:ext>
                  </a:extLst>
                </a:gridCol>
                <a:gridCol w="1152144">
                  <a:extLst>
                    <a:ext uri="{9D8B030D-6E8A-4147-A177-3AD203B41FA5}">
                      <a16:colId xmlns:a16="http://schemas.microsoft.com/office/drawing/2014/main" val="2989083329"/>
                    </a:ext>
                  </a:extLst>
                </a:gridCol>
                <a:gridCol w="1152144">
                  <a:extLst>
                    <a:ext uri="{9D8B030D-6E8A-4147-A177-3AD203B41FA5}">
                      <a16:colId xmlns:a16="http://schemas.microsoft.com/office/drawing/2014/main" val="1708476456"/>
                    </a:ext>
                  </a:extLst>
                </a:gridCol>
                <a:gridCol w="1152144">
                  <a:extLst>
                    <a:ext uri="{9D8B030D-6E8A-4147-A177-3AD203B41FA5}">
                      <a16:colId xmlns:a16="http://schemas.microsoft.com/office/drawing/2014/main" val="2457482059"/>
                    </a:ext>
                  </a:extLst>
                </a:gridCol>
                <a:gridCol w="1152144">
                  <a:extLst>
                    <a:ext uri="{9D8B030D-6E8A-4147-A177-3AD203B41FA5}">
                      <a16:colId xmlns:a16="http://schemas.microsoft.com/office/drawing/2014/main" val="3050592395"/>
                    </a:ext>
                  </a:extLst>
                </a:gridCol>
                <a:gridCol w="1152144">
                  <a:extLst>
                    <a:ext uri="{9D8B030D-6E8A-4147-A177-3AD203B41FA5}">
                      <a16:colId xmlns:a16="http://schemas.microsoft.com/office/drawing/2014/main" val="382842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2629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- 2023-04-06 09:12:00</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April 7th in preparation for the #Easter holiday. We hope you have a wonderful weekend! https://t.co/wyhLu1YMTr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0.0778 %</a:t>
                      </a:r>
                    </a:p>
                  </a:txBody>
                  <a:tcPr/>
                </a:tc>
                <a:extLst>
                  <a:ext uri="{0D108BD9-81ED-4DB2-BD59-A6C34878D82A}">
                    <a16:rowId xmlns:a16="http://schemas.microsoft.com/office/drawing/2014/main" val="1093482416"/>
                  </a:ext>
                </a:extLst>
              </a:tr>
            </a:tbl>
          </a:graphicData>
        </a:graphic>
      </p:graphicFrame>
      <p:sp>
        <p:nvSpPr>
          <p:cNvPr id="4" name="Text Placeholder 3">
            <a:extLst>
              <a:ext uri="{FF2B5EF4-FFF2-40B4-BE49-F238E27FC236}">
                <a16:creationId xmlns:a16="http://schemas.microsoft.com/office/drawing/2014/main" id="{48038175-D63C-47FA-8C87-38CFCFADB493}"/>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666218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87056-995E-4F65-9EE1-140FB16C8B1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08EBE43-1C11-416D-84F5-10423C90DBA4}"/>
              </a:ext>
            </a:extLst>
          </p:cNvPr>
          <p:cNvGraphicFramePr>
            <a:graphicFrameLocks noGrp="1"/>
          </p:cNvGraphicFramePr>
          <p:nvPr>
            <p:ph type="tbl" sz="quarter" idx="13"/>
            <p:extLst>
              <p:ext uri="{D42A27DB-BD31-4B8C-83A1-F6EECF244321}">
                <p14:modId xmlns:p14="http://schemas.microsoft.com/office/powerpoint/2010/main" val="74666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86450415"/>
                    </a:ext>
                  </a:extLst>
                </a:gridCol>
                <a:gridCol w="576072">
                  <a:extLst>
                    <a:ext uri="{9D8B030D-6E8A-4147-A177-3AD203B41FA5}">
                      <a16:colId xmlns:a16="http://schemas.microsoft.com/office/drawing/2014/main" val="1860234319"/>
                    </a:ext>
                  </a:extLst>
                </a:gridCol>
                <a:gridCol w="576072">
                  <a:extLst>
                    <a:ext uri="{9D8B030D-6E8A-4147-A177-3AD203B41FA5}">
                      <a16:colId xmlns:a16="http://schemas.microsoft.com/office/drawing/2014/main" val="1334623051"/>
                    </a:ext>
                  </a:extLst>
                </a:gridCol>
                <a:gridCol w="576072">
                  <a:extLst>
                    <a:ext uri="{9D8B030D-6E8A-4147-A177-3AD203B41FA5}">
                      <a16:colId xmlns:a16="http://schemas.microsoft.com/office/drawing/2014/main" val="360481190"/>
                    </a:ext>
                  </a:extLst>
                </a:gridCol>
                <a:gridCol w="576072">
                  <a:extLst>
                    <a:ext uri="{9D8B030D-6E8A-4147-A177-3AD203B41FA5}">
                      <a16:colId xmlns:a16="http://schemas.microsoft.com/office/drawing/2014/main" val="2015425461"/>
                    </a:ext>
                  </a:extLst>
                </a:gridCol>
                <a:gridCol w="576072">
                  <a:extLst>
                    <a:ext uri="{9D8B030D-6E8A-4147-A177-3AD203B41FA5}">
                      <a16:colId xmlns:a16="http://schemas.microsoft.com/office/drawing/2014/main" val="401557021"/>
                    </a:ext>
                  </a:extLst>
                </a:gridCol>
                <a:gridCol w="576072">
                  <a:extLst>
                    <a:ext uri="{9D8B030D-6E8A-4147-A177-3AD203B41FA5}">
                      <a16:colId xmlns:a16="http://schemas.microsoft.com/office/drawing/2014/main" val="115526235"/>
                    </a:ext>
                  </a:extLst>
                </a:gridCol>
                <a:gridCol w="576072">
                  <a:extLst>
                    <a:ext uri="{9D8B030D-6E8A-4147-A177-3AD203B41FA5}">
                      <a16:colId xmlns:a16="http://schemas.microsoft.com/office/drawing/2014/main" val="1878867944"/>
                    </a:ext>
                  </a:extLst>
                </a:gridCol>
                <a:gridCol w="576072">
                  <a:extLst>
                    <a:ext uri="{9D8B030D-6E8A-4147-A177-3AD203B41FA5}">
                      <a16:colId xmlns:a16="http://schemas.microsoft.com/office/drawing/2014/main" val="1039164069"/>
                    </a:ext>
                  </a:extLst>
                </a:gridCol>
                <a:gridCol w="576072">
                  <a:extLst>
                    <a:ext uri="{9D8B030D-6E8A-4147-A177-3AD203B41FA5}">
                      <a16:colId xmlns:a16="http://schemas.microsoft.com/office/drawing/2014/main" val="1521985757"/>
                    </a:ext>
                  </a:extLst>
                </a:gridCol>
                <a:gridCol w="576072">
                  <a:extLst>
                    <a:ext uri="{9D8B030D-6E8A-4147-A177-3AD203B41FA5}">
                      <a16:colId xmlns:a16="http://schemas.microsoft.com/office/drawing/2014/main" val="1537439714"/>
                    </a:ext>
                  </a:extLst>
                </a:gridCol>
                <a:gridCol w="576072">
                  <a:extLst>
                    <a:ext uri="{9D8B030D-6E8A-4147-A177-3AD203B41FA5}">
                      <a16:colId xmlns:a16="http://schemas.microsoft.com/office/drawing/2014/main" val="2986572766"/>
                    </a:ext>
                  </a:extLst>
                </a:gridCol>
                <a:gridCol w="576072">
                  <a:extLst>
                    <a:ext uri="{9D8B030D-6E8A-4147-A177-3AD203B41FA5}">
                      <a16:colId xmlns:a16="http://schemas.microsoft.com/office/drawing/2014/main" val="31874919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129731791"/>
                  </a:ext>
                </a:extLst>
              </a:tr>
              <a:tr h="370840">
                <a:tc>
                  <a:txBody>
                    <a:bodyPr/>
                    <a:lstStyle/>
                    <a:p>
                      <a:r>
                        <a:rPr lang="en-US" sz="1000"/>
                        <a:t>36470</a:t>
                      </a:r>
                    </a:p>
                  </a:txBody>
                  <a:tcPr/>
                </a:tc>
                <a:tc>
                  <a:txBody>
                    <a:bodyPr/>
                    <a:lstStyle/>
                    <a:p>
                      <a:r>
                        <a:rPr lang="en-US" sz="1000"/>
                        <a:t>415</a:t>
                      </a:r>
                    </a:p>
                  </a:txBody>
                  <a:tcPr/>
                </a:tc>
                <a:tc>
                  <a:txBody>
                    <a:bodyPr/>
                    <a:lstStyle/>
                    <a:p>
                      <a:r>
                        <a:rPr lang="en-US" sz="1000"/>
                        <a:t>24</a:t>
                      </a:r>
                    </a:p>
                  </a:txBody>
                  <a:tcPr/>
                </a:tc>
                <a:tc>
                  <a:txBody>
                    <a:bodyPr/>
                    <a:lstStyle/>
                    <a:p>
                      <a:r>
                        <a:rPr lang="en-US" sz="1000"/>
                        <a:t>1895</a:t>
                      </a:r>
                    </a:p>
                  </a:txBody>
                  <a:tcPr/>
                </a:tc>
                <a:tc>
                  <a:txBody>
                    <a:bodyPr/>
                    <a:lstStyle/>
                    <a:p>
                      <a:r>
                        <a:rPr lang="en-US" sz="1000"/>
                        <a:t>78.958333333333</a:t>
                      </a:r>
                    </a:p>
                  </a:txBody>
                  <a:tcPr/>
                </a:tc>
                <a:tc>
                  <a:txBody>
                    <a:bodyPr/>
                    <a:lstStyle/>
                    <a:p>
                      <a:r>
                        <a:rPr lang="en-US" sz="1000"/>
                        <a:t>32</a:t>
                      </a:r>
                    </a:p>
                  </a:txBody>
                  <a:tcPr/>
                </a:tc>
                <a:tc>
                  <a:txBody>
                    <a:bodyPr/>
                    <a:lstStyle/>
                    <a:p>
                      <a:r>
                        <a:rPr lang="en-US" sz="1000"/>
                        <a:t>115</a:t>
                      </a:r>
                    </a:p>
                  </a:txBody>
                  <a:tcPr/>
                </a:tc>
                <a:tc>
                  <a:txBody>
                    <a:bodyPr/>
                    <a:lstStyle/>
                    <a:p>
                      <a:r>
                        <a:rPr lang="en-US" sz="1000"/>
                        <a:t>4.7916666666667</a:t>
                      </a:r>
                    </a:p>
                  </a:txBody>
                  <a:tcPr/>
                </a:tc>
                <a:tc>
                  <a:txBody>
                    <a:bodyPr/>
                    <a:lstStyle/>
                    <a:p>
                      <a:r>
                        <a:rPr lang="en-US" sz="1000"/>
                        <a:t>6802</a:t>
                      </a:r>
                    </a:p>
                  </a:txBody>
                  <a:tcPr/>
                </a:tc>
                <a:tc>
                  <a:txBody>
                    <a:bodyPr/>
                    <a:lstStyle/>
                    <a:p>
                      <a:r>
                        <a:rPr lang="en-US" sz="1000"/>
                        <a:t>283.41666666667</a:t>
                      </a:r>
                    </a:p>
                  </a:txBody>
                  <a:tcPr/>
                </a:tc>
                <a:tc>
                  <a:txBody>
                    <a:bodyPr/>
                    <a:lstStyle/>
                    <a:p>
                      <a:r>
                        <a:rPr lang="en-US" sz="1000"/>
                        <a:t>71031</a:t>
                      </a:r>
                    </a:p>
                  </a:txBody>
                  <a:tcPr/>
                </a:tc>
                <a:tc>
                  <a:txBody>
                    <a:bodyPr/>
                    <a:lstStyle/>
                    <a:p>
                      <a:r>
                        <a:rPr lang="en-US" sz="1000"/>
                        <a:t>2959.625</a:t>
                      </a:r>
                    </a:p>
                  </a:txBody>
                  <a:tcPr/>
                </a:tc>
                <a:tc>
                  <a:txBody>
                    <a:bodyPr/>
                    <a:lstStyle/>
                    <a:p>
                      <a:r>
                        <a:rPr lang="en-US" sz="1000"/>
                        <a:t>9.2573118827595 %</a:t>
                      </a:r>
                    </a:p>
                  </a:txBody>
                  <a:tcPr/>
                </a:tc>
                <a:extLst>
                  <a:ext uri="{0D108BD9-81ED-4DB2-BD59-A6C34878D82A}">
                    <a16:rowId xmlns:a16="http://schemas.microsoft.com/office/drawing/2014/main" val="352058743"/>
                  </a:ext>
                </a:extLst>
              </a:tr>
            </a:tbl>
          </a:graphicData>
        </a:graphic>
      </p:graphicFrame>
      <p:sp>
        <p:nvSpPr>
          <p:cNvPr id="4" name="Text Placeholder 3">
            <a:extLst>
              <a:ext uri="{FF2B5EF4-FFF2-40B4-BE49-F238E27FC236}">
                <a16:creationId xmlns:a16="http://schemas.microsoft.com/office/drawing/2014/main" id="{66525485-6148-44B2-B335-FA8B9BEC4EF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683828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FD8DE-7EB5-491F-BB43-94CDE940D5A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8056E2E-9AE5-46C7-9B28-85CDE1974953}"/>
              </a:ext>
            </a:extLst>
          </p:cNvPr>
          <p:cNvGraphicFramePr>
            <a:graphicFrameLocks noGrp="1"/>
          </p:cNvGraphicFramePr>
          <p:nvPr>
            <p:ph type="chart" sz="quarter" idx="13"/>
            <p:extLst>
              <p:ext uri="{D42A27DB-BD31-4B8C-83A1-F6EECF244321}">
                <p14:modId xmlns:p14="http://schemas.microsoft.com/office/powerpoint/2010/main" val="2761442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EE37BB-7D19-4D7C-B3B6-C2FA6D5E919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E557049-DEDA-4391-9BB4-7D102888E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9461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60C0-4C63-4A40-810F-D8A7904CB99B}"/>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3E034CB-91BC-4F53-A379-D09AC059DDBC}"/>
              </a:ext>
            </a:extLst>
          </p:cNvPr>
          <p:cNvGraphicFramePr>
            <a:graphicFrameLocks noGrp="1"/>
          </p:cNvGraphicFramePr>
          <p:nvPr>
            <p:ph type="chart" sz="quarter" idx="13"/>
            <p:extLst>
              <p:ext uri="{D42A27DB-BD31-4B8C-83A1-F6EECF244321}">
                <p14:modId xmlns:p14="http://schemas.microsoft.com/office/powerpoint/2010/main" val="2444722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E9357-3EB7-47FE-A48B-76A35F98B4C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9A52034-77F5-4DDB-ACF4-3FFC5C750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493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C958C-8145-4901-8563-9CC6ECAA8C00}"/>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357734E-CB71-4982-9A79-3544C3E650AD}"/>
              </a:ext>
            </a:extLst>
          </p:cNvPr>
          <p:cNvGraphicFramePr>
            <a:graphicFrameLocks noGrp="1"/>
          </p:cNvGraphicFramePr>
          <p:nvPr>
            <p:ph type="chart" sz="quarter" idx="13"/>
            <p:extLst>
              <p:ext uri="{D42A27DB-BD31-4B8C-83A1-F6EECF244321}">
                <p14:modId xmlns:p14="http://schemas.microsoft.com/office/powerpoint/2010/main" val="81557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D9FEB-BCB1-4AE9-8711-E9ED7E2CF94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D674D40-5717-4976-8126-E68545B777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062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4EEA-4146-422B-A7EE-79C83F42B596}"/>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9995972E-7315-4A0A-824B-F5BDB5465B95}"/>
              </a:ext>
            </a:extLst>
          </p:cNvPr>
          <p:cNvGraphicFramePr>
            <a:graphicFrameLocks noGrp="1"/>
          </p:cNvGraphicFramePr>
          <p:nvPr>
            <p:ph type="chart" sz="quarter" idx="13"/>
            <p:extLst>
              <p:ext uri="{D42A27DB-BD31-4B8C-83A1-F6EECF244321}">
                <p14:modId xmlns:p14="http://schemas.microsoft.com/office/powerpoint/2010/main" val="1503899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F4CB7-F41E-4D59-807F-8B3247947D4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469DDBA-2BAD-432E-9A10-82EA6FCDB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4502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1B89-D8D0-431F-823F-8078A861320B}"/>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39C32F13-6096-4CC7-BF7E-D32CF73DB442}"/>
              </a:ext>
            </a:extLst>
          </p:cNvPr>
          <p:cNvGraphicFramePr>
            <a:graphicFrameLocks noGrp="1"/>
          </p:cNvGraphicFramePr>
          <p:nvPr>
            <p:ph type="tbl" sz="quarter" idx="13"/>
            <p:extLst>
              <p:ext uri="{D42A27DB-BD31-4B8C-83A1-F6EECF244321}">
                <p14:modId xmlns:p14="http://schemas.microsoft.com/office/powerpoint/2010/main" val="339051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22098631"/>
                    </a:ext>
                  </a:extLst>
                </a:gridCol>
                <a:gridCol w="740664">
                  <a:extLst>
                    <a:ext uri="{9D8B030D-6E8A-4147-A177-3AD203B41FA5}">
                      <a16:colId xmlns:a16="http://schemas.microsoft.com/office/drawing/2014/main" val="3135812813"/>
                    </a:ext>
                  </a:extLst>
                </a:gridCol>
                <a:gridCol w="740664">
                  <a:extLst>
                    <a:ext uri="{9D8B030D-6E8A-4147-A177-3AD203B41FA5}">
                      <a16:colId xmlns:a16="http://schemas.microsoft.com/office/drawing/2014/main" val="2011481208"/>
                    </a:ext>
                  </a:extLst>
                </a:gridCol>
                <a:gridCol w="740664">
                  <a:extLst>
                    <a:ext uri="{9D8B030D-6E8A-4147-A177-3AD203B41FA5}">
                      <a16:colId xmlns:a16="http://schemas.microsoft.com/office/drawing/2014/main" val="2547790077"/>
                    </a:ext>
                  </a:extLst>
                </a:gridCol>
                <a:gridCol w="740664">
                  <a:extLst>
                    <a:ext uri="{9D8B030D-6E8A-4147-A177-3AD203B41FA5}">
                      <a16:colId xmlns:a16="http://schemas.microsoft.com/office/drawing/2014/main" val="1362590340"/>
                    </a:ext>
                  </a:extLst>
                </a:gridCol>
                <a:gridCol w="740664">
                  <a:extLst>
                    <a:ext uri="{9D8B030D-6E8A-4147-A177-3AD203B41FA5}">
                      <a16:colId xmlns:a16="http://schemas.microsoft.com/office/drawing/2014/main" val="571801463"/>
                    </a:ext>
                  </a:extLst>
                </a:gridCol>
                <a:gridCol w="740664">
                  <a:extLst>
                    <a:ext uri="{9D8B030D-6E8A-4147-A177-3AD203B41FA5}">
                      <a16:colId xmlns:a16="http://schemas.microsoft.com/office/drawing/2014/main" val="236776066"/>
                    </a:ext>
                  </a:extLst>
                </a:gridCol>
                <a:gridCol w="740664">
                  <a:extLst>
                    <a:ext uri="{9D8B030D-6E8A-4147-A177-3AD203B41FA5}">
                      <a16:colId xmlns:a16="http://schemas.microsoft.com/office/drawing/2014/main" val="3031027913"/>
                    </a:ext>
                  </a:extLst>
                </a:gridCol>
                <a:gridCol w="740664">
                  <a:extLst>
                    <a:ext uri="{9D8B030D-6E8A-4147-A177-3AD203B41FA5}">
                      <a16:colId xmlns:a16="http://schemas.microsoft.com/office/drawing/2014/main" val="4106905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5983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- 2023-04-20 17:45:32</a:t>
                      </a:r>
                      <a:r>
                        <a:rPr kumimoji="0" lang="en-US" sz="1000" b="0" i="0" u="none" strike="noStrike" kern="1200" cap="none" spc="0" normalizeH="0" baseline="0" noProof="0">
                          <a:ln>
                            <a:noFill/>
                          </a:ln>
                          <a:solidFill>
                            <a:prstClr val="black"/>
                          </a:solidFill>
                          <a:effectLst/>
                          <a:uLnTx/>
                          <a:uFillTx/>
                          <a:latin typeface="Calibri"/>
                          <a:ea typeface="+mn-ea"/>
                          <a:cs typeface="+mn-cs"/>
                        </a:rPr>
                        <a:t>
 With a little teamwork, 40 PHLY employees planted 2,000 trees and shrubs over the past two days along the Clackamas River at Milo McIver State Park in Oregon! The project helped restore trees to an area devastated by wildfire in 2022.
In the past eight years, PHLY has funded the planting of over 570,000 trees in forests nationwide through our partnership with Arbor Day Foundation. 🌱🌲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25.878674171357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4792853"/>
                  </a:ext>
                </a:extLst>
              </a:tr>
            </a:tbl>
          </a:graphicData>
        </a:graphic>
      </p:graphicFrame>
      <p:sp>
        <p:nvSpPr>
          <p:cNvPr id="4" name="Text Placeholder 3">
            <a:extLst>
              <a:ext uri="{FF2B5EF4-FFF2-40B4-BE49-F238E27FC236}">
                <a16:creationId xmlns:a16="http://schemas.microsoft.com/office/drawing/2014/main" id="{D944550A-EA3C-4367-A20E-5A8343D731DF}"/>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859920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59BE-FF10-4F52-93B8-90CF7A821593}"/>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7736FBB5-319E-4121-8A5D-290056E1E91B}"/>
              </a:ext>
            </a:extLst>
          </p:cNvPr>
          <p:cNvGraphicFramePr>
            <a:graphicFrameLocks noGrp="1"/>
          </p:cNvGraphicFramePr>
          <p:nvPr>
            <p:ph type="tbl" sz="quarter" idx="13"/>
            <p:extLst>
              <p:ext uri="{D42A27DB-BD31-4B8C-83A1-F6EECF244321}">
                <p14:modId xmlns:p14="http://schemas.microsoft.com/office/powerpoint/2010/main" val="76703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0086758"/>
                    </a:ext>
                  </a:extLst>
                </a:gridCol>
                <a:gridCol w="740664">
                  <a:extLst>
                    <a:ext uri="{9D8B030D-6E8A-4147-A177-3AD203B41FA5}">
                      <a16:colId xmlns:a16="http://schemas.microsoft.com/office/drawing/2014/main" val="3437920287"/>
                    </a:ext>
                  </a:extLst>
                </a:gridCol>
                <a:gridCol w="740664">
                  <a:extLst>
                    <a:ext uri="{9D8B030D-6E8A-4147-A177-3AD203B41FA5}">
                      <a16:colId xmlns:a16="http://schemas.microsoft.com/office/drawing/2014/main" val="3992238233"/>
                    </a:ext>
                  </a:extLst>
                </a:gridCol>
                <a:gridCol w="740664">
                  <a:extLst>
                    <a:ext uri="{9D8B030D-6E8A-4147-A177-3AD203B41FA5}">
                      <a16:colId xmlns:a16="http://schemas.microsoft.com/office/drawing/2014/main" val="1423437078"/>
                    </a:ext>
                  </a:extLst>
                </a:gridCol>
                <a:gridCol w="740664">
                  <a:extLst>
                    <a:ext uri="{9D8B030D-6E8A-4147-A177-3AD203B41FA5}">
                      <a16:colId xmlns:a16="http://schemas.microsoft.com/office/drawing/2014/main" val="2053297594"/>
                    </a:ext>
                  </a:extLst>
                </a:gridCol>
                <a:gridCol w="740664">
                  <a:extLst>
                    <a:ext uri="{9D8B030D-6E8A-4147-A177-3AD203B41FA5}">
                      <a16:colId xmlns:a16="http://schemas.microsoft.com/office/drawing/2014/main" val="4248243055"/>
                    </a:ext>
                  </a:extLst>
                </a:gridCol>
                <a:gridCol w="740664">
                  <a:extLst>
                    <a:ext uri="{9D8B030D-6E8A-4147-A177-3AD203B41FA5}">
                      <a16:colId xmlns:a16="http://schemas.microsoft.com/office/drawing/2014/main" val="182061236"/>
                    </a:ext>
                  </a:extLst>
                </a:gridCol>
                <a:gridCol w="740664">
                  <a:extLst>
                    <a:ext uri="{9D8B030D-6E8A-4147-A177-3AD203B41FA5}">
                      <a16:colId xmlns:a16="http://schemas.microsoft.com/office/drawing/2014/main" val="2814392415"/>
                    </a:ext>
                  </a:extLst>
                </a:gridCol>
                <a:gridCol w="740664">
                  <a:extLst>
                    <a:ext uri="{9D8B030D-6E8A-4147-A177-3AD203B41FA5}">
                      <a16:colId xmlns:a16="http://schemas.microsoft.com/office/drawing/2014/main" val="37656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2590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- 2023-04-19 16:43:43</a:t>
                      </a:r>
                      <a:r>
                        <a:rPr kumimoji="0" lang="en-US" sz="1000" b="0" i="0" u="none" strike="noStrike" kern="1200" cap="none" spc="0" normalizeH="0" baseline="0" noProof="0">
                          <a:ln>
                            <a:noFill/>
                          </a:ln>
                          <a:solidFill>
                            <a:prstClr val="black"/>
                          </a:solidFill>
                          <a:effectLst/>
                          <a:uLnTx/>
                          <a:uFillTx/>
                          <a:latin typeface="Calibri"/>
                          <a:ea typeface="+mn-ea"/>
                          <a:cs typeface="+mn-cs"/>
                        </a:rPr>
                        <a:t>
 For the eighth year, we're partnering with the Arbor Day Foundation to continue our efforts to plant 80,000 trees in areas in need. 40 PHLY employees from across the U.S. joined Bonneville Environmental Foundation (BEF) today to begin a two-day tree planting mission on Oregon forestland. To help restore the forest which was devastated by wildfires, #TEAMPHLY is planting trees along the Clackamas River at Milo McIver State Park. 🌱🌲
Stay tuned for photos and updates by following along on Facebook, Twitter, and Instagram!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16.64710485133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0956708"/>
                  </a:ext>
                </a:extLst>
              </a:tr>
            </a:tbl>
          </a:graphicData>
        </a:graphic>
      </p:graphicFrame>
      <p:sp>
        <p:nvSpPr>
          <p:cNvPr id="4" name="Text Placeholder 3">
            <a:extLst>
              <a:ext uri="{FF2B5EF4-FFF2-40B4-BE49-F238E27FC236}">
                <a16:creationId xmlns:a16="http://schemas.microsoft.com/office/drawing/2014/main" id="{199251AD-E9FD-45D1-BD40-B37922B0F88B}"/>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505815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40B-5707-4CA1-90BA-7A787E725B0D}"/>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EABDB862-0718-49FC-B12B-4524E4E80763}"/>
              </a:ext>
            </a:extLst>
          </p:cNvPr>
          <p:cNvGraphicFramePr>
            <a:graphicFrameLocks noGrp="1"/>
          </p:cNvGraphicFramePr>
          <p:nvPr>
            <p:ph type="tbl" sz="quarter" idx="13"/>
            <p:extLst>
              <p:ext uri="{D42A27DB-BD31-4B8C-83A1-F6EECF244321}">
                <p14:modId xmlns:p14="http://schemas.microsoft.com/office/powerpoint/2010/main" val="119359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8695306"/>
                    </a:ext>
                  </a:extLst>
                </a:gridCol>
                <a:gridCol w="740664">
                  <a:extLst>
                    <a:ext uri="{9D8B030D-6E8A-4147-A177-3AD203B41FA5}">
                      <a16:colId xmlns:a16="http://schemas.microsoft.com/office/drawing/2014/main" val="140251680"/>
                    </a:ext>
                  </a:extLst>
                </a:gridCol>
                <a:gridCol w="740664">
                  <a:extLst>
                    <a:ext uri="{9D8B030D-6E8A-4147-A177-3AD203B41FA5}">
                      <a16:colId xmlns:a16="http://schemas.microsoft.com/office/drawing/2014/main" val="27016102"/>
                    </a:ext>
                  </a:extLst>
                </a:gridCol>
                <a:gridCol w="740664">
                  <a:extLst>
                    <a:ext uri="{9D8B030D-6E8A-4147-A177-3AD203B41FA5}">
                      <a16:colId xmlns:a16="http://schemas.microsoft.com/office/drawing/2014/main" val="1532132285"/>
                    </a:ext>
                  </a:extLst>
                </a:gridCol>
                <a:gridCol w="740664">
                  <a:extLst>
                    <a:ext uri="{9D8B030D-6E8A-4147-A177-3AD203B41FA5}">
                      <a16:colId xmlns:a16="http://schemas.microsoft.com/office/drawing/2014/main" val="1535114173"/>
                    </a:ext>
                  </a:extLst>
                </a:gridCol>
                <a:gridCol w="740664">
                  <a:extLst>
                    <a:ext uri="{9D8B030D-6E8A-4147-A177-3AD203B41FA5}">
                      <a16:colId xmlns:a16="http://schemas.microsoft.com/office/drawing/2014/main" val="699867964"/>
                    </a:ext>
                  </a:extLst>
                </a:gridCol>
                <a:gridCol w="740664">
                  <a:extLst>
                    <a:ext uri="{9D8B030D-6E8A-4147-A177-3AD203B41FA5}">
                      <a16:colId xmlns:a16="http://schemas.microsoft.com/office/drawing/2014/main" val="1097426576"/>
                    </a:ext>
                  </a:extLst>
                </a:gridCol>
                <a:gridCol w="740664">
                  <a:extLst>
                    <a:ext uri="{9D8B030D-6E8A-4147-A177-3AD203B41FA5}">
                      <a16:colId xmlns:a16="http://schemas.microsoft.com/office/drawing/2014/main" val="3920557970"/>
                    </a:ext>
                  </a:extLst>
                </a:gridCol>
                <a:gridCol w="740664">
                  <a:extLst>
                    <a:ext uri="{9D8B030D-6E8A-4147-A177-3AD203B41FA5}">
                      <a16:colId xmlns:a16="http://schemas.microsoft.com/office/drawing/2014/main" val="295681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4706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- 2023-04-13 15:58:32</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a Philadelphia Business Journal 2023 Faces of Philanthropy Award recipient for our partnership with Children's Scholarship Fund Philadelphia (CSFP)! We were among 30 companies highlighted for making a difference in Greater Philadelphia through impactful philanthropic initiatives. Here's a look at #TEAMPHLY and CSFP at the awards ceremony. #nonprofitsupport #philanthropy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18.953956191328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1139043"/>
                  </a:ext>
                </a:extLst>
              </a:tr>
            </a:tbl>
          </a:graphicData>
        </a:graphic>
      </p:graphicFrame>
      <p:sp>
        <p:nvSpPr>
          <p:cNvPr id="4" name="Text Placeholder 3">
            <a:extLst>
              <a:ext uri="{FF2B5EF4-FFF2-40B4-BE49-F238E27FC236}">
                <a16:creationId xmlns:a16="http://schemas.microsoft.com/office/drawing/2014/main" id="{1A55FBFE-3807-4DDB-939F-DE9637863F2A}"/>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089564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A3CB6-8FE8-4508-B676-D3DEEDD10856}"/>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1E800AD1-522F-4B98-9A4B-61282905C0BA}"/>
              </a:ext>
            </a:extLst>
          </p:cNvPr>
          <p:cNvGraphicFramePr>
            <a:graphicFrameLocks noGrp="1"/>
          </p:cNvGraphicFramePr>
          <p:nvPr>
            <p:ph type="tbl" sz="quarter" idx="13"/>
            <p:extLst>
              <p:ext uri="{D42A27DB-BD31-4B8C-83A1-F6EECF244321}">
                <p14:modId xmlns:p14="http://schemas.microsoft.com/office/powerpoint/2010/main" val="394153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70427110"/>
                    </a:ext>
                  </a:extLst>
                </a:gridCol>
                <a:gridCol w="740664">
                  <a:extLst>
                    <a:ext uri="{9D8B030D-6E8A-4147-A177-3AD203B41FA5}">
                      <a16:colId xmlns:a16="http://schemas.microsoft.com/office/drawing/2014/main" val="363351943"/>
                    </a:ext>
                  </a:extLst>
                </a:gridCol>
                <a:gridCol w="740664">
                  <a:extLst>
                    <a:ext uri="{9D8B030D-6E8A-4147-A177-3AD203B41FA5}">
                      <a16:colId xmlns:a16="http://schemas.microsoft.com/office/drawing/2014/main" val="519728976"/>
                    </a:ext>
                  </a:extLst>
                </a:gridCol>
                <a:gridCol w="740664">
                  <a:extLst>
                    <a:ext uri="{9D8B030D-6E8A-4147-A177-3AD203B41FA5}">
                      <a16:colId xmlns:a16="http://schemas.microsoft.com/office/drawing/2014/main" val="3439203301"/>
                    </a:ext>
                  </a:extLst>
                </a:gridCol>
                <a:gridCol w="740664">
                  <a:extLst>
                    <a:ext uri="{9D8B030D-6E8A-4147-A177-3AD203B41FA5}">
                      <a16:colId xmlns:a16="http://schemas.microsoft.com/office/drawing/2014/main" val="3428402974"/>
                    </a:ext>
                  </a:extLst>
                </a:gridCol>
                <a:gridCol w="740664">
                  <a:extLst>
                    <a:ext uri="{9D8B030D-6E8A-4147-A177-3AD203B41FA5}">
                      <a16:colId xmlns:a16="http://schemas.microsoft.com/office/drawing/2014/main" val="3989427920"/>
                    </a:ext>
                  </a:extLst>
                </a:gridCol>
                <a:gridCol w="740664">
                  <a:extLst>
                    <a:ext uri="{9D8B030D-6E8A-4147-A177-3AD203B41FA5}">
                      <a16:colId xmlns:a16="http://schemas.microsoft.com/office/drawing/2014/main" val="1183654418"/>
                    </a:ext>
                  </a:extLst>
                </a:gridCol>
                <a:gridCol w="740664">
                  <a:extLst>
                    <a:ext uri="{9D8B030D-6E8A-4147-A177-3AD203B41FA5}">
                      <a16:colId xmlns:a16="http://schemas.microsoft.com/office/drawing/2014/main" val="2546529357"/>
                    </a:ext>
                  </a:extLst>
                </a:gridCol>
                <a:gridCol w="740664">
                  <a:extLst>
                    <a:ext uri="{9D8B030D-6E8A-4147-A177-3AD203B41FA5}">
                      <a16:colId xmlns:a16="http://schemas.microsoft.com/office/drawing/2014/main" val="433055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1697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- 2023-04-04 12:49:41</a:t>
                      </a:r>
                      <a:r>
                        <a:rPr kumimoji="0" lang="en-US" sz="1000" b="0" i="0" u="none" strike="noStrike" kern="1200" cap="none" spc="0" normalizeH="0" baseline="0" noProof="0">
                          <a:ln>
                            <a:noFill/>
                          </a:ln>
                          <a:solidFill>
                            <a:prstClr val="black"/>
                          </a:solidFill>
                          <a:effectLst/>
                          <a:uLnTx/>
                          <a:uFillTx/>
                          <a:latin typeface="Calibri"/>
                          <a:ea typeface="+mn-ea"/>
                          <a:cs typeface="+mn-cs"/>
                        </a:rPr>
                        <a:t>
 Religious organizations often have the intention of keeping their young parishioners safe, but in the midst of other issues like the global pandemic, their efforts may fall short. April is #ChildAbusePreventionMonth and Church Executive Magazine's interview with PHLY’s Andrew Shockey, ARM, AIS is a timely reminder of the importance of prioritizing prevention. 
Read the article for practical tips on how religious organizations can implement prevention strategies: http://bit.ly/3McWdxZ
#RiskManagement #ChurchLeadership #ChurchInsurance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6.0711188204683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9002303"/>
                  </a:ext>
                </a:extLst>
              </a:tr>
            </a:tbl>
          </a:graphicData>
        </a:graphic>
      </p:graphicFrame>
      <p:sp>
        <p:nvSpPr>
          <p:cNvPr id="4" name="Text Placeholder 3">
            <a:extLst>
              <a:ext uri="{FF2B5EF4-FFF2-40B4-BE49-F238E27FC236}">
                <a16:creationId xmlns:a16="http://schemas.microsoft.com/office/drawing/2014/main" id="{7168A7FA-A767-4AAF-80E5-FDD423185E33}"/>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976953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1DCDE-48C2-4729-A0F9-86DE95250906}"/>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5AC03F9-E2AE-46FD-BD7A-56846E08008D}"/>
              </a:ext>
            </a:extLst>
          </p:cNvPr>
          <p:cNvGraphicFramePr>
            <a:graphicFrameLocks noGrp="1"/>
          </p:cNvGraphicFramePr>
          <p:nvPr>
            <p:ph type="tbl" sz="quarter" idx="13"/>
            <p:extLst>
              <p:ext uri="{D42A27DB-BD31-4B8C-83A1-F6EECF244321}">
                <p14:modId xmlns:p14="http://schemas.microsoft.com/office/powerpoint/2010/main" val="204514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23822446"/>
                    </a:ext>
                  </a:extLst>
                </a:gridCol>
                <a:gridCol w="740664">
                  <a:extLst>
                    <a:ext uri="{9D8B030D-6E8A-4147-A177-3AD203B41FA5}">
                      <a16:colId xmlns:a16="http://schemas.microsoft.com/office/drawing/2014/main" val="3204726555"/>
                    </a:ext>
                  </a:extLst>
                </a:gridCol>
                <a:gridCol w="740664">
                  <a:extLst>
                    <a:ext uri="{9D8B030D-6E8A-4147-A177-3AD203B41FA5}">
                      <a16:colId xmlns:a16="http://schemas.microsoft.com/office/drawing/2014/main" val="3131613680"/>
                    </a:ext>
                  </a:extLst>
                </a:gridCol>
                <a:gridCol w="740664">
                  <a:extLst>
                    <a:ext uri="{9D8B030D-6E8A-4147-A177-3AD203B41FA5}">
                      <a16:colId xmlns:a16="http://schemas.microsoft.com/office/drawing/2014/main" val="1576571680"/>
                    </a:ext>
                  </a:extLst>
                </a:gridCol>
                <a:gridCol w="740664">
                  <a:extLst>
                    <a:ext uri="{9D8B030D-6E8A-4147-A177-3AD203B41FA5}">
                      <a16:colId xmlns:a16="http://schemas.microsoft.com/office/drawing/2014/main" val="839749326"/>
                    </a:ext>
                  </a:extLst>
                </a:gridCol>
                <a:gridCol w="740664">
                  <a:extLst>
                    <a:ext uri="{9D8B030D-6E8A-4147-A177-3AD203B41FA5}">
                      <a16:colId xmlns:a16="http://schemas.microsoft.com/office/drawing/2014/main" val="1268085921"/>
                    </a:ext>
                  </a:extLst>
                </a:gridCol>
                <a:gridCol w="740664">
                  <a:extLst>
                    <a:ext uri="{9D8B030D-6E8A-4147-A177-3AD203B41FA5}">
                      <a16:colId xmlns:a16="http://schemas.microsoft.com/office/drawing/2014/main" val="1817104020"/>
                    </a:ext>
                  </a:extLst>
                </a:gridCol>
                <a:gridCol w="740664">
                  <a:extLst>
                    <a:ext uri="{9D8B030D-6E8A-4147-A177-3AD203B41FA5}">
                      <a16:colId xmlns:a16="http://schemas.microsoft.com/office/drawing/2014/main" val="464896700"/>
                    </a:ext>
                  </a:extLst>
                </a:gridCol>
                <a:gridCol w="740664">
                  <a:extLst>
                    <a:ext uri="{9D8B030D-6E8A-4147-A177-3AD203B41FA5}">
                      <a16:colId xmlns:a16="http://schemas.microsoft.com/office/drawing/2014/main" val="153381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5942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- 2023-04-24 13:23:43</a:t>
                      </a:r>
                      <a:r>
                        <a:rPr kumimoji="0" lang="en-US" sz="1000" b="0" i="0" u="none" strike="noStrike" kern="1200" cap="none" spc="0" normalizeH="0" baseline="0" noProof="0">
                          <a:ln>
                            <a:noFill/>
                          </a:ln>
                          <a:solidFill>
                            <a:prstClr val="black"/>
                          </a:solidFill>
                          <a:effectLst/>
                          <a:uLnTx/>
                          <a:uFillTx/>
                          <a:latin typeface="Calibri"/>
                          <a:ea typeface="+mn-ea"/>
                          <a:cs typeface="+mn-cs"/>
                        </a:rPr>
                        <a:t>
 Friday night was a special night at the ballpark for hundreds of Philadelphia 8th graders and their families! Our charitable partners Children's Scholarship Fund Philadelphia (CSFP) welcomed the students and their families to a reception at Xfinity Live! followed by a Philadelphia Phillies game at Citizens Bank Park to celebrate their 8th-grade graduation. #TEAMPHLY was pleased to help make the celebration a success by sponsoring the event and volunteering.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15.403642905329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4603610"/>
                  </a:ext>
                </a:extLst>
              </a:tr>
            </a:tbl>
          </a:graphicData>
        </a:graphic>
      </p:graphicFrame>
      <p:sp>
        <p:nvSpPr>
          <p:cNvPr id="4" name="Text Placeholder 3">
            <a:extLst>
              <a:ext uri="{FF2B5EF4-FFF2-40B4-BE49-F238E27FC236}">
                <a16:creationId xmlns:a16="http://schemas.microsoft.com/office/drawing/2014/main" id="{470A4366-DDFB-490C-9CB2-D72A22C77603}"/>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765290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1AC6-D025-4313-B83A-3039DB66A4F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2D6AB9A8-8641-4ABA-BB90-3ED7AC22771A}"/>
              </a:ext>
            </a:extLst>
          </p:cNvPr>
          <p:cNvGraphicFramePr>
            <a:graphicFrameLocks noGrp="1"/>
          </p:cNvGraphicFramePr>
          <p:nvPr>
            <p:ph type="tbl" sz="quarter" idx="13"/>
            <p:extLst>
              <p:ext uri="{D42A27DB-BD31-4B8C-83A1-F6EECF244321}">
                <p14:modId xmlns:p14="http://schemas.microsoft.com/office/powerpoint/2010/main" val="2637378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58970139"/>
                    </a:ext>
                  </a:extLst>
                </a:gridCol>
                <a:gridCol w="576072">
                  <a:extLst>
                    <a:ext uri="{9D8B030D-6E8A-4147-A177-3AD203B41FA5}">
                      <a16:colId xmlns:a16="http://schemas.microsoft.com/office/drawing/2014/main" val="2239619790"/>
                    </a:ext>
                  </a:extLst>
                </a:gridCol>
                <a:gridCol w="576072">
                  <a:extLst>
                    <a:ext uri="{9D8B030D-6E8A-4147-A177-3AD203B41FA5}">
                      <a16:colId xmlns:a16="http://schemas.microsoft.com/office/drawing/2014/main" val="2446808133"/>
                    </a:ext>
                  </a:extLst>
                </a:gridCol>
                <a:gridCol w="576072">
                  <a:extLst>
                    <a:ext uri="{9D8B030D-6E8A-4147-A177-3AD203B41FA5}">
                      <a16:colId xmlns:a16="http://schemas.microsoft.com/office/drawing/2014/main" val="1357545035"/>
                    </a:ext>
                  </a:extLst>
                </a:gridCol>
                <a:gridCol w="576072">
                  <a:extLst>
                    <a:ext uri="{9D8B030D-6E8A-4147-A177-3AD203B41FA5}">
                      <a16:colId xmlns:a16="http://schemas.microsoft.com/office/drawing/2014/main" val="2935286152"/>
                    </a:ext>
                  </a:extLst>
                </a:gridCol>
                <a:gridCol w="576072">
                  <a:extLst>
                    <a:ext uri="{9D8B030D-6E8A-4147-A177-3AD203B41FA5}">
                      <a16:colId xmlns:a16="http://schemas.microsoft.com/office/drawing/2014/main" val="3276967175"/>
                    </a:ext>
                  </a:extLst>
                </a:gridCol>
                <a:gridCol w="576072">
                  <a:extLst>
                    <a:ext uri="{9D8B030D-6E8A-4147-A177-3AD203B41FA5}">
                      <a16:colId xmlns:a16="http://schemas.microsoft.com/office/drawing/2014/main" val="4062329514"/>
                    </a:ext>
                  </a:extLst>
                </a:gridCol>
                <a:gridCol w="576072">
                  <a:extLst>
                    <a:ext uri="{9D8B030D-6E8A-4147-A177-3AD203B41FA5}">
                      <a16:colId xmlns:a16="http://schemas.microsoft.com/office/drawing/2014/main" val="2443939513"/>
                    </a:ext>
                  </a:extLst>
                </a:gridCol>
                <a:gridCol w="576072">
                  <a:extLst>
                    <a:ext uri="{9D8B030D-6E8A-4147-A177-3AD203B41FA5}">
                      <a16:colId xmlns:a16="http://schemas.microsoft.com/office/drawing/2014/main" val="3324030741"/>
                    </a:ext>
                  </a:extLst>
                </a:gridCol>
                <a:gridCol w="576072">
                  <a:extLst>
                    <a:ext uri="{9D8B030D-6E8A-4147-A177-3AD203B41FA5}">
                      <a16:colId xmlns:a16="http://schemas.microsoft.com/office/drawing/2014/main" val="94485780"/>
                    </a:ext>
                  </a:extLst>
                </a:gridCol>
                <a:gridCol w="576072">
                  <a:extLst>
                    <a:ext uri="{9D8B030D-6E8A-4147-A177-3AD203B41FA5}">
                      <a16:colId xmlns:a16="http://schemas.microsoft.com/office/drawing/2014/main" val="20554828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603511125"/>
                  </a:ext>
                </a:extLst>
              </a:tr>
              <a:tr h="370840">
                <a:tc>
                  <a:txBody>
                    <a:bodyPr/>
                    <a:lstStyle/>
                    <a:p>
                      <a:r>
                        <a:rPr lang="en-US" sz="1000"/>
                        <a:t>phlyinsurance</a:t>
                      </a:r>
                    </a:p>
                  </a:txBody>
                  <a:tcPr/>
                </a:tc>
                <a:tc>
                  <a:txBody>
                    <a:bodyPr/>
                    <a:lstStyle/>
                    <a:p>
                      <a:r>
                        <a:rPr lang="en-US" sz="1000"/>
                        <a:t>3050</a:t>
                      </a:r>
                    </a:p>
                  </a:txBody>
                  <a:tcPr/>
                </a:tc>
                <a:tc>
                  <a:txBody>
                    <a:bodyPr/>
                    <a:lstStyle/>
                    <a:p>
                      <a:r>
                        <a:rPr lang="en-US" sz="1000"/>
                        <a:t>40</a:t>
                      </a:r>
                    </a:p>
                  </a:txBody>
                  <a:tcPr/>
                </a:tc>
                <a:tc>
                  <a:txBody>
                    <a:bodyPr/>
                    <a:lstStyle/>
                    <a:p>
                      <a:r>
                        <a:rPr lang="en-US" sz="1000"/>
                        <a:t>9</a:t>
                      </a:r>
                    </a:p>
                  </a:txBody>
                  <a:tcPr/>
                </a:tc>
                <a:tc>
                  <a:txBody>
                    <a:bodyPr/>
                    <a:lstStyle/>
                    <a:p>
                      <a:r>
                        <a:rPr lang="en-US" sz="1000"/>
                        <a:t>6</a:t>
                      </a:r>
                    </a:p>
                  </a:txBody>
                  <a:tcPr/>
                </a:tc>
                <a:tc>
                  <a:txBody>
                    <a:bodyPr/>
                    <a:lstStyle/>
                    <a:p>
                      <a:r>
                        <a:rPr lang="en-US" sz="1000"/>
                        <a:t>2</a:t>
                      </a:r>
                    </a:p>
                  </a:txBody>
                  <a:tcPr/>
                </a:tc>
                <a:tc>
                  <a:txBody>
                    <a:bodyPr/>
                    <a:lstStyle/>
                    <a:p>
                      <a:r>
                        <a:rPr lang="en-US" sz="1000"/>
                        <a:t>2</a:t>
                      </a:r>
                    </a:p>
                  </a:txBody>
                  <a:tcPr/>
                </a:tc>
                <a:tc>
                  <a:txBody>
                    <a:bodyPr/>
                    <a:lstStyle/>
                    <a:p>
                      <a:r>
                        <a:rPr lang="en-US" sz="1000"/>
                        <a:t>19</a:t>
                      </a:r>
                    </a:p>
                  </a:txBody>
                  <a:tcPr/>
                </a:tc>
                <a:tc>
                  <a:txBody>
                    <a:bodyPr/>
                    <a:lstStyle/>
                    <a:p>
                      <a:r>
                        <a:rPr lang="en-US" sz="1000"/>
                        <a:t>714</a:t>
                      </a:r>
                    </a:p>
                  </a:txBody>
                  <a:tcPr/>
                </a:tc>
                <a:tc>
                  <a:txBody>
                    <a:bodyPr/>
                    <a:lstStyle/>
                    <a:p>
                      <a:r>
                        <a:rPr lang="en-US" sz="1000"/>
                        <a:t>16</a:t>
                      </a:r>
                    </a:p>
                  </a:txBody>
                  <a:tcPr/>
                </a:tc>
                <a:tc>
                  <a:txBody>
                    <a:bodyPr/>
                    <a:lstStyle/>
                    <a:p>
                      <a:r>
                        <a:rPr lang="en-US" sz="1000"/>
                        <a:t>1.2680 %</a:t>
                      </a:r>
                    </a:p>
                  </a:txBody>
                  <a:tcPr/>
                </a:tc>
                <a:extLst>
                  <a:ext uri="{0D108BD9-81ED-4DB2-BD59-A6C34878D82A}">
                    <a16:rowId xmlns:a16="http://schemas.microsoft.com/office/drawing/2014/main" val="702635354"/>
                  </a:ext>
                </a:extLst>
              </a:tr>
            </a:tbl>
          </a:graphicData>
        </a:graphic>
      </p:graphicFrame>
      <p:sp>
        <p:nvSpPr>
          <p:cNvPr id="4" name="Text Placeholder 3">
            <a:extLst>
              <a:ext uri="{FF2B5EF4-FFF2-40B4-BE49-F238E27FC236}">
                <a16:creationId xmlns:a16="http://schemas.microsoft.com/office/drawing/2014/main" id="{11E09B88-610C-471F-B15F-70C15C09E0D6}"/>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9046273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60FD8-BA26-4829-938A-53BF9FB34E0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645700D-72B8-4A03-993F-67CBA6DA4EE1}"/>
              </a:ext>
            </a:extLst>
          </p:cNvPr>
          <p:cNvGraphicFramePr>
            <a:graphicFrameLocks noGrp="1"/>
          </p:cNvGraphicFramePr>
          <p:nvPr>
            <p:ph type="chart" sz="quarter" idx="13"/>
            <p:extLst>
              <p:ext uri="{D42A27DB-BD31-4B8C-83A1-F6EECF244321}">
                <p14:modId xmlns:p14="http://schemas.microsoft.com/office/powerpoint/2010/main" val="3259691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053037-39D4-4CF1-B2D9-C510266DC5B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702E980-5901-4C9A-979E-A7F3CB5D4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405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7C2F5-B429-42B9-BD5C-8ADBF6496E6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945F521C-0903-4ED0-B82C-A123277A3B8C}"/>
              </a:ext>
            </a:extLst>
          </p:cNvPr>
          <p:cNvGraphicFramePr>
            <a:graphicFrameLocks noGrp="1"/>
          </p:cNvGraphicFramePr>
          <p:nvPr>
            <p:ph type="chart" sz="quarter" idx="13"/>
            <p:extLst>
              <p:ext uri="{D42A27DB-BD31-4B8C-83A1-F6EECF244321}">
                <p14:modId xmlns:p14="http://schemas.microsoft.com/office/powerpoint/2010/main" val="704874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C117F-DBF4-4D9C-946F-3F0CD9BCB6A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05D7012-A79D-45F9-A8B3-29E52DE1F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5423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72639-8934-4191-AAB0-1169BE6A0AED}"/>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BC28FE8-C68A-461F-98CC-1B5EC6F11898}"/>
              </a:ext>
            </a:extLst>
          </p:cNvPr>
          <p:cNvGraphicFramePr>
            <a:graphicFrameLocks noGrp="1"/>
          </p:cNvGraphicFramePr>
          <p:nvPr>
            <p:ph type="chart" sz="quarter" idx="13"/>
            <p:extLst>
              <p:ext uri="{D42A27DB-BD31-4B8C-83A1-F6EECF244321}">
                <p14:modId xmlns:p14="http://schemas.microsoft.com/office/powerpoint/2010/main" val="912117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121982-604C-46FF-8AB7-77FF24E3C4C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CAAE7AD-A392-42D7-8373-CD15ED342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211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6A518-0C13-44D7-BA6B-3E769D58BC29}"/>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DBA6753A-D071-4AC3-964B-E9B6FE6CB795}"/>
              </a:ext>
            </a:extLst>
          </p:cNvPr>
          <p:cNvGraphicFramePr>
            <a:graphicFrameLocks noGrp="1"/>
          </p:cNvGraphicFramePr>
          <p:nvPr>
            <p:ph type="chart" sz="quarter" idx="13"/>
            <p:extLst>
              <p:ext uri="{D42A27DB-BD31-4B8C-83A1-F6EECF244321}">
                <p14:modId xmlns:p14="http://schemas.microsoft.com/office/powerpoint/2010/main" val="2746620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D6A4E-DA9D-4F0B-A8EE-30F20F6FB4D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77C0471-E257-4DD3-A7F5-6008778ADA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0291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ABBCC-3EF9-4128-9F06-56D1568E9732}"/>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D93E34A0-0B24-4FB6-A857-7C5C2ADE199B}"/>
              </a:ext>
            </a:extLst>
          </p:cNvPr>
          <p:cNvGraphicFramePr>
            <a:graphicFrameLocks noGrp="1"/>
          </p:cNvGraphicFramePr>
          <p:nvPr>
            <p:ph type="tbl" sz="quarter" idx="13"/>
            <p:extLst>
              <p:ext uri="{D42A27DB-BD31-4B8C-83A1-F6EECF244321}">
                <p14:modId xmlns:p14="http://schemas.microsoft.com/office/powerpoint/2010/main" val="1440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9571058"/>
                    </a:ext>
                  </a:extLst>
                </a:gridCol>
                <a:gridCol w="987552">
                  <a:extLst>
                    <a:ext uri="{9D8B030D-6E8A-4147-A177-3AD203B41FA5}">
                      <a16:colId xmlns:a16="http://schemas.microsoft.com/office/drawing/2014/main" val="84314186"/>
                    </a:ext>
                  </a:extLst>
                </a:gridCol>
                <a:gridCol w="987552">
                  <a:extLst>
                    <a:ext uri="{9D8B030D-6E8A-4147-A177-3AD203B41FA5}">
                      <a16:colId xmlns:a16="http://schemas.microsoft.com/office/drawing/2014/main" val="2361351221"/>
                    </a:ext>
                  </a:extLst>
                </a:gridCol>
                <a:gridCol w="987552">
                  <a:extLst>
                    <a:ext uri="{9D8B030D-6E8A-4147-A177-3AD203B41FA5}">
                      <a16:colId xmlns:a16="http://schemas.microsoft.com/office/drawing/2014/main" val="3376016132"/>
                    </a:ext>
                  </a:extLst>
                </a:gridCol>
                <a:gridCol w="987552">
                  <a:extLst>
                    <a:ext uri="{9D8B030D-6E8A-4147-A177-3AD203B41FA5}">
                      <a16:colId xmlns:a16="http://schemas.microsoft.com/office/drawing/2014/main" val="2722009529"/>
                    </a:ext>
                  </a:extLst>
                </a:gridCol>
                <a:gridCol w="987552">
                  <a:extLst>
                    <a:ext uri="{9D8B030D-6E8A-4147-A177-3AD203B41FA5}">
                      <a16:colId xmlns:a16="http://schemas.microsoft.com/office/drawing/2014/main" val="138454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889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- 2023-04-20 17:54:59</a:t>
                      </a:r>
                      <a:r>
                        <a:rPr kumimoji="0" lang="en-US" sz="1000" b="0" i="0" u="none" strike="noStrike" kern="1200" cap="none" spc="0" normalizeH="0" baseline="0" noProof="0">
                          <a:ln>
                            <a:noFill/>
                          </a:ln>
                          <a:solidFill>
                            <a:prstClr val="black"/>
                          </a:solidFill>
                          <a:effectLst/>
                          <a:uLnTx/>
                          <a:uFillTx/>
                          <a:latin typeface="Calibri"/>
                          <a:ea typeface="+mn-ea"/>
                          <a:cs typeface="+mn-cs"/>
                        </a:rPr>
                        <a:t>
 With a little teamwork, 40 PHLY employees planted 2,000 trees and shrubs over the past two days along the Clackamas River at Milo McIver State Park in Oregon! 🌱🌳🌲
The project helped restore trees to an area devastated by wildfire in 2022.
In the past eight years, PHLY has funded the planting of over 570,000 trees in forests nationwide through our partnership with arbordayfoundation.
oregonstateparks bonnenviro 
#PHLY80KTREES #arborday #arbordayfoundation #treeplanting #plantatree #treestreestrees #nationalforests #reforestation #supportnonprofits #volunteerwork #insurancecompany #insuranceindustry #insurancecareers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05/05/2023 08:08:35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552005415"/>
                  </a:ext>
                </a:extLst>
              </a:tr>
            </a:tbl>
          </a:graphicData>
        </a:graphic>
      </p:graphicFrame>
      <p:sp>
        <p:nvSpPr>
          <p:cNvPr id="4" name="Text Placeholder 3">
            <a:extLst>
              <a:ext uri="{FF2B5EF4-FFF2-40B4-BE49-F238E27FC236}">
                <a16:creationId xmlns:a16="http://schemas.microsoft.com/office/drawing/2014/main" id="{18217BF5-7524-46AB-B082-EAB571AAE574}"/>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899100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6E0A3-6EBE-457E-AF89-094B0B4A1246}"/>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21CC219-9A62-4E63-9B6C-9E58F5CC3AE6}"/>
              </a:ext>
            </a:extLst>
          </p:cNvPr>
          <p:cNvGraphicFramePr>
            <a:graphicFrameLocks noGrp="1"/>
          </p:cNvGraphicFramePr>
          <p:nvPr>
            <p:ph type="tbl" sz="quarter" idx="13"/>
            <p:extLst>
              <p:ext uri="{D42A27DB-BD31-4B8C-83A1-F6EECF244321}">
                <p14:modId xmlns:p14="http://schemas.microsoft.com/office/powerpoint/2010/main" val="380846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2513183"/>
                    </a:ext>
                  </a:extLst>
                </a:gridCol>
                <a:gridCol w="987552">
                  <a:extLst>
                    <a:ext uri="{9D8B030D-6E8A-4147-A177-3AD203B41FA5}">
                      <a16:colId xmlns:a16="http://schemas.microsoft.com/office/drawing/2014/main" val="1049432217"/>
                    </a:ext>
                  </a:extLst>
                </a:gridCol>
                <a:gridCol w="987552">
                  <a:extLst>
                    <a:ext uri="{9D8B030D-6E8A-4147-A177-3AD203B41FA5}">
                      <a16:colId xmlns:a16="http://schemas.microsoft.com/office/drawing/2014/main" val="1778112540"/>
                    </a:ext>
                  </a:extLst>
                </a:gridCol>
                <a:gridCol w="987552">
                  <a:extLst>
                    <a:ext uri="{9D8B030D-6E8A-4147-A177-3AD203B41FA5}">
                      <a16:colId xmlns:a16="http://schemas.microsoft.com/office/drawing/2014/main" val="3306321873"/>
                    </a:ext>
                  </a:extLst>
                </a:gridCol>
                <a:gridCol w="987552">
                  <a:extLst>
                    <a:ext uri="{9D8B030D-6E8A-4147-A177-3AD203B41FA5}">
                      <a16:colId xmlns:a16="http://schemas.microsoft.com/office/drawing/2014/main" val="72087532"/>
                    </a:ext>
                  </a:extLst>
                </a:gridCol>
                <a:gridCol w="987552">
                  <a:extLst>
                    <a:ext uri="{9D8B030D-6E8A-4147-A177-3AD203B41FA5}">
                      <a16:colId xmlns:a16="http://schemas.microsoft.com/office/drawing/2014/main" val="76944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8906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- 2023-04-19 17:02:57</a:t>
                      </a:r>
                      <a:r>
                        <a:rPr kumimoji="0" lang="en-US" sz="1000" b="0" i="0" u="none" strike="noStrike" kern="1200" cap="none" spc="0" normalizeH="0" baseline="0" noProof="0">
                          <a:ln>
                            <a:noFill/>
                          </a:ln>
                          <a:solidFill>
                            <a:prstClr val="black"/>
                          </a:solidFill>
                          <a:effectLst/>
                          <a:uLnTx/>
                          <a:uFillTx/>
                          <a:latin typeface="Calibri"/>
                          <a:ea typeface="+mn-ea"/>
                          <a:cs typeface="+mn-cs"/>
                        </a:rPr>
                        <a:t>
 For the eighth year, we're partnering with arbordayfoundation to continue our efforts to plant 80,000 trees in areas in need. 40 PHLY employees from across the U.S. joined bonnenviro today to begin a two-day tree planting mission on Oregon forestland. 🌱🌳🌲
To help restore the forest which was devastated by wildfires, #TEAMPHLY is planting trees along the #ClackamasRiver at Milo McIver State Park. Stay tuned for photos and updates by following along on Facebook, Twitter, and Instagram! oregonstateparks 
#PHLY80KTREES #arborday #arbordayfoundation #treeplanting #plantatree #treestreestrees #nationalforests #reforestation #supportnonprofits #volunteerwork #insurancecompany   #insuranceindustry #insurancecareers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05/05/2023 08:08:35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75077760"/>
                  </a:ext>
                </a:extLst>
              </a:tr>
            </a:tbl>
          </a:graphicData>
        </a:graphic>
      </p:graphicFrame>
      <p:sp>
        <p:nvSpPr>
          <p:cNvPr id="4" name="Text Placeholder 3">
            <a:extLst>
              <a:ext uri="{FF2B5EF4-FFF2-40B4-BE49-F238E27FC236}">
                <a16:creationId xmlns:a16="http://schemas.microsoft.com/office/drawing/2014/main" id="{E8FA7101-7042-4F1E-929D-129FFD1A5B1F}"/>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1722223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4248-850F-4C5C-BC16-442A97494B96}"/>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A46721C-3C85-4FEC-A60D-D97210328360}"/>
              </a:ext>
            </a:extLst>
          </p:cNvPr>
          <p:cNvGraphicFramePr>
            <a:graphicFrameLocks noGrp="1"/>
          </p:cNvGraphicFramePr>
          <p:nvPr>
            <p:ph type="tbl" sz="quarter" idx="13"/>
            <p:extLst>
              <p:ext uri="{D42A27DB-BD31-4B8C-83A1-F6EECF244321}">
                <p14:modId xmlns:p14="http://schemas.microsoft.com/office/powerpoint/2010/main" val="44090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9127369"/>
                    </a:ext>
                  </a:extLst>
                </a:gridCol>
                <a:gridCol w="987552">
                  <a:extLst>
                    <a:ext uri="{9D8B030D-6E8A-4147-A177-3AD203B41FA5}">
                      <a16:colId xmlns:a16="http://schemas.microsoft.com/office/drawing/2014/main" val="41053538"/>
                    </a:ext>
                  </a:extLst>
                </a:gridCol>
                <a:gridCol w="987552">
                  <a:extLst>
                    <a:ext uri="{9D8B030D-6E8A-4147-A177-3AD203B41FA5}">
                      <a16:colId xmlns:a16="http://schemas.microsoft.com/office/drawing/2014/main" val="509856791"/>
                    </a:ext>
                  </a:extLst>
                </a:gridCol>
                <a:gridCol w="987552">
                  <a:extLst>
                    <a:ext uri="{9D8B030D-6E8A-4147-A177-3AD203B41FA5}">
                      <a16:colId xmlns:a16="http://schemas.microsoft.com/office/drawing/2014/main" val="2076723752"/>
                    </a:ext>
                  </a:extLst>
                </a:gridCol>
                <a:gridCol w="987552">
                  <a:extLst>
                    <a:ext uri="{9D8B030D-6E8A-4147-A177-3AD203B41FA5}">
                      <a16:colId xmlns:a16="http://schemas.microsoft.com/office/drawing/2014/main" val="3012960827"/>
                    </a:ext>
                  </a:extLst>
                </a:gridCol>
                <a:gridCol w="987552">
                  <a:extLst>
                    <a:ext uri="{9D8B030D-6E8A-4147-A177-3AD203B41FA5}">
                      <a16:colId xmlns:a16="http://schemas.microsoft.com/office/drawing/2014/main" val="76104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330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- 2023-04-27 16:47:42</a:t>
                      </a:r>
                      <a:r>
                        <a:rPr kumimoji="0" lang="en-US" sz="1000" b="0" i="0" u="none" strike="noStrike" kern="1200" cap="none" spc="0" normalizeH="0" baseline="0" noProof="0">
                          <a:ln>
                            <a:noFill/>
                          </a:ln>
                          <a:solidFill>
                            <a:prstClr val="black"/>
                          </a:solidFill>
                          <a:effectLst/>
                          <a:uLnTx/>
                          <a:uFillTx/>
                          <a:latin typeface="Calibri"/>
                          <a:ea typeface="+mn-ea"/>
                          <a:cs typeface="+mn-cs"/>
                        </a:rPr>
                        <a:t>
 Today we welcomed #TEAMPHLY’s children to our Home Office for #TakeYourChildToWorkDay! Our young guests learned about #insurance, enjoyed arts and crafts, played games, and participated in various activities throughout the day.
#kidsatwork #futureleaders #insurancelife #funatwork #kidsareawesome #takeyourkidstoworkday #workculture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05/05/2023 08:08:35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83872498"/>
                  </a:ext>
                </a:extLst>
              </a:tr>
            </a:tbl>
          </a:graphicData>
        </a:graphic>
      </p:graphicFrame>
      <p:sp>
        <p:nvSpPr>
          <p:cNvPr id="4" name="Text Placeholder 3">
            <a:extLst>
              <a:ext uri="{FF2B5EF4-FFF2-40B4-BE49-F238E27FC236}">
                <a16:creationId xmlns:a16="http://schemas.microsoft.com/office/drawing/2014/main" id="{A16C7D23-F6BF-4DCC-A6B3-903368CCA0EB}"/>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13259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FB13-EF14-4A6D-9610-BB4C7DFB9118}"/>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25761576-189E-4A7B-832E-EFA2864CB26F}"/>
              </a:ext>
            </a:extLst>
          </p:cNvPr>
          <p:cNvGraphicFramePr>
            <a:graphicFrameLocks noGrp="1"/>
          </p:cNvGraphicFramePr>
          <p:nvPr>
            <p:ph type="tbl" sz="quarter" idx="13"/>
            <p:extLst>
              <p:ext uri="{D42A27DB-BD31-4B8C-83A1-F6EECF244321}">
                <p14:modId xmlns:p14="http://schemas.microsoft.com/office/powerpoint/2010/main" val="171341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39860504"/>
                    </a:ext>
                  </a:extLst>
                </a:gridCol>
                <a:gridCol w="987552">
                  <a:extLst>
                    <a:ext uri="{9D8B030D-6E8A-4147-A177-3AD203B41FA5}">
                      <a16:colId xmlns:a16="http://schemas.microsoft.com/office/drawing/2014/main" val="1192527090"/>
                    </a:ext>
                  </a:extLst>
                </a:gridCol>
                <a:gridCol w="987552">
                  <a:extLst>
                    <a:ext uri="{9D8B030D-6E8A-4147-A177-3AD203B41FA5}">
                      <a16:colId xmlns:a16="http://schemas.microsoft.com/office/drawing/2014/main" val="608757505"/>
                    </a:ext>
                  </a:extLst>
                </a:gridCol>
                <a:gridCol w="987552">
                  <a:extLst>
                    <a:ext uri="{9D8B030D-6E8A-4147-A177-3AD203B41FA5}">
                      <a16:colId xmlns:a16="http://schemas.microsoft.com/office/drawing/2014/main" val="3276978759"/>
                    </a:ext>
                  </a:extLst>
                </a:gridCol>
                <a:gridCol w="987552">
                  <a:extLst>
                    <a:ext uri="{9D8B030D-6E8A-4147-A177-3AD203B41FA5}">
                      <a16:colId xmlns:a16="http://schemas.microsoft.com/office/drawing/2014/main" val="2773466198"/>
                    </a:ext>
                  </a:extLst>
                </a:gridCol>
                <a:gridCol w="987552">
                  <a:extLst>
                    <a:ext uri="{9D8B030D-6E8A-4147-A177-3AD203B41FA5}">
                      <a16:colId xmlns:a16="http://schemas.microsoft.com/office/drawing/2014/main" val="483091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103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- 2023-04-13 16:08:36</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a phlbizjournal 2023 Faces of Philanthropy Award recipient for our partnership with csfphiladelphia (CSFP)! 🏆🙌🏼
We were among 30 companies highlighted for making a difference in Greater Philadelphia through impactful philanthropic initiatives. 
👀 Here's a look at #TEAMPHLY and CSFP at the awards ceremony.
#phillykids #phillyschools #communitymatters #supportnonprofits #501c3 #givingbacktothecommunity #socialimpact #philadelphiapa #insurance #insurancecompany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05/05/2023 08:08:35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57574048"/>
                  </a:ext>
                </a:extLst>
              </a:tr>
            </a:tbl>
          </a:graphicData>
        </a:graphic>
      </p:graphicFrame>
      <p:sp>
        <p:nvSpPr>
          <p:cNvPr id="4" name="Text Placeholder 3">
            <a:extLst>
              <a:ext uri="{FF2B5EF4-FFF2-40B4-BE49-F238E27FC236}">
                <a16:creationId xmlns:a16="http://schemas.microsoft.com/office/drawing/2014/main" id="{9ECEEC0B-22A9-4979-9053-A54C60C04828}"/>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3649866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8E782-B84F-48C5-8C38-09EF1604CA72}"/>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C303595A-C70C-481F-96D1-8C67CECF118C}"/>
              </a:ext>
            </a:extLst>
          </p:cNvPr>
          <p:cNvGraphicFramePr>
            <a:graphicFrameLocks noGrp="1"/>
          </p:cNvGraphicFramePr>
          <p:nvPr>
            <p:ph type="tbl" sz="quarter" idx="13"/>
            <p:extLst>
              <p:ext uri="{D42A27DB-BD31-4B8C-83A1-F6EECF244321}">
                <p14:modId xmlns:p14="http://schemas.microsoft.com/office/powerpoint/2010/main" val="114038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6055135"/>
                    </a:ext>
                  </a:extLst>
                </a:gridCol>
                <a:gridCol w="987552">
                  <a:extLst>
                    <a:ext uri="{9D8B030D-6E8A-4147-A177-3AD203B41FA5}">
                      <a16:colId xmlns:a16="http://schemas.microsoft.com/office/drawing/2014/main" val="3569828517"/>
                    </a:ext>
                  </a:extLst>
                </a:gridCol>
                <a:gridCol w="987552">
                  <a:extLst>
                    <a:ext uri="{9D8B030D-6E8A-4147-A177-3AD203B41FA5}">
                      <a16:colId xmlns:a16="http://schemas.microsoft.com/office/drawing/2014/main" val="1348415062"/>
                    </a:ext>
                  </a:extLst>
                </a:gridCol>
                <a:gridCol w="987552">
                  <a:extLst>
                    <a:ext uri="{9D8B030D-6E8A-4147-A177-3AD203B41FA5}">
                      <a16:colId xmlns:a16="http://schemas.microsoft.com/office/drawing/2014/main" val="2025631854"/>
                    </a:ext>
                  </a:extLst>
                </a:gridCol>
                <a:gridCol w="987552">
                  <a:extLst>
                    <a:ext uri="{9D8B030D-6E8A-4147-A177-3AD203B41FA5}">
                      <a16:colId xmlns:a16="http://schemas.microsoft.com/office/drawing/2014/main" val="2847960852"/>
                    </a:ext>
                  </a:extLst>
                </a:gridCol>
                <a:gridCol w="987552">
                  <a:extLst>
                    <a:ext uri="{9D8B030D-6E8A-4147-A177-3AD203B41FA5}">
                      <a16:colId xmlns:a16="http://schemas.microsoft.com/office/drawing/2014/main" val="341903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004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- 2023-04-11 16:32:05</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DEI Council came together for a two-day meeting focused on furthering PHLY's efforts around diversity, equity, and inclusion.
During their time together, #TEAMPHLY also volunteered to help mightywriters pack period products into kits to be distributed to Philadelphia families.
The non-profit is committed to teaching kids to think clearly and write with clarity as well as providing groceries and other essential items to families in need.
#diversityinclusion #diversityequityinclusion #diversityisstrength #drivechange #volunteerism #501c3 #supportnonprofits #neighborsinneed #insurance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05/05/2023 08:08:35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587422253"/>
                  </a:ext>
                </a:extLst>
              </a:tr>
            </a:tbl>
          </a:graphicData>
        </a:graphic>
      </p:graphicFrame>
      <p:sp>
        <p:nvSpPr>
          <p:cNvPr id="4" name="Text Placeholder 3">
            <a:extLst>
              <a:ext uri="{FF2B5EF4-FFF2-40B4-BE49-F238E27FC236}">
                <a16:creationId xmlns:a16="http://schemas.microsoft.com/office/drawing/2014/main" id="{49EAB135-1054-453F-87F5-8E80545AE61A}"/>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40792190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F8003-A530-4869-88DC-DF9942FD456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649BD2B-BC59-46F3-9CC2-B0D5D75690EA}"/>
              </a:ext>
            </a:extLst>
          </p:cNvPr>
          <p:cNvGraphicFramePr>
            <a:graphicFrameLocks noGrp="1"/>
          </p:cNvGraphicFramePr>
          <p:nvPr>
            <p:ph type="tbl" sz="quarter" idx="13"/>
            <p:extLst>
              <p:ext uri="{D42A27DB-BD31-4B8C-83A1-F6EECF244321}">
                <p14:modId xmlns:p14="http://schemas.microsoft.com/office/powerpoint/2010/main" val="242994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27539267"/>
                    </a:ext>
                  </a:extLst>
                </a:gridCol>
                <a:gridCol w="905256">
                  <a:extLst>
                    <a:ext uri="{9D8B030D-6E8A-4147-A177-3AD203B41FA5}">
                      <a16:colId xmlns:a16="http://schemas.microsoft.com/office/drawing/2014/main" val="1928284014"/>
                    </a:ext>
                  </a:extLst>
                </a:gridCol>
                <a:gridCol w="411480">
                  <a:extLst>
                    <a:ext uri="{9D8B030D-6E8A-4147-A177-3AD203B41FA5}">
                      <a16:colId xmlns:a16="http://schemas.microsoft.com/office/drawing/2014/main" val="2729146187"/>
                    </a:ext>
                  </a:extLst>
                </a:gridCol>
                <a:gridCol w="905256">
                  <a:extLst>
                    <a:ext uri="{9D8B030D-6E8A-4147-A177-3AD203B41FA5}">
                      <a16:colId xmlns:a16="http://schemas.microsoft.com/office/drawing/2014/main" val="1072954589"/>
                    </a:ext>
                  </a:extLst>
                </a:gridCol>
                <a:gridCol w="905256">
                  <a:extLst>
                    <a:ext uri="{9D8B030D-6E8A-4147-A177-3AD203B41FA5}">
                      <a16:colId xmlns:a16="http://schemas.microsoft.com/office/drawing/2014/main" val="1484462668"/>
                    </a:ext>
                  </a:extLst>
                </a:gridCol>
                <a:gridCol w="905256">
                  <a:extLst>
                    <a:ext uri="{9D8B030D-6E8A-4147-A177-3AD203B41FA5}">
                      <a16:colId xmlns:a16="http://schemas.microsoft.com/office/drawing/2014/main" val="3023874260"/>
                    </a:ext>
                  </a:extLst>
                </a:gridCol>
                <a:gridCol w="905256">
                  <a:extLst>
                    <a:ext uri="{9D8B030D-6E8A-4147-A177-3AD203B41FA5}">
                      <a16:colId xmlns:a16="http://schemas.microsoft.com/office/drawing/2014/main" val="4068204744"/>
                    </a:ext>
                  </a:extLst>
                </a:gridCol>
                <a:gridCol w="905256">
                  <a:extLst>
                    <a:ext uri="{9D8B030D-6E8A-4147-A177-3AD203B41FA5}">
                      <a16:colId xmlns:a16="http://schemas.microsoft.com/office/drawing/2014/main" val="3445739364"/>
                    </a:ext>
                  </a:extLst>
                </a:gridCol>
                <a:gridCol w="905256">
                  <a:extLst>
                    <a:ext uri="{9D8B030D-6E8A-4147-A177-3AD203B41FA5}">
                      <a16:colId xmlns:a16="http://schemas.microsoft.com/office/drawing/2014/main" val="417732728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924362514"/>
                  </a:ext>
                </a:extLst>
              </a:tr>
              <a:tr h="370840">
                <a:tc>
                  <a:txBody>
                    <a:bodyPr/>
                    <a:lstStyle/>
                    <a:p>
                      <a:r>
                        <a:rPr lang="en-US" sz="1000"/>
                        <a:t>18</a:t>
                      </a:r>
                    </a:p>
                  </a:txBody>
                  <a:tcPr/>
                </a:tc>
                <a:tc>
                  <a:txBody>
                    <a:bodyPr/>
                    <a:lstStyle/>
                    <a:p>
                      <a:r>
                        <a:rPr lang="en-US" sz="1000"/>
                        <a:t>0.7479 %</a:t>
                      </a:r>
                    </a:p>
                  </a:txBody>
                  <a:tcPr/>
                </a:tc>
                <a:tc>
                  <a:txBody>
                    <a:bodyPr/>
                    <a:lstStyle/>
                    <a:p>
                      <a:r>
                        <a:rPr lang="en-US" sz="1000"/>
                        <a:t>0.06</a:t>
                      </a:r>
                    </a:p>
                  </a:txBody>
                  <a:tcPr/>
                </a:tc>
                <a:tc>
                  <a:txBody>
                    <a:bodyPr/>
                    <a:lstStyle/>
                    <a:p>
                      <a:r>
                        <a:rPr lang="en-US" sz="1000"/>
                        <a:t>161.50</a:t>
                      </a:r>
                    </a:p>
                  </a:txBody>
                  <a:tcPr/>
                </a:tc>
                <a:tc>
                  <a:txBody>
                    <a:bodyPr/>
                    <a:lstStyle/>
                    <a:p>
                      <a:r>
                        <a:rPr lang="en-US" sz="1000"/>
                        <a:t>160.50</a:t>
                      </a:r>
                    </a:p>
                  </a:txBody>
                  <a:tcPr/>
                </a:tc>
                <a:tc>
                  <a:txBody>
                    <a:bodyPr/>
                    <a:lstStyle/>
                    <a:p>
                      <a:r>
                        <a:rPr lang="en-US" sz="1000"/>
                        <a:t>121.00</a:t>
                      </a:r>
                    </a:p>
                  </a:txBody>
                  <a:tcPr/>
                </a:tc>
                <a:tc>
                  <a:txBody>
                    <a:bodyPr/>
                    <a:lstStyle/>
                    <a:p>
                      <a:r>
                        <a:rPr lang="en-US" sz="1000"/>
                        <a:t>120.94</a:t>
                      </a:r>
                    </a:p>
                  </a:txBody>
                  <a:tcPr/>
                </a:tc>
                <a:tc>
                  <a:txBody>
                    <a:bodyPr/>
                    <a:lstStyle/>
                    <a:p>
                      <a:r>
                        <a:rPr lang="en-US" sz="1000"/>
                        <a:t>2907</a:t>
                      </a:r>
                    </a:p>
                  </a:txBody>
                  <a:tcPr/>
                </a:tc>
                <a:tc>
                  <a:txBody>
                    <a:bodyPr/>
                    <a:lstStyle/>
                    <a:p>
                      <a:r>
                        <a:rPr lang="en-US" sz="1000"/>
                        <a:t>2178</a:t>
                      </a:r>
                    </a:p>
                  </a:txBody>
                  <a:tcPr/>
                </a:tc>
                <a:extLst>
                  <a:ext uri="{0D108BD9-81ED-4DB2-BD59-A6C34878D82A}">
                    <a16:rowId xmlns:a16="http://schemas.microsoft.com/office/drawing/2014/main" val="2005545513"/>
                  </a:ext>
                </a:extLst>
              </a:tr>
            </a:tbl>
          </a:graphicData>
        </a:graphic>
      </p:graphicFrame>
      <p:sp>
        <p:nvSpPr>
          <p:cNvPr id="4" name="Text Placeholder 3">
            <a:extLst>
              <a:ext uri="{FF2B5EF4-FFF2-40B4-BE49-F238E27FC236}">
                <a16:creationId xmlns:a16="http://schemas.microsoft.com/office/drawing/2014/main" id="{0015406C-2FA8-46AD-94B7-5E0B53962AFF}"/>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4058009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B33B-9D85-4D35-9A3C-753335BFCDA3}"/>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7024322C-A7F8-4A48-8A85-8EBE86FC23E4}"/>
              </a:ext>
            </a:extLst>
          </p:cNvPr>
          <p:cNvGraphicFramePr>
            <a:graphicFrameLocks noGrp="1"/>
          </p:cNvGraphicFramePr>
          <p:nvPr>
            <p:ph type="tbl" sz="quarter" idx="13"/>
            <p:extLst>
              <p:ext uri="{D42A27DB-BD31-4B8C-83A1-F6EECF244321}">
                <p14:modId xmlns:p14="http://schemas.microsoft.com/office/powerpoint/2010/main" val="3780210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7624599"/>
                    </a:ext>
                  </a:extLst>
                </a:gridCol>
                <a:gridCol w="1399032">
                  <a:extLst>
                    <a:ext uri="{9D8B030D-6E8A-4147-A177-3AD203B41FA5}">
                      <a16:colId xmlns:a16="http://schemas.microsoft.com/office/drawing/2014/main" val="1801384890"/>
                    </a:ext>
                  </a:extLst>
                </a:gridCol>
                <a:gridCol w="658368">
                  <a:extLst>
                    <a:ext uri="{9D8B030D-6E8A-4147-A177-3AD203B41FA5}">
                      <a16:colId xmlns:a16="http://schemas.microsoft.com/office/drawing/2014/main" val="2194914007"/>
                    </a:ext>
                  </a:extLst>
                </a:gridCol>
                <a:gridCol w="658368">
                  <a:extLst>
                    <a:ext uri="{9D8B030D-6E8A-4147-A177-3AD203B41FA5}">
                      <a16:colId xmlns:a16="http://schemas.microsoft.com/office/drawing/2014/main" val="967742086"/>
                    </a:ext>
                  </a:extLst>
                </a:gridCol>
                <a:gridCol w="658368">
                  <a:extLst>
                    <a:ext uri="{9D8B030D-6E8A-4147-A177-3AD203B41FA5}">
                      <a16:colId xmlns:a16="http://schemas.microsoft.com/office/drawing/2014/main" val="1749716192"/>
                    </a:ext>
                  </a:extLst>
                </a:gridCol>
                <a:gridCol w="658368">
                  <a:extLst>
                    <a:ext uri="{9D8B030D-6E8A-4147-A177-3AD203B41FA5}">
                      <a16:colId xmlns:a16="http://schemas.microsoft.com/office/drawing/2014/main" val="1885241303"/>
                    </a:ext>
                  </a:extLst>
                </a:gridCol>
                <a:gridCol w="658368">
                  <a:extLst>
                    <a:ext uri="{9D8B030D-6E8A-4147-A177-3AD203B41FA5}">
                      <a16:colId xmlns:a16="http://schemas.microsoft.com/office/drawing/2014/main" val="2914915401"/>
                    </a:ext>
                  </a:extLst>
                </a:gridCol>
                <a:gridCol w="658368">
                  <a:extLst>
                    <a:ext uri="{9D8B030D-6E8A-4147-A177-3AD203B41FA5}">
                      <a16:colId xmlns:a16="http://schemas.microsoft.com/office/drawing/2014/main" val="1159062644"/>
                    </a:ext>
                  </a:extLst>
                </a:gridCol>
                <a:gridCol w="658368">
                  <a:extLst>
                    <a:ext uri="{9D8B030D-6E8A-4147-A177-3AD203B41FA5}">
                      <a16:colId xmlns:a16="http://schemas.microsoft.com/office/drawing/2014/main" val="355087564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540435652"/>
                  </a:ext>
                </a:extLst>
              </a:tr>
              <a:tr h="370840">
                <a:tc>
                  <a:txBody>
                    <a:bodyPr/>
                    <a:lstStyle/>
                    <a:p>
                      <a:r>
                        <a:rPr lang="pt-BR" sz="1000" b="1"/>
                        <a:t>phlyinsurance - 2023-04-28 18:19:40</a:t>
                      </a:r>
                      <a:r>
                        <a:rPr lang="pt-BR" sz="1000"/>
                        <a:t>
 n/a</a:t>
                      </a:r>
                      <a:endParaRPr lang="en-US" sz="1000"/>
                    </a:p>
                  </a:txBody>
                  <a:tcPr/>
                </a:tc>
                <a:tc>
                  <a:txBody>
                    <a:bodyPr/>
                    <a:lstStyle/>
                    <a:p>
                      <a:r>
                        <a:rPr lang="en-US" sz="1000"/>
                        <a:t>https://quintly-image-storage.s3.amazonaws.com/c303562b672a3318c686cfcc37b7e67a/d8958c10ce589e96b2e4f5bf71f45b46.jpg</a:t>
                      </a:r>
                    </a:p>
                  </a:txBody>
                  <a:tcPr/>
                </a:tc>
                <a:tc>
                  <a:txBody>
                    <a:bodyPr/>
                    <a:lstStyle/>
                    <a:p>
                      <a:r>
                        <a:rPr lang="en-US" sz="1000"/>
                        <a:t>Video</a:t>
                      </a:r>
                    </a:p>
                  </a:txBody>
                  <a:tcPr/>
                </a:tc>
                <a:tc>
                  <a:txBody>
                    <a:bodyPr/>
                    <a:lstStyle/>
                    <a:p>
                      <a:r>
                        <a:rPr lang="en-US" sz="1000"/>
                        <a:t>115</a:t>
                      </a:r>
                    </a:p>
                  </a:txBody>
                  <a:tcPr/>
                </a:tc>
                <a:tc>
                  <a:txBody>
                    <a:bodyPr/>
                    <a:lstStyle/>
                    <a:p>
                      <a:r>
                        <a:rPr lang="en-US" sz="1000"/>
                        <a:t>115</a:t>
                      </a:r>
                    </a:p>
                  </a:txBody>
                  <a:tcPr/>
                </a:tc>
                <a:tc>
                  <a:txBody>
                    <a:bodyPr/>
                    <a:lstStyle/>
                    <a:p>
                      <a:r>
                        <a:rPr lang="en-US" sz="1000"/>
                        <a:t>0</a:t>
                      </a:r>
                    </a:p>
                  </a:txBody>
                  <a:tcPr/>
                </a:tc>
                <a:tc>
                  <a:txBody>
                    <a:bodyPr/>
                    <a:lstStyle/>
                    <a:p>
                      <a:r>
                        <a:rPr lang="en-US" sz="1000"/>
                        <a:t>25</a:t>
                      </a:r>
                    </a:p>
                  </a:txBody>
                  <a:tcPr/>
                </a:tc>
                <a:tc>
                  <a:txBody>
                    <a:bodyPr/>
                    <a:lstStyle/>
                    <a:p>
                      <a:r>
                        <a:rPr lang="en-US" sz="1000"/>
                        <a:t>72</a:t>
                      </a:r>
                    </a:p>
                  </a:txBody>
                  <a:tcPr/>
                </a:tc>
                <a:tc>
                  <a:txBody>
                    <a:bodyPr/>
                    <a:lstStyle/>
                    <a:p>
                      <a:r>
                        <a:rPr lang="en-US" sz="1000"/>
                        <a:t>1</a:t>
                      </a:r>
                    </a:p>
                  </a:txBody>
                  <a:tcPr/>
                </a:tc>
                <a:extLst>
                  <a:ext uri="{0D108BD9-81ED-4DB2-BD59-A6C34878D82A}">
                    <a16:rowId xmlns:a16="http://schemas.microsoft.com/office/drawing/2014/main" val="1021115039"/>
                  </a:ext>
                </a:extLst>
              </a:tr>
              <a:tr h="370840">
                <a:tc>
                  <a:txBody>
                    <a:bodyPr/>
                    <a:lstStyle/>
                    <a:p>
                      <a:r>
                        <a:rPr lang="en-US" sz="1000" b="1"/>
                        <a:t>phlyinsurance - 2023-04-27 17:04:33</a:t>
                      </a:r>
                      <a:r>
                        <a:rPr lang="en-US" sz="1000"/>
                        <a:t>
 #TAKEYOURCHILDTOWORKDAY</a:t>
                      </a:r>
                    </a:p>
                  </a:txBody>
                  <a:tcPr/>
                </a:tc>
                <a:tc>
                  <a:txBody>
                    <a:bodyPr/>
                    <a:lstStyle/>
                    <a:p>
                      <a:r>
                        <a:rPr lang="en-US" sz="1000"/>
                        <a:t>https://quintly-image-storage.s3.amazonaws.com/c303562b672a3318c686cfcc37b7e67a/8d2617fea12e0e43d55623ce083008a7.jpg</a:t>
                      </a:r>
                    </a:p>
                  </a:txBody>
                  <a:tcPr/>
                </a:tc>
                <a:tc>
                  <a:txBody>
                    <a:bodyPr/>
                    <a:lstStyle/>
                    <a:p>
                      <a:r>
                        <a:rPr lang="en-US" sz="1000"/>
                        <a:t>Video</a:t>
                      </a:r>
                    </a:p>
                  </a:txBody>
                  <a:tcPr/>
                </a:tc>
                <a:tc>
                  <a:txBody>
                    <a:bodyPr/>
                    <a:lstStyle/>
                    <a:p>
                      <a:r>
                        <a:rPr lang="en-US" sz="1000"/>
                        <a:t>149</a:t>
                      </a:r>
                    </a:p>
                  </a:txBody>
                  <a:tcPr/>
                </a:tc>
                <a:tc>
                  <a:txBody>
                    <a:bodyPr/>
                    <a:lstStyle/>
                    <a:p>
                      <a:r>
                        <a:rPr lang="en-US" sz="1000"/>
                        <a:t>149</a:t>
                      </a:r>
                    </a:p>
                  </a:txBody>
                  <a:tcPr/>
                </a:tc>
                <a:tc>
                  <a:txBody>
                    <a:bodyPr/>
                    <a:lstStyle/>
                    <a:p>
                      <a:r>
                        <a:rPr lang="en-US" sz="1000"/>
                        <a:t>0</a:t>
                      </a:r>
                    </a:p>
                  </a:txBody>
                  <a:tcPr/>
                </a:tc>
                <a:tc>
                  <a:txBody>
                    <a:bodyPr/>
                    <a:lstStyle/>
                    <a:p>
                      <a:r>
                        <a:rPr lang="en-US" sz="1000"/>
                        <a:t>33</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4137136930"/>
                  </a:ext>
                </a:extLst>
              </a:tr>
              <a:tr h="370840">
                <a:tc>
                  <a:txBody>
                    <a:bodyPr/>
                    <a:lstStyle/>
                    <a:p>
                      <a:r>
                        <a:rPr lang="en-US" sz="1000" b="1"/>
                        <a:t>phlyinsurance - 2023-04-27 17:01:51</a:t>
                      </a:r>
                      <a:r>
                        <a:rPr lang="en-US" sz="1000"/>
                        <a:t>
 Happy #TakeYourChildToWorkDay! 🙌🏼</a:t>
                      </a:r>
                    </a:p>
                  </a:txBody>
                  <a:tcPr/>
                </a:tc>
                <a:tc>
                  <a:txBody>
                    <a:bodyPr/>
                    <a:lstStyle/>
                    <a:p>
                      <a:r>
                        <a:rPr lang="en-US" sz="1000"/>
                        <a:t>https://quintly-image-storage.s3.amazonaws.com/c303562b672a3318c686cfcc37b7e67a/912a4e70f295de5da8d9de6f7bca011b.jpg</a:t>
                      </a:r>
                    </a:p>
                  </a:txBody>
                  <a:tcPr/>
                </a:tc>
                <a:tc>
                  <a:txBody>
                    <a:bodyPr/>
                    <a:lstStyle/>
                    <a:p>
                      <a:r>
                        <a:rPr lang="en-US" sz="1000"/>
                        <a:t>Video</a:t>
                      </a:r>
                    </a:p>
                  </a:txBody>
                  <a:tcPr/>
                </a:tc>
                <a:tc>
                  <a:txBody>
                    <a:bodyPr/>
                    <a:lstStyle/>
                    <a:p>
                      <a:r>
                        <a:rPr lang="en-US" sz="1000"/>
                        <a:t>156</a:t>
                      </a:r>
                    </a:p>
                  </a:txBody>
                  <a:tcPr/>
                </a:tc>
                <a:tc>
                  <a:txBody>
                    <a:bodyPr/>
                    <a:lstStyle/>
                    <a:p>
                      <a:r>
                        <a:rPr lang="en-US" sz="1000"/>
                        <a:t>156</a:t>
                      </a:r>
                    </a:p>
                  </a:txBody>
                  <a:tcPr/>
                </a:tc>
                <a:tc>
                  <a:txBody>
                    <a:bodyPr/>
                    <a:lstStyle/>
                    <a:p>
                      <a:r>
                        <a:rPr lang="en-US" sz="1000"/>
                        <a:t>0</a:t>
                      </a:r>
                    </a:p>
                  </a:txBody>
                  <a:tcPr/>
                </a:tc>
                <a:tc>
                  <a:txBody>
                    <a:bodyPr/>
                    <a:lstStyle/>
                    <a:p>
                      <a:r>
                        <a:rPr lang="en-US" sz="1000"/>
                        <a:t>8</a:t>
                      </a:r>
                    </a:p>
                  </a:txBody>
                  <a:tcPr/>
                </a:tc>
                <a:tc>
                  <a:txBody>
                    <a:bodyPr/>
                    <a:lstStyle/>
                    <a:p>
                      <a:r>
                        <a:rPr lang="en-US" sz="1000"/>
                        <a:t>85</a:t>
                      </a:r>
                    </a:p>
                  </a:txBody>
                  <a:tcPr/>
                </a:tc>
                <a:tc>
                  <a:txBody>
                    <a:bodyPr/>
                    <a:lstStyle/>
                    <a:p>
                      <a:r>
                        <a:rPr lang="en-US" sz="1000"/>
                        <a:t>13</a:t>
                      </a:r>
                    </a:p>
                  </a:txBody>
                  <a:tcPr/>
                </a:tc>
                <a:extLst>
                  <a:ext uri="{0D108BD9-81ED-4DB2-BD59-A6C34878D82A}">
                    <a16:rowId xmlns:a16="http://schemas.microsoft.com/office/drawing/2014/main" val="2304123168"/>
                  </a:ext>
                </a:extLst>
              </a:tr>
              <a:tr h="370840">
                <a:tc>
                  <a:txBody>
                    <a:bodyPr/>
                    <a:lstStyle/>
                    <a:p>
                      <a:r>
                        <a:rPr lang="en-US" sz="1000" b="1"/>
                        <a:t>phlyinsurance - 2023-04-27 16:55:01</a:t>
                      </a:r>
                      <a:r>
                        <a:rPr lang="en-US" sz="1000"/>
                        <a:t>
 #TEAMPHLY</a:t>
                      </a:r>
                    </a:p>
                  </a:txBody>
                  <a:tcPr/>
                </a:tc>
                <a:tc>
                  <a:txBody>
                    <a:bodyPr/>
                    <a:lstStyle/>
                    <a:p>
                      <a:r>
                        <a:rPr lang="en-US" sz="1000"/>
                        <a:t>https://quintly-image-storage.s3.amazonaws.com/c303562b672a3318c686cfcc37b7e67a/f1a6847aec901e868d73e6dc02552f28.jpg</a:t>
                      </a:r>
                    </a:p>
                  </a:txBody>
                  <a:tcPr/>
                </a:tc>
                <a:tc>
                  <a:txBody>
                    <a:bodyPr/>
                    <a:lstStyle/>
                    <a:p>
                      <a:r>
                        <a:rPr lang="en-US" sz="1000"/>
                        <a:t>Video</a:t>
                      </a:r>
                    </a:p>
                  </a:txBody>
                  <a:tcPr/>
                </a:tc>
                <a:tc>
                  <a:txBody>
                    <a:bodyPr/>
                    <a:lstStyle/>
                    <a:p>
                      <a:r>
                        <a:rPr lang="en-US" sz="1000"/>
                        <a:t>168</a:t>
                      </a:r>
                    </a:p>
                  </a:txBody>
                  <a:tcPr/>
                </a:tc>
                <a:tc>
                  <a:txBody>
                    <a:bodyPr/>
                    <a:lstStyle/>
                    <a:p>
                      <a:r>
                        <a:rPr lang="en-US" sz="1000"/>
                        <a:t>167</a:t>
                      </a:r>
                    </a:p>
                  </a:txBody>
                  <a:tcPr/>
                </a:tc>
                <a:tc>
                  <a:txBody>
                    <a:bodyPr/>
                    <a:lstStyle/>
                    <a:p>
                      <a:r>
                        <a:rPr lang="en-US" sz="1000"/>
                        <a:t>0</a:t>
                      </a:r>
                    </a:p>
                  </a:txBody>
                  <a:tcPr/>
                </a:tc>
                <a:tc>
                  <a:txBody>
                    <a:bodyPr/>
                    <a:lstStyle/>
                    <a:p>
                      <a:r>
                        <a:rPr lang="en-US" sz="1000"/>
                        <a:t>27</a:t>
                      </a:r>
                    </a:p>
                  </a:txBody>
                  <a:tcPr/>
                </a:tc>
                <a:tc>
                  <a:txBody>
                    <a:bodyPr/>
                    <a:lstStyle/>
                    <a:p>
                      <a:r>
                        <a:rPr lang="en-US" sz="1000"/>
                        <a:t>123</a:t>
                      </a:r>
                    </a:p>
                  </a:txBody>
                  <a:tcPr/>
                </a:tc>
                <a:tc>
                  <a:txBody>
                    <a:bodyPr/>
                    <a:lstStyle/>
                    <a:p>
                      <a:r>
                        <a:rPr lang="en-US" sz="1000"/>
                        <a:t>3</a:t>
                      </a:r>
                    </a:p>
                  </a:txBody>
                  <a:tcPr/>
                </a:tc>
                <a:extLst>
                  <a:ext uri="{0D108BD9-81ED-4DB2-BD59-A6C34878D82A}">
                    <a16:rowId xmlns:a16="http://schemas.microsoft.com/office/drawing/2014/main" val="3294525055"/>
                  </a:ext>
                </a:extLst>
              </a:tr>
              <a:tr h="370840">
                <a:tc>
                  <a:txBody>
                    <a:bodyPr/>
                    <a:lstStyle/>
                    <a:p>
                      <a:r>
                        <a:rPr lang="pt-BR" sz="1000" b="1"/>
                        <a:t>phlyinsurance - 2023-04-25 16:27:22</a:t>
                      </a:r>
                      <a:r>
                        <a:rPr lang="pt-BR" sz="1000"/>
                        <a:t>
 n/a</a:t>
                      </a:r>
                      <a:endParaRPr lang="en-US" sz="1000"/>
                    </a:p>
                  </a:txBody>
                  <a:tcPr/>
                </a:tc>
                <a:tc>
                  <a:txBody>
                    <a:bodyPr/>
                    <a:lstStyle/>
                    <a:p>
                      <a:r>
                        <a:rPr lang="en-US" sz="1000"/>
                        <a:t>https://quintly-image-storage.s3.amazonaws.com/c303562b672a3318c686cfcc37b7e67a/e71655bd1caa8333fce345c6bd38edd1.jpg</a:t>
                      </a:r>
                    </a:p>
                  </a:txBody>
                  <a:tcPr/>
                </a:tc>
                <a:tc>
                  <a:txBody>
                    <a:bodyPr/>
                    <a:lstStyle/>
                    <a:p>
                      <a:r>
                        <a:rPr lang="en-US" sz="1000"/>
                        <a:t>Video</a:t>
                      </a:r>
                    </a:p>
                  </a:txBody>
                  <a:tcPr/>
                </a:tc>
                <a:tc>
                  <a:txBody>
                    <a:bodyPr/>
                    <a:lstStyle/>
                    <a:p>
                      <a:r>
                        <a:rPr lang="en-US" sz="1000"/>
                        <a:t>124</a:t>
                      </a:r>
                    </a:p>
                  </a:txBody>
                  <a:tcPr/>
                </a:tc>
                <a:tc>
                  <a:txBody>
                    <a:bodyPr/>
                    <a:lstStyle/>
                    <a:p>
                      <a:r>
                        <a:rPr lang="en-US" sz="1000"/>
                        <a:t>124</a:t>
                      </a:r>
                    </a:p>
                  </a:txBody>
                  <a:tcPr/>
                </a:tc>
                <a:tc>
                  <a:txBody>
                    <a:bodyPr/>
                    <a:lstStyle/>
                    <a:p>
                      <a:r>
                        <a:rPr lang="en-US" sz="1000"/>
                        <a:t>0</a:t>
                      </a:r>
                    </a:p>
                  </a:txBody>
                  <a:tcPr/>
                </a:tc>
                <a:tc>
                  <a:txBody>
                    <a:bodyPr/>
                    <a:lstStyle/>
                    <a:p>
                      <a:r>
                        <a:rPr lang="en-US" sz="1000"/>
                        <a:t>31</a:t>
                      </a:r>
                    </a:p>
                  </a:txBody>
                  <a:tcPr/>
                </a:tc>
                <a:tc>
                  <a:txBody>
                    <a:bodyPr/>
                    <a:lstStyle/>
                    <a:p>
                      <a:r>
                        <a:rPr lang="en-US" sz="1000"/>
                        <a:t>69</a:t>
                      </a:r>
                    </a:p>
                  </a:txBody>
                  <a:tcPr/>
                </a:tc>
                <a:tc>
                  <a:txBody>
                    <a:bodyPr/>
                    <a:lstStyle/>
                    <a:p>
                      <a:r>
                        <a:rPr lang="en-US" sz="1000"/>
                        <a:t>3</a:t>
                      </a:r>
                    </a:p>
                  </a:txBody>
                  <a:tcPr/>
                </a:tc>
                <a:extLst>
                  <a:ext uri="{0D108BD9-81ED-4DB2-BD59-A6C34878D82A}">
                    <a16:rowId xmlns:a16="http://schemas.microsoft.com/office/drawing/2014/main" val="1238867856"/>
                  </a:ext>
                </a:extLst>
              </a:tr>
            </a:tbl>
          </a:graphicData>
        </a:graphic>
      </p:graphicFrame>
      <p:sp>
        <p:nvSpPr>
          <p:cNvPr id="4" name="Text Placeholder 3">
            <a:extLst>
              <a:ext uri="{FF2B5EF4-FFF2-40B4-BE49-F238E27FC236}">
                <a16:creationId xmlns:a16="http://schemas.microsoft.com/office/drawing/2014/main" id="{FE899140-0EE9-4569-AF73-10E8F1F90393}"/>
              </a:ext>
            </a:extLst>
          </p:cNvPr>
          <p:cNvSpPr>
            <a:spLocks noGrp="1"/>
          </p:cNvSpPr>
          <p:nvPr>
            <p:ph type="body" sz="quarter" idx="14"/>
          </p:nvPr>
        </p:nvSpPr>
        <p:spPr/>
        <p:txBody>
          <a:bodyPr/>
          <a:lstStyle/>
          <a:p>
            <a:r>
              <a:rPr lang="en-US"/>
              <a:t>04/01/2023 - 04/30/2023</a:t>
            </a:r>
          </a:p>
        </p:txBody>
      </p:sp>
    </p:spTree>
    <p:extLst>
      <p:ext uri="{BB962C8B-B14F-4D97-AF65-F5344CB8AC3E}">
        <p14:creationId xmlns:p14="http://schemas.microsoft.com/office/powerpoint/2010/main" val="23879765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3246</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2023-05-05T14:21:44Z</dcterms:created>
  <dcterms:modified xsi:type="dcterms:W3CDTF">2023-05-05T14:22:40Z</dcterms:modified>
</cp:coreProperties>
</file>