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45017</c:v>
                </c:pt>
              </c:numCache>
            </c:numRef>
          </c:cat>
          <c:val>
            <c:numRef>
              <c:f>Sheet1!$B$2</c:f>
              <c:numCache>
                <c:formatCode>General</c:formatCode>
                <c:ptCount val="1"/>
                <c:pt idx="0">
                  <c:v>487</c:v>
                </c:pt>
              </c:numCache>
            </c:numRef>
          </c:val>
          <c:extLst>
            <c:ext xmlns:c16="http://schemas.microsoft.com/office/drawing/2014/chart" uri="{C3380CC4-5D6E-409C-BE32-E72D297353CC}">
              <c16:uniqueId val="{00000000-04A1-49B6-B06E-8924C4A948E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45017</c:v>
                </c:pt>
              </c:numCache>
            </c:numRef>
          </c:cat>
          <c:val>
            <c:numRef>
              <c:f>Sheet1!$C$2</c:f>
              <c:numCache>
                <c:formatCode>General</c:formatCode>
                <c:ptCount val="1"/>
                <c:pt idx="0">
                  <c:v>497</c:v>
                </c:pt>
              </c:numCache>
            </c:numRef>
          </c:val>
          <c:extLst>
            <c:ext xmlns:c16="http://schemas.microsoft.com/office/drawing/2014/chart" uri="{C3380CC4-5D6E-409C-BE32-E72D297353CC}">
              <c16:uniqueId val="{00000001-04A1-49B6-B06E-8924C4A948E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45017</c:v>
                </c:pt>
              </c:numCache>
            </c:numRef>
          </c:cat>
          <c:val>
            <c:numRef>
              <c:f>Sheet1!$D$2</c:f>
              <c:numCache>
                <c:formatCode>General</c:formatCode>
                <c:ptCount val="1"/>
                <c:pt idx="0">
                  <c:v>20719</c:v>
                </c:pt>
              </c:numCache>
            </c:numRef>
          </c:val>
          <c:extLst>
            <c:ext xmlns:c16="http://schemas.microsoft.com/office/drawing/2014/chart" uri="{C3380CC4-5D6E-409C-BE32-E72D297353CC}">
              <c16:uniqueId val="{00000002-04A1-49B6-B06E-8924C4A948E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45017</c:v>
                </c:pt>
              </c:numCache>
            </c:numRef>
          </c:cat>
          <c:val>
            <c:numRef>
              <c:f>Sheet1!$E$2</c:f>
              <c:numCache>
                <c:formatCode>General</c:formatCode>
                <c:ptCount val="1"/>
                <c:pt idx="0">
                  <c:v>248</c:v>
                </c:pt>
              </c:numCache>
            </c:numRef>
          </c:val>
          <c:extLst>
            <c:ext xmlns:c16="http://schemas.microsoft.com/office/drawing/2014/chart" uri="{C3380CC4-5D6E-409C-BE32-E72D297353CC}">
              <c16:uniqueId val="{00000003-04A1-49B6-B06E-8924C4A948ED}"/>
            </c:ext>
          </c:extLst>
        </c:ser>
        <c:dLbls>
          <c:showLegendKey val="0"/>
          <c:showVal val="0"/>
          <c:showCatName val="0"/>
          <c:showSerName val="0"/>
          <c:showPercent val="0"/>
          <c:showBubbleSize val="0"/>
        </c:dLbls>
        <c:gapWidth val="219"/>
        <c:overlap val="-27"/>
        <c:axId val="236977008"/>
        <c:axId val="370905144"/>
      </c:barChart>
      <c:dateAx>
        <c:axId val="23697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05144"/>
        <c:crosses val="autoZero"/>
        <c:auto val="1"/>
        <c:lblOffset val="100"/>
        <c:baseTimeUnit val="days"/>
      </c:dateAx>
      <c:valAx>
        <c:axId val="37090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97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-1</c:v>
                </c:pt>
              </c:numCache>
            </c:numRef>
          </c:val>
          <c:extLst>
            <c:ext xmlns:c16="http://schemas.microsoft.com/office/drawing/2014/chart" uri="{C3380CC4-5D6E-409C-BE32-E72D297353CC}">
              <c16:uniqueId val="{00000000-83C4-40BC-A2C0-702FA778522D}"/>
            </c:ext>
          </c:extLst>
        </c:ser>
        <c:dLbls>
          <c:showLegendKey val="0"/>
          <c:showVal val="0"/>
          <c:showCatName val="0"/>
          <c:showSerName val="0"/>
          <c:showPercent val="0"/>
          <c:showBubbleSize val="0"/>
        </c:dLbls>
        <c:gapWidth val="219"/>
        <c:overlap val="-27"/>
        <c:axId val="378004776"/>
        <c:axId val="378007072"/>
      </c:barChart>
      <c:dateAx>
        <c:axId val="37800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07072"/>
        <c:crosses val="autoZero"/>
        <c:auto val="1"/>
        <c:lblOffset val="100"/>
        <c:baseTimeUnit val="months"/>
      </c:dateAx>
      <c:valAx>
        <c:axId val="37800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0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43-42BA-AFC8-17C4E3854D8D}"/>
            </c:ext>
          </c:extLst>
        </c:ser>
        <c:dLbls>
          <c:showLegendKey val="0"/>
          <c:showVal val="0"/>
          <c:showCatName val="0"/>
          <c:showSerName val="0"/>
          <c:showPercent val="0"/>
          <c:showBubbleSize val="0"/>
        </c:dLbls>
        <c:gapWidth val="219"/>
        <c:overlap val="-27"/>
        <c:axId val="371659376"/>
        <c:axId val="371660688"/>
      </c:barChart>
      <c:dateAx>
        <c:axId val="371659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60688"/>
        <c:crosses val="autoZero"/>
        <c:auto val="1"/>
        <c:lblOffset val="100"/>
        <c:baseTimeUnit val="months"/>
      </c:dateAx>
      <c:valAx>
        <c:axId val="37166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5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1A8-40F2-A5D1-48A2BB0AC196}"/>
            </c:ext>
          </c:extLst>
        </c:ser>
        <c:dLbls>
          <c:showLegendKey val="0"/>
          <c:showVal val="0"/>
          <c:showCatName val="0"/>
          <c:showSerName val="0"/>
          <c:showPercent val="0"/>
          <c:showBubbleSize val="0"/>
        </c:dLbls>
        <c:gapWidth val="219"/>
        <c:overlap val="-27"/>
        <c:axId val="371659048"/>
        <c:axId val="371660360"/>
      </c:barChart>
      <c:catAx>
        <c:axId val="37165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60360"/>
        <c:crosses val="autoZero"/>
        <c:auto val="1"/>
        <c:lblAlgn val="ctr"/>
        <c:lblOffset val="100"/>
        <c:noMultiLvlLbl val="0"/>
      </c:catAx>
      <c:valAx>
        <c:axId val="37166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5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7</c:v>
                </c:pt>
                <c:pt idx="5">
                  <c:v>0</c:v>
                </c:pt>
              </c:numCache>
            </c:numRef>
          </c:val>
          <c:extLst>
            <c:ext xmlns:c16="http://schemas.microsoft.com/office/drawing/2014/chart" uri="{C3380CC4-5D6E-409C-BE32-E72D297353CC}">
              <c16:uniqueId val="{00000000-9BEC-4538-BD84-B5BBB451E806}"/>
            </c:ext>
          </c:extLst>
        </c:ser>
        <c:dLbls>
          <c:showLegendKey val="0"/>
          <c:showVal val="0"/>
          <c:showCatName val="0"/>
          <c:showSerName val="0"/>
          <c:showPercent val="0"/>
          <c:showBubbleSize val="0"/>
        </c:dLbls>
        <c:gapWidth val="219"/>
        <c:overlap val="-27"/>
        <c:axId val="380731120"/>
        <c:axId val="380729152"/>
      </c:barChart>
      <c:dateAx>
        <c:axId val="38073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29152"/>
        <c:crosses val="autoZero"/>
        <c:auto val="1"/>
        <c:lblOffset val="100"/>
        <c:baseTimeUnit val="months"/>
      </c:dateAx>
      <c:valAx>
        <c:axId val="38072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3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1</c:v>
                </c:pt>
              </c:numCache>
            </c:numRef>
          </c:val>
          <c:extLst>
            <c:ext xmlns:c16="http://schemas.microsoft.com/office/drawing/2014/chart" uri="{C3380CC4-5D6E-409C-BE32-E72D297353CC}">
              <c16:uniqueId val="{00000000-4518-4AA8-800D-7EF6E94CF137}"/>
            </c:ext>
          </c:extLst>
        </c:ser>
        <c:dLbls>
          <c:showLegendKey val="0"/>
          <c:showVal val="0"/>
          <c:showCatName val="0"/>
          <c:showSerName val="0"/>
          <c:showPercent val="0"/>
          <c:showBubbleSize val="0"/>
        </c:dLbls>
        <c:gapWidth val="219"/>
        <c:overlap val="-27"/>
        <c:axId val="480201208"/>
        <c:axId val="480197600"/>
      </c:barChart>
      <c:dateAx>
        <c:axId val="48020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197600"/>
        <c:crosses val="autoZero"/>
        <c:auto val="1"/>
        <c:lblOffset val="100"/>
        <c:baseTimeUnit val="months"/>
      </c:dateAx>
      <c:valAx>
        <c:axId val="48019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0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BED-40E6-9462-4693CB66AB49}"/>
            </c:ext>
          </c:extLst>
        </c:ser>
        <c:dLbls>
          <c:showLegendKey val="0"/>
          <c:showVal val="0"/>
          <c:showCatName val="0"/>
          <c:showSerName val="0"/>
          <c:showPercent val="0"/>
          <c:showBubbleSize val="0"/>
        </c:dLbls>
        <c:gapWidth val="219"/>
        <c:overlap val="-27"/>
        <c:axId val="480191040"/>
        <c:axId val="480198584"/>
      </c:barChart>
      <c:dateAx>
        <c:axId val="48019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198584"/>
        <c:crosses val="autoZero"/>
        <c:auto val="1"/>
        <c:lblOffset val="100"/>
        <c:baseTimeUnit val="months"/>
      </c:dateAx>
      <c:valAx>
        <c:axId val="48019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19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06-46DD-BF7F-9250C5405B50}"/>
            </c:ext>
          </c:extLst>
        </c:ser>
        <c:dLbls>
          <c:showLegendKey val="0"/>
          <c:showVal val="0"/>
          <c:showCatName val="0"/>
          <c:showSerName val="0"/>
          <c:showPercent val="0"/>
          <c:showBubbleSize val="0"/>
        </c:dLbls>
        <c:gapWidth val="219"/>
        <c:overlap val="-27"/>
        <c:axId val="480201536"/>
        <c:axId val="480201864"/>
      </c:barChart>
      <c:catAx>
        <c:axId val="48020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01864"/>
        <c:crosses val="autoZero"/>
        <c:auto val="1"/>
        <c:lblAlgn val="ctr"/>
        <c:lblOffset val="100"/>
        <c:noMultiLvlLbl val="0"/>
      </c:catAx>
      <c:valAx>
        <c:axId val="48020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0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22</c:v>
                </c:pt>
              </c:numCache>
            </c:numRef>
          </c:val>
          <c:extLst>
            <c:ext xmlns:c16="http://schemas.microsoft.com/office/drawing/2014/chart" uri="{C3380CC4-5D6E-409C-BE32-E72D297353CC}">
              <c16:uniqueId val="{00000000-5D8B-4747-B91D-CAFB707DE147}"/>
            </c:ext>
          </c:extLst>
        </c:ser>
        <c:dLbls>
          <c:showLegendKey val="0"/>
          <c:showVal val="0"/>
          <c:showCatName val="0"/>
          <c:showSerName val="0"/>
          <c:showPercent val="0"/>
          <c:showBubbleSize val="0"/>
        </c:dLbls>
        <c:gapWidth val="219"/>
        <c:overlap val="-27"/>
        <c:axId val="373291032"/>
        <c:axId val="475843040"/>
      </c:barChart>
      <c:dateAx>
        <c:axId val="37329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843040"/>
        <c:crosses val="autoZero"/>
        <c:auto val="1"/>
        <c:lblOffset val="100"/>
        <c:baseTimeUnit val="months"/>
      </c:dateAx>
      <c:valAx>
        <c:axId val="47584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2023-01</c:v>
                </c:pt>
                <c:pt idx="1">
                  <c:v>2023-02</c:v>
                </c:pt>
                <c:pt idx="2">
                  <c:v>2023-03</c:v>
                </c:pt>
                <c:pt idx="3">
                  <c:v>2023-04</c:v>
                </c:pt>
                <c:pt idx="4">
                  <c:v>2023-05</c:v>
                </c:pt>
              </c:strCache>
            </c:strRef>
          </c:cat>
          <c:val>
            <c:numRef>
              <c:f>Sheet1!$B$2:$B$6</c:f>
              <c:numCache>
                <c:formatCode>General</c:formatCode>
                <c:ptCount val="5"/>
                <c:pt idx="0">
                  <c:v>50</c:v>
                </c:pt>
                <c:pt idx="1">
                  <c:v>50</c:v>
                </c:pt>
                <c:pt idx="2">
                  <c:v>50</c:v>
                </c:pt>
                <c:pt idx="3">
                  <c:v>27</c:v>
                </c:pt>
                <c:pt idx="4">
                  <c:v>22</c:v>
                </c:pt>
              </c:numCache>
            </c:numRef>
          </c:val>
          <c:extLst>
            <c:ext xmlns:c16="http://schemas.microsoft.com/office/drawing/2014/chart" uri="{C3380CC4-5D6E-409C-BE32-E72D297353CC}">
              <c16:uniqueId val="{00000000-5BBE-4D84-97FE-CAB5B376CC7C}"/>
            </c:ext>
          </c:extLst>
        </c:ser>
        <c:dLbls>
          <c:showLegendKey val="0"/>
          <c:showVal val="0"/>
          <c:showCatName val="0"/>
          <c:showSerName val="0"/>
          <c:showPercent val="0"/>
          <c:showBubbleSize val="0"/>
        </c:dLbls>
        <c:gapWidth val="219"/>
        <c:overlap val="-27"/>
        <c:axId val="377301720"/>
        <c:axId val="377306312"/>
      </c:barChart>
      <c:catAx>
        <c:axId val="37730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06312"/>
        <c:crosses val="autoZero"/>
        <c:auto val="1"/>
        <c:lblAlgn val="ctr"/>
        <c:lblOffset val="100"/>
        <c:noMultiLvlLbl val="0"/>
      </c:catAx>
      <c:valAx>
        <c:axId val="37730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0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2023-01</c:v>
                </c:pt>
                <c:pt idx="1">
                  <c:v>2023-02</c:v>
                </c:pt>
                <c:pt idx="2">
                  <c:v>2023-03</c:v>
                </c:pt>
                <c:pt idx="3">
                  <c:v>2023-04</c:v>
                </c:pt>
                <c:pt idx="4">
                  <c:v>2023-05</c:v>
                </c:pt>
              </c:strCache>
            </c:strRef>
          </c:cat>
          <c:val>
            <c:numRef>
              <c:f>Sheet1!$B$2:$B$6</c:f>
              <c:numCache>
                <c:formatCode>General</c:formatCode>
                <c:ptCount val="5"/>
                <c:pt idx="0">
                  <c:v>551</c:v>
                </c:pt>
                <c:pt idx="1">
                  <c:v>657</c:v>
                </c:pt>
                <c:pt idx="2">
                  <c:v>712</c:v>
                </c:pt>
                <c:pt idx="3">
                  <c:v>333</c:v>
                </c:pt>
                <c:pt idx="4">
                  <c:v>45</c:v>
                </c:pt>
              </c:numCache>
            </c:numRef>
          </c:val>
          <c:extLst>
            <c:ext xmlns:c16="http://schemas.microsoft.com/office/drawing/2014/chart" uri="{C3380CC4-5D6E-409C-BE32-E72D297353CC}">
              <c16:uniqueId val="{00000000-DE1E-4AE0-89AB-8B6A9A1635FF}"/>
            </c:ext>
          </c:extLst>
        </c:ser>
        <c:dLbls>
          <c:showLegendKey val="0"/>
          <c:showVal val="0"/>
          <c:showCatName val="0"/>
          <c:showSerName val="0"/>
          <c:showPercent val="0"/>
          <c:showBubbleSize val="0"/>
        </c:dLbls>
        <c:gapWidth val="219"/>
        <c:overlap val="-27"/>
        <c:axId val="377306640"/>
        <c:axId val="377311232"/>
      </c:barChart>
      <c:catAx>
        <c:axId val="37730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11232"/>
        <c:crosses val="autoZero"/>
        <c:auto val="1"/>
        <c:lblAlgn val="ctr"/>
        <c:lblOffset val="100"/>
        <c:noMultiLvlLbl val="0"/>
      </c:catAx>
      <c:valAx>
        <c:axId val="37731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0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1156</c:v>
                </c:pt>
              </c:numCache>
            </c:numRef>
          </c:val>
          <c:extLst>
            <c:ext xmlns:c16="http://schemas.microsoft.com/office/drawing/2014/chart" uri="{C3380CC4-5D6E-409C-BE32-E72D297353CC}">
              <c16:uniqueId val="{00000000-563D-426D-8361-F1E364159179}"/>
            </c:ext>
          </c:extLst>
        </c:ser>
        <c:dLbls>
          <c:showLegendKey val="0"/>
          <c:showVal val="0"/>
          <c:showCatName val="0"/>
          <c:showSerName val="0"/>
          <c:showPercent val="0"/>
          <c:showBubbleSize val="0"/>
        </c:dLbls>
        <c:gapWidth val="219"/>
        <c:overlap val="-27"/>
        <c:axId val="377303360"/>
        <c:axId val="377310576"/>
      </c:barChart>
      <c:catAx>
        <c:axId val="37730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10576"/>
        <c:crosses val="autoZero"/>
        <c:auto val="1"/>
        <c:lblAlgn val="ctr"/>
        <c:lblOffset val="100"/>
        <c:noMultiLvlLbl val="0"/>
      </c:catAx>
      <c:valAx>
        <c:axId val="37731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0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0</c:v>
                </c:pt>
              </c:numCache>
            </c:numRef>
          </c:val>
          <c:extLst>
            <c:ext xmlns:c16="http://schemas.microsoft.com/office/drawing/2014/chart" uri="{C3380CC4-5D6E-409C-BE32-E72D297353CC}">
              <c16:uniqueId val="{00000000-F049-430B-8BE9-D7F25834E170}"/>
            </c:ext>
          </c:extLst>
        </c:ser>
        <c:dLbls>
          <c:showLegendKey val="0"/>
          <c:showVal val="0"/>
          <c:showCatName val="0"/>
          <c:showSerName val="0"/>
          <c:showPercent val="0"/>
          <c:showBubbleSize val="0"/>
        </c:dLbls>
        <c:gapWidth val="219"/>
        <c:overlap val="-27"/>
        <c:axId val="380731776"/>
        <c:axId val="380728496"/>
      </c:barChart>
      <c:dateAx>
        <c:axId val="38073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28496"/>
        <c:crosses val="autoZero"/>
        <c:auto val="1"/>
        <c:lblOffset val="100"/>
        <c:baseTimeUnit val="months"/>
      </c:dateAx>
      <c:valAx>
        <c:axId val="38072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3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480-4F10-A0FD-A40637133C16}"/>
            </c:ext>
          </c:extLst>
        </c:ser>
        <c:dLbls>
          <c:showLegendKey val="0"/>
          <c:showVal val="0"/>
          <c:showCatName val="0"/>
          <c:showSerName val="0"/>
          <c:showPercent val="0"/>
          <c:showBubbleSize val="0"/>
        </c:dLbls>
        <c:gapWidth val="219"/>
        <c:overlap val="-27"/>
        <c:axId val="371663968"/>
        <c:axId val="371658392"/>
      </c:barChart>
      <c:dateAx>
        <c:axId val="37166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58392"/>
        <c:crosses val="autoZero"/>
        <c:auto val="1"/>
        <c:lblOffset val="100"/>
        <c:baseTimeUnit val="months"/>
      </c:dateAx>
      <c:valAx>
        <c:axId val="37165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6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77</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A38-4B41-B34B-6D002D87BFCE}"/>
            </c:ext>
          </c:extLst>
        </c:ser>
        <c:dLbls>
          <c:showLegendKey val="0"/>
          <c:showVal val="0"/>
          <c:showCatName val="0"/>
          <c:showSerName val="0"/>
          <c:showPercent val="0"/>
          <c:showBubbleSize val="0"/>
        </c:dLbls>
        <c:gapWidth val="219"/>
        <c:overlap val="-27"/>
        <c:axId val="482341112"/>
        <c:axId val="482335208"/>
      </c:barChart>
      <c:catAx>
        <c:axId val="48234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35208"/>
        <c:crosses val="autoZero"/>
        <c:auto val="1"/>
        <c:lblAlgn val="ctr"/>
        <c:lblOffset val="100"/>
        <c:noMultiLvlLbl val="0"/>
      </c:catAx>
      <c:valAx>
        <c:axId val="48233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4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numCache>
            </c:numRef>
          </c:val>
          <c:extLst>
            <c:ext xmlns:c16="http://schemas.microsoft.com/office/drawing/2014/chart" uri="{C3380CC4-5D6E-409C-BE32-E72D297353CC}">
              <c16:uniqueId val="{00000000-62A0-4C73-9A28-8CB119576C3A}"/>
            </c:ext>
          </c:extLst>
        </c:ser>
        <c:dLbls>
          <c:showLegendKey val="0"/>
          <c:showVal val="0"/>
          <c:showCatName val="0"/>
          <c:showSerName val="0"/>
          <c:showPercent val="0"/>
          <c:showBubbleSize val="0"/>
        </c:dLbls>
        <c:gapWidth val="219"/>
        <c:overlap val="-27"/>
        <c:axId val="482338488"/>
        <c:axId val="482338160"/>
      </c:barChart>
      <c:dateAx>
        <c:axId val="48233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38160"/>
        <c:crosses val="autoZero"/>
        <c:auto val="1"/>
        <c:lblOffset val="100"/>
        <c:baseTimeUnit val="months"/>
      </c:dateAx>
      <c:valAx>
        <c:axId val="48233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33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E7791-0ED9-487D-8493-9191D4A12A28}"/>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546209C-DA72-4676-94C1-7F82DEC6220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01966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41C0B-CD96-4A52-970B-7E2649D333DC}"/>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27DC624-86FC-41E3-862C-EE1DA110B988}"/>
              </a:ext>
            </a:extLst>
          </p:cNvPr>
          <p:cNvGraphicFramePr>
            <a:graphicFrameLocks noGrp="1"/>
          </p:cNvGraphicFramePr>
          <p:nvPr>
            <p:ph type="chart" sz="quarter" idx="13"/>
            <p:extLst>
              <p:ext uri="{D42A27DB-BD31-4B8C-83A1-F6EECF244321}">
                <p14:modId xmlns:p14="http://schemas.microsoft.com/office/powerpoint/2010/main" val="2292355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2D83B-5C22-426D-A84F-C154CDA5BD60}"/>
              </a:ext>
            </a:extLst>
          </p:cNvPr>
          <p:cNvSpPr>
            <a:spLocks noGrp="1"/>
          </p:cNvSpPr>
          <p:nvPr>
            <p:ph type="body" sz="quarter" idx="14"/>
          </p:nvPr>
        </p:nvSpPr>
        <p:spPr/>
        <p:txBody>
          <a:bodyPr/>
          <a:lstStyle/>
          <a:p>
            <a:r>
              <a:rPr lang="en-US"/>
              <a:t>04/01/2023 - 04/30/2023</a:t>
            </a:r>
          </a:p>
        </p:txBody>
      </p:sp>
      <p:sp>
        <p:nvSpPr>
          <p:cNvPr id="5" name="Footer Placeholder 4">
            <a:extLst>
              <a:ext uri="{FF2B5EF4-FFF2-40B4-BE49-F238E27FC236}">
                <a16:creationId xmlns:a16="http://schemas.microsoft.com/office/drawing/2014/main" id="{05D75C7A-A0A2-4996-B5CF-5488814768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76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7B14-4806-48B3-8245-403C5543F5F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9BB3A90-A465-4385-81BC-366E164F8245}"/>
              </a:ext>
            </a:extLst>
          </p:cNvPr>
          <p:cNvGraphicFramePr>
            <a:graphicFrameLocks noGrp="1"/>
          </p:cNvGraphicFramePr>
          <p:nvPr>
            <p:ph type="tbl" sz="quarter" idx="13"/>
            <p:extLst>
              <p:ext uri="{D42A27DB-BD31-4B8C-83A1-F6EECF244321}">
                <p14:modId xmlns:p14="http://schemas.microsoft.com/office/powerpoint/2010/main" val="194694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79514418"/>
                    </a:ext>
                  </a:extLst>
                </a:gridCol>
                <a:gridCol w="905256">
                  <a:extLst>
                    <a:ext uri="{9D8B030D-6E8A-4147-A177-3AD203B41FA5}">
                      <a16:colId xmlns:a16="http://schemas.microsoft.com/office/drawing/2014/main" val="3562797266"/>
                    </a:ext>
                  </a:extLst>
                </a:gridCol>
                <a:gridCol w="905256">
                  <a:extLst>
                    <a:ext uri="{9D8B030D-6E8A-4147-A177-3AD203B41FA5}">
                      <a16:colId xmlns:a16="http://schemas.microsoft.com/office/drawing/2014/main" val="2270095988"/>
                    </a:ext>
                  </a:extLst>
                </a:gridCol>
                <a:gridCol w="905256">
                  <a:extLst>
                    <a:ext uri="{9D8B030D-6E8A-4147-A177-3AD203B41FA5}">
                      <a16:colId xmlns:a16="http://schemas.microsoft.com/office/drawing/2014/main" val="3541082556"/>
                    </a:ext>
                  </a:extLst>
                </a:gridCol>
                <a:gridCol w="905256">
                  <a:extLst>
                    <a:ext uri="{9D8B030D-6E8A-4147-A177-3AD203B41FA5}">
                      <a16:colId xmlns:a16="http://schemas.microsoft.com/office/drawing/2014/main" val="2642150463"/>
                    </a:ext>
                  </a:extLst>
                </a:gridCol>
                <a:gridCol w="905256">
                  <a:extLst>
                    <a:ext uri="{9D8B030D-6E8A-4147-A177-3AD203B41FA5}">
                      <a16:colId xmlns:a16="http://schemas.microsoft.com/office/drawing/2014/main" val="3198304747"/>
                    </a:ext>
                  </a:extLst>
                </a:gridCol>
                <a:gridCol w="905256">
                  <a:extLst>
                    <a:ext uri="{9D8B030D-6E8A-4147-A177-3AD203B41FA5}">
                      <a16:colId xmlns:a16="http://schemas.microsoft.com/office/drawing/2014/main" val="2863178178"/>
                    </a:ext>
                  </a:extLst>
                </a:gridCol>
                <a:gridCol w="905256">
                  <a:extLst>
                    <a:ext uri="{9D8B030D-6E8A-4147-A177-3AD203B41FA5}">
                      <a16:colId xmlns:a16="http://schemas.microsoft.com/office/drawing/2014/main" val="3811720087"/>
                    </a:ext>
                  </a:extLst>
                </a:gridCol>
                <a:gridCol w="905256">
                  <a:extLst>
                    <a:ext uri="{9D8B030D-6E8A-4147-A177-3AD203B41FA5}">
                      <a16:colId xmlns:a16="http://schemas.microsoft.com/office/drawing/2014/main" val="30890798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10091636"/>
                  </a:ext>
                </a:extLst>
              </a:tr>
              <a:tr h="370840">
                <a:tc>
                  <a:txBody>
                    <a:bodyPr/>
                    <a:lstStyle/>
                    <a:p>
                      <a:r>
                        <a:rPr lang="en-US" sz="1000"/>
                        <a:t>487</a:t>
                      </a:r>
                    </a:p>
                  </a:txBody>
                  <a:tcPr/>
                </a:tc>
                <a:tc>
                  <a:txBody>
                    <a:bodyPr/>
                    <a:lstStyle/>
                    <a:p>
                      <a:r>
                        <a:rPr lang="en-US" sz="1000"/>
                        <a:t>1</a:t>
                      </a:r>
                    </a:p>
                  </a:txBody>
                  <a:tcPr/>
                </a:tc>
                <a:tc>
                  <a:txBody>
                    <a:bodyPr/>
                    <a:lstStyle/>
                    <a:p>
                      <a:r>
                        <a:rPr lang="en-US" sz="1000"/>
                        <a:t>12</a:t>
                      </a:r>
                    </a:p>
                  </a:txBody>
                  <a:tcPr/>
                </a:tc>
                <a:tc>
                  <a:txBody>
                    <a:bodyPr/>
                    <a:lstStyle/>
                    <a:p>
                      <a:r>
                        <a:rPr lang="en-US" sz="1000"/>
                        <a:t>39</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0.7202 %</a:t>
                      </a:r>
                    </a:p>
                  </a:txBody>
                  <a:tcPr/>
                </a:tc>
                <a:tc>
                  <a:txBody>
                    <a:bodyPr/>
                    <a:lstStyle/>
                    <a:p>
                      <a:r>
                        <a:rPr lang="en-US" sz="1000"/>
                        <a:t>0.0 %</a:t>
                      </a:r>
                    </a:p>
                  </a:txBody>
                  <a:tcPr/>
                </a:tc>
                <a:extLst>
                  <a:ext uri="{0D108BD9-81ED-4DB2-BD59-A6C34878D82A}">
                    <a16:rowId xmlns:a16="http://schemas.microsoft.com/office/drawing/2014/main" val="2569628596"/>
                  </a:ext>
                </a:extLst>
              </a:tr>
            </a:tbl>
          </a:graphicData>
        </a:graphic>
      </p:graphicFrame>
      <p:sp>
        <p:nvSpPr>
          <p:cNvPr id="4" name="Text Placeholder 3">
            <a:extLst>
              <a:ext uri="{FF2B5EF4-FFF2-40B4-BE49-F238E27FC236}">
                <a16:creationId xmlns:a16="http://schemas.microsoft.com/office/drawing/2014/main" id="{E229AAC4-119A-4049-8677-B89B16DC9915}"/>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856398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44CE8-33B2-416E-BB5B-8FAD67D42FF7}"/>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FC15DC46-0F71-46FA-9144-0FAB4E25C9ED}"/>
              </a:ext>
            </a:extLst>
          </p:cNvPr>
          <p:cNvGraphicFramePr>
            <a:graphicFrameLocks noGrp="1"/>
          </p:cNvGraphicFramePr>
          <p:nvPr>
            <p:ph type="chart" sz="quarter" idx="13"/>
            <p:extLst>
              <p:ext uri="{D42A27DB-BD31-4B8C-83A1-F6EECF244321}">
                <p14:modId xmlns:p14="http://schemas.microsoft.com/office/powerpoint/2010/main" val="617130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194205-9FAA-4984-AB79-7BB1BDF36C8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DDDBDE-5626-4ED3-85F6-47B1619907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111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D356-8174-4891-BC7A-528EED4CB70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5D33479-C99E-40EB-848B-ABC3DBF8DB76}"/>
              </a:ext>
            </a:extLst>
          </p:cNvPr>
          <p:cNvGraphicFramePr>
            <a:graphicFrameLocks noGrp="1"/>
          </p:cNvGraphicFramePr>
          <p:nvPr>
            <p:ph type="chart" sz="quarter" idx="13"/>
            <p:extLst>
              <p:ext uri="{D42A27DB-BD31-4B8C-83A1-F6EECF244321}">
                <p14:modId xmlns:p14="http://schemas.microsoft.com/office/powerpoint/2010/main" val="1355194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43609B-1DE6-4FD8-AC4C-C861575F34C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88FE464-A868-429D-9467-B19DEC4DE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60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8EFE-CD1B-4086-8EED-7CE6C588A292}"/>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9CD004D-2A46-46F0-B62E-44E04F52C56F}"/>
              </a:ext>
            </a:extLst>
          </p:cNvPr>
          <p:cNvGraphicFramePr>
            <a:graphicFrameLocks noGrp="1"/>
          </p:cNvGraphicFramePr>
          <p:nvPr>
            <p:ph type="chart" sz="quarter" idx="13"/>
            <p:extLst>
              <p:ext uri="{D42A27DB-BD31-4B8C-83A1-F6EECF244321}">
                <p14:modId xmlns:p14="http://schemas.microsoft.com/office/powerpoint/2010/main" val="2021856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B64114-E938-4580-91E0-7825058A58C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EE09F67-03C0-4C56-B6E2-38FE5BA11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117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2CD8-61C9-4166-A4B6-B76131496BB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B7AF18C6-5804-4FC1-9D51-0B5BEEB68BAE}"/>
              </a:ext>
            </a:extLst>
          </p:cNvPr>
          <p:cNvGraphicFramePr>
            <a:graphicFrameLocks noGrp="1"/>
          </p:cNvGraphicFramePr>
          <p:nvPr>
            <p:ph type="chart" sz="quarter" idx="13"/>
            <p:extLst>
              <p:ext uri="{D42A27DB-BD31-4B8C-83A1-F6EECF244321}">
                <p14:modId xmlns:p14="http://schemas.microsoft.com/office/powerpoint/2010/main" val="3523264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8FF9A9-69A9-4163-BA81-B1F82101154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375BA91-830D-452A-AC8F-63EE06A530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27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7BBA2-716B-4CB8-AC71-979B2E2D34AA}"/>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5550B078-085D-4D11-90A0-EC31247D2622}"/>
              </a:ext>
            </a:extLst>
          </p:cNvPr>
          <p:cNvGraphicFramePr>
            <a:graphicFrameLocks noGrp="1"/>
          </p:cNvGraphicFramePr>
          <p:nvPr>
            <p:ph type="tbl" sz="quarter" idx="13"/>
            <p:extLst>
              <p:ext uri="{D42A27DB-BD31-4B8C-83A1-F6EECF244321}">
                <p14:modId xmlns:p14="http://schemas.microsoft.com/office/powerpoint/2010/main" val="1082470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26441458"/>
                    </a:ext>
                  </a:extLst>
                </a:gridCol>
                <a:gridCol w="1481328">
                  <a:extLst>
                    <a:ext uri="{9D8B030D-6E8A-4147-A177-3AD203B41FA5}">
                      <a16:colId xmlns:a16="http://schemas.microsoft.com/office/drawing/2014/main" val="3245430889"/>
                    </a:ext>
                  </a:extLst>
                </a:gridCol>
                <a:gridCol w="329184">
                  <a:extLst>
                    <a:ext uri="{9D8B030D-6E8A-4147-A177-3AD203B41FA5}">
                      <a16:colId xmlns:a16="http://schemas.microsoft.com/office/drawing/2014/main" val="1599714607"/>
                    </a:ext>
                  </a:extLst>
                </a:gridCol>
                <a:gridCol w="329184">
                  <a:extLst>
                    <a:ext uri="{9D8B030D-6E8A-4147-A177-3AD203B41FA5}">
                      <a16:colId xmlns:a16="http://schemas.microsoft.com/office/drawing/2014/main" val="1825023033"/>
                    </a:ext>
                  </a:extLst>
                </a:gridCol>
                <a:gridCol w="329184">
                  <a:extLst>
                    <a:ext uri="{9D8B030D-6E8A-4147-A177-3AD203B41FA5}">
                      <a16:colId xmlns:a16="http://schemas.microsoft.com/office/drawing/2014/main" val="1373502241"/>
                    </a:ext>
                  </a:extLst>
                </a:gridCol>
                <a:gridCol w="329184">
                  <a:extLst>
                    <a:ext uri="{9D8B030D-6E8A-4147-A177-3AD203B41FA5}">
                      <a16:colId xmlns:a16="http://schemas.microsoft.com/office/drawing/2014/main" val="3946449994"/>
                    </a:ext>
                  </a:extLst>
                </a:gridCol>
                <a:gridCol w="329184">
                  <a:extLst>
                    <a:ext uri="{9D8B030D-6E8A-4147-A177-3AD203B41FA5}">
                      <a16:colId xmlns:a16="http://schemas.microsoft.com/office/drawing/2014/main" val="3447111143"/>
                    </a:ext>
                  </a:extLst>
                </a:gridCol>
                <a:gridCol w="329184">
                  <a:extLst>
                    <a:ext uri="{9D8B030D-6E8A-4147-A177-3AD203B41FA5}">
                      <a16:colId xmlns:a16="http://schemas.microsoft.com/office/drawing/2014/main" val="2364609499"/>
                    </a:ext>
                  </a:extLst>
                </a:gridCol>
                <a:gridCol w="329184">
                  <a:extLst>
                    <a:ext uri="{9D8B030D-6E8A-4147-A177-3AD203B41FA5}">
                      <a16:colId xmlns:a16="http://schemas.microsoft.com/office/drawing/2014/main" val="2218269972"/>
                    </a:ext>
                  </a:extLst>
                </a:gridCol>
                <a:gridCol w="329184">
                  <a:extLst>
                    <a:ext uri="{9D8B030D-6E8A-4147-A177-3AD203B41FA5}">
                      <a16:colId xmlns:a16="http://schemas.microsoft.com/office/drawing/2014/main" val="4197120709"/>
                    </a:ext>
                  </a:extLst>
                </a:gridCol>
                <a:gridCol w="329184">
                  <a:extLst>
                    <a:ext uri="{9D8B030D-6E8A-4147-A177-3AD203B41FA5}">
                      <a16:colId xmlns:a16="http://schemas.microsoft.com/office/drawing/2014/main" val="2427588718"/>
                    </a:ext>
                  </a:extLst>
                </a:gridCol>
                <a:gridCol w="329184">
                  <a:extLst>
                    <a:ext uri="{9D8B030D-6E8A-4147-A177-3AD203B41FA5}">
                      <a16:colId xmlns:a16="http://schemas.microsoft.com/office/drawing/2014/main" val="1096035699"/>
                    </a:ext>
                  </a:extLst>
                </a:gridCol>
                <a:gridCol w="329184">
                  <a:extLst>
                    <a:ext uri="{9D8B030D-6E8A-4147-A177-3AD203B41FA5}">
                      <a16:colId xmlns:a16="http://schemas.microsoft.com/office/drawing/2014/main" val="1638164007"/>
                    </a:ext>
                  </a:extLst>
                </a:gridCol>
                <a:gridCol w="329184">
                  <a:extLst>
                    <a:ext uri="{9D8B030D-6E8A-4147-A177-3AD203B41FA5}">
                      <a16:colId xmlns:a16="http://schemas.microsoft.com/office/drawing/2014/main" val="730850240"/>
                    </a:ext>
                  </a:extLst>
                </a:gridCol>
                <a:gridCol w="329184">
                  <a:extLst>
                    <a:ext uri="{9D8B030D-6E8A-4147-A177-3AD203B41FA5}">
                      <a16:colId xmlns:a16="http://schemas.microsoft.com/office/drawing/2014/main" val="2730431860"/>
                    </a:ext>
                  </a:extLst>
                </a:gridCol>
                <a:gridCol w="329184">
                  <a:extLst>
                    <a:ext uri="{9D8B030D-6E8A-4147-A177-3AD203B41FA5}">
                      <a16:colId xmlns:a16="http://schemas.microsoft.com/office/drawing/2014/main" val="354813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1266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- 2023-04-10 16:57:31</a:t>
                      </a:r>
                      <a:r>
                        <a:rPr kumimoji="0" lang="en-US" sz="1000" b="0" i="0" u="none" strike="noStrike" kern="1200" cap="none" spc="0" normalizeH="0" baseline="0" noProof="0">
                          <a:ln>
                            <a:noFill/>
                          </a:ln>
                          <a:solidFill>
                            <a:prstClr val="black"/>
                          </a:solidFill>
                          <a:effectLst/>
                          <a:uLnTx/>
                          <a:uFillTx/>
                          <a:latin typeface="Calibri"/>
                          <a:ea typeface="+mn-ea"/>
                          <a:cs typeface="+mn-cs"/>
                        </a:rPr>
                        <a:t>
 It's Dog Appreciation Month in April, but here at TMA we appreciate our furry friends every day! 🐕🐶
Here's a special shoutout to all of our doggos that work with us when we're remote and greet us at the door on the way from the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https://quintly-image-storage.s3.amazonaws.com/e33bbb9956bb05844e7317a82c09a400/c10742fc38c3115a4c3d3582b4e40008.jpg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4748397"/>
                  </a:ext>
                </a:extLst>
              </a:tr>
            </a:tbl>
          </a:graphicData>
        </a:graphic>
      </p:graphicFrame>
      <p:sp>
        <p:nvSpPr>
          <p:cNvPr id="4" name="Text Placeholder 3">
            <a:extLst>
              <a:ext uri="{FF2B5EF4-FFF2-40B4-BE49-F238E27FC236}">
                <a16:creationId xmlns:a16="http://schemas.microsoft.com/office/drawing/2014/main" id="{425EC888-A322-4D37-8772-7020EF358047}"/>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147441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07EB-C8E4-489A-84C4-EA471F9EAAF5}"/>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8292B992-8B0A-47EE-A0F7-420FA9962353}"/>
              </a:ext>
            </a:extLst>
          </p:cNvPr>
          <p:cNvGraphicFramePr>
            <a:graphicFrameLocks noGrp="1"/>
          </p:cNvGraphicFramePr>
          <p:nvPr>
            <p:ph type="tbl" sz="quarter" idx="13"/>
            <p:extLst>
              <p:ext uri="{D42A27DB-BD31-4B8C-83A1-F6EECF244321}">
                <p14:modId xmlns:p14="http://schemas.microsoft.com/office/powerpoint/2010/main" val="166857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9077241"/>
                    </a:ext>
                  </a:extLst>
                </a:gridCol>
                <a:gridCol w="1481328">
                  <a:extLst>
                    <a:ext uri="{9D8B030D-6E8A-4147-A177-3AD203B41FA5}">
                      <a16:colId xmlns:a16="http://schemas.microsoft.com/office/drawing/2014/main" val="2054005560"/>
                    </a:ext>
                  </a:extLst>
                </a:gridCol>
                <a:gridCol w="329184">
                  <a:extLst>
                    <a:ext uri="{9D8B030D-6E8A-4147-A177-3AD203B41FA5}">
                      <a16:colId xmlns:a16="http://schemas.microsoft.com/office/drawing/2014/main" val="1376229896"/>
                    </a:ext>
                  </a:extLst>
                </a:gridCol>
                <a:gridCol w="329184">
                  <a:extLst>
                    <a:ext uri="{9D8B030D-6E8A-4147-A177-3AD203B41FA5}">
                      <a16:colId xmlns:a16="http://schemas.microsoft.com/office/drawing/2014/main" val="3472427967"/>
                    </a:ext>
                  </a:extLst>
                </a:gridCol>
                <a:gridCol w="329184">
                  <a:extLst>
                    <a:ext uri="{9D8B030D-6E8A-4147-A177-3AD203B41FA5}">
                      <a16:colId xmlns:a16="http://schemas.microsoft.com/office/drawing/2014/main" val="781769478"/>
                    </a:ext>
                  </a:extLst>
                </a:gridCol>
                <a:gridCol w="329184">
                  <a:extLst>
                    <a:ext uri="{9D8B030D-6E8A-4147-A177-3AD203B41FA5}">
                      <a16:colId xmlns:a16="http://schemas.microsoft.com/office/drawing/2014/main" val="160013872"/>
                    </a:ext>
                  </a:extLst>
                </a:gridCol>
                <a:gridCol w="329184">
                  <a:extLst>
                    <a:ext uri="{9D8B030D-6E8A-4147-A177-3AD203B41FA5}">
                      <a16:colId xmlns:a16="http://schemas.microsoft.com/office/drawing/2014/main" val="2662186628"/>
                    </a:ext>
                  </a:extLst>
                </a:gridCol>
                <a:gridCol w="329184">
                  <a:extLst>
                    <a:ext uri="{9D8B030D-6E8A-4147-A177-3AD203B41FA5}">
                      <a16:colId xmlns:a16="http://schemas.microsoft.com/office/drawing/2014/main" val="3123929681"/>
                    </a:ext>
                  </a:extLst>
                </a:gridCol>
                <a:gridCol w="329184">
                  <a:extLst>
                    <a:ext uri="{9D8B030D-6E8A-4147-A177-3AD203B41FA5}">
                      <a16:colId xmlns:a16="http://schemas.microsoft.com/office/drawing/2014/main" val="2636593928"/>
                    </a:ext>
                  </a:extLst>
                </a:gridCol>
                <a:gridCol w="329184">
                  <a:extLst>
                    <a:ext uri="{9D8B030D-6E8A-4147-A177-3AD203B41FA5}">
                      <a16:colId xmlns:a16="http://schemas.microsoft.com/office/drawing/2014/main" val="2590788635"/>
                    </a:ext>
                  </a:extLst>
                </a:gridCol>
                <a:gridCol w="329184">
                  <a:extLst>
                    <a:ext uri="{9D8B030D-6E8A-4147-A177-3AD203B41FA5}">
                      <a16:colId xmlns:a16="http://schemas.microsoft.com/office/drawing/2014/main" val="1212140862"/>
                    </a:ext>
                  </a:extLst>
                </a:gridCol>
                <a:gridCol w="329184">
                  <a:extLst>
                    <a:ext uri="{9D8B030D-6E8A-4147-A177-3AD203B41FA5}">
                      <a16:colId xmlns:a16="http://schemas.microsoft.com/office/drawing/2014/main" val="4091280706"/>
                    </a:ext>
                  </a:extLst>
                </a:gridCol>
                <a:gridCol w="329184">
                  <a:extLst>
                    <a:ext uri="{9D8B030D-6E8A-4147-A177-3AD203B41FA5}">
                      <a16:colId xmlns:a16="http://schemas.microsoft.com/office/drawing/2014/main" val="1626188515"/>
                    </a:ext>
                  </a:extLst>
                </a:gridCol>
                <a:gridCol w="329184">
                  <a:extLst>
                    <a:ext uri="{9D8B030D-6E8A-4147-A177-3AD203B41FA5}">
                      <a16:colId xmlns:a16="http://schemas.microsoft.com/office/drawing/2014/main" val="2393678591"/>
                    </a:ext>
                  </a:extLst>
                </a:gridCol>
                <a:gridCol w="329184">
                  <a:extLst>
                    <a:ext uri="{9D8B030D-6E8A-4147-A177-3AD203B41FA5}">
                      <a16:colId xmlns:a16="http://schemas.microsoft.com/office/drawing/2014/main" val="874200025"/>
                    </a:ext>
                  </a:extLst>
                </a:gridCol>
                <a:gridCol w="329184">
                  <a:extLst>
                    <a:ext uri="{9D8B030D-6E8A-4147-A177-3AD203B41FA5}">
                      <a16:colId xmlns:a16="http://schemas.microsoft.com/office/drawing/2014/main" val="376148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331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- 2023-04-28 16:58:42</a:t>
                      </a:r>
                      <a:r>
                        <a:rPr kumimoji="0" lang="en-US" sz="1000" b="0" i="0" u="none" strike="noStrike" kern="1200" cap="none" spc="0" normalizeH="0" baseline="0" noProof="0">
                          <a:ln>
                            <a:noFill/>
                          </a:ln>
                          <a:solidFill>
                            <a:prstClr val="black"/>
                          </a:solidFill>
                          <a:effectLst/>
                          <a:uLnTx/>
                          <a:uFillTx/>
                          <a:latin typeface="Calibri"/>
                          <a:ea typeface="+mn-ea"/>
                          <a:cs typeface="+mn-cs"/>
                        </a:rPr>
                        <a:t>
 Every month, our employees across the nation select a charitable organization local to their office that they are passionate about. Throughout April, the theme for these CSR Charities of the Month was focused on pet shelters, adoption sites, and other animal centers.
Many of our employees support the #AdoptDontShop movement and we're proud to support the following organizations:
Chicago Canine Rescue  
Operation Kindness  (Plano)
Pasadena Humane Society  
Guide Dogs for the Blind  (NY/NJ)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https://quintly-image-storage.s3.amazonaws.com/e33bbb9956bb05844e7317a82c09a400/11d315a1bb9b66919a2bf99a47b0ae2b.jpg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90272684"/>
                  </a:ext>
                </a:extLst>
              </a:tr>
            </a:tbl>
          </a:graphicData>
        </a:graphic>
      </p:graphicFrame>
      <p:sp>
        <p:nvSpPr>
          <p:cNvPr id="4" name="Text Placeholder 3">
            <a:extLst>
              <a:ext uri="{FF2B5EF4-FFF2-40B4-BE49-F238E27FC236}">
                <a16:creationId xmlns:a16="http://schemas.microsoft.com/office/drawing/2014/main" id="{392348D3-6F90-40EB-8C2E-55C2E98AE97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666252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D7F1-C378-4760-A108-48EA66056AA7}"/>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9910A9AE-6E2C-44FD-A16D-D46545AD8AA7}"/>
              </a:ext>
            </a:extLst>
          </p:cNvPr>
          <p:cNvGraphicFramePr>
            <a:graphicFrameLocks noGrp="1"/>
          </p:cNvGraphicFramePr>
          <p:nvPr>
            <p:ph type="tbl" sz="quarter" idx="13"/>
            <p:extLst>
              <p:ext uri="{D42A27DB-BD31-4B8C-83A1-F6EECF244321}">
                <p14:modId xmlns:p14="http://schemas.microsoft.com/office/powerpoint/2010/main" val="144033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92886550"/>
                    </a:ext>
                  </a:extLst>
                </a:gridCol>
                <a:gridCol w="1481328">
                  <a:extLst>
                    <a:ext uri="{9D8B030D-6E8A-4147-A177-3AD203B41FA5}">
                      <a16:colId xmlns:a16="http://schemas.microsoft.com/office/drawing/2014/main" val="695344044"/>
                    </a:ext>
                  </a:extLst>
                </a:gridCol>
                <a:gridCol w="329184">
                  <a:extLst>
                    <a:ext uri="{9D8B030D-6E8A-4147-A177-3AD203B41FA5}">
                      <a16:colId xmlns:a16="http://schemas.microsoft.com/office/drawing/2014/main" val="1150928932"/>
                    </a:ext>
                  </a:extLst>
                </a:gridCol>
                <a:gridCol w="329184">
                  <a:extLst>
                    <a:ext uri="{9D8B030D-6E8A-4147-A177-3AD203B41FA5}">
                      <a16:colId xmlns:a16="http://schemas.microsoft.com/office/drawing/2014/main" val="525055451"/>
                    </a:ext>
                  </a:extLst>
                </a:gridCol>
                <a:gridCol w="329184">
                  <a:extLst>
                    <a:ext uri="{9D8B030D-6E8A-4147-A177-3AD203B41FA5}">
                      <a16:colId xmlns:a16="http://schemas.microsoft.com/office/drawing/2014/main" val="2251256020"/>
                    </a:ext>
                  </a:extLst>
                </a:gridCol>
                <a:gridCol w="329184">
                  <a:extLst>
                    <a:ext uri="{9D8B030D-6E8A-4147-A177-3AD203B41FA5}">
                      <a16:colId xmlns:a16="http://schemas.microsoft.com/office/drawing/2014/main" val="117983604"/>
                    </a:ext>
                  </a:extLst>
                </a:gridCol>
                <a:gridCol w="329184">
                  <a:extLst>
                    <a:ext uri="{9D8B030D-6E8A-4147-A177-3AD203B41FA5}">
                      <a16:colId xmlns:a16="http://schemas.microsoft.com/office/drawing/2014/main" val="3494538101"/>
                    </a:ext>
                  </a:extLst>
                </a:gridCol>
                <a:gridCol w="329184">
                  <a:extLst>
                    <a:ext uri="{9D8B030D-6E8A-4147-A177-3AD203B41FA5}">
                      <a16:colId xmlns:a16="http://schemas.microsoft.com/office/drawing/2014/main" val="3044798073"/>
                    </a:ext>
                  </a:extLst>
                </a:gridCol>
                <a:gridCol w="329184">
                  <a:extLst>
                    <a:ext uri="{9D8B030D-6E8A-4147-A177-3AD203B41FA5}">
                      <a16:colId xmlns:a16="http://schemas.microsoft.com/office/drawing/2014/main" val="625609520"/>
                    </a:ext>
                  </a:extLst>
                </a:gridCol>
                <a:gridCol w="329184">
                  <a:extLst>
                    <a:ext uri="{9D8B030D-6E8A-4147-A177-3AD203B41FA5}">
                      <a16:colId xmlns:a16="http://schemas.microsoft.com/office/drawing/2014/main" val="2013643929"/>
                    </a:ext>
                  </a:extLst>
                </a:gridCol>
                <a:gridCol w="329184">
                  <a:extLst>
                    <a:ext uri="{9D8B030D-6E8A-4147-A177-3AD203B41FA5}">
                      <a16:colId xmlns:a16="http://schemas.microsoft.com/office/drawing/2014/main" val="1361322988"/>
                    </a:ext>
                  </a:extLst>
                </a:gridCol>
                <a:gridCol w="329184">
                  <a:extLst>
                    <a:ext uri="{9D8B030D-6E8A-4147-A177-3AD203B41FA5}">
                      <a16:colId xmlns:a16="http://schemas.microsoft.com/office/drawing/2014/main" val="3831274407"/>
                    </a:ext>
                  </a:extLst>
                </a:gridCol>
                <a:gridCol w="329184">
                  <a:extLst>
                    <a:ext uri="{9D8B030D-6E8A-4147-A177-3AD203B41FA5}">
                      <a16:colId xmlns:a16="http://schemas.microsoft.com/office/drawing/2014/main" val="1171517892"/>
                    </a:ext>
                  </a:extLst>
                </a:gridCol>
                <a:gridCol w="329184">
                  <a:extLst>
                    <a:ext uri="{9D8B030D-6E8A-4147-A177-3AD203B41FA5}">
                      <a16:colId xmlns:a16="http://schemas.microsoft.com/office/drawing/2014/main" val="3134709489"/>
                    </a:ext>
                  </a:extLst>
                </a:gridCol>
                <a:gridCol w="329184">
                  <a:extLst>
                    <a:ext uri="{9D8B030D-6E8A-4147-A177-3AD203B41FA5}">
                      <a16:colId xmlns:a16="http://schemas.microsoft.com/office/drawing/2014/main" val="1985113014"/>
                    </a:ext>
                  </a:extLst>
                </a:gridCol>
                <a:gridCol w="329184">
                  <a:extLst>
                    <a:ext uri="{9D8B030D-6E8A-4147-A177-3AD203B41FA5}">
                      <a16:colId xmlns:a16="http://schemas.microsoft.com/office/drawing/2014/main" val="385847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00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- 2023-04-06 12:55:41</a:t>
                      </a:r>
                      <a:r>
                        <a:rPr kumimoji="0" lang="en-US" sz="1000" b="0" i="0" u="none" strike="noStrike" kern="1200" cap="none" spc="0" normalizeH="0" baseline="0" noProof="0">
                          <a:ln>
                            <a:noFill/>
                          </a:ln>
                          <a:solidFill>
                            <a:prstClr val="black"/>
                          </a:solidFill>
                          <a:effectLst/>
                          <a:uLnTx/>
                          <a:uFillTx/>
                          <a:latin typeface="Calibri"/>
                          <a:ea typeface="+mn-ea"/>
                          <a:cs typeface="+mn-cs"/>
                        </a:rPr>
                        <a:t>
 TMA will close early this afternoon at 3:00 p.m. local time in observance of the Easter holiday weekend. Normal business hours will resume on 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https://quintly-image-storage.s3.amazonaws.com/e33bbb9956bb05844e7317a82c09a400/3ed42677e91508f3eae367992bdca9c5.jpg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72823659"/>
                  </a:ext>
                </a:extLst>
              </a:tr>
            </a:tbl>
          </a:graphicData>
        </a:graphic>
      </p:graphicFrame>
      <p:sp>
        <p:nvSpPr>
          <p:cNvPr id="4" name="Text Placeholder 3">
            <a:extLst>
              <a:ext uri="{FF2B5EF4-FFF2-40B4-BE49-F238E27FC236}">
                <a16:creationId xmlns:a16="http://schemas.microsoft.com/office/drawing/2014/main" id="{DE0AB712-DB10-457C-8675-5E1202FC16E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811944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88848-577C-4A28-81C7-8F018E8E3FD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6A117E1F-0FC5-433D-A9D2-FF918840D8CD}"/>
              </a:ext>
            </a:extLst>
          </p:cNvPr>
          <p:cNvGraphicFramePr>
            <a:graphicFrameLocks noGrp="1"/>
          </p:cNvGraphicFramePr>
          <p:nvPr>
            <p:ph type="tbl" sz="quarter" idx="13"/>
            <p:extLst>
              <p:ext uri="{D42A27DB-BD31-4B8C-83A1-F6EECF244321}">
                <p14:modId xmlns:p14="http://schemas.microsoft.com/office/powerpoint/2010/main" val="166938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43474347"/>
                    </a:ext>
                  </a:extLst>
                </a:gridCol>
                <a:gridCol w="576072">
                  <a:extLst>
                    <a:ext uri="{9D8B030D-6E8A-4147-A177-3AD203B41FA5}">
                      <a16:colId xmlns:a16="http://schemas.microsoft.com/office/drawing/2014/main" val="3515363910"/>
                    </a:ext>
                  </a:extLst>
                </a:gridCol>
                <a:gridCol w="576072">
                  <a:extLst>
                    <a:ext uri="{9D8B030D-6E8A-4147-A177-3AD203B41FA5}">
                      <a16:colId xmlns:a16="http://schemas.microsoft.com/office/drawing/2014/main" val="4033833228"/>
                    </a:ext>
                  </a:extLst>
                </a:gridCol>
                <a:gridCol w="576072">
                  <a:extLst>
                    <a:ext uri="{9D8B030D-6E8A-4147-A177-3AD203B41FA5}">
                      <a16:colId xmlns:a16="http://schemas.microsoft.com/office/drawing/2014/main" val="2852465713"/>
                    </a:ext>
                  </a:extLst>
                </a:gridCol>
                <a:gridCol w="576072">
                  <a:extLst>
                    <a:ext uri="{9D8B030D-6E8A-4147-A177-3AD203B41FA5}">
                      <a16:colId xmlns:a16="http://schemas.microsoft.com/office/drawing/2014/main" val="4043684225"/>
                    </a:ext>
                  </a:extLst>
                </a:gridCol>
                <a:gridCol w="576072">
                  <a:extLst>
                    <a:ext uri="{9D8B030D-6E8A-4147-A177-3AD203B41FA5}">
                      <a16:colId xmlns:a16="http://schemas.microsoft.com/office/drawing/2014/main" val="1220639377"/>
                    </a:ext>
                  </a:extLst>
                </a:gridCol>
                <a:gridCol w="576072">
                  <a:extLst>
                    <a:ext uri="{9D8B030D-6E8A-4147-A177-3AD203B41FA5}">
                      <a16:colId xmlns:a16="http://schemas.microsoft.com/office/drawing/2014/main" val="836557227"/>
                    </a:ext>
                  </a:extLst>
                </a:gridCol>
                <a:gridCol w="576072">
                  <a:extLst>
                    <a:ext uri="{9D8B030D-6E8A-4147-A177-3AD203B41FA5}">
                      <a16:colId xmlns:a16="http://schemas.microsoft.com/office/drawing/2014/main" val="1468208101"/>
                    </a:ext>
                  </a:extLst>
                </a:gridCol>
                <a:gridCol w="576072">
                  <a:extLst>
                    <a:ext uri="{9D8B030D-6E8A-4147-A177-3AD203B41FA5}">
                      <a16:colId xmlns:a16="http://schemas.microsoft.com/office/drawing/2014/main" val="2466461797"/>
                    </a:ext>
                  </a:extLst>
                </a:gridCol>
                <a:gridCol w="576072">
                  <a:extLst>
                    <a:ext uri="{9D8B030D-6E8A-4147-A177-3AD203B41FA5}">
                      <a16:colId xmlns:a16="http://schemas.microsoft.com/office/drawing/2014/main" val="1261826452"/>
                    </a:ext>
                  </a:extLst>
                </a:gridCol>
                <a:gridCol w="576072">
                  <a:extLst>
                    <a:ext uri="{9D8B030D-6E8A-4147-A177-3AD203B41FA5}">
                      <a16:colId xmlns:a16="http://schemas.microsoft.com/office/drawing/2014/main" val="1739234334"/>
                    </a:ext>
                  </a:extLst>
                </a:gridCol>
                <a:gridCol w="576072">
                  <a:extLst>
                    <a:ext uri="{9D8B030D-6E8A-4147-A177-3AD203B41FA5}">
                      <a16:colId xmlns:a16="http://schemas.microsoft.com/office/drawing/2014/main" val="4178253258"/>
                    </a:ext>
                  </a:extLst>
                </a:gridCol>
                <a:gridCol w="576072">
                  <a:extLst>
                    <a:ext uri="{9D8B030D-6E8A-4147-A177-3AD203B41FA5}">
                      <a16:colId xmlns:a16="http://schemas.microsoft.com/office/drawing/2014/main" val="284214868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18343221"/>
                  </a:ext>
                </a:extLst>
              </a:tr>
              <a:tr h="370840">
                <a:tc>
                  <a:txBody>
                    <a:bodyPr/>
                    <a:lstStyle/>
                    <a:p>
                      <a:r>
                        <a:rPr lang="en-US" sz="1000"/>
                        <a:t>248</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2</a:t>
                      </a:r>
                    </a:p>
                  </a:txBody>
                  <a:tcPr/>
                </a:tc>
                <a:tc>
                  <a:txBody>
                    <a:bodyPr/>
                    <a:lstStyle/>
                    <a:p>
                      <a:r>
                        <a:rPr lang="en-US" sz="1000"/>
                        <a:t>0.1016 %</a:t>
                      </a:r>
                    </a:p>
                  </a:txBody>
                  <a:tcPr/>
                </a:tc>
                <a:tc>
                  <a:txBody>
                    <a:bodyPr/>
                    <a:lstStyle/>
                    <a:p>
                      <a:r>
                        <a:rPr lang="en-US" sz="1000"/>
                        <a:t>0.0 %</a:t>
                      </a:r>
                    </a:p>
                  </a:txBody>
                  <a:tcPr/>
                </a:tc>
                <a:extLst>
                  <a:ext uri="{0D108BD9-81ED-4DB2-BD59-A6C34878D82A}">
                    <a16:rowId xmlns:a16="http://schemas.microsoft.com/office/drawing/2014/main" val="961541805"/>
                  </a:ext>
                </a:extLst>
              </a:tr>
            </a:tbl>
          </a:graphicData>
        </a:graphic>
      </p:graphicFrame>
      <p:sp>
        <p:nvSpPr>
          <p:cNvPr id="4" name="Text Placeholder 3">
            <a:extLst>
              <a:ext uri="{FF2B5EF4-FFF2-40B4-BE49-F238E27FC236}">
                <a16:creationId xmlns:a16="http://schemas.microsoft.com/office/drawing/2014/main" id="{87C03044-4B94-4DF7-93E2-B90B91E4666C}"/>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97974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FA488-E48E-4AFB-BBC2-FFD073B7565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B398161-F6F1-401A-AB9E-D5FDBA485BC7}"/>
              </a:ext>
            </a:extLst>
          </p:cNvPr>
          <p:cNvGraphicFramePr>
            <a:graphicFrameLocks noGrp="1"/>
          </p:cNvGraphicFramePr>
          <p:nvPr>
            <p:ph type="chart" sz="quarter" idx="13"/>
            <p:extLst>
              <p:ext uri="{D42A27DB-BD31-4B8C-83A1-F6EECF244321}">
                <p14:modId xmlns:p14="http://schemas.microsoft.com/office/powerpoint/2010/main" val="3540526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BB33E-0475-4939-ADCC-C09928727A0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714B031-FE23-41CF-A152-1F279513EC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274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46F59-0A61-41E6-B40A-89831636C227}"/>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436C087-BFA2-45D8-992A-E096C4F18D31}"/>
              </a:ext>
            </a:extLst>
          </p:cNvPr>
          <p:cNvGraphicFramePr>
            <a:graphicFrameLocks noGrp="1"/>
          </p:cNvGraphicFramePr>
          <p:nvPr>
            <p:ph type="chart" sz="quarter" idx="13"/>
            <p:extLst>
              <p:ext uri="{D42A27DB-BD31-4B8C-83A1-F6EECF244321}">
                <p14:modId xmlns:p14="http://schemas.microsoft.com/office/powerpoint/2010/main" val="3890835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3A830-DED1-4E6B-B4C3-EE7FFC733C1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8A18D68-B5CB-4A0B-9C64-31027627F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4496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A8A1D-7A90-44C9-9795-5FCA0C415F6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A330A032-5931-4693-B828-DC11DBBA5A32}"/>
              </a:ext>
            </a:extLst>
          </p:cNvPr>
          <p:cNvGraphicFramePr>
            <a:graphicFrameLocks noGrp="1"/>
          </p:cNvGraphicFramePr>
          <p:nvPr>
            <p:ph type="chart" sz="quarter" idx="13"/>
            <p:extLst>
              <p:ext uri="{D42A27DB-BD31-4B8C-83A1-F6EECF244321}">
                <p14:modId xmlns:p14="http://schemas.microsoft.com/office/powerpoint/2010/main" val="4164015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E2B5C-22F9-4F12-988E-15C4342FD8E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8D9DE57-5138-4BE8-BD6C-DC0B86264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78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C31D-A158-4E3F-BAC9-9847EA793B7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EBC0118-D206-48A3-A6FB-FD15A9D29B23}"/>
              </a:ext>
            </a:extLst>
          </p:cNvPr>
          <p:cNvGraphicFramePr>
            <a:graphicFrameLocks noGrp="1"/>
          </p:cNvGraphicFramePr>
          <p:nvPr>
            <p:ph type="tbl" sz="quarter" idx="13"/>
            <p:extLst>
              <p:ext uri="{D42A27DB-BD31-4B8C-83A1-F6EECF244321}">
                <p14:modId xmlns:p14="http://schemas.microsoft.com/office/powerpoint/2010/main" val="397649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4397105"/>
                    </a:ext>
                  </a:extLst>
                </a:gridCol>
                <a:gridCol w="1152144">
                  <a:extLst>
                    <a:ext uri="{9D8B030D-6E8A-4147-A177-3AD203B41FA5}">
                      <a16:colId xmlns:a16="http://schemas.microsoft.com/office/drawing/2014/main" val="2227146996"/>
                    </a:ext>
                  </a:extLst>
                </a:gridCol>
                <a:gridCol w="1152144">
                  <a:extLst>
                    <a:ext uri="{9D8B030D-6E8A-4147-A177-3AD203B41FA5}">
                      <a16:colId xmlns:a16="http://schemas.microsoft.com/office/drawing/2014/main" val="2176798794"/>
                    </a:ext>
                  </a:extLst>
                </a:gridCol>
                <a:gridCol w="1152144">
                  <a:extLst>
                    <a:ext uri="{9D8B030D-6E8A-4147-A177-3AD203B41FA5}">
                      <a16:colId xmlns:a16="http://schemas.microsoft.com/office/drawing/2014/main" val="4134027283"/>
                    </a:ext>
                  </a:extLst>
                </a:gridCol>
                <a:gridCol w="1152144">
                  <a:extLst>
                    <a:ext uri="{9D8B030D-6E8A-4147-A177-3AD203B41FA5}">
                      <a16:colId xmlns:a16="http://schemas.microsoft.com/office/drawing/2014/main" val="3870944047"/>
                    </a:ext>
                  </a:extLst>
                </a:gridCol>
                <a:gridCol w="1152144">
                  <a:extLst>
                    <a:ext uri="{9D8B030D-6E8A-4147-A177-3AD203B41FA5}">
                      <a16:colId xmlns:a16="http://schemas.microsoft.com/office/drawing/2014/main" val="199878971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992307849"/>
                  </a:ext>
                </a:extLst>
              </a:tr>
              <a:tr h="370840">
                <a:tc>
                  <a:txBody>
                    <a:bodyPr/>
                    <a:lstStyle/>
                    <a:p>
                      <a:r>
                        <a:rPr lang="en-US" sz="1000" b="1"/>
                        <a:t>@TokioMAmerica - 2023-04-12 15:21:56</a:t>
                      </a:r>
                      <a:r>
                        <a:rPr lang="en-US" sz="1000"/>
                        <a:t>
 Looking for the next chapter in your career? TMA is hiring an Associate State Filings Specialist II in Jersey City, NJ. 
Visit the link below to learn more about the position and submit your application today! 
https://t.co/6s6j4BQMAk https://t.co/92Vo63jZt6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0.4082 %</a:t>
                      </a:r>
                    </a:p>
                  </a:txBody>
                  <a:tcPr/>
                </a:tc>
                <a:extLst>
                  <a:ext uri="{0D108BD9-81ED-4DB2-BD59-A6C34878D82A}">
                    <a16:rowId xmlns:a16="http://schemas.microsoft.com/office/drawing/2014/main" val="2285862410"/>
                  </a:ext>
                </a:extLst>
              </a:tr>
              <a:tr h="370840">
                <a:tc>
                  <a:txBody>
                    <a:bodyPr/>
                    <a:lstStyle/>
                    <a:p>
                      <a:r>
                        <a:rPr lang="en-US" sz="1000" b="1"/>
                        <a:t>@TokioMAmerica - 2023-04-21 16:09:47</a:t>
                      </a:r>
                      <a:r>
                        <a:rPr lang="en-US" sz="1000"/>
                        <a:t>
 Tomorrow is Earth Day! 🌎
The TMA team in Atlanta is supporting the @GaConservancy with their CSR donations in the month of April. These donations aim to aid in their mission of protecting Georgia through ecological solutions for  conservation and sustainable use of the land. https://t.co/VfcRlEIE3B</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0.4065 %</a:t>
                      </a:r>
                    </a:p>
                  </a:txBody>
                  <a:tcPr/>
                </a:tc>
                <a:extLst>
                  <a:ext uri="{0D108BD9-81ED-4DB2-BD59-A6C34878D82A}">
                    <a16:rowId xmlns:a16="http://schemas.microsoft.com/office/drawing/2014/main" val="1930349026"/>
                  </a:ext>
                </a:extLst>
              </a:tr>
              <a:tr h="370840">
                <a:tc>
                  <a:txBody>
                    <a:bodyPr/>
                    <a:lstStyle/>
                    <a:p>
                      <a:r>
                        <a:rPr lang="en-US" sz="1000" b="1"/>
                        <a:t>@TokioMAmerica - 2023-04-28 17:05:10</a:t>
                      </a:r>
                      <a:r>
                        <a:rPr lang="en-US" sz="1000"/>
                        <a:t>
 Every month, our employees select a charitable organization local to their office that they are passionate about. In April, the theme for charities was focused on pet shelters, adoption sites, and other animal centers.
@CCR_pups 
@OpKindness 
@PasadenaHumane 
@GDB_official https://t.co/k0tsFj7CRU</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0.4049 %</a:t>
                      </a:r>
                    </a:p>
                  </a:txBody>
                  <a:tcPr/>
                </a:tc>
                <a:extLst>
                  <a:ext uri="{0D108BD9-81ED-4DB2-BD59-A6C34878D82A}">
                    <a16:rowId xmlns:a16="http://schemas.microsoft.com/office/drawing/2014/main" val="1208607153"/>
                  </a:ext>
                </a:extLst>
              </a:tr>
            </a:tbl>
          </a:graphicData>
        </a:graphic>
      </p:graphicFrame>
      <p:sp>
        <p:nvSpPr>
          <p:cNvPr id="4" name="Text Placeholder 3">
            <a:extLst>
              <a:ext uri="{FF2B5EF4-FFF2-40B4-BE49-F238E27FC236}">
                <a16:creationId xmlns:a16="http://schemas.microsoft.com/office/drawing/2014/main" id="{59E1E182-944C-4785-B627-100CA1D4976C}"/>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587000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70025-DF3F-4912-9299-12CD0C71A9B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B451BC42-7870-4F40-894D-B3830D4074D3}"/>
              </a:ext>
            </a:extLst>
          </p:cNvPr>
          <p:cNvGraphicFramePr>
            <a:graphicFrameLocks noGrp="1"/>
          </p:cNvGraphicFramePr>
          <p:nvPr>
            <p:ph type="tbl" sz="quarter" idx="13"/>
            <p:extLst>
              <p:ext uri="{D42A27DB-BD31-4B8C-83A1-F6EECF244321}">
                <p14:modId xmlns:p14="http://schemas.microsoft.com/office/powerpoint/2010/main" val="42173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77688505"/>
                    </a:ext>
                  </a:extLst>
                </a:gridCol>
                <a:gridCol w="658368">
                  <a:extLst>
                    <a:ext uri="{9D8B030D-6E8A-4147-A177-3AD203B41FA5}">
                      <a16:colId xmlns:a16="http://schemas.microsoft.com/office/drawing/2014/main" val="1804523749"/>
                    </a:ext>
                  </a:extLst>
                </a:gridCol>
                <a:gridCol w="658368">
                  <a:extLst>
                    <a:ext uri="{9D8B030D-6E8A-4147-A177-3AD203B41FA5}">
                      <a16:colId xmlns:a16="http://schemas.microsoft.com/office/drawing/2014/main" val="2114960623"/>
                    </a:ext>
                  </a:extLst>
                </a:gridCol>
                <a:gridCol w="658368">
                  <a:extLst>
                    <a:ext uri="{9D8B030D-6E8A-4147-A177-3AD203B41FA5}">
                      <a16:colId xmlns:a16="http://schemas.microsoft.com/office/drawing/2014/main" val="2379239224"/>
                    </a:ext>
                  </a:extLst>
                </a:gridCol>
                <a:gridCol w="658368">
                  <a:extLst>
                    <a:ext uri="{9D8B030D-6E8A-4147-A177-3AD203B41FA5}">
                      <a16:colId xmlns:a16="http://schemas.microsoft.com/office/drawing/2014/main" val="3297709508"/>
                    </a:ext>
                  </a:extLst>
                </a:gridCol>
                <a:gridCol w="658368">
                  <a:extLst>
                    <a:ext uri="{9D8B030D-6E8A-4147-A177-3AD203B41FA5}">
                      <a16:colId xmlns:a16="http://schemas.microsoft.com/office/drawing/2014/main" val="3901348675"/>
                    </a:ext>
                  </a:extLst>
                </a:gridCol>
                <a:gridCol w="658368">
                  <a:extLst>
                    <a:ext uri="{9D8B030D-6E8A-4147-A177-3AD203B41FA5}">
                      <a16:colId xmlns:a16="http://schemas.microsoft.com/office/drawing/2014/main" val="2883397137"/>
                    </a:ext>
                  </a:extLst>
                </a:gridCol>
                <a:gridCol w="658368">
                  <a:extLst>
                    <a:ext uri="{9D8B030D-6E8A-4147-A177-3AD203B41FA5}">
                      <a16:colId xmlns:a16="http://schemas.microsoft.com/office/drawing/2014/main" val="1428720093"/>
                    </a:ext>
                  </a:extLst>
                </a:gridCol>
                <a:gridCol w="658368">
                  <a:extLst>
                    <a:ext uri="{9D8B030D-6E8A-4147-A177-3AD203B41FA5}">
                      <a16:colId xmlns:a16="http://schemas.microsoft.com/office/drawing/2014/main" val="4289648911"/>
                    </a:ext>
                  </a:extLst>
                </a:gridCol>
                <a:gridCol w="658368">
                  <a:extLst>
                    <a:ext uri="{9D8B030D-6E8A-4147-A177-3AD203B41FA5}">
                      <a16:colId xmlns:a16="http://schemas.microsoft.com/office/drawing/2014/main" val="3776708675"/>
                    </a:ext>
                  </a:extLst>
                </a:gridCol>
                <a:gridCol w="658368">
                  <a:extLst>
                    <a:ext uri="{9D8B030D-6E8A-4147-A177-3AD203B41FA5}">
                      <a16:colId xmlns:a16="http://schemas.microsoft.com/office/drawing/2014/main" val="3808198712"/>
                    </a:ext>
                  </a:extLst>
                </a:gridCol>
                <a:gridCol w="658368">
                  <a:extLst>
                    <a:ext uri="{9D8B030D-6E8A-4147-A177-3AD203B41FA5}">
                      <a16:colId xmlns:a16="http://schemas.microsoft.com/office/drawing/2014/main" val="14653115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352859146"/>
                  </a:ext>
                </a:extLst>
              </a:tr>
              <a:tr h="370840">
                <a:tc>
                  <a:txBody>
                    <a:bodyPr/>
                    <a:lstStyle/>
                    <a:p>
                      <a:r>
                        <a:rPr lang="en-US" sz="1000"/>
                        <a:t>20719</a:t>
                      </a:r>
                    </a:p>
                  </a:txBody>
                  <a:tcPr/>
                </a:tc>
                <a:tc>
                  <a:txBody>
                    <a:bodyPr/>
                    <a:lstStyle/>
                    <a:p>
                      <a:r>
                        <a:rPr lang="en-US" sz="1000"/>
                        <a:t>98</a:t>
                      </a:r>
                    </a:p>
                  </a:txBody>
                  <a:tcPr/>
                </a:tc>
                <a:tc>
                  <a:txBody>
                    <a:bodyPr/>
                    <a:lstStyle/>
                    <a:p>
                      <a:r>
                        <a:rPr lang="en-US" sz="1000"/>
                        <a:t>12</a:t>
                      </a:r>
                    </a:p>
                  </a:txBody>
                  <a:tcPr/>
                </a:tc>
                <a:tc>
                  <a:txBody>
                    <a:bodyPr/>
                    <a:lstStyle/>
                    <a:p>
                      <a:r>
                        <a:rPr lang="en-US" sz="1000"/>
                        <a:t>323</a:t>
                      </a:r>
                    </a:p>
                  </a:txBody>
                  <a:tcPr/>
                </a:tc>
                <a:tc>
                  <a:txBody>
                    <a:bodyPr/>
                    <a:lstStyle/>
                    <a:p>
                      <a:r>
                        <a:rPr lang="en-US" sz="1000"/>
                        <a:t>26.916666666667</a:t>
                      </a:r>
                    </a:p>
                  </a:txBody>
                  <a:tcPr/>
                </a:tc>
                <a:tc>
                  <a:txBody>
                    <a:bodyPr/>
                    <a:lstStyle/>
                    <a:p>
                      <a:r>
                        <a:rPr lang="en-US" sz="1000"/>
                        <a:t>10</a:t>
                      </a:r>
                    </a:p>
                  </a:txBody>
                  <a:tcPr/>
                </a:tc>
                <a:tc>
                  <a:txBody>
                    <a:bodyPr/>
                    <a:lstStyle/>
                    <a:p>
                      <a:r>
                        <a:rPr lang="en-US" sz="1000"/>
                        <a:t>0</a:t>
                      </a:r>
                    </a:p>
                  </a:txBody>
                  <a:tcPr/>
                </a:tc>
                <a:tc>
                  <a:txBody>
                    <a:bodyPr/>
                    <a:lstStyle/>
                    <a:p>
                      <a:r>
                        <a:rPr lang="en-US" sz="1000"/>
                        <a:t>500</a:t>
                      </a:r>
                    </a:p>
                  </a:txBody>
                  <a:tcPr/>
                </a:tc>
                <a:tc>
                  <a:txBody>
                    <a:bodyPr/>
                    <a:lstStyle/>
                    <a:p>
                      <a:r>
                        <a:rPr lang="en-US" sz="1000"/>
                        <a:t>18799</a:t>
                      </a:r>
                    </a:p>
                  </a:txBody>
                  <a:tcPr/>
                </a:tc>
                <a:tc>
                  <a:txBody>
                    <a:bodyPr/>
                    <a:lstStyle/>
                    <a:p>
                      <a:r>
                        <a:rPr lang="en-US" sz="1000"/>
                        <a:t>1566.5833333333</a:t>
                      </a:r>
                    </a:p>
                  </a:txBody>
                  <a:tcPr/>
                </a:tc>
                <a:tc>
                  <a:txBody>
                    <a:bodyPr/>
                    <a:lstStyle/>
                    <a:p>
                      <a:r>
                        <a:rPr lang="en-US" sz="1000"/>
                        <a:t>3.9219784167108 %</a:t>
                      </a:r>
                    </a:p>
                  </a:txBody>
                  <a:tcPr/>
                </a:tc>
                <a:tc>
                  <a:txBody>
                    <a:bodyPr/>
                    <a:lstStyle/>
                    <a:p>
                      <a:r>
                        <a:rPr lang="en-US" sz="1000"/>
                        <a:t>0</a:t>
                      </a:r>
                    </a:p>
                  </a:txBody>
                  <a:tcPr/>
                </a:tc>
                <a:extLst>
                  <a:ext uri="{0D108BD9-81ED-4DB2-BD59-A6C34878D82A}">
                    <a16:rowId xmlns:a16="http://schemas.microsoft.com/office/drawing/2014/main" val="1538371100"/>
                  </a:ext>
                </a:extLst>
              </a:tr>
            </a:tbl>
          </a:graphicData>
        </a:graphic>
      </p:graphicFrame>
      <p:sp>
        <p:nvSpPr>
          <p:cNvPr id="4" name="Text Placeholder 3">
            <a:extLst>
              <a:ext uri="{FF2B5EF4-FFF2-40B4-BE49-F238E27FC236}">
                <a16:creationId xmlns:a16="http://schemas.microsoft.com/office/drawing/2014/main" id="{821D16DC-930D-4B41-BB41-040178256DF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74294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79BA6-7F01-48E1-9ADE-863A2F3A270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245B79F-A742-4B27-941F-01EA1E3C2BF1}"/>
              </a:ext>
            </a:extLst>
          </p:cNvPr>
          <p:cNvGraphicFramePr>
            <a:graphicFrameLocks noGrp="1"/>
          </p:cNvGraphicFramePr>
          <p:nvPr>
            <p:ph type="chart" sz="quarter" idx="13"/>
            <p:extLst>
              <p:ext uri="{D42A27DB-BD31-4B8C-83A1-F6EECF244321}">
                <p14:modId xmlns:p14="http://schemas.microsoft.com/office/powerpoint/2010/main" val="174084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1D07D-4E59-4755-A003-ECD956386EF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B709BC6-E9F8-451A-B6A6-3478F3219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341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C59F-3CE8-43D1-8458-924BD82BF12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D1F58374-1654-4E5A-A402-BFD27454F079}"/>
              </a:ext>
            </a:extLst>
          </p:cNvPr>
          <p:cNvGraphicFramePr>
            <a:graphicFrameLocks noGrp="1"/>
          </p:cNvGraphicFramePr>
          <p:nvPr>
            <p:ph type="chart" sz="quarter" idx="13"/>
            <p:extLst>
              <p:ext uri="{D42A27DB-BD31-4B8C-83A1-F6EECF244321}">
                <p14:modId xmlns:p14="http://schemas.microsoft.com/office/powerpoint/2010/main" val="4104037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A53CF-FC0C-4048-8970-288235AEB8C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1633FE6-D4BB-42BB-A083-062272A763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040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7BE4D-3C5E-4921-AEC5-362C32160AB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09A7A233-D314-40F4-AFF2-A3BADCEA2641}"/>
              </a:ext>
            </a:extLst>
          </p:cNvPr>
          <p:cNvGraphicFramePr>
            <a:graphicFrameLocks noGrp="1"/>
          </p:cNvGraphicFramePr>
          <p:nvPr>
            <p:ph type="chart" sz="quarter" idx="13"/>
            <p:extLst>
              <p:ext uri="{D42A27DB-BD31-4B8C-83A1-F6EECF244321}">
                <p14:modId xmlns:p14="http://schemas.microsoft.com/office/powerpoint/2010/main" val="2934378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ADD57-2AEE-4B8C-8419-D9865838FD9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4EDA57E-9533-411E-9883-A70F1F633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465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A2C15-5191-48D1-B7DB-75374DCF8791}"/>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1B36B4F-8509-42FB-B3B6-9CEFA8153F03}"/>
              </a:ext>
            </a:extLst>
          </p:cNvPr>
          <p:cNvGraphicFramePr>
            <a:graphicFrameLocks noGrp="1"/>
          </p:cNvGraphicFramePr>
          <p:nvPr>
            <p:ph type="chart" sz="quarter" idx="13"/>
            <p:extLst>
              <p:ext uri="{D42A27DB-BD31-4B8C-83A1-F6EECF244321}">
                <p14:modId xmlns:p14="http://schemas.microsoft.com/office/powerpoint/2010/main" val="985967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21EA9-CC2C-4895-9886-9E4B70E6992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DAF636A-A5D7-47E3-B44E-E147177CD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28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7E6B-0801-4CD5-B54E-8509708AD65D}"/>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6FCBFD66-A17E-42AC-B20B-88619F32084D}"/>
              </a:ext>
            </a:extLst>
          </p:cNvPr>
          <p:cNvGraphicFramePr>
            <a:graphicFrameLocks noGrp="1"/>
          </p:cNvGraphicFramePr>
          <p:nvPr>
            <p:ph type="tbl" sz="quarter" idx="13"/>
            <p:extLst>
              <p:ext uri="{D42A27DB-BD31-4B8C-83A1-F6EECF244321}">
                <p14:modId xmlns:p14="http://schemas.microsoft.com/office/powerpoint/2010/main" val="23960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2487958"/>
                    </a:ext>
                  </a:extLst>
                </a:gridCol>
                <a:gridCol w="740664">
                  <a:extLst>
                    <a:ext uri="{9D8B030D-6E8A-4147-A177-3AD203B41FA5}">
                      <a16:colId xmlns:a16="http://schemas.microsoft.com/office/drawing/2014/main" val="3561866538"/>
                    </a:ext>
                  </a:extLst>
                </a:gridCol>
                <a:gridCol w="740664">
                  <a:extLst>
                    <a:ext uri="{9D8B030D-6E8A-4147-A177-3AD203B41FA5}">
                      <a16:colId xmlns:a16="http://schemas.microsoft.com/office/drawing/2014/main" val="1471285874"/>
                    </a:ext>
                  </a:extLst>
                </a:gridCol>
                <a:gridCol w="740664">
                  <a:extLst>
                    <a:ext uri="{9D8B030D-6E8A-4147-A177-3AD203B41FA5}">
                      <a16:colId xmlns:a16="http://schemas.microsoft.com/office/drawing/2014/main" val="3165081791"/>
                    </a:ext>
                  </a:extLst>
                </a:gridCol>
                <a:gridCol w="740664">
                  <a:extLst>
                    <a:ext uri="{9D8B030D-6E8A-4147-A177-3AD203B41FA5}">
                      <a16:colId xmlns:a16="http://schemas.microsoft.com/office/drawing/2014/main" val="3660691713"/>
                    </a:ext>
                  </a:extLst>
                </a:gridCol>
                <a:gridCol w="740664">
                  <a:extLst>
                    <a:ext uri="{9D8B030D-6E8A-4147-A177-3AD203B41FA5}">
                      <a16:colId xmlns:a16="http://schemas.microsoft.com/office/drawing/2014/main" val="3007178828"/>
                    </a:ext>
                  </a:extLst>
                </a:gridCol>
                <a:gridCol w="740664">
                  <a:extLst>
                    <a:ext uri="{9D8B030D-6E8A-4147-A177-3AD203B41FA5}">
                      <a16:colId xmlns:a16="http://schemas.microsoft.com/office/drawing/2014/main" val="271363080"/>
                    </a:ext>
                  </a:extLst>
                </a:gridCol>
                <a:gridCol w="740664">
                  <a:extLst>
                    <a:ext uri="{9D8B030D-6E8A-4147-A177-3AD203B41FA5}">
                      <a16:colId xmlns:a16="http://schemas.microsoft.com/office/drawing/2014/main" val="1800793374"/>
                    </a:ext>
                  </a:extLst>
                </a:gridCol>
                <a:gridCol w="740664">
                  <a:extLst>
                    <a:ext uri="{9D8B030D-6E8A-4147-A177-3AD203B41FA5}">
                      <a16:colId xmlns:a16="http://schemas.microsoft.com/office/drawing/2014/main" val="286086382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786476082"/>
                  </a:ext>
                </a:extLst>
              </a:tr>
              <a:tr h="370840">
                <a:tc>
                  <a:txBody>
                    <a:bodyPr/>
                    <a:lstStyle/>
                    <a:p>
                      <a:r>
                        <a:rPr lang="en-US" sz="1000" b="1"/>
                        <a:t>Tokio Marine America - 2023-04-10 16:55:58</a:t>
                      </a:r>
                      <a:r>
                        <a:rPr lang="en-US" sz="1000"/>
                        <a:t>
 It's Dog Appreciation Month in April, but here at TMA we appreciate our furry friends every day! 🐕🐶
Here's a special shoutout to all of our doggos that work with us when we're remote and greet us at the door on the way from the office. </a:t>
                      </a:r>
                    </a:p>
                  </a:txBody>
                  <a:tcPr/>
                </a:tc>
                <a:tc>
                  <a:txBody>
                    <a:bodyPr/>
                    <a:lstStyle/>
                    <a:p>
                      <a:r>
                        <a:rPr lang="en-US" sz="1000"/>
                        <a:t>Gallery</a:t>
                      </a:r>
                    </a:p>
                  </a:txBody>
                  <a:tcPr/>
                </a:tc>
                <a:tc>
                  <a:txBody>
                    <a:bodyPr/>
                    <a:lstStyle/>
                    <a:p>
                      <a:r>
                        <a:rPr lang="en-US" sz="1000"/>
                        <a:t>94</a:t>
                      </a:r>
                    </a:p>
                  </a:txBody>
                  <a:tcPr/>
                </a:tc>
                <a:tc>
                  <a:txBody>
                    <a:bodyPr/>
                    <a:lstStyle/>
                    <a:p>
                      <a:r>
                        <a:rPr lang="en-US" sz="1000"/>
                        <a:t>2</a:t>
                      </a:r>
                    </a:p>
                  </a:txBody>
                  <a:tcPr/>
                </a:tc>
                <a:tc>
                  <a:txBody>
                    <a:bodyPr/>
                    <a:lstStyle/>
                    <a:p>
                      <a:r>
                        <a:rPr lang="en-US" sz="1000"/>
                        <a:t>0</a:t>
                      </a:r>
                    </a:p>
                  </a:txBody>
                  <a:tcPr/>
                </a:tc>
                <a:tc>
                  <a:txBody>
                    <a:bodyPr/>
                    <a:lstStyle/>
                    <a:p>
                      <a:r>
                        <a:rPr lang="en-US" sz="1000"/>
                        <a:t>162</a:t>
                      </a:r>
                    </a:p>
                  </a:txBody>
                  <a:tcPr/>
                </a:tc>
                <a:tc>
                  <a:txBody>
                    <a:bodyPr/>
                    <a:lstStyle/>
                    <a:p>
                      <a:r>
                        <a:rPr lang="en-US" sz="1000"/>
                        <a:t>7.1626873958912</a:t>
                      </a:r>
                    </a:p>
                  </a:txBody>
                  <a:tcPr/>
                </a:tc>
                <a:tc>
                  <a:txBody>
                    <a:bodyPr/>
                    <a:lstStyle/>
                    <a:p>
                      <a:r>
                        <a:rPr lang="en-US" sz="1000"/>
                        <a:t>3602</a:t>
                      </a:r>
                    </a:p>
                  </a:txBody>
                  <a:tcPr/>
                </a:tc>
                <a:tc>
                  <a:txBody>
                    <a:bodyPr/>
                    <a:lstStyle/>
                    <a:p>
                      <a:r>
                        <a:rPr lang="en-US" sz="1000"/>
                        <a:t>n/a</a:t>
                      </a:r>
                    </a:p>
                  </a:txBody>
                  <a:tcPr/>
                </a:tc>
                <a:extLst>
                  <a:ext uri="{0D108BD9-81ED-4DB2-BD59-A6C34878D82A}">
                    <a16:rowId xmlns:a16="http://schemas.microsoft.com/office/drawing/2014/main" val="4128151672"/>
                  </a:ext>
                </a:extLst>
              </a:tr>
              <a:tr h="370840">
                <a:tc>
                  <a:txBody>
                    <a:bodyPr/>
                    <a:lstStyle/>
                    <a:p>
                      <a:r>
                        <a:rPr lang="en-US" sz="1000" b="1"/>
                        <a:t>Tokio Marine America - 2023-04-06 12:54:12</a:t>
                      </a:r>
                      <a:r>
                        <a:rPr lang="en-US" sz="1000"/>
                        <a:t>
 TMA will close early this afternoon at 3:00 p.m. local time in observance of the Easter holiday weekend. Normal business hours will resume on Monday. </a:t>
                      </a:r>
                    </a:p>
                  </a:txBody>
                  <a:tcPr/>
                </a:tc>
                <a:tc>
                  <a:txBody>
                    <a:bodyPr/>
                    <a:lstStyle/>
                    <a:p>
                      <a:r>
                        <a:rPr lang="en-US" sz="1000"/>
                        <a:t>Image</a:t>
                      </a:r>
                    </a:p>
                  </a:txBody>
                  <a:tcPr/>
                </a:tc>
                <a:tc>
                  <a:txBody>
                    <a:bodyPr/>
                    <a:lstStyle/>
                    <a:p>
                      <a:r>
                        <a:rPr lang="en-US" sz="1000"/>
                        <a:t>50</a:t>
                      </a:r>
                    </a:p>
                  </a:txBody>
                  <a:tcPr/>
                </a:tc>
                <a:tc>
                  <a:txBody>
                    <a:bodyPr/>
                    <a:lstStyle/>
                    <a:p>
                      <a:r>
                        <a:rPr lang="en-US" sz="1000"/>
                        <a:t>1</a:t>
                      </a:r>
                    </a:p>
                  </a:txBody>
                  <a:tcPr/>
                </a:tc>
                <a:tc>
                  <a:txBody>
                    <a:bodyPr/>
                    <a:lstStyle/>
                    <a:p>
                      <a:r>
                        <a:rPr lang="en-US" sz="1000"/>
                        <a:t>0</a:t>
                      </a:r>
                    </a:p>
                  </a:txBody>
                  <a:tcPr/>
                </a:tc>
                <a:tc>
                  <a:txBody>
                    <a:bodyPr/>
                    <a:lstStyle/>
                    <a:p>
                      <a:r>
                        <a:rPr lang="en-US" sz="1000"/>
                        <a:t>33</a:t>
                      </a:r>
                    </a:p>
                  </a:txBody>
                  <a:tcPr/>
                </a:tc>
                <a:tc>
                  <a:txBody>
                    <a:bodyPr/>
                    <a:lstStyle/>
                    <a:p>
                      <a:r>
                        <a:rPr lang="en-US" sz="1000"/>
                        <a:t>3.9618138424821</a:t>
                      </a:r>
                    </a:p>
                  </a:txBody>
                  <a:tcPr/>
                </a:tc>
                <a:tc>
                  <a:txBody>
                    <a:bodyPr/>
                    <a:lstStyle/>
                    <a:p>
                      <a:r>
                        <a:rPr lang="en-US" sz="1000"/>
                        <a:t>2095</a:t>
                      </a:r>
                    </a:p>
                  </a:txBody>
                  <a:tcPr/>
                </a:tc>
                <a:tc>
                  <a:txBody>
                    <a:bodyPr/>
                    <a:lstStyle/>
                    <a:p>
                      <a:r>
                        <a:rPr lang="en-US" sz="1000"/>
                        <a:t>n/a</a:t>
                      </a:r>
                    </a:p>
                  </a:txBody>
                  <a:tcPr/>
                </a:tc>
                <a:extLst>
                  <a:ext uri="{0D108BD9-81ED-4DB2-BD59-A6C34878D82A}">
                    <a16:rowId xmlns:a16="http://schemas.microsoft.com/office/drawing/2014/main" val="1028248115"/>
                  </a:ext>
                </a:extLst>
              </a:tr>
              <a:tr h="370840">
                <a:tc>
                  <a:txBody>
                    <a:bodyPr/>
                    <a:lstStyle/>
                    <a:p>
                      <a:r>
                        <a:rPr lang="en-US" sz="1000" b="1"/>
                        <a:t>Tokio Marine America - 2023-04-14 15:57:53</a:t>
                      </a:r>
                      <a:r>
                        <a:rPr lang="en-US" sz="1000"/>
                        <a:t>
 Today we're thrilled to give you a #NewHireSpotlight on Jeffrey C.! 
While Jeffrey just joined us as an Underwriting Analyst I in Plano, he's not exactly new to TMA as he was a fantastic addition to our intern program this past year. 
In his free time, Jeffrey enjoys building and painting Gundam model kits and his ideal weekend involves hiking and traveling. He also has an adorable chihuahua named Sunni who recently turned 13. 
Welcome (back), Jeffrey! </a:t>
                      </a:r>
                    </a:p>
                  </a:txBody>
                  <a:tcPr/>
                </a:tc>
                <a:tc>
                  <a:txBody>
                    <a:bodyPr/>
                    <a:lstStyle/>
                    <a:p>
                      <a:r>
                        <a:rPr lang="en-US" sz="1000"/>
                        <a:t>Reference</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57</a:t>
                      </a:r>
                    </a:p>
                  </a:txBody>
                  <a:tcPr/>
                </a:tc>
                <a:tc>
                  <a:txBody>
                    <a:bodyPr/>
                    <a:lstStyle/>
                    <a:p>
                      <a:r>
                        <a:rPr lang="en-US" sz="1000"/>
                        <a:t>5.6511056511057</a:t>
                      </a:r>
                    </a:p>
                  </a:txBody>
                  <a:tcPr/>
                </a:tc>
                <a:tc>
                  <a:txBody>
                    <a:bodyPr/>
                    <a:lstStyle/>
                    <a:p>
                      <a:r>
                        <a:rPr lang="en-US" sz="1000"/>
                        <a:t>1628</a:t>
                      </a:r>
                    </a:p>
                  </a:txBody>
                  <a:tcPr/>
                </a:tc>
                <a:tc>
                  <a:txBody>
                    <a:bodyPr/>
                    <a:lstStyle/>
                    <a:p>
                      <a:r>
                        <a:rPr lang="en-US" sz="1000"/>
                        <a:t>n/a</a:t>
                      </a:r>
                    </a:p>
                  </a:txBody>
                  <a:tcPr/>
                </a:tc>
                <a:extLst>
                  <a:ext uri="{0D108BD9-81ED-4DB2-BD59-A6C34878D82A}">
                    <a16:rowId xmlns:a16="http://schemas.microsoft.com/office/drawing/2014/main" val="2323507606"/>
                  </a:ext>
                </a:extLst>
              </a:tr>
            </a:tbl>
          </a:graphicData>
        </a:graphic>
      </p:graphicFrame>
      <p:sp>
        <p:nvSpPr>
          <p:cNvPr id="4" name="Text Placeholder 3">
            <a:extLst>
              <a:ext uri="{FF2B5EF4-FFF2-40B4-BE49-F238E27FC236}">
                <a16:creationId xmlns:a16="http://schemas.microsoft.com/office/drawing/2014/main" id="{167C2860-E427-4936-AF94-7DF2CABB4F4F}"/>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118321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4A1E-7A08-46E7-B801-AE103808385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0EFC317-7BA0-4D1D-BAC7-569C30577A5B}"/>
              </a:ext>
            </a:extLst>
          </p:cNvPr>
          <p:cNvGraphicFramePr>
            <a:graphicFrameLocks noGrp="1"/>
          </p:cNvGraphicFramePr>
          <p:nvPr>
            <p:ph type="tbl" sz="quarter" idx="13"/>
            <p:extLst>
              <p:ext uri="{D42A27DB-BD31-4B8C-83A1-F6EECF244321}">
                <p14:modId xmlns:p14="http://schemas.microsoft.com/office/powerpoint/2010/main" val="428733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07689471"/>
                    </a:ext>
                  </a:extLst>
                </a:gridCol>
                <a:gridCol w="576072">
                  <a:extLst>
                    <a:ext uri="{9D8B030D-6E8A-4147-A177-3AD203B41FA5}">
                      <a16:colId xmlns:a16="http://schemas.microsoft.com/office/drawing/2014/main" val="2940969776"/>
                    </a:ext>
                  </a:extLst>
                </a:gridCol>
                <a:gridCol w="576072">
                  <a:extLst>
                    <a:ext uri="{9D8B030D-6E8A-4147-A177-3AD203B41FA5}">
                      <a16:colId xmlns:a16="http://schemas.microsoft.com/office/drawing/2014/main" val="3898690730"/>
                    </a:ext>
                  </a:extLst>
                </a:gridCol>
                <a:gridCol w="576072">
                  <a:extLst>
                    <a:ext uri="{9D8B030D-6E8A-4147-A177-3AD203B41FA5}">
                      <a16:colId xmlns:a16="http://schemas.microsoft.com/office/drawing/2014/main" val="1058703312"/>
                    </a:ext>
                  </a:extLst>
                </a:gridCol>
                <a:gridCol w="576072">
                  <a:extLst>
                    <a:ext uri="{9D8B030D-6E8A-4147-A177-3AD203B41FA5}">
                      <a16:colId xmlns:a16="http://schemas.microsoft.com/office/drawing/2014/main" val="617024748"/>
                    </a:ext>
                  </a:extLst>
                </a:gridCol>
                <a:gridCol w="576072">
                  <a:extLst>
                    <a:ext uri="{9D8B030D-6E8A-4147-A177-3AD203B41FA5}">
                      <a16:colId xmlns:a16="http://schemas.microsoft.com/office/drawing/2014/main" val="595864191"/>
                    </a:ext>
                  </a:extLst>
                </a:gridCol>
                <a:gridCol w="576072">
                  <a:extLst>
                    <a:ext uri="{9D8B030D-6E8A-4147-A177-3AD203B41FA5}">
                      <a16:colId xmlns:a16="http://schemas.microsoft.com/office/drawing/2014/main" val="2214443700"/>
                    </a:ext>
                  </a:extLst>
                </a:gridCol>
                <a:gridCol w="576072">
                  <a:extLst>
                    <a:ext uri="{9D8B030D-6E8A-4147-A177-3AD203B41FA5}">
                      <a16:colId xmlns:a16="http://schemas.microsoft.com/office/drawing/2014/main" val="2697692189"/>
                    </a:ext>
                  </a:extLst>
                </a:gridCol>
                <a:gridCol w="576072">
                  <a:extLst>
                    <a:ext uri="{9D8B030D-6E8A-4147-A177-3AD203B41FA5}">
                      <a16:colId xmlns:a16="http://schemas.microsoft.com/office/drawing/2014/main" val="3953483876"/>
                    </a:ext>
                  </a:extLst>
                </a:gridCol>
                <a:gridCol w="576072">
                  <a:extLst>
                    <a:ext uri="{9D8B030D-6E8A-4147-A177-3AD203B41FA5}">
                      <a16:colId xmlns:a16="http://schemas.microsoft.com/office/drawing/2014/main" val="4248080000"/>
                    </a:ext>
                  </a:extLst>
                </a:gridCol>
                <a:gridCol w="576072">
                  <a:extLst>
                    <a:ext uri="{9D8B030D-6E8A-4147-A177-3AD203B41FA5}">
                      <a16:colId xmlns:a16="http://schemas.microsoft.com/office/drawing/2014/main" val="42397966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32911510"/>
                  </a:ext>
                </a:extLst>
              </a:tr>
              <a:tr h="370840">
                <a:tc>
                  <a:txBody>
                    <a:bodyPr/>
                    <a:lstStyle/>
                    <a:p>
                      <a:r>
                        <a:rPr lang="en-US" sz="1000"/>
                        <a:t>tmamerica</a:t>
                      </a:r>
                    </a:p>
                  </a:txBody>
                  <a:tcPr/>
                </a:tc>
                <a:tc>
                  <a:txBody>
                    <a:bodyPr/>
                    <a:lstStyle/>
                    <a:p>
                      <a:r>
                        <a:rPr lang="en-US" sz="1000"/>
                        <a:t>497</a:t>
                      </a:r>
                    </a:p>
                  </a:txBody>
                  <a:tcPr/>
                </a:tc>
                <a:tc>
                  <a:txBody>
                    <a:bodyPr/>
                    <a:lstStyle/>
                    <a:p>
                      <a:r>
                        <a:rPr lang="en-US" sz="1000"/>
                        <a:t>2</a:t>
                      </a:r>
                    </a:p>
                  </a:txBody>
                  <a:tcPr/>
                </a:tc>
                <a:tc>
                  <a:txBody>
                    <a:bodyPr/>
                    <a:lstStyle/>
                    <a:p>
                      <a:r>
                        <a:rPr lang="en-US" sz="1000"/>
                        <a:t>9</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70</a:t>
                      </a:r>
                    </a:p>
                  </a:txBody>
                  <a:tcPr/>
                </a:tc>
                <a:tc>
                  <a:txBody>
                    <a:bodyPr/>
                    <a:lstStyle/>
                    <a:p>
                      <a:r>
                        <a:rPr lang="en-US" sz="1000"/>
                        <a:t>7</a:t>
                      </a:r>
                    </a:p>
                  </a:txBody>
                  <a:tcPr/>
                </a:tc>
                <a:tc>
                  <a:txBody>
                    <a:bodyPr/>
                    <a:lstStyle/>
                    <a:p>
                      <a:r>
                        <a:rPr lang="en-US" sz="1000"/>
                        <a:t>1.2937 %</a:t>
                      </a:r>
                    </a:p>
                  </a:txBody>
                  <a:tcPr/>
                </a:tc>
                <a:extLst>
                  <a:ext uri="{0D108BD9-81ED-4DB2-BD59-A6C34878D82A}">
                    <a16:rowId xmlns:a16="http://schemas.microsoft.com/office/drawing/2014/main" val="3121716771"/>
                  </a:ext>
                </a:extLst>
              </a:tr>
            </a:tbl>
          </a:graphicData>
        </a:graphic>
      </p:graphicFrame>
      <p:sp>
        <p:nvSpPr>
          <p:cNvPr id="4" name="Text Placeholder 3">
            <a:extLst>
              <a:ext uri="{FF2B5EF4-FFF2-40B4-BE49-F238E27FC236}">
                <a16:creationId xmlns:a16="http://schemas.microsoft.com/office/drawing/2014/main" id="{781C599C-1D1F-4923-8EFC-A73AA4C12213}"/>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351743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49AF7-0996-449C-AD1E-14506597AAC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FAAFC90-11AF-4558-A8C7-45325AC35AB6}"/>
              </a:ext>
            </a:extLst>
          </p:cNvPr>
          <p:cNvGraphicFramePr>
            <a:graphicFrameLocks noGrp="1"/>
          </p:cNvGraphicFramePr>
          <p:nvPr>
            <p:ph type="chart" sz="quarter" idx="13"/>
            <p:extLst>
              <p:ext uri="{D42A27DB-BD31-4B8C-83A1-F6EECF244321}">
                <p14:modId xmlns:p14="http://schemas.microsoft.com/office/powerpoint/2010/main" val="2034311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1512B-16E4-4E13-9F84-9893CB937BD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DDBF2B0-BEBD-4259-8C4E-B09FBDF0C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164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8B09-B923-4D9B-855F-C5B3A8C76B5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595F7492-D075-4838-8A6B-5CB3ECFA2F78}"/>
              </a:ext>
            </a:extLst>
          </p:cNvPr>
          <p:cNvGraphicFramePr>
            <a:graphicFrameLocks noGrp="1"/>
          </p:cNvGraphicFramePr>
          <p:nvPr>
            <p:ph type="chart" sz="quarter" idx="13"/>
            <p:extLst>
              <p:ext uri="{D42A27DB-BD31-4B8C-83A1-F6EECF244321}">
                <p14:modId xmlns:p14="http://schemas.microsoft.com/office/powerpoint/2010/main" val="480535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7063A2-7E3E-420F-B142-93DBDE04BA3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C0EA977-CCB4-46C3-8AA0-48652BBA9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256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48E77-8717-4263-B32F-CEF1BC1234DF}"/>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D0D1BA35-7DA6-440D-B511-69DA0E5D5FF0}"/>
              </a:ext>
            </a:extLst>
          </p:cNvPr>
          <p:cNvGraphicFramePr>
            <a:graphicFrameLocks noGrp="1"/>
          </p:cNvGraphicFramePr>
          <p:nvPr>
            <p:ph type="chart" sz="quarter" idx="13"/>
            <p:extLst>
              <p:ext uri="{D42A27DB-BD31-4B8C-83A1-F6EECF244321}">
                <p14:modId xmlns:p14="http://schemas.microsoft.com/office/powerpoint/2010/main" val="83062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19F6B-08A1-4A10-A26C-194E70CF65C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A8D9C28-1ADA-4E20-909C-93EDED0A3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972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3C0D-8CB9-4773-BEF3-EE788F449651}"/>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7EA90BA-E4A4-4ABF-BAD0-EAD6ACF021E5}"/>
              </a:ext>
            </a:extLst>
          </p:cNvPr>
          <p:cNvGraphicFramePr>
            <a:graphicFrameLocks noGrp="1"/>
          </p:cNvGraphicFramePr>
          <p:nvPr>
            <p:ph type="chart" sz="quarter" idx="13"/>
            <p:extLst>
              <p:ext uri="{D42A27DB-BD31-4B8C-83A1-F6EECF244321}">
                <p14:modId xmlns:p14="http://schemas.microsoft.com/office/powerpoint/2010/main" val="2802816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C115A9-4173-491A-B432-440BC8ABBEC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634F2E-4820-4851-8989-211EEC992C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851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D0336-2957-4940-BD5D-8665F1961AC0}"/>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078BE6A-F22B-4C9B-ADE1-ED2F04100E1E}"/>
              </a:ext>
            </a:extLst>
          </p:cNvPr>
          <p:cNvGraphicFramePr>
            <a:graphicFrameLocks noGrp="1"/>
          </p:cNvGraphicFramePr>
          <p:nvPr>
            <p:ph type="tbl" sz="quarter" idx="13"/>
            <p:extLst>
              <p:ext uri="{D42A27DB-BD31-4B8C-83A1-F6EECF244321}">
                <p14:modId xmlns:p14="http://schemas.microsoft.com/office/powerpoint/2010/main" val="412866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86706724"/>
                    </a:ext>
                  </a:extLst>
                </a:gridCol>
                <a:gridCol w="1975104">
                  <a:extLst>
                    <a:ext uri="{9D8B030D-6E8A-4147-A177-3AD203B41FA5}">
                      <a16:colId xmlns:a16="http://schemas.microsoft.com/office/drawing/2014/main" val="1695541847"/>
                    </a:ext>
                  </a:extLst>
                </a:gridCol>
                <a:gridCol w="905256">
                  <a:extLst>
                    <a:ext uri="{9D8B030D-6E8A-4147-A177-3AD203B41FA5}">
                      <a16:colId xmlns:a16="http://schemas.microsoft.com/office/drawing/2014/main" val="1059750589"/>
                    </a:ext>
                  </a:extLst>
                </a:gridCol>
                <a:gridCol w="905256">
                  <a:extLst>
                    <a:ext uri="{9D8B030D-6E8A-4147-A177-3AD203B41FA5}">
                      <a16:colId xmlns:a16="http://schemas.microsoft.com/office/drawing/2014/main" val="4266571660"/>
                    </a:ext>
                  </a:extLst>
                </a:gridCol>
                <a:gridCol w="905256">
                  <a:extLst>
                    <a:ext uri="{9D8B030D-6E8A-4147-A177-3AD203B41FA5}">
                      <a16:colId xmlns:a16="http://schemas.microsoft.com/office/drawing/2014/main" val="2242712997"/>
                    </a:ext>
                  </a:extLst>
                </a:gridCol>
                <a:gridCol w="905256">
                  <a:extLst>
                    <a:ext uri="{9D8B030D-6E8A-4147-A177-3AD203B41FA5}">
                      <a16:colId xmlns:a16="http://schemas.microsoft.com/office/drawing/2014/main" val="623176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4055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- 2023-04-14 15:56:30</a:t>
                      </a:r>
                      <a:r>
                        <a:rPr kumimoji="0" lang="en-US" sz="1000" b="0" i="0" u="none" strike="noStrike" kern="1200" cap="none" spc="0" normalizeH="0" baseline="0" noProof="0">
                          <a:ln>
                            <a:noFill/>
                          </a:ln>
                          <a:solidFill>
                            <a:prstClr val="black"/>
                          </a:solidFill>
                          <a:effectLst/>
                          <a:uLnTx/>
                          <a:uFillTx/>
                          <a:latin typeface="Calibri"/>
                          <a:ea typeface="+mn-ea"/>
                          <a:cs typeface="+mn-cs"/>
                        </a:rPr>
                        <a:t>
 Today we're thrilled to give you a #NewHireSpotlight on Jeffrey C.! 
While Jeffrey just joined us as an Underwriting Analyst I in Plano, he's not exactly new to TMA as he was a fantastic addition to our intern program this past year. 
In his free time, Jeffrey enjoys building and painting Gundam model kits and his ideal weekend involves hiking and traveling. He also has an adorable chihuahua named Sunni who recently turned 13. 
Welcome (back), Jeffrey! 
#newhire #hiring #employee #employeespotlight #welcome #welcomeback #intern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https://quintly-image-storage.s3.amazonaws.com/a8463497d6ac59d9f9b31e3831c67b7f/7d1529ccc969beb861229663335d5c2d.jpg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26820961"/>
                  </a:ext>
                </a:extLst>
              </a:tr>
            </a:tbl>
          </a:graphicData>
        </a:graphic>
      </p:graphicFrame>
      <p:sp>
        <p:nvSpPr>
          <p:cNvPr id="4" name="Text Placeholder 3">
            <a:extLst>
              <a:ext uri="{FF2B5EF4-FFF2-40B4-BE49-F238E27FC236}">
                <a16:creationId xmlns:a16="http://schemas.microsoft.com/office/drawing/2014/main" id="{FBFE57EC-D180-4FB3-96FC-33AAE6B2C488}"/>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3729026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6AC9-F4D6-4ED7-A50E-00D6EE51E770}"/>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ED582661-F6BE-4844-881C-BB188DA4CD87}"/>
              </a:ext>
            </a:extLst>
          </p:cNvPr>
          <p:cNvGraphicFramePr>
            <a:graphicFrameLocks noGrp="1"/>
          </p:cNvGraphicFramePr>
          <p:nvPr>
            <p:ph type="tbl" sz="quarter" idx="13"/>
            <p:extLst>
              <p:ext uri="{D42A27DB-BD31-4B8C-83A1-F6EECF244321}">
                <p14:modId xmlns:p14="http://schemas.microsoft.com/office/powerpoint/2010/main" val="2147635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09200468"/>
                    </a:ext>
                  </a:extLst>
                </a:gridCol>
                <a:gridCol w="1975104">
                  <a:extLst>
                    <a:ext uri="{9D8B030D-6E8A-4147-A177-3AD203B41FA5}">
                      <a16:colId xmlns:a16="http://schemas.microsoft.com/office/drawing/2014/main" val="1776923115"/>
                    </a:ext>
                  </a:extLst>
                </a:gridCol>
                <a:gridCol w="905256">
                  <a:extLst>
                    <a:ext uri="{9D8B030D-6E8A-4147-A177-3AD203B41FA5}">
                      <a16:colId xmlns:a16="http://schemas.microsoft.com/office/drawing/2014/main" val="3758413590"/>
                    </a:ext>
                  </a:extLst>
                </a:gridCol>
                <a:gridCol w="905256">
                  <a:extLst>
                    <a:ext uri="{9D8B030D-6E8A-4147-A177-3AD203B41FA5}">
                      <a16:colId xmlns:a16="http://schemas.microsoft.com/office/drawing/2014/main" val="613609199"/>
                    </a:ext>
                  </a:extLst>
                </a:gridCol>
                <a:gridCol w="905256">
                  <a:extLst>
                    <a:ext uri="{9D8B030D-6E8A-4147-A177-3AD203B41FA5}">
                      <a16:colId xmlns:a16="http://schemas.microsoft.com/office/drawing/2014/main" val="902313022"/>
                    </a:ext>
                  </a:extLst>
                </a:gridCol>
                <a:gridCol w="905256">
                  <a:extLst>
                    <a:ext uri="{9D8B030D-6E8A-4147-A177-3AD203B41FA5}">
                      <a16:colId xmlns:a16="http://schemas.microsoft.com/office/drawing/2014/main" val="2525261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1556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- 2023-04-24 16:03:18</a:t>
                      </a:r>
                      <a:r>
                        <a:rPr kumimoji="0" lang="en-US" sz="1000" b="0" i="0" u="none" strike="noStrike" kern="1200" cap="none" spc="0" normalizeH="0" baseline="0" noProof="0">
                          <a:ln>
                            <a:noFill/>
                          </a:ln>
                          <a:solidFill>
                            <a:prstClr val="black"/>
                          </a:solidFill>
                          <a:effectLst/>
                          <a:uLnTx/>
                          <a:uFillTx/>
                          <a:latin typeface="Calibri"/>
                          <a:ea typeface="+mn-ea"/>
                          <a:cs typeface="+mn-cs"/>
                        </a:rPr>
                        <a:t>
 Here’s another edition of our #NewHireSpotlight to start off this week right! 
Meet Zach W. who recently started at TMA in Atlanta office as an Account Executive Officer II in our Client Solutions department. 
In his free time, Zach says he enjoys "a little bit of everything." That could include nights out with friends, a scenic hike in nice weather or anything near the water, and a lazy Sunday on the couch. He has two dogs, a German Shepherd named Luca and Great Dane named Wally. 
Welcome to TMA, Zach!
#newhire #newhirespotlight #employee #employeespotlight #newemployee #insurancepros #insuranceprofessional #marketing #insurance #hired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https://quintly-image-storage.s3.amazonaws.com/a8463497d6ac59d9f9b31e3831c67b7f/fead5a9495261992cab52498e53c32a6.jpg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2994301"/>
                  </a:ext>
                </a:extLst>
              </a:tr>
            </a:tbl>
          </a:graphicData>
        </a:graphic>
      </p:graphicFrame>
      <p:sp>
        <p:nvSpPr>
          <p:cNvPr id="4" name="Text Placeholder 3">
            <a:extLst>
              <a:ext uri="{FF2B5EF4-FFF2-40B4-BE49-F238E27FC236}">
                <a16:creationId xmlns:a16="http://schemas.microsoft.com/office/drawing/2014/main" id="{4214F627-0F29-4D2D-A33F-A6134928655B}"/>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173598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B812B-D85F-4B34-8B98-424CC452D82B}"/>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DB6B21C1-1E21-4FE0-87F5-05CE758DE2D4}"/>
              </a:ext>
            </a:extLst>
          </p:cNvPr>
          <p:cNvGraphicFramePr>
            <a:graphicFrameLocks noGrp="1"/>
          </p:cNvGraphicFramePr>
          <p:nvPr>
            <p:ph type="tbl" sz="quarter" idx="13"/>
            <p:extLst>
              <p:ext uri="{D42A27DB-BD31-4B8C-83A1-F6EECF244321}">
                <p14:modId xmlns:p14="http://schemas.microsoft.com/office/powerpoint/2010/main" val="2948466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46225652"/>
                    </a:ext>
                  </a:extLst>
                </a:gridCol>
                <a:gridCol w="1975104">
                  <a:extLst>
                    <a:ext uri="{9D8B030D-6E8A-4147-A177-3AD203B41FA5}">
                      <a16:colId xmlns:a16="http://schemas.microsoft.com/office/drawing/2014/main" val="1880034271"/>
                    </a:ext>
                  </a:extLst>
                </a:gridCol>
                <a:gridCol w="905256">
                  <a:extLst>
                    <a:ext uri="{9D8B030D-6E8A-4147-A177-3AD203B41FA5}">
                      <a16:colId xmlns:a16="http://schemas.microsoft.com/office/drawing/2014/main" val="1571671179"/>
                    </a:ext>
                  </a:extLst>
                </a:gridCol>
                <a:gridCol w="905256">
                  <a:extLst>
                    <a:ext uri="{9D8B030D-6E8A-4147-A177-3AD203B41FA5}">
                      <a16:colId xmlns:a16="http://schemas.microsoft.com/office/drawing/2014/main" val="1212835950"/>
                    </a:ext>
                  </a:extLst>
                </a:gridCol>
                <a:gridCol w="905256">
                  <a:extLst>
                    <a:ext uri="{9D8B030D-6E8A-4147-A177-3AD203B41FA5}">
                      <a16:colId xmlns:a16="http://schemas.microsoft.com/office/drawing/2014/main" val="3135481444"/>
                    </a:ext>
                  </a:extLst>
                </a:gridCol>
                <a:gridCol w="905256">
                  <a:extLst>
                    <a:ext uri="{9D8B030D-6E8A-4147-A177-3AD203B41FA5}">
                      <a16:colId xmlns:a16="http://schemas.microsoft.com/office/drawing/2014/main" val="1795129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7385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- 2023-04-21 16:16:55</a:t>
                      </a:r>
                      <a:r>
                        <a:rPr kumimoji="0" lang="en-US" sz="1000" b="0" i="0" u="none" strike="noStrike" kern="1200" cap="none" spc="0" normalizeH="0" baseline="0" noProof="0">
                          <a:ln>
                            <a:noFill/>
                          </a:ln>
                          <a:solidFill>
                            <a:prstClr val="black"/>
                          </a:solidFill>
                          <a:effectLst/>
                          <a:uLnTx/>
                          <a:uFillTx/>
                          <a:latin typeface="Calibri"/>
                          <a:ea typeface="+mn-ea"/>
                          <a:cs typeface="+mn-cs"/>
                        </a:rPr>
                        <a:t>
 🌎 Tomorrow is Earth Day! 🌎
The TMA team in Atlanta is supporting the gaconservancy with their CSR donations in the month of April. These donations aim to aid in their mission of protecting Georgia through ecological and economic solutions for stewardship, conservation and sustainable use of the land and its resources.
Learn more about the Georgia Conservancy at georgiaconservancy.org
#atlanta #georgia #georgiaconservancy #conservancy #earth #day #earthday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https://quintly-image-storage.s3.amazonaws.com/a8463497d6ac59d9f9b31e3831c67b7f/cb322d9dc86f6d34ddc22fbcf8c57dcb.jpg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839397"/>
                  </a:ext>
                </a:extLst>
              </a:tr>
            </a:tbl>
          </a:graphicData>
        </a:graphic>
      </p:graphicFrame>
      <p:sp>
        <p:nvSpPr>
          <p:cNvPr id="4" name="Text Placeholder 3">
            <a:extLst>
              <a:ext uri="{FF2B5EF4-FFF2-40B4-BE49-F238E27FC236}">
                <a16:creationId xmlns:a16="http://schemas.microsoft.com/office/drawing/2014/main" id="{27FBD545-D80C-4D49-8D13-CA8CD8D36435}"/>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204091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458D-208E-4B57-8022-AE337BD56CAA}"/>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080034C1-6CEA-4CF2-94AF-A1AD1E935D40}"/>
              </a:ext>
            </a:extLst>
          </p:cNvPr>
          <p:cNvGraphicFramePr>
            <a:graphicFrameLocks noGrp="1"/>
          </p:cNvGraphicFramePr>
          <p:nvPr>
            <p:ph type="tbl" sz="quarter" idx="13"/>
            <p:extLst>
              <p:ext uri="{D42A27DB-BD31-4B8C-83A1-F6EECF244321}">
                <p14:modId xmlns:p14="http://schemas.microsoft.com/office/powerpoint/2010/main" val="2578596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96502402"/>
                    </a:ext>
                  </a:extLst>
                </a:gridCol>
                <a:gridCol w="658368">
                  <a:extLst>
                    <a:ext uri="{9D8B030D-6E8A-4147-A177-3AD203B41FA5}">
                      <a16:colId xmlns:a16="http://schemas.microsoft.com/office/drawing/2014/main" val="2572004985"/>
                    </a:ext>
                  </a:extLst>
                </a:gridCol>
                <a:gridCol w="658368">
                  <a:extLst>
                    <a:ext uri="{9D8B030D-6E8A-4147-A177-3AD203B41FA5}">
                      <a16:colId xmlns:a16="http://schemas.microsoft.com/office/drawing/2014/main" val="821781060"/>
                    </a:ext>
                  </a:extLst>
                </a:gridCol>
                <a:gridCol w="329184">
                  <a:extLst>
                    <a:ext uri="{9D8B030D-6E8A-4147-A177-3AD203B41FA5}">
                      <a16:colId xmlns:a16="http://schemas.microsoft.com/office/drawing/2014/main" val="3875236832"/>
                    </a:ext>
                  </a:extLst>
                </a:gridCol>
                <a:gridCol w="329184">
                  <a:extLst>
                    <a:ext uri="{9D8B030D-6E8A-4147-A177-3AD203B41FA5}">
                      <a16:colId xmlns:a16="http://schemas.microsoft.com/office/drawing/2014/main" val="3220087404"/>
                    </a:ext>
                  </a:extLst>
                </a:gridCol>
                <a:gridCol w="658368">
                  <a:extLst>
                    <a:ext uri="{9D8B030D-6E8A-4147-A177-3AD203B41FA5}">
                      <a16:colId xmlns:a16="http://schemas.microsoft.com/office/drawing/2014/main" val="3598734977"/>
                    </a:ext>
                  </a:extLst>
                </a:gridCol>
                <a:gridCol w="658368">
                  <a:extLst>
                    <a:ext uri="{9D8B030D-6E8A-4147-A177-3AD203B41FA5}">
                      <a16:colId xmlns:a16="http://schemas.microsoft.com/office/drawing/2014/main" val="2554270201"/>
                    </a:ext>
                  </a:extLst>
                </a:gridCol>
                <a:gridCol w="658368">
                  <a:extLst>
                    <a:ext uri="{9D8B030D-6E8A-4147-A177-3AD203B41FA5}">
                      <a16:colId xmlns:a16="http://schemas.microsoft.com/office/drawing/2014/main" val="2377244049"/>
                    </a:ext>
                  </a:extLst>
                </a:gridCol>
                <a:gridCol w="658368">
                  <a:extLst>
                    <a:ext uri="{9D8B030D-6E8A-4147-A177-3AD203B41FA5}">
                      <a16:colId xmlns:a16="http://schemas.microsoft.com/office/drawing/2014/main" val="2044958453"/>
                    </a:ext>
                  </a:extLst>
                </a:gridCol>
                <a:gridCol w="658368">
                  <a:extLst>
                    <a:ext uri="{9D8B030D-6E8A-4147-A177-3AD203B41FA5}">
                      <a16:colId xmlns:a16="http://schemas.microsoft.com/office/drawing/2014/main" val="1625065960"/>
                    </a:ext>
                  </a:extLst>
                </a:gridCol>
                <a:gridCol w="658368">
                  <a:extLst>
                    <a:ext uri="{9D8B030D-6E8A-4147-A177-3AD203B41FA5}">
                      <a16:colId xmlns:a16="http://schemas.microsoft.com/office/drawing/2014/main" val="444437973"/>
                    </a:ext>
                  </a:extLst>
                </a:gridCol>
                <a:gridCol w="658368">
                  <a:extLst>
                    <a:ext uri="{9D8B030D-6E8A-4147-A177-3AD203B41FA5}">
                      <a16:colId xmlns:a16="http://schemas.microsoft.com/office/drawing/2014/main" val="53001557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07455834"/>
                  </a:ext>
                </a:extLst>
              </a:tr>
              <a:tr h="370840">
                <a:tc>
                  <a:txBody>
                    <a:bodyPr/>
                    <a:lstStyle/>
                    <a:p>
                      <a:r>
                        <a:rPr lang="en-US" sz="1000"/>
                        <a:t>tmamerica</a:t>
                      </a:r>
                    </a:p>
                  </a:txBody>
                  <a:tcPr/>
                </a:tc>
                <a:tc>
                  <a:txBody>
                    <a:bodyPr/>
                    <a:lstStyle/>
                    <a:p>
                      <a:r>
                        <a:rPr lang="en-US" sz="1000"/>
                        <a:t>5</a:t>
                      </a:r>
                    </a:p>
                  </a:txBody>
                  <a:tcPr/>
                </a:tc>
                <a:tc>
                  <a:txBody>
                    <a:bodyPr/>
                    <a:lstStyle/>
                    <a:p>
                      <a:r>
                        <a:rPr lang="en-US" sz="1000"/>
                        <a:t>0.7433 %</a:t>
                      </a:r>
                    </a:p>
                  </a:txBody>
                  <a:tcPr/>
                </a:tc>
                <a:tc>
                  <a:txBody>
                    <a:bodyPr/>
                    <a:lstStyle/>
                    <a:p>
                      <a:r>
                        <a:rPr lang="en-US" sz="1000"/>
                        <a:t>10.00</a:t>
                      </a:r>
                    </a:p>
                  </a:txBody>
                  <a:tcPr/>
                </a:tc>
                <a:tc>
                  <a:txBody>
                    <a:bodyPr/>
                    <a:lstStyle/>
                    <a:p>
                      <a:r>
                        <a:rPr lang="en-US" sz="1000"/>
                        <a:t>0.40</a:t>
                      </a:r>
                    </a:p>
                  </a:txBody>
                  <a:tcPr/>
                </a:tc>
                <a:tc>
                  <a:txBody>
                    <a:bodyPr/>
                    <a:lstStyle/>
                    <a:p>
                      <a:r>
                        <a:rPr lang="en-US" sz="1000"/>
                        <a:t>74.40</a:t>
                      </a:r>
                    </a:p>
                  </a:txBody>
                  <a:tcPr/>
                </a:tc>
                <a:tc>
                  <a:txBody>
                    <a:bodyPr/>
                    <a:lstStyle/>
                    <a:p>
                      <a:r>
                        <a:rPr lang="en-US" sz="1000"/>
                        <a:t>74.00</a:t>
                      </a:r>
                    </a:p>
                  </a:txBody>
                  <a:tcPr/>
                </a:tc>
                <a:tc>
                  <a:txBody>
                    <a:bodyPr/>
                    <a:lstStyle/>
                    <a:p>
                      <a:r>
                        <a:rPr lang="en-US" sz="1000"/>
                        <a:t>54.20</a:t>
                      </a:r>
                    </a:p>
                  </a:txBody>
                  <a:tcPr/>
                </a:tc>
                <a:tc>
                  <a:txBody>
                    <a:bodyPr/>
                    <a:lstStyle/>
                    <a:p>
                      <a:r>
                        <a:rPr lang="en-US" sz="1000"/>
                        <a:t>53.80</a:t>
                      </a:r>
                    </a:p>
                  </a:txBody>
                  <a:tcPr/>
                </a:tc>
                <a:tc>
                  <a:txBody>
                    <a:bodyPr/>
                    <a:lstStyle/>
                    <a:p>
                      <a:r>
                        <a:rPr lang="en-US" sz="1000"/>
                        <a:t>372</a:t>
                      </a:r>
                    </a:p>
                  </a:txBody>
                  <a:tcPr/>
                </a:tc>
                <a:tc>
                  <a:txBody>
                    <a:bodyPr/>
                    <a:lstStyle/>
                    <a:p>
                      <a:r>
                        <a:rPr lang="en-US" sz="1000"/>
                        <a:t>50</a:t>
                      </a:r>
                    </a:p>
                  </a:txBody>
                  <a:tcPr/>
                </a:tc>
                <a:tc>
                  <a:txBody>
                    <a:bodyPr/>
                    <a:lstStyle/>
                    <a:p>
                      <a:r>
                        <a:rPr lang="en-US" sz="1000"/>
                        <a:t>271</a:t>
                      </a:r>
                    </a:p>
                  </a:txBody>
                  <a:tcPr/>
                </a:tc>
                <a:extLst>
                  <a:ext uri="{0D108BD9-81ED-4DB2-BD59-A6C34878D82A}">
                    <a16:rowId xmlns:a16="http://schemas.microsoft.com/office/drawing/2014/main" val="3783629634"/>
                  </a:ext>
                </a:extLst>
              </a:tr>
            </a:tbl>
          </a:graphicData>
        </a:graphic>
      </p:graphicFrame>
      <p:sp>
        <p:nvSpPr>
          <p:cNvPr id="4" name="Text Placeholder 3">
            <a:extLst>
              <a:ext uri="{FF2B5EF4-FFF2-40B4-BE49-F238E27FC236}">
                <a16:creationId xmlns:a16="http://schemas.microsoft.com/office/drawing/2014/main" id="{40287A0D-91F4-4560-A17F-AB13F91C542E}"/>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166001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CC9B6-531B-4E61-B0EA-77ACC53D2790}"/>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F1DE2A9A-4A6B-407B-B097-9BCD85500302}"/>
              </a:ext>
            </a:extLst>
          </p:cNvPr>
          <p:cNvGraphicFramePr>
            <a:graphicFrameLocks noGrp="1"/>
          </p:cNvGraphicFramePr>
          <p:nvPr>
            <p:ph type="tbl" sz="quarter" idx="13"/>
            <p:extLst>
              <p:ext uri="{D42A27DB-BD31-4B8C-83A1-F6EECF244321}">
                <p14:modId xmlns:p14="http://schemas.microsoft.com/office/powerpoint/2010/main" val="134239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7243881"/>
                    </a:ext>
                  </a:extLst>
                </a:gridCol>
                <a:gridCol w="1316736">
                  <a:extLst>
                    <a:ext uri="{9D8B030D-6E8A-4147-A177-3AD203B41FA5}">
                      <a16:colId xmlns:a16="http://schemas.microsoft.com/office/drawing/2014/main" val="3516087480"/>
                    </a:ext>
                  </a:extLst>
                </a:gridCol>
                <a:gridCol w="658368">
                  <a:extLst>
                    <a:ext uri="{9D8B030D-6E8A-4147-A177-3AD203B41FA5}">
                      <a16:colId xmlns:a16="http://schemas.microsoft.com/office/drawing/2014/main" val="1176712622"/>
                    </a:ext>
                  </a:extLst>
                </a:gridCol>
                <a:gridCol w="658368">
                  <a:extLst>
                    <a:ext uri="{9D8B030D-6E8A-4147-A177-3AD203B41FA5}">
                      <a16:colId xmlns:a16="http://schemas.microsoft.com/office/drawing/2014/main" val="3285418809"/>
                    </a:ext>
                  </a:extLst>
                </a:gridCol>
                <a:gridCol w="658368">
                  <a:extLst>
                    <a:ext uri="{9D8B030D-6E8A-4147-A177-3AD203B41FA5}">
                      <a16:colId xmlns:a16="http://schemas.microsoft.com/office/drawing/2014/main" val="1304972103"/>
                    </a:ext>
                  </a:extLst>
                </a:gridCol>
                <a:gridCol w="658368">
                  <a:extLst>
                    <a:ext uri="{9D8B030D-6E8A-4147-A177-3AD203B41FA5}">
                      <a16:colId xmlns:a16="http://schemas.microsoft.com/office/drawing/2014/main" val="1172778605"/>
                    </a:ext>
                  </a:extLst>
                </a:gridCol>
                <a:gridCol w="658368">
                  <a:extLst>
                    <a:ext uri="{9D8B030D-6E8A-4147-A177-3AD203B41FA5}">
                      <a16:colId xmlns:a16="http://schemas.microsoft.com/office/drawing/2014/main" val="3843840971"/>
                    </a:ext>
                  </a:extLst>
                </a:gridCol>
                <a:gridCol w="658368">
                  <a:extLst>
                    <a:ext uri="{9D8B030D-6E8A-4147-A177-3AD203B41FA5}">
                      <a16:colId xmlns:a16="http://schemas.microsoft.com/office/drawing/2014/main" val="2076329260"/>
                    </a:ext>
                  </a:extLst>
                </a:gridCol>
                <a:gridCol w="658368">
                  <a:extLst>
                    <a:ext uri="{9D8B030D-6E8A-4147-A177-3AD203B41FA5}">
                      <a16:colId xmlns:a16="http://schemas.microsoft.com/office/drawing/2014/main" val="661671792"/>
                    </a:ext>
                  </a:extLst>
                </a:gridCol>
                <a:gridCol w="658368">
                  <a:extLst>
                    <a:ext uri="{9D8B030D-6E8A-4147-A177-3AD203B41FA5}">
                      <a16:colId xmlns:a16="http://schemas.microsoft.com/office/drawing/2014/main" val="424144261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74536220"/>
                  </a:ext>
                </a:extLst>
              </a:tr>
              <a:tr h="370840">
                <a:tc>
                  <a:txBody>
                    <a:bodyPr/>
                    <a:lstStyle/>
                    <a:p>
                      <a:r>
                        <a:rPr lang="pt-BR" sz="1000" b="1"/>
                        <a:t>tmamerica - 2023-04-10 17:08:19</a:t>
                      </a:r>
                      <a:r>
                        <a:rPr lang="pt-BR" sz="1000"/>
                        <a:t>
 n/a</a:t>
                      </a:r>
                      <a:endParaRPr lang="en-US" sz="1000"/>
                    </a:p>
                  </a:txBody>
                  <a:tcPr/>
                </a:tc>
                <a:tc>
                  <a:txBody>
                    <a:bodyPr/>
                    <a:lstStyle/>
                    <a:p>
                      <a:r>
                        <a:rPr lang="en-US" sz="1000"/>
                        <a:t>https://quintly-image-storage.s3.amazonaws.com/ea0e6a3ca65b01a392bf1b0a36d01601/544e72c226a6dabfaacb96cc5dd43821.jpg</a:t>
                      </a:r>
                    </a:p>
                  </a:txBody>
                  <a:tcPr/>
                </a:tc>
                <a:tc>
                  <a:txBody>
                    <a:bodyPr/>
                    <a:lstStyle/>
                    <a:p>
                      <a:r>
                        <a:rPr lang="en-US" sz="1000"/>
                        <a:t>04/11/2023 17:06:38</a:t>
                      </a:r>
                    </a:p>
                  </a:txBody>
                  <a:tcPr/>
                </a:tc>
                <a:tc>
                  <a:txBody>
                    <a:bodyPr/>
                    <a:lstStyle/>
                    <a:p>
                      <a:r>
                        <a:rPr lang="en-US" sz="1000"/>
                        <a:t>Image</a:t>
                      </a:r>
                    </a:p>
                  </a:txBody>
                  <a:tcPr/>
                </a:tc>
                <a:tc>
                  <a:txBody>
                    <a:bodyPr/>
                    <a:lstStyle/>
                    <a:p>
                      <a:r>
                        <a:rPr lang="en-US" sz="1000"/>
                        <a:t>86</a:t>
                      </a:r>
                    </a:p>
                  </a:txBody>
                  <a:tcPr/>
                </a:tc>
                <a:tc>
                  <a:txBody>
                    <a:bodyPr/>
                    <a:lstStyle/>
                    <a:p>
                      <a:r>
                        <a:rPr lang="en-US" sz="1000"/>
                        <a:t>84</a:t>
                      </a:r>
                    </a:p>
                  </a:txBody>
                  <a:tcPr/>
                </a:tc>
                <a:tc>
                  <a:txBody>
                    <a:bodyPr/>
                    <a:lstStyle/>
                    <a:p>
                      <a:r>
                        <a:rPr lang="en-US" sz="1000"/>
                        <a:t>0</a:t>
                      </a:r>
                    </a:p>
                  </a:txBody>
                  <a:tcPr/>
                </a:tc>
                <a:tc>
                  <a:txBody>
                    <a:bodyPr/>
                    <a:lstStyle/>
                    <a:p>
                      <a:r>
                        <a:rPr lang="en-US" sz="1000"/>
                        <a:t>15</a:t>
                      </a:r>
                    </a:p>
                  </a:txBody>
                  <a:tcPr/>
                </a:tc>
                <a:tc>
                  <a:txBody>
                    <a:bodyPr/>
                    <a:lstStyle/>
                    <a:p>
                      <a:r>
                        <a:rPr lang="en-US" sz="1000"/>
                        <a:t>55</a:t>
                      </a:r>
                    </a:p>
                  </a:txBody>
                  <a:tcPr/>
                </a:tc>
                <a:tc>
                  <a:txBody>
                    <a:bodyPr/>
                    <a:lstStyle/>
                    <a:p>
                      <a:r>
                        <a:rPr lang="en-US" sz="1000"/>
                        <a:t>1</a:t>
                      </a:r>
                    </a:p>
                  </a:txBody>
                  <a:tcPr/>
                </a:tc>
                <a:extLst>
                  <a:ext uri="{0D108BD9-81ED-4DB2-BD59-A6C34878D82A}">
                    <a16:rowId xmlns:a16="http://schemas.microsoft.com/office/drawing/2014/main" val="1886861554"/>
                  </a:ext>
                </a:extLst>
              </a:tr>
              <a:tr h="370840">
                <a:tc>
                  <a:txBody>
                    <a:bodyPr/>
                    <a:lstStyle/>
                    <a:p>
                      <a:r>
                        <a:rPr lang="pt-BR" sz="1000" b="1"/>
                        <a:t>tmamerica - 2023-04-17 16:23:40</a:t>
                      </a:r>
                      <a:r>
                        <a:rPr lang="pt-BR" sz="1000"/>
                        <a:t>
 n/a</a:t>
                      </a:r>
                      <a:endParaRPr lang="en-US" sz="1000"/>
                    </a:p>
                  </a:txBody>
                  <a:tcPr/>
                </a:tc>
                <a:tc>
                  <a:txBody>
                    <a:bodyPr/>
                    <a:lstStyle/>
                    <a:p>
                      <a:r>
                        <a:rPr lang="en-US" sz="1000"/>
                        <a:t>https://quintly-image-storage.s3.amazonaws.com/ea0e6a3ca65b01a392bf1b0a36d01601/8cbd0194fb37082f1c11b24b6c6471ec.jpg</a:t>
                      </a:r>
                    </a:p>
                  </a:txBody>
                  <a:tcPr/>
                </a:tc>
                <a:tc>
                  <a:txBody>
                    <a:bodyPr/>
                    <a:lstStyle/>
                    <a:p>
                      <a:r>
                        <a:rPr lang="en-US" sz="1000"/>
                        <a:t>04/18/2023 16:06:38</a:t>
                      </a:r>
                    </a:p>
                  </a:txBody>
                  <a:tcPr/>
                </a:tc>
                <a:tc>
                  <a:txBody>
                    <a:bodyPr/>
                    <a:lstStyle/>
                    <a:p>
                      <a:r>
                        <a:rPr lang="en-US" sz="1000"/>
                        <a:t>Image</a:t>
                      </a:r>
                    </a:p>
                  </a:txBody>
                  <a:tcPr/>
                </a:tc>
                <a:tc>
                  <a:txBody>
                    <a:bodyPr/>
                    <a:lstStyle/>
                    <a:p>
                      <a:r>
                        <a:rPr lang="en-US" sz="1000"/>
                        <a:t>82</a:t>
                      </a:r>
                    </a:p>
                  </a:txBody>
                  <a:tcPr/>
                </a:tc>
                <a:tc>
                  <a:txBody>
                    <a:bodyPr/>
                    <a:lstStyle/>
                    <a:p>
                      <a:r>
                        <a:rPr lang="en-US" sz="1000"/>
                        <a:t>82</a:t>
                      </a:r>
                    </a:p>
                  </a:txBody>
                  <a:tcPr/>
                </a:tc>
                <a:tc>
                  <a:txBody>
                    <a:bodyPr/>
                    <a:lstStyle/>
                    <a:p>
                      <a:r>
                        <a:rPr lang="en-US" sz="1000"/>
                        <a:t>1</a:t>
                      </a:r>
                    </a:p>
                  </a:txBody>
                  <a:tcPr/>
                </a:tc>
                <a:tc>
                  <a:txBody>
                    <a:bodyPr/>
                    <a:lstStyle/>
                    <a:p>
                      <a:r>
                        <a:rPr lang="en-US" sz="1000"/>
                        <a:t>16</a:t>
                      </a:r>
                    </a:p>
                  </a:txBody>
                  <a:tcPr/>
                </a:tc>
                <a:tc>
                  <a:txBody>
                    <a:bodyPr/>
                    <a:lstStyle/>
                    <a:p>
                      <a:r>
                        <a:rPr lang="en-US" sz="1000"/>
                        <a:t>42</a:t>
                      </a:r>
                    </a:p>
                  </a:txBody>
                  <a:tcPr/>
                </a:tc>
                <a:tc>
                  <a:txBody>
                    <a:bodyPr/>
                    <a:lstStyle/>
                    <a:p>
                      <a:r>
                        <a:rPr lang="en-US" sz="1000"/>
                        <a:t>1</a:t>
                      </a:r>
                    </a:p>
                  </a:txBody>
                  <a:tcPr/>
                </a:tc>
                <a:extLst>
                  <a:ext uri="{0D108BD9-81ED-4DB2-BD59-A6C34878D82A}">
                    <a16:rowId xmlns:a16="http://schemas.microsoft.com/office/drawing/2014/main" val="728533823"/>
                  </a:ext>
                </a:extLst>
              </a:tr>
              <a:tr h="370840">
                <a:tc>
                  <a:txBody>
                    <a:bodyPr/>
                    <a:lstStyle/>
                    <a:p>
                      <a:r>
                        <a:rPr lang="pt-BR" sz="1000" b="1"/>
                        <a:t>tmamerica - 2023-04-10 17:10:05</a:t>
                      </a:r>
                      <a:r>
                        <a:rPr lang="pt-BR" sz="1000"/>
                        <a:t>
 n/a</a:t>
                      </a:r>
                      <a:endParaRPr lang="en-US" sz="1000"/>
                    </a:p>
                  </a:txBody>
                  <a:tcPr/>
                </a:tc>
                <a:tc>
                  <a:txBody>
                    <a:bodyPr/>
                    <a:lstStyle/>
                    <a:p>
                      <a:r>
                        <a:rPr lang="en-US" sz="1000"/>
                        <a:t>https://quintly-image-storage.s3.amazonaws.com/ea0e6a3ca65b01a392bf1b0a36d01601/4d3c87dfe0ea3b093115b44763c46a43.jpg</a:t>
                      </a:r>
                    </a:p>
                  </a:txBody>
                  <a:tcPr/>
                </a:tc>
                <a:tc>
                  <a:txBody>
                    <a:bodyPr/>
                    <a:lstStyle/>
                    <a:p>
                      <a:r>
                        <a:rPr lang="en-US" sz="1000"/>
                        <a:t>04/11/2023 17:06:38</a:t>
                      </a:r>
                    </a:p>
                  </a:txBody>
                  <a:tcPr/>
                </a:tc>
                <a:tc>
                  <a:txBody>
                    <a:bodyPr/>
                    <a:lstStyle/>
                    <a:p>
                      <a:r>
                        <a:rPr lang="en-US" sz="1000"/>
                        <a:t>Image</a:t>
                      </a:r>
                    </a:p>
                  </a:txBody>
                  <a:tcPr/>
                </a:tc>
                <a:tc>
                  <a:txBody>
                    <a:bodyPr/>
                    <a:lstStyle/>
                    <a:p>
                      <a:r>
                        <a:rPr lang="en-US" sz="1000"/>
                        <a:t>74</a:t>
                      </a:r>
                    </a:p>
                  </a:txBody>
                  <a:tcPr/>
                </a:tc>
                <a:tc>
                  <a:txBody>
                    <a:bodyPr/>
                    <a:lstStyle/>
                    <a:p>
                      <a:r>
                        <a:rPr lang="en-US" sz="1000"/>
                        <a:t>74</a:t>
                      </a:r>
                    </a:p>
                  </a:txBody>
                  <a:tcPr/>
                </a:tc>
                <a:tc>
                  <a:txBody>
                    <a:bodyPr/>
                    <a:lstStyle/>
                    <a:p>
                      <a:r>
                        <a:rPr lang="en-US" sz="1000"/>
                        <a:t>1</a:t>
                      </a:r>
                    </a:p>
                  </a:txBody>
                  <a:tcPr/>
                </a:tc>
                <a:tc>
                  <a:txBody>
                    <a:bodyPr/>
                    <a:lstStyle/>
                    <a:p>
                      <a:r>
                        <a:rPr lang="en-US" sz="1000"/>
                        <a:t>5</a:t>
                      </a:r>
                    </a:p>
                  </a:txBody>
                  <a:tcPr/>
                </a:tc>
                <a:tc>
                  <a:txBody>
                    <a:bodyPr/>
                    <a:lstStyle/>
                    <a:p>
                      <a:r>
                        <a:rPr lang="en-US" sz="1000"/>
                        <a:t>59</a:t>
                      </a:r>
                    </a:p>
                  </a:txBody>
                  <a:tcPr/>
                </a:tc>
                <a:tc>
                  <a:txBody>
                    <a:bodyPr/>
                    <a:lstStyle/>
                    <a:p>
                      <a:r>
                        <a:rPr lang="en-US" sz="1000"/>
                        <a:t>2</a:t>
                      </a:r>
                    </a:p>
                  </a:txBody>
                  <a:tcPr/>
                </a:tc>
                <a:extLst>
                  <a:ext uri="{0D108BD9-81ED-4DB2-BD59-A6C34878D82A}">
                    <a16:rowId xmlns:a16="http://schemas.microsoft.com/office/drawing/2014/main" val="1040227235"/>
                  </a:ext>
                </a:extLst>
              </a:tr>
            </a:tbl>
          </a:graphicData>
        </a:graphic>
      </p:graphicFrame>
      <p:sp>
        <p:nvSpPr>
          <p:cNvPr id="4" name="Text Placeholder 3">
            <a:extLst>
              <a:ext uri="{FF2B5EF4-FFF2-40B4-BE49-F238E27FC236}">
                <a16:creationId xmlns:a16="http://schemas.microsoft.com/office/drawing/2014/main" id="{11F53D9F-FEFB-4277-864A-49BA91C07139}"/>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5782446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1986</Words>
  <Application>Microsoft Office PowerPoint</Application>
  <PresentationFormat>On-screen Show (4:3)</PresentationFormat>
  <Paragraphs>424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2023-05-04T14:58:22Z</dcterms:created>
  <dcterms:modified xsi:type="dcterms:W3CDTF">2023-05-04T14:59:08Z</dcterms:modified>
</cp:coreProperties>
</file>