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45017</c:v>
                </c:pt>
              </c:numCache>
            </c:numRef>
          </c:cat>
          <c:val>
            <c:numRef>
              <c:f>Sheet1!$B$2</c:f>
              <c:numCache>
                <c:formatCode>General</c:formatCode>
                <c:ptCount val="1"/>
                <c:pt idx="0">
                  <c:v>1857</c:v>
                </c:pt>
              </c:numCache>
            </c:numRef>
          </c:val>
          <c:extLst>
            <c:ext xmlns:c16="http://schemas.microsoft.com/office/drawing/2014/chart" uri="{C3380CC4-5D6E-409C-BE32-E72D297353CC}">
              <c16:uniqueId val="{00000000-749A-4E5B-BC54-E4D1C3D714F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45017</c:v>
                </c:pt>
              </c:numCache>
            </c:numRef>
          </c:cat>
          <c:val>
            <c:numRef>
              <c:f>Sheet1!$C$2</c:f>
              <c:numCache>
                <c:formatCode>General</c:formatCode>
                <c:ptCount val="1"/>
                <c:pt idx="0">
                  <c:v>2779</c:v>
                </c:pt>
              </c:numCache>
            </c:numRef>
          </c:val>
          <c:extLst>
            <c:ext xmlns:c16="http://schemas.microsoft.com/office/drawing/2014/chart" uri="{C3380CC4-5D6E-409C-BE32-E72D297353CC}">
              <c16:uniqueId val="{00000001-749A-4E5B-BC54-E4D1C3D714F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45017</c:v>
                </c:pt>
              </c:numCache>
            </c:numRef>
          </c:cat>
          <c:val>
            <c:numRef>
              <c:f>Sheet1!$D$2</c:f>
              <c:numCache>
                <c:formatCode>General</c:formatCode>
                <c:ptCount val="1"/>
                <c:pt idx="0">
                  <c:v>3999</c:v>
                </c:pt>
              </c:numCache>
            </c:numRef>
          </c:val>
          <c:extLst>
            <c:ext xmlns:c16="http://schemas.microsoft.com/office/drawing/2014/chart" uri="{C3380CC4-5D6E-409C-BE32-E72D297353CC}">
              <c16:uniqueId val="{00000002-749A-4E5B-BC54-E4D1C3D714F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45017</c:v>
                </c:pt>
              </c:numCache>
            </c:numRef>
          </c:cat>
          <c:val>
            <c:numRef>
              <c:f>Sheet1!$E$2</c:f>
              <c:numCache>
                <c:formatCode>General</c:formatCode>
                <c:ptCount val="1"/>
                <c:pt idx="0">
                  <c:v>1187</c:v>
                </c:pt>
              </c:numCache>
            </c:numRef>
          </c:val>
          <c:extLst>
            <c:ext xmlns:c16="http://schemas.microsoft.com/office/drawing/2014/chart" uri="{C3380CC4-5D6E-409C-BE32-E72D297353CC}">
              <c16:uniqueId val="{00000003-749A-4E5B-BC54-E4D1C3D714FF}"/>
            </c:ext>
          </c:extLst>
        </c:ser>
        <c:dLbls>
          <c:showLegendKey val="0"/>
          <c:showVal val="0"/>
          <c:showCatName val="0"/>
          <c:showSerName val="0"/>
          <c:showPercent val="0"/>
          <c:showBubbleSize val="0"/>
        </c:dLbls>
        <c:gapWidth val="219"/>
        <c:overlap val="-27"/>
        <c:axId val="364180424"/>
        <c:axId val="364181736"/>
      </c:barChart>
      <c:dateAx>
        <c:axId val="364180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81736"/>
        <c:crosses val="autoZero"/>
        <c:auto val="1"/>
        <c:lblOffset val="100"/>
        <c:baseTimeUnit val="days"/>
      </c:dateAx>
      <c:valAx>
        <c:axId val="36418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8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0</c:v>
                </c:pt>
              </c:numCache>
            </c:numRef>
          </c:val>
          <c:extLst>
            <c:ext xmlns:c16="http://schemas.microsoft.com/office/drawing/2014/chart" uri="{C3380CC4-5D6E-409C-BE32-E72D297353CC}">
              <c16:uniqueId val="{00000000-37DD-4B78-8392-07395E10947A}"/>
            </c:ext>
          </c:extLst>
        </c:ser>
        <c:dLbls>
          <c:showLegendKey val="0"/>
          <c:showVal val="0"/>
          <c:showCatName val="0"/>
          <c:showSerName val="0"/>
          <c:showPercent val="0"/>
          <c:showBubbleSize val="0"/>
        </c:dLbls>
        <c:gapWidth val="219"/>
        <c:overlap val="-27"/>
        <c:axId val="368768664"/>
        <c:axId val="368774568"/>
      </c:barChart>
      <c:dateAx>
        <c:axId val="36876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74568"/>
        <c:crosses val="autoZero"/>
        <c:auto val="1"/>
        <c:lblOffset val="100"/>
        <c:baseTimeUnit val="months"/>
      </c:dateAx>
      <c:valAx>
        <c:axId val="36877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6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5A2-4579-898C-139B712C134A}"/>
            </c:ext>
          </c:extLst>
        </c:ser>
        <c:dLbls>
          <c:showLegendKey val="0"/>
          <c:showVal val="0"/>
          <c:showCatName val="0"/>
          <c:showSerName val="0"/>
          <c:showPercent val="0"/>
          <c:showBubbleSize val="0"/>
        </c:dLbls>
        <c:gapWidth val="219"/>
        <c:overlap val="-27"/>
        <c:axId val="368773584"/>
        <c:axId val="368773912"/>
      </c:barChart>
      <c:dateAx>
        <c:axId val="36877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73912"/>
        <c:crosses val="autoZero"/>
        <c:auto val="1"/>
        <c:lblOffset val="100"/>
        <c:baseTimeUnit val="months"/>
      </c:dateAx>
      <c:valAx>
        <c:axId val="36877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7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151</c:v>
                </c:pt>
                <c:pt idx="4">
                  <c:v>19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4ED-4BBC-B0D7-6AE2F4EDB54A}"/>
            </c:ext>
          </c:extLst>
        </c:ser>
        <c:dLbls>
          <c:showLegendKey val="0"/>
          <c:showVal val="0"/>
          <c:showCatName val="0"/>
          <c:showSerName val="0"/>
          <c:showPercent val="0"/>
          <c:showBubbleSize val="0"/>
        </c:dLbls>
        <c:gapWidth val="219"/>
        <c:overlap val="-27"/>
        <c:axId val="235991968"/>
        <c:axId val="235992296"/>
      </c:barChart>
      <c:catAx>
        <c:axId val="235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92296"/>
        <c:crosses val="autoZero"/>
        <c:auto val="1"/>
        <c:lblAlgn val="ctr"/>
        <c:lblOffset val="100"/>
        <c:noMultiLvlLbl val="0"/>
      </c:catAx>
      <c:valAx>
        <c:axId val="23599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9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74</c:v>
                </c:pt>
                <c:pt idx="5">
                  <c:v>0</c:v>
                </c:pt>
              </c:numCache>
            </c:numRef>
          </c:val>
          <c:extLst>
            <c:ext xmlns:c16="http://schemas.microsoft.com/office/drawing/2014/chart" uri="{C3380CC4-5D6E-409C-BE32-E72D297353CC}">
              <c16:uniqueId val="{00000000-5CBC-491B-BB57-B406FF5B7418}"/>
            </c:ext>
          </c:extLst>
        </c:ser>
        <c:dLbls>
          <c:showLegendKey val="0"/>
          <c:showVal val="0"/>
          <c:showCatName val="0"/>
          <c:showSerName val="0"/>
          <c:showPercent val="0"/>
          <c:showBubbleSize val="0"/>
        </c:dLbls>
        <c:gapWidth val="219"/>
        <c:overlap val="-27"/>
        <c:axId val="374676896"/>
        <c:axId val="374671320"/>
      </c:barChart>
      <c:dateAx>
        <c:axId val="37467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671320"/>
        <c:crosses val="autoZero"/>
        <c:auto val="1"/>
        <c:lblOffset val="100"/>
        <c:baseTimeUnit val="months"/>
      </c:dateAx>
      <c:valAx>
        <c:axId val="37467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67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-2</c:v>
                </c:pt>
              </c:numCache>
            </c:numRef>
          </c:val>
          <c:extLst>
            <c:ext xmlns:c16="http://schemas.microsoft.com/office/drawing/2014/chart" uri="{C3380CC4-5D6E-409C-BE32-E72D297353CC}">
              <c16:uniqueId val="{00000000-8EA7-451B-8D6B-BE12B2282E99}"/>
            </c:ext>
          </c:extLst>
        </c:ser>
        <c:dLbls>
          <c:showLegendKey val="0"/>
          <c:showVal val="0"/>
          <c:showCatName val="0"/>
          <c:showSerName val="0"/>
          <c:showPercent val="0"/>
          <c:showBubbleSize val="0"/>
        </c:dLbls>
        <c:gapWidth val="219"/>
        <c:overlap val="-27"/>
        <c:axId val="458242144"/>
        <c:axId val="458248376"/>
      </c:barChart>
      <c:dateAx>
        <c:axId val="45824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48376"/>
        <c:crosses val="autoZero"/>
        <c:auto val="1"/>
        <c:lblOffset val="100"/>
        <c:baseTimeUnit val="months"/>
      </c:dateAx>
      <c:valAx>
        <c:axId val="45824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4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492-4A73-B3D6-A27117107FCF}"/>
            </c:ext>
          </c:extLst>
        </c:ser>
        <c:dLbls>
          <c:showLegendKey val="0"/>
          <c:showVal val="0"/>
          <c:showCatName val="0"/>
          <c:showSerName val="0"/>
          <c:showPercent val="0"/>
          <c:showBubbleSize val="0"/>
        </c:dLbls>
        <c:gapWidth val="219"/>
        <c:overlap val="-27"/>
        <c:axId val="458243456"/>
        <c:axId val="458243784"/>
      </c:barChart>
      <c:dateAx>
        <c:axId val="458243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43784"/>
        <c:crosses val="autoZero"/>
        <c:auto val="1"/>
        <c:lblOffset val="100"/>
        <c:baseTimeUnit val="months"/>
      </c:dateAx>
      <c:valAx>
        <c:axId val="45824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4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8EF-43CE-9109-0C191024135F}"/>
            </c:ext>
          </c:extLst>
        </c:ser>
        <c:dLbls>
          <c:showLegendKey val="0"/>
          <c:showVal val="0"/>
          <c:showCatName val="0"/>
          <c:showSerName val="0"/>
          <c:showPercent val="0"/>
          <c:showBubbleSize val="0"/>
        </c:dLbls>
        <c:gapWidth val="219"/>
        <c:overlap val="-27"/>
        <c:axId val="458248048"/>
        <c:axId val="458249688"/>
      </c:barChart>
      <c:catAx>
        <c:axId val="45824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49688"/>
        <c:crosses val="autoZero"/>
        <c:auto val="1"/>
        <c:lblAlgn val="ctr"/>
        <c:lblOffset val="100"/>
        <c:noMultiLvlLbl val="0"/>
      </c:catAx>
      <c:valAx>
        <c:axId val="45824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4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c:v>
                </c:pt>
              </c:numCache>
            </c:numRef>
          </c:val>
          <c:extLst>
            <c:ext xmlns:c16="http://schemas.microsoft.com/office/drawing/2014/chart" uri="{C3380CC4-5D6E-409C-BE32-E72D297353CC}">
              <c16:uniqueId val="{00000000-D385-4C79-8910-2F1182CE5236}"/>
            </c:ext>
          </c:extLst>
        </c:ser>
        <c:dLbls>
          <c:showLegendKey val="0"/>
          <c:showVal val="0"/>
          <c:showCatName val="0"/>
          <c:showSerName val="0"/>
          <c:showPercent val="0"/>
          <c:showBubbleSize val="0"/>
        </c:dLbls>
        <c:gapWidth val="219"/>
        <c:overlap val="-27"/>
        <c:axId val="465382240"/>
        <c:axId val="472654408"/>
      </c:barChart>
      <c:dateAx>
        <c:axId val="46538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654408"/>
        <c:crosses val="autoZero"/>
        <c:auto val="1"/>
        <c:lblOffset val="100"/>
        <c:baseTimeUnit val="months"/>
      </c:dateAx>
      <c:valAx>
        <c:axId val="47265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8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44</c:v>
                </c:pt>
                <c:pt idx="1">
                  <c:v>56</c:v>
                </c:pt>
                <c:pt idx="2">
                  <c:v>75</c:v>
                </c:pt>
                <c:pt idx="3">
                  <c:v>68</c:v>
                </c:pt>
              </c:numCache>
            </c:numRef>
          </c:val>
          <c:extLst>
            <c:ext xmlns:c16="http://schemas.microsoft.com/office/drawing/2014/chart" uri="{C3380CC4-5D6E-409C-BE32-E72D297353CC}">
              <c16:uniqueId val="{00000000-3D74-4AE3-89F7-781E947195CA}"/>
            </c:ext>
          </c:extLst>
        </c:ser>
        <c:dLbls>
          <c:showLegendKey val="0"/>
          <c:showVal val="0"/>
          <c:showCatName val="0"/>
          <c:showSerName val="0"/>
          <c:showPercent val="0"/>
          <c:showBubbleSize val="0"/>
        </c:dLbls>
        <c:gapWidth val="219"/>
        <c:overlap val="-27"/>
        <c:axId val="472647520"/>
        <c:axId val="472650800"/>
      </c:barChart>
      <c:catAx>
        <c:axId val="47264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650800"/>
        <c:crosses val="autoZero"/>
        <c:auto val="1"/>
        <c:lblAlgn val="ctr"/>
        <c:lblOffset val="100"/>
        <c:noMultiLvlLbl val="0"/>
      </c:catAx>
      <c:valAx>
        <c:axId val="47265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64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222</c:v>
                </c:pt>
                <c:pt idx="1">
                  <c:v>281</c:v>
                </c:pt>
                <c:pt idx="2">
                  <c:v>525</c:v>
                </c:pt>
                <c:pt idx="3">
                  <c:v>615</c:v>
                </c:pt>
              </c:numCache>
            </c:numRef>
          </c:val>
          <c:extLst>
            <c:ext xmlns:c16="http://schemas.microsoft.com/office/drawing/2014/chart" uri="{C3380CC4-5D6E-409C-BE32-E72D297353CC}">
              <c16:uniqueId val="{00000000-2568-42A8-A29B-BE619BAECFC8}"/>
            </c:ext>
          </c:extLst>
        </c:ser>
        <c:dLbls>
          <c:showLegendKey val="0"/>
          <c:showVal val="0"/>
          <c:showCatName val="0"/>
          <c:showSerName val="0"/>
          <c:showPercent val="0"/>
          <c:showBubbleSize val="0"/>
        </c:dLbls>
        <c:gapWidth val="219"/>
        <c:overlap val="-27"/>
        <c:axId val="472651128"/>
        <c:axId val="472646208"/>
      </c:barChart>
      <c:catAx>
        <c:axId val="47265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646208"/>
        <c:crosses val="autoZero"/>
        <c:auto val="1"/>
        <c:lblAlgn val="ctr"/>
        <c:lblOffset val="100"/>
        <c:noMultiLvlLbl val="0"/>
      </c:catAx>
      <c:valAx>
        <c:axId val="47264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65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15337</c:v>
                </c:pt>
                <c:pt idx="5">
                  <c:v>598</c:v>
                </c:pt>
              </c:numCache>
            </c:numRef>
          </c:val>
          <c:extLst>
            <c:ext xmlns:c16="http://schemas.microsoft.com/office/drawing/2014/chart" uri="{C3380CC4-5D6E-409C-BE32-E72D297353CC}">
              <c16:uniqueId val="{00000000-8B3B-4E9F-8614-37E6BBBD6BF2}"/>
            </c:ext>
          </c:extLst>
        </c:ser>
        <c:dLbls>
          <c:showLegendKey val="0"/>
          <c:showVal val="0"/>
          <c:showCatName val="0"/>
          <c:showSerName val="0"/>
          <c:showPercent val="0"/>
          <c:showBubbleSize val="0"/>
        </c:dLbls>
        <c:gapWidth val="219"/>
        <c:overlap val="-27"/>
        <c:axId val="472632432"/>
        <c:axId val="472627184"/>
      </c:barChart>
      <c:catAx>
        <c:axId val="472632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627184"/>
        <c:crosses val="autoZero"/>
        <c:auto val="1"/>
        <c:lblAlgn val="ctr"/>
        <c:lblOffset val="100"/>
        <c:noMultiLvlLbl val="0"/>
      </c:catAx>
      <c:valAx>
        <c:axId val="47262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63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3</c:v>
                </c:pt>
              </c:numCache>
            </c:numRef>
          </c:val>
          <c:extLst>
            <c:ext xmlns:c16="http://schemas.microsoft.com/office/drawing/2014/chart" uri="{C3380CC4-5D6E-409C-BE32-E72D297353CC}">
              <c16:uniqueId val="{00000000-15DB-45EF-B9BA-549A075ABF48}"/>
            </c:ext>
          </c:extLst>
        </c:ser>
        <c:dLbls>
          <c:showLegendKey val="0"/>
          <c:showVal val="0"/>
          <c:showCatName val="0"/>
          <c:showSerName val="0"/>
          <c:showPercent val="0"/>
          <c:showBubbleSize val="0"/>
        </c:dLbls>
        <c:gapWidth val="219"/>
        <c:overlap val="-27"/>
        <c:axId val="374684768"/>
        <c:axId val="374685096"/>
      </c:barChart>
      <c:dateAx>
        <c:axId val="37468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685096"/>
        <c:crosses val="autoZero"/>
        <c:auto val="1"/>
        <c:lblOffset val="100"/>
        <c:baseTimeUnit val="months"/>
      </c:dateAx>
      <c:valAx>
        <c:axId val="37468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68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44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93A-4451-9B51-195E43663674}"/>
            </c:ext>
          </c:extLst>
        </c:ser>
        <c:dLbls>
          <c:showLegendKey val="0"/>
          <c:showVal val="0"/>
          <c:showCatName val="0"/>
          <c:showSerName val="0"/>
          <c:showPercent val="0"/>
          <c:showBubbleSize val="0"/>
        </c:dLbls>
        <c:gapWidth val="219"/>
        <c:overlap val="-27"/>
        <c:axId val="476984368"/>
        <c:axId val="476982728"/>
      </c:barChart>
      <c:dateAx>
        <c:axId val="47698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82728"/>
        <c:crosses val="autoZero"/>
        <c:auto val="1"/>
        <c:lblOffset val="100"/>
        <c:baseTimeUnit val="months"/>
      </c:dateAx>
      <c:valAx>
        <c:axId val="47698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8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231</c:v>
                </c:pt>
                <c:pt idx="3">
                  <c:v>299</c:v>
                </c:pt>
                <c:pt idx="4">
                  <c:v>89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08E-4C74-855E-DDE2458946B2}"/>
            </c:ext>
          </c:extLst>
        </c:ser>
        <c:dLbls>
          <c:showLegendKey val="0"/>
          <c:showVal val="0"/>
          <c:showCatName val="0"/>
          <c:showSerName val="0"/>
          <c:showPercent val="0"/>
          <c:showBubbleSize val="0"/>
        </c:dLbls>
        <c:gapWidth val="219"/>
        <c:overlap val="-27"/>
        <c:axId val="476979776"/>
        <c:axId val="476982072"/>
      </c:barChart>
      <c:catAx>
        <c:axId val="47697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82072"/>
        <c:crosses val="autoZero"/>
        <c:auto val="1"/>
        <c:lblAlgn val="ctr"/>
        <c:lblOffset val="100"/>
        <c:noMultiLvlLbl val="0"/>
      </c:catAx>
      <c:valAx>
        <c:axId val="47698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numCache>
            </c:numRef>
          </c:val>
          <c:extLst>
            <c:ext xmlns:c16="http://schemas.microsoft.com/office/drawing/2014/chart" uri="{C3380CC4-5D6E-409C-BE32-E72D297353CC}">
              <c16:uniqueId val="{00000000-A560-4B92-B554-7F2D1396B50F}"/>
            </c:ext>
          </c:extLst>
        </c:ser>
        <c:dLbls>
          <c:showLegendKey val="0"/>
          <c:showVal val="0"/>
          <c:showCatName val="0"/>
          <c:showSerName val="0"/>
          <c:showPercent val="0"/>
          <c:showBubbleSize val="0"/>
        </c:dLbls>
        <c:gapWidth val="219"/>
        <c:overlap val="-27"/>
        <c:axId val="476984040"/>
        <c:axId val="476986008"/>
      </c:barChart>
      <c:dateAx>
        <c:axId val="476984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86008"/>
        <c:crosses val="autoZero"/>
        <c:auto val="1"/>
        <c:lblOffset val="100"/>
        <c:baseTimeUnit val="months"/>
      </c:dateAx>
      <c:valAx>
        <c:axId val="47698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8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F60D-6FD0-4329-8EBF-4EBF166D692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601F912-BB6E-496B-8943-5EC35CB6AD3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79797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F4C3-99F4-42A0-AA0D-0558F60A5B03}"/>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AE289473-0D19-4871-9263-53A692B502E1}"/>
              </a:ext>
            </a:extLst>
          </p:cNvPr>
          <p:cNvGraphicFramePr>
            <a:graphicFrameLocks noGrp="1"/>
          </p:cNvGraphicFramePr>
          <p:nvPr>
            <p:ph type="chart" sz="quarter" idx="13"/>
            <p:extLst>
              <p:ext uri="{D42A27DB-BD31-4B8C-83A1-F6EECF244321}">
                <p14:modId xmlns:p14="http://schemas.microsoft.com/office/powerpoint/2010/main" val="1779553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7CAC61-A721-428A-9E34-6CC1D80E6A05}"/>
              </a:ext>
            </a:extLst>
          </p:cNvPr>
          <p:cNvSpPr>
            <a:spLocks noGrp="1"/>
          </p:cNvSpPr>
          <p:nvPr>
            <p:ph type="body" sz="quarter" idx="14"/>
          </p:nvPr>
        </p:nvSpPr>
        <p:spPr/>
        <p:txBody>
          <a:bodyPr/>
          <a:lstStyle/>
          <a:p>
            <a:r>
              <a:rPr lang="en-US"/>
              <a:t>04/01/2023 - 04/30/2023</a:t>
            </a:r>
          </a:p>
        </p:txBody>
      </p:sp>
      <p:sp>
        <p:nvSpPr>
          <p:cNvPr id="5" name="Footer Placeholder 4">
            <a:extLst>
              <a:ext uri="{FF2B5EF4-FFF2-40B4-BE49-F238E27FC236}">
                <a16:creationId xmlns:a16="http://schemas.microsoft.com/office/drawing/2014/main" id="{9AA9EA00-8581-4885-83D1-295934A540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5766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5E38-C213-452D-A69B-734BEB9F7F3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2A77E67-7DA9-4923-9545-57D7F304A511}"/>
              </a:ext>
            </a:extLst>
          </p:cNvPr>
          <p:cNvGraphicFramePr>
            <a:graphicFrameLocks noGrp="1"/>
          </p:cNvGraphicFramePr>
          <p:nvPr>
            <p:ph type="tbl" sz="quarter" idx="13"/>
            <p:extLst>
              <p:ext uri="{D42A27DB-BD31-4B8C-83A1-F6EECF244321}">
                <p14:modId xmlns:p14="http://schemas.microsoft.com/office/powerpoint/2010/main" val="1136176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05026642"/>
                    </a:ext>
                  </a:extLst>
                </a:gridCol>
                <a:gridCol w="905256">
                  <a:extLst>
                    <a:ext uri="{9D8B030D-6E8A-4147-A177-3AD203B41FA5}">
                      <a16:colId xmlns:a16="http://schemas.microsoft.com/office/drawing/2014/main" val="3504305949"/>
                    </a:ext>
                  </a:extLst>
                </a:gridCol>
                <a:gridCol w="905256">
                  <a:extLst>
                    <a:ext uri="{9D8B030D-6E8A-4147-A177-3AD203B41FA5}">
                      <a16:colId xmlns:a16="http://schemas.microsoft.com/office/drawing/2014/main" val="2574811916"/>
                    </a:ext>
                  </a:extLst>
                </a:gridCol>
                <a:gridCol w="905256">
                  <a:extLst>
                    <a:ext uri="{9D8B030D-6E8A-4147-A177-3AD203B41FA5}">
                      <a16:colId xmlns:a16="http://schemas.microsoft.com/office/drawing/2014/main" val="3328373965"/>
                    </a:ext>
                  </a:extLst>
                </a:gridCol>
                <a:gridCol w="905256">
                  <a:extLst>
                    <a:ext uri="{9D8B030D-6E8A-4147-A177-3AD203B41FA5}">
                      <a16:colId xmlns:a16="http://schemas.microsoft.com/office/drawing/2014/main" val="3256596664"/>
                    </a:ext>
                  </a:extLst>
                </a:gridCol>
                <a:gridCol w="905256">
                  <a:extLst>
                    <a:ext uri="{9D8B030D-6E8A-4147-A177-3AD203B41FA5}">
                      <a16:colId xmlns:a16="http://schemas.microsoft.com/office/drawing/2014/main" val="2238027940"/>
                    </a:ext>
                  </a:extLst>
                </a:gridCol>
                <a:gridCol w="905256">
                  <a:extLst>
                    <a:ext uri="{9D8B030D-6E8A-4147-A177-3AD203B41FA5}">
                      <a16:colId xmlns:a16="http://schemas.microsoft.com/office/drawing/2014/main" val="146377559"/>
                    </a:ext>
                  </a:extLst>
                </a:gridCol>
                <a:gridCol w="905256">
                  <a:extLst>
                    <a:ext uri="{9D8B030D-6E8A-4147-A177-3AD203B41FA5}">
                      <a16:colId xmlns:a16="http://schemas.microsoft.com/office/drawing/2014/main" val="3863768342"/>
                    </a:ext>
                  </a:extLst>
                </a:gridCol>
                <a:gridCol w="905256">
                  <a:extLst>
                    <a:ext uri="{9D8B030D-6E8A-4147-A177-3AD203B41FA5}">
                      <a16:colId xmlns:a16="http://schemas.microsoft.com/office/drawing/2014/main" val="406214486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82958838"/>
                  </a:ext>
                </a:extLst>
              </a:tr>
              <a:tr h="370840">
                <a:tc>
                  <a:txBody>
                    <a:bodyPr/>
                    <a:lstStyle/>
                    <a:p>
                      <a:r>
                        <a:rPr lang="en-US" sz="1000"/>
                        <a:t>1857</a:t>
                      </a:r>
                    </a:p>
                  </a:txBody>
                  <a:tcPr/>
                </a:tc>
                <a:tc>
                  <a:txBody>
                    <a:bodyPr/>
                    <a:lstStyle/>
                    <a:p>
                      <a:r>
                        <a:rPr lang="en-US" sz="1000"/>
                        <a:t>3</a:t>
                      </a:r>
                    </a:p>
                  </a:txBody>
                  <a:tcPr/>
                </a:tc>
                <a:tc>
                  <a:txBody>
                    <a:bodyPr/>
                    <a:lstStyle/>
                    <a:p>
                      <a:r>
                        <a:rPr lang="en-US" sz="1000"/>
                        <a:t>8</a:t>
                      </a:r>
                    </a:p>
                  </a:txBody>
                  <a:tcPr/>
                </a:tc>
                <a:tc>
                  <a:txBody>
                    <a:bodyPr/>
                    <a:lstStyle/>
                    <a:p>
                      <a:r>
                        <a:rPr lang="en-US" sz="1000"/>
                        <a:t>142</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1.0175 %</a:t>
                      </a:r>
                    </a:p>
                  </a:txBody>
                  <a:tcPr/>
                </a:tc>
                <a:tc>
                  <a:txBody>
                    <a:bodyPr/>
                    <a:lstStyle/>
                    <a:p>
                      <a:r>
                        <a:rPr lang="en-US" sz="1000"/>
                        <a:t>0.0 %</a:t>
                      </a:r>
                    </a:p>
                  </a:txBody>
                  <a:tcPr/>
                </a:tc>
                <a:extLst>
                  <a:ext uri="{0D108BD9-81ED-4DB2-BD59-A6C34878D82A}">
                    <a16:rowId xmlns:a16="http://schemas.microsoft.com/office/drawing/2014/main" val="49563088"/>
                  </a:ext>
                </a:extLst>
              </a:tr>
            </a:tbl>
          </a:graphicData>
        </a:graphic>
      </p:graphicFrame>
      <p:sp>
        <p:nvSpPr>
          <p:cNvPr id="4" name="Text Placeholder 3">
            <a:extLst>
              <a:ext uri="{FF2B5EF4-FFF2-40B4-BE49-F238E27FC236}">
                <a16:creationId xmlns:a16="http://schemas.microsoft.com/office/drawing/2014/main" id="{2845B788-A300-4332-9E24-8C12506CF80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602307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92361-A3B4-41C0-B5F4-771A01BB5F4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7391A13-B200-4339-B569-3D6588E26DE1}"/>
              </a:ext>
            </a:extLst>
          </p:cNvPr>
          <p:cNvGraphicFramePr>
            <a:graphicFrameLocks noGrp="1"/>
          </p:cNvGraphicFramePr>
          <p:nvPr>
            <p:ph type="chart" sz="quarter" idx="13"/>
            <p:extLst>
              <p:ext uri="{D42A27DB-BD31-4B8C-83A1-F6EECF244321}">
                <p14:modId xmlns:p14="http://schemas.microsoft.com/office/powerpoint/2010/main" val="819152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BA959-879B-4D57-9104-A2DFBF3DB1E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69774BB-7450-44E9-96DA-1AB55747A9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590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846F5-7E16-4292-8ECD-D5D7151154EF}"/>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118940A3-0B92-490F-834A-799E0B515E46}"/>
              </a:ext>
            </a:extLst>
          </p:cNvPr>
          <p:cNvGraphicFramePr>
            <a:graphicFrameLocks noGrp="1"/>
          </p:cNvGraphicFramePr>
          <p:nvPr>
            <p:ph type="chart" sz="quarter" idx="13"/>
            <p:extLst>
              <p:ext uri="{D42A27DB-BD31-4B8C-83A1-F6EECF244321}">
                <p14:modId xmlns:p14="http://schemas.microsoft.com/office/powerpoint/2010/main" val="3851854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C223E-154F-4376-8183-70CBF2400B0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CB21337-6921-41F1-9206-726C1B877E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8590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F1C7-A03C-46DF-9BF7-315F1E6FBC0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42E20290-6BC8-46F9-99F0-40F94D4A1A79}"/>
              </a:ext>
            </a:extLst>
          </p:cNvPr>
          <p:cNvGraphicFramePr>
            <a:graphicFrameLocks noGrp="1"/>
          </p:cNvGraphicFramePr>
          <p:nvPr>
            <p:ph type="chart" sz="quarter" idx="13"/>
            <p:extLst>
              <p:ext uri="{D42A27DB-BD31-4B8C-83A1-F6EECF244321}">
                <p14:modId xmlns:p14="http://schemas.microsoft.com/office/powerpoint/2010/main" val="2544307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9A4597-4B77-47A8-A433-910AC4D44E7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ABC404D-DCC5-4460-8F5C-DDDDBEC43D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220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335C7-BD09-4771-906D-41FE764F2C7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85BCA3A9-1E2B-484E-BBF6-DBBC6E005881}"/>
              </a:ext>
            </a:extLst>
          </p:cNvPr>
          <p:cNvGraphicFramePr>
            <a:graphicFrameLocks noGrp="1"/>
          </p:cNvGraphicFramePr>
          <p:nvPr>
            <p:ph type="chart" sz="quarter" idx="13"/>
            <p:extLst>
              <p:ext uri="{D42A27DB-BD31-4B8C-83A1-F6EECF244321}">
                <p14:modId xmlns:p14="http://schemas.microsoft.com/office/powerpoint/2010/main" val="3377348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0AE3BB-5A7F-40AF-B07F-FC2AE0F4376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0704226-296F-498E-9D93-48715699E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490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8B297-E00C-4B60-AE63-4CDBF17DA4A4}"/>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19838754-6F65-41FA-B726-C6173348B75D}"/>
              </a:ext>
            </a:extLst>
          </p:cNvPr>
          <p:cNvGraphicFramePr>
            <a:graphicFrameLocks noGrp="1"/>
          </p:cNvGraphicFramePr>
          <p:nvPr>
            <p:ph type="tbl" sz="quarter" idx="13"/>
            <p:extLst>
              <p:ext uri="{D42A27DB-BD31-4B8C-83A1-F6EECF244321}">
                <p14:modId xmlns:p14="http://schemas.microsoft.com/office/powerpoint/2010/main" val="1081769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58443337"/>
                    </a:ext>
                  </a:extLst>
                </a:gridCol>
                <a:gridCol w="1316737">
                  <a:extLst>
                    <a:ext uri="{9D8B030D-6E8A-4147-A177-3AD203B41FA5}">
                      <a16:colId xmlns:a16="http://schemas.microsoft.com/office/drawing/2014/main" val="3331828059"/>
                    </a:ext>
                  </a:extLst>
                </a:gridCol>
                <a:gridCol w="329184">
                  <a:extLst>
                    <a:ext uri="{9D8B030D-6E8A-4147-A177-3AD203B41FA5}">
                      <a16:colId xmlns:a16="http://schemas.microsoft.com/office/drawing/2014/main" val="337046522"/>
                    </a:ext>
                  </a:extLst>
                </a:gridCol>
                <a:gridCol w="329184">
                  <a:extLst>
                    <a:ext uri="{9D8B030D-6E8A-4147-A177-3AD203B41FA5}">
                      <a16:colId xmlns:a16="http://schemas.microsoft.com/office/drawing/2014/main" val="1592825339"/>
                    </a:ext>
                  </a:extLst>
                </a:gridCol>
                <a:gridCol w="329184">
                  <a:extLst>
                    <a:ext uri="{9D8B030D-6E8A-4147-A177-3AD203B41FA5}">
                      <a16:colId xmlns:a16="http://schemas.microsoft.com/office/drawing/2014/main" val="3986418252"/>
                    </a:ext>
                  </a:extLst>
                </a:gridCol>
                <a:gridCol w="329184">
                  <a:extLst>
                    <a:ext uri="{9D8B030D-6E8A-4147-A177-3AD203B41FA5}">
                      <a16:colId xmlns:a16="http://schemas.microsoft.com/office/drawing/2014/main" val="2546388759"/>
                    </a:ext>
                  </a:extLst>
                </a:gridCol>
                <a:gridCol w="329184">
                  <a:extLst>
                    <a:ext uri="{9D8B030D-6E8A-4147-A177-3AD203B41FA5}">
                      <a16:colId xmlns:a16="http://schemas.microsoft.com/office/drawing/2014/main" val="126585552"/>
                    </a:ext>
                  </a:extLst>
                </a:gridCol>
                <a:gridCol w="329184">
                  <a:extLst>
                    <a:ext uri="{9D8B030D-6E8A-4147-A177-3AD203B41FA5}">
                      <a16:colId xmlns:a16="http://schemas.microsoft.com/office/drawing/2014/main" val="163887519"/>
                    </a:ext>
                  </a:extLst>
                </a:gridCol>
                <a:gridCol w="329184">
                  <a:extLst>
                    <a:ext uri="{9D8B030D-6E8A-4147-A177-3AD203B41FA5}">
                      <a16:colId xmlns:a16="http://schemas.microsoft.com/office/drawing/2014/main" val="1345459664"/>
                    </a:ext>
                  </a:extLst>
                </a:gridCol>
                <a:gridCol w="329184">
                  <a:extLst>
                    <a:ext uri="{9D8B030D-6E8A-4147-A177-3AD203B41FA5}">
                      <a16:colId xmlns:a16="http://schemas.microsoft.com/office/drawing/2014/main" val="2881820510"/>
                    </a:ext>
                  </a:extLst>
                </a:gridCol>
                <a:gridCol w="329184">
                  <a:extLst>
                    <a:ext uri="{9D8B030D-6E8A-4147-A177-3AD203B41FA5}">
                      <a16:colId xmlns:a16="http://schemas.microsoft.com/office/drawing/2014/main" val="2775898068"/>
                    </a:ext>
                  </a:extLst>
                </a:gridCol>
                <a:gridCol w="329184">
                  <a:extLst>
                    <a:ext uri="{9D8B030D-6E8A-4147-A177-3AD203B41FA5}">
                      <a16:colId xmlns:a16="http://schemas.microsoft.com/office/drawing/2014/main" val="1219549533"/>
                    </a:ext>
                  </a:extLst>
                </a:gridCol>
                <a:gridCol w="329184">
                  <a:extLst>
                    <a:ext uri="{9D8B030D-6E8A-4147-A177-3AD203B41FA5}">
                      <a16:colId xmlns:a16="http://schemas.microsoft.com/office/drawing/2014/main" val="1384099012"/>
                    </a:ext>
                  </a:extLst>
                </a:gridCol>
                <a:gridCol w="329184">
                  <a:extLst>
                    <a:ext uri="{9D8B030D-6E8A-4147-A177-3AD203B41FA5}">
                      <a16:colId xmlns:a16="http://schemas.microsoft.com/office/drawing/2014/main" val="2229465562"/>
                    </a:ext>
                  </a:extLst>
                </a:gridCol>
                <a:gridCol w="329184">
                  <a:extLst>
                    <a:ext uri="{9D8B030D-6E8A-4147-A177-3AD203B41FA5}">
                      <a16:colId xmlns:a16="http://schemas.microsoft.com/office/drawing/2014/main" val="3574331980"/>
                    </a:ext>
                  </a:extLst>
                </a:gridCol>
                <a:gridCol w="329184">
                  <a:extLst>
                    <a:ext uri="{9D8B030D-6E8A-4147-A177-3AD203B41FA5}">
                      <a16:colId xmlns:a16="http://schemas.microsoft.com/office/drawing/2014/main" val="363294764"/>
                    </a:ext>
                  </a:extLst>
                </a:gridCol>
                <a:gridCol w="329184">
                  <a:extLst>
                    <a:ext uri="{9D8B030D-6E8A-4147-A177-3AD203B41FA5}">
                      <a16:colId xmlns:a16="http://schemas.microsoft.com/office/drawing/2014/main" val="979491368"/>
                    </a:ext>
                  </a:extLst>
                </a:gridCol>
                <a:gridCol w="329184">
                  <a:extLst>
                    <a:ext uri="{9D8B030D-6E8A-4147-A177-3AD203B41FA5}">
                      <a16:colId xmlns:a16="http://schemas.microsoft.com/office/drawing/2014/main" val="2105373531"/>
                    </a:ext>
                  </a:extLst>
                </a:gridCol>
                <a:gridCol w="329184">
                  <a:extLst>
                    <a:ext uri="{9D8B030D-6E8A-4147-A177-3AD203B41FA5}">
                      <a16:colId xmlns:a16="http://schemas.microsoft.com/office/drawing/2014/main" val="4194678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1452583"/>
                  </a:ext>
                </a:extLst>
              </a:tr>
            </a:tbl>
          </a:graphicData>
        </a:graphic>
      </p:graphicFrame>
      <p:sp>
        <p:nvSpPr>
          <p:cNvPr id="4" name="Text Placeholder 3">
            <a:extLst>
              <a:ext uri="{FF2B5EF4-FFF2-40B4-BE49-F238E27FC236}">
                <a16:creationId xmlns:a16="http://schemas.microsoft.com/office/drawing/2014/main" id="{5D55C053-672E-414D-B2A9-04DBCC8F6CE3}"/>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723283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036D3-A378-4F8D-A471-E51357591D9D}"/>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126702E1-B5BA-4A19-9D69-EC9304A17282}"/>
              </a:ext>
            </a:extLst>
          </p:cNvPr>
          <p:cNvGraphicFramePr>
            <a:graphicFrameLocks noGrp="1"/>
          </p:cNvGraphicFramePr>
          <p:nvPr>
            <p:ph type="tbl" sz="quarter" idx="13"/>
            <p:extLst>
              <p:ext uri="{D42A27DB-BD31-4B8C-83A1-F6EECF244321}">
                <p14:modId xmlns:p14="http://schemas.microsoft.com/office/powerpoint/2010/main" val="3336103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86031436"/>
                    </a:ext>
                  </a:extLst>
                </a:gridCol>
                <a:gridCol w="1316737">
                  <a:extLst>
                    <a:ext uri="{9D8B030D-6E8A-4147-A177-3AD203B41FA5}">
                      <a16:colId xmlns:a16="http://schemas.microsoft.com/office/drawing/2014/main" val="4197167933"/>
                    </a:ext>
                  </a:extLst>
                </a:gridCol>
                <a:gridCol w="329184">
                  <a:extLst>
                    <a:ext uri="{9D8B030D-6E8A-4147-A177-3AD203B41FA5}">
                      <a16:colId xmlns:a16="http://schemas.microsoft.com/office/drawing/2014/main" val="3738065540"/>
                    </a:ext>
                  </a:extLst>
                </a:gridCol>
                <a:gridCol w="329184">
                  <a:extLst>
                    <a:ext uri="{9D8B030D-6E8A-4147-A177-3AD203B41FA5}">
                      <a16:colId xmlns:a16="http://schemas.microsoft.com/office/drawing/2014/main" val="2584507995"/>
                    </a:ext>
                  </a:extLst>
                </a:gridCol>
                <a:gridCol w="329184">
                  <a:extLst>
                    <a:ext uri="{9D8B030D-6E8A-4147-A177-3AD203B41FA5}">
                      <a16:colId xmlns:a16="http://schemas.microsoft.com/office/drawing/2014/main" val="2978312366"/>
                    </a:ext>
                  </a:extLst>
                </a:gridCol>
                <a:gridCol w="329184">
                  <a:extLst>
                    <a:ext uri="{9D8B030D-6E8A-4147-A177-3AD203B41FA5}">
                      <a16:colId xmlns:a16="http://schemas.microsoft.com/office/drawing/2014/main" val="4015967777"/>
                    </a:ext>
                  </a:extLst>
                </a:gridCol>
                <a:gridCol w="329184">
                  <a:extLst>
                    <a:ext uri="{9D8B030D-6E8A-4147-A177-3AD203B41FA5}">
                      <a16:colId xmlns:a16="http://schemas.microsoft.com/office/drawing/2014/main" val="1301341693"/>
                    </a:ext>
                  </a:extLst>
                </a:gridCol>
                <a:gridCol w="329184">
                  <a:extLst>
                    <a:ext uri="{9D8B030D-6E8A-4147-A177-3AD203B41FA5}">
                      <a16:colId xmlns:a16="http://schemas.microsoft.com/office/drawing/2014/main" val="2767270859"/>
                    </a:ext>
                  </a:extLst>
                </a:gridCol>
                <a:gridCol w="329184">
                  <a:extLst>
                    <a:ext uri="{9D8B030D-6E8A-4147-A177-3AD203B41FA5}">
                      <a16:colId xmlns:a16="http://schemas.microsoft.com/office/drawing/2014/main" val="846304196"/>
                    </a:ext>
                  </a:extLst>
                </a:gridCol>
                <a:gridCol w="329184">
                  <a:extLst>
                    <a:ext uri="{9D8B030D-6E8A-4147-A177-3AD203B41FA5}">
                      <a16:colId xmlns:a16="http://schemas.microsoft.com/office/drawing/2014/main" val="2876236932"/>
                    </a:ext>
                  </a:extLst>
                </a:gridCol>
                <a:gridCol w="329184">
                  <a:extLst>
                    <a:ext uri="{9D8B030D-6E8A-4147-A177-3AD203B41FA5}">
                      <a16:colId xmlns:a16="http://schemas.microsoft.com/office/drawing/2014/main" val="2160544747"/>
                    </a:ext>
                  </a:extLst>
                </a:gridCol>
                <a:gridCol w="329184">
                  <a:extLst>
                    <a:ext uri="{9D8B030D-6E8A-4147-A177-3AD203B41FA5}">
                      <a16:colId xmlns:a16="http://schemas.microsoft.com/office/drawing/2014/main" val="1359271959"/>
                    </a:ext>
                  </a:extLst>
                </a:gridCol>
                <a:gridCol w="329184">
                  <a:extLst>
                    <a:ext uri="{9D8B030D-6E8A-4147-A177-3AD203B41FA5}">
                      <a16:colId xmlns:a16="http://schemas.microsoft.com/office/drawing/2014/main" val="3943170315"/>
                    </a:ext>
                  </a:extLst>
                </a:gridCol>
                <a:gridCol w="329184">
                  <a:extLst>
                    <a:ext uri="{9D8B030D-6E8A-4147-A177-3AD203B41FA5}">
                      <a16:colId xmlns:a16="http://schemas.microsoft.com/office/drawing/2014/main" val="794394264"/>
                    </a:ext>
                  </a:extLst>
                </a:gridCol>
                <a:gridCol w="329184">
                  <a:extLst>
                    <a:ext uri="{9D8B030D-6E8A-4147-A177-3AD203B41FA5}">
                      <a16:colId xmlns:a16="http://schemas.microsoft.com/office/drawing/2014/main" val="713030284"/>
                    </a:ext>
                  </a:extLst>
                </a:gridCol>
                <a:gridCol w="329184">
                  <a:extLst>
                    <a:ext uri="{9D8B030D-6E8A-4147-A177-3AD203B41FA5}">
                      <a16:colId xmlns:a16="http://schemas.microsoft.com/office/drawing/2014/main" val="4217627714"/>
                    </a:ext>
                  </a:extLst>
                </a:gridCol>
                <a:gridCol w="329184">
                  <a:extLst>
                    <a:ext uri="{9D8B030D-6E8A-4147-A177-3AD203B41FA5}">
                      <a16:colId xmlns:a16="http://schemas.microsoft.com/office/drawing/2014/main" val="4154242178"/>
                    </a:ext>
                  </a:extLst>
                </a:gridCol>
                <a:gridCol w="329184">
                  <a:extLst>
                    <a:ext uri="{9D8B030D-6E8A-4147-A177-3AD203B41FA5}">
                      <a16:colId xmlns:a16="http://schemas.microsoft.com/office/drawing/2014/main" val="3396682183"/>
                    </a:ext>
                  </a:extLst>
                </a:gridCol>
                <a:gridCol w="329184">
                  <a:extLst>
                    <a:ext uri="{9D8B030D-6E8A-4147-A177-3AD203B41FA5}">
                      <a16:colId xmlns:a16="http://schemas.microsoft.com/office/drawing/2014/main" val="1074212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2622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- 2023-04-26 18:00:01</a:t>
                      </a:r>
                      <a:r>
                        <a:rPr kumimoji="0" lang="en-US" sz="1000" b="0" i="0" u="none" strike="noStrike" kern="1200" cap="none" spc="0" normalizeH="0" baseline="0" noProof="0">
                          <a:ln>
                            <a:noFill/>
                          </a:ln>
                          <a:solidFill>
                            <a:prstClr val="black"/>
                          </a:solidFill>
                          <a:effectLst/>
                          <a:uLnTx/>
                          <a:uFillTx/>
                          <a:latin typeface="Calibri"/>
                          <a:ea typeface="+mn-ea"/>
                          <a:cs typeface="+mn-cs"/>
                        </a:rPr>
                        <a:t>
 Lauren N. of our Commercial Underwriting department has received FICOH's quarterly Kūpono Award, which recognizes associates who support our customer-centric vision by delivering excellence in service. Her nominator wrote, "She addresses every question, issue and concern with patience and understanding – even if it's been raised before." Ho'omaika'i Lauren! #EmployeeAppreciation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https://quintly-image-storage.s3.amazonaws.com/17ae3836335657ff0a83f20c7d11e5e8/8af1f2b6fdacfd4616e3ae34ad6650a2.jpg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79927386"/>
                  </a:ext>
                </a:extLst>
              </a:tr>
            </a:tbl>
          </a:graphicData>
        </a:graphic>
      </p:graphicFrame>
      <p:sp>
        <p:nvSpPr>
          <p:cNvPr id="4" name="Text Placeholder 3">
            <a:extLst>
              <a:ext uri="{FF2B5EF4-FFF2-40B4-BE49-F238E27FC236}">
                <a16:creationId xmlns:a16="http://schemas.microsoft.com/office/drawing/2014/main" id="{462496AC-0069-4DE3-A84F-2A3900FF8C1C}"/>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603290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94A64-B55B-48AB-B6E5-6BD0A8AA2F8C}"/>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B00D504-4E36-446F-92DD-7712986D0843}"/>
              </a:ext>
            </a:extLst>
          </p:cNvPr>
          <p:cNvGraphicFramePr>
            <a:graphicFrameLocks noGrp="1"/>
          </p:cNvGraphicFramePr>
          <p:nvPr>
            <p:ph type="tbl" sz="quarter" idx="13"/>
            <p:extLst>
              <p:ext uri="{D42A27DB-BD31-4B8C-83A1-F6EECF244321}">
                <p14:modId xmlns:p14="http://schemas.microsoft.com/office/powerpoint/2010/main" val="3472576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25265590"/>
                    </a:ext>
                  </a:extLst>
                </a:gridCol>
                <a:gridCol w="1316737">
                  <a:extLst>
                    <a:ext uri="{9D8B030D-6E8A-4147-A177-3AD203B41FA5}">
                      <a16:colId xmlns:a16="http://schemas.microsoft.com/office/drawing/2014/main" val="1290134134"/>
                    </a:ext>
                  </a:extLst>
                </a:gridCol>
                <a:gridCol w="329184">
                  <a:extLst>
                    <a:ext uri="{9D8B030D-6E8A-4147-A177-3AD203B41FA5}">
                      <a16:colId xmlns:a16="http://schemas.microsoft.com/office/drawing/2014/main" val="3786432370"/>
                    </a:ext>
                  </a:extLst>
                </a:gridCol>
                <a:gridCol w="329184">
                  <a:extLst>
                    <a:ext uri="{9D8B030D-6E8A-4147-A177-3AD203B41FA5}">
                      <a16:colId xmlns:a16="http://schemas.microsoft.com/office/drawing/2014/main" val="758320199"/>
                    </a:ext>
                  </a:extLst>
                </a:gridCol>
                <a:gridCol w="329184">
                  <a:extLst>
                    <a:ext uri="{9D8B030D-6E8A-4147-A177-3AD203B41FA5}">
                      <a16:colId xmlns:a16="http://schemas.microsoft.com/office/drawing/2014/main" val="3002272341"/>
                    </a:ext>
                  </a:extLst>
                </a:gridCol>
                <a:gridCol w="329184">
                  <a:extLst>
                    <a:ext uri="{9D8B030D-6E8A-4147-A177-3AD203B41FA5}">
                      <a16:colId xmlns:a16="http://schemas.microsoft.com/office/drawing/2014/main" val="1723410196"/>
                    </a:ext>
                  </a:extLst>
                </a:gridCol>
                <a:gridCol w="329184">
                  <a:extLst>
                    <a:ext uri="{9D8B030D-6E8A-4147-A177-3AD203B41FA5}">
                      <a16:colId xmlns:a16="http://schemas.microsoft.com/office/drawing/2014/main" val="962908686"/>
                    </a:ext>
                  </a:extLst>
                </a:gridCol>
                <a:gridCol w="329184">
                  <a:extLst>
                    <a:ext uri="{9D8B030D-6E8A-4147-A177-3AD203B41FA5}">
                      <a16:colId xmlns:a16="http://schemas.microsoft.com/office/drawing/2014/main" val="1354451021"/>
                    </a:ext>
                  </a:extLst>
                </a:gridCol>
                <a:gridCol w="329184">
                  <a:extLst>
                    <a:ext uri="{9D8B030D-6E8A-4147-A177-3AD203B41FA5}">
                      <a16:colId xmlns:a16="http://schemas.microsoft.com/office/drawing/2014/main" val="1323208966"/>
                    </a:ext>
                  </a:extLst>
                </a:gridCol>
                <a:gridCol w="329184">
                  <a:extLst>
                    <a:ext uri="{9D8B030D-6E8A-4147-A177-3AD203B41FA5}">
                      <a16:colId xmlns:a16="http://schemas.microsoft.com/office/drawing/2014/main" val="1328443889"/>
                    </a:ext>
                  </a:extLst>
                </a:gridCol>
                <a:gridCol w="329184">
                  <a:extLst>
                    <a:ext uri="{9D8B030D-6E8A-4147-A177-3AD203B41FA5}">
                      <a16:colId xmlns:a16="http://schemas.microsoft.com/office/drawing/2014/main" val="3119681776"/>
                    </a:ext>
                  </a:extLst>
                </a:gridCol>
                <a:gridCol w="329184">
                  <a:extLst>
                    <a:ext uri="{9D8B030D-6E8A-4147-A177-3AD203B41FA5}">
                      <a16:colId xmlns:a16="http://schemas.microsoft.com/office/drawing/2014/main" val="835240216"/>
                    </a:ext>
                  </a:extLst>
                </a:gridCol>
                <a:gridCol w="329184">
                  <a:extLst>
                    <a:ext uri="{9D8B030D-6E8A-4147-A177-3AD203B41FA5}">
                      <a16:colId xmlns:a16="http://schemas.microsoft.com/office/drawing/2014/main" val="3070305974"/>
                    </a:ext>
                  </a:extLst>
                </a:gridCol>
                <a:gridCol w="329184">
                  <a:extLst>
                    <a:ext uri="{9D8B030D-6E8A-4147-A177-3AD203B41FA5}">
                      <a16:colId xmlns:a16="http://schemas.microsoft.com/office/drawing/2014/main" val="271553424"/>
                    </a:ext>
                  </a:extLst>
                </a:gridCol>
                <a:gridCol w="329184">
                  <a:extLst>
                    <a:ext uri="{9D8B030D-6E8A-4147-A177-3AD203B41FA5}">
                      <a16:colId xmlns:a16="http://schemas.microsoft.com/office/drawing/2014/main" val="2940528443"/>
                    </a:ext>
                  </a:extLst>
                </a:gridCol>
                <a:gridCol w="329184">
                  <a:extLst>
                    <a:ext uri="{9D8B030D-6E8A-4147-A177-3AD203B41FA5}">
                      <a16:colId xmlns:a16="http://schemas.microsoft.com/office/drawing/2014/main" val="797331291"/>
                    </a:ext>
                  </a:extLst>
                </a:gridCol>
                <a:gridCol w="329184">
                  <a:extLst>
                    <a:ext uri="{9D8B030D-6E8A-4147-A177-3AD203B41FA5}">
                      <a16:colId xmlns:a16="http://schemas.microsoft.com/office/drawing/2014/main" val="3855592349"/>
                    </a:ext>
                  </a:extLst>
                </a:gridCol>
                <a:gridCol w="329184">
                  <a:extLst>
                    <a:ext uri="{9D8B030D-6E8A-4147-A177-3AD203B41FA5}">
                      <a16:colId xmlns:a16="http://schemas.microsoft.com/office/drawing/2014/main" val="3028045680"/>
                    </a:ext>
                  </a:extLst>
                </a:gridCol>
                <a:gridCol w="329184">
                  <a:extLst>
                    <a:ext uri="{9D8B030D-6E8A-4147-A177-3AD203B41FA5}">
                      <a16:colId xmlns:a16="http://schemas.microsoft.com/office/drawing/2014/main" val="688100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644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- 2023-04-03 18:00:03</a:t>
                      </a:r>
                      <a:r>
                        <a:rPr kumimoji="0" lang="en-US" sz="1000" b="0" i="0" u="none" strike="noStrike" kern="1200" cap="none" spc="0" normalizeH="0" baseline="0" noProof="0">
                          <a:ln>
                            <a:noFill/>
                          </a:ln>
                          <a:solidFill>
                            <a:prstClr val="black"/>
                          </a:solidFill>
                          <a:effectLst/>
                          <a:uLnTx/>
                          <a:uFillTx/>
                          <a:latin typeface="Calibri"/>
                          <a:ea typeface="+mn-ea"/>
                          <a:cs typeface="+mn-cs"/>
                        </a:rPr>
                        <a:t>
 Thrilled to announce that we've been recognized as one of Hawaii's best places to work! We couldn't have done it without our dedicated and talented team. Mahalo Hawaii Business Magazine for hosting a celebration to remember, and congratulations to all the honorees! #TeamFICOH #hbbestplaces 
https://www.hawaiibusiness.com/best-places-to-work-hawaii-2023-company-profiles/#ficoh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https://quintly-image-storage.s3.amazonaws.com/17ae3836335657ff0a83f20c7d11e5e8/635e6e64c02ccce4b6feadb6f7250679.jpg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9308066"/>
                  </a:ext>
                </a:extLst>
              </a:tr>
            </a:tbl>
          </a:graphicData>
        </a:graphic>
      </p:graphicFrame>
      <p:sp>
        <p:nvSpPr>
          <p:cNvPr id="4" name="Text Placeholder 3">
            <a:extLst>
              <a:ext uri="{FF2B5EF4-FFF2-40B4-BE49-F238E27FC236}">
                <a16:creationId xmlns:a16="http://schemas.microsoft.com/office/drawing/2014/main" id="{57A577C6-23C3-4B07-978D-07CDD80FBB8A}"/>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994288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C9CE3-1853-41A2-B772-6C0F7D81B23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1B8E7633-1868-444C-A0DD-0269D4D1E579}"/>
              </a:ext>
            </a:extLst>
          </p:cNvPr>
          <p:cNvGraphicFramePr>
            <a:graphicFrameLocks noGrp="1"/>
          </p:cNvGraphicFramePr>
          <p:nvPr>
            <p:ph type="tbl" sz="quarter" idx="13"/>
            <p:extLst>
              <p:ext uri="{D42A27DB-BD31-4B8C-83A1-F6EECF244321}">
                <p14:modId xmlns:p14="http://schemas.microsoft.com/office/powerpoint/2010/main" val="3275202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64429484"/>
                    </a:ext>
                  </a:extLst>
                </a:gridCol>
                <a:gridCol w="1316737">
                  <a:extLst>
                    <a:ext uri="{9D8B030D-6E8A-4147-A177-3AD203B41FA5}">
                      <a16:colId xmlns:a16="http://schemas.microsoft.com/office/drawing/2014/main" val="2080704997"/>
                    </a:ext>
                  </a:extLst>
                </a:gridCol>
                <a:gridCol w="329184">
                  <a:extLst>
                    <a:ext uri="{9D8B030D-6E8A-4147-A177-3AD203B41FA5}">
                      <a16:colId xmlns:a16="http://schemas.microsoft.com/office/drawing/2014/main" val="579300775"/>
                    </a:ext>
                  </a:extLst>
                </a:gridCol>
                <a:gridCol w="329184">
                  <a:extLst>
                    <a:ext uri="{9D8B030D-6E8A-4147-A177-3AD203B41FA5}">
                      <a16:colId xmlns:a16="http://schemas.microsoft.com/office/drawing/2014/main" val="385985854"/>
                    </a:ext>
                  </a:extLst>
                </a:gridCol>
                <a:gridCol w="329184">
                  <a:extLst>
                    <a:ext uri="{9D8B030D-6E8A-4147-A177-3AD203B41FA5}">
                      <a16:colId xmlns:a16="http://schemas.microsoft.com/office/drawing/2014/main" val="2718525284"/>
                    </a:ext>
                  </a:extLst>
                </a:gridCol>
                <a:gridCol w="329184">
                  <a:extLst>
                    <a:ext uri="{9D8B030D-6E8A-4147-A177-3AD203B41FA5}">
                      <a16:colId xmlns:a16="http://schemas.microsoft.com/office/drawing/2014/main" val="938460874"/>
                    </a:ext>
                  </a:extLst>
                </a:gridCol>
                <a:gridCol w="329184">
                  <a:extLst>
                    <a:ext uri="{9D8B030D-6E8A-4147-A177-3AD203B41FA5}">
                      <a16:colId xmlns:a16="http://schemas.microsoft.com/office/drawing/2014/main" val="3819386948"/>
                    </a:ext>
                  </a:extLst>
                </a:gridCol>
                <a:gridCol w="329184">
                  <a:extLst>
                    <a:ext uri="{9D8B030D-6E8A-4147-A177-3AD203B41FA5}">
                      <a16:colId xmlns:a16="http://schemas.microsoft.com/office/drawing/2014/main" val="1960281611"/>
                    </a:ext>
                  </a:extLst>
                </a:gridCol>
                <a:gridCol w="329184">
                  <a:extLst>
                    <a:ext uri="{9D8B030D-6E8A-4147-A177-3AD203B41FA5}">
                      <a16:colId xmlns:a16="http://schemas.microsoft.com/office/drawing/2014/main" val="3405531668"/>
                    </a:ext>
                  </a:extLst>
                </a:gridCol>
                <a:gridCol w="329184">
                  <a:extLst>
                    <a:ext uri="{9D8B030D-6E8A-4147-A177-3AD203B41FA5}">
                      <a16:colId xmlns:a16="http://schemas.microsoft.com/office/drawing/2014/main" val="187521750"/>
                    </a:ext>
                  </a:extLst>
                </a:gridCol>
                <a:gridCol w="329184">
                  <a:extLst>
                    <a:ext uri="{9D8B030D-6E8A-4147-A177-3AD203B41FA5}">
                      <a16:colId xmlns:a16="http://schemas.microsoft.com/office/drawing/2014/main" val="2841990502"/>
                    </a:ext>
                  </a:extLst>
                </a:gridCol>
                <a:gridCol w="329184">
                  <a:extLst>
                    <a:ext uri="{9D8B030D-6E8A-4147-A177-3AD203B41FA5}">
                      <a16:colId xmlns:a16="http://schemas.microsoft.com/office/drawing/2014/main" val="2883714497"/>
                    </a:ext>
                  </a:extLst>
                </a:gridCol>
                <a:gridCol w="329184">
                  <a:extLst>
                    <a:ext uri="{9D8B030D-6E8A-4147-A177-3AD203B41FA5}">
                      <a16:colId xmlns:a16="http://schemas.microsoft.com/office/drawing/2014/main" val="2597954213"/>
                    </a:ext>
                  </a:extLst>
                </a:gridCol>
                <a:gridCol w="329184">
                  <a:extLst>
                    <a:ext uri="{9D8B030D-6E8A-4147-A177-3AD203B41FA5}">
                      <a16:colId xmlns:a16="http://schemas.microsoft.com/office/drawing/2014/main" val="3545275812"/>
                    </a:ext>
                  </a:extLst>
                </a:gridCol>
                <a:gridCol w="329184">
                  <a:extLst>
                    <a:ext uri="{9D8B030D-6E8A-4147-A177-3AD203B41FA5}">
                      <a16:colId xmlns:a16="http://schemas.microsoft.com/office/drawing/2014/main" val="3534771493"/>
                    </a:ext>
                  </a:extLst>
                </a:gridCol>
                <a:gridCol w="329184">
                  <a:extLst>
                    <a:ext uri="{9D8B030D-6E8A-4147-A177-3AD203B41FA5}">
                      <a16:colId xmlns:a16="http://schemas.microsoft.com/office/drawing/2014/main" val="1812331363"/>
                    </a:ext>
                  </a:extLst>
                </a:gridCol>
                <a:gridCol w="329184">
                  <a:extLst>
                    <a:ext uri="{9D8B030D-6E8A-4147-A177-3AD203B41FA5}">
                      <a16:colId xmlns:a16="http://schemas.microsoft.com/office/drawing/2014/main" val="1358890943"/>
                    </a:ext>
                  </a:extLst>
                </a:gridCol>
                <a:gridCol w="329184">
                  <a:extLst>
                    <a:ext uri="{9D8B030D-6E8A-4147-A177-3AD203B41FA5}">
                      <a16:colId xmlns:a16="http://schemas.microsoft.com/office/drawing/2014/main" val="1801843611"/>
                    </a:ext>
                  </a:extLst>
                </a:gridCol>
                <a:gridCol w="329184">
                  <a:extLst>
                    <a:ext uri="{9D8B030D-6E8A-4147-A177-3AD203B41FA5}">
                      <a16:colId xmlns:a16="http://schemas.microsoft.com/office/drawing/2014/main" val="3803733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1865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- 2023-04-07 18:56:57</a:t>
                      </a:r>
                      <a:r>
                        <a:rPr kumimoji="0" lang="en-US" sz="1000" b="0" i="0" u="none" strike="noStrike" kern="1200" cap="none" spc="0" normalizeH="0" baseline="0" noProof="0">
                          <a:ln>
                            <a:noFill/>
                          </a:ln>
                          <a:solidFill>
                            <a:prstClr val="black"/>
                          </a:solidFill>
                          <a:effectLst/>
                          <a:uLnTx/>
                          <a:uFillTx/>
                          <a:latin typeface="Calibri"/>
                          <a:ea typeface="+mn-ea"/>
                          <a:cs typeface="+mn-cs"/>
                        </a:rPr>
                        <a:t>
 Get to know our president and CEO Todd Takayama in this Pacific Business News 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https://quintly-image-storage.s3.amazonaws.com/17ae3836335657ff0a83f20c7d11e5e8/acb64b1c31f20e1f6d1a198a6794084f.jpg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649515673"/>
                  </a:ext>
                </a:extLst>
              </a:tr>
            </a:tbl>
          </a:graphicData>
        </a:graphic>
      </p:graphicFrame>
      <p:sp>
        <p:nvSpPr>
          <p:cNvPr id="4" name="Text Placeholder 3">
            <a:extLst>
              <a:ext uri="{FF2B5EF4-FFF2-40B4-BE49-F238E27FC236}">
                <a16:creationId xmlns:a16="http://schemas.microsoft.com/office/drawing/2014/main" id="{83FEF37C-6C74-47D0-89C7-FB62FB7680D1}"/>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439832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E4EAC-39D3-4BC2-ADEE-493DA6434F4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34FEB61-8FF8-4CCE-AAF1-FC480A5E2555}"/>
              </a:ext>
            </a:extLst>
          </p:cNvPr>
          <p:cNvGraphicFramePr>
            <a:graphicFrameLocks noGrp="1"/>
          </p:cNvGraphicFramePr>
          <p:nvPr>
            <p:ph type="tbl" sz="quarter" idx="13"/>
            <p:extLst>
              <p:ext uri="{D42A27DB-BD31-4B8C-83A1-F6EECF244321}">
                <p14:modId xmlns:p14="http://schemas.microsoft.com/office/powerpoint/2010/main" val="3933836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47845612"/>
                    </a:ext>
                  </a:extLst>
                </a:gridCol>
                <a:gridCol w="576072">
                  <a:extLst>
                    <a:ext uri="{9D8B030D-6E8A-4147-A177-3AD203B41FA5}">
                      <a16:colId xmlns:a16="http://schemas.microsoft.com/office/drawing/2014/main" val="2171216380"/>
                    </a:ext>
                  </a:extLst>
                </a:gridCol>
                <a:gridCol w="576072">
                  <a:extLst>
                    <a:ext uri="{9D8B030D-6E8A-4147-A177-3AD203B41FA5}">
                      <a16:colId xmlns:a16="http://schemas.microsoft.com/office/drawing/2014/main" val="3440494686"/>
                    </a:ext>
                  </a:extLst>
                </a:gridCol>
                <a:gridCol w="576072">
                  <a:extLst>
                    <a:ext uri="{9D8B030D-6E8A-4147-A177-3AD203B41FA5}">
                      <a16:colId xmlns:a16="http://schemas.microsoft.com/office/drawing/2014/main" val="1711946089"/>
                    </a:ext>
                  </a:extLst>
                </a:gridCol>
                <a:gridCol w="576072">
                  <a:extLst>
                    <a:ext uri="{9D8B030D-6E8A-4147-A177-3AD203B41FA5}">
                      <a16:colId xmlns:a16="http://schemas.microsoft.com/office/drawing/2014/main" val="3880140155"/>
                    </a:ext>
                  </a:extLst>
                </a:gridCol>
                <a:gridCol w="576072">
                  <a:extLst>
                    <a:ext uri="{9D8B030D-6E8A-4147-A177-3AD203B41FA5}">
                      <a16:colId xmlns:a16="http://schemas.microsoft.com/office/drawing/2014/main" val="537323824"/>
                    </a:ext>
                  </a:extLst>
                </a:gridCol>
                <a:gridCol w="576072">
                  <a:extLst>
                    <a:ext uri="{9D8B030D-6E8A-4147-A177-3AD203B41FA5}">
                      <a16:colId xmlns:a16="http://schemas.microsoft.com/office/drawing/2014/main" val="1274365485"/>
                    </a:ext>
                  </a:extLst>
                </a:gridCol>
                <a:gridCol w="576072">
                  <a:extLst>
                    <a:ext uri="{9D8B030D-6E8A-4147-A177-3AD203B41FA5}">
                      <a16:colId xmlns:a16="http://schemas.microsoft.com/office/drawing/2014/main" val="3557185362"/>
                    </a:ext>
                  </a:extLst>
                </a:gridCol>
                <a:gridCol w="576072">
                  <a:extLst>
                    <a:ext uri="{9D8B030D-6E8A-4147-A177-3AD203B41FA5}">
                      <a16:colId xmlns:a16="http://schemas.microsoft.com/office/drawing/2014/main" val="2708557342"/>
                    </a:ext>
                  </a:extLst>
                </a:gridCol>
                <a:gridCol w="576072">
                  <a:extLst>
                    <a:ext uri="{9D8B030D-6E8A-4147-A177-3AD203B41FA5}">
                      <a16:colId xmlns:a16="http://schemas.microsoft.com/office/drawing/2014/main" val="3380070020"/>
                    </a:ext>
                  </a:extLst>
                </a:gridCol>
                <a:gridCol w="576072">
                  <a:extLst>
                    <a:ext uri="{9D8B030D-6E8A-4147-A177-3AD203B41FA5}">
                      <a16:colId xmlns:a16="http://schemas.microsoft.com/office/drawing/2014/main" val="854122319"/>
                    </a:ext>
                  </a:extLst>
                </a:gridCol>
                <a:gridCol w="576072">
                  <a:extLst>
                    <a:ext uri="{9D8B030D-6E8A-4147-A177-3AD203B41FA5}">
                      <a16:colId xmlns:a16="http://schemas.microsoft.com/office/drawing/2014/main" val="16612501"/>
                    </a:ext>
                  </a:extLst>
                </a:gridCol>
                <a:gridCol w="576072">
                  <a:extLst>
                    <a:ext uri="{9D8B030D-6E8A-4147-A177-3AD203B41FA5}">
                      <a16:colId xmlns:a16="http://schemas.microsoft.com/office/drawing/2014/main" val="125952762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96428063"/>
                  </a:ext>
                </a:extLst>
              </a:tr>
              <a:tr h="370840">
                <a:tc>
                  <a:txBody>
                    <a:bodyPr/>
                    <a:lstStyle/>
                    <a:p>
                      <a:r>
                        <a:rPr lang="en-US" sz="1000"/>
                        <a:t>1187</a:t>
                      </a:r>
                    </a:p>
                  </a:txBody>
                  <a:tcPr/>
                </a:tc>
                <a:tc>
                  <a:txBody>
                    <a:bodyPr/>
                    <a:lstStyle/>
                    <a:p>
                      <a:r>
                        <a:rPr lang="en-US" sz="1000"/>
                        <a:t>-2</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0.0194 %</a:t>
                      </a:r>
                    </a:p>
                  </a:txBody>
                  <a:tcPr/>
                </a:tc>
                <a:tc>
                  <a:txBody>
                    <a:bodyPr/>
                    <a:lstStyle/>
                    <a:p>
                      <a:r>
                        <a:rPr lang="en-US" sz="1000"/>
                        <a:t>0.0 %</a:t>
                      </a:r>
                    </a:p>
                  </a:txBody>
                  <a:tcPr/>
                </a:tc>
                <a:extLst>
                  <a:ext uri="{0D108BD9-81ED-4DB2-BD59-A6C34878D82A}">
                    <a16:rowId xmlns:a16="http://schemas.microsoft.com/office/drawing/2014/main" val="1145106531"/>
                  </a:ext>
                </a:extLst>
              </a:tr>
            </a:tbl>
          </a:graphicData>
        </a:graphic>
      </p:graphicFrame>
      <p:sp>
        <p:nvSpPr>
          <p:cNvPr id="4" name="Text Placeholder 3">
            <a:extLst>
              <a:ext uri="{FF2B5EF4-FFF2-40B4-BE49-F238E27FC236}">
                <a16:creationId xmlns:a16="http://schemas.microsoft.com/office/drawing/2014/main" id="{F525D4B5-11AF-42A5-BD0F-353954B9B51B}"/>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149581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25DD8-4202-485F-9B8B-BD55B8C5342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6CAB51A-0899-4DDB-8893-68D6F2B48301}"/>
              </a:ext>
            </a:extLst>
          </p:cNvPr>
          <p:cNvGraphicFramePr>
            <a:graphicFrameLocks noGrp="1"/>
          </p:cNvGraphicFramePr>
          <p:nvPr>
            <p:ph type="chart" sz="quarter" idx="13"/>
            <p:extLst>
              <p:ext uri="{D42A27DB-BD31-4B8C-83A1-F6EECF244321}">
                <p14:modId xmlns:p14="http://schemas.microsoft.com/office/powerpoint/2010/main" val="2643766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DE6306-4495-433F-AF42-9F69258EAF8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1505520-F472-43E5-87A1-AFE9139543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860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70B9-D4F5-460D-A1FF-B3547FF134E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0A955133-3C33-44C0-8FA6-9C66A9500862}"/>
              </a:ext>
            </a:extLst>
          </p:cNvPr>
          <p:cNvGraphicFramePr>
            <a:graphicFrameLocks noGrp="1"/>
          </p:cNvGraphicFramePr>
          <p:nvPr>
            <p:ph type="chart" sz="quarter" idx="13"/>
            <p:extLst>
              <p:ext uri="{D42A27DB-BD31-4B8C-83A1-F6EECF244321}">
                <p14:modId xmlns:p14="http://schemas.microsoft.com/office/powerpoint/2010/main" val="1399599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8039F8-A3F9-459D-86D4-A0DA8A16768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C937B7E-0ABC-4D86-B97B-C34B9148F8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6010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C1EEF-0908-4DDA-A49A-3B90E2236FD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B11A5B9-34B5-4BC8-BC83-44816A114BCC}"/>
              </a:ext>
            </a:extLst>
          </p:cNvPr>
          <p:cNvGraphicFramePr>
            <a:graphicFrameLocks noGrp="1"/>
          </p:cNvGraphicFramePr>
          <p:nvPr>
            <p:ph type="chart" sz="quarter" idx="13"/>
            <p:extLst>
              <p:ext uri="{D42A27DB-BD31-4B8C-83A1-F6EECF244321}">
                <p14:modId xmlns:p14="http://schemas.microsoft.com/office/powerpoint/2010/main" val="2584857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50D3E4-E280-46FA-8CD2-ADD86FFF50B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1A8B101-4379-4815-918A-106F14B668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2701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75479-A3B2-4476-A026-5C56CA853834}"/>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1EC6A6D9-26B5-4E89-B961-2AD78E59D354}"/>
              </a:ext>
            </a:extLst>
          </p:cNvPr>
          <p:cNvGraphicFramePr>
            <a:graphicFrameLocks noGrp="1"/>
          </p:cNvGraphicFramePr>
          <p:nvPr>
            <p:ph type="tbl" sz="quarter" idx="13"/>
            <p:extLst>
              <p:ext uri="{D42A27DB-BD31-4B8C-83A1-F6EECF244321}">
                <p14:modId xmlns:p14="http://schemas.microsoft.com/office/powerpoint/2010/main" val="417768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90904926"/>
                    </a:ext>
                  </a:extLst>
                </a:gridCol>
                <a:gridCol w="493776">
                  <a:extLst>
                    <a:ext uri="{9D8B030D-6E8A-4147-A177-3AD203B41FA5}">
                      <a16:colId xmlns:a16="http://schemas.microsoft.com/office/drawing/2014/main" val="1588533931"/>
                    </a:ext>
                  </a:extLst>
                </a:gridCol>
                <a:gridCol w="1069848">
                  <a:extLst>
                    <a:ext uri="{9D8B030D-6E8A-4147-A177-3AD203B41FA5}">
                      <a16:colId xmlns:a16="http://schemas.microsoft.com/office/drawing/2014/main" val="271152100"/>
                    </a:ext>
                  </a:extLst>
                </a:gridCol>
                <a:gridCol w="1069848">
                  <a:extLst>
                    <a:ext uri="{9D8B030D-6E8A-4147-A177-3AD203B41FA5}">
                      <a16:colId xmlns:a16="http://schemas.microsoft.com/office/drawing/2014/main" val="44635800"/>
                    </a:ext>
                  </a:extLst>
                </a:gridCol>
                <a:gridCol w="1069848">
                  <a:extLst>
                    <a:ext uri="{9D8B030D-6E8A-4147-A177-3AD203B41FA5}">
                      <a16:colId xmlns:a16="http://schemas.microsoft.com/office/drawing/2014/main" val="3267300524"/>
                    </a:ext>
                  </a:extLst>
                </a:gridCol>
                <a:gridCol w="1069848">
                  <a:extLst>
                    <a:ext uri="{9D8B030D-6E8A-4147-A177-3AD203B41FA5}">
                      <a16:colId xmlns:a16="http://schemas.microsoft.com/office/drawing/2014/main" val="4218595453"/>
                    </a:ext>
                  </a:extLst>
                </a:gridCol>
                <a:gridCol w="1069848">
                  <a:extLst>
                    <a:ext uri="{9D8B030D-6E8A-4147-A177-3AD203B41FA5}">
                      <a16:colId xmlns:a16="http://schemas.microsoft.com/office/drawing/2014/main" val="310553235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90084965"/>
                  </a:ext>
                </a:extLst>
              </a:tr>
              <a:tr h="370840">
                <a:tc>
                  <a:txBody>
                    <a:bodyPr/>
                    <a:lstStyle/>
                    <a:p>
                      <a:r>
                        <a:rPr lang="en-US" sz="1000" b="1"/>
                        <a:t>@FirstInsHI - 2023-04-03 18:01:16</a:t>
                      </a:r>
                      <a:r>
                        <a:rPr lang="en-US" sz="1000"/>
                        <a:t>
 Thrilled to announce that we've been recognized as one of Hawaii's best places to work! We couldn't have done it without our dedicated and talented team. Mahalo Hawaii @hawaiibusiness for hosting a celebration to remember! #TeamFICOH #HBBestPlaces
https://t.co/ZqIGnZZCV8 https://t.co/9KcRj1gtjN</a:t>
                      </a:r>
                    </a:p>
                  </a:txBody>
                  <a:tcPr/>
                </a:tc>
                <a:tc>
                  <a:txBody>
                    <a:bodyPr/>
                    <a:lstStyle/>
                    <a:p>
                      <a:r>
                        <a:rPr lang="en-US" sz="1000"/>
                        <a:t>04/21/2023 20:07:20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0.1682 %</a:t>
                      </a:r>
                    </a:p>
                  </a:txBody>
                  <a:tcPr/>
                </a:tc>
                <a:extLst>
                  <a:ext uri="{0D108BD9-81ED-4DB2-BD59-A6C34878D82A}">
                    <a16:rowId xmlns:a16="http://schemas.microsoft.com/office/drawing/2014/main" val="3586540554"/>
                  </a:ext>
                </a:extLst>
              </a:tr>
              <a:tr h="370840">
                <a:tc>
                  <a:txBody>
                    <a:bodyPr/>
                    <a:lstStyle/>
                    <a:p>
                      <a:r>
                        <a:rPr lang="en-US" sz="1000" b="1"/>
                        <a:t>@FirstInsHI - 2023-04-01 01:02:45</a:t>
                      </a:r>
                      <a:r>
                        <a:rPr lang="en-US" sz="1000"/>
                        <a:t>
 Our cup runneth over! Excited to be at @HiltonHawaiian for the @hawaiibusiness #bestplacestowork event. Congrats to all the #bptw2023 honorees. https://t.co/iuECbHhmyV</a:t>
                      </a:r>
                    </a:p>
                  </a:txBody>
                  <a:tcPr/>
                </a:tc>
                <a:tc>
                  <a:txBody>
                    <a:bodyPr/>
                    <a:lstStyle/>
                    <a:p>
                      <a:r>
                        <a:rPr lang="en-US" sz="1000"/>
                        <a:t>04/21/2023 20:07:20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0.0841 %</a:t>
                      </a:r>
                    </a:p>
                  </a:txBody>
                  <a:tcPr/>
                </a:tc>
                <a:extLst>
                  <a:ext uri="{0D108BD9-81ED-4DB2-BD59-A6C34878D82A}">
                    <a16:rowId xmlns:a16="http://schemas.microsoft.com/office/drawing/2014/main" val="4012990256"/>
                  </a:ext>
                </a:extLst>
              </a:tr>
              <a:tr h="370840">
                <a:tc>
                  <a:txBody>
                    <a:bodyPr/>
                    <a:lstStyle/>
                    <a:p>
                      <a:r>
                        <a:rPr lang="en-US" sz="1000" b="1"/>
                        <a:t>@FirstInsHI - 2023-04-05 13:36:15</a:t>
                      </a:r>
                      <a:r>
                        <a:rPr lang="en-US" sz="1000"/>
                        <a:t>
 Good preparation can help your business survive a hurricane. Here are the steps you need to take before hurricane season starts.
https://t.co/TOhHJBaiUS https://t.co/30AkO0Sl50</a:t>
                      </a:r>
                    </a:p>
                  </a:txBody>
                  <a:tcPr/>
                </a:tc>
                <a:tc>
                  <a:txBody>
                    <a:bodyPr/>
                    <a:lstStyle/>
                    <a:p>
                      <a:r>
                        <a:rPr lang="en-US" sz="1000"/>
                        <a:t>04/05/2023 14:06:20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834204307"/>
                  </a:ext>
                </a:extLst>
              </a:tr>
            </a:tbl>
          </a:graphicData>
        </a:graphic>
      </p:graphicFrame>
      <p:sp>
        <p:nvSpPr>
          <p:cNvPr id="4" name="Text Placeholder 3">
            <a:extLst>
              <a:ext uri="{FF2B5EF4-FFF2-40B4-BE49-F238E27FC236}">
                <a16:creationId xmlns:a16="http://schemas.microsoft.com/office/drawing/2014/main" id="{78ADCDF3-99B3-4D4F-816E-C76DF918AA47}"/>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228628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9F06D-C1E2-4CB1-B804-16541A83059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10BB2F2A-D457-4E32-A4C6-BC907D40625B}"/>
              </a:ext>
            </a:extLst>
          </p:cNvPr>
          <p:cNvGraphicFramePr>
            <a:graphicFrameLocks noGrp="1"/>
          </p:cNvGraphicFramePr>
          <p:nvPr>
            <p:ph type="tbl" sz="quarter" idx="13"/>
            <p:extLst>
              <p:ext uri="{D42A27DB-BD31-4B8C-83A1-F6EECF244321}">
                <p14:modId xmlns:p14="http://schemas.microsoft.com/office/powerpoint/2010/main" val="4923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520861472"/>
                    </a:ext>
                  </a:extLst>
                </a:gridCol>
                <a:gridCol w="576072">
                  <a:extLst>
                    <a:ext uri="{9D8B030D-6E8A-4147-A177-3AD203B41FA5}">
                      <a16:colId xmlns:a16="http://schemas.microsoft.com/office/drawing/2014/main" val="2905237765"/>
                    </a:ext>
                  </a:extLst>
                </a:gridCol>
                <a:gridCol w="576072">
                  <a:extLst>
                    <a:ext uri="{9D8B030D-6E8A-4147-A177-3AD203B41FA5}">
                      <a16:colId xmlns:a16="http://schemas.microsoft.com/office/drawing/2014/main" val="2152246299"/>
                    </a:ext>
                  </a:extLst>
                </a:gridCol>
                <a:gridCol w="576072">
                  <a:extLst>
                    <a:ext uri="{9D8B030D-6E8A-4147-A177-3AD203B41FA5}">
                      <a16:colId xmlns:a16="http://schemas.microsoft.com/office/drawing/2014/main" val="2273222087"/>
                    </a:ext>
                  </a:extLst>
                </a:gridCol>
                <a:gridCol w="576072">
                  <a:extLst>
                    <a:ext uri="{9D8B030D-6E8A-4147-A177-3AD203B41FA5}">
                      <a16:colId xmlns:a16="http://schemas.microsoft.com/office/drawing/2014/main" val="680860548"/>
                    </a:ext>
                  </a:extLst>
                </a:gridCol>
                <a:gridCol w="576072">
                  <a:extLst>
                    <a:ext uri="{9D8B030D-6E8A-4147-A177-3AD203B41FA5}">
                      <a16:colId xmlns:a16="http://schemas.microsoft.com/office/drawing/2014/main" val="2729598397"/>
                    </a:ext>
                  </a:extLst>
                </a:gridCol>
                <a:gridCol w="576072">
                  <a:extLst>
                    <a:ext uri="{9D8B030D-6E8A-4147-A177-3AD203B41FA5}">
                      <a16:colId xmlns:a16="http://schemas.microsoft.com/office/drawing/2014/main" val="1318820092"/>
                    </a:ext>
                  </a:extLst>
                </a:gridCol>
                <a:gridCol w="576072">
                  <a:extLst>
                    <a:ext uri="{9D8B030D-6E8A-4147-A177-3AD203B41FA5}">
                      <a16:colId xmlns:a16="http://schemas.microsoft.com/office/drawing/2014/main" val="256959921"/>
                    </a:ext>
                  </a:extLst>
                </a:gridCol>
                <a:gridCol w="576072">
                  <a:extLst>
                    <a:ext uri="{9D8B030D-6E8A-4147-A177-3AD203B41FA5}">
                      <a16:colId xmlns:a16="http://schemas.microsoft.com/office/drawing/2014/main" val="94870310"/>
                    </a:ext>
                  </a:extLst>
                </a:gridCol>
                <a:gridCol w="576072">
                  <a:extLst>
                    <a:ext uri="{9D8B030D-6E8A-4147-A177-3AD203B41FA5}">
                      <a16:colId xmlns:a16="http://schemas.microsoft.com/office/drawing/2014/main" val="2026798135"/>
                    </a:ext>
                  </a:extLst>
                </a:gridCol>
                <a:gridCol w="576072">
                  <a:extLst>
                    <a:ext uri="{9D8B030D-6E8A-4147-A177-3AD203B41FA5}">
                      <a16:colId xmlns:a16="http://schemas.microsoft.com/office/drawing/2014/main" val="1137684023"/>
                    </a:ext>
                  </a:extLst>
                </a:gridCol>
                <a:gridCol w="576072">
                  <a:extLst>
                    <a:ext uri="{9D8B030D-6E8A-4147-A177-3AD203B41FA5}">
                      <a16:colId xmlns:a16="http://schemas.microsoft.com/office/drawing/2014/main" val="3092588536"/>
                    </a:ext>
                  </a:extLst>
                </a:gridCol>
                <a:gridCol w="576072">
                  <a:extLst>
                    <a:ext uri="{9D8B030D-6E8A-4147-A177-3AD203B41FA5}">
                      <a16:colId xmlns:a16="http://schemas.microsoft.com/office/drawing/2014/main" val="4011725526"/>
                    </a:ext>
                  </a:extLst>
                </a:gridCol>
                <a:gridCol w="576072">
                  <a:extLst>
                    <a:ext uri="{9D8B030D-6E8A-4147-A177-3AD203B41FA5}">
                      <a16:colId xmlns:a16="http://schemas.microsoft.com/office/drawing/2014/main" val="397540987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7496645"/>
                  </a:ext>
                </a:extLst>
              </a:tr>
              <a:tr h="370840">
                <a:tc>
                  <a:txBody>
                    <a:bodyPr/>
                    <a:lstStyle/>
                    <a:p>
                      <a:r>
                        <a:rPr lang="en-US" sz="1000"/>
                        <a:t>3999</a:t>
                      </a:r>
                    </a:p>
                  </a:txBody>
                  <a:tcPr/>
                </a:tc>
                <a:tc>
                  <a:txBody>
                    <a:bodyPr/>
                    <a:lstStyle/>
                    <a:p>
                      <a:r>
                        <a:rPr lang="en-US" sz="1000"/>
                        <a:t>44</a:t>
                      </a:r>
                    </a:p>
                  </a:txBody>
                  <a:tcPr/>
                </a:tc>
                <a:tc>
                  <a:txBody>
                    <a:bodyPr/>
                    <a:lstStyle/>
                    <a:p>
                      <a:r>
                        <a:rPr lang="en-US" sz="1000"/>
                        <a:t>9</a:t>
                      </a:r>
                    </a:p>
                  </a:txBody>
                  <a:tcPr/>
                </a:tc>
                <a:tc>
                  <a:txBody>
                    <a:bodyPr/>
                    <a:lstStyle/>
                    <a:p>
                      <a:r>
                        <a:rPr lang="en-US" sz="1000"/>
                        <a:t>606</a:t>
                      </a:r>
                    </a:p>
                  </a:txBody>
                  <a:tcPr/>
                </a:tc>
                <a:tc>
                  <a:txBody>
                    <a:bodyPr/>
                    <a:lstStyle/>
                    <a:p>
                      <a:r>
                        <a:rPr lang="en-US" sz="1000"/>
                        <a:t>67.333333333333</a:t>
                      </a:r>
                    </a:p>
                  </a:txBody>
                  <a:tcPr/>
                </a:tc>
                <a:tc>
                  <a:txBody>
                    <a:bodyPr/>
                    <a:lstStyle/>
                    <a:p>
                      <a:r>
                        <a:rPr lang="en-US" sz="1000"/>
                        <a:t>7</a:t>
                      </a:r>
                    </a:p>
                  </a:txBody>
                  <a:tcPr/>
                </a:tc>
                <a:tc>
                  <a:txBody>
                    <a:bodyPr/>
                    <a:lstStyle/>
                    <a:p>
                      <a:r>
                        <a:rPr lang="en-US" sz="1000"/>
                        <a:t>2</a:t>
                      </a:r>
                    </a:p>
                  </a:txBody>
                  <a:tcPr/>
                </a:tc>
                <a:tc>
                  <a:txBody>
                    <a:bodyPr/>
                    <a:lstStyle/>
                    <a:p>
                      <a:r>
                        <a:rPr lang="en-US" sz="1000"/>
                        <a:t>0.22222222222222</a:t>
                      </a:r>
                    </a:p>
                  </a:txBody>
                  <a:tcPr/>
                </a:tc>
                <a:tc>
                  <a:txBody>
                    <a:bodyPr/>
                    <a:lstStyle/>
                    <a:p>
                      <a:r>
                        <a:rPr lang="en-US" sz="1000"/>
                        <a:t>853</a:t>
                      </a:r>
                    </a:p>
                  </a:txBody>
                  <a:tcPr/>
                </a:tc>
                <a:tc>
                  <a:txBody>
                    <a:bodyPr/>
                    <a:lstStyle/>
                    <a:p>
                      <a:r>
                        <a:rPr lang="en-US" sz="1000"/>
                        <a:t>94.777777777778</a:t>
                      </a:r>
                    </a:p>
                  </a:txBody>
                  <a:tcPr/>
                </a:tc>
                <a:tc>
                  <a:txBody>
                    <a:bodyPr/>
                    <a:lstStyle/>
                    <a:p>
                      <a:r>
                        <a:rPr lang="en-US" sz="1000"/>
                        <a:t>13594</a:t>
                      </a:r>
                    </a:p>
                  </a:txBody>
                  <a:tcPr/>
                </a:tc>
                <a:tc>
                  <a:txBody>
                    <a:bodyPr/>
                    <a:lstStyle/>
                    <a:p>
                      <a:r>
                        <a:rPr lang="en-US" sz="1000"/>
                        <a:t>1510.4444444444</a:t>
                      </a:r>
                    </a:p>
                  </a:txBody>
                  <a:tcPr/>
                </a:tc>
                <a:tc>
                  <a:txBody>
                    <a:bodyPr/>
                    <a:lstStyle/>
                    <a:p>
                      <a:r>
                        <a:rPr lang="en-US" sz="1000"/>
                        <a:t>11.116177420868 %</a:t>
                      </a:r>
                    </a:p>
                  </a:txBody>
                  <a:tcPr/>
                </a:tc>
                <a:tc>
                  <a:txBody>
                    <a:bodyPr/>
                    <a:lstStyle/>
                    <a:p>
                      <a:r>
                        <a:rPr lang="en-US" sz="1000"/>
                        <a:t>359</a:t>
                      </a:r>
                    </a:p>
                  </a:txBody>
                  <a:tcPr/>
                </a:tc>
                <a:extLst>
                  <a:ext uri="{0D108BD9-81ED-4DB2-BD59-A6C34878D82A}">
                    <a16:rowId xmlns:a16="http://schemas.microsoft.com/office/drawing/2014/main" val="2113940427"/>
                  </a:ext>
                </a:extLst>
              </a:tr>
            </a:tbl>
          </a:graphicData>
        </a:graphic>
      </p:graphicFrame>
      <p:sp>
        <p:nvSpPr>
          <p:cNvPr id="4" name="Text Placeholder 3">
            <a:extLst>
              <a:ext uri="{FF2B5EF4-FFF2-40B4-BE49-F238E27FC236}">
                <a16:creationId xmlns:a16="http://schemas.microsoft.com/office/drawing/2014/main" id="{D87384B0-B7D3-4955-BB5B-830098E049C1}"/>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4022788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27A71-18AD-4FE8-BE69-324D83D1CF98}"/>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9D75FF42-6688-4FD4-A301-ABC1C68F71BE}"/>
              </a:ext>
            </a:extLst>
          </p:cNvPr>
          <p:cNvGraphicFramePr>
            <a:graphicFrameLocks noGrp="1"/>
          </p:cNvGraphicFramePr>
          <p:nvPr>
            <p:ph type="chart" sz="quarter" idx="13"/>
            <p:extLst>
              <p:ext uri="{D42A27DB-BD31-4B8C-83A1-F6EECF244321}">
                <p14:modId xmlns:p14="http://schemas.microsoft.com/office/powerpoint/2010/main" val="2296125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6AE63-3FA8-441D-B3E4-9A661529D3A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A57DAAC-DA3D-4182-97FC-DB222996C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619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9F4AF-EBAE-44DA-AF9C-0B8C813A5CB7}"/>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60A180F3-7555-47B4-B2D0-F0D521F6F5A8}"/>
              </a:ext>
            </a:extLst>
          </p:cNvPr>
          <p:cNvGraphicFramePr>
            <a:graphicFrameLocks noGrp="1"/>
          </p:cNvGraphicFramePr>
          <p:nvPr>
            <p:ph type="chart" sz="quarter" idx="13"/>
            <p:extLst>
              <p:ext uri="{D42A27DB-BD31-4B8C-83A1-F6EECF244321}">
                <p14:modId xmlns:p14="http://schemas.microsoft.com/office/powerpoint/2010/main" val="3818730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3E5BCD-909C-40F3-B50E-66C47D4CDDC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C0D77DD-AF5A-4924-ABD3-9719F062F7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2511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68C9F-D6F2-4CED-AE86-A4FC75D5AB8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95345827-5440-4ACC-A33B-196AE6CD5ADA}"/>
              </a:ext>
            </a:extLst>
          </p:cNvPr>
          <p:cNvGraphicFramePr>
            <a:graphicFrameLocks noGrp="1"/>
          </p:cNvGraphicFramePr>
          <p:nvPr>
            <p:ph type="chart" sz="quarter" idx="13"/>
            <p:extLst>
              <p:ext uri="{D42A27DB-BD31-4B8C-83A1-F6EECF244321}">
                <p14:modId xmlns:p14="http://schemas.microsoft.com/office/powerpoint/2010/main" val="1555324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B6811-FAB6-42EB-82BB-80519F3E8AC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5DD1BA7-86D3-47E6-B014-ACD1DA46D7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312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442C-31EB-44A4-83FF-5D5061EA27CE}"/>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8FFE1C37-8176-43C1-AE1B-BDD6E6DBFF1C}"/>
              </a:ext>
            </a:extLst>
          </p:cNvPr>
          <p:cNvGraphicFramePr>
            <a:graphicFrameLocks noGrp="1"/>
          </p:cNvGraphicFramePr>
          <p:nvPr>
            <p:ph type="chart" sz="quarter" idx="13"/>
            <p:extLst>
              <p:ext uri="{D42A27DB-BD31-4B8C-83A1-F6EECF244321}">
                <p14:modId xmlns:p14="http://schemas.microsoft.com/office/powerpoint/2010/main" val="2863263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66EA4-F061-4A36-B563-C3B40F14C17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84AECC5-11DE-49FE-8F31-97B961632E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268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72708-B8EF-4DB5-9999-099559BF7B43}"/>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55208F2F-3FFC-4A15-AF6D-CF1E2262476F}"/>
              </a:ext>
            </a:extLst>
          </p:cNvPr>
          <p:cNvGraphicFramePr>
            <a:graphicFrameLocks noGrp="1"/>
          </p:cNvGraphicFramePr>
          <p:nvPr>
            <p:ph type="tbl" sz="quarter" idx="13"/>
            <p:extLst>
              <p:ext uri="{D42A27DB-BD31-4B8C-83A1-F6EECF244321}">
                <p14:modId xmlns:p14="http://schemas.microsoft.com/office/powerpoint/2010/main" val="3631849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72361499"/>
                    </a:ext>
                  </a:extLst>
                </a:gridCol>
                <a:gridCol w="740664">
                  <a:extLst>
                    <a:ext uri="{9D8B030D-6E8A-4147-A177-3AD203B41FA5}">
                      <a16:colId xmlns:a16="http://schemas.microsoft.com/office/drawing/2014/main" val="482647995"/>
                    </a:ext>
                  </a:extLst>
                </a:gridCol>
                <a:gridCol w="740664">
                  <a:extLst>
                    <a:ext uri="{9D8B030D-6E8A-4147-A177-3AD203B41FA5}">
                      <a16:colId xmlns:a16="http://schemas.microsoft.com/office/drawing/2014/main" val="2432518166"/>
                    </a:ext>
                  </a:extLst>
                </a:gridCol>
                <a:gridCol w="740664">
                  <a:extLst>
                    <a:ext uri="{9D8B030D-6E8A-4147-A177-3AD203B41FA5}">
                      <a16:colId xmlns:a16="http://schemas.microsoft.com/office/drawing/2014/main" val="2180300272"/>
                    </a:ext>
                  </a:extLst>
                </a:gridCol>
                <a:gridCol w="740664">
                  <a:extLst>
                    <a:ext uri="{9D8B030D-6E8A-4147-A177-3AD203B41FA5}">
                      <a16:colId xmlns:a16="http://schemas.microsoft.com/office/drawing/2014/main" val="1767770358"/>
                    </a:ext>
                  </a:extLst>
                </a:gridCol>
                <a:gridCol w="740664">
                  <a:extLst>
                    <a:ext uri="{9D8B030D-6E8A-4147-A177-3AD203B41FA5}">
                      <a16:colId xmlns:a16="http://schemas.microsoft.com/office/drawing/2014/main" val="364372768"/>
                    </a:ext>
                  </a:extLst>
                </a:gridCol>
                <a:gridCol w="740664">
                  <a:extLst>
                    <a:ext uri="{9D8B030D-6E8A-4147-A177-3AD203B41FA5}">
                      <a16:colId xmlns:a16="http://schemas.microsoft.com/office/drawing/2014/main" val="1747541254"/>
                    </a:ext>
                  </a:extLst>
                </a:gridCol>
                <a:gridCol w="740664">
                  <a:extLst>
                    <a:ext uri="{9D8B030D-6E8A-4147-A177-3AD203B41FA5}">
                      <a16:colId xmlns:a16="http://schemas.microsoft.com/office/drawing/2014/main" val="1885193622"/>
                    </a:ext>
                  </a:extLst>
                </a:gridCol>
                <a:gridCol w="740664">
                  <a:extLst>
                    <a:ext uri="{9D8B030D-6E8A-4147-A177-3AD203B41FA5}">
                      <a16:colId xmlns:a16="http://schemas.microsoft.com/office/drawing/2014/main" val="553314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45160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- 2023-04-17 19:19:11</a:t>
                      </a:r>
                      <a:r>
                        <a:rPr kumimoji="0" lang="en-US" sz="1000" b="0" i="0" u="none" strike="noStrike" kern="1200" cap="none" spc="0" normalizeH="0" baseline="0" noProof="0">
                          <a:ln>
                            <a:noFill/>
                          </a:ln>
                          <a:solidFill>
                            <a:prstClr val="black"/>
                          </a:solidFill>
                          <a:effectLst/>
                          <a:uLnTx/>
                          <a:uFillTx/>
                          <a:latin typeface="Calibri"/>
                          <a:ea typeface="+mn-ea"/>
                          <a:cs typeface="+mn-cs"/>
                        </a:rPr>
                        <a:t>
 FACT: Working smoke alarms cut the risk of dying in a home fire by half. This past Saturday, FICOH associates joined other #insurance industry volunteers to install free smoke alarms in condos at Banyan Tree Plaza as part of the Hawaii Red Cross Sound the Alarm campaign. They also shared information with residents on how to prepare for and respond to home fires. FICOH is proud to be a longtime supporter of the Sound the Alarm campaign, an initiative that truly saves lives. #FirstCAT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20.147601476015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40270844"/>
                  </a:ext>
                </a:extLst>
              </a:tr>
            </a:tbl>
          </a:graphicData>
        </a:graphic>
      </p:graphicFrame>
      <p:sp>
        <p:nvSpPr>
          <p:cNvPr id="4" name="Text Placeholder 3">
            <a:extLst>
              <a:ext uri="{FF2B5EF4-FFF2-40B4-BE49-F238E27FC236}">
                <a16:creationId xmlns:a16="http://schemas.microsoft.com/office/drawing/2014/main" id="{E1E88447-8C12-46ED-A6FD-1B3DA7C2B73D}"/>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578444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C707-1A08-49E7-A912-C3397DFC0868}"/>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4DC45F50-75E8-4CAA-B684-7B31A4AD5E81}"/>
              </a:ext>
            </a:extLst>
          </p:cNvPr>
          <p:cNvGraphicFramePr>
            <a:graphicFrameLocks noGrp="1"/>
          </p:cNvGraphicFramePr>
          <p:nvPr>
            <p:ph type="tbl" sz="quarter" idx="13"/>
            <p:extLst>
              <p:ext uri="{D42A27DB-BD31-4B8C-83A1-F6EECF244321}">
                <p14:modId xmlns:p14="http://schemas.microsoft.com/office/powerpoint/2010/main" val="1344026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03193953"/>
                    </a:ext>
                  </a:extLst>
                </a:gridCol>
                <a:gridCol w="740664">
                  <a:extLst>
                    <a:ext uri="{9D8B030D-6E8A-4147-A177-3AD203B41FA5}">
                      <a16:colId xmlns:a16="http://schemas.microsoft.com/office/drawing/2014/main" val="178171372"/>
                    </a:ext>
                  </a:extLst>
                </a:gridCol>
                <a:gridCol w="740664">
                  <a:extLst>
                    <a:ext uri="{9D8B030D-6E8A-4147-A177-3AD203B41FA5}">
                      <a16:colId xmlns:a16="http://schemas.microsoft.com/office/drawing/2014/main" val="115858884"/>
                    </a:ext>
                  </a:extLst>
                </a:gridCol>
                <a:gridCol w="740664">
                  <a:extLst>
                    <a:ext uri="{9D8B030D-6E8A-4147-A177-3AD203B41FA5}">
                      <a16:colId xmlns:a16="http://schemas.microsoft.com/office/drawing/2014/main" val="1958698273"/>
                    </a:ext>
                  </a:extLst>
                </a:gridCol>
                <a:gridCol w="740664">
                  <a:extLst>
                    <a:ext uri="{9D8B030D-6E8A-4147-A177-3AD203B41FA5}">
                      <a16:colId xmlns:a16="http://schemas.microsoft.com/office/drawing/2014/main" val="1001498516"/>
                    </a:ext>
                  </a:extLst>
                </a:gridCol>
                <a:gridCol w="740664">
                  <a:extLst>
                    <a:ext uri="{9D8B030D-6E8A-4147-A177-3AD203B41FA5}">
                      <a16:colId xmlns:a16="http://schemas.microsoft.com/office/drawing/2014/main" val="1469547310"/>
                    </a:ext>
                  </a:extLst>
                </a:gridCol>
                <a:gridCol w="740664">
                  <a:extLst>
                    <a:ext uri="{9D8B030D-6E8A-4147-A177-3AD203B41FA5}">
                      <a16:colId xmlns:a16="http://schemas.microsoft.com/office/drawing/2014/main" val="3887689582"/>
                    </a:ext>
                  </a:extLst>
                </a:gridCol>
                <a:gridCol w="740664">
                  <a:extLst>
                    <a:ext uri="{9D8B030D-6E8A-4147-A177-3AD203B41FA5}">
                      <a16:colId xmlns:a16="http://schemas.microsoft.com/office/drawing/2014/main" val="3713031307"/>
                    </a:ext>
                  </a:extLst>
                </a:gridCol>
                <a:gridCol w="740664">
                  <a:extLst>
                    <a:ext uri="{9D8B030D-6E8A-4147-A177-3AD203B41FA5}">
                      <a16:colId xmlns:a16="http://schemas.microsoft.com/office/drawing/2014/main" val="304164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3866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- 2023-04-28 13:35:10</a:t>
                      </a:r>
                      <a:r>
                        <a:rPr kumimoji="0" lang="en-US" sz="1000" b="0" i="0" u="none" strike="noStrike" kern="1200" cap="none" spc="0" normalizeH="0" baseline="0" noProof="0">
                          <a:ln>
                            <a:noFill/>
                          </a:ln>
                          <a:solidFill>
                            <a:prstClr val="black"/>
                          </a:solidFill>
                          <a:effectLst/>
                          <a:uLnTx/>
                          <a:uFillTx/>
                          <a:latin typeface="Calibri"/>
                          <a:ea typeface="+mn-ea"/>
                          <a:cs typeface="+mn-cs"/>
                        </a:rPr>
                        <a:t>
 Meet the newest members of Team FICOH! We're excited to welcome them on board and look forward to their contributions to FICOH’s future. 
Be a part of a local team that is dedicated to helping others in their time of need. We offer flexible work options and professional development opportunities in Hawaii and beyond. Learn about our current opportunities at careers.ficoh.com. #NewHires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14.075887392901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3773115"/>
                  </a:ext>
                </a:extLst>
              </a:tr>
            </a:tbl>
          </a:graphicData>
        </a:graphic>
      </p:graphicFrame>
      <p:sp>
        <p:nvSpPr>
          <p:cNvPr id="4" name="Text Placeholder 3">
            <a:extLst>
              <a:ext uri="{FF2B5EF4-FFF2-40B4-BE49-F238E27FC236}">
                <a16:creationId xmlns:a16="http://schemas.microsoft.com/office/drawing/2014/main" id="{81E4539F-25A8-4D32-9283-6AB0ACBAEC97}"/>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645493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C9D4-A2DB-4E69-99AC-00A3229A2384}"/>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76F4DD66-509D-4184-9E8E-F45E72C46855}"/>
              </a:ext>
            </a:extLst>
          </p:cNvPr>
          <p:cNvGraphicFramePr>
            <a:graphicFrameLocks noGrp="1"/>
          </p:cNvGraphicFramePr>
          <p:nvPr>
            <p:ph type="tbl" sz="quarter" idx="13"/>
            <p:extLst>
              <p:ext uri="{D42A27DB-BD31-4B8C-83A1-F6EECF244321}">
                <p14:modId xmlns:p14="http://schemas.microsoft.com/office/powerpoint/2010/main" val="4261674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90748935"/>
                    </a:ext>
                  </a:extLst>
                </a:gridCol>
                <a:gridCol w="740664">
                  <a:extLst>
                    <a:ext uri="{9D8B030D-6E8A-4147-A177-3AD203B41FA5}">
                      <a16:colId xmlns:a16="http://schemas.microsoft.com/office/drawing/2014/main" val="1470354984"/>
                    </a:ext>
                  </a:extLst>
                </a:gridCol>
                <a:gridCol w="740664">
                  <a:extLst>
                    <a:ext uri="{9D8B030D-6E8A-4147-A177-3AD203B41FA5}">
                      <a16:colId xmlns:a16="http://schemas.microsoft.com/office/drawing/2014/main" val="3169096304"/>
                    </a:ext>
                  </a:extLst>
                </a:gridCol>
                <a:gridCol w="740664">
                  <a:extLst>
                    <a:ext uri="{9D8B030D-6E8A-4147-A177-3AD203B41FA5}">
                      <a16:colId xmlns:a16="http://schemas.microsoft.com/office/drawing/2014/main" val="2531897139"/>
                    </a:ext>
                  </a:extLst>
                </a:gridCol>
                <a:gridCol w="740664">
                  <a:extLst>
                    <a:ext uri="{9D8B030D-6E8A-4147-A177-3AD203B41FA5}">
                      <a16:colId xmlns:a16="http://schemas.microsoft.com/office/drawing/2014/main" val="2581705639"/>
                    </a:ext>
                  </a:extLst>
                </a:gridCol>
                <a:gridCol w="740664">
                  <a:extLst>
                    <a:ext uri="{9D8B030D-6E8A-4147-A177-3AD203B41FA5}">
                      <a16:colId xmlns:a16="http://schemas.microsoft.com/office/drawing/2014/main" val="2105788367"/>
                    </a:ext>
                  </a:extLst>
                </a:gridCol>
                <a:gridCol w="740664">
                  <a:extLst>
                    <a:ext uri="{9D8B030D-6E8A-4147-A177-3AD203B41FA5}">
                      <a16:colId xmlns:a16="http://schemas.microsoft.com/office/drawing/2014/main" val="3113299189"/>
                    </a:ext>
                  </a:extLst>
                </a:gridCol>
                <a:gridCol w="740664">
                  <a:extLst>
                    <a:ext uri="{9D8B030D-6E8A-4147-A177-3AD203B41FA5}">
                      <a16:colId xmlns:a16="http://schemas.microsoft.com/office/drawing/2014/main" val="954898913"/>
                    </a:ext>
                  </a:extLst>
                </a:gridCol>
                <a:gridCol w="740664">
                  <a:extLst>
                    <a:ext uri="{9D8B030D-6E8A-4147-A177-3AD203B41FA5}">
                      <a16:colId xmlns:a16="http://schemas.microsoft.com/office/drawing/2014/main" val="2702670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7430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- 2023-04-11 17:38:32</a:t>
                      </a:r>
                      <a:r>
                        <a:rPr kumimoji="0" lang="en-US" sz="1000" b="0" i="0" u="none" strike="noStrike" kern="1200" cap="none" spc="0" normalizeH="0" baseline="0" noProof="0">
                          <a:ln>
                            <a:noFill/>
                          </a:ln>
                          <a:solidFill>
                            <a:prstClr val="black"/>
                          </a:solidFill>
                          <a:effectLst/>
                          <a:uLnTx/>
                          <a:uFillTx/>
                          <a:latin typeface="Calibri"/>
                          <a:ea typeface="+mn-ea"/>
                          <a:cs typeface="+mn-cs"/>
                        </a:rPr>
                        <a:t>
 Meet another talented member of #TeamFICOH - David Buerge, a senior captive insurance consultant in our FiRMS department. In addition to his daily responsibilities, David is passionate about community service and leads our First Community Action Team, which organizes volunteer events throughout the year for our associates and their family and friends. Learn more about David, including his customer service philosophy, by swiping left. #FICOHFamily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12.253596164092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11681059"/>
                  </a:ext>
                </a:extLst>
              </a:tr>
            </a:tbl>
          </a:graphicData>
        </a:graphic>
      </p:graphicFrame>
      <p:sp>
        <p:nvSpPr>
          <p:cNvPr id="4" name="Text Placeholder 3">
            <a:extLst>
              <a:ext uri="{FF2B5EF4-FFF2-40B4-BE49-F238E27FC236}">
                <a16:creationId xmlns:a16="http://schemas.microsoft.com/office/drawing/2014/main" id="{6D376022-E78C-478B-A965-B7EC10B735D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73035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2D30-DFCA-43A2-A23A-25EDFFAB11F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3F5E320-EB96-4D96-A091-A95E9E7CB920}"/>
              </a:ext>
            </a:extLst>
          </p:cNvPr>
          <p:cNvGraphicFramePr>
            <a:graphicFrameLocks noGrp="1"/>
          </p:cNvGraphicFramePr>
          <p:nvPr>
            <p:ph type="tbl" sz="quarter" idx="13"/>
            <p:extLst>
              <p:ext uri="{D42A27DB-BD31-4B8C-83A1-F6EECF244321}">
                <p14:modId xmlns:p14="http://schemas.microsoft.com/office/powerpoint/2010/main" val="68329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0295717"/>
                    </a:ext>
                  </a:extLst>
                </a:gridCol>
                <a:gridCol w="658368">
                  <a:extLst>
                    <a:ext uri="{9D8B030D-6E8A-4147-A177-3AD203B41FA5}">
                      <a16:colId xmlns:a16="http://schemas.microsoft.com/office/drawing/2014/main" val="3053088776"/>
                    </a:ext>
                  </a:extLst>
                </a:gridCol>
                <a:gridCol w="658368">
                  <a:extLst>
                    <a:ext uri="{9D8B030D-6E8A-4147-A177-3AD203B41FA5}">
                      <a16:colId xmlns:a16="http://schemas.microsoft.com/office/drawing/2014/main" val="4213116966"/>
                    </a:ext>
                  </a:extLst>
                </a:gridCol>
                <a:gridCol w="658368">
                  <a:extLst>
                    <a:ext uri="{9D8B030D-6E8A-4147-A177-3AD203B41FA5}">
                      <a16:colId xmlns:a16="http://schemas.microsoft.com/office/drawing/2014/main" val="4209149416"/>
                    </a:ext>
                  </a:extLst>
                </a:gridCol>
                <a:gridCol w="658368">
                  <a:extLst>
                    <a:ext uri="{9D8B030D-6E8A-4147-A177-3AD203B41FA5}">
                      <a16:colId xmlns:a16="http://schemas.microsoft.com/office/drawing/2014/main" val="2363887017"/>
                    </a:ext>
                  </a:extLst>
                </a:gridCol>
                <a:gridCol w="658368">
                  <a:extLst>
                    <a:ext uri="{9D8B030D-6E8A-4147-A177-3AD203B41FA5}">
                      <a16:colId xmlns:a16="http://schemas.microsoft.com/office/drawing/2014/main" val="1530890468"/>
                    </a:ext>
                  </a:extLst>
                </a:gridCol>
                <a:gridCol w="658368">
                  <a:extLst>
                    <a:ext uri="{9D8B030D-6E8A-4147-A177-3AD203B41FA5}">
                      <a16:colId xmlns:a16="http://schemas.microsoft.com/office/drawing/2014/main" val="1371692899"/>
                    </a:ext>
                  </a:extLst>
                </a:gridCol>
                <a:gridCol w="658368">
                  <a:extLst>
                    <a:ext uri="{9D8B030D-6E8A-4147-A177-3AD203B41FA5}">
                      <a16:colId xmlns:a16="http://schemas.microsoft.com/office/drawing/2014/main" val="3218014878"/>
                    </a:ext>
                  </a:extLst>
                </a:gridCol>
                <a:gridCol w="658368">
                  <a:extLst>
                    <a:ext uri="{9D8B030D-6E8A-4147-A177-3AD203B41FA5}">
                      <a16:colId xmlns:a16="http://schemas.microsoft.com/office/drawing/2014/main" val="1106191201"/>
                    </a:ext>
                  </a:extLst>
                </a:gridCol>
                <a:gridCol w="658368">
                  <a:extLst>
                    <a:ext uri="{9D8B030D-6E8A-4147-A177-3AD203B41FA5}">
                      <a16:colId xmlns:a16="http://schemas.microsoft.com/office/drawing/2014/main" val="33115163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496130411"/>
                  </a:ext>
                </a:extLst>
              </a:tr>
              <a:tr h="370840">
                <a:tc>
                  <a:txBody>
                    <a:bodyPr/>
                    <a:lstStyle/>
                    <a:p>
                      <a:r>
                        <a:rPr lang="en-US" sz="1000"/>
                        <a:t>firstinshi</a:t>
                      </a:r>
                    </a:p>
                  </a:txBody>
                  <a:tcPr/>
                </a:tc>
                <a:tc>
                  <a:txBody>
                    <a:bodyPr/>
                    <a:lstStyle/>
                    <a:p>
                      <a:r>
                        <a:rPr lang="en-US" sz="1000"/>
                        <a:t>2779</a:t>
                      </a:r>
                    </a:p>
                  </a:txBody>
                  <a:tcPr/>
                </a:tc>
                <a:tc>
                  <a:txBody>
                    <a:bodyPr/>
                    <a:lstStyle/>
                    <a:p>
                      <a:r>
                        <a:rPr lang="en-US" sz="1000"/>
                        <a:t>2</a:t>
                      </a:r>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8</a:t>
                      </a:r>
                    </a:p>
                  </a:txBody>
                  <a:tcPr/>
                </a:tc>
                <a:tc>
                  <a:txBody>
                    <a:bodyPr/>
                    <a:lstStyle/>
                    <a:p>
                      <a:r>
                        <a:rPr lang="en-US" sz="1000"/>
                        <a:t>294</a:t>
                      </a:r>
                    </a:p>
                  </a:txBody>
                  <a:tcPr/>
                </a:tc>
                <a:tc>
                  <a:txBody>
                    <a:bodyPr/>
                    <a:lstStyle/>
                    <a:p>
                      <a:r>
                        <a:rPr lang="en-US" sz="1000"/>
                        <a:t>5</a:t>
                      </a:r>
                    </a:p>
                  </a:txBody>
                  <a:tcPr/>
                </a:tc>
                <a:extLst>
                  <a:ext uri="{0D108BD9-81ED-4DB2-BD59-A6C34878D82A}">
                    <a16:rowId xmlns:a16="http://schemas.microsoft.com/office/drawing/2014/main" val="100155074"/>
                  </a:ext>
                </a:extLst>
              </a:tr>
            </a:tbl>
          </a:graphicData>
        </a:graphic>
      </p:graphicFrame>
      <p:sp>
        <p:nvSpPr>
          <p:cNvPr id="4" name="Text Placeholder 3">
            <a:extLst>
              <a:ext uri="{FF2B5EF4-FFF2-40B4-BE49-F238E27FC236}">
                <a16:creationId xmlns:a16="http://schemas.microsoft.com/office/drawing/2014/main" id="{7FB31341-3754-40FA-A158-6DB54D67A286}"/>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952428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14ED-AB75-4B03-B052-56DFFB2FEAA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F7F5DDE-7C70-4662-A376-23BFC0D5E26B}"/>
              </a:ext>
            </a:extLst>
          </p:cNvPr>
          <p:cNvGraphicFramePr>
            <a:graphicFrameLocks noGrp="1"/>
          </p:cNvGraphicFramePr>
          <p:nvPr>
            <p:ph type="chart" sz="quarter" idx="13"/>
            <p:extLst>
              <p:ext uri="{D42A27DB-BD31-4B8C-83A1-F6EECF244321}">
                <p14:modId xmlns:p14="http://schemas.microsoft.com/office/powerpoint/2010/main" val="3422687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FAADCA-BEE0-4D6F-943B-423336535DA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3F347E9-5942-4EFB-BACB-D1233B09B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579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264F-920A-4864-9EA0-44A906ED2A6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28172CD-52DC-4E38-BDD5-4E643BA4194A}"/>
              </a:ext>
            </a:extLst>
          </p:cNvPr>
          <p:cNvGraphicFramePr>
            <a:graphicFrameLocks noGrp="1"/>
          </p:cNvGraphicFramePr>
          <p:nvPr>
            <p:ph type="chart" sz="quarter" idx="13"/>
            <p:extLst>
              <p:ext uri="{D42A27DB-BD31-4B8C-83A1-F6EECF244321}">
                <p14:modId xmlns:p14="http://schemas.microsoft.com/office/powerpoint/2010/main" val="2509946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7B35A-A1ED-4F11-B3CE-359BCACF902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C402B41-8828-4C51-8ED2-C88773B908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7307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24F38-2F99-4F92-BAA1-269B17B80A7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4A08D03D-DBF8-4D09-9583-D999C964420C}"/>
              </a:ext>
            </a:extLst>
          </p:cNvPr>
          <p:cNvGraphicFramePr>
            <a:graphicFrameLocks noGrp="1"/>
          </p:cNvGraphicFramePr>
          <p:nvPr>
            <p:ph type="chart" sz="quarter" idx="13"/>
            <p:extLst>
              <p:ext uri="{D42A27DB-BD31-4B8C-83A1-F6EECF244321}">
                <p14:modId xmlns:p14="http://schemas.microsoft.com/office/powerpoint/2010/main" val="416550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E802DC-0CBC-4731-AB97-13371AB9EF6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409E443-619F-4EFF-BA79-07BA1E84C6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1543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757BF-B91C-47A5-B523-023BBA486DEA}"/>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2A9FF880-B701-4E92-ABC1-D13A3985DE49}"/>
              </a:ext>
            </a:extLst>
          </p:cNvPr>
          <p:cNvGraphicFramePr>
            <a:graphicFrameLocks noGrp="1"/>
          </p:cNvGraphicFramePr>
          <p:nvPr>
            <p:ph type="chart" sz="quarter" idx="13"/>
            <p:extLst>
              <p:ext uri="{D42A27DB-BD31-4B8C-83A1-F6EECF244321}">
                <p14:modId xmlns:p14="http://schemas.microsoft.com/office/powerpoint/2010/main" val="4162545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334F81-D84D-4D64-8C0D-0CC2AA8DAF9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A84AE56-EE5A-4629-9097-1C87C24A8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9019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4DB2D-9344-4D7E-B9FC-8C51F0BFFC9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C4E9318C-E322-4043-8C67-817CE2D7C856}"/>
              </a:ext>
            </a:extLst>
          </p:cNvPr>
          <p:cNvGraphicFramePr>
            <a:graphicFrameLocks noGrp="1"/>
          </p:cNvGraphicFramePr>
          <p:nvPr>
            <p:ph type="tbl" sz="quarter" idx="13"/>
            <p:extLst>
              <p:ext uri="{D42A27DB-BD31-4B8C-83A1-F6EECF244321}">
                <p14:modId xmlns:p14="http://schemas.microsoft.com/office/powerpoint/2010/main" val="1604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91695314"/>
                    </a:ext>
                  </a:extLst>
                </a:gridCol>
                <a:gridCol w="987552">
                  <a:extLst>
                    <a:ext uri="{9D8B030D-6E8A-4147-A177-3AD203B41FA5}">
                      <a16:colId xmlns:a16="http://schemas.microsoft.com/office/drawing/2014/main" val="2381704527"/>
                    </a:ext>
                  </a:extLst>
                </a:gridCol>
                <a:gridCol w="987552">
                  <a:extLst>
                    <a:ext uri="{9D8B030D-6E8A-4147-A177-3AD203B41FA5}">
                      <a16:colId xmlns:a16="http://schemas.microsoft.com/office/drawing/2014/main" val="2489247106"/>
                    </a:ext>
                  </a:extLst>
                </a:gridCol>
                <a:gridCol w="987552">
                  <a:extLst>
                    <a:ext uri="{9D8B030D-6E8A-4147-A177-3AD203B41FA5}">
                      <a16:colId xmlns:a16="http://schemas.microsoft.com/office/drawing/2014/main" val="1214084359"/>
                    </a:ext>
                  </a:extLst>
                </a:gridCol>
                <a:gridCol w="987552">
                  <a:extLst>
                    <a:ext uri="{9D8B030D-6E8A-4147-A177-3AD203B41FA5}">
                      <a16:colId xmlns:a16="http://schemas.microsoft.com/office/drawing/2014/main" val="23378396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899232627"/>
                  </a:ext>
                </a:extLst>
              </a:tr>
              <a:tr h="370840">
                <a:tc>
                  <a:txBody>
                    <a:bodyPr/>
                    <a:lstStyle/>
                    <a:p>
                      <a:r>
                        <a:rPr lang="en-US" sz="1000" b="1"/>
                        <a:t>firstinshi - 2023-04-26 18:01:21</a:t>
                      </a:r>
                      <a:r>
                        <a:rPr lang="en-US" sz="1000"/>
                        <a:t>
 Lauren N. of our Commercial Underwriting department has received FICOH's quarterly Kūpono Award, which recognizes associates who support our customer-centric vision by delivering excellence in service. Her nominator wrote, "She addresses every question, issue and concern with patience and understanding – even if it's been raised before." Ho'omaika'i Lauren! #EmployeeAppreciation #TeamFICOH</a:t>
                      </a:r>
                    </a:p>
                  </a:txBody>
                  <a:tcPr/>
                </a:tc>
                <a:tc>
                  <a:txBody>
                    <a:bodyPr/>
                    <a:lstStyle/>
                    <a:p>
                      <a:r>
                        <a:rPr lang="en-US" sz="1000"/>
                        <a:t>60</a:t>
                      </a:r>
                    </a:p>
                  </a:txBody>
                  <a:tcPr/>
                </a:tc>
                <a:tc>
                  <a:txBody>
                    <a:bodyPr/>
                    <a:lstStyle/>
                    <a:p>
                      <a:r>
                        <a:rPr lang="en-US" sz="1000"/>
                        <a:t>2</a:t>
                      </a:r>
                    </a:p>
                  </a:txBody>
                  <a:tcPr/>
                </a:tc>
                <a:tc>
                  <a:txBody>
                    <a:bodyPr/>
                    <a:lstStyle/>
                    <a:p>
                      <a:r>
                        <a:rPr lang="en-US" sz="1000"/>
                        <a:t>2.2310 %</a:t>
                      </a:r>
                    </a:p>
                  </a:txBody>
                  <a:tcPr/>
                </a:tc>
                <a:tc>
                  <a:txBody>
                    <a:bodyPr/>
                    <a:lstStyle/>
                    <a:p>
                      <a:r>
                        <a:rPr lang="en-US" sz="1000"/>
                        <a:t>Image</a:t>
                      </a:r>
                    </a:p>
                  </a:txBody>
                  <a:tcPr/>
                </a:tc>
                <a:extLst>
                  <a:ext uri="{0D108BD9-81ED-4DB2-BD59-A6C34878D82A}">
                    <a16:rowId xmlns:a16="http://schemas.microsoft.com/office/drawing/2014/main" val="3660509610"/>
                  </a:ext>
                </a:extLst>
              </a:tr>
              <a:tr h="370840">
                <a:tc>
                  <a:txBody>
                    <a:bodyPr/>
                    <a:lstStyle/>
                    <a:p>
                      <a:r>
                        <a:rPr lang="en-US" sz="1000" b="1"/>
                        <a:t>firstinshi - 2023-04-03 18:01:15</a:t>
                      </a:r>
                      <a:r>
                        <a:rPr lang="en-US" sz="1000"/>
                        <a:t>
 Thrilled to announce that we've been recognized as one of Hawaii's best places to work! We couldn't have done it without our dedicated and talented team. Mahalo hawaiibusinessmagazine for hosting a celebration to remember, and congratulations to all the honorees! Check our link in bio to read FICOH's profile. #TeamFICOH #HBBestPlaces</a:t>
                      </a:r>
                    </a:p>
                  </a:txBody>
                  <a:tcPr/>
                </a:tc>
                <a:tc>
                  <a:txBody>
                    <a:bodyPr/>
                    <a:lstStyle/>
                    <a:p>
                      <a:r>
                        <a:rPr lang="en-US" sz="1000"/>
                        <a:t>48</a:t>
                      </a:r>
                    </a:p>
                  </a:txBody>
                  <a:tcPr/>
                </a:tc>
                <a:tc>
                  <a:txBody>
                    <a:bodyPr/>
                    <a:lstStyle/>
                    <a:p>
                      <a:r>
                        <a:rPr lang="en-US" sz="1000"/>
                        <a:t>1</a:t>
                      </a:r>
                    </a:p>
                  </a:txBody>
                  <a:tcPr/>
                </a:tc>
                <a:tc>
                  <a:txBody>
                    <a:bodyPr/>
                    <a:lstStyle/>
                    <a:p>
                      <a:r>
                        <a:rPr lang="en-US" sz="1000"/>
                        <a:t>1.7651 %</a:t>
                      </a:r>
                    </a:p>
                  </a:txBody>
                  <a:tcPr/>
                </a:tc>
                <a:tc>
                  <a:txBody>
                    <a:bodyPr/>
                    <a:lstStyle/>
                    <a:p>
                      <a:r>
                        <a:rPr lang="en-US" sz="1000"/>
                        <a:t>Image</a:t>
                      </a:r>
                    </a:p>
                  </a:txBody>
                  <a:tcPr/>
                </a:tc>
                <a:extLst>
                  <a:ext uri="{0D108BD9-81ED-4DB2-BD59-A6C34878D82A}">
                    <a16:rowId xmlns:a16="http://schemas.microsoft.com/office/drawing/2014/main" val="945194855"/>
                  </a:ext>
                </a:extLst>
              </a:tr>
              <a:tr h="370840">
                <a:tc>
                  <a:txBody>
                    <a:bodyPr/>
                    <a:lstStyle/>
                    <a:p>
                      <a:r>
                        <a:rPr lang="en-US" sz="1000" b="1"/>
                        <a:t>firstinshi - 2023-04-17 18:01:29</a:t>
                      </a:r>
                      <a:r>
                        <a:rPr lang="en-US" sz="1000"/>
                        <a:t>
 FACT: Working smoke alarms cut the risk of dying in a home fire by half. This past Saturday, FICOH associates joined other #insurance industry volunteers to install free smoke alarms in condos at Banyan Tree Plaza as part of the hawaiiredcross Sound the Alarm campaign. They also shared information with residents on how to prepare for and respond to home fires. FICOH is proud to be a longtime supporter of the Sound the Alarm campaign, an initiative that truly saves lives. #FirstCAT</a:t>
                      </a:r>
                    </a:p>
                  </a:txBody>
                  <a:tcPr/>
                </a:tc>
                <a:tc>
                  <a:txBody>
                    <a:bodyPr/>
                    <a:lstStyle/>
                    <a:p>
                      <a:r>
                        <a:rPr lang="en-US" sz="1000"/>
                        <a:t>46</a:t>
                      </a:r>
                    </a:p>
                  </a:txBody>
                  <a:tcPr/>
                </a:tc>
                <a:tc>
                  <a:txBody>
                    <a:bodyPr/>
                    <a:lstStyle/>
                    <a:p>
                      <a:r>
                        <a:rPr lang="en-US" sz="1000"/>
                        <a:t>2</a:t>
                      </a:r>
                    </a:p>
                  </a:txBody>
                  <a:tcPr/>
                </a:tc>
                <a:tc>
                  <a:txBody>
                    <a:bodyPr/>
                    <a:lstStyle/>
                    <a:p>
                      <a:r>
                        <a:rPr lang="en-US" sz="1000"/>
                        <a:t>1.7297 %</a:t>
                      </a:r>
                    </a:p>
                  </a:txBody>
                  <a:tcPr/>
                </a:tc>
                <a:tc>
                  <a:txBody>
                    <a:bodyPr/>
                    <a:lstStyle/>
                    <a:p>
                      <a:r>
                        <a:rPr lang="en-US" sz="1000"/>
                        <a:t>Carousel</a:t>
                      </a:r>
                    </a:p>
                  </a:txBody>
                  <a:tcPr/>
                </a:tc>
                <a:extLst>
                  <a:ext uri="{0D108BD9-81ED-4DB2-BD59-A6C34878D82A}">
                    <a16:rowId xmlns:a16="http://schemas.microsoft.com/office/drawing/2014/main" val="320164504"/>
                  </a:ext>
                </a:extLst>
              </a:tr>
            </a:tbl>
          </a:graphicData>
        </a:graphic>
      </p:graphicFrame>
      <p:sp>
        <p:nvSpPr>
          <p:cNvPr id="4" name="Text Placeholder 3">
            <a:extLst>
              <a:ext uri="{FF2B5EF4-FFF2-40B4-BE49-F238E27FC236}">
                <a16:creationId xmlns:a16="http://schemas.microsoft.com/office/drawing/2014/main" id="{9A323E2B-709E-407D-9029-B3280AC80FE5}"/>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632513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E03A1-37A5-4717-8EBD-04603BC2E894}"/>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7D552E7A-809C-40BC-B352-D7442279A155}"/>
              </a:ext>
            </a:extLst>
          </p:cNvPr>
          <p:cNvGraphicFramePr>
            <a:graphicFrameLocks noGrp="1"/>
          </p:cNvGraphicFramePr>
          <p:nvPr>
            <p:ph type="tbl" sz="quarter" idx="13"/>
            <p:extLst>
              <p:ext uri="{D42A27DB-BD31-4B8C-83A1-F6EECF244321}">
                <p14:modId xmlns:p14="http://schemas.microsoft.com/office/powerpoint/2010/main" val="1307188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86440410"/>
                    </a:ext>
                  </a:extLst>
                </a:gridCol>
                <a:gridCol w="1069848">
                  <a:extLst>
                    <a:ext uri="{9D8B030D-6E8A-4147-A177-3AD203B41FA5}">
                      <a16:colId xmlns:a16="http://schemas.microsoft.com/office/drawing/2014/main" val="1709862431"/>
                    </a:ext>
                  </a:extLst>
                </a:gridCol>
                <a:gridCol w="493776">
                  <a:extLst>
                    <a:ext uri="{9D8B030D-6E8A-4147-A177-3AD203B41FA5}">
                      <a16:colId xmlns:a16="http://schemas.microsoft.com/office/drawing/2014/main" val="3563384463"/>
                    </a:ext>
                  </a:extLst>
                </a:gridCol>
                <a:gridCol w="1069848">
                  <a:extLst>
                    <a:ext uri="{9D8B030D-6E8A-4147-A177-3AD203B41FA5}">
                      <a16:colId xmlns:a16="http://schemas.microsoft.com/office/drawing/2014/main" val="3515381577"/>
                    </a:ext>
                  </a:extLst>
                </a:gridCol>
                <a:gridCol w="1069848">
                  <a:extLst>
                    <a:ext uri="{9D8B030D-6E8A-4147-A177-3AD203B41FA5}">
                      <a16:colId xmlns:a16="http://schemas.microsoft.com/office/drawing/2014/main" val="4124770350"/>
                    </a:ext>
                  </a:extLst>
                </a:gridCol>
                <a:gridCol w="1069848">
                  <a:extLst>
                    <a:ext uri="{9D8B030D-6E8A-4147-A177-3AD203B41FA5}">
                      <a16:colId xmlns:a16="http://schemas.microsoft.com/office/drawing/2014/main" val="2843126332"/>
                    </a:ext>
                  </a:extLst>
                </a:gridCol>
                <a:gridCol w="1069848">
                  <a:extLst>
                    <a:ext uri="{9D8B030D-6E8A-4147-A177-3AD203B41FA5}">
                      <a16:colId xmlns:a16="http://schemas.microsoft.com/office/drawing/2014/main" val="2594765555"/>
                    </a:ext>
                  </a:extLst>
                </a:gridCol>
                <a:gridCol w="1069848">
                  <a:extLst>
                    <a:ext uri="{9D8B030D-6E8A-4147-A177-3AD203B41FA5}">
                      <a16:colId xmlns:a16="http://schemas.microsoft.com/office/drawing/2014/main" val="412703014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638536682"/>
                  </a:ext>
                </a:extLst>
              </a:tr>
              <a:tr h="370840">
                <a:tc>
                  <a:txBody>
                    <a:bodyPr/>
                    <a:lstStyle/>
                    <a:p>
                      <a:r>
                        <a:rPr lang="en-US" sz="1000"/>
                        <a:t>46</a:t>
                      </a:r>
                    </a:p>
                  </a:txBody>
                  <a:tcPr/>
                </a:tc>
                <a:tc>
                  <a:txBody>
                    <a:bodyPr/>
                    <a:lstStyle/>
                    <a:p>
                      <a:r>
                        <a:rPr lang="en-US" sz="1000"/>
                        <a:t>0.7210 %</a:t>
                      </a:r>
                    </a:p>
                  </a:txBody>
                  <a:tcPr/>
                </a:tc>
                <a:tc>
                  <a:txBody>
                    <a:bodyPr/>
                    <a:lstStyle/>
                    <a:p>
                      <a:r>
                        <a:rPr lang="en-US" sz="1000"/>
                        <a:t>0.15</a:t>
                      </a:r>
                    </a:p>
                  </a:txBody>
                  <a:tcPr/>
                </a:tc>
                <a:tc>
                  <a:txBody>
                    <a:bodyPr/>
                    <a:lstStyle/>
                    <a:p>
                      <a:r>
                        <a:rPr lang="en-US" sz="1000"/>
                        <a:t>99.63</a:t>
                      </a:r>
                    </a:p>
                  </a:txBody>
                  <a:tcPr/>
                </a:tc>
                <a:tc>
                  <a:txBody>
                    <a:bodyPr/>
                    <a:lstStyle/>
                    <a:p>
                      <a:r>
                        <a:rPr lang="en-US" sz="1000"/>
                        <a:t>98.11</a:t>
                      </a:r>
                    </a:p>
                  </a:txBody>
                  <a:tcPr/>
                </a:tc>
                <a:tc>
                  <a:txBody>
                    <a:bodyPr/>
                    <a:lstStyle/>
                    <a:p>
                      <a:r>
                        <a:rPr lang="en-US" sz="1000"/>
                        <a:t>70.61</a:t>
                      </a:r>
                    </a:p>
                  </a:txBody>
                  <a:tcPr/>
                </a:tc>
                <a:tc>
                  <a:txBody>
                    <a:bodyPr/>
                    <a:lstStyle/>
                    <a:p>
                      <a:r>
                        <a:rPr lang="en-US" sz="1000"/>
                        <a:t>4583</a:t>
                      </a:r>
                    </a:p>
                  </a:txBody>
                  <a:tcPr/>
                </a:tc>
                <a:tc>
                  <a:txBody>
                    <a:bodyPr/>
                    <a:lstStyle/>
                    <a:p>
                      <a:r>
                        <a:rPr lang="en-US" sz="1000"/>
                        <a:t>3248</a:t>
                      </a:r>
                    </a:p>
                  </a:txBody>
                  <a:tcPr/>
                </a:tc>
                <a:extLst>
                  <a:ext uri="{0D108BD9-81ED-4DB2-BD59-A6C34878D82A}">
                    <a16:rowId xmlns:a16="http://schemas.microsoft.com/office/drawing/2014/main" val="3685470251"/>
                  </a:ext>
                </a:extLst>
              </a:tr>
            </a:tbl>
          </a:graphicData>
        </a:graphic>
      </p:graphicFrame>
      <p:sp>
        <p:nvSpPr>
          <p:cNvPr id="4" name="Text Placeholder 3">
            <a:extLst>
              <a:ext uri="{FF2B5EF4-FFF2-40B4-BE49-F238E27FC236}">
                <a16:creationId xmlns:a16="http://schemas.microsoft.com/office/drawing/2014/main" id="{13ABA28C-3F8C-405B-A20B-5379E37DE4F1}"/>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38219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06F16-FD57-4705-9939-31E2DDC7493A}"/>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93901FCD-56F4-42E3-B9BD-0EF65C652079}"/>
              </a:ext>
            </a:extLst>
          </p:cNvPr>
          <p:cNvGraphicFramePr>
            <a:graphicFrameLocks noGrp="1"/>
          </p:cNvGraphicFramePr>
          <p:nvPr>
            <p:ph type="tbl" sz="quarter" idx="13"/>
            <p:extLst>
              <p:ext uri="{D42A27DB-BD31-4B8C-83A1-F6EECF244321}">
                <p14:modId xmlns:p14="http://schemas.microsoft.com/office/powerpoint/2010/main" val="26390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46677410"/>
                    </a:ext>
                  </a:extLst>
                </a:gridCol>
                <a:gridCol w="905256">
                  <a:extLst>
                    <a:ext uri="{9D8B030D-6E8A-4147-A177-3AD203B41FA5}">
                      <a16:colId xmlns:a16="http://schemas.microsoft.com/office/drawing/2014/main" val="3355725566"/>
                    </a:ext>
                  </a:extLst>
                </a:gridCol>
                <a:gridCol w="411480">
                  <a:extLst>
                    <a:ext uri="{9D8B030D-6E8A-4147-A177-3AD203B41FA5}">
                      <a16:colId xmlns:a16="http://schemas.microsoft.com/office/drawing/2014/main" val="638163872"/>
                    </a:ext>
                  </a:extLst>
                </a:gridCol>
                <a:gridCol w="905256">
                  <a:extLst>
                    <a:ext uri="{9D8B030D-6E8A-4147-A177-3AD203B41FA5}">
                      <a16:colId xmlns:a16="http://schemas.microsoft.com/office/drawing/2014/main" val="2106758364"/>
                    </a:ext>
                  </a:extLst>
                </a:gridCol>
                <a:gridCol w="905256">
                  <a:extLst>
                    <a:ext uri="{9D8B030D-6E8A-4147-A177-3AD203B41FA5}">
                      <a16:colId xmlns:a16="http://schemas.microsoft.com/office/drawing/2014/main" val="2754690324"/>
                    </a:ext>
                  </a:extLst>
                </a:gridCol>
                <a:gridCol w="905256">
                  <a:extLst>
                    <a:ext uri="{9D8B030D-6E8A-4147-A177-3AD203B41FA5}">
                      <a16:colId xmlns:a16="http://schemas.microsoft.com/office/drawing/2014/main" val="1864796960"/>
                    </a:ext>
                  </a:extLst>
                </a:gridCol>
                <a:gridCol w="905256">
                  <a:extLst>
                    <a:ext uri="{9D8B030D-6E8A-4147-A177-3AD203B41FA5}">
                      <a16:colId xmlns:a16="http://schemas.microsoft.com/office/drawing/2014/main" val="222832978"/>
                    </a:ext>
                  </a:extLst>
                </a:gridCol>
                <a:gridCol w="905256">
                  <a:extLst>
                    <a:ext uri="{9D8B030D-6E8A-4147-A177-3AD203B41FA5}">
                      <a16:colId xmlns:a16="http://schemas.microsoft.com/office/drawing/2014/main" val="1549586863"/>
                    </a:ext>
                  </a:extLst>
                </a:gridCol>
                <a:gridCol w="905256">
                  <a:extLst>
                    <a:ext uri="{9D8B030D-6E8A-4147-A177-3AD203B41FA5}">
                      <a16:colId xmlns:a16="http://schemas.microsoft.com/office/drawing/2014/main" val="60589325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844845762"/>
                  </a:ext>
                </a:extLst>
              </a:tr>
              <a:tr h="370840">
                <a:tc>
                  <a:txBody>
                    <a:bodyPr/>
                    <a:lstStyle/>
                    <a:p>
                      <a:r>
                        <a:rPr lang="en-US" sz="1000"/>
                        <a:t>7</a:t>
                      </a:r>
                    </a:p>
                  </a:txBody>
                  <a:tcPr/>
                </a:tc>
                <a:tc>
                  <a:txBody>
                    <a:bodyPr/>
                    <a:lstStyle/>
                    <a:p>
                      <a:r>
                        <a:rPr lang="en-US" sz="1000"/>
                        <a:t>0.6042 %</a:t>
                      </a:r>
                    </a:p>
                  </a:txBody>
                  <a:tcPr/>
                </a:tc>
                <a:tc>
                  <a:txBody>
                    <a:bodyPr/>
                    <a:lstStyle/>
                    <a:p>
                      <a:r>
                        <a:rPr lang="en-US" sz="1000"/>
                        <a:t>0.43</a:t>
                      </a:r>
                    </a:p>
                  </a:txBody>
                  <a:tcPr/>
                </a:tc>
                <a:tc>
                  <a:txBody>
                    <a:bodyPr/>
                    <a:lstStyle/>
                    <a:p>
                      <a:r>
                        <a:rPr lang="en-US" sz="1000"/>
                        <a:t>122.00</a:t>
                      </a:r>
                    </a:p>
                  </a:txBody>
                  <a:tcPr/>
                </a:tc>
                <a:tc>
                  <a:txBody>
                    <a:bodyPr/>
                    <a:lstStyle/>
                    <a:p>
                      <a:r>
                        <a:rPr lang="en-US" sz="1000"/>
                        <a:t>120.29</a:t>
                      </a:r>
                    </a:p>
                  </a:txBody>
                  <a:tcPr/>
                </a:tc>
                <a:tc>
                  <a:txBody>
                    <a:bodyPr/>
                    <a:lstStyle/>
                    <a:p>
                      <a:r>
                        <a:rPr lang="en-US" sz="1000"/>
                        <a:t>73.57</a:t>
                      </a:r>
                    </a:p>
                  </a:txBody>
                  <a:tcPr/>
                </a:tc>
                <a:tc>
                  <a:txBody>
                    <a:bodyPr/>
                    <a:lstStyle/>
                    <a:p>
                      <a:r>
                        <a:rPr lang="en-US" sz="1000"/>
                        <a:t>73.14</a:t>
                      </a:r>
                    </a:p>
                  </a:txBody>
                  <a:tcPr/>
                </a:tc>
                <a:tc>
                  <a:txBody>
                    <a:bodyPr/>
                    <a:lstStyle/>
                    <a:p>
                      <a:r>
                        <a:rPr lang="en-US" sz="1000"/>
                        <a:t>854</a:t>
                      </a:r>
                    </a:p>
                  </a:txBody>
                  <a:tcPr/>
                </a:tc>
                <a:tc>
                  <a:txBody>
                    <a:bodyPr/>
                    <a:lstStyle/>
                    <a:p>
                      <a:r>
                        <a:rPr lang="en-US" sz="1000"/>
                        <a:t>515</a:t>
                      </a:r>
                    </a:p>
                  </a:txBody>
                  <a:tcPr/>
                </a:tc>
                <a:extLst>
                  <a:ext uri="{0D108BD9-81ED-4DB2-BD59-A6C34878D82A}">
                    <a16:rowId xmlns:a16="http://schemas.microsoft.com/office/drawing/2014/main" val="853773224"/>
                  </a:ext>
                </a:extLst>
              </a:tr>
            </a:tbl>
          </a:graphicData>
        </a:graphic>
      </p:graphicFrame>
      <p:sp>
        <p:nvSpPr>
          <p:cNvPr id="4" name="Text Placeholder 3">
            <a:extLst>
              <a:ext uri="{FF2B5EF4-FFF2-40B4-BE49-F238E27FC236}">
                <a16:creationId xmlns:a16="http://schemas.microsoft.com/office/drawing/2014/main" id="{87C0FA80-25EB-4F5D-B218-9753F9207C9F}"/>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286211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E2A9E-2D83-4CAD-B0E2-750C3BEA63FA}"/>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F1D3EA55-BAB7-41ED-9982-F1C6823894EF}"/>
              </a:ext>
            </a:extLst>
          </p:cNvPr>
          <p:cNvGraphicFramePr>
            <a:graphicFrameLocks noGrp="1"/>
          </p:cNvGraphicFramePr>
          <p:nvPr>
            <p:ph type="tbl" sz="quarter" idx="13"/>
            <p:extLst>
              <p:ext uri="{D42A27DB-BD31-4B8C-83A1-F6EECF244321}">
                <p14:modId xmlns:p14="http://schemas.microsoft.com/office/powerpoint/2010/main" val="3378355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92011778"/>
                    </a:ext>
                  </a:extLst>
                </a:gridCol>
                <a:gridCol w="1316736">
                  <a:extLst>
                    <a:ext uri="{9D8B030D-6E8A-4147-A177-3AD203B41FA5}">
                      <a16:colId xmlns:a16="http://schemas.microsoft.com/office/drawing/2014/main" val="3678994625"/>
                    </a:ext>
                  </a:extLst>
                </a:gridCol>
                <a:gridCol w="658368">
                  <a:extLst>
                    <a:ext uri="{9D8B030D-6E8A-4147-A177-3AD203B41FA5}">
                      <a16:colId xmlns:a16="http://schemas.microsoft.com/office/drawing/2014/main" val="2737012569"/>
                    </a:ext>
                  </a:extLst>
                </a:gridCol>
                <a:gridCol w="658368">
                  <a:extLst>
                    <a:ext uri="{9D8B030D-6E8A-4147-A177-3AD203B41FA5}">
                      <a16:colId xmlns:a16="http://schemas.microsoft.com/office/drawing/2014/main" val="1596595574"/>
                    </a:ext>
                  </a:extLst>
                </a:gridCol>
                <a:gridCol w="658368">
                  <a:extLst>
                    <a:ext uri="{9D8B030D-6E8A-4147-A177-3AD203B41FA5}">
                      <a16:colId xmlns:a16="http://schemas.microsoft.com/office/drawing/2014/main" val="187849083"/>
                    </a:ext>
                  </a:extLst>
                </a:gridCol>
                <a:gridCol w="658368">
                  <a:extLst>
                    <a:ext uri="{9D8B030D-6E8A-4147-A177-3AD203B41FA5}">
                      <a16:colId xmlns:a16="http://schemas.microsoft.com/office/drawing/2014/main" val="1541091258"/>
                    </a:ext>
                  </a:extLst>
                </a:gridCol>
                <a:gridCol w="658368">
                  <a:extLst>
                    <a:ext uri="{9D8B030D-6E8A-4147-A177-3AD203B41FA5}">
                      <a16:colId xmlns:a16="http://schemas.microsoft.com/office/drawing/2014/main" val="1592535413"/>
                    </a:ext>
                  </a:extLst>
                </a:gridCol>
                <a:gridCol w="658368">
                  <a:extLst>
                    <a:ext uri="{9D8B030D-6E8A-4147-A177-3AD203B41FA5}">
                      <a16:colId xmlns:a16="http://schemas.microsoft.com/office/drawing/2014/main" val="682417225"/>
                    </a:ext>
                  </a:extLst>
                </a:gridCol>
                <a:gridCol w="658368">
                  <a:extLst>
                    <a:ext uri="{9D8B030D-6E8A-4147-A177-3AD203B41FA5}">
                      <a16:colId xmlns:a16="http://schemas.microsoft.com/office/drawing/2014/main" val="3686764335"/>
                    </a:ext>
                  </a:extLst>
                </a:gridCol>
                <a:gridCol w="658368">
                  <a:extLst>
                    <a:ext uri="{9D8B030D-6E8A-4147-A177-3AD203B41FA5}">
                      <a16:colId xmlns:a16="http://schemas.microsoft.com/office/drawing/2014/main" val="1684990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4185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- 2023-04-26 18:26:52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https://quintly-image-storage.s3.amazonaws.com/42a5b893a9726451877e4ab7634db126/38de42a920a615ec242d9b7cf62cf89d.jpg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04/27/2023 18:06:36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447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- 2023-04-21 18:34:48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https://quintly-image-storage.s3.amazonaws.com/42a5b893a9726451877e4ab7634db126/2166f6c71a3102ce2e61871aee629be0.jpg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04/22/2023 18:06:36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5079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- 2023-04-17 18:08:33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https://quintly-image-storage.s3.amazonaws.com/42a5b893a9726451877e4ab7634db126/c47cd37badfd82d1a3ffeb6a3285e6a8.jpg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04/18/2023 18:06:34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48740613"/>
                  </a:ext>
                </a:extLst>
              </a:tr>
            </a:tbl>
          </a:graphicData>
        </a:graphic>
      </p:graphicFrame>
      <p:sp>
        <p:nvSpPr>
          <p:cNvPr id="4" name="Text Placeholder 3">
            <a:extLst>
              <a:ext uri="{FF2B5EF4-FFF2-40B4-BE49-F238E27FC236}">
                <a16:creationId xmlns:a16="http://schemas.microsoft.com/office/drawing/2014/main" id="{109C902C-CBD1-41EE-B462-8938F604BF02}"/>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703061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200A8-2C50-4987-8C68-0B196269D24B}"/>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E78FD9F7-83FB-4CE4-945F-77BD841DD653}"/>
              </a:ext>
            </a:extLst>
          </p:cNvPr>
          <p:cNvGraphicFramePr>
            <a:graphicFrameLocks noGrp="1"/>
          </p:cNvGraphicFramePr>
          <p:nvPr>
            <p:ph type="tbl" sz="quarter" idx="13"/>
            <p:extLst>
              <p:ext uri="{D42A27DB-BD31-4B8C-83A1-F6EECF244321}">
                <p14:modId xmlns:p14="http://schemas.microsoft.com/office/powerpoint/2010/main" val="3479060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9400795"/>
                    </a:ext>
                  </a:extLst>
                </a:gridCol>
                <a:gridCol w="1316736">
                  <a:extLst>
                    <a:ext uri="{9D8B030D-6E8A-4147-A177-3AD203B41FA5}">
                      <a16:colId xmlns:a16="http://schemas.microsoft.com/office/drawing/2014/main" val="3362696048"/>
                    </a:ext>
                  </a:extLst>
                </a:gridCol>
                <a:gridCol w="658368">
                  <a:extLst>
                    <a:ext uri="{9D8B030D-6E8A-4147-A177-3AD203B41FA5}">
                      <a16:colId xmlns:a16="http://schemas.microsoft.com/office/drawing/2014/main" val="232647518"/>
                    </a:ext>
                  </a:extLst>
                </a:gridCol>
                <a:gridCol w="658368">
                  <a:extLst>
                    <a:ext uri="{9D8B030D-6E8A-4147-A177-3AD203B41FA5}">
                      <a16:colId xmlns:a16="http://schemas.microsoft.com/office/drawing/2014/main" val="82478581"/>
                    </a:ext>
                  </a:extLst>
                </a:gridCol>
                <a:gridCol w="658368">
                  <a:extLst>
                    <a:ext uri="{9D8B030D-6E8A-4147-A177-3AD203B41FA5}">
                      <a16:colId xmlns:a16="http://schemas.microsoft.com/office/drawing/2014/main" val="2023900248"/>
                    </a:ext>
                  </a:extLst>
                </a:gridCol>
                <a:gridCol w="658368">
                  <a:extLst>
                    <a:ext uri="{9D8B030D-6E8A-4147-A177-3AD203B41FA5}">
                      <a16:colId xmlns:a16="http://schemas.microsoft.com/office/drawing/2014/main" val="1912272092"/>
                    </a:ext>
                  </a:extLst>
                </a:gridCol>
                <a:gridCol w="658368">
                  <a:extLst>
                    <a:ext uri="{9D8B030D-6E8A-4147-A177-3AD203B41FA5}">
                      <a16:colId xmlns:a16="http://schemas.microsoft.com/office/drawing/2014/main" val="324880495"/>
                    </a:ext>
                  </a:extLst>
                </a:gridCol>
                <a:gridCol w="658368">
                  <a:extLst>
                    <a:ext uri="{9D8B030D-6E8A-4147-A177-3AD203B41FA5}">
                      <a16:colId xmlns:a16="http://schemas.microsoft.com/office/drawing/2014/main" val="1275002964"/>
                    </a:ext>
                  </a:extLst>
                </a:gridCol>
                <a:gridCol w="658368">
                  <a:extLst>
                    <a:ext uri="{9D8B030D-6E8A-4147-A177-3AD203B41FA5}">
                      <a16:colId xmlns:a16="http://schemas.microsoft.com/office/drawing/2014/main" val="938628993"/>
                    </a:ext>
                  </a:extLst>
                </a:gridCol>
                <a:gridCol w="658368">
                  <a:extLst>
                    <a:ext uri="{9D8B030D-6E8A-4147-A177-3AD203B41FA5}">
                      <a16:colId xmlns:a16="http://schemas.microsoft.com/office/drawing/2014/main" val="515851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492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- 2023-04-13 15:39:16</a:t>
                      </a:r>
                      <a:r>
                        <a:rPr kumimoji="0" lang="en-US" sz="1000" b="0" i="0" u="none" strike="noStrike" kern="1200" cap="none" spc="0" normalizeH="0" baseline="0" noProof="0">
                          <a:ln>
                            <a:noFill/>
                          </a:ln>
                          <a:solidFill>
                            <a:prstClr val="black"/>
                          </a:solidFill>
                          <a:effectLst/>
                          <a:uLnTx/>
                          <a:uFillTx/>
                          <a:latin typeface="Calibri"/>
                          <a:ea typeface="+mn-ea"/>
                          <a:cs typeface="+mn-cs"/>
                        </a:rPr>
                        <a:t>
 Tap the link below to see our career opportunities MAHALO to everyone that stopped by our booth yesterday!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https://quintly-image-storage.s3.amazonaws.com/42a5b893a9726451877e4ab7634db126/9fffd25d192ea4643d7412e9c7dc640a.jpg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15:36:21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0352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- 2023-04-11 18:19:50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https://quintly-image-storage.s3.amazonaws.com/42a5b893a9726451877e4ab7634db126/cb3b438f4f2f536e69482ae9aff01c61.jpg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04/12/2023 18:06:37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75429679"/>
                  </a:ext>
                </a:extLst>
              </a:tr>
            </a:tbl>
          </a:graphicData>
        </a:graphic>
      </p:graphicFrame>
      <p:sp>
        <p:nvSpPr>
          <p:cNvPr id="4" name="Text Placeholder 3">
            <a:extLst>
              <a:ext uri="{FF2B5EF4-FFF2-40B4-BE49-F238E27FC236}">
                <a16:creationId xmlns:a16="http://schemas.microsoft.com/office/drawing/2014/main" id="{B57EE786-C26E-4188-AAF0-50B501A3EC90}"/>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40430070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1980</Words>
  <Application>Microsoft Office PowerPoint</Application>
  <PresentationFormat>On-screen Show (4:3)</PresentationFormat>
  <Paragraphs>515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2023-05-04T14:54:35Z</dcterms:created>
  <dcterms:modified xsi:type="dcterms:W3CDTF">2023-05-04T14:55:28Z</dcterms:modified>
</cp:coreProperties>
</file>