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9"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44986</c:v>
                </c:pt>
              </c:numCache>
            </c:numRef>
          </c:cat>
          <c:val>
            <c:numRef>
              <c:f>Sheet1!$B$2</c:f>
              <c:numCache>
                <c:formatCode>General</c:formatCode>
                <c:ptCount val="1"/>
                <c:pt idx="0">
                  <c:v>162</c:v>
                </c:pt>
              </c:numCache>
            </c:numRef>
          </c:val>
          <c:extLst>
            <c:ext xmlns:c16="http://schemas.microsoft.com/office/drawing/2014/chart" uri="{C3380CC4-5D6E-409C-BE32-E72D297353CC}">
              <c16:uniqueId val="{00000000-D9C7-40D7-89D9-BFB9DED0FE3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44986</c:v>
                </c:pt>
              </c:numCache>
            </c:numRef>
          </c:cat>
          <c:val>
            <c:numRef>
              <c:f>Sheet1!$C$2</c:f>
              <c:numCache>
                <c:formatCode>General</c:formatCode>
                <c:ptCount val="1"/>
                <c:pt idx="0">
                  <c:v>512</c:v>
                </c:pt>
              </c:numCache>
            </c:numRef>
          </c:val>
          <c:extLst>
            <c:ext xmlns:c16="http://schemas.microsoft.com/office/drawing/2014/chart" uri="{C3380CC4-5D6E-409C-BE32-E72D297353CC}">
              <c16:uniqueId val="{00000001-D9C7-40D7-89D9-BFB9DED0FE3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44986</c:v>
                </c:pt>
              </c:numCache>
            </c:numRef>
          </c:cat>
          <c:val>
            <c:numRef>
              <c:f>Sheet1!$D$2</c:f>
              <c:numCache>
                <c:formatCode>General</c:formatCode>
                <c:ptCount val="1"/>
                <c:pt idx="0">
                  <c:v>10294</c:v>
                </c:pt>
              </c:numCache>
            </c:numRef>
          </c:val>
          <c:extLst>
            <c:ext xmlns:c16="http://schemas.microsoft.com/office/drawing/2014/chart" uri="{C3380CC4-5D6E-409C-BE32-E72D297353CC}">
              <c16:uniqueId val="{00000002-D9C7-40D7-89D9-BFB9DED0FE3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44986</c:v>
                </c:pt>
              </c:numCache>
            </c:numRef>
          </c:cat>
          <c:val>
            <c:numRef>
              <c:f>Sheet1!$E$2</c:f>
              <c:numCache>
                <c:formatCode>General</c:formatCode>
                <c:ptCount val="1"/>
                <c:pt idx="0">
                  <c:v>180</c:v>
                </c:pt>
              </c:numCache>
            </c:numRef>
          </c:val>
          <c:extLst>
            <c:ext xmlns:c16="http://schemas.microsoft.com/office/drawing/2014/chart" uri="{C3380CC4-5D6E-409C-BE32-E72D297353CC}">
              <c16:uniqueId val="{00000003-D9C7-40D7-89D9-BFB9DED0FE30}"/>
            </c:ext>
          </c:extLst>
        </c:ser>
        <c:dLbls>
          <c:showLegendKey val="0"/>
          <c:showVal val="0"/>
          <c:showCatName val="0"/>
          <c:showSerName val="0"/>
          <c:showPercent val="0"/>
          <c:showBubbleSize val="0"/>
        </c:dLbls>
        <c:gapWidth val="219"/>
        <c:overlap val="-27"/>
        <c:axId val="367944456"/>
        <c:axId val="367944784"/>
      </c:barChart>
      <c:dateAx>
        <c:axId val="367944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44784"/>
        <c:crosses val="autoZero"/>
        <c:auto val="1"/>
        <c:lblOffset val="100"/>
        <c:baseTimeUnit val="days"/>
      </c:dateAx>
      <c:valAx>
        <c:axId val="36794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4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4</c:v>
                </c:pt>
                <c:pt idx="2">
                  <c:v>1</c:v>
                </c:pt>
                <c:pt idx="3">
                  <c:v>0</c:v>
                </c:pt>
              </c:numCache>
            </c:numRef>
          </c:val>
          <c:extLst>
            <c:ext xmlns:c16="http://schemas.microsoft.com/office/drawing/2014/chart" uri="{C3380CC4-5D6E-409C-BE32-E72D297353CC}">
              <c16:uniqueId val="{00000000-309B-48C2-BEAE-627D8C73649F}"/>
            </c:ext>
          </c:extLst>
        </c:ser>
        <c:dLbls>
          <c:showLegendKey val="0"/>
          <c:showVal val="0"/>
          <c:showCatName val="0"/>
          <c:showSerName val="0"/>
          <c:showPercent val="0"/>
          <c:showBubbleSize val="0"/>
        </c:dLbls>
        <c:gapWidth val="219"/>
        <c:overlap val="-27"/>
        <c:axId val="225298384"/>
        <c:axId val="49913448"/>
      </c:barChart>
      <c:dateAx>
        <c:axId val="225298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13448"/>
        <c:crosses val="autoZero"/>
        <c:auto val="1"/>
        <c:lblOffset val="100"/>
        <c:baseTimeUnit val="months"/>
      </c:dateAx>
      <c:valAx>
        <c:axId val="49913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29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6</c:v>
                </c:pt>
                <c:pt idx="1">
                  <c:v>4</c:v>
                </c:pt>
                <c:pt idx="2">
                  <c:v>4</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EED-4330-8A1E-47E60F3E7832}"/>
            </c:ext>
          </c:extLst>
        </c:ser>
        <c:dLbls>
          <c:showLegendKey val="0"/>
          <c:showVal val="0"/>
          <c:showCatName val="0"/>
          <c:showSerName val="0"/>
          <c:showPercent val="0"/>
          <c:showBubbleSize val="0"/>
        </c:dLbls>
        <c:gapWidth val="219"/>
        <c:overlap val="-27"/>
        <c:axId val="361183328"/>
        <c:axId val="361183656"/>
      </c:barChart>
      <c:dateAx>
        <c:axId val="361183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83656"/>
        <c:crosses val="autoZero"/>
        <c:auto val="1"/>
        <c:lblOffset val="100"/>
        <c:baseTimeUnit val="months"/>
      </c:dateAx>
      <c:valAx>
        <c:axId val="36118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8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63</c:v>
                </c:pt>
                <c:pt idx="1">
                  <c:v>34</c:v>
                </c:pt>
                <c:pt idx="2">
                  <c:v>72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DB5-4805-8660-21094ACE3EA3}"/>
            </c:ext>
          </c:extLst>
        </c:ser>
        <c:dLbls>
          <c:showLegendKey val="0"/>
          <c:showVal val="0"/>
          <c:showCatName val="0"/>
          <c:showSerName val="0"/>
          <c:showPercent val="0"/>
          <c:showBubbleSize val="0"/>
        </c:dLbls>
        <c:gapWidth val="219"/>
        <c:overlap val="-27"/>
        <c:axId val="368139248"/>
        <c:axId val="368139576"/>
      </c:barChart>
      <c:catAx>
        <c:axId val="36813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39576"/>
        <c:crosses val="autoZero"/>
        <c:auto val="1"/>
        <c:lblAlgn val="ctr"/>
        <c:lblOffset val="100"/>
        <c:noMultiLvlLbl val="0"/>
      </c:catAx>
      <c:valAx>
        <c:axId val="36813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3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984</c:v>
                </c:pt>
                <c:pt idx="1">
                  <c:v>1303</c:v>
                </c:pt>
                <c:pt idx="2">
                  <c:v>1309</c:v>
                </c:pt>
                <c:pt idx="3">
                  <c:v>57</c:v>
                </c:pt>
                <c:pt idx="4">
                  <c:v>0</c:v>
                </c:pt>
              </c:numCache>
            </c:numRef>
          </c:val>
          <c:extLst>
            <c:ext xmlns:c16="http://schemas.microsoft.com/office/drawing/2014/chart" uri="{C3380CC4-5D6E-409C-BE32-E72D297353CC}">
              <c16:uniqueId val="{00000000-49C0-440C-ACB2-E15892952CAA}"/>
            </c:ext>
          </c:extLst>
        </c:ser>
        <c:dLbls>
          <c:showLegendKey val="0"/>
          <c:showVal val="0"/>
          <c:showCatName val="0"/>
          <c:showSerName val="0"/>
          <c:showPercent val="0"/>
          <c:showBubbleSize val="0"/>
        </c:dLbls>
        <c:gapWidth val="219"/>
        <c:overlap val="-27"/>
        <c:axId val="47191592"/>
        <c:axId val="51381960"/>
      </c:barChart>
      <c:dateAx>
        <c:axId val="47191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81960"/>
        <c:crosses val="autoZero"/>
        <c:auto val="1"/>
        <c:lblOffset val="100"/>
        <c:baseTimeUnit val="months"/>
      </c:dateAx>
      <c:valAx>
        <c:axId val="5138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9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c:v>
                </c:pt>
                <c:pt idx="1">
                  <c:v>1</c:v>
                </c:pt>
                <c:pt idx="2">
                  <c:v>1</c:v>
                </c:pt>
                <c:pt idx="3">
                  <c:v>0</c:v>
                </c:pt>
              </c:numCache>
            </c:numRef>
          </c:val>
          <c:extLst>
            <c:ext xmlns:c16="http://schemas.microsoft.com/office/drawing/2014/chart" uri="{C3380CC4-5D6E-409C-BE32-E72D297353CC}">
              <c16:uniqueId val="{00000000-0F03-431B-937A-09AD410F9DF0}"/>
            </c:ext>
          </c:extLst>
        </c:ser>
        <c:dLbls>
          <c:showLegendKey val="0"/>
          <c:showVal val="0"/>
          <c:showCatName val="0"/>
          <c:showSerName val="0"/>
          <c:showPercent val="0"/>
          <c:showBubbleSize val="0"/>
        </c:dLbls>
        <c:gapWidth val="219"/>
        <c:overlap val="-27"/>
        <c:axId val="459653240"/>
        <c:axId val="459654224"/>
      </c:barChart>
      <c:dateAx>
        <c:axId val="459653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654224"/>
        <c:crosses val="autoZero"/>
        <c:auto val="1"/>
        <c:lblOffset val="100"/>
        <c:baseTimeUnit val="months"/>
      </c:dateAx>
      <c:valAx>
        <c:axId val="459654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653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179-4EB1-8C0E-9CA1CC0E7CA1}"/>
            </c:ext>
          </c:extLst>
        </c:ser>
        <c:dLbls>
          <c:showLegendKey val="0"/>
          <c:showVal val="0"/>
          <c:showCatName val="0"/>
          <c:showSerName val="0"/>
          <c:showPercent val="0"/>
          <c:showBubbleSize val="0"/>
        </c:dLbls>
        <c:gapWidth val="219"/>
        <c:overlap val="-27"/>
        <c:axId val="454953752"/>
        <c:axId val="454954080"/>
      </c:barChart>
      <c:dateAx>
        <c:axId val="454953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954080"/>
        <c:crosses val="autoZero"/>
        <c:auto val="1"/>
        <c:lblOffset val="100"/>
        <c:baseTimeUnit val="months"/>
      </c:dateAx>
      <c:valAx>
        <c:axId val="45495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95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c:v>
                </c:pt>
                <c:pt idx="1">
                  <c:v>26</c:v>
                </c:pt>
                <c:pt idx="2">
                  <c:v>9</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D6C-4104-ABBD-28C2E02D7690}"/>
            </c:ext>
          </c:extLst>
        </c:ser>
        <c:dLbls>
          <c:showLegendKey val="0"/>
          <c:showVal val="0"/>
          <c:showCatName val="0"/>
          <c:showSerName val="0"/>
          <c:showPercent val="0"/>
          <c:showBubbleSize val="0"/>
        </c:dLbls>
        <c:gapWidth val="219"/>
        <c:overlap val="-27"/>
        <c:axId val="459549504"/>
        <c:axId val="459547208"/>
      </c:barChart>
      <c:catAx>
        <c:axId val="45954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47208"/>
        <c:crosses val="autoZero"/>
        <c:auto val="1"/>
        <c:lblAlgn val="ctr"/>
        <c:lblOffset val="100"/>
        <c:noMultiLvlLbl val="0"/>
      </c:catAx>
      <c:valAx>
        <c:axId val="459547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4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118</c:v>
                </c:pt>
                <c:pt idx="1">
                  <c:v>398</c:v>
                </c:pt>
                <c:pt idx="2">
                  <c:v>576</c:v>
                </c:pt>
                <c:pt idx="3">
                  <c:v>66</c:v>
                </c:pt>
              </c:numCache>
            </c:numRef>
          </c:val>
          <c:extLst>
            <c:ext xmlns:c16="http://schemas.microsoft.com/office/drawing/2014/chart" uri="{C3380CC4-5D6E-409C-BE32-E72D297353CC}">
              <c16:uniqueId val="{00000000-1F1D-443A-8283-55713CEA2EC5}"/>
            </c:ext>
          </c:extLst>
        </c:ser>
        <c:dLbls>
          <c:showLegendKey val="0"/>
          <c:showVal val="0"/>
          <c:showCatName val="0"/>
          <c:showSerName val="0"/>
          <c:showPercent val="0"/>
          <c:showBubbleSize val="0"/>
        </c:dLbls>
        <c:gapWidth val="219"/>
        <c:overlap val="-27"/>
        <c:axId val="465398952"/>
        <c:axId val="465395672"/>
      </c:barChart>
      <c:dateAx>
        <c:axId val="465398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95672"/>
        <c:crosses val="autoZero"/>
        <c:auto val="1"/>
        <c:lblOffset val="100"/>
        <c:baseTimeUnit val="months"/>
      </c:dateAx>
      <c:valAx>
        <c:axId val="46539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9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Sheet1!$A$2:$A$5</c:f>
              <c:strCache>
                <c:ptCount val="4"/>
                <c:pt idx="0">
                  <c:v>2023-01</c:v>
                </c:pt>
                <c:pt idx="1">
                  <c:v>2023-02</c:v>
                </c:pt>
                <c:pt idx="2">
                  <c:v>2023-03</c:v>
                </c:pt>
                <c:pt idx="3">
                  <c:v>2023-04</c:v>
                </c:pt>
              </c:strCache>
            </c:strRef>
          </c:cat>
          <c:val>
            <c:numRef>
              <c:f>Sheet1!$B$2:$B$5</c:f>
              <c:numCache>
                <c:formatCode>General</c:formatCode>
                <c:ptCount val="4"/>
                <c:pt idx="0">
                  <c:v>61</c:v>
                </c:pt>
                <c:pt idx="1">
                  <c:v>59</c:v>
                </c:pt>
                <c:pt idx="2">
                  <c:v>48</c:v>
                </c:pt>
                <c:pt idx="3">
                  <c:v>11</c:v>
                </c:pt>
              </c:numCache>
            </c:numRef>
          </c:val>
          <c:extLst>
            <c:ext xmlns:c16="http://schemas.microsoft.com/office/drawing/2014/chart" uri="{C3380CC4-5D6E-409C-BE32-E72D297353CC}">
              <c16:uniqueId val="{00000000-67B0-4716-AA21-1C0CDC88D5A7}"/>
            </c:ext>
          </c:extLst>
        </c:ser>
        <c:dLbls>
          <c:showLegendKey val="0"/>
          <c:showVal val="0"/>
          <c:showCatName val="0"/>
          <c:showSerName val="0"/>
          <c:showPercent val="0"/>
          <c:showBubbleSize val="0"/>
        </c:dLbls>
        <c:gapWidth val="219"/>
        <c:overlap val="-27"/>
        <c:axId val="465404200"/>
        <c:axId val="465409120"/>
      </c:barChart>
      <c:catAx>
        <c:axId val="465404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409120"/>
        <c:crosses val="autoZero"/>
        <c:auto val="1"/>
        <c:lblAlgn val="ctr"/>
        <c:lblOffset val="100"/>
        <c:noMultiLvlLbl val="0"/>
      </c:catAx>
      <c:valAx>
        <c:axId val="46540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40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Sheet1!$A$2:$A$5</c:f>
              <c:strCache>
                <c:ptCount val="4"/>
                <c:pt idx="0">
                  <c:v>2023-01</c:v>
                </c:pt>
                <c:pt idx="1">
                  <c:v>2023-02</c:v>
                </c:pt>
                <c:pt idx="2">
                  <c:v>2023-03</c:v>
                </c:pt>
                <c:pt idx="3">
                  <c:v>2023-04</c:v>
                </c:pt>
              </c:strCache>
            </c:strRef>
          </c:cat>
          <c:val>
            <c:numRef>
              <c:f>Sheet1!$B$2:$B$5</c:f>
              <c:numCache>
                <c:formatCode>General</c:formatCode>
                <c:ptCount val="4"/>
                <c:pt idx="0">
                  <c:v>676</c:v>
                </c:pt>
                <c:pt idx="1">
                  <c:v>592</c:v>
                </c:pt>
                <c:pt idx="2">
                  <c:v>770</c:v>
                </c:pt>
                <c:pt idx="3">
                  <c:v>11</c:v>
                </c:pt>
              </c:numCache>
            </c:numRef>
          </c:val>
          <c:extLst>
            <c:ext xmlns:c16="http://schemas.microsoft.com/office/drawing/2014/chart" uri="{C3380CC4-5D6E-409C-BE32-E72D297353CC}">
              <c16:uniqueId val="{00000000-822E-4BDA-8E96-B9F925A6439F}"/>
            </c:ext>
          </c:extLst>
        </c:ser>
        <c:dLbls>
          <c:showLegendKey val="0"/>
          <c:showVal val="0"/>
          <c:showCatName val="0"/>
          <c:showSerName val="0"/>
          <c:showPercent val="0"/>
          <c:showBubbleSize val="0"/>
        </c:dLbls>
        <c:gapWidth val="219"/>
        <c:overlap val="-27"/>
        <c:axId val="465406168"/>
        <c:axId val="465410432"/>
      </c:barChart>
      <c:catAx>
        <c:axId val="46540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410432"/>
        <c:crosses val="autoZero"/>
        <c:auto val="1"/>
        <c:lblAlgn val="ctr"/>
        <c:lblOffset val="100"/>
        <c:noMultiLvlLbl val="0"/>
      </c:catAx>
      <c:valAx>
        <c:axId val="46541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40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813</c:v>
                </c:pt>
                <c:pt idx="1">
                  <c:v>32805</c:v>
                </c:pt>
                <c:pt idx="2">
                  <c:v>22505</c:v>
                </c:pt>
                <c:pt idx="3">
                  <c:v>23259</c:v>
                </c:pt>
                <c:pt idx="4">
                  <c:v>818</c:v>
                </c:pt>
              </c:numCache>
            </c:numRef>
          </c:val>
          <c:extLst>
            <c:ext xmlns:c16="http://schemas.microsoft.com/office/drawing/2014/chart" uri="{C3380CC4-5D6E-409C-BE32-E72D297353CC}">
              <c16:uniqueId val="{00000000-CF24-451A-A4DA-B7E015B02F9C}"/>
            </c:ext>
          </c:extLst>
        </c:ser>
        <c:dLbls>
          <c:showLegendKey val="0"/>
          <c:showVal val="0"/>
          <c:showCatName val="0"/>
          <c:showSerName val="0"/>
          <c:showPercent val="0"/>
          <c:showBubbleSize val="0"/>
        </c:dLbls>
        <c:gapWidth val="219"/>
        <c:overlap val="-27"/>
        <c:axId val="368449832"/>
        <c:axId val="368449504"/>
      </c:barChart>
      <c:catAx>
        <c:axId val="368449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49504"/>
        <c:crosses val="autoZero"/>
        <c:auto val="1"/>
        <c:lblAlgn val="ctr"/>
        <c:lblOffset val="100"/>
        <c:noMultiLvlLbl val="0"/>
      </c:catAx>
      <c:valAx>
        <c:axId val="36844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4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8</c:v>
                </c:pt>
                <c:pt idx="3">
                  <c:v>0</c:v>
                </c:pt>
              </c:numCache>
            </c:numRef>
          </c:val>
          <c:extLst>
            <c:ext xmlns:c16="http://schemas.microsoft.com/office/drawing/2014/chart" uri="{C3380CC4-5D6E-409C-BE32-E72D297353CC}">
              <c16:uniqueId val="{00000000-488A-4B3D-BF4D-2B5107C17F6D}"/>
            </c:ext>
          </c:extLst>
        </c:ser>
        <c:dLbls>
          <c:showLegendKey val="0"/>
          <c:showVal val="0"/>
          <c:showCatName val="0"/>
          <c:showSerName val="0"/>
          <c:showPercent val="0"/>
          <c:showBubbleSize val="0"/>
        </c:dLbls>
        <c:gapWidth val="219"/>
        <c:overlap val="-27"/>
        <c:axId val="486073224"/>
        <c:axId val="486068632"/>
      </c:barChart>
      <c:dateAx>
        <c:axId val="486073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68632"/>
        <c:crosses val="autoZero"/>
        <c:auto val="1"/>
        <c:lblOffset val="100"/>
        <c:baseTimeUnit val="months"/>
      </c:dateAx>
      <c:valAx>
        <c:axId val="486068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7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22</c:v>
                </c:pt>
                <c:pt idx="1">
                  <c:v>21</c:v>
                </c:pt>
                <c:pt idx="2">
                  <c:v>24</c:v>
                </c:pt>
                <c:pt idx="3">
                  <c:v>13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E7E-44FC-9481-FB0AE53BAD83}"/>
            </c:ext>
          </c:extLst>
        </c:ser>
        <c:dLbls>
          <c:showLegendKey val="0"/>
          <c:showVal val="0"/>
          <c:showCatName val="0"/>
          <c:showSerName val="0"/>
          <c:showPercent val="0"/>
          <c:showBubbleSize val="0"/>
        </c:dLbls>
        <c:gapWidth val="219"/>
        <c:overlap val="-27"/>
        <c:axId val="486070600"/>
        <c:axId val="486070272"/>
      </c:barChart>
      <c:dateAx>
        <c:axId val="486070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70272"/>
        <c:crosses val="autoZero"/>
        <c:auto val="1"/>
        <c:lblOffset val="100"/>
        <c:baseTimeUnit val="months"/>
      </c:dateAx>
      <c:valAx>
        <c:axId val="48607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7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195</c:v>
                </c:pt>
                <c:pt idx="1">
                  <c:v>100</c:v>
                </c:pt>
                <c:pt idx="2">
                  <c:v>262</c:v>
                </c:pt>
                <c:pt idx="3">
                  <c:v>13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5BA-48E8-BFB7-D0127FF2AF19}"/>
            </c:ext>
          </c:extLst>
        </c:ser>
        <c:dLbls>
          <c:showLegendKey val="0"/>
          <c:showVal val="0"/>
          <c:showCatName val="0"/>
          <c:showSerName val="0"/>
          <c:showPercent val="0"/>
          <c:showBubbleSize val="0"/>
        </c:dLbls>
        <c:gapWidth val="219"/>
        <c:overlap val="-27"/>
        <c:axId val="486083392"/>
        <c:axId val="486082408"/>
      </c:barChart>
      <c:catAx>
        <c:axId val="48608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82408"/>
        <c:crosses val="autoZero"/>
        <c:auto val="1"/>
        <c:lblAlgn val="ctr"/>
        <c:lblOffset val="100"/>
        <c:noMultiLvlLbl val="0"/>
      </c:catAx>
      <c:valAx>
        <c:axId val="486082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08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14876-A10F-4E6D-A555-4D11D0B4EF83}"/>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CBFB3A1A-C048-4246-8B93-718FFB53B71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971451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F19AD-3145-4AF4-9D22-475C205F2C44}"/>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88DBB492-E2C6-429E-899A-ACEE23A58551}"/>
              </a:ext>
            </a:extLst>
          </p:cNvPr>
          <p:cNvGraphicFramePr>
            <a:graphicFrameLocks noGrp="1"/>
          </p:cNvGraphicFramePr>
          <p:nvPr>
            <p:ph type="chart" sz="quarter" idx="13"/>
            <p:extLst>
              <p:ext uri="{D42A27DB-BD31-4B8C-83A1-F6EECF244321}">
                <p14:modId xmlns:p14="http://schemas.microsoft.com/office/powerpoint/2010/main" val="1074672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7C4AE1-4B3F-402F-B8E0-2CC9FACE27A5}"/>
              </a:ext>
            </a:extLst>
          </p:cNvPr>
          <p:cNvSpPr>
            <a:spLocks noGrp="1"/>
          </p:cNvSpPr>
          <p:nvPr>
            <p:ph type="body" sz="quarter" idx="14"/>
          </p:nvPr>
        </p:nvSpPr>
        <p:spPr/>
        <p:txBody>
          <a:bodyPr/>
          <a:lstStyle/>
          <a:p>
            <a:r>
              <a:rPr lang="en-US"/>
              <a:t>03/01/2023 - 03/31/2023</a:t>
            </a:r>
          </a:p>
        </p:txBody>
      </p:sp>
      <p:sp>
        <p:nvSpPr>
          <p:cNvPr id="5" name="Footer Placeholder 4">
            <a:extLst>
              <a:ext uri="{FF2B5EF4-FFF2-40B4-BE49-F238E27FC236}">
                <a16:creationId xmlns:a16="http://schemas.microsoft.com/office/drawing/2014/main" id="{405140C8-62A2-494D-BF22-53C45AE6C0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5117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0503A-8CC3-4814-AB5E-5205670D8E02}"/>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8CBE3FBF-2F25-4B24-8104-BB619E645831}"/>
              </a:ext>
            </a:extLst>
          </p:cNvPr>
          <p:cNvGraphicFramePr>
            <a:graphicFrameLocks noGrp="1"/>
          </p:cNvGraphicFramePr>
          <p:nvPr>
            <p:ph type="tbl" sz="quarter" idx="13"/>
            <p:extLst>
              <p:ext uri="{D42A27DB-BD31-4B8C-83A1-F6EECF244321}">
                <p14:modId xmlns:p14="http://schemas.microsoft.com/office/powerpoint/2010/main" val="1751015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118993368"/>
                    </a:ext>
                  </a:extLst>
                </a:gridCol>
                <a:gridCol w="905256">
                  <a:extLst>
                    <a:ext uri="{9D8B030D-6E8A-4147-A177-3AD203B41FA5}">
                      <a16:colId xmlns:a16="http://schemas.microsoft.com/office/drawing/2014/main" val="2082566532"/>
                    </a:ext>
                  </a:extLst>
                </a:gridCol>
                <a:gridCol w="905256">
                  <a:extLst>
                    <a:ext uri="{9D8B030D-6E8A-4147-A177-3AD203B41FA5}">
                      <a16:colId xmlns:a16="http://schemas.microsoft.com/office/drawing/2014/main" val="1946347672"/>
                    </a:ext>
                  </a:extLst>
                </a:gridCol>
                <a:gridCol w="905256">
                  <a:extLst>
                    <a:ext uri="{9D8B030D-6E8A-4147-A177-3AD203B41FA5}">
                      <a16:colId xmlns:a16="http://schemas.microsoft.com/office/drawing/2014/main" val="1269104397"/>
                    </a:ext>
                  </a:extLst>
                </a:gridCol>
                <a:gridCol w="905256">
                  <a:extLst>
                    <a:ext uri="{9D8B030D-6E8A-4147-A177-3AD203B41FA5}">
                      <a16:colId xmlns:a16="http://schemas.microsoft.com/office/drawing/2014/main" val="3681436928"/>
                    </a:ext>
                  </a:extLst>
                </a:gridCol>
                <a:gridCol w="905256">
                  <a:extLst>
                    <a:ext uri="{9D8B030D-6E8A-4147-A177-3AD203B41FA5}">
                      <a16:colId xmlns:a16="http://schemas.microsoft.com/office/drawing/2014/main" val="1553569614"/>
                    </a:ext>
                  </a:extLst>
                </a:gridCol>
                <a:gridCol w="905256">
                  <a:extLst>
                    <a:ext uri="{9D8B030D-6E8A-4147-A177-3AD203B41FA5}">
                      <a16:colId xmlns:a16="http://schemas.microsoft.com/office/drawing/2014/main" val="1804798576"/>
                    </a:ext>
                  </a:extLst>
                </a:gridCol>
                <a:gridCol w="905256">
                  <a:extLst>
                    <a:ext uri="{9D8B030D-6E8A-4147-A177-3AD203B41FA5}">
                      <a16:colId xmlns:a16="http://schemas.microsoft.com/office/drawing/2014/main" val="765988840"/>
                    </a:ext>
                  </a:extLst>
                </a:gridCol>
                <a:gridCol w="905256">
                  <a:extLst>
                    <a:ext uri="{9D8B030D-6E8A-4147-A177-3AD203B41FA5}">
                      <a16:colId xmlns:a16="http://schemas.microsoft.com/office/drawing/2014/main" val="276470298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47744962"/>
                  </a:ext>
                </a:extLst>
              </a:tr>
              <a:tr h="370840">
                <a:tc>
                  <a:txBody>
                    <a:bodyPr/>
                    <a:lstStyle/>
                    <a:p>
                      <a:r>
                        <a:rPr lang="en-US" sz="1000"/>
                        <a:t>162</a:t>
                      </a:r>
                    </a:p>
                  </a:txBody>
                  <a:tcPr/>
                </a:tc>
                <a:tc>
                  <a:txBody>
                    <a:bodyPr/>
                    <a:lstStyle/>
                    <a:p>
                      <a:r>
                        <a:rPr lang="en-US" sz="1000"/>
                        <a:t>7</a:t>
                      </a:r>
                    </a:p>
                  </a:txBody>
                  <a:tcPr/>
                </a:tc>
                <a:tc>
                  <a:txBody>
                    <a:bodyPr/>
                    <a:lstStyle/>
                    <a:p>
                      <a:r>
                        <a:rPr lang="en-US" sz="1000"/>
                        <a:t>31</a:t>
                      </a:r>
                    </a:p>
                  </a:txBody>
                  <a:tcPr/>
                </a:tc>
                <a:tc>
                  <a:txBody>
                    <a:bodyPr/>
                    <a:lstStyle/>
                    <a:p>
                      <a:r>
                        <a:rPr lang="en-US" sz="1000"/>
                        <a:t>160</a:t>
                      </a:r>
                    </a:p>
                  </a:txBody>
                  <a:tcPr/>
                </a:tc>
                <a:tc>
                  <a:txBody>
                    <a:bodyPr/>
                    <a:lstStyle/>
                    <a:p>
                      <a:r>
                        <a:rPr lang="en-US" sz="1000"/>
                        <a:t>3</a:t>
                      </a:r>
                    </a:p>
                  </a:txBody>
                  <a:tcPr/>
                </a:tc>
                <a:tc>
                  <a:txBody>
                    <a:bodyPr/>
                    <a:lstStyle/>
                    <a:p>
                      <a:r>
                        <a:rPr lang="en-US" sz="1000"/>
                        <a:t>6</a:t>
                      </a:r>
                    </a:p>
                  </a:txBody>
                  <a:tcPr/>
                </a:tc>
                <a:tc>
                  <a:txBody>
                    <a:bodyPr/>
                    <a:lstStyle/>
                    <a:p>
                      <a:r>
                        <a:rPr lang="en-US" sz="1000"/>
                        <a:t>0</a:t>
                      </a:r>
                    </a:p>
                  </a:txBody>
                  <a:tcPr/>
                </a:tc>
                <a:tc>
                  <a:txBody>
                    <a:bodyPr/>
                    <a:lstStyle/>
                    <a:p>
                      <a:r>
                        <a:rPr lang="en-US" sz="1000"/>
                        <a:t>3.4504 %</a:t>
                      </a:r>
                    </a:p>
                  </a:txBody>
                  <a:tcPr/>
                </a:tc>
                <a:tc>
                  <a:txBody>
                    <a:bodyPr/>
                    <a:lstStyle/>
                    <a:p>
                      <a:r>
                        <a:rPr lang="en-US" sz="1000"/>
                        <a:t>0.0 %</a:t>
                      </a:r>
                    </a:p>
                  </a:txBody>
                  <a:tcPr/>
                </a:tc>
                <a:extLst>
                  <a:ext uri="{0D108BD9-81ED-4DB2-BD59-A6C34878D82A}">
                    <a16:rowId xmlns:a16="http://schemas.microsoft.com/office/drawing/2014/main" val="833798647"/>
                  </a:ext>
                </a:extLst>
              </a:tr>
            </a:tbl>
          </a:graphicData>
        </a:graphic>
      </p:graphicFrame>
      <p:sp>
        <p:nvSpPr>
          <p:cNvPr id="4" name="Text Placeholder 3">
            <a:extLst>
              <a:ext uri="{FF2B5EF4-FFF2-40B4-BE49-F238E27FC236}">
                <a16:creationId xmlns:a16="http://schemas.microsoft.com/office/drawing/2014/main" id="{391E93AB-45AE-403E-9846-D1B306291E24}"/>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517329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0C96B-F059-41FE-A2D9-907D5983D1B5}"/>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1C3C45A6-8723-40EE-A258-BACF11551A44}"/>
              </a:ext>
            </a:extLst>
          </p:cNvPr>
          <p:cNvGraphicFramePr>
            <a:graphicFrameLocks noGrp="1"/>
          </p:cNvGraphicFramePr>
          <p:nvPr>
            <p:ph type="chart" sz="quarter" idx="13"/>
            <p:extLst>
              <p:ext uri="{D42A27DB-BD31-4B8C-83A1-F6EECF244321}">
                <p14:modId xmlns:p14="http://schemas.microsoft.com/office/powerpoint/2010/main" val="543146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362B8B-6BA8-43FE-B5DC-691796C029F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457B1AB-1A0F-4C13-A0DA-8F46981BDD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5245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B87C6-9A23-4E9D-A964-4B0381262A4C}"/>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5ECCB3CD-FC43-42AE-903A-C09E16E4CA78}"/>
              </a:ext>
            </a:extLst>
          </p:cNvPr>
          <p:cNvGraphicFramePr>
            <a:graphicFrameLocks noGrp="1"/>
          </p:cNvGraphicFramePr>
          <p:nvPr>
            <p:ph type="chart" sz="quarter" idx="13"/>
            <p:extLst>
              <p:ext uri="{D42A27DB-BD31-4B8C-83A1-F6EECF244321}">
                <p14:modId xmlns:p14="http://schemas.microsoft.com/office/powerpoint/2010/main" val="4219128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ADBDF3-A919-4A45-ABDF-35D26ECBAFA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242F759-5882-499E-824B-4895C6E685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9211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AB77B-51D2-4F4B-A606-2E11A877CC43}"/>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6AF41C02-0A3C-47DA-BE5C-B6CC4E92520D}"/>
              </a:ext>
            </a:extLst>
          </p:cNvPr>
          <p:cNvGraphicFramePr>
            <a:graphicFrameLocks noGrp="1"/>
          </p:cNvGraphicFramePr>
          <p:nvPr>
            <p:ph type="chart" sz="quarter" idx="13"/>
            <p:extLst>
              <p:ext uri="{D42A27DB-BD31-4B8C-83A1-F6EECF244321}">
                <p14:modId xmlns:p14="http://schemas.microsoft.com/office/powerpoint/2010/main" val="598914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0976E9-4C52-4704-B2CD-1D4AB1CDBBD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143299C-C476-4840-AA3C-B4C35233E4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3876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4F49E-BB98-4A94-9CE0-91289BA16C0E}"/>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FD762BA2-8548-4DAF-979E-6851187DA46A}"/>
              </a:ext>
            </a:extLst>
          </p:cNvPr>
          <p:cNvGraphicFramePr>
            <a:graphicFrameLocks noGrp="1"/>
          </p:cNvGraphicFramePr>
          <p:nvPr>
            <p:ph type="chart" sz="quarter" idx="13"/>
            <p:extLst>
              <p:ext uri="{D42A27DB-BD31-4B8C-83A1-F6EECF244321}">
                <p14:modId xmlns:p14="http://schemas.microsoft.com/office/powerpoint/2010/main" val="2222427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8B1772-7D51-4A95-911F-659AE0C1F08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880B860-7BEA-4F83-B3D3-368579DCE9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089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72A1C-4939-4D70-B6DF-2B29FEEF1DD5}"/>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C39AA13F-55EB-46C3-A62D-369D4760B598}"/>
              </a:ext>
            </a:extLst>
          </p:cNvPr>
          <p:cNvGraphicFramePr>
            <a:graphicFrameLocks noGrp="1"/>
          </p:cNvGraphicFramePr>
          <p:nvPr>
            <p:ph type="tbl" sz="quarter" idx="13"/>
            <p:extLst>
              <p:ext uri="{D42A27DB-BD31-4B8C-83A1-F6EECF244321}">
                <p14:modId xmlns:p14="http://schemas.microsoft.com/office/powerpoint/2010/main" val="577730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34076698"/>
                    </a:ext>
                  </a:extLst>
                </a:gridCol>
                <a:gridCol w="822960">
                  <a:extLst>
                    <a:ext uri="{9D8B030D-6E8A-4147-A177-3AD203B41FA5}">
                      <a16:colId xmlns:a16="http://schemas.microsoft.com/office/drawing/2014/main" val="4050704172"/>
                    </a:ext>
                  </a:extLst>
                </a:gridCol>
                <a:gridCol w="822960">
                  <a:extLst>
                    <a:ext uri="{9D8B030D-6E8A-4147-A177-3AD203B41FA5}">
                      <a16:colId xmlns:a16="http://schemas.microsoft.com/office/drawing/2014/main" val="1391637232"/>
                    </a:ext>
                  </a:extLst>
                </a:gridCol>
                <a:gridCol w="822960">
                  <a:extLst>
                    <a:ext uri="{9D8B030D-6E8A-4147-A177-3AD203B41FA5}">
                      <a16:colId xmlns:a16="http://schemas.microsoft.com/office/drawing/2014/main" val="1722473554"/>
                    </a:ext>
                  </a:extLst>
                </a:gridCol>
                <a:gridCol w="822960">
                  <a:extLst>
                    <a:ext uri="{9D8B030D-6E8A-4147-A177-3AD203B41FA5}">
                      <a16:colId xmlns:a16="http://schemas.microsoft.com/office/drawing/2014/main" val="1956011811"/>
                    </a:ext>
                  </a:extLst>
                </a:gridCol>
                <a:gridCol w="822960">
                  <a:extLst>
                    <a:ext uri="{9D8B030D-6E8A-4147-A177-3AD203B41FA5}">
                      <a16:colId xmlns:a16="http://schemas.microsoft.com/office/drawing/2014/main" val="3151257843"/>
                    </a:ext>
                  </a:extLst>
                </a:gridCol>
                <a:gridCol w="822960">
                  <a:extLst>
                    <a:ext uri="{9D8B030D-6E8A-4147-A177-3AD203B41FA5}">
                      <a16:colId xmlns:a16="http://schemas.microsoft.com/office/drawing/2014/main" val="1480665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38058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- 2022-12-30 14:12:48</a:t>
                      </a:r>
                      <a:r>
                        <a:rPr kumimoji="0" lang="en-US" sz="1000" b="0" i="0" u="none" strike="noStrike" kern="1200" cap="none" spc="0" normalizeH="0" baseline="0" noProof="0">
                          <a:ln>
                            <a:noFill/>
                          </a:ln>
                          <a:solidFill>
                            <a:prstClr val="black"/>
                          </a:solidFill>
                          <a:effectLst/>
                          <a:uLnTx/>
                          <a:uFillTx/>
                          <a:latin typeface="Calibri"/>
                          <a:ea typeface="+mn-ea"/>
                          <a:cs typeface="+mn-cs"/>
                        </a:rPr>
                        <a:t>
 As we go into the New Year, we say goodbye and good luck to long-time colleague, friend, and mentor.
Mark Proska, who has been with TMNAS since 2013 and has served as our Chief Actuarial and Risk Officer for nearly a decade, announced earlier this year that he's headed to #retirement after an incredible career In actuary.
Mark was known well around TMNAS for his quick wit, approachability, and certainly his fancy suits! He looks forward to spending even more time soaking up the sun on the Ocean City, NJ beaches with his family.
Thank you for all that you've done for our organization, Mark, and good luck with whatever comes next!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63904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- 2022-10-28 15:30:19</a:t>
                      </a:r>
                      <a:r>
                        <a:rPr kumimoji="0" lang="en-US" sz="1000" b="0" i="0" u="none" strike="noStrike" kern="1200" cap="none" spc="0" normalizeH="0" baseline="0" noProof="0">
                          <a:ln>
                            <a:noFill/>
                          </a:ln>
                          <a:solidFill>
                            <a:prstClr val="black"/>
                          </a:solidFill>
                          <a:effectLst/>
                          <a:uLnTx/>
                          <a:uFillTx/>
                          <a:latin typeface="Calibri"/>
                          <a:ea typeface="+mn-ea"/>
                          <a:cs typeface="+mn-cs"/>
                        </a:rPr>
                        <a:t>
 The TMNAS team is READY for the final series and to cap off this #RedOctober with a bang! ⚾ This week, we had a Phillies Spirit Day in our home office in Bala Cynwyd, PA where employees wore their favorite gear and dined on one of Philly's most coveted cuisines, soft pretzels! Good luck to the @phillies in their first match up tonight!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0472902"/>
                  </a:ext>
                </a:extLst>
              </a:tr>
            </a:tbl>
          </a:graphicData>
        </a:graphic>
      </p:graphicFrame>
      <p:sp>
        <p:nvSpPr>
          <p:cNvPr id="4" name="Text Placeholder 3">
            <a:extLst>
              <a:ext uri="{FF2B5EF4-FFF2-40B4-BE49-F238E27FC236}">
                <a16:creationId xmlns:a16="http://schemas.microsoft.com/office/drawing/2014/main" id="{0CE39C94-099B-4F36-B089-27DD5C64B76C}"/>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4219915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42648-C8D4-481A-A376-389E2FF1E781}"/>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67961367-ED48-4292-B7A6-A3AC5F008B22}"/>
              </a:ext>
            </a:extLst>
          </p:cNvPr>
          <p:cNvGraphicFramePr>
            <a:graphicFrameLocks noGrp="1"/>
          </p:cNvGraphicFramePr>
          <p:nvPr>
            <p:ph type="tbl" sz="quarter" idx="13"/>
            <p:extLst>
              <p:ext uri="{D42A27DB-BD31-4B8C-83A1-F6EECF244321}">
                <p14:modId xmlns:p14="http://schemas.microsoft.com/office/powerpoint/2010/main" val="2408805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75458184"/>
                    </a:ext>
                  </a:extLst>
                </a:gridCol>
                <a:gridCol w="822960">
                  <a:extLst>
                    <a:ext uri="{9D8B030D-6E8A-4147-A177-3AD203B41FA5}">
                      <a16:colId xmlns:a16="http://schemas.microsoft.com/office/drawing/2014/main" val="462277869"/>
                    </a:ext>
                  </a:extLst>
                </a:gridCol>
                <a:gridCol w="822960">
                  <a:extLst>
                    <a:ext uri="{9D8B030D-6E8A-4147-A177-3AD203B41FA5}">
                      <a16:colId xmlns:a16="http://schemas.microsoft.com/office/drawing/2014/main" val="3739982790"/>
                    </a:ext>
                  </a:extLst>
                </a:gridCol>
                <a:gridCol w="822960">
                  <a:extLst>
                    <a:ext uri="{9D8B030D-6E8A-4147-A177-3AD203B41FA5}">
                      <a16:colId xmlns:a16="http://schemas.microsoft.com/office/drawing/2014/main" val="1234869927"/>
                    </a:ext>
                  </a:extLst>
                </a:gridCol>
                <a:gridCol w="822960">
                  <a:extLst>
                    <a:ext uri="{9D8B030D-6E8A-4147-A177-3AD203B41FA5}">
                      <a16:colId xmlns:a16="http://schemas.microsoft.com/office/drawing/2014/main" val="1036723357"/>
                    </a:ext>
                  </a:extLst>
                </a:gridCol>
                <a:gridCol w="822960">
                  <a:extLst>
                    <a:ext uri="{9D8B030D-6E8A-4147-A177-3AD203B41FA5}">
                      <a16:colId xmlns:a16="http://schemas.microsoft.com/office/drawing/2014/main" val="3281620637"/>
                    </a:ext>
                  </a:extLst>
                </a:gridCol>
                <a:gridCol w="822960">
                  <a:extLst>
                    <a:ext uri="{9D8B030D-6E8A-4147-A177-3AD203B41FA5}">
                      <a16:colId xmlns:a16="http://schemas.microsoft.com/office/drawing/2014/main" val="2525690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47161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- 2022-12-09 11:22:48</a:t>
                      </a:r>
                      <a:r>
                        <a:rPr kumimoji="0" lang="en-US" sz="1000" b="0" i="0" u="none" strike="noStrike" kern="1200" cap="none" spc="0" normalizeH="0" baseline="0" noProof="0">
                          <a:ln>
                            <a:noFill/>
                          </a:ln>
                          <a:solidFill>
                            <a:prstClr val="black"/>
                          </a:solidFill>
                          <a:effectLst/>
                          <a:uLnTx/>
                          <a:uFillTx/>
                          <a:latin typeface="Calibri"/>
                          <a:ea typeface="+mn-ea"/>
                          <a:cs typeface="+mn-cs"/>
                        </a:rPr>
                        <a:t>
 Last night, our HR team made their way to Lancaster, PA to attend the Central Penn Business Journals' Best Places to Work in PA 2022 awards dinner. As our 9th time making this list, TMNAS was nominated in the Large Employers category with over 30 companies.
This year, we're proud to announce we got 5TH PLACE in this category, our best yet! What an amazing way to round out our 10th anniversary!
Thank you to all of our employees for making TMNAS one of the Best Places to Work in 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06968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- 2022-12-15 16:16:04</a:t>
                      </a:r>
                      <a:r>
                        <a:rPr kumimoji="0" lang="en-US" sz="1000" b="0" i="0" u="none" strike="noStrike" kern="1200" cap="none" spc="0" normalizeH="0" baseline="0" noProof="0">
                          <a:ln>
                            <a:noFill/>
                          </a:ln>
                          <a:solidFill>
                            <a:prstClr val="black"/>
                          </a:solidFill>
                          <a:effectLst/>
                          <a:uLnTx/>
                          <a:uFillTx/>
                          <a:latin typeface="Calibri"/>
                          <a:ea typeface="+mn-ea"/>
                          <a:cs typeface="+mn-cs"/>
                        </a:rPr>
                        <a:t>
 On Tuesday, we celebrated our 10th Annual Holiday Party here in Bala Cynwyd with delicious catered food, festive hot beverages, and plenty of recognitions and celebrations! As this was the first time we've done the party as a hybrid event, It was great seeing so many employees back in person for this party and also celebrations for our employees located in Honolulu, HI. The Holiday Spirit is alive and well!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6811269"/>
                  </a:ext>
                </a:extLst>
              </a:tr>
            </a:tbl>
          </a:graphicData>
        </a:graphic>
      </p:graphicFrame>
      <p:sp>
        <p:nvSpPr>
          <p:cNvPr id="4" name="Text Placeholder 3">
            <a:extLst>
              <a:ext uri="{FF2B5EF4-FFF2-40B4-BE49-F238E27FC236}">
                <a16:creationId xmlns:a16="http://schemas.microsoft.com/office/drawing/2014/main" id="{E2FC4B01-12D3-4169-8C43-ECCBAD3F9982}"/>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1439474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4E4E4-AB6C-4D26-A4B7-A4F1C63CF770}"/>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72C08447-05BC-4F3B-9918-BCFFB2C12507}"/>
              </a:ext>
            </a:extLst>
          </p:cNvPr>
          <p:cNvGraphicFramePr>
            <a:graphicFrameLocks noGrp="1"/>
          </p:cNvGraphicFramePr>
          <p:nvPr>
            <p:ph type="tbl" sz="quarter" idx="13"/>
            <p:extLst>
              <p:ext uri="{D42A27DB-BD31-4B8C-83A1-F6EECF244321}">
                <p14:modId xmlns:p14="http://schemas.microsoft.com/office/powerpoint/2010/main" val="873020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64312079"/>
                    </a:ext>
                  </a:extLst>
                </a:gridCol>
                <a:gridCol w="822960">
                  <a:extLst>
                    <a:ext uri="{9D8B030D-6E8A-4147-A177-3AD203B41FA5}">
                      <a16:colId xmlns:a16="http://schemas.microsoft.com/office/drawing/2014/main" val="3579070097"/>
                    </a:ext>
                  </a:extLst>
                </a:gridCol>
                <a:gridCol w="822960">
                  <a:extLst>
                    <a:ext uri="{9D8B030D-6E8A-4147-A177-3AD203B41FA5}">
                      <a16:colId xmlns:a16="http://schemas.microsoft.com/office/drawing/2014/main" val="513519764"/>
                    </a:ext>
                  </a:extLst>
                </a:gridCol>
                <a:gridCol w="822960">
                  <a:extLst>
                    <a:ext uri="{9D8B030D-6E8A-4147-A177-3AD203B41FA5}">
                      <a16:colId xmlns:a16="http://schemas.microsoft.com/office/drawing/2014/main" val="3664157627"/>
                    </a:ext>
                  </a:extLst>
                </a:gridCol>
                <a:gridCol w="822960">
                  <a:extLst>
                    <a:ext uri="{9D8B030D-6E8A-4147-A177-3AD203B41FA5}">
                      <a16:colId xmlns:a16="http://schemas.microsoft.com/office/drawing/2014/main" val="1651365170"/>
                    </a:ext>
                  </a:extLst>
                </a:gridCol>
                <a:gridCol w="822960">
                  <a:extLst>
                    <a:ext uri="{9D8B030D-6E8A-4147-A177-3AD203B41FA5}">
                      <a16:colId xmlns:a16="http://schemas.microsoft.com/office/drawing/2014/main" val="2260752468"/>
                    </a:ext>
                  </a:extLst>
                </a:gridCol>
                <a:gridCol w="822960">
                  <a:extLst>
                    <a:ext uri="{9D8B030D-6E8A-4147-A177-3AD203B41FA5}">
                      <a16:colId xmlns:a16="http://schemas.microsoft.com/office/drawing/2014/main" val="3514434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64177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- 2022-10-31 15:45:29</a:t>
                      </a:r>
                      <a:r>
                        <a:rPr kumimoji="0" lang="en-US" sz="1000" b="0" i="0" u="none" strike="noStrike" kern="1200" cap="none" spc="0" normalizeH="0" baseline="0" noProof="0">
                          <a:ln>
                            <a:noFill/>
                          </a:ln>
                          <a:solidFill>
                            <a:prstClr val="black"/>
                          </a:solidFill>
                          <a:effectLst/>
                          <a:uLnTx/>
                          <a:uFillTx/>
                          <a:latin typeface="Calibri"/>
                          <a:ea typeface="+mn-ea"/>
                          <a:cs typeface="+mn-cs"/>
                        </a:rPr>
                        <a:t>
 Happy Halloween from TMNAS employees and their families!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93538488"/>
                  </a:ext>
                </a:extLst>
              </a:tr>
            </a:tbl>
          </a:graphicData>
        </a:graphic>
      </p:graphicFrame>
      <p:sp>
        <p:nvSpPr>
          <p:cNvPr id="4" name="Text Placeholder 3">
            <a:extLst>
              <a:ext uri="{FF2B5EF4-FFF2-40B4-BE49-F238E27FC236}">
                <a16:creationId xmlns:a16="http://schemas.microsoft.com/office/drawing/2014/main" id="{B8B8858A-FD05-43BE-9E85-1D5257859329}"/>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1295462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5C333-3158-4655-83A9-0CB60BE3692C}"/>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C16ECE03-2466-47ED-9E94-8B88ECD948E0}"/>
              </a:ext>
            </a:extLst>
          </p:cNvPr>
          <p:cNvGraphicFramePr>
            <a:graphicFrameLocks noGrp="1"/>
          </p:cNvGraphicFramePr>
          <p:nvPr>
            <p:ph type="tbl" sz="quarter" idx="13"/>
            <p:extLst>
              <p:ext uri="{D42A27DB-BD31-4B8C-83A1-F6EECF244321}">
                <p14:modId xmlns:p14="http://schemas.microsoft.com/office/powerpoint/2010/main" val="63414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087121465"/>
                    </a:ext>
                  </a:extLst>
                </a:gridCol>
                <a:gridCol w="576072">
                  <a:extLst>
                    <a:ext uri="{9D8B030D-6E8A-4147-A177-3AD203B41FA5}">
                      <a16:colId xmlns:a16="http://schemas.microsoft.com/office/drawing/2014/main" val="2152263165"/>
                    </a:ext>
                  </a:extLst>
                </a:gridCol>
                <a:gridCol w="576072">
                  <a:extLst>
                    <a:ext uri="{9D8B030D-6E8A-4147-A177-3AD203B41FA5}">
                      <a16:colId xmlns:a16="http://schemas.microsoft.com/office/drawing/2014/main" val="4114945096"/>
                    </a:ext>
                  </a:extLst>
                </a:gridCol>
                <a:gridCol w="576072">
                  <a:extLst>
                    <a:ext uri="{9D8B030D-6E8A-4147-A177-3AD203B41FA5}">
                      <a16:colId xmlns:a16="http://schemas.microsoft.com/office/drawing/2014/main" val="2230262665"/>
                    </a:ext>
                  </a:extLst>
                </a:gridCol>
                <a:gridCol w="576072">
                  <a:extLst>
                    <a:ext uri="{9D8B030D-6E8A-4147-A177-3AD203B41FA5}">
                      <a16:colId xmlns:a16="http://schemas.microsoft.com/office/drawing/2014/main" val="3363726640"/>
                    </a:ext>
                  </a:extLst>
                </a:gridCol>
                <a:gridCol w="576072">
                  <a:extLst>
                    <a:ext uri="{9D8B030D-6E8A-4147-A177-3AD203B41FA5}">
                      <a16:colId xmlns:a16="http://schemas.microsoft.com/office/drawing/2014/main" val="3904288674"/>
                    </a:ext>
                  </a:extLst>
                </a:gridCol>
                <a:gridCol w="576072">
                  <a:extLst>
                    <a:ext uri="{9D8B030D-6E8A-4147-A177-3AD203B41FA5}">
                      <a16:colId xmlns:a16="http://schemas.microsoft.com/office/drawing/2014/main" val="3917777187"/>
                    </a:ext>
                  </a:extLst>
                </a:gridCol>
                <a:gridCol w="576072">
                  <a:extLst>
                    <a:ext uri="{9D8B030D-6E8A-4147-A177-3AD203B41FA5}">
                      <a16:colId xmlns:a16="http://schemas.microsoft.com/office/drawing/2014/main" val="669341631"/>
                    </a:ext>
                  </a:extLst>
                </a:gridCol>
                <a:gridCol w="576072">
                  <a:extLst>
                    <a:ext uri="{9D8B030D-6E8A-4147-A177-3AD203B41FA5}">
                      <a16:colId xmlns:a16="http://schemas.microsoft.com/office/drawing/2014/main" val="1136501713"/>
                    </a:ext>
                  </a:extLst>
                </a:gridCol>
                <a:gridCol w="576072">
                  <a:extLst>
                    <a:ext uri="{9D8B030D-6E8A-4147-A177-3AD203B41FA5}">
                      <a16:colId xmlns:a16="http://schemas.microsoft.com/office/drawing/2014/main" val="1291293283"/>
                    </a:ext>
                  </a:extLst>
                </a:gridCol>
                <a:gridCol w="576072">
                  <a:extLst>
                    <a:ext uri="{9D8B030D-6E8A-4147-A177-3AD203B41FA5}">
                      <a16:colId xmlns:a16="http://schemas.microsoft.com/office/drawing/2014/main" val="3314153178"/>
                    </a:ext>
                  </a:extLst>
                </a:gridCol>
                <a:gridCol w="576072">
                  <a:extLst>
                    <a:ext uri="{9D8B030D-6E8A-4147-A177-3AD203B41FA5}">
                      <a16:colId xmlns:a16="http://schemas.microsoft.com/office/drawing/2014/main" val="4054938222"/>
                    </a:ext>
                  </a:extLst>
                </a:gridCol>
                <a:gridCol w="576072">
                  <a:extLst>
                    <a:ext uri="{9D8B030D-6E8A-4147-A177-3AD203B41FA5}">
                      <a16:colId xmlns:a16="http://schemas.microsoft.com/office/drawing/2014/main" val="24143248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24134761"/>
                  </a:ext>
                </a:extLst>
              </a:tr>
              <a:tr h="370840">
                <a:tc>
                  <a:txBody>
                    <a:bodyPr/>
                    <a:lstStyle/>
                    <a:p>
                      <a:r>
                        <a:rPr lang="en-US" sz="1000"/>
                        <a:t>180</a:t>
                      </a:r>
                    </a:p>
                  </a:txBody>
                  <a:tcPr/>
                </a:tc>
                <a:tc>
                  <a:txBody>
                    <a:bodyPr/>
                    <a:lstStyle/>
                    <a:p>
                      <a:r>
                        <a:rPr lang="en-US" sz="1000"/>
                        <a:t>1</a:t>
                      </a:r>
                    </a:p>
                  </a:txBody>
                  <a:tcPr/>
                </a:tc>
                <a:tc>
                  <a:txBody>
                    <a:bodyPr/>
                    <a:lstStyle/>
                    <a:p>
                      <a:r>
                        <a:rPr lang="en-US" sz="1000"/>
                        <a:t>36</a:t>
                      </a:r>
                    </a:p>
                  </a:txBody>
                  <a:tcPr/>
                </a:tc>
                <a:tc>
                  <a:txBody>
                    <a:bodyPr/>
                    <a:lstStyle/>
                    <a:p>
                      <a:r>
                        <a:rPr lang="en-US" sz="1000"/>
                        <a:t>32</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36</a:t>
                      </a:r>
                    </a:p>
                  </a:txBody>
                  <a:tcPr/>
                </a:tc>
                <a:tc>
                  <a:txBody>
                    <a:bodyPr/>
                    <a:lstStyle/>
                    <a:p>
                      <a:r>
                        <a:rPr lang="en-US" sz="1000"/>
                        <a:t>0</a:t>
                      </a:r>
                    </a:p>
                  </a:txBody>
                  <a:tcPr/>
                </a:tc>
                <a:tc>
                  <a:txBody>
                    <a:bodyPr/>
                    <a:lstStyle/>
                    <a:p>
                      <a:r>
                        <a:rPr lang="en-US" sz="1000"/>
                        <a:t>3</a:t>
                      </a:r>
                    </a:p>
                  </a:txBody>
                  <a:tcPr/>
                </a:tc>
                <a:tc>
                  <a:txBody>
                    <a:bodyPr/>
                    <a:lstStyle/>
                    <a:p>
                      <a:r>
                        <a:rPr lang="en-US" sz="1000"/>
                        <a:t>0.6983 %</a:t>
                      </a:r>
                    </a:p>
                  </a:txBody>
                  <a:tcPr/>
                </a:tc>
                <a:tc>
                  <a:txBody>
                    <a:bodyPr/>
                    <a:lstStyle/>
                    <a:p>
                      <a:r>
                        <a:rPr lang="en-US" sz="1000"/>
                        <a:t>0.0 %</a:t>
                      </a:r>
                    </a:p>
                  </a:txBody>
                  <a:tcPr/>
                </a:tc>
                <a:extLst>
                  <a:ext uri="{0D108BD9-81ED-4DB2-BD59-A6C34878D82A}">
                    <a16:rowId xmlns:a16="http://schemas.microsoft.com/office/drawing/2014/main" val="3673134852"/>
                  </a:ext>
                </a:extLst>
              </a:tr>
            </a:tbl>
          </a:graphicData>
        </a:graphic>
      </p:graphicFrame>
      <p:sp>
        <p:nvSpPr>
          <p:cNvPr id="4" name="Text Placeholder 3">
            <a:extLst>
              <a:ext uri="{FF2B5EF4-FFF2-40B4-BE49-F238E27FC236}">
                <a16:creationId xmlns:a16="http://schemas.microsoft.com/office/drawing/2014/main" id="{ED765661-A29D-46D8-A196-A1919345BD73}"/>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246046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4104C-B8B0-4A98-92CE-E6974F7B4573}"/>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02D553EC-7F69-4859-81EA-AEA2D2287B1D}"/>
              </a:ext>
            </a:extLst>
          </p:cNvPr>
          <p:cNvGraphicFramePr>
            <a:graphicFrameLocks noGrp="1"/>
          </p:cNvGraphicFramePr>
          <p:nvPr>
            <p:ph type="chart" sz="quarter" idx="13"/>
            <p:extLst>
              <p:ext uri="{D42A27DB-BD31-4B8C-83A1-F6EECF244321}">
                <p14:modId xmlns:p14="http://schemas.microsoft.com/office/powerpoint/2010/main" val="1732298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36CF50-2ABA-4B51-805B-433F78CF3D2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3935610-B39A-467A-95E1-B36B54DAD6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8309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BE3C-EE12-4C51-B164-0211EC9C7E41}"/>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3AE7A054-9D51-4E87-A088-22B2F6B87AF8}"/>
              </a:ext>
            </a:extLst>
          </p:cNvPr>
          <p:cNvGraphicFramePr>
            <a:graphicFrameLocks noGrp="1"/>
          </p:cNvGraphicFramePr>
          <p:nvPr>
            <p:ph type="chart" sz="quarter" idx="13"/>
            <p:extLst>
              <p:ext uri="{D42A27DB-BD31-4B8C-83A1-F6EECF244321}">
                <p14:modId xmlns:p14="http://schemas.microsoft.com/office/powerpoint/2010/main" val="3023328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707A17-1744-46FC-96FE-8A85245696F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1AAC699-FE75-44DF-B04A-FE4F5F4DF1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7442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1C165-64F0-415D-BD7D-B2205121A6A4}"/>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2A380C97-D0CC-47FA-A4FF-747CAB303176}"/>
              </a:ext>
            </a:extLst>
          </p:cNvPr>
          <p:cNvGraphicFramePr>
            <a:graphicFrameLocks noGrp="1"/>
          </p:cNvGraphicFramePr>
          <p:nvPr>
            <p:ph type="chart" sz="quarter" idx="13"/>
            <p:extLst>
              <p:ext uri="{D42A27DB-BD31-4B8C-83A1-F6EECF244321}">
                <p14:modId xmlns:p14="http://schemas.microsoft.com/office/powerpoint/2010/main" val="563562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BA6C7C-BF8D-480C-B4C5-A7337E5FD76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616531E-5001-4DA1-9936-BAB4CB1095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4828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8726C-E19D-4F37-9605-E3FE82D64982}"/>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864D0ACF-89E4-46C7-AADC-A3AE22CA5529}"/>
              </a:ext>
            </a:extLst>
          </p:cNvPr>
          <p:cNvGraphicFramePr>
            <a:graphicFrameLocks noGrp="1"/>
          </p:cNvGraphicFramePr>
          <p:nvPr>
            <p:ph type="tbl" sz="quarter" idx="13"/>
            <p:extLst>
              <p:ext uri="{D42A27DB-BD31-4B8C-83A1-F6EECF244321}">
                <p14:modId xmlns:p14="http://schemas.microsoft.com/office/powerpoint/2010/main" val="1503285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35258772"/>
                    </a:ext>
                  </a:extLst>
                </a:gridCol>
                <a:gridCol w="1152144">
                  <a:extLst>
                    <a:ext uri="{9D8B030D-6E8A-4147-A177-3AD203B41FA5}">
                      <a16:colId xmlns:a16="http://schemas.microsoft.com/office/drawing/2014/main" val="757953033"/>
                    </a:ext>
                  </a:extLst>
                </a:gridCol>
                <a:gridCol w="1152144">
                  <a:extLst>
                    <a:ext uri="{9D8B030D-6E8A-4147-A177-3AD203B41FA5}">
                      <a16:colId xmlns:a16="http://schemas.microsoft.com/office/drawing/2014/main" val="2221891333"/>
                    </a:ext>
                  </a:extLst>
                </a:gridCol>
                <a:gridCol w="1152144">
                  <a:extLst>
                    <a:ext uri="{9D8B030D-6E8A-4147-A177-3AD203B41FA5}">
                      <a16:colId xmlns:a16="http://schemas.microsoft.com/office/drawing/2014/main" val="3471520889"/>
                    </a:ext>
                  </a:extLst>
                </a:gridCol>
                <a:gridCol w="1152144">
                  <a:extLst>
                    <a:ext uri="{9D8B030D-6E8A-4147-A177-3AD203B41FA5}">
                      <a16:colId xmlns:a16="http://schemas.microsoft.com/office/drawing/2014/main" val="2275250553"/>
                    </a:ext>
                  </a:extLst>
                </a:gridCol>
                <a:gridCol w="1152144">
                  <a:extLst>
                    <a:ext uri="{9D8B030D-6E8A-4147-A177-3AD203B41FA5}">
                      <a16:colId xmlns:a16="http://schemas.microsoft.com/office/drawing/2014/main" val="1757402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523547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- 2022-11-10 16:47:46</a:t>
                      </a:r>
                      <a:r>
                        <a:rPr kumimoji="0" lang="en-US" sz="1000" b="0" i="0" u="none" strike="noStrike" kern="1200" cap="none" spc="0" normalizeH="0" baseline="0" noProof="0">
                          <a:ln>
                            <a:noFill/>
                          </a:ln>
                          <a:solidFill>
                            <a:prstClr val="black"/>
                          </a:solidFill>
                          <a:effectLst/>
                          <a:uLnTx/>
                          <a:uFillTx/>
                          <a:latin typeface="Calibri"/>
                          <a:ea typeface="+mn-ea"/>
                          <a:cs typeface="+mn-cs"/>
                        </a:rPr>
                        <a:t>
 When TMNAS got the chance to root on some of Pennsylvania’s most inspirational athletes, we didn’t take it lightly! ⚽️ 🏀
Members of our team had a great time supporting the @SOPennsylvania Fall Fest at nearby @villanovau a few days ago, serving as official fans! https://t.co/DWOoslBALw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1.6760 %</a:t>
                      </a:r>
                    </a:p>
                  </a:txBody>
                  <a:tcPr/>
                </a:tc>
                <a:extLst>
                  <a:ext uri="{0D108BD9-81ED-4DB2-BD59-A6C34878D82A}">
                    <a16:rowId xmlns:a16="http://schemas.microsoft.com/office/drawing/2014/main" val="363165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- 2022-12-05 16:20:51</a:t>
                      </a:r>
                      <a:r>
                        <a:rPr kumimoji="0" lang="en-US" sz="1000" b="0" i="0" u="none" strike="noStrike" kern="1200" cap="none" spc="0" normalizeH="0" baseline="0" noProof="0">
                          <a:ln>
                            <a:noFill/>
                          </a:ln>
                          <a:solidFill>
                            <a:prstClr val="black"/>
                          </a:solidFill>
                          <a:effectLst/>
                          <a:uLnTx/>
                          <a:uFillTx/>
                          <a:latin typeface="Calibri"/>
                          <a:ea typeface="+mn-ea"/>
                          <a:cs typeface="+mn-cs"/>
                        </a:rPr>
                        <a:t>
 This week, the TMNAS DE&amp;amp;I Council participated in an offsite accelerator workshop at Villanova!  Together and with the help of @goperfeqta, they participated in teambuilding activities and did some groundbreaking work on our DEI Strategic Roadmap. https://t.co/TLr8DOsa2e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1.6760 %</a:t>
                      </a:r>
                    </a:p>
                  </a:txBody>
                  <a:tcPr/>
                </a:tc>
                <a:extLst>
                  <a:ext uri="{0D108BD9-81ED-4DB2-BD59-A6C34878D82A}">
                    <a16:rowId xmlns:a16="http://schemas.microsoft.com/office/drawing/2014/main" val="2877936435"/>
                  </a:ext>
                </a:extLst>
              </a:tr>
            </a:tbl>
          </a:graphicData>
        </a:graphic>
      </p:graphicFrame>
      <p:sp>
        <p:nvSpPr>
          <p:cNvPr id="4" name="Text Placeholder 3">
            <a:extLst>
              <a:ext uri="{FF2B5EF4-FFF2-40B4-BE49-F238E27FC236}">
                <a16:creationId xmlns:a16="http://schemas.microsoft.com/office/drawing/2014/main" id="{966135AA-41E2-4EB3-9649-1D698F54888D}"/>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1659057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A6CC0-4A35-420E-B470-142AC30038C8}"/>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81CA1534-7EBA-468B-A81F-C3A8F1840D0A}"/>
              </a:ext>
            </a:extLst>
          </p:cNvPr>
          <p:cNvGraphicFramePr>
            <a:graphicFrameLocks noGrp="1"/>
          </p:cNvGraphicFramePr>
          <p:nvPr>
            <p:ph type="tbl" sz="quarter" idx="13"/>
            <p:extLst>
              <p:ext uri="{D42A27DB-BD31-4B8C-83A1-F6EECF244321}">
                <p14:modId xmlns:p14="http://schemas.microsoft.com/office/powerpoint/2010/main" val="3385575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24161453"/>
                    </a:ext>
                  </a:extLst>
                </a:gridCol>
                <a:gridCol w="1152144">
                  <a:extLst>
                    <a:ext uri="{9D8B030D-6E8A-4147-A177-3AD203B41FA5}">
                      <a16:colId xmlns:a16="http://schemas.microsoft.com/office/drawing/2014/main" val="3471130625"/>
                    </a:ext>
                  </a:extLst>
                </a:gridCol>
                <a:gridCol w="1152144">
                  <a:extLst>
                    <a:ext uri="{9D8B030D-6E8A-4147-A177-3AD203B41FA5}">
                      <a16:colId xmlns:a16="http://schemas.microsoft.com/office/drawing/2014/main" val="3756266487"/>
                    </a:ext>
                  </a:extLst>
                </a:gridCol>
                <a:gridCol w="1152144">
                  <a:extLst>
                    <a:ext uri="{9D8B030D-6E8A-4147-A177-3AD203B41FA5}">
                      <a16:colId xmlns:a16="http://schemas.microsoft.com/office/drawing/2014/main" val="24268009"/>
                    </a:ext>
                  </a:extLst>
                </a:gridCol>
                <a:gridCol w="1152144">
                  <a:extLst>
                    <a:ext uri="{9D8B030D-6E8A-4147-A177-3AD203B41FA5}">
                      <a16:colId xmlns:a16="http://schemas.microsoft.com/office/drawing/2014/main" val="857300933"/>
                    </a:ext>
                  </a:extLst>
                </a:gridCol>
                <a:gridCol w="1152144">
                  <a:extLst>
                    <a:ext uri="{9D8B030D-6E8A-4147-A177-3AD203B41FA5}">
                      <a16:colId xmlns:a16="http://schemas.microsoft.com/office/drawing/2014/main" val="361839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58247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- 2022-12-29 13:59:30</a:t>
                      </a:r>
                      <a:r>
                        <a:rPr kumimoji="0" lang="en-US" sz="1000" b="0" i="0" u="none" strike="noStrike" kern="1200" cap="none" spc="0" normalizeH="0" baseline="0" noProof="0">
                          <a:ln>
                            <a:noFill/>
                          </a:ln>
                          <a:solidFill>
                            <a:prstClr val="black"/>
                          </a:solidFill>
                          <a:effectLst/>
                          <a:uLnTx/>
                          <a:uFillTx/>
                          <a:latin typeface="Calibri"/>
                          <a:ea typeface="+mn-ea"/>
                          <a:cs typeface="+mn-cs"/>
                        </a:rPr>
                        <a:t>
 Please meet 3 dedicated members of our TMNAS Diversity, Equity, &amp;amp; Inclusion Team, Jess, Zach, and Jim! https://t.co/wgEcodLr2a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1.1111 %</a:t>
                      </a:r>
                    </a:p>
                  </a:txBody>
                  <a:tcPr/>
                </a:tc>
                <a:extLst>
                  <a:ext uri="{0D108BD9-81ED-4DB2-BD59-A6C34878D82A}">
                    <a16:rowId xmlns:a16="http://schemas.microsoft.com/office/drawing/2014/main" val="3891714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- 2022-10-21 12:57:12</a:t>
                      </a:r>
                      <a:r>
                        <a:rPr kumimoji="0" lang="en-US" sz="1000" b="0" i="0" u="none" strike="noStrike" kern="1200" cap="none" spc="0" normalizeH="0" baseline="0" noProof="0">
                          <a:ln>
                            <a:noFill/>
                          </a:ln>
                          <a:solidFill>
                            <a:prstClr val="black"/>
                          </a:solidFill>
                          <a:effectLst/>
                          <a:uLnTx/>
                          <a:uFillTx/>
                          <a:latin typeface="Calibri"/>
                          <a:ea typeface="+mn-ea"/>
                          <a:cs typeface="+mn-cs"/>
                        </a:rPr>
                        <a:t>
 The global Next Generation Leadership Program just wrapped up its first week-long offsite in NYC! This year long program is designed to develop high-potential global leaders from across Tokio Marine. The programming kicked off with a scavenger hunt around Midtown Manhattan. https://t.co/KhFm43QHji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1.1050 %</a:t>
                      </a:r>
                    </a:p>
                  </a:txBody>
                  <a:tcPr/>
                </a:tc>
                <a:extLst>
                  <a:ext uri="{0D108BD9-81ED-4DB2-BD59-A6C34878D82A}">
                    <a16:rowId xmlns:a16="http://schemas.microsoft.com/office/drawing/2014/main" val="3796341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- 2022-11-08 13:59:18</a:t>
                      </a:r>
                      <a:r>
                        <a:rPr kumimoji="0" lang="en-US" sz="1000" b="0" i="0" u="none" strike="noStrike" kern="1200" cap="none" spc="0" normalizeH="0" baseline="0" noProof="0">
                          <a:ln>
                            <a:noFill/>
                          </a:ln>
                          <a:solidFill>
                            <a:prstClr val="black"/>
                          </a:solidFill>
                          <a:effectLst/>
                          <a:uLnTx/>
                          <a:uFillTx/>
                          <a:latin typeface="Calibri"/>
                          <a:ea typeface="+mn-ea"/>
                          <a:cs typeface="+mn-cs"/>
                        </a:rPr>
                        <a:t>
 ✅ Hybrid work environment
✅ Competitive pay and benefits
✅ Award-winning company culture
Apply at https://t.co/BNxO2FXCcD today! https://t.co/eQjt7vojKr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0.5587 %</a:t>
                      </a:r>
                    </a:p>
                  </a:txBody>
                  <a:tcPr/>
                </a:tc>
                <a:extLst>
                  <a:ext uri="{0D108BD9-81ED-4DB2-BD59-A6C34878D82A}">
                    <a16:rowId xmlns:a16="http://schemas.microsoft.com/office/drawing/2014/main" val="3833053405"/>
                  </a:ext>
                </a:extLst>
              </a:tr>
            </a:tbl>
          </a:graphicData>
        </a:graphic>
      </p:graphicFrame>
      <p:sp>
        <p:nvSpPr>
          <p:cNvPr id="4" name="Text Placeholder 3">
            <a:extLst>
              <a:ext uri="{FF2B5EF4-FFF2-40B4-BE49-F238E27FC236}">
                <a16:creationId xmlns:a16="http://schemas.microsoft.com/office/drawing/2014/main" id="{433D56F9-B69F-4F09-93CD-1E33A420364C}"/>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2598771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34E4B-9962-41AC-A6C8-D7A63FB7D0CC}"/>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F1DBBCF5-171B-4E51-A528-6726D35A5DE6}"/>
              </a:ext>
            </a:extLst>
          </p:cNvPr>
          <p:cNvGraphicFramePr>
            <a:graphicFrameLocks noGrp="1"/>
          </p:cNvGraphicFramePr>
          <p:nvPr>
            <p:ph type="tbl" sz="quarter" idx="13"/>
            <p:extLst>
              <p:ext uri="{D42A27DB-BD31-4B8C-83A1-F6EECF244321}">
                <p14:modId xmlns:p14="http://schemas.microsoft.com/office/powerpoint/2010/main" val="1567799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111888962"/>
                    </a:ext>
                  </a:extLst>
                </a:gridCol>
                <a:gridCol w="411480">
                  <a:extLst>
                    <a:ext uri="{9D8B030D-6E8A-4147-A177-3AD203B41FA5}">
                      <a16:colId xmlns:a16="http://schemas.microsoft.com/office/drawing/2014/main" val="482637149"/>
                    </a:ext>
                  </a:extLst>
                </a:gridCol>
                <a:gridCol w="411480">
                  <a:extLst>
                    <a:ext uri="{9D8B030D-6E8A-4147-A177-3AD203B41FA5}">
                      <a16:colId xmlns:a16="http://schemas.microsoft.com/office/drawing/2014/main" val="1735634740"/>
                    </a:ext>
                  </a:extLst>
                </a:gridCol>
                <a:gridCol w="411480">
                  <a:extLst>
                    <a:ext uri="{9D8B030D-6E8A-4147-A177-3AD203B41FA5}">
                      <a16:colId xmlns:a16="http://schemas.microsoft.com/office/drawing/2014/main" val="678241368"/>
                    </a:ext>
                  </a:extLst>
                </a:gridCol>
                <a:gridCol w="411480">
                  <a:extLst>
                    <a:ext uri="{9D8B030D-6E8A-4147-A177-3AD203B41FA5}">
                      <a16:colId xmlns:a16="http://schemas.microsoft.com/office/drawing/2014/main" val="1475589914"/>
                    </a:ext>
                  </a:extLst>
                </a:gridCol>
                <a:gridCol w="411480">
                  <a:extLst>
                    <a:ext uri="{9D8B030D-6E8A-4147-A177-3AD203B41FA5}">
                      <a16:colId xmlns:a16="http://schemas.microsoft.com/office/drawing/2014/main" val="3215902045"/>
                    </a:ext>
                  </a:extLst>
                </a:gridCol>
                <a:gridCol w="411480">
                  <a:extLst>
                    <a:ext uri="{9D8B030D-6E8A-4147-A177-3AD203B41FA5}">
                      <a16:colId xmlns:a16="http://schemas.microsoft.com/office/drawing/2014/main" val="3127345939"/>
                    </a:ext>
                  </a:extLst>
                </a:gridCol>
                <a:gridCol w="411480">
                  <a:extLst>
                    <a:ext uri="{9D8B030D-6E8A-4147-A177-3AD203B41FA5}">
                      <a16:colId xmlns:a16="http://schemas.microsoft.com/office/drawing/2014/main" val="3924556647"/>
                    </a:ext>
                  </a:extLst>
                </a:gridCol>
                <a:gridCol w="411480">
                  <a:extLst>
                    <a:ext uri="{9D8B030D-6E8A-4147-A177-3AD203B41FA5}">
                      <a16:colId xmlns:a16="http://schemas.microsoft.com/office/drawing/2014/main" val="2853262509"/>
                    </a:ext>
                  </a:extLst>
                </a:gridCol>
                <a:gridCol w="411480">
                  <a:extLst>
                    <a:ext uri="{9D8B030D-6E8A-4147-A177-3AD203B41FA5}">
                      <a16:colId xmlns:a16="http://schemas.microsoft.com/office/drawing/2014/main" val="4008812608"/>
                    </a:ext>
                  </a:extLst>
                </a:gridCol>
                <a:gridCol w="411480">
                  <a:extLst>
                    <a:ext uri="{9D8B030D-6E8A-4147-A177-3AD203B41FA5}">
                      <a16:colId xmlns:a16="http://schemas.microsoft.com/office/drawing/2014/main" val="3111918706"/>
                    </a:ext>
                  </a:extLst>
                </a:gridCol>
                <a:gridCol w="411480">
                  <a:extLst>
                    <a:ext uri="{9D8B030D-6E8A-4147-A177-3AD203B41FA5}">
                      <a16:colId xmlns:a16="http://schemas.microsoft.com/office/drawing/2014/main" val="2329836529"/>
                    </a:ext>
                  </a:extLst>
                </a:gridCol>
                <a:gridCol w="411480">
                  <a:extLst>
                    <a:ext uri="{9D8B030D-6E8A-4147-A177-3AD203B41FA5}">
                      <a16:colId xmlns:a16="http://schemas.microsoft.com/office/drawing/2014/main" val="814130672"/>
                    </a:ext>
                  </a:extLst>
                </a:gridCol>
                <a:gridCol w="411480">
                  <a:extLst>
                    <a:ext uri="{9D8B030D-6E8A-4147-A177-3AD203B41FA5}">
                      <a16:colId xmlns:a16="http://schemas.microsoft.com/office/drawing/2014/main" val="1037633375"/>
                    </a:ext>
                  </a:extLst>
                </a:gridCol>
                <a:gridCol w="411480">
                  <a:extLst>
                    <a:ext uri="{9D8B030D-6E8A-4147-A177-3AD203B41FA5}">
                      <a16:colId xmlns:a16="http://schemas.microsoft.com/office/drawing/2014/main" val="4175147860"/>
                    </a:ext>
                  </a:extLst>
                </a:gridCol>
                <a:gridCol w="411480">
                  <a:extLst>
                    <a:ext uri="{9D8B030D-6E8A-4147-A177-3AD203B41FA5}">
                      <a16:colId xmlns:a16="http://schemas.microsoft.com/office/drawing/2014/main" val="1041566601"/>
                    </a:ext>
                  </a:extLst>
                </a:gridCol>
                <a:gridCol w="411480">
                  <a:extLst>
                    <a:ext uri="{9D8B030D-6E8A-4147-A177-3AD203B41FA5}">
                      <a16:colId xmlns:a16="http://schemas.microsoft.com/office/drawing/2014/main" val="17015407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4156757015"/>
                  </a:ext>
                </a:extLst>
              </a:tr>
              <a:tr h="370840">
                <a:tc>
                  <a:txBody>
                    <a:bodyPr/>
                    <a:lstStyle/>
                    <a:p>
                      <a:r>
                        <a:rPr lang="en-US" sz="1000"/>
                        <a:t>Tokio Marine North America Services</a:t>
                      </a:r>
                    </a:p>
                  </a:txBody>
                  <a:tcPr/>
                </a:tc>
                <a:tc>
                  <a:txBody>
                    <a:bodyPr/>
                    <a:lstStyle/>
                    <a:p>
                      <a:r>
                        <a:rPr lang="en-US" sz="1000"/>
                        <a:t>6703</a:t>
                      </a:r>
                    </a:p>
                  </a:txBody>
                  <a:tcPr/>
                </a:tc>
                <a:tc>
                  <a:txBody>
                    <a:bodyPr/>
                    <a:lstStyle/>
                    <a:p>
                      <a:r>
                        <a:rPr lang="en-US" sz="1000"/>
                        <a:t>1110</a:t>
                      </a:r>
                    </a:p>
                  </a:txBody>
                  <a:tcPr/>
                </a:tc>
                <a:tc>
                  <a:txBody>
                    <a:bodyPr/>
                    <a:lstStyle/>
                    <a:p>
                      <a:r>
                        <a:rPr lang="en-US" sz="1000"/>
                        <a:t>78</a:t>
                      </a:r>
                    </a:p>
                  </a:txBody>
                  <a:tcPr/>
                </a:tc>
                <a:tc>
                  <a:txBody>
                    <a:bodyPr/>
                    <a:lstStyle/>
                    <a:p>
                      <a:r>
                        <a:rPr lang="en-US" sz="1000"/>
                        <a:t>3056</a:t>
                      </a:r>
                    </a:p>
                  </a:txBody>
                  <a:tcPr/>
                </a:tc>
                <a:tc>
                  <a:txBody>
                    <a:bodyPr/>
                    <a:lstStyle/>
                    <a:p>
                      <a:r>
                        <a:rPr lang="en-US" sz="1000"/>
                        <a:t>39.179487179487</a:t>
                      </a:r>
                    </a:p>
                  </a:txBody>
                  <a:tcPr/>
                </a:tc>
                <a:tc>
                  <a:txBody>
                    <a:bodyPr/>
                    <a:lstStyle/>
                    <a:p>
                      <a:r>
                        <a:rPr lang="en-US" sz="1000"/>
                        <a:t>172</a:t>
                      </a:r>
                    </a:p>
                  </a:txBody>
                  <a:tcPr/>
                </a:tc>
                <a:tc>
                  <a:txBody>
                    <a:bodyPr/>
                    <a:lstStyle/>
                    <a:p>
                      <a:r>
                        <a:rPr lang="en-US" sz="1000"/>
                        <a:t>2.2051282051282</a:t>
                      </a:r>
                    </a:p>
                  </a:txBody>
                  <a:tcPr/>
                </a:tc>
                <a:tc>
                  <a:txBody>
                    <a:bodyPr/>
                    <a:lstStyle/>
                    <a:p>
                      <a:r>
                        <a:rPr lang="en-US" sz="1000"/>
                        <a:t>23</a:t>
                      </a:r>
                    </a:p>
                  </a:txBody>
                  <a:tcPr/>
                </a:tc>
                <a:tc>
                  <a:txBody>
                    <a:bodyPr/>
                    <a:lstStyle/>
                    <a:p>
                      <a:r>
                        <a:rPr lang="en-US" sz="1000"/>
                        <a:t>0.29487179487179</a:t>
                      </a:r>
                    </a:p>
                  </a:txBody>
                  <a:tcPr/>
                </a:tc>
                <a:tc>
                  <a:txBody>
                    <a:bodyPr/>
                    <a:lstStyle/>
                    <a:p>
                      <a:r>
                        <a:rPr lang="en-US" sz="1000"/>
                        <a:t>1421</a:t>
                      </a:r>
                    </a:p>
                  </a:txBody>
                  <a:tcPr/>
                </a:tc>
                <a:tc>
                  <a:txBody>
                    <a:bodyPr/>
                    <a:lstStyle/>
                    <a:p>
                      <a:r>
                        <a:rPr lang="en-US" sz="1000"/>
                        <a:t>18.217948717949</a:t>
                      </a:r>
                    </a:p>
                  </a:txBody>
                  <a:tcPr/>
                </a:tc>
                <a:tc>
                  <a:txBody>
                    <a:bodyPr/>
                    <a:lstStyle/>
                    <a:p>
                      <a:r>
                        <a:rPr lang="en-US" sz="1000"/>
                        <a:t>16628</a:t>
                      </a:r>
                    </a:p>
                  </a:txBody>
                  <a:tcPr/>
                </a:tc>
                <a:tc>
                  <a:txBody>
                    <a:bodyPr/>
                    <a:lstStyle/>
                    <a:p>
                      <a:r>
                        <a:rPr lang="en-US" sz="1000"/>
                        <a:t>213.17948717949</a:t>
                      </a:r>
                    </a:p>
                  </a:txBody>
                  <a:tcPr/>
                </a:tc>
                <a:tc>
                  <a:txBody>
                    <a:bodyPr/>
                    <a:lstStyle/>
                    <a:p>
                      <a:r>
                        <a:rPr lang="en-US" sz="1000"/>
                        <a:t>1.9306624089912 %</a:t>
                      </a:r>
                    </a:p>
                  </a:txBody>
                  <a:tcPr/>
                </a:tc>
                <a:tc>
                  <a:txBody>
                    <a:bodyPr/>
                    <a:lstStyle/>
                    <a:p>
                      <a:r>
                        <a:rPr lang="en-US" sz="1000"/>
                        <a:t>6</a:t>
                      </a:r>
                    </a:p>
                  </a:txBody>
                  <a:tcPr/>
                </a:tc>
                <a:tc>
                  <a:txBody>
                    <a:bodyPr/>
                    <a:lstStyle/>
                    <a:p>
                      <a:r>
                        <a:rPr lang="en-US" sz="1000"/>
                        <a:t>2.98745</a:t>
                      </a:r>
                    </a:p>
                  </a:txBody>
                  <a:tcPr/>
                </a:tc>
                <a:extLst>
                  <a:ext uri="{0D108BD9-81ED-4DB2-BD59-A6C34878D82A}">
                    <a16:rowId xmlns:a16="http://schemas.microsoft.com/office/drawing/2014/main" val="513072961"/>
                  </a:ext>
                </a:extLst>
              </a:tr>
            </a:tbl>
          </a:graphicData>
        </a:graphic>
      </p:graphicFrame>
      <p:sp>
        <p:nvSpPr>
          <p:cNvPr id="4" name="Text Placeholder 3">
            <a:extLst>
              <a:ext uri="{FF2B5EF4-FFF2-40B4-BE49-F238E27FC236}">
                <a16:creationId xmlns:a16="http://schemas.microsoft.com/office/drawing/2014/main" id="{26A76CC9-D146-4B7A-89FE-7FCDE9CBEB4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185333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89CA8-51F8-47CC-ADDD-469113B4AE4E}"/>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DFCD79AC-C36C-4EE1-BF68-B01992884169}"/>
              </a:ext>
            </a:extLst>
          </p:cNvPr>
          <p:cNvGraphicFramePr>
            <a:graphicFrameLocks noGrp="1"/>
          </p:cNvGraphicFramePr>
          <p:nvPr>
            <p:ph type="chart" sz="quarter" idx="13"/>
            <p:extLst>
              <p:ext uri="{D42A27DB-BD31-4B8C-83A1-F6EECF244321}">
                <p14:modId xmlns:p14="http://schemas.microsoft.com/office/powerpoint/2010/main" val="2488939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1F18F8-215B-45F1-9B3C-798046F466E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C1CA99B-624F-4B2A-8C46-485A19A330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0090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1A6C4-BE53-40E1-9840-C2BC2DBFF7A8}"/>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B58C389E-9B46-433B-90B2-C1C9DEC8027A}"/>
              </a:ext>
            </a:extLst>
          </p:cNvPr>
          <p:cNvGraphicFramePr>
            <a:graphicFrameLocks noGrp="1"/>
          </p:cNvGraphicFramePr>
          <p:nvPr>
            <p:ph type="chart" sz="quarter" idx="13"/>
            <p:extLst>
              <p:ext uri="{D42A27DB-BD31-4B8C-83A1-F6EECF244321}">
                <p14:modId xmlns:p14="http://schemas.microsoft.com/office/powerpoint/2010/main" val="3160683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540819-C710-4B55-A539-6CD470DBA00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477AF1D-4786-4D0B-BCDD-8D923FEE5F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8838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FD6FC-115E-4969-AD4D-9D712332875B}"/>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DE632AEC-D122-454D-9D6C-B74012D65E76}"/>
              </a:ext>
            </a:extLst>
          </p:cNvPr>
          <p:cNvGraphicFramePr>
            <a:graphicFrameLocks noGrp="1"/>
          </p:cNvGraphicFramePr>
          <p:nvPr>
            <p:ph type="chart" sz="quarter" idx="13"/>
            <p:extLst>
              <p:ext uri="{D42A27DB-BD31-4B8C-83A1-F6EECF244321}">
                <p14:modId xmlns:p14="http://schemas.microsoft.com/office/powerpoint/2010/main" val="3818874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CE2856-8FF4-44AE-9FDD-55E662F9F5F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AFFBE7E-3558-409B-94D9-22E52B2BDB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5464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14941-AB53-4BC0-A09A-465DE1C8F93D}"/>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6E476854-DCC9-49FF-A789-5ECDA2CD1883}"/>
              </a:ext>
            </a:extLst>
          </p:cNvPr>
          <p:cNvGraphicFramePr>
            <a:graphicFrameLocks noGrp="1"/>
          </p:cNvGraphicFramePr>
          <p:nvPr>
            <p:ph type="chart" sz="quarter" idx="13"/>
            <p:extLst>
              <p:ext uri="{D42A27DB-BD31-4B8C-83A1-F6EECF244321}">
                <p14:modId xmlns:p14="http://schemas.microsoft.com/office/powerpoint/2010/main" val="2216838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CA43C4-C875-4BA1-87D9-080F8659E4C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1DC3AB4-BA25-48C8-BB55-19D3A4A689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0851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0F06F-8638-4A4B-8164-193C85A7B151}"/>
              </a:ext>
            </a:extLst>
          </p:cNvPr>
          <p:cNvSpPr>
            <a:spLocks noGrp="1"/>
          </p:cNvSpPr>
          <p:nvPr>
            <p:ph type="title"/>
          </p:nvPr>
        </p:nvSpPr>
        <p:spPr/>
        <p:txBody>
          <a:bodyPr/>
          <a:lstStyle/>
          <a:p>
            <a:r>
              <a:rPr lang="en-US"/>
              <a:t>LinkedIn Posts Table | TMNAS - 1 of 4</a:t>
            </a:r>
          </a:p>
        </p:txBody>
      </p:sp>
      <p:graphicFrame>
        <p:nvGraphicFramePr>
          <p:cNvPr id="5" name="Table Placeholder 4">
            <a:extLst>
              <a:ext uri="{FF2B5EF4-FFF2-40B4-BE49-F238E27FC236}">
                <a16:creationId xmlns:a16="http://schemas.microsoft.com/office/drawing/2014/main" id="{BC1A35D6-E260-4D46-8A9F-EE05DCBE1E8D}"/>
              </a:ext>
            </a:extLst>
          </p:cNvPr>
          <p:cNvGraphicFramePr>
            <a:graphicFrameLocks noGrp="1"/>
          </p:cNvGraphicFramePr>
          <p:nvPr>
            <p:ph type="tbl" sz="quarter" idx="13"/>
            <p:extLst>
              <p:ext uri="{D42A27DB-BD31-4B8C-83A1-F6EECF244321}">
                <p14:modId xmlns:p14="http://schemas.microsoft.com/office/powerpoint/2010/main" val="1510828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30848887"/>
                    </a:ext>
                  </a:extLst>
                </a:gridCol>
                <a:gridCol w="740664">
                  <a:extLst>
                    <a:ext uri="{9D8B030D-6E8A-4147-A177-3AD203B41FA5}">
                      <a16:colId xmlns:a16="http://schemas.microsoft.com/office/drawing/2014/main" val="3776324554"/>
                    </a:ext>
                  </a:extLst>
                </a:gridCol>
                <a:gridCol w="740664">
                  <a:extLst>
                    <a:ext uri="{9D8B030D-6E8A-4147-A177-3AD203B41FA5}">
                      <a16:colId xmlns:a16="http://schemas.microsoft.com/office/drawing/2014/main" val="1341953554"/>
                    </a:ext>
                  </a:extLst>
                </a:gridCol>
                <a:gridCol w="740664">
                  <a:extLst>
                    <a:ext uri="{9D8B030D-6E8A-4147-A177-3AD203B41FA5}">
                      <a16:colId xmlns:a16="http://schemas.microsoft.com/office/drawing/2014/main" val="3645231987"/>
                    </a:ext>
                  </a:extLst>
                </a:gridCol>
                <a:gridCol w="740664">
                  <a:extLst>
                    <a:ext uri="{9D8B030D-6E8A-4147-A177-3AD203B41FA5}">
                      <a16:colId xmlns:a16="http://schemas.microsoft.com/office/drawing/2014/main" val="3142569646"/>
                    </a:ext>
                  </a:extLst>
                </a:gridCol>
                <a:gridCol w="740664">
                  <a:extLst>
                    <a:ext uri="{9D8B030D-6E8A-4147-A177-3AD203B41FA5}">
                      <a16:colId xmlns:a16="http://schemas.microsoft.com/office/drawing/2014/main" val="1989772247"/>
                    </a:ext>
                  </a:extLst>
                </a:gridCol>
                <a:gridCol w="740664">
                  <a:extLst>
                    <a:ext uri="{9D8B030D-6E8A-4147-A177-3AD203B41FA5}">
                      <a16:colId xmlns:a16="http://schemas.microsoft.com/office/drawing/2014/main" val="706639995"/>
                    </a:ext>
                  </a:extLst>
                </a:gridCol>
                <a:gridCol w="740664">
                  <a:extLst>
                    <a:ext uri="{9D8B030D-6E8A-4147-A177-3AD203B41FA5}">
                      <a16:colId xmlns:a16="http://schemas.microsoft.com/office/drawing/2014/main" val="1762584519"/>
                    </a:ext>
                  </a:extLst>
                </a:gridCol>
                <a:gridCol w="740664">
                  <a:extLst>
                    <a:ext uri="{9D8B030D-6E8A-4147-A177-3AD203B41FA5}">
                      <a16:colId xmlns:a16="http://schemas.microsoft.com/office/drawing/2014/main" val="3214412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9044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- 2022-12-19 15:13:55</a:t>
                      </a:r>
                      <a:r>
                        <a:rPr kumimoji="0" lang="en-US" sz="1000" b="0" i="0" u="none" strike="noStrike" kern="1200" cap="none" spc="0" normalizeH="0" baseline="0" noProof="0">
                          <a:ln>
                            <a:noFill/>
                          </a:ln>
                          <a:solidFill>
                            <a:prstClr val="black"/>
                          </a:solidFill>
                          <a:effectLst/>
                          <a:uLnTx/>
                          <a:uFillTx/>
                          <a:latin typeface="Calibri"/>
                          <a:ea typeface="+mn-ea"/>
                          <a:cs typeface="+mn-cs"/>
                        </a:rPr>
                        <a:t>
 Last week, we celebrated our 10th Annual Holiday Party here in Bala Cynwyd with delicious catered food, festive hot beverages, and plenty of recognitions and celebrations! It was great seeing so many employees back in person for this party and also celebrations for our employees located in Honolulu, HI. The Holiday Spirit is alive and well!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64.797648654759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14070752"/>
                  </a:ext>
                </a:extLst>
              </a:tr>
            </a:tbl>
          </a:graphicData>
        </a:graphic>
      </p:graphicFrame>
      <p:sp>
        <p:nvSpPr>
          <p:cNvPr id="4" name="Text Placeholder 3">
            <a:extLst>
              <a:ext uri="{FF2B5EF4-FFF2-40B4-BE49-F238E27FC236}">
                <a16:creationId xmlns:a16="http://schemas.microsoft.com/office/drawing/2014/main" id="{7ABD4C85-17E0-430B-98E3-0FA9ED9F7129}"/>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2540065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94278-0A62-4FA9-826F-603599E719C5}"/>
              </a:ext>
            </a:extLst>
          </p:cNvPr>
          <p:cNvSpPr>
            <a:spLocks noGrp="1"/>
          </p:cNvSpPr>
          <p:nvPr>
            <p:ph type="title"/>
          </p:nvPr>
        </p:nvSpPr>
        <p:spPr/>
        <p:txBody>
          <a:bodyPr/>
          <a:lstStyle/>
          <a:p>
            <a:r>
              <a:rPr lang="en-US"/>
              <a:t>LinkedIn Posts Table | TMNAS - 2 of 4</a:t>
            </a:r>
          </a:p>
        </p:txBody>
      </p:sp>
      <p:graphicFrame>
        <p:nvGraphicFramePr>
          <p:cNvPr id="5" name="Table Placeholder 4">
            <a:extLst>
              <a:ext uri="{FF2B5EF4-FFF2-40B4-BE49-F238E27FC236}">
                <a16:creationId xmlns:a16="http://schemas.microsoft.com/office/drawing/2014/main" id="{98DB6965-F74C-4676-8FB7-A23A9649F883}"/>
              </a:ext>
            </a:extLst>
          </p:cNvPr>
          <p:cNvGraphicFramePr>
            <a:graphicFrameLocks noGrp="1"/>
          </p:cNvGraphicFramePr>
          <p:nvPr>
            <p:ph type="tbl" sz="quarter" idx="13"/>
            <p:extLst>
              <p:ext uri="{D42A27DB-BD31-4B8C-83A1-F6EECF244321}">
                <p14:modId xmlns:p14="http://schemas.microsoft.com/office/powerpoint/2010/main" val="2223540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29925850"/>
                    </a:ext>
                  </a:extLst>
                </a:gridCol>
                <a:gridCol w="740664">
                  <a:extLst>
                    <a:ext uri="{9D8B030D-6E8A-4147-A177-3AD203B41FA5}">
                      <a16:colId xmlns:a16="http://schemas.microsoft.com/office/drawing/2014/main" val="3944769039"/>
                    </a:ext>
                  </a:extLst>
                </a:gridCol>
                <a:gridCol w="740664">
                  <a:extLst>
                    <a:ext uri="{9D8B030D-6E8A-4147-A177-3AD203B41FA5}">
                      <a16:colId xmlns:a16="http://schemas.microsoft.com/office/drawing/2014/main" val="4076996856"/>
                    </a:ext>
                  </a:extLst>
                </a:gridCol>
                <a:gridCol w="740664">
                  <a:extLst>
                    <a:ext uri="{9D8B030D-6E8A-4147-A177-3AD203B41FA5}">
                      <a16:colId xmlns:a16="http://schemas.microsoft.com/office/drawing/2014/main" val="278607905"/>
                    </a:ext>
                  </a:extLst>
                </a:gridCol>
                <a:gridCol w="740664">
                  <a:extLst>
                    <a:ext uri="{9D8B030D-6E8A-4147-A177-3AD203B41FA5}">
                      <a16:colId xmlns:a16="http://schemas.microsoft.com/office/drawing/2014/main" val="2757286986"/>
                    </a:ext>
                  </a:extLst>
                </a:gridCol>
                <a:gridCol w="740664">
                  <a:extLst>
                    <a:ext uri="{9D8B030D-6E8A-4147-A177-3AD203B41FA5}">
                      <a16:colId xmlns:a16="http://schemas.microsoft.com/office/drawing/2014/main" val="1469109708"/>
                    </a:ext>
                  </a:extLst>
                </a:gridCol>
                <a:gridCol w="740664">
                  <a:extLst>
                    <a:ext uri="{9D8B030D-6E8A-4147-A177-3AD203B41FA5}">
                      <a16:colId xmlns:a16="http://schemas.microsoft.com/office/drawing/2014/main" val="851636012"/>
                    </a:ext>
                  </a:extLst>
                </a:gridCol>
                <a:gridCol w="740664">
                  <a:extLst>
                    <a:ext uri="{9D8B030D-6E8A-4147-A177-3AD203B41FA5}">
                      <a16:colId xmlns:a16="http://schemas.microsoft.com/office/drawing/2014/main" val="2347755249"/>
                    </a:ext>
                  </a:extLst>
                </a:gridCol>
                <a:gridCol w="740664">
                  <a:extLst>
                    <a:ext uri="{9D8B030D-6E8A-4147-A177-3AD203B41FA5}">
                      <a16:colId xmlns:a16="http://schemas.microsoft.com/office/drawing/2014/main" val="65828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80720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- 2022-10-04 15:42:07</a:t>
                      </a:r>
                      <a:r>
                        <a:rPr kumimoji="0" lang="en-US" sz="1000" b="0" i="0" u="none" strike="noStrike" kern="1200" cap="none" spc="0" normalizeH="0" baseline="0" noProof="0">
                          <a:ln>
                            <a:noFill/>
                          </a:ln>
                          <a:solidFill>
                            <a:prstClr val="black"/>
                          </a:solidFill>
                          <a:effectLst/>
                          <a:uLnTx/>
                          <a:uFillTx/>
                          <a:latin typeface="Calibri"/>
                          <a:ea typeface="+mn-ea"/>
                          <a:cs typeface="+mn-cs"/>
                        </a:rPr>
                        <a:t>
 TMNAS and @Philadelphia Insurance Companies employees got together for a Healthy Picnic in the parking lot of our Bala office last week! Employees ate delicious food, enjoyed entertainment from 93.3 WMMR Philadelphia, entered into raffles and got to learn about our benefits and offerings from the many vendors in attendance. This was our first Healthy Picnic since 2019! It was great to be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45.52949798461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61890609"/>
                  </a:ext>
                </a:extLst>
              </a:tr>
            </a:tbl>
          </a:graphicData>
        </a:graphic>
      </p:graphicFrame>
      <p:sp>
        <p:nvSpPr>
          <p:cNvPr id="4" name="Text Placeholder 3">
            <a:extLst>
              <a:ext uri="{FF2B5EF4-FFF2-40B4-BE49-F238E27FC236}">
                <a16:creationId xmlns:a16="http://schemas.microsoft.com/office/drawing/2014/main" id="{699EC49B-1426-4817-9452-D37BBE4C6EE2}"/>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1216774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68D1A-9F98-4DB7-B9F9-875455E99144}"/>
              </a:ext>
            </a:extLst>
          </p:cNvPr>
          <p:cNvSpPr>
            <a:spLocks noGrp="1"/>
          </p:cNvSpPr>
          <p:nvPr>
            <p:ph type="title"/>
          </p:nvPr>
        </p:nvSpPr>
        <p:spPr/>
        <p:txBody>
          <a:bodyPr/>
          <a:lstStyle/>
          <a:p>
            <a:r>
              <a:rPr lang="en-US"/>
              <a:t>LinkedIn Posts Table | TMNAS - 3 of 4</a:t>
            </a:r>
          </a:p>
        </p:txBody>
      </p:sp>
      <p:graphicFrame>
        <p:nvGraphicFramePr>
          <p:cNvPr id="5" name="Table Placeholder 4">
            <a:extLst>
              <a:ext uri="{FF2B5EF4-FFF2-40B4-BE49-F238E27FC236}">
                <a16:creationId xmlns:a16="http://schemas.microsoft.com/office/drawing/2014/main" id="{7E46B611-F1D2-4B6C-B2A1-0C9BE5215E1E}"/>
              </a:ext>
            </a:extLst>
          </p:cNvPr>
          <p:cNvGraphicFramePr>
            <a:graphicFrameLocks noGrp="1"/>
          </p:cNvGraphicFramePr>
          <p:nvPr>
            <p:ph type="tbl" sz="quarter" idx="13"/>
            <p:extLst>
              <p:ext uri="{D42A27DB-BD31-4B8C-83A1-F6EECF244321}">
                <p14:modId xmlns:p14="http://schemas.microsoft.com/office/powerpoint/2010/main" val="2109651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3371865"/>
                    </a:ext>
                  </a:extLst>
                </a:gridCol>
                <a:gridCol w="740664">
                  <a:extLst>
                    <a:ext uri="{9D8B030D-6E8A-4147-A177-3AD203B41FA5}">
                      <a16:colId xmlns:a16="http://schemas.microsoft.com/office/drawing/2014/main" val="2624805957"/>
                    </a:ext>
                  </a:extLst>
                </a:gridCol>
                <a:gridCol w="740664">
                  <a:extLst>
                    <a:ext uri="{9D8B030D-6E8A-4147-A177-3AD203B41FA5}">
                      <a16:colId xmlns:a16="http://schemas.microsoft.com/office/drawing/2014/main" val="2720505021"/>
                    </a:ext>
                  </a:extLst>
                </a:gridCol>
                <a:gridCol w="740664">
                  <a:extLst>
                    <a:ext uri="{9D8B030D-6E8A-4147-A177-3AD203B41FA5}">
                      <a16:colId xmlns:a16="http://schemas.microsoft.com/office/drawing/2014/main" val="2177052493"/>
                    </a:ext>
                  </a:extLst>
                </a:gridCol>
                <a:gridCol w="740664">
                  <a:extLst>
                    <a:ext uri="{9D8B030D-6E8A-4147-A177-3AD203B41FA5}">
                      <a16:colId xmlns:a16="http://schemas.microsoft.com/office/drawing/2014/main" val="2728908957"/>
                    </a:ext>
                  </a:extLst>
                </a:gridCol>
                <a:gridCol w="740664">
                  <a:extLst>
                    <a:ext uri="{9D8B030D-6E8A-4147-A177-3AD203B41FA5}">
                      <a16:colId xmlns:a16="http://schemas.microsoft.com/office/drawing/2014/main" val="3594792378"/>
                    </a:ext>
                  </a:extLst>
                </a:gridCol>
                <a:gridCol w="740664">
                  <a:extLst>
                    <a:ext uri="{9D8B030D-6E8A-4147-A177-3AD203B41FA5}">
                      <a16:colId xmlns:a16="http://schemas.microsoft.com/office/drawing/2014/main" val="3367307254"/>
                    </a:ext>
                  </a:extLst>
                </a:gridCol>
                <a:gridCol w="740664">
                  <a:extLst>
                    <a:ext uri="{9D8B030D-6E8A-4147-A177-3AD203B41FA5}">
                      <a16:colId xmlns:a16="http://schemas.microsoft.com/office/drawing/2014/main" val="80551175"/>
                    </a:ext>
                  </a:extLst>
                </a:gridCol>
                <a:gridCol w="740664">
                  <a:extLst>
                    <a:ext uri="{9D8B030D-6E8A-4147-A177-3AD203B41FA5}">
                      <a16:colId xmlns:a16="http://schemas.microsoft.com/office/drawing/2014/main" val="1835588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1792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- 2022-11-02 16:56:14</a:t>
                      </a:r>
                      <a:r>
                        <a:rPr kumimoji="0" lang="en-US" sz="1000" b="0" i="0" u="none" strike="noStrike" kern="1200" cap="none" spc="0" normalizeH="0" baseline="0" noProof="0">
                          <a:ln>
                            <a:noFill/>
                          </a:ln>
                          <a:solidFill>
                            <a:prstClr val="black"/>
                          </a:solidFill>
                          <a:effectLst/>
                          <a:uLnTx/>
                          <a:uFillTx/>
                          <a:latin typeface="Calibri"/>
                          <a:ea typeface="+mn-ea"/>
                          <a:cs typeface="+mn-cs"/>
                        </a:rPr>
                        <a:t>
 Not only are many of our employees at TMNAS rooting for their hometown team the Philadelphia Phillies in the final series, but one lucky TMNAS employee won the opportunity to go the Citizen's Bank Park TONIGHT! Congrats to Jennifer M. for winning the TMNAS and Philadelphia Insurance Companies joint raffle for two tickets to tonight's game against the Astros. Enjoy the game and #GoPhillies!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39.643780522838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44535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- 2022-10-07 16:09:03</a:t>
                      </a:r>
                      <a:r>
                        <a:rPr kumimoji="0" lang="en-US" sz="1000" b="0" i="0" u="none" strike="noStrike" kern="1200" cap="none" spc="0" normalizeH="0" baseline="0" noProof="0">
                          <a:ln>
                            <a:noFill/>
                          </a:ln>
                          <a:solidFill>
                            <a:prstClr val="black"/>
                          </a:solidFill>
                          <a:effectLst/>
                          <a:uLnTx/>
                          <a:uFillTx/>
                          <a:latin typeface="Calibri"/>
                          <a:ea typeface="+mn-ea"/>
                          <a:cs typeface="+mn-cs"/>
                        </a:rPr>
                        <a:t>
 To celebrate Customer Service Week, TMNAS employees enjoyed treats in the office, participated in team building activities, nominated coworkers for customer service spotlights, and more! It was another great Customer Service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38.524077548468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90208666"/>
                  </a:ext>
                </a:extLst>
              </a:tr>
            </a:tbl>
          </a:graphicData>
        </a:graphic>
      </p:graphicFrame>
      <p:sp>
        <p:nvSpPr>
          <p:cNvPr id="4" name="Text Placeholder 3">
            <a:extLst>
              <a:ext uri="{FF2B5EF4-FFF2-40B4-BE49-F238E27FC236}">
                <a16:creationId xmlns:a16="http://schemas.microsoft.com/office/drawing/2014/main" id="{E31ADCA3-645D-44D4-9354-41A254D5A7F0}"/>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7513006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AFBEC-E9B3-4F94-AF4C-4D2400A6EBE5}"/>
              </a:ext>
            </a:extLst>
          </p:cNvPr>
          <p:cNvSpPr>
            <a:spLocks noGrp="1"/>
          </p:cNvSpPr>
          <p:nvPr>
            <p:ph type="title"/>
          </p:nvPr>
        </p:nvSpPr>
        <p:spPr/>
        <p:txBody>
          <a:bodyPr/>
          <a:lstStyle/>
          <a:p>
            <a:r>
              <a:rPr lang="en-US"/>
              <a:t>LinkedIn Posts Table | TMNAS - 4 of 4</a:t>
            </a:r>
          </a:p>
        </p:txBody>
      </p:sp>
      <p:graphicFrame>
        <p:nvGraphicFramePr>
          <p:cNvPr id="5" name="Table Placeholder 4">
            <a:extLst>
              <a:ext uri="{FF2B5EF4-FFF2-40B4-BE49-F238E27FC236}">
                <a16:creationId xmlns:a16="http://schemas.microsoft.com/office/drawing/2014/main" id="{DA5EB4CA-BF80-494F-8FDD-C40778336580}"/>
              </a:ext>
            </a:extLst>
          </p:cNvPr>
          <p:cNvGraphicFramePr>
            <a:graphicFrameLocks noGrp="1"/>
          </p:cNvGraphicFramePr>
          <p:nvPr>
            <p:ph type="tbl" sz="quarter" idx="13"/>
            <p:extLst>
              <p:ext uri="{D42A27DB-BD31-4B8C-83A1-F6EECF244321}">
                <p14:modId xmlns:p14="http://schemas.microsoft.com/office/powerpoint/2010/main" val="4233199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66955151"/>
                    </a:ext>
                  </a:extLst>
                </a:gridCol>
                <a:gridCol w="740664">
                  <a:extLst>
                    <a:ext uri="{9D8B030D-6E8A-4147-A177-3AD203B41FA5}">
                      <a16:colId xmlns:a16="http://schemas.microsoft.com/office/drawing/2014/main" val="2311932604"/>
                    </a:ext>
                  </a:extLst>
                </a:gridCol>
                <a:gridCol w="740664">
                  <a:extLst>
                    <a:ext uri="{9D8B030D-6E8A-4147-A177-3AD203B41FA5}">
                      <a16:colId xmlns:a16="http://schemas.microsoft.com/office/drawing/2014/main" val="3392671437"/>
                    </a:ext>
                  </a:extLst>
                </a:gridCol>
                <a:gridCol w="740664">
                  <a:extLst>
                    <a:ext uri="{9D8B030D-6E8A-4147-A177-3AD203B41FA5}">
                      <a16:colId xmlns:a16="http://schemas.microsoft.com/office/drawing/2014/main" val="73108487"/>
                    </a:ext>
                  </a:extLst>
                </a:gridCol>
                <a:gridCol w="740664">
                  <a:extLst>
                    <a:ext uri="{9D8B030D-6E8A-4147-A177-3AD203B41FA5}">
                      <a16:colId xmlns:a16="http://schemas.microsoft.com/office/drawing/2014/main" val="3006242023"/>
                    </a:ext>
                  </a:extLst>
                </a:gridCol>
                <a:gridCol w="740664">
                  <a:extLst>
                    <a:ext uri="{9D8B030D-6E8A-4147-A177-3AD203B41FA5}">
                      <a16:colId xmlns:a16="http://schemas.microsoft.com/office/drawing/2014/main" val="3698783337"/>
                    </a:ext>
                  </a:extLst>
                </a:gridCol>
                <a:gridCol w="740664">
                  <a:extLst>
                    <a:ext uri="{9D8B030D-6E8A-4147-A177-3AD203B41FA5}">
                      <a16:colId xmlns:a16="http://schemas.microsoft.com/office/drawing/2014/main" val="1559765160"/>
                    </a:ext>
                  </a:extLst>
                </a:gridCol>
                <a:gridCol w="740664">
                  <a:extLst>
                    <a:ext uri="{9D8B030D-6E8A-4147-A177-3AD203B41FA5}">
                      <a16:colId xmlns:a16="http://schemas.microsoft.com/office/drawing/2014/main" val="523923700"/>
                    </a:ext>
                  </a:extLst>
                </a:gridCol>
                <a:gridCol w="740664">
                  <a:extLst>
                    <a:ext uri="{9D8B030D-6E8A-4147-A177-3AD203B41FA5}">
                      <a16:colId xmlns:a16="http://schemas.microsoft.com/office/drawing/2014/main" val="1166566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09221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- 2022-10-21 12:55:28</a:t>
                      </a:r>
                      <a:r>
                        <a:rPr kumimoji="0" lang="en-US" sz="1000" b="0" i="0" u="none" strike="noStrike" kern="1200" cap="none" spc="0" normalizeH="0" baseline="0" noProof="0">
                          <a:ln>
                            <a:noFill/>
                          </a:ln>
                          <a:solidFill>
                            <a:prstClr val="black"/>
                          </a:solidFill>
                          <a:effectLst/>
                          <a:uLnTx/>
                          <a:uFillTx/>
                          <a:latin typeface="Calibri"/>
                          <a:ea typeface="+mn-ea"/>
                          <a:cs typeface="+mn-cs"/>
                        </a:rPr>
                        <a:t>
 The global Next Generation Leadership Program just wrapped up its first week-long offsite in New York City! This year long program is designed to develop high-potential global leaders from across the Tokio Marine Group on four key competencies: Self Awareness, Organizational Savvy and Collaboration, Inclusive Leadership, and Creating a Network Across the Tokio Marine Group. The programming kicked off with a fun scavenger hunt where participants took selfies from all over Midtown Manhattan.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32.338787295476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72554155"/>
                  </a:ext>
                </a:extLst>
              </a:tr>
            </a:tbl>
          </a:graphicData>
        </a:graphic>
      </p:graphicFrame>
      <p:sp>
        <p:nvSpPr>
          <p:cNvPr id="4" name="Text Placeholder 3">
            <a:extLst>
              <a:ext uri="{FF2B5EF4-FFF2-40B4-BE49-F238E27FC236}">
                <a16:creationId xmlns:a16="http://schemas.microsoft.com/office/drawing/2014/main" id="{45F6A428-E101-4F91-947A-1312EF7112BD}"/>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2033927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E132B-92C5-4158-9660-C35719EC0C6B}"/>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E11F215D-BD5B-4144-AA1F-47BABCF8A6F6}"/>
              </a:ext>
            </a:extLst>
          </p:cNvPr>
          <p:cNvGraphicFramePr>
            <a:graphicFrameLocks noGrp="1"/>
          </p:cNvGraphicFramePr>
          <p:nvPr>
            <p:ph type="tbl" sz="quarter" idx="13"/>
            <p:extLst>
              <p:ext uri="{D42A27DB-BD31-4B8C-83A1-F6EECF244321}">
                <p14:modId xmlns:p14="http://schemas.microsoft.com/office/powerpoint/2010/main" val="722092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54183050"/>
                    </a:ext>
                  </a:extLst>
                </a:gridCol>
                <a:gridCol w="576072">
                  <a:extLst>
                    <a:ext uri="{9D8B030D-6E8A-4147-A177-3AD203B41FA5}">
                      <a16:colId xmlns:a16="http://schemas.microsoft.com/office/drawing/2014/main" val="1583776763"/>
                    </a:ext>
                  </a:extLst>
                </a:gridCol>
                <a:gridCol w="576072">
                  <a:extLst>
                    <a:ext uri="{9D8B030D-6E8A-4147-A177-3AD203B41FA5}">
                      <a16:colId xmlns:a16="http://schemas.microsoft.com/office/drawing/2014/main" val="2921738710"/>
                    </a:ext>
                  </a:extLst>
                </a:gridCol>
                <a:gridCol w="576072">
                  <a:extLst>
                    <a:ext uri="{9D8B030D-6E8A-4147-A177-3AD203B41FA5}">
                      <a16:colId xmlns:a16="http://schemas.microsoft.com/office/drawing/2014/main" val="3235112778"/>
                    </a:ext>
                  </a:extLst>
                </a:gridCol>
                <a:gridCol w="576072">
                  <a:extLst>
                    <a:ext uri="{9D8B030D-6E8A-4147-A177-3AD203B41FA5}">
                      <a16:colId xmlns:a16="http://schemas.microsoft.com/office/drawing/2014/main" val="4094254180"/>
                    </a:ext>
                  </a:extLst>
                </a:gridCol>
                <a:gridCol w="576072">
                  <a:extLst>
                    <a:ext uri="{9D8B030D-6E8A-4147-A177-3AD203B41FA5}">
                      <a16:colId xmlns:a16="http://schemas.microsoft.com/office/drawing/2014/main" val="2953012934"/>
                    </a:ext>
                  </a:extLst>
                </a:gridCol>
                <a:gridCol w="576072">
                  <a:extLst>
                    <a:ext uri="{9D8B030D-6E8A-4147-A177-3AD203B41FA5}">
                      <a16:colId xmlns:a16="http://schemas.microsoft.com/office/drawing/2014/main" val="4111217849"/>
                    </a:ext>
                  </a:extLst>
                </a:gridCol>
                <a:gridCol w="576072">
                  <a:extLst>
                    <a:ext uri="{9D8B030D-6E8A-4147-A177-3AD203B41FA5}">
                      <a16:colId xmlns:a16="http://schemas.microsoft.com/office/drawing/2014/main" val="2771939961"/>
                    </a:ext>
                  </a:extLst>
                </a:gridCol>
                <a:gridCol w="576072">
                  <a:extLst>
                    <a:ext uri="{9D8B030D-6E8A-4147-A177-3AD203B41FA5}">
                      <a16:colId xmlns:a16="http://schemas.microsoft.com/office/drawing/2014/main" val="1796200214"/>
                    </a:ext>
                  </a:extLst>
                </a:gridCol>
                <a:gridCol w="576072">
                  <a:extLst>
                    <a:ext uri="{9D8B030D-6E8A-4147-A177-3AD203B41FA5}">
                      <a16:colId xmlns:a16="http://schemas.microsoft.com/office/drawing/2014/main" val="2054102868"/>
                    </a:ext>
                  </a:extLst>
                </a:gridCol>
                <a:gridCol w="576072">
                  <a:extLst>
                    <a:ext uri="{9D8B030D-6E8A-4147-A177-3AD203B41FA5}">
                      <a16:colId xmlns:a16="http://schemas.microsoft.com/office/drawing/2014/main" val="18956164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188117053"/>
                  </a:ext>
                </a:extLst>
              </a:tr>
              <a:tr h="370840">
                <a:tc>
                  <a:txBody>
                    <a:bodyPr/>
                    <a:lstStyle/>
                    <a:p>
                      <a:r>
                        <a:rPr lang="en-US" sz="1000"/>
                        <a:t>tmna_services</a:t>
                      </a:r>
                    </a:p>
                  </a:txBody>
                  <a:tcPr/>
                </a:tc>
                <a:tc>
                  <a:txBody>
                    <a:bodyPr/>
                    <a:lstStyle/>
                    <a:p>
                      <a:r>
                        <a:rPr lang="en-US" sz="1000"/>
                        <a:t>512</a:t>
                      </a:r>
                    </a:p>
                  </a:txBody>
                  <a:tcPr/>
                </a:tc>
                <a:tc>
                  <a:txBody>
                    <a:bodyPr/>
                    <a:lstStyle/>
                    <a:p>
                      <a:r>
                        <a:rPr lang="en-US" sz="1000"/>
                        <a:t>9</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12</a:t>
                      </a:r>
                    </a:p>
                  </a:txBody>
                  <a:tcPr/>
                </a:tc>
                <a:tc>
                  <a:txBody>
                    <a:bodyPr/>
                    <a:lstStyle/>
                    <a:p>
                      <a:r>
                        <a:rPr lang="en-US" sz="1000"/>
                        <a:t>32</a:t>
                      </a:r>
                    </a:p>
                  </a:txBody>
                  <a:tcPr/>
                </a:tc>
                <a:tc>
                  <a:txBody>
                    <a:bodyPr/>
                    <a:lstStyle/>
                    <a:p>
                      <a:r>
                        <a:rPr lang="en-US" sz="1000"/>
                        <a:t>728</a:t>
                      </a:r>
                    </a:p>
                  </a:txBody>
                  <a:tcPr/>
                </a:tc>
                <a:tc>
                  <a:txBody>
                    <a:bodyPr/>
                    <a:lstStyle/>
                    <a:p>
                      <a:r>
                        <a:rPr lang="en-US" sz="1000"/>
                        <a:t>9</a:t>
                      </a:r>
                    </a:p>
                  </a:txBody>
                  <a:tcPr/>
                </a:tc>
                <a:tc>
                  <a:txBody>
                    <a:bodyPr/>
                    <a:lstStyle/>
                    <a:p>
                      <a:r>
                        <a:rPr lang="en-US" sz="1000"/>
                        <a:t>4.5427 %</a:t>
                      </a:r>
                    </a:p>
                  </a:txBody>
                  <a:tcPr/>
                </a:tc>
                <a:extLst>
                  <a:ext uri="{0D108BD9-81ED-4DB2-BD59-A6C34878D82A}">
                    <a16:rowId xmlns:a16="http://schemas.microsoft.com/office/drawing/2014/main" val="148305260"/>
                  </a:ext>
                </a:extLst>
              </a:tr>
            </a:tbl>
          </a:graphicData>
        </a:graphic>
      </p:graphicFrame>
      <p:sp>
        <p:nvSpPr>
          <p:cNvPr id="4" name="Text Placeholder 3">
            <a:extLst>
              <a:ext uri="{FF2B5EF4-FFF2-40B4-BE49-F238E27FC236}">
                <a16:creationId xmlns:a16="http://schemas.microsoft.com/office/drawing/2014/main" id="{04AF6196-5989-4B95-89F8-058ACC91A8C5}"/>
              </a:ext>
            </a:extLst>
          </p:cNvPr>
          <p:cNvSpPr>
            <a:spLocks noGrp="1"/>
          </p:cNvSpPr>
          <p:nvPr>
            <p:ph type="body" sz="quarter" idx="14"/>
          </p:nvPr>
        </p:nvSpPr>
        <p:spPr/>
        <p:txBody>
          <a:bodyPr/>
          <a:lstStyle/>
          <a:p>
            <a:r>
              <a:rPr lang="en-US"/>
              <a:t>01/01/2023 - 04/03/2023</a:t>
            </a:r>
          </a:p>
        </p:txBody>
      </p:sp>
    </p:spTree>
    <p:extLst>
      <p:ext uri="{BB962C8B-B14F-4D97-AF65-F5344CB8AC3E}">
        <p14:creationId xmlns:p14="http://schemas.microsoft.com/office/powerpoint/2010/main" val="948175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426B2-9940-4B05-BD9E-FA50BC65D195}"/>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B7A2F339-2600-43DF-BDF5-87B43FEDD8BD}"/>
              </a:ext>
            </a:extLst>
          </p:cNvPr>
          <p:cNvGraphicFramePr>
            <a:graphicFrameLocks noGrp="1"/>
          </p:cNvGraphicFramePr>
          <p:nvPr>
            <p:ph type="chart" sz="quarter" idx="13"/>
            <p:extLst>
              <p:ext uri="{D42A27DB-BD31-4B8C-83A1-F6EECF244321}">
                <p14:modId xmlns:p14="http://schemas.microsoft.com/office/powerpoint/2010/main" val="1419611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4D4F2C-D2B2-49C2-8319-EF347F6941D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123ADF9-9A7F-4DFB-B194-B58A1E5E5A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9562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BC217-74DC-40E4-B5D1-D872C74623EF}"/>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08B69B37-33D6-4C0C-A8B3-05F59F6B41DB}"/>
              </a:ext>
            </a:extLst>
          </p:cNvPr>
          <p:cNvGraphicFramePr>
            <a:graphicFrameLocks noGrp="1"/>
          </p:cNvGraphicFramePr>
          <p:nvPr>
            <p:ph type="chart" sz="quarter" idx="13"/>
            <p:extLst>
              <p:ext uri="{D42A27DB-BD31-4B8C-83A1-F6EECF244321}">
                <p14:modId xmlns:p14="http://schemas.microsoft.com/office/powerpoint/2010/main" val="1140694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053F6B-AEB0-4D21-95A7-C2F9E3E0076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9C588DA-7D24-4820-9361-C8EDCFC4C5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5551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B4A25-2E81-4C83-8A27-2D95E3D17A71}"/>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F8B7A23E-7780-4FA7-9A6E-4256FA3D742E}"/>
              </a:ext>
            </a:extLst>
          </p:cNvPr>
          <p:cNvGraphicFramePr>
            <a:graphicFrameLocks noGrp="1"/>
          </p:cNvGraphicFramePr>
          <p:nvPr>
            <p:ph type="chart" sz="quarter" idx="13"/>
            <p:extLst>
              <p:ext uri="{D42A27DB-BD31-4B8C-83A1-F6EECF244321}">
                <p14:modId xmlns:p14="http://schemas.microsoft.com/office/powerpoint/2010/main" val="1943092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54536D-98A4-4A53-AAEC-CE43485A2E0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D6CEDB1-10BE-4FA2-8492-90BAA7DFA9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21256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24F1B-A723-4DBE-BB14-638AB3C38C82}"/>
              </a:ext>
            </a:extLst>
          </p:cNvPr>
          <p:cNvSpPr>
            <a:spLocks noGrp="1"/>
          </p:cNvSpPr>
          <p:nvPr>
            <p:ph type="title"/>
          </p:nvPr>
        </p:nvSpPr>
        <p:spPr/>
        <p:txBody>
          <a:bodyPr/>
          <a:lstStyle/>
          <a:p>
            <a:r>
              <a:rPr lang="en-US"/>
              <a:t>Instagram Instagram Top Posts | TMNAS - 1 of 3</a:t>
            </a:r>
          </a:p>
        </p:txBody>
      </p:sp>
      <p:graphicFrame>
        <p:nvGraphicFramePr>
          <p:cNvPr id="5" name="Table Placeholder 4">
            <a:extLst>
              <a:ext uri="{FF2B5EF4-FFF2-40B4-BE49-F238E27FC236}">
                <a16:creationId xmlns:a16="http://schemas.microsoft.com/office/drawing/2014/main" id="{C4ABFF93-8292-463C-9C35-016B412CDBCF}"/>
              </a:ext>
            </a:extLst>
          </p:cNvPr>
          <p:cNvGraphicFramePr>
            <a:graphicFrameLocks noGrp="1"/>
          </p:cNvGraphicFramePr>
          <p:nvPr>
            <p:ph type="tbl" sz="quarter" idx="13"/>
            <p:extLst>
              <p:ext uri="{D42A27DB-BD31-4B8C-83A1-F6EECF244321}">
                <p14:modId xmlns:p14="http://schemas.microsoft.com/office/powerpoint/2010/main" val="3232538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91582763"/>
                    </a:ext>
                  </a:extLst>
                </a:gridCol>
                <a:gridCol w="1975104">
                  <a:extLst>
                    <a:ext uri="{9D8B030D-6E8A-4147-A177-3AD203B41FA5}">
                      <a16:colId xmlns:a16="http://schemas.microsoft.com/office/drawing/2014/main" val="703927428"/>
                    </a:ext>
                  </a:extLst>
                </a:gridCol>
                <a:gridCol w="905256">
                  <a:extLst>
                    <a:ext uri="{9D8B030D-6E8A-4147-A177-3AD203B41FA5}">
                      <a16:colId xmlns:a16="http://schemas.microsoft.com/office/drawing/2014/main" val="2326416626"/>
                    </a:ext>
                  </a:extLst>
                </a:gridCol>
                <a:gridCol w="905256">
                  <a:extLst>
                    <a:ext uri="{9D8B030D-6E8A-4147-A177-3AD203B41FA5}">
                      <a16:colId xmlns:a16="http://schemas.microsoft.com/office/drawing/2014/main" val="585481819"/>
                    </a:ext>
                  </a:extLst>
                </a:gridCol>
                <a:gridCol w="905256">
                  <a:extLst>
                    <a:ext uri="{9D8B030D-6E8A-4147-A177-3AD203B41FA5}">
                      <a16:colId xmlns:a16="http://schemas.microsoft.com/office/drawing/2014/main" val="1025692722"/>
                    </a:ext>
                  </a:extLst>
                </a:gridCol>
                <a:gridCol w="905256">
                  <a:extLst>
                    <a:ext uri="{9D8B030D-6E8A-4147-A177-3AD203B41FA5}">
                      <a16:colId xmlns:a16="http://schemas.microsoft.com/office/drawing/2014/main" val="192621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2211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- 2022-12-30 14:12:45</a:t>
                      </a:r>
                      <a:r>
                        <a:rPr kumimoji="0" lang="en-US" sz="1000" b="0" i="0" u="none" strike="noStrike" kern="1200" cap="none" spc="0" normalizeH="0" baseline="0" noProof="0">
                          <a:ln>
                            <a:noFill/>
                          </a:ln>
                          <a:solidFill>
                            <a:prstClr val="black"/>
                          </a:solidFill>
                          <a:effectLst/>
                          <a:uLnTx/>
                          <a:uFillTx/>
                          <a:latin typeface="Calibri"/>
                          <a:ea typeface="+mn-ea"/>
                          <a:cs typeface="+mn-cs"/>
                        </a:rPr>
                        <a:t>
 As we go into the New Year, we say goodbye and good luck to long-time colleague, friend, and mentor.
Mark Proska, who has been with TMNAS since 2013 and has served as our Chief Actuarial and Risk Officer for nearly a decade, announced earlier this year that he's headed to #retirement after an incredible career.
Mark was known well around TMNAS for his quick wit, approachability, and certainly his fancy suits! He looks forward to spending even more time soaking up the sun on the Ocean City, NJ beaches with his family.
Thank you for all that you've done for our organization, Mark, and good luck with whatever comes next!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https://quintly-image-storage.s3.amazonaws.com/10429b35b14158eee4bb6fd8424b954e/9442db1d1901b89f0894f1e186e7f498.jpg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765829670"/>
                  </a:ext>
                </a:extLst>
              </a:tr>
            </a:tbl>
          </a:graphicData>
        </a:graphic>
      </p:graphicFrame>
      <p:sp>
        <p:nvSpPr>
          <p:cNvPr id="4" name="Text Placeholder 3">
            <a:extLst>
              <a:ext uri="{FF2B5EF4-FFF2-40B4-BE49-F238E27FC236}">
                <a16:creationId xmlns:a16="http://schemas.microsoft.com/office/drawing/2014/main" id="{FC62D439-72D3-4DAE-9B2D-93321DD6E20B}"/>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78234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C8E9A-FE91-4AC0-B3FE-46E1ABA86F3E}"/>
              </a:ext>
            </a:extLst>
          </p:cNvPr>
          <p:cNvSpPr>
            <a:spLocks noGrp="1"/>
          </p:cNvSpPr>
          <p:nvPr>
            <p:ph type="title"/>
          </p:nvPr>
        </p:nvSpPr>
        <p:spPr/>
        <p:txBody>
          <a:bodyPr/>
          <a:lstStyle/>
          <a:p>
            <a:r>
              <a:rPr lang="en-US"/>
              <a:t>Instagram Instagram Top Posts | TMNAS - 2 of 3</a:t>
            </a:r>
          </a:p>
        </p:txBody>
      </p:sp>
      <p:graphicFrame>
        <p:nvGraphicFramePr>
          <p:cNvPr id="5" name="Table Placeholder 4">
            <a:extLst>
              <a:ext uri="{FF2B5EF4-FFF2-40B4-BE49-F238E27FC236}">
                <a16:creationId xmlns:a16="http://schemas.microsoft.com/office/drawing/2014/main" id="{EF778148-E298-47FC-8436-82E53B0F79A5}"/>
              </a:ext>
            </a:extLst>
          </p:cNvPr>
          <p:cNvGraphicFramePr>
            <a:graphicFrameLocks noGrp="1"/>
          </p:cNvGraphicFramePr>
          <p:nvPr>
            <p:ph type="tbl" sz="quarter" idx="13"/>
            <p:extLst>
              <p:ext uri="{D42A27DB-BD31-4B8C-83A1-F6EECF244321}">
                <p14:modId xmlns:p14="http://schemas.microsoft.com/office/powerpoint/2010/main" val="2266216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77435758"/>
                    </a:ext>
                  </a:extLst>
                </a:gridCol>
                <a:gridCol w="1975104">
                  <a:extLst>
                    <a:ext uri="{9D8B030D-6E8A-4147-A177-3AD203B41FA5}">
                      <a16:colId xmlns:a16="http://schemas.microsoft.com/office/drawing/2014/main" val="3198623596"/>
                    </a:ext>
                  </a:extLst>
                </a:gridCol>
                <a:gridCol w="905256">
                  <a:extLst>
                    <a:ext uri="{9D8B030D-6E8A-4147-A177-3AD203B41FA5}">
                      <a16:colId xmlns:a16="http://schemas.microsoft.com/office/drawing/2014/main" val="403645205"/>
                    </a:ext>
                  </a:extLst>
                </a:gridCol>
                <a:gridCol w="905256">
                  <a:extLst>
                    <a:ext uri="{9D8B030D-6E8A-4147-A177-3AD203B41FA5}">
                      <a16:colId xmlns:a16="http://schemas.microsoft.com/office/drawing/2014/main" val="2050724450"/>
                    </a:ext>
                  </a:extLst>
                </a:gridCol>
                <a:gridCol w="905256">
                  <a:extLst>
                    <a:ext uri="{9D8B030D-6E8A-4147-A177-3AD203B41FA5}">
                      <a16:colId xmlns:a16="http://schemas.microsoft.com/office/drawing/2014/main" val="573275786"/>
                    </a:ext>
                  </a:extLst>
                </a:gridCol>
                <a:gridCol w="905256">
                  <a:extLst>
                    <a:ext uri="{9D8B030D-6E8A-4147-A177-3AD203B41FA5}">
                      <a16:colId xmlns:a16="http://schemas.microsoft.com/office/drawing/2014/main" val="4033070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33244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- 2022-10-28 15:30:16</a:t>
                      </a:r>
                      <a:r>
                        <a:rPr kumimoji="0" lang="en-US" sz="1000" b="0" i="0" u="none" strike="noStrike" kern="1200" cap="none" spc="0" normalizeH="0" baseline="0" noProof="0">
                          <a:ln>
                            <a:noFill/>
                          </a:ln>
                          <a:solidFill>
                            <a:prstClr val="black"/>
                          </a:solidFill>
                          <a:effectLst/>
                          <a:uLnTx/>
                          <a:uFillTx/>
                          <a:latin typeface="Calibri"/>
                          <a:ea typeface="+mn-ea"/>
                          <a:cs typeface="+mn-cs"/>
                        </a:rPr>
                        <a:t>
 The TMNAS team is READY for the final series and to cap off this #RedOctober with a bang! ⚾ This week, we had a Phillies Spirit Day in our home office in Bala Cynwyd, PA where employees wore their favorite gear and dined on one of Philly's most coveted cuisines, soft pretzels! Good luck to the phillies in their first match up tonight!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https://quintly-image-storage.s3.amazonaws.com/10429b35b14158eee4bb6fd8424b954e/30904e738a803ddc221257ffb5f7127b.jpg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504515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- 2022-10-31 15:45:23</a:t>
                      </a:r>
                      <a:r>
                        <a:rPr kumimoji="0" lang="en-US" sz="1000" b="0" i="0" u="none" strike="noStrike" kern="1200" cap="none" spc="0" normalizeH="0" baseline="0" noProof="0">
                          <a:ln>
                            <a:noFill/>
                          </a:ln>
                          <a:solidFill>
                            <a:prstClr val="black"/>
                          </a:solidFill>
                          <a:effectLst/>
                          <a:uLnTx/>
                          <a:uFillTx/>
                          <a:latin typeface="Calibri"/>
                          <a:ea typeface="+mn-ea"/>
                          <a:cs typeface="+mn-cs"/>
                        </a:rPr>
                        <a:t>
 Happy Halloween from TMNAS employees and their families!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https://quintly-image-storage.s3.amazonaws.com/10429b35b14158eee4bb6fd8424b954e/51cc490a356eb81f3eda35020c2d6b83.jpg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105998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- 2022-10-24 14:43:50</a:t>
                      </a:r>
                      <a:r>
                        <a:rPr kumimoji="0" lang="en-US" sz="1000" b="0" i="0" u="none" strike="noStrike" kern="1200" cap="none" spc="0" normalizeH="0" baseline="0" noProof="0">
                          <a:ln>
                            <a:noFill/>
                          </a:ln>
                          <a:solidFill>
                            <a:prstClr val="black"/>
                          </a:solidFill>
                          <a:effectLst/>
                          <a:uLnTx/>
                          <a:uFillTx/>
                          <a:latin typeface="Calibri"/>
                          <a:ea typeface="+mn-ea"/>
                          <a:cs typeface="+mn-cs"/>
                        </a:rPr>
                        <a:t>
 TMNAS wants to wish everyone who celebrates the festival of Diwali a great week full of light, kindness, and reflection.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https://quintly-image-storage.s3.amazonaws.com/10429b35b14158eee4bb6fd8424b954e/96fbc4e7d895cd234b5724614ec79e8f.jpg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548983692"/>
                  </a:ext>
                </a:extLst>
              </a:tr>
            </a:tbl>
          </a:graphicData>
        </a:graphic>
      </p:graphicFrame>
      <p:sp>
        <p:nvSpPr>
          <p:cNvPr id="4" name="Text Placeholder 3">
            <a:extLst>
              <a:ext uri="{FF2B5EF4-FFF2-40B4-BE49-F238E27FC236}">
                <a16:creationId xmlns:a16="http://schemas.microsoft.com/office/drawing/2014/main" id="{3A2E6299-80C6-4AD0-9C8A-92078D977398}"/>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917383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7BC8E-A21D-4FF8-AD05-2D600B1587C0}"/>
              </a:ext>
            </a:extLst>
          </p:cNvPr>
          <p:cNvSpPr>
            <a:spLocks noGrp="1"/>
          </p:cNvSpPr>
          <p:nvPr>
            <p:ph type="title"/>
          </p:nvPr>
        </p:nvSpPr>
        <p:spPr/>
        <p:txBody>
          <a:bodyPr/>
          <a:lstStyle/>
          <a:p>
            <a:r>
              <a:rPr lang="en-US"/>
              <a:t>Instagram Instagram Top Posts | TMNAS - 3 of 3</a:t>
            </a:r>
          </a:p>
        </p:txBody>
      </p:sp>
      <p:graphicFrame>
        <p:nvGraphicFramePr>
          <p:cNvPr id="5" name="Table Placeholder 4">
            <a:extLst>
              <a:ext uri="{FF2B5EF4-FFF2-40B4-BE49-F238E27FC236}">
                <a16:creationId xmlns:a16="http://schemas.microsoft.com/office/drawing/2014/main" id="{2A577C8A-56BC-46DD-899D-DD5C813D85E4}"/>
              </a:ext>
            </a:extLst>
          </p:cNvPr>
          <p:cNvGraphicFramePr>
            <a:graphicFrameLocks noGrp="1"/>
          </p:cNvGraphicFramePr>
          <p:nvPr>
            <p:ph type="tbl" sz="quarter" idx="13"/>
            <p:extLst>
              <p:ext uri="{D42A27DB-BD31-4B8C-83A1-F6EECF244321}">
                <p14:modId xmlns:p14="http://schemas.microsoft.com/office/powerpoint/2010/main" val="1772680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02944271"/>
                    </a:ext>
                  </a:extLst>
                </a:gridCol>
                <a:gridCol w="1975104">
                  <a:extLst>
                    <a:ext uri="{9D8B030D-6E8A-4147-A177-3AD203B41FA5}">
                      <a16:colId xmlns:a16="http://schemas.microsoft.com/office/drawing/2014/main" val="2598436239"/>
                    </a:ext>
                  </a:extLst>
                </a:gridCol>
                <a:gridCol w="905256">
                  <a:extLst>
                    <a:ext uri="{9D8B030D-6E8A-4147-A177-3AD203B41FA5}">
                      <a16:colId xmlns:a16="http://schemas.microsoft.com/office/drawing/2014/main" val="2586555410"/>
                    </a:ext>
                  </a:extLst>
                </a:gridCol>
                <a:gridCol w="905256">
                  <a:extLst>
                    <a:ext uri="{9D8B030D-6E8A-4147-A177-3AD203B41FA5}">
                      <a16:colId xmlns:a16="http://schemas.microsoft.com/office/drawing/2014/main" val="2251818515"/>
                    </a:ext>
                  </a:extLst>
                </a:gridCol>
                <a:gridCol w="905256">
                  <a:extLst>
                    <a:ext uri="{9D8B030D-6E8A-4147-A177-3AD203B41FA5}">
                      <a16:colId xmlns:a16="http://schemas.microsoft.com/office/drawing/2014/main" val="2683041015"/>
                    </a:ext>
                  </a:extLst>
                </a:gridCol>
                <a:gridCol w="905256">
                  <a:extLst>
                    <a:ext uri="{9D8B030D-6E8A-4147-A177-3AD203B41FA5}">
                      <a16:colId xmlns:a16="http://schemas.microsoft.com/office/drawing/2014/main" val="2577094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8142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- 2022-12-09 11:22:44</a:t>
                      </a:r>
                      <a:r>
                        <a:rPr kumimoji="0" lang="en-US" sz="1000" b="0" i="0" u="none" strike="noStrike" kern="1200" cap="none" spc="0" normalizeH="0" baseline="0" noProof="0">
                          <a:ln>
                            <a:noFill/>
                          </a:ln>
                          <a:solidFill>
                            <a:prstClr val="black"/>
                          </a:solidFill>
                          <a:effectLst/>
                          <a:uLnTx/>
                          <a:uFillTx/>
                          <a:latin typeface="Calibri"/>
                          <a:ea typeface="+mn-ea"/>
                          <a:cs typeface="+mn-cs"/>
                        </a:rPr>
                        <a:t>
 Last night, our HR team made their way to Lancaster, PA to attend the Central Penn Business Journals' Best Places to Work in PA 2022 awards dinner. As our 9th time making this list, TMNAS was nominated in the Large Employers category with over 30 companies.
This year, we're proud to announce we got 5TH PLACE in this category, our best yet! What an amazing way to round out our 10th anniversary!
Thank you to all of our employees for making TMNAS one of the Best Places to Work in 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https://quintly-image-storage.s3.amazonaws.com/10429b35b14158eee4bb6fd8424b954e/9f886101e45deb2d61f4c751fd5bab45.jpg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557100799"/>
                  </a:ext>
                </a:extLst>
              </a:tr>
            </a:tbl>
          </a:graphicData>
        </a:graphic>
      </p:graphicFrame>
      <p:sp>
        <p:nvSpPr>
          <p:cNvPr id="4" name="Text Placeholder 3">
            <a:extLst>
              <a:ext uri="{FF2B5EF4-FFF2-40B4-BE49-F238E27FC236}">
                <a16:creationId xmlns:a16="http://schemas.microsoft.com/office/drawing/2014/main" id="{7C28D3A8-66B3-4D30-87F8-F3E66E30EC90}"/>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1487273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AD6C-06B4-4FCB-882F-EE5B4910B3DB}"/>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B571A142-7A08-4A58-8959-87CC29BC06D8}"/>
              </a:ext>
            </a:extLst>
          </p:cNvPr>
          <p:cNvGraphicFramePr>
            <a:graphicFrameLocks noGrp="1"/>
          </p:cNvGraphicFramePr>
          <p:nvPr>
            <p:ph type="tbl" sz="quarter" idx="13"/>
            <p:extLst>
              <p:ext uri="{D42A27DB-BD31-4B8C-83A1-F6EECF244321}">
                <p14:modId xmlns:p14="http://schemas.microsoft.com/office/powerpoint/2010/main" val="2731263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87526048"/>
                    </a:ext>
                  </a:extLst>
                </a:gridCol>
                <a:gridCol w="658368">
                  <a:extLst>
                    <a:ext uri="{9D8B030D-6E8A-4147-A177-3AD203B41FA5}">
                      <a16:colId xmlns:a16="http://schemas.microsoft.com/office/drawing/2014/main" val="1463629351"/>
                    </a:ext>
                  </a:extLst>
                </a:gridCol>
                <a:gridCol w="658368">
                  <a:extLst>
                    <a:ext uri="{9D8B030D-6E8A-4147-A177-3AD203B41FA5}">
                      <a16:colId xmlns:a16="http://schemas.microsoft.com/office/drawing/2014/main" val="368113721"/>
                    </a:ext>
                  </a:extLst>
                </a:gridCol>
                <a:gridCol w="329184">
                  <a:extLst>
                    <a:ext uri="{9D8B030D-6E8A-4147-A177-3AD203B41FA5}">
                      <a16:colId xmlns:a16="http://schemas.microsoft.com/office/drawing/2014/main" val="3178470845"/>
                    </a:ext>
                  </a:extLst>
                </a:gridCol>
                <a:gridCol w="329184">
                  <a:extLst>
                    <a:ext uri="{9D8B030D-6E8A-4147-A177-3AD203B41FA5}">
                      <a16:colId xmlns:a16="http://schemas.microsoft.com/office/drawing/2014/main" val="1547813490"/>
                    </a:ext>
                  </a:extLst>
                </a:gridCol>
                <a:gridCol w="658368">
                  <a:extLst>
                    <a:ext uri="{9D8B030D-6E8A-4147-A177-3AD203B41FA5}">
                      <a16:colId xmlns:a16="http://schemas.microsoft.com/office/drawing/2014/main" val="488759606"/>
                    </a:ext>
                  </a:extLst>
                </a:gridCol>
                <a:gridCol w="658368">
                  <a:extLst>
                    <a:ext uri="{9D8B030D-6E8A-4147-A177-3AD203B41FA5}">
                      <a16:colId xmlns:a16="http://schemas.microsoft.com/office/drawing/2014/main" val="799294325"/>
                    </a:ext>
                  </a:extLst>
                </a:gridCol>
                <a:gridCol w="658368">
                  <a:extLst>
                    <a:ext uri="{9D8B030D-6E8A-4147-A177-3AD203B41FA5}">
                      <a16:colId xmlns:a16="http://schemas.microsoft.com/office/drawing/2014/main" val="4212644843"/>
                    </a:ext>
                  </a:extLst>
                </a:gridCol>
                <a:gridCol w="658368">
                  <a:extLst>
                    <a:ext uri="{9D8B030D-6E8A-4147-A177-3AD203B41FA5}">
                      <a16:colId xmlns:a16="http://schemas.microsoft.com/office/drawing/2014/main" val="947730357"/>
                    </a:ext>
                  </a:extLst>
                </a:gridCol>
                <a:gridCol w="658368">
                  <a:extLst>
                    <a:ext uri="{9D8B030D-6E8A-4147-A177-3AD203B41FA5}">
                      <a16:colId xmlns:a16="http://schemas.microsoft.com/office/drawing/2014/main" val="1125009598"/>
                    </a:ext>
                  </a:extLst>
                </a:gridCol>
                <a:gridCol w="658368">
                  <a:extLst>
                    <a:ext uri="{9D8B030D-6E8A-4147-A177-3AD203B41FA5}">
                      <a16:colId xmlns:a16="http://schemas.microsoft.com/office/drawing/2014/main" val="2542748134"/>
                    </a:ext>
                  </a:extLst>
                </a:gridCol>
                <a:gridCol w="658368">
                  <a:extLst>
                    <a:ext uri="{9D8B030D-6E8A-4147-A177-3AD203B41FA5}">
                      <a16:colId xmlns:a16="http://schemas.microsoft.com/office/drawing/2014/main" val="182068237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077250642"/>
                  </a:ext>
                </a:extLst>
              </a:tr>
              <a:tr h="370840">
                <a:tc>
                  <a:txBody>
                    <a:bodyPr/>
                    <a:lstStyle/>
                    <a:p>
                      <a:r>
                        <a:rPr lang="en-US" sz="1000"/>
                        <a:t>tmna_services</a:t>
                      </a:r>
                    </a:p>
                  </a:txBody>
                  <a:tcPr/>
                </a:tc>
                <a:tc>
                  <a:txBody>
                    <a:bodyPr/>
                    <a:lstStyle/>
                    <a:p>
                      <a:r>
                        <a:rPr lang="en-US" sz="1000"/>
                        <a:t>9</a:t>
                      </a:r>
                    </a:p>
                  </a:txBody>
                  <a:tcPr/>
                </a:tc>
                <a:tc>
                  <a:txBody>
                    <a:bodyPr/>
                    <a:lstStyle/>
                    <a:p>
                      <a:r>
                        <a:rPr lang="en-US" sz="1000"/>
                        <a:t>0.7265 %</a:t>
                      </a:r>
                    </a:p>
                  </a:txBody>
                  <a:tcPr/>
                </a:tc>
                <a:tc>
                  <a:txBody>
                    <a:bodyPr/>
                    <a:lstStyle/>
                    <a:p>
                      <a:r>
                        <a:rPr lang="en-US" sz="1000"/>
                        <a:t>21.11</a:t>
                      </a:r>
                    </a:p>
                  </a:txBody>
                  <a:tcPr/>
                </a:tc>
                <a:tc>
                  <a:txBody>
                    <a:bodyPr/>
                    <a:lstStyle/>
                    <a:p>
                      <a:r>
                        <a:rPr lang="en-US" sz="1000"/>
                        <a:t>0.33</a:t>
                      </a:r>
                    </a:p>
                  </a:txBody>
                  <a:tcPr/>
                </a:tc>
                <a:tc>
                  <a:txBody>
                    <a:bodyPr/>
                    <a:lstStyle/>
                    <a:p>
                      <a:r>
                        <a:rPr lang="en-US" sz="1000"/>
                        <a:t>114.56</a:t>
                      </a:r>
                    </a:p>
                  </a:txBody>
                  <a:tcPr/>
                </a:tc>
                <a:tc>
                  <a:txBody>
                    <a:bodyPr/>
                    <a:lstStyle/>
                    <a:p>
                      <a:r>
                        <a:rPr lang="en-US" sz="1000"/>
                        <a:t>113.67</a:t>
                      </a:r>
                    </a:p>
                  </a:txBody>
                  <a:tcPr/>
                </a:tc>
                <a:tc>
                  <a:txBody>
                    <a:bodyPr/>
                    <a:lstStyle/>
                    <a:p>
                      <a:r>
                        <a:rPr lang="en-US" sz="1000"/>
                        <a:t>79.67</a:t>
                      </a:r>
                    </a:p>
                  </a:txBody>
                  <a:tcPr/>
                </a:tc>
                <a:tc>
                  <a:txBody>
                    <a:bodyPr/>
                    <a:lstStyle/>
                    <a:p>
                      <a:r>
                        <a:rPr lang="en-US" sz="1000"/>
                        <a:t>79.33</a:t>
                      </a:r>
                    </a:p>
                  </a:txBody>
                  <a:tcPr/>
                </a:tc>
                <a:tc>
                  <a:txBody>
                    <a:bodyPr/>
                    <a:lstStyle/>
                    <a:p>
                      <a:r>
                        <a:rPr lang="en-US" sz="1000"/>
                        <a:t>1031</a:t>
                      </a:r>
                    </a:p>
                  </a:txBody>
                  <a:tcPr/>
                </a:tc>
                <a:tc>
                  <a:txBody>
                    <a:bodyPr/>
                    <a:lstStyle/>
                    <a:p>
                      <a:r>
                        <a:rPr lang="en-US" sz="1000"/>
                        <a:t>190</a:t>
                      </a:r>
                    </a:p>
                  </a:txBody>
                  <a:tcPr/>
                </a:tc>
                <a:tc>
                  <a:txBody>
                    <a:bodyPr/>
                    <a:lstStyle/>
                    <a:p>
                      <a:r>
                        <a:rPr lang="en-US" sz="1000"/>
                        <a:t>717</a:t>
                      </a:r>
                    </a:p>
                  </a:txBody>
                  <a:tcPr/>
                </a:tc>
                <a:extLst>
                  <a:ext uri="{0D108BD9-81ED-4DB2-BD59-A6C34878D82A}">
                    <a16:rowId xmlns:a16="http://schemas.microsoft.com/office/drawing/2014/main" val="196360904"/>
                  </a:ext>
                </a:extLst>
              </a:tr>
            </a:tbl>
          </a:graphicData>
        </a:graphic>
      </p:graphicFrame>
      <p:sp>
        <p:nvSpPr>
          <p:cNvPr id="4" name="Text Placeholder 3">
            <a:extLst>
              <a:ext uri="{FF2B5EF4-FFF2-40B4-BE49-F238E27FC236}">
                <a16:creationId xmlns:a16="http://schemas.microsoft.com/office/drawing/2014/main" id="{4C95FDB5-F8DA-434E-811E-7024044F90B5}"/>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804278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2437</Words>
  <Application>Microsoft Office PowerPoint</Application>
  <PresentationFormat>On-screen Show (4:3)</PresentationFormat>
  <Paragraphs>432</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Facebook Impressions | TMNAS</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4</vt:lpstr>
      <vt:lpstr>LinkedIn Posts Table | TMNAS - 2 of 4</vt:lpstr>
      <vt:lpstr>LinkedIn Posts Table | TMNAS - 3 of 4</vt:lpstr>
      <vt:lpstr>LinkedIn Posts Table | TMNAS - 4 of 4</vt:lpstr>
      <vt:lpstr>Instagram Key Metrics Table | TMNAS</vt:lpstr>
      <vt:lpstr>Instagram Followers Change | TMNAS</vt:lpstr>
      <vt:lpstr>Instagram Average Interactions Per Post | TMNAS</vt:lpstr>
      <vt:lpstr>Instagram Total Interactions Per Month | TMNAS</vt:lpstr>
      <vt:lpstr>Instagram Instagram Top Posts | TMNAS - 1 of 3</vt:lpstr>
      <vt:lpstr>Instagram Instagram Top Posts | TMNAS - 2 of 3</vt:lpstr>
      <vt:lpstr>Instagram Instagram Top Posts | TMNAS - 3 of 3</vt:lpstr>
      <vt:lpstr>Instagram Stories Key Metrics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2023-04-04T20:25:52Z</dcterms:created>
  <dcterms:modified xsi:type="dcterms:W3CDTF">2023-04-04T20:26:40Z</dcterms:modified>
</cp:coreProperties>
</file>