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8" r:id="rId31"/>
    <p:sldId id="289" r:id="rId32"/>
    <p:sldId id="290"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44986</c:v>
                </c:pt>
              </c:numCache>
            </c:numRef>
          </c:cat>
          <c:val>
            <c:numRef>
              <c:f>Sheet1!$B$2</c:f>
              <c:numCache>
                <c:formatCode>General</c:formatCode>
                <c:ptCount val="1"/>
                <c:pt idx="0">
                  <c:v>486</c:v>
                </c:pt>
              </c:numCache>
            </c:numRef>
          </c:val>
          <c:extLst>
            <c:ext xmlns:c16="http://schemas.microsoft.com/office/drawing/2014/chart" uri="{C3380CC4-5D6E-409C-BE32-E72D297353CC}">
              <c16:uniqueId val="{00000000-9ED2-4136-A1B1-CBBB9821B22D}"/>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44986</c:v>
                </c:pt>
              </c:numCache>
            </c:numRef>
          </c:cat>
          <c:val>
            <c:numRef>
              <c:f>Sheet1!$C$2</c:f>
              <c:numCache>
                <c:formatCode>General</c:formatCode>
                <c:ptCount val="1"/>
                <c:pt idx="0">
                  <c:v>495</c:v>
                </c:pt>
              </c:numCache>
            </c:numRef>
          </c:val>
          <c:extLst>
            <c:ext xmlns:c16="http://schemas.microsoft.com/office/drawing/2014/chart" uri="{C3380CC4-5D6E-409C-BE32-E72D297353CC}">
              <c16:uniqueId val="{00000001-9ED2-4136-A1B1-CBBB9821B22D}"/>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44986</c:v>
                </c:pt>
              </c:numCache>
            </c:numRef>
          </c:cat>
          <c:val>
            <c:numRef>
              <c:f>Sheet1!$D$2</c:f>
              <c:numCache>
                <c:formatCode>General</c:formatCode>
                <c:ptCount val="1"/>
                <c:pt idx="0">
                  <c:v>20621</c:v>
                </c:pt>
              </c:numCache>
            </c:numRef>
          </c:val>
          <c:extLst>
            <c:ext xmlns:c16="http://schemas.microsoft.com/office/drawing/2014/chart" uri="{C3380CC4-5D6E-409C-BE32-E72D297353CC}">
              <c16:uniqueId val="{00000002-9ED2-4136-A1B1-CBBB9821B22D}"/>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44986</c:v>
                </c:pt>
              </c:numCache>
            </c:numRef>
          </c:cat>
          <c:val>
            <c:numRef>
              <c:f>Sheet1!$E$2</c:f>
              <c:numCache>
                <c:formatCode>General</c:formatCode>
                <c:ptCount val="1"/>
                <c:pt idx="0">
                  <c:v>245</c:v>
                </c:pt>
              </c:numCache>
            </c:numRef>
          </c:val>
          <c:extLst>
            <c:ext xmlns:c16="http://schemas.microsoft.com/office/drawing/2014/chart" uri="{C3380CC4-5D6E-409C-BE32-E72D297353CC}">
              <c16:uniqueId val="{00000003-9ED2-4136-A1B1-CBBB9821B22D}"/>
            </c:ext>
          </c:extLst>
        </c:ser>
        <c:dLbls>
          <c:showLegendKey val="0"/>
          <c:showVal val="0"/>
          <c:showCatName val="0"/>
          <c:showSerName val="0"/>
          <c:showPercent val="0"/>
          <c:showBubbleSize val="0"/>
        </c:dLbls>
        <c:gapWidth val="219"/>
        <c:overlap val="-27"/>
        <c:axId val="366847048"/>
        <c:axId val="366841800"/>
      </c:barChart>
      <c:dateAx>
        <c:axId val="366847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841800"/>
        <c:crosses val="autoZero"/>
        <c:auto val="1"/>
        <c:lblOffset val="100"/>
        <c:baseTimeUnit val="days"/>
      </c:dateAx>
      <c:valAx>
        <c:axId val="366841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847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0</c:v>
                </c:pt>
                <c:pt idx="2">
                  <c:v>1</c:v>
                </c:pt>
                <c:pt idx="3">
                  <c:v>0</c:v>
                </c:pt>
              </c:numCache>
            </c:numRef>
          </c:val>
          <c:extLst>
            <c:ext xmlns:c16="http://schemas.microsoft.com/office/drawing/2014/chart" uri="{C3380CC4-5D6E-409C-BE32-E72D297353CC}">
              <c16:uniqueId val="{00000000-D84C-4C97-8CD8-3A2D2BAF0375}"/>
            </c:ext>
          </c:extLst>
        </c:ser>
        <c:dLbls>
          <c:showLegendKey val="0"/>
          <c:showVal val="0"/>
          <c:showCatName val="0"/>
          <c:showSerName val="0"/>
          <c:showPercent val="0"/>
          <c:showBubbleSize val="0"/>
        </c:dLbls>
        <c:gapWidth val="219"/>
        <c:overlap val="-27"/>
        <c:axId val="369439232"/>
        <c:axId val="369433984"/>
      </c:barChart>
      <c:dateAx>
        <c:axId val="369439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433984"/>
        <c:crosses val="autoZero"/>
        <c:auto val="1"/>
        <c:lblOffset val="100"/>
        <c:baseTimeUnit val="months"/>
      </c:dateAx>
      <c:valAx>
        <c:axId val="369433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439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c:v>
                </c:pt>
                <c:pt idx="1">
                  <c:v>3</c:v>
                </c:pt>
                <c:pt idx="2">
                  <c:v>4</c:v>
                </c:pt>
                <c:pt idx="3">
                  <c:v>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10F-4D08-A76C-3EC2BDFBF142}"/>
            </c:ext>
          </c:extLst>
        </c:ser>
        <c:dLbls>
          <c:showLegendKey val="0"/>
          <c:showVal val="0"/>
          <c:showCatName val="0"/>
          <c:showSerName val="0"/>
          <c:showPercent val="0"/>
          <c:showBubbleSize val="0"/>
        </c:dLbls>
        <c:gapWidth val="219"/>
        <c:overlap val="-27"/>
        <c:axId val="365871072"/>
        <c:axId val="365875336"/>
      </c:barChart>
      <c:dateAx>
        <c:axId val="365871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875336"/>
        <c:crosses val="autoZero"/>
        <c:auto val="1"/>
        <c:lblOffset val="100"/>
        <c:baseTimeUnit val="months"/>
      </c:dateAx>
      <c:valAx>
        <c:axId val="365875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871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27</c:v>
                </c:pt>
                <c:pt idx="1">
                  <c:v>46</c:v>
                </c:pt>
                <c:pt idx="2">
                  <c:v>70</c:v>
                </c:pt>
                <c:pt idx="3">
                  <c:v>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963-452D-8CFE-0EF9DAA774AD}"/>
            </c:ext>
          </c:extLst>
        </c:ser>
        <c:dLbls>
          <c:showLegendKey val="0"/>
          <c:showVal val="0"/>
          <c:showCatName val="0"/>
          <c:showSerName val="0"/>
          <c:showPercent val="0"/>
          <c:showBubbleSize val="0"/>
        </c:dLbls>
        <c:gapWidth val="219"/>
        <c:overlap val="-27"/>
        <c:axId val="292671488"/>
        <c:axId val="292675096"/>
      </c:barChart>
      <c:catAx>
        <c:axId val="292671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675096"/>
        <c:crosses val="autoZero"/>
        <c:auto val="1"/>
        <c:lblAlgn val="ctr"/>
        <c:lblOffset val="100"/>
        <c:noMultiLvlLbl val="0"/>
      </c:catAx>
      <c:valAx>
        <c:axId val="292675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671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1304</c:v>
                </c:pt>
                <c:pt idx="1">
                  <c:v>1250</c:v>
                </c:pt>
                <c:pt idx="2">
                  <c:v>2398</c:v>
                </c:pt>
                <c:pt idx="3">
                  <c:v>94</c:v>
                </c:pt>
                <c:pt idx="4">
                  <c:v>0</c:v>
                </c:pt>
              </c:numCache>
            </c:numRef>
          </c:val>
          <c:extLst>
            <c:ext xmlns:c16="http://schemas.microsoft.com/office/drawing/2014/chart" uri="{C3380CC4-5D6E-409C-BE32-E72D297353CC}">
              <c16:uniqueId val="{00000000-D7BD-4DA9-8E8D-6D04E5996708}"/>
            </c:ext>
          </c:extLst>
        </c:ser>
        <c:dLbls>
          <c:showLegendKey val="0"/>
          <c:showVal val="0"/>
          <c:showCatName val="0"/>
          <c:showSerName val="0"/>
          <c:showPercent val="0"/>
          <c:showBubbleSize val="0"/>
        </c:dLbls>
        <c:gapWidth val="219"/>
        <c:overlap val="-27"/>
        <c:axId val="292670832"/>
        <c:axId val="292671160"/>
      </c:barChart>
      <c:dateAx>
        <c:axId val="292670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671160"/>
        <c:crosses val="autoZero"/>
        <c:auto val="1"/>
        <c:lblOffset val="100"/>
        <c:baseTimeUnit val="months"/>
      </c:dateAx>
      <c:valAx>
        <c:axId val="292671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670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5</c:v>
                </c:pt>
                <c:pt idx="1">
                  <c:v>1</c:v>
                </c:pt>
                <c:pt idx="2">
                  <c:v>3</c:v>
                </c:pt>
                <c:pt idx="3">
                  <c:v>0</c:v>
                </c:pt>
              </c:numCache>
            </c:numRef>
          </c:val>
          <c:extLst>
            <c:ext xmlns:c16="http://schemas.microsoft.com/office/drawing/2014/chart" uri="{C3380CC4-5D6E-409C-BE32-E72D297353CC}">
              <c16:uniqueId val="{00000000-6225-4B17-9B42-23734383C00E}"/>
            </c:ext>
          </c:extLst>
        </c:ser>
        <c:dLbls>
          <c:showLegendKey val="0"/>
          <c:showVal val="0"/>
          <c:showCatName val="0"/>
          <c:showSerName val="0"/>
          <c:showPercent val="0"/>
          <c:showBubbleSize val="0"/>
        </c:dLbls>
        <c:gapWidth val="219"/>
        <c:overlap val="-27"/>
        <c:axId val="475018712"/>
        <c:axId val="475017728"/>
      </c:barChart>
      <c:dateAx>
        <c:axId val="475018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017728"/>
        <c:crosses val="autoZero"/>
        <c:auto val="1"/>
        <c:lblOffset val="100"/>
        <c:baseTimeUnit val="months"/>
      </c:dateAx>
      <c:valAx>
        <c:axId val="475017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018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0A6-4256-B8BA-106B68841927}"/>
            </c:ext>
          </c:extLst>
        </c:ser>
        <c:dLbls>
          <c:showLegendKey val="0"/>
          <c:showVal val="0"/>
          <c:showCatName val="0"/>
          <c:showSerName val="0"/>
          <c:showPercent val="0"/>
          <c:showBubbleSize val="0"/>
        </c:dLbls>
        <c:gapWidth val="219"/>
        <c:overlap val="-27"/>
        <c:axId val="475012808"/>
        <c:axId val="475021664"/>
      </c:barChart>
      <c:dateAx>
        <c:axId val="475012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021664"/>
        <c:crosses val="autoZero"/>
        <c:auto val="1"/>
        <c:lblOffset val="100"/>
        <c:baseTimeUnit val="months"/>
      </c:dateAx>
      <c:valAx>
        <c:axId val="475021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012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c:v>
                </c:pt>
                <c:pt idx="1">
                  <c:v>16</c:v>
                </c:pt>
                <c:pt idx="2">
                  <c:v>7</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75A-4808-89A9-61CA5570E08F}"/>
            </c:ext>
          </c:extLst>
        </c:ser>
        <c:dLbls>
          <c:showLegendKey val="0"/>
          <c:showVal val="0"/>
          <c:showCatName val="0"/>
          <c:showSerName val="0"/>
          <c:showPercent val="0"/>
          <c:showBubbleSize val="0"/>
        </c:dLbls>
        <c:gapWidth val="219"/>
        <c:overlap val="-27"/>
        <c:axId val="475017072"/>
        <c:axId val="475017400"/>
      </c:barChart>
      <c:catAx>
        <c:axId val="475017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017400"/>
        <c:crosses val="autoZero"/>
        <c:auto val="1"/>
        <c:lblAlgn val="ctr"/>
        <c:lblOffset val="100"/>
        <c:noMultiLvlLbl val="0"/>
      </c:catAx>
      <c:valAx>
        <c:axId val="475017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017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163</c:v>
                </c:pt>
                <c:pt idx="1">
                  <c:v>185</c:v>
                </c:pt>
                <c:pt idx="2">
                  <c:v>208</c:v>
                </c:pt>
                <c:pt idx="3">
                  <c:v>8</c:v>
                </c:pt>
              </c:numCache>
            </c:numRef>
          </c:val>
          <c:extLst>
            <c:ext xmlns:c16="http://schemas.microsoft.com/office/drawing/2014/chart" uri="{C3380CC4-5D6E-409C-BE32-E72D297353CC}">
              <c16:uniqueId val="{00000000-C5B3-4E42-89ED-ADDA4764C835}"/>
            </c:ext>
          </c:extLst>
        </c:ser>
        <c:dLbls>
          <c:showLegendKey val="0"/>
          <c:showVal val="0"/>
          <c:showCatName val="0"/>
          <c:showSerName val="0"/>
          <c:showPercent val="0"/>
          <c:showBubbleSize val="0"/>
        </c:dLbls>
        <c:gapWidth val="219"/>
        <c:overlap val="-27"/>
        <c:axId val="475034456"/>
        <c:axId val="475035768"/>
      </c:barChart>
      <c:dateAx>
        <c:axId val="475034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035768"/>
        <c:crosses val="autoZero"/>
        <c:auto val="1"/>
        <c:lblOffset val="100"/>
        <c:baseTimeUnit val="months"/>
      </c:dateAx>
      <c:valAx>
        <c:axId val="475035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034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Sheet1!$A$2:$A$5</c:f>
              <c:strCache>
                <c:ptCount val="4"/>
                <c:pt idx="0">
                  <c:v>2023-01</c:v>
                </c:pt>
                <c:pt idx="1">
                  <c:v>2023-02</c:v>
                </c:pt>
                <c:pt idx="2">
                  <c:v>2023-03</c:v>
                </c:pt>
                <c:pt idx="3">
                  <c:v>2023-04</c:v>
                </c:pt>
              </c:strCache>
            </c:strRef>
          </c:cat>
          <c:val>
            <c:numRef>
              <c:f>Sheet1!$B$2:$B$5</c:f>
              <c:numCache>
                <c:formatCode>General</c:formatCode>
                <c:ptCount val="4"/>
                <c:pt idx="0">
                  <c:v>50</c:v>
                </c:pt>
                <c:pt idx="1">
                  <c:v>50</c:v>
                </c:pt>
                <c:pt idx="2">
                  <c:v>47</c:v>
                </c:pt>
                <c:pt idx="3">
                  <c:v>8</c:v>
                </c:pt>
              </c:numCache>
            </c:numRef>
          </c:val>
          <c:extLst>
            <c:ext xmlns:c16="http://schemas.microsoft.com/office/drawing/2014/chart" uri="{C3380CC4-5D6E-409C-BE32-E72D297353CC}">
              <c16:uniqueId val="{00000000-05BF-4361-971E-62ADF6BC861D}"/>
            </c:ext>
          </c:extLst>
        </c:ser>
        <c:dLbls>
          <c:showLegendKey val="0"/>
          <c:showVal val="0"/>
          <c:showCatName val="0"/>
          <c:showSerName val="0"/>
          <c:showPercent val="0"/>
          <c:showBubbleSize val="0"/>
        </c:dLbls>
        <c:gapWidth val="219"/>
        <c:overlap val="-27"/>
        <c:axId val="486977024"/>
        <c:axId val="486967840"/>
      </c:barChart>
      <c:catAx>
        <c:axId val="486977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967840"/>
        <c:crosses val="autoZero"/>
        <c:auto val="1"/>
        <c:lblAlgn val="ctr"/>
        <c:lblOffset val="100"/>
        <c:noMultiLvlLbl val="0"/>
      </c:catAx>
      <c:valAx>
        <c:axId val="486967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977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Sheet1!$A$2:$A$5</c:f>
              <c:strCache>
                <c:ptCount val="4"/>
                <c:pt idx="0">
                  <c:v>2023-01</c:v>
                </c:pt>
                <c:pt idx="1">
                  <c:v>2023-02</c:v>
                </c:pt>
                <c:pt idx="2">
                  <c:v>2023-03</c:v>
                </c:pt>
                <c:pt idx="3">
                  <c:v>2023-04</c:v>
                </c:pt>
              </c:strCache>
            </c:strRef>
          </c:cat>
          <c:val>
            <c:numRef>
              <c:f>Sheet1!$B$2:$B$5</c:f>
              <c:numCache>
                <c:formatCode>General</c:formatCode>
                <c:ptCount val="4"/>
                <c:pt idx="0">
                  <c:v>550</c:v>
                </c:pt>
                <c:pt idx="1">
                  <c:v>657</c:v>
                </c:pt>
                <c:pt idx="2">
                  <c:v>668</c:v>
                </c:pt>
                <c:pt idx="3">
                  <c:v>8</c:v>
                </c:pt>
              </c:numCache>
            </c:numRef>
          </c:val>
          <c:extLst>
            <c:ext xmlns:c16="http://schemas.microsoft.com/office/drawing/2014/chart" uri="{C3380CC4-5D6E-409C-BE32-E72D297353CC}">
              <c16:uniqueId val="{00000000-3D85-439E-9AAE-342B72F29223}"/>
            </c:ext>
          </c:extLst>
        </c:ser>
        <c:dLbls>
          <c:showLegendKey val="0"/>
          <c:showVal val="0"/>
          <c:showCatName val="0"/>
          <c:showSerName val="0"/>
          <c:showPercent val="0"/>
          <c:showBubbleSize val="0"/>
        </c:dLbls>
        <c:gapWidth val="219"/>
        <c:overlap val="-27"/>
        <c:axId val="486974400"/>
        <c:axId val="486969480"/>
      </c:barChart>
      <c:catAx>
        <c:axId val="486974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969480"/>
        <c:crosses val="autoZero"/>
        <c:auto val="1"/>
        <c:lblAlgn val="ctr"/>
        <c:lblOffset val="100"/>
        <c:noMultiLvlLbl val="0"/>
      </c:catAx>
      <c:valAx>
        <c:axId val="486969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974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818</c:v>
                </c:pt>
                <c:pt idx="1">
                  <c:v>28649</c:v>
                </c:pt>
                <c:pt idx="2">
                  <c:v>27454</c:v>
                </c:pt>
                <c:pt idx="3">
                  <c:v>29726</c:v>
                </c:pt>
                <c:pt idx="4">
                  <c:v>1502</c:v>
                </c:pt>
              </c:numCache>
            </c:numRef>
          </c:val>
          <c:extLst>
            <c:ext xmlns:c16="http://schemas.microsoft.com/office/drawing/2014/chart" uri="{C3380CC4-5D6E-409C-BE32-E72D297353CC}">
              <c16:uniqueId val="{00000000-16DE-41FE-B964-61F5888273DB}"/>
            </c:ext>
          </c:extLst>
        </c:ser>
        <c:dLbls>
          <c:showLegendKey val="0"/>
          <c:showVal val="0"/>
          <c:showCatName val="0"/>
          <c:showSerName val="0"/>
          <c:showPercent val="0"/>
          <c:showBubbleSize val="0"/>
        </c:dLbls>
        <c:gapWidth val="219"/>
        <c:overlap val="-27"/>
        <c:axId val="486983912"/>
        <c:axId val="486984240"/>
      </c:barChart>
      <c:catAx>
        <c:axId val="486983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984240"/>
        <c:crosses val="autoZero"/>
        <c:auto val="1"/>
        <c:lblAlgn val="ctr"/>
        <c:lblOffset val="100"/>
        <c:noMultiLvlLbl val="0"/>
      </c:catAx>
      <c:valAx>
        <c:axId val="486984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983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c:v>
                </c:pt>
                <c:pt idx="1">
                  <c:v>2</c:v>
                </c:pt>
                <c:pt idx="2">
                  <c:v>6</c:v>
                </c:pt>
                <c:pt idx="3">
                  <c:v>-1</c:v>
                </c:pt>
              </c:numCache>
            </c:numRef>
          </c:val>
          <c:extLst>
            <c:ext xmlns:c16="http://schemas.microsoft.com/office/drawing/2014/chart" uri="{C3380CC4-5D6E-409C-BE32-E72D297353CC}">
              <c16:uniqueId val="{00000000-1437-4C3D-AB09-AA473B3C1211}"/>
            </c:ext>
          </c:extLst>
        </c:ser>
        <c:dLbls>
          <c:showLegendKey val="0"/>
          <c:showVal val="0"/>
          <c:showCatName val="0"/>
          <c:showSerName val="0"/>
          <c:showPercent val="0"/>
          <c:showBubbleSize val="0"/>
        </c:dLbls>
        <c:gapWidth val="219"/>
        <c:overlap val="-27"/>
        <c:axId val="460212064"/>
        <c:axId val="460205176"/>
      </c:barChart>
      <c:dateAx>
        <c:axId val="460212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205176"/>
        <c:crosses val="autoZero"/>
        <c:auto val="1"/>
        <c:lblOffset val="100"/>
        <c:baseTimeUnit val="months"/>
      </c:dateAx>
      <c:valAx>
        <c:axId val="460205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212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5</c:v>
                </c:pt>
                <c:pt idx="1">
                  <c:v>7</c:v>
                </c:pt>
                <c:pt idx="2">
                  <c:v>8</c:v>
                </c:pt>
                <c:pt idx="3">
                  <c:v>4</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009-4D63-919A-A33DB398C629}"/>
            </c:ext>
          </c:extLst>
        </c:ser>
        <c:dLbls>
          <c:showLegendKey val="0"/>
          <c:showVal val="0"/>
          <c:showCatName val="0"/>
          <c:showSerName val="0"/>
          <c:showPercent val="0"/>
          <c:showBubbleSize val="0"/>
        </c:dLbls>
        <c:gapWidth val="219"/>
        <c:overlap val="-27"/>
        <c:axId val="460208128"/>
        <c:axId val="460214360"/>
      </c:barChart>
      <c:dateAx>
        <c:axId val="460208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214360"/>
        <c:crosses val="autoZero"/>
        <c:auto val="1"/>
        <c:lblOffset val="100"/>
        <c:baseTimeUnit val="months"/>
      </c:dateAx>
      <c:valAx>
        <c:axId val="460214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208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54</c:v>
                </c:pt>
                <c:pt idx="1">
                  <c:v>93</c:v>
                </c:pt>
                <c:pt idx="2">
                  <c:v>117</c:v>
                </c:pt>
                <c:pt idx="3">
                  <c:v>4</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06E-4B90-A457-03F5EBDDE6B9}"/>
            </c:ext>
          </c:extLst>
        </c:ser>
        <c:dLbls>
          <c:showLegendKey val="0"/>
          <c:showVal val="0"/>
          <c:showCatName val="0"/>
          <c:showSerName val="0"/>
          <c:showPercent val="0"/>
          <c:showBubbleSize val="0"/>
        </c:dLbls>
        <c:gapWidth val="219"/>
        <c:overlap val="-27"/>
        <c:axId val="460186152"/>
        <c:axId val="460183856"/>
      </c:barChart>
      <c:catAx>
        <c:axId val="460186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183856"/>
        <c:crosses val="autoZero"/>
        <c:auto val="1"/>
        <c:lblAlgn val="ctr"/>
        <c:lblOffset val="100"/>
        <c:noMultiLvlLbl val="0"/>
      </c:catAx>
      <c:valAx>
        <c:axId val="460183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186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1293</c:v>
                </c:pt>
                <c:pt idx="1">
                  <c:v>1324</c:v>
                </c:pt>
                <c:pt idx="2">
                  <c:v>1454</c:v>
                </c:pt>
              </c:numCache>
            </c:numRef>
          </c:val>
          <c:extLst>
            <c:ext xmlns:c16="http://schemas.microsoft.com/office/drawing/2014/chart" uri="{C3380CC4-5D6E-409C-BE32-E72D297353CC}">
              <c16:uniqueId val="{00000000-B910-484A-8E19-0822A442FF32}"/>
            </c:ext>
          </c:extLst>
        </c:ser>
        <c:dLbls>
          <c:showLegendKey val="0"/>
          <c:showVal val="0"/>
          <c:showCatName val="0"/>
          <c:showSerName val="0"/>
          <c:showPercent val="0"/>
          <c:showBubbleSize val="0"/>
        </c:dLbls>
        <c:gapWidth val="219"/>
        <c:overlap val="-27"/>
        <c:axId val="460186480"/>
        <c:axId val="460188776"/>
      </c:barChart>
      <c:dateAx>
        <c:axId val="460186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188776"/>
        <c:crosses val="autoZero"/>
        <c:auto val="1"/>
        <c:lblOffset val="100"/>
        <c:baseTimeUnit val="months"/>
      </c:dateAx>
      <c:valAx>
        <c:axId val="460188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186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DDA06-2D84-41A7-94D6-BEA2B175984B}"/>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2853D33B-7BFF-4240-B95A-CC033C923CEE}"/>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054866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0D1C3-67C2-4343-92C2-782426EA477C}"/>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51B62DDD-31CF-4DB1-91FD-D66319F5F963}"/>
              </a:ext>
            </a:extLst>
          </p:cNvPr>
          <p:cNvGraphicFramePr>
            <a:graphicFrameLocks noGrp="1"/>
          </p:cNvGraphicFramePr>
          <p:nvPr>
            <p:ph type="chart" sz="quarter" idx="13"/>
            <p:extLst>
              <p:ext uri="{D42A27DB-BD31-4B8C-83A1-F6EECF244321}">
                <p14:modId xmlns:p14="http://schemas.microsoft.com/office/powerpoint/2010/main" val="13493828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C7D07D-390A-4DE2-9217-CFE72E659356}"/>
              </a:ext>
            </a:extLst>
          </p:cNvPr>
          <p:cNvSpPr>
            <a:spLocks noGrp="1"/>
          </p:cNvSpPr>
          <p:nvPr>
            <p:ph type="body" sz="quarter" idx="14"/>
          </p:nvPr>
        </p:nvSpPr>
        <p:spPr/>
        <p:txBody>
          <a:bodyPr/>
          <a:lstStyle/>
          <a:p>
            <a:r>
              <a:rPr lang="en-US"/>
              <a:t>03/01/2023 - 03/31/2023</a:t>
            </a:r>
          </a:p>
        </p:txBody>
      </p:sp>
      <p:sp>
        <p:nvSpPr>
          <p:cNvPr id="5" name="Footer Placeholder 4">
            <a:extLst>
              <a:ext uri="{FF2B5EF4-FFF2-40B4-BE49-F238E27FC236}">
                <a16:creationId xmlns:a16="http://schemas.microsoft.com/office/drawing/2014/main" id="{286A73E5-467F-4461-8969-4AD9F53EA6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3471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9EDEE-622B-4415-94AF-297E6575A904}"/>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0C1E8CCD-4464-439A-801E-30F2B02CB68C}"/>
              </a:ext>
            </a:extLst>
          </p:cNvPr>
          <p:cNvGraphicFramePr>
            <a:graphicFrameLocks noGrp="1"/>
          </p:cNvGraphicFramePr>
          <p:nvPr>
            <p:ph type="tbl" sz="quarter" idx="13"/>
            <p:extLst>
              <p:ext uri="{D42A27DB-BD31-4B8C-83A1-F6EECF244321}">
                <p14:modId xmlns:p14="http://schemas.microsoft.com/office/powerpoint/2010/main" val="4251775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574287731"/>
                    </a:ext>
                  </a:extLst>
                </a:gridCol>
                <a:gridCol w="905256">
                  <a:extLst>
                    <a:ext uri="{9D8B030D-6E8A-4147-A177-3AD203B41FA5}">
                      <a16:colId xmlns:a16="http://schemas.microsoft.com/office/drawing/2014/main" val="167093357"/>
                    </a:ext>
                  </a:extLst>
                </a:gridCol>
                <a:gridCol w="905256">
                  <a:extLst>
                    <a:ext uri="{9D8B030D-6E8A-4147-A177-3AD203B41FA5}">
                      <a16:colId xmlns:a16="http://schemas.microsoft.com/office/drawing/2014/main" val="4217566917"/>
                    </a:ext>
                  </a:extLst>
                </a:gridCol>
                <a:gridCol w="905256">
                  <a:extLst>
                    <a:ext uri="{9D8B030D-6E8A-4147-A177-3AD203B41FA5}">
                      <a16:colId xmlns:a16="http://schemas.microsoft.com/office/drawing/2014/main" val="1810931682"/>
                    </a:ext>
                  </a:extLst>
                </a:gridCol>
                <a:gridCol w="905256">
                  <a:extLst>
                    <a:ext uri="{9D8B030D-6E8A-4147-A177-3AD203B41FA5}">
                      <a16:colId xmlns:a16="http://schemas.microsoft.com/office/drawing/2014/main" val="3427770315"/>
                    </a:ext>
                  </a:extLst>
                </a:gridCol>
                <a:gridCol w="905256">
                  <a:extLst>
                    <a:ext uri="{9D8B030D-6E8A-4147-A177-3AD203B41FA5}">
                      <a16:colId xmlns:a16="http://schemas.microsoft.com/office/drawing/2014/main" val="3718539144"/>
                    </a:ext>
                  </a:extLst>
                </a:gridCol>
                <a:gridCol w="905256">
                  <a:extLst>
                    <a:ext uri="{9D8B030D-6E8A-4147-A177-3AD203B41FA5}">
                      <a16:colId xmlns:a16="http://schemas.microsoft.com/office/drawing/2014/main" val="2502765100"/>
                    </a:ext>
                  </a:extLst>
                </a:gridCol>
                <a:gridCol w="905256">
                  <a:extLst>
                    <a:ext uri="{9D8B030D-6E8A-4147-A177-3AD203B41FA5}">
                      <a16:colId xmlns:a16="http://schemas.microsoft.com/office/drawing/2014/main" val="1055761553"/>
                    </a:ext>
                  </a:extLst>
                </a:gridCol>
                <a:gridCol w="905256">
                  <a:extLst>
                    <a:ext uri="{9D8B030D-6E8A-4147-A177-3AD203B41FA5}">
                      <a16:colId xmlns:a16="http://schemas.microsoft.com/office/drawing/2014/main" val="2409179775"/>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294857"/>
                  </a:ext>
                </a:extLst>
              </a:tr>
              <a:tr h="370840">
                <a:tc>
                  <a:txBody>
                    <a:bodyPr/>
                    <a:lstStyle/>
                    <a:p>
                      <a:r>
                        <a:rPr lang="en-US" sz="1000"/>
                        <a:t>486</a:t>
                      </a:r>
                    </a:p>
                  </a:txBody>
                  <a:tcPr/>
                </a:tc>
                <a:tc>
                  <a:txBody>
                    <a:bodyPr/>
                    <a:lstStyle/>
                    <a:p>
                      <a:r>
                        <a:rPr lang="en-US" sz="1000"/>
                        <a:t>1</a:t>
                      </a:r>
                    </a:p>
                  </a:txBody>
                  <a:tcPr/>
                </a:tc>
                <a:tc>
                  <a:txBody>
                    <a:bodyPr/>
                    <a:lstStyle/>
                    <a:p>
                      <a:r>
                        <a:rPr lang="en-US" sz="1000"/>
                        <a:t>14</a:t>
                      </a:r>
                    </a:p>
                  </a:txBody>
                  <a:tcPr/>
                </a:tc>
                <a:tc>
                  <a:txBody>
                    <a:bodyPr/>
                    <a:lstStyle/>
                    <a:p>
                      <a:r>
                        <a:rPr lang="en-US" sz="1000"/>
                        <a:t>60</a:t>
                      </a:r>
                    </a:p>
                  </a:txBody>
                  <a:tcPr/>
                </a:tc>
                <a:tc>
                  <a:txBody>
                    <a:bodyPr/>
                    <a:lstStyle/>
                    <a:p>
                      <a:r>
                        <a:rPr lang="en-US" sz="1000"/>
                        <a:t>9</a:t>
                      </a:r>
                    </a:p>
                  </a:txBody>
                  <a:tcPr/>
                </a:tc>
                <a:tc>
                  <a:txBody>
                    <a:bodyPr/>
                    <a:lstStyle/>
                    <a:p>
                      <a:r>
                        <a:rPr lang="en-US" sz="1000"/>
                        <a:t>1</a:t>
                      </a:r>
                    </a:p>
                  </a:txBody>
                  <a:tcPr/>
                </a:tc>
                <a:tc>
                  <a:txBody>
                    <a:bodyPr/>
                    <a:lstStyle/>
                    <a:p>
                      <a:r>
                        <a:rPr lang="en-US" sz="1000"/>
                        <a:t>0</a:t>
                      </a:r>
                    </a:p>
                  </a:txBody>
                  <a:tcPr/>
                </a:tc>
                <a:tc>
                  <a:txBody>
                    <a:bodyPr/>
                    <a:lstStyle/>
                    <a:p>
                      <a:r>
                        <a:rPr lang="en-US" sz="1000"/>
                        <a:t>1.0309 %</a:t>
                      </a:r>
                    </a:p>
                  </a:txBody>
                  <a:tcPr/>
                </a:tc>
                <a:tc>
                  <a:txBody>
                    <a:bodyPr/>
                    <a:lstStyle/>
                    <a:p>
                      <a:r>
                        <a:rPr lang="en-US" sz="1000"/>
                        <a:t>0.0 %</a:t>
                      </a:r>
                    </a:p>
                  </a:txBody>
                  <a:tcPr/>
                </a:tc>
                <a:extLst>
                  <a:ext uri="{0D108BD9-81ED-4DB2-BD59-A6C34878D82A}">
                    <a16:rowId xmlns:a16="http://schemas.microsoft.com/office/drawing/2014/main" val="2597923534"/>
                  </a:ext>
                </a:extLst>
              </a:tr>
            </a:tbl>
          </a:graphicData>
        </a:graphic>
      </p:graphicFrame>
      <p:sp>
        <p:nvSpPr>
          <p:cNvPr id="4" name="Text Placeholder 3">
            <a:extLst>
              <a:ext uri="{FF2B5EF4-FFF2-40B4-BE49-F238E27FC236}">
                <a16:creationId xmlns:a16="http://schemas.microsoft.com/office/drawing/2014/main" id="{67D31C80-DE5D-4A78-94BF-19181E69BB78}"/>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1798647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6A7C2-5D54-45DA-B1A5-60524AD2398C}"/>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9193AA37-DA1F-47D8-9DDA-0C97D965E3C2}"/>
              </a:ext>
            </a:extLst>
          </p:cNvPr>
          <p:cNvGraphicFramePr>
            <a:graphicFrameLocks noGrp="1"/>
          </p:cNvGraphicFramePr>
          <p:nvPr>
            <p:ph type="chart" sz="quarter" idx="13"/>
            <p:extLst>
              <p:ext uri="{D42A27DB-BD31-4B8C-83A1-F6EECF244321}">
                <p14:modId xmlns:p14="http://schemas.microsoft.com/office/powerpoint/2010/main" val="19096145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40D43A-AA1A-4978-89E9-44A64C42D9A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FF9F322-46E8-452E-9561-2A24DDB72F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88428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79C99-814B-468B-987C-D3B9184D2515}"/>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8EB21661-F5BB-4AD7-A5BA-C914F830BF3B}"/>
              </a:ext>
            </a:extLst>
          </p:cNvPr>
          <p:cNvGraphicFramePr>
            <a:graphicFrameLocks noGrp="1"/>
          </p:cNvGraphicFramePr>
          <p:nvPr>
            <p:ph type="chart" sz="quarter" idx="13"/>
            <p:extLst>
              <p:ext uri="{D42A27DB-BD31-4B8C-83A1-F6EECF244321}">
                <p14:modId xmlns:p14="http://schemas.microsoft.com/office/powerpoint/2010/main" val="26046389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CE8462-A9EF-453C-B388-C9E86243221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A020D39-E007-4AC5-8CFE-A0A7CF98B0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9533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B1292-C3CC-462E-9D3E-61B1CBBF8D17}"/>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8AD9D245-9570-4AB4-8F7B-3C71941C9324}"/>
              </a:ext>
            </a:extLst>
          </p:cNvPr>
          <p:cNvGraphicFramePr>
            <a:graphicFrameLocks noGrp="1"/>
          </p:cNvGraphicFramePr>
          <p:nvPr>
            <p:ph type="chart" sz="quarter" idx="13"/>
            <p:extLst>
              <p:ext uri="{D42A27DB-BD31-4B8C-83A1-F6EECF244321}">
                <p14:modId xmlns:p14="http://schemas.microsoft.com/office/powerpoint/2010/main" val="13565021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C8C207-CF31-4BEB-81B3-3D4FE7A04A53}"/>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F6625BA-9FD7-410E-8298-BFAC930620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40268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CD275-B357-43FB-A0D0-43E2A0BAF55F}"/>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7A81E41C-5438-4FB2-AF22-AC7C0E973E30}"/>
              </a:ext>
            </a:extLst>
          </p:cNvPr>
          <p:cNvGraphicFramePr>
            <a:graphicFrameLocks noGrp="1"/>
          </p:cNvGraphicFramePr>
          <p:nvPr>
            <p:ph type="chart" sz="quarter" idx="13"/>
            <p:extLst>
              <p:ext uri="{D42A27DB-BD31-4B8C-83A1-F6EECF244321}">
                <p14:modId xmlns:p14="http://schemas.microsoft.com/office/powerpoint/2010/main" val="3686567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34B2AC-A403-49F8-B5F3-4E5740C8C17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6D134D15-AAC1-43B8-9990-E739D1F5E6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1636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9A607-079E-4FE6-AE5E-655DA5FCD34C}"/>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3945768B-A9A8-45DC-ADDB-B44EE8959531}"/>
              </a:ext>
            </a:extLst>
          </p:cNvPr>
          <p:cNvGraphicFramePr>
            <a:graphicFrameLocks noGrp="1"/>
          </p:cNvGraphicFramePr>
          <p:nvPr>
            <p:ph type="tbl" sz="quarter" idx="13"/>
            <p:extLst>
              <p:ext uri="{D42A27DB-BD31-4B8C-83A1-F6EECF244321}">
                <p14:modId xmlns:p14="http://schemas.microsoft.com/office/powerpoint/2010/main" val="230806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46055257"/>
                    </a:ext>
                  </a:extLst>
                </a:gridCol>
                <a:gridCol w="1481328">
                  <a:extLst>
                    <a:ext uri="{9D8B030D-6E8A-4147-A177-3AD203B41FA5}">
                      <a16:colId xmlns:a16="http://schemas.microsoft.com/office/drawing/2014/main" val="3776466734"/>
                    </a:ext>
                  </a:extLst>
                </a:gridCol>
                <a:gridCol w="329184">
                  <a:extLst>
                    <a:ext uri="{9D8B030D-6E8A-4147-A177-3AD203B41FA5}">
                      <a16:colId xmlns:a16="http://schemas.microsoft.com/office/drawing/2014/main" val="1272762299"/>
                    </a:ext>
                  </a:extLst>
                </a:gridCol>
                <a:gridCol w="329184">
                  <a:extLst>
                    <a:ext uri="{9D8B030D-6E8A-4147-A177-3AD203B41FA5}">
                      <a16:colId xmlns:a16="http://schemas.microsoft.com/office/drawing/2014/main" val="926436384"/>
                    </a:ext>
                  </a:extLst>
                </a:gridCol>
                <a:gridCol w="329184">
                  <a:extLst>
                    <a:ext uri="{9D8B030D-6E8A-4147-A177-3AD203B41FA5}">
                      <a16:colId xmlns:a16="http://schemas.microsoft.com/office/drawing/2014/main" val="3718862365"/>
                    </a:ext>
                  </a:extLst>
                </a:gridCol>
                <a:gridCol w="329184">
                  <a:extLst>
                    <a:ext uri="{9D8B030D-6E8A-4147-A177-3AD203B41FA5}">
                      <a16:colId xmlns:a16="http://schemas.microsoft.com/office/drawing/2014/main" val="3004150903"/>
                    </a:ext>
                  </a:extLst>
                </a:gridCol>
                <a:gridCol w="329184">
                  <a:extLst>
                    <a:ext uri="{9D8B030D-6E8A-4147-A177-3AD203B41FA5}">
                      <a16:colId xmlns:a16="http://schemas.microsoft.com/office/drawing/2014/main" val="1397493053"/>
                    </a:ext>
                  </a:extLst>
                </a:gridCol>
                <a:gridCol w="329184">
                  <a:extLst>
                    <a:ext uri="{9D8B030D-6E8A-4147-A177-3AD203B41FA5}">
                      <a16:colId xmlns:a16="http://schemas.microsoft.com/office/drawing/2014/main" val="1180071774"/>
                    </a:ext>
                  </a:extLst>
                </a:gridCol>
                <a:gridCol w="329184">
                  <a:extLst>
                    <a:ext uri="{9D8B030D-6E8A-4147-A177-3AD203B41FA5}">
                      <a16:colId xmlns:a16="http://schemas.microsoft.com/office/drawing/2014/main" val="523931811"/>
                    </a:ext>
                  </a:extLst>
                </a:gridCol>
                <a:gridCol w="329184">
                  <a:extLst>
                    <a:ext uri="{9D8B030D-6E8A-4147-A177-3AD203B41FA5}">
                      <a16:colId xmlns:a16="http://schemas.microsoft.com/office/drawing/2014/main" val="1166864017"/>
                    </a:ext>
                  </a:extLst>
                </a:gridCol>
                <a:gridCol w="329184">
                  <a:extLst>
                    <a:ext uri="{9D8B030D-6E8A-4147-A177-3AD203B41FA5}">
                      <a16:colId xmlns:a16="http://schemas.microsoft.com/office/drawing/2014/main" val="3197599451"/>
                    </a:ext>
                  </a:extLst>
                </a:gridCol>
                <a:gridCol w="329184">
                  <a:extLst>
                    <a:ext uri="{9D8B030D-6E8A-4147-A177-3AD203B41FA5}">
                      <a16:colId xmlns:a16="http://schemas.microsoft.com/office/drawing/2014/main" val="3851006549"/>
                    </a:ext>
                  </a:extLst>
                </a:gridCol>
                <a:gridCol w="329184">
                  <a:extLst>
                    <a:ext uri="{9D8B030D-6E8A-4147-A177-3AD203B41FA5}">
                      <a16:colId xmlns:a16="http://schemas.microsoft.com/office/drawing/2014/main" val="2799317133"/>
                    </a:ext>
                  </a:extLst>
                </a:gridCol>
                <a:gridCol w="329184">
                  <a:extLst>
                    <a:ext uri="{9D8B030D-6E8A-4147-A177-3AD203B41FA5}">
                      <a16:colId xmlns:a16="http://schemas.microsoft.com/office/drawing/2014/main" val="2881087779"/>
                    </a:ext>
                  </a:extLst>
                </a:gridCol>
                <a:gridCol w="329184">
                  <a:extLst>
                    <a:ext uri="{9D8B030D-6E8A-4147-A177-3AD203B41FA5}">
                      <a16:colId xmlns:a16="http://schemas.microsoft.com/office/drawing/2014/main" val="3627281429"/>
                    </a:ext>
                  </a:extLst>
                </a:gridCol>
                <a:gridCol w="329184">
                  <a:extLst>
                    <a:ext uri="{9D8B030D-6E8A-4147-A177-3AD203B41FA5}">
                      <a16:colId xmlns:a16="http://schemas.microsoft.com/office/drawing/2014/main" val="2815415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20380260"/>
                  </a:ext>
                </a:extLst>
              </a:tr>
            </a:tbl>
          </a:graphicData>
        </a:graphic>
      </p:graphicFrame>
      <p:sp>
        <p:nvSpPr>
          <p:cNvPr id="4" name="Text Placeholder 3">
            <a:extLst>
              <a:ext uri="{FF2B5EF4-FFF2-40B4-BE49-F238E27FC236}">
                <a16:creationId xmlns:a16="http://schemas.microsoft.com/office/drawing/2014/main" id="{21A25D9F-10BD-43F2-AB69-2ED422D84236}"/>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2060106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40BB2-ACF8-4983-9C65-3CFBBCCA89B1}"/>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61DB26BE-6FC6-496A-8CA4-4567ACADCFC7}"/>
              </a:ext>
            </a:extLst>
          </p:cNvPr>
          <p:cNvGraphicFramePr>
            <a:graphicFrameLocks noGrp="1"/>
          </p:cNvGraphicFramePr>
          <p:nvPr>
            <p:ph type="tbl" sz="quarter" idx="13"/>
            <p:extLst>
              <p:ext uri="{D42A27DB-BD31-4B8C-83A1-F6EECF244321}">
                <p14:modId xmlns:p14="http://schemas.microsoft.com/office/powerpoint/2010/main" val="3575857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06234289"/>
                    </a:ext>
                  </a:extLst>
                </a:gridCol>
                <a:gridCol w="1481328">
                  <a:extLst>
                    <a:ext uri="{9D8B030D-6E8A-4147-A177-3AD203B41FA5}">
                      <a16:colId xmlns:a16="http://schemas.microsoft.com/office/drawing/2014/main" val="693043201"/>
                    </a:ext>
                  </a:extLst>
                </a:gridCol>
                <a:gridCol w="329184">
                  <a:extLst>
                    <a:ext uri="{9D8B030D-6E8A-4147-A177-3AD203B41FA5}">
                      <a16:colId xmlns:a16="http://schemas.microsoft.com/office/drawing/2014/main" val="707941638"/>
                    </a:ext>
                  </a:extLst>
                </a:gridCol>
                <a:gridCol w="329184">
                  <a:extLst>
                    <a:ext uri="{9D8B030D-6E8A-4147-A177-3AD203B41FA5}">
                      <a16:colId xmlns:a16="http://schemas.microsoft.com/office/drawing/2014/main" val="430177822"/>
                    </a:ext>
                  </a:extLst>
                </a:gridCol>
                <a:gridCol w="329184">
                  <a:extLst>
                    <a:ext uri="{9D8B030D-6E8A-4147-A177-3AD203B41FA5}">
                      <a16:colId xmlns:a16="http://schemas.microsoft.com/office/drawing/2014/main" val="54484019"/>
                    </a:ext>
                  </a:extLst>
                </a:gridCol>
                <a:gridCol w="329184">
                  <a:extLst>
                    <a:ext uri="{9D8B030D-6E8A-4147-A177-3AD203B41FA5}">
                      <a16:colId xmlns:a16="http://schemas.microsoft.com/office/drawing/2014/main" val="3459114628"/>
                    </a:ext>
                  </a:extLst>
                </a:gridCol>
                <a:gridCol w="329184">
                  <a:extLst>
                    <a:ext uri="{9D8B030D-6E8A-4147-A177-3AD203B41FA5}">
                      <a16:colId xmlns:a16="http://schemas.microsoft.com/office/drawing/2014/main" val="2789937733"/>
                    </a:ext>
                  </a:extLst>
                </a:gridCol>
                <a:gridCol w="329184">
                  <a:extLst>
                    <a:ext uri="{9D8B030D-6E8A-4147-A177-3AD203B41FA5}">
                      <a16:colId xmlns:a16="http://schemas.microsoft.com/office/drawing/2014/main" val="899951031"/>
                    </a:ext>
                  </a:extLst>
                </a:gridCol>
                <a:gridCol w="329184">
                  <a:extLst>
                    <a:ext uri="{9D8B030D-6E8A-4147-A177-3AD203B41FA5}">
                      <a16:colId xmlns:a16="http://schemas.microsoft.com/office/drawing/2014/main" val="584529954"/>
                    </a:ext>
                  </a:extLst>
                </a:gridCol>
                <a:gridCol w="329184">
                  <a:extLst>
                    <a:ext uri="{9D8B030D-6E8A-4147-A177-3AD203B41FA5}">
                      <a16:colId xmlns:a16="http://schemas.microsoft.com/office/drawing/2014/main" val="10697190"/>
                    </a:ext>
                  </a:extLst>
                </a:gridCol>
                <a:gridCol w="329184">
                  <a:extLst>
                    <a:ext uri="{9D8B030D-6E8A-4147-A177-3AD203B41FA5}">
                      <a16:colId xmlns:a16="http://schemas.microsoft.com/office/drawing/2014/main" val="2458445655"/>
                    </a:ext>
                  </a:extLst>
                </a:gridCol>
                <a:gridCol w="329184">
                  <a:extLst>
                    <a:ext uri="{9D8B030D-6E8A-4147-A177-3AD203B41FA5}">
                      <a16:colId xmlns:a16="http://schemas.microsoft.com/office/drawing/2014/main" val="497644191"/>
                    </a:ext>
                  </a:extLst>
                </a:gridCol>
                <a:gridCol w="329184">
                  <a:extLst>
                    <a:ext uri="{9D8B030D-6E8A-4147-A177-3AD203B41FA5}">
                      <a16:colId xmlns:a16="http://schemas.microsoft.com/office/drawing/2014/main" val="4016495761"/>
                    </a:ext>
                  </a:extLst>
                </a:gridCol>
                <a:gridCol w="329184">
                  <a:extLst>
                    <a:ext uri="{9D8B030D-6E8A-4147-A177-3AD203B41FA5}">
                      <a16:colId xmlns:a16="http://schemas.microsoft.com/office/drawing/2014/main" val="2265729610"/>
                    </a:ext>
                  </a:extLst>
                </a:gridCol>
                <a:gridCol w="329184">
                  <a:extLst>
                    <a:ext uri="{9D8B030D-6E8A-4147-A177-3AD203B41FA5}">
                      <a16:colId xmlns:a16="http://schemas.microsoft.com/office/drawing/2014/main" val="3022638530"/>
                    </a:ext>
                  </a:extLst>
                </a:gridCol>
                <a:gridCol w="329184">
                  <a:extLst>
                    <a:ext uri="{9D8B030D-6E8A-4147-A177-3AD203B41FA5}">
                      <a16:colId xmlns:a16="http://schemas.microsoft.com/office/drawing/2014/main" val="3242431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5410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- 2023-03-13 16:59:24</a:t>
                      </a:r>
                      <a:r>
                        <a:rPr kumimoji="0" lang="en-US" sz="1000" b="0" i="0" u="none" strike="noStrike" kern="1200" cap="none" spc="0" normalizeH="0" baseline="0" noProof="0">
                          <a:ln>
                            <a:noFill/>
                          </a:ln>
                          <a:solidFill>
                            <a:prstClr val="black"/>
                          </a:solidFill>
                          <a:effectLst/>
                          <a:uLnTx/>
                          <a:uFillTx/>
                          <a:latin typeface="Calibri"/>
                          <a:ea typeface="+mn-ea"/>
                          <a:cs typeface="+mn-cs"/>
                        </a:rPr>
                        <a:t>
 TMA employees Ana E., Emilie A., and Nick H. went to Japan as the company’s recipients of the Good Company award for all global members of Tokio Marine. (The last three years’ awards were combined into one event due to COVID travel restrictions.) 
While receiving the award was a great honor for them, they especially enjoyed interacting with colleagues from the Home Office and around the 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https://quintly-image-storage.s3.amazonaws.com/e33bbb9956bb05844e7317a82c09a400/2c59921deec9302062681564f167a281.jpg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25.8772 %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442211714"/>
                  </a:ext>
                </a:extLst>
              </a:tr>
            </a:tbl>
          </a:graphicData>
        </a:graphic>
      </p:graphicFrame>
      <p:sp>
        <p:nvSpPr>
          <p:cNvPr id="4" name="Text Placeholder 3">
            <a:extLst>
              <a:ext uri="{FF2B5EF4-FFF2-40B4-BE49-F238E27FC236}">
                <a16:creationId xmlns:a16="http://schemas.microsoft.com/office/drawing/2014/main" id="{42BC8596-D9F7-4483-96AF-B1F850BD81A3}"/>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32311745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9BE86-8D82-4F98-8D79-8287029F6AB2}"/>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1413D965-40AF-43A2-8FB9-8371008462F8}"/>
              </a:ext>
            </a:extLst>
          </p:cNvPr>
          <p:cNvGraphicFramePr>
            <a:graphicFrameLocks noGrp="1"/>
          </p:cNvGraphicFramePr>
          <p:nvPr>
            <p:ph type="tbl" sz="quarter" idx="13"/>
            <p:extLst>
              <p:ext uri="{D42A27DB-BD31-4B8C-83A1-F6EECF244321}">
                <p14:modId xmlns:p14="http://schemas.microsoft.com/office/powerpoint/2010/main" val="2027222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82246062"/>
                    </a:ext>
                  </a:extLst>
                </a:gridCol>
                <a:gridCol w="1481328">
                  <a:extLst>
                    <a:ext uri="{9D8B030D-6E8A-4147-A177-3AD203B41FA5}">
                      <a16:colId xmlns:a16="http://schemas.microsoft.com/office/drawing/2014/main" val="4189571924"/>
                    </a:ext>
                  </a:extLst>
                </a:gridCol>
                <a:gridCol w="329184">
                  <a:extLst>
                    <a:ext uri="{9D8B030D-6E8A-4147-A177-3AD203B41FA5}">
                      <a16:colId xmlns:a16="http://schemas.microsoft.com/office/drawing/2014/main" val="806904216"/>
                    </a:ext>
                  </a:extLst>
                </a:gridCol>
                <a:gridCol w="329184">
                  <a:extLst>
                    <a:ext uri="{9D8B030D-6E8A-4147-A177-3AD203B41FA5}">
                      <a16:colId xmlns:a16="http://schemas.microsoft.com/office/drawing/2014/main" val="2137699932"/>
                    </a:ext>
                  </a:extLst>
                </a:gridCol>
                <a:gridCol w="329184">
                  <a:extLst>
                    <a:ext uri="{9D8B030D-6E8A-4147-A177-3AD203B41FA5}">
                      <a16:colId xmlns:a16="http://schemas.microsoft.com/office/drawing/2014/main" val="3019703188"/>
                    </a:ext>
                  </a:extLst>
                </a:gridCol>
                <a:gridCol w="329184">
                  <a:extLst>
                    <a:ext uri="{9D8B030D-6E8A-4147-A177-3AD203B41FA5}">
                      <a16:colId xmlns:a16="http://schemas.microsoft.com/office/drawing/2014/main" val="1442550602"/>
                    </a:ext>
                  </a:extLst>
                </a:gridCol>
                <a:gridCol w="329184">
                  <a:extLst>
                    <a:ext uri="{9D8B030D-6E8A-4147-A177-3AD203B41FA5}">
                      <a16:colId xmlns:a16="http://schemas.microsoft.com/office/drawing/2014/main" val="4267603446"/>
                    </a:ext>
                  </a:extLst>
                </a:gridCol>
                <a:gridCol w="329184">
                  <a:extLst>
                    <a:ext uri="{9D8B030D-6E8A-4147-A177-3AD203B41FA5}">
                      <a16:colId xmlns:a16="http://schemas.microsoft.com/office/drawing/2014/main" val="3977205836"/>
                    </a:ext>
                  </a:extLst>
                </a:gridCol>
                <a:gridCol w="329184">
                  <a:extLst>
                    <a:ext uri="{9D8B030D-6E8A-4147-A177-3AD203B41FA5}">
                      <a16:colId xmlns:a16="http://schemas.microsoft.com/office/drawing/2014/main" val="2857135611"/>
                    </a:ext>
                  </a:extLst>
                </a:gridCol>
                <a:gridCol w="329184">
                  <a:extLst>
                    <a:ext uri="{9D8B030D-6E8A-4147-A177-3AD203B41FA5}">
                      <a16:colId xmlns:a16="http://schemas.microsoft.com/office/drawing/2014/main" val="223919854"/>
                    </a:ext>
                  </a:extLst>
                </a:gridCol>
                <a:gridCol w="329184">
                  <a:extLst>
                    <a:ext uri="{9D8B030D-6E8A-4147-A177-3AD203B41FA5}">
                      <a16:colId xmlns:a16="http://schemas.microsoft.com/office/drawing/2014/main" val="576816240"/>
                    </a:ext>
                  </a:extLst>
                </a:gridCol>
                <a:gridCol w="329184">
                  <a:extLst>
                    <a:ext uri="{9D8B030D-6E8A-4147-A177-3AD203B41FA5}">
                      <a16:colId xmlns:a16="http://schemas.microsoft.com/office/drawing/2014/main" val="2449266837"/>
                    </a:ext>
                  </a:extLst>
                </a:gridCol>
                <a:gridCol w="329184">
                  <a:extLst>
                    <a:ext uri="{9D8B030D-6E8A-4147-A177-3AD203B41FA5}">
                      <a16:colId xmlns:a16="http://schemas.microsoft.com/office/drawing/2014/main" val="230039275"/>
                    </a:ext>
                  </a:extLst>
                </a:gridCol>
                <a:gridCol w="329184">
                  <a:extLst>
                    <a:ext uri="{9D8B030D-6E8A-4147-A177-3AD203B41FA5}">
                      <a16:colId xmlns:a16="http://schemas.microsoft.com/office/drawing/2014/main" val="1830146786"/>
                    </a:ext>
                  </a:extLst>
                </a:gridCol>
                <a:gridCol w="329184">
                  <a:extLst>
                    <a:ext uri="{9D8B030D-6E8A-4147-A177-3AD203B41FA5}">
                      <a16:colId xmlns:a16="http://schemas.microsoft.com/office/drawing/2014/main" val="3225429457"/>
                    </a:ext>
                  </a:extLst>
                </a:gridCol>
                <a:gridCol w="329184">
                  <a:extLst>
                    <a:ext uri="{9D8B030D-6E8A-4147-A177-3AD203B41FA5}">
                      <a16:colId xmlns:a16="http://schemas.microsoft.com/office/drawing/2014/main" val="1295398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78866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- 2023-03-10 16:59:34</a:t>
                      </a:r>
                      <a:r>
                        <a:rPr kumimoji="0" lang="en-US" sz="1000" b="0" i="0" u="none" strike="noStrike" kern="1200" cap="none" spc="0" normalizeH="0" baseline="0" noProof="0">
                          <a:ln>
                            <a:noFill/>
                          </a:ln>
                          <a:solidFill>
                            <a:prstClr val="black"/>
                          </a:solidFill>
                          <a:effectLst/>
                          <a:uLnTx/>
                          <a:uFillTx/>
                          <a:latin typeface="Calibri"/>
                          <a:ea typeface="+mn-ea"/>
                          <a:cs typeface="+mn-cs"/>
                        </a:rPr>
                        <a:t>
 As this Wednesday, March 8th, was International Women's Day, TMA branch offices in Plano, Pasadena, Jersey City, and Chicago celebrated by creating "Period Kits" in support of I Support the Girls . I Support the Girls (ISTG) collects and distributes essential items, including bras, underwear, and menstrual hygiene products to women experiencing homelessness, impoverishment, or distress.
 Learn more here: https://isupportthegirls.org/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https://quintly-image-storage.s3.amazonaws.com/e33bbb9956bb05844e7317a82c09a400/1d38b8fa810bbb2842f483e405974ea1.jpg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590143434"/>
                  </a:ext>
                </a:extLst>
              </a:tr>
            </a:tbl>
          </a:graphicData>
        </a:graphic>
      </p:graphicFrame>
      <p:sp>
        <p:nvSpPr>
          <p:cNvPr id="4" name="Text Placeholder 3">
            <a:extLst>
              <a:ext uri="{FF2B5EF4-FFF2-40B4-BE49-F238E27FC236}">
                <a16:creationId xmlns:a16="http://schemas.microsoft.com/office/drawing/2014/main" id="{71E9E6A0-0103-4A74-8E13-7F08996EB597}"/>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2636851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F1B1E-9747-4210-853F-4627B2C8C84E}"/>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BE1B43C6-F145-4A48-B455-EA7BA1A4F110}"/>
              </a:ext>
            </a:extLst>
          </p:cNvPr>
          <p:cNvGraphicFramePr>
            <a:graphicFrameLocks noGrp="1"/>
          </p:cNvGraphicFramePr>
          <p:nvPr>
            <p:ph type="tbl" sz="quarter" idx="13"/>
            <p:extLst>
              <p:ext uri="{D42A27DB-BD31-4B8C-83A1-F6EECF244321}">
                <p14:modId xmlns:p14="http://schemas.microsoft.com/office/powerpoint/2010/main" val="1116758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26719077"/>
                    </a:ext>
                  </a:extLst>
                </a:gridCol>
                <a:gridCol w="1481328">
                  <a:extLst>
                    <a:ext uri="{9D8B030D-6E8A-4147-A177-3AD203B41FA5}">
                      <a16:colId xmlns:a16="http://schemas.microsoft.com/office/drawing/2014/main" val="819593705"/>
                    </a:ext>
                  </a:extLst>
                </a:gridCol>
                <a:gridCol w="329184">
                  <a:extLst>
                    <a:ext uri="{9D8B030D-6E8A-4147-A177-3AD203B41FA5}">
                      <a16:colId xmlns:a16="http://schemas.microsoft.com/office/drawing/2014/main" val="292782783"/>
                    </a:ext>
                  </a:extLst>
                </a:gridCol>
                <a:gridCol w="329184">
                  <a:extLst>
                    <a:ext uri="{9D8B030D-6E8A-4147-A177-3AD203B41FA5}">
                      <a16:colId xmlns:a16="http://schemas.microsoft.com/office/drawing/2014/main" val="2782309195"/>
                    </a:ext>
                  </a:extLst>
                </a:gridCol>
                <a:gridCol w="329184">
                  <a:extLst>
                    <a:ext uri="{9D8B030D-6E8A-4147-A177-3AD203B41FA5}">
                      <a16:colId xmlns:a16="http://schemas.microsoft.com/office/drawing/2014/main" val="1784683908"/>
                    </a:ext>
                  </a:extLst>
                </a:gridCol>
                <a:gridCol w="329184">
                  <a:extLst>
                    <a:ext uri="{9D8B030D-6E8A-4147-A177-3AD203B41FA5}">
                      <a16:colId xmlns:a16="http://schemas.microsoft.com/office/drawing/2014/main" val="133818812"/>
                    </a:ext>
                  </a:extLst>
                </a:gridCol>
                <a:gridCol w="329184">
                  <a:extLst>
                    <a:ext uri="{9D8B030D-6E8A-4147-A177-3AD203B41FA5}">
                      <a16:colId xmlns:a16="http://schemas.microsoft.com/office/drawing/2014/main" val="499765094"/>
                    </a:ext>
                  </a:extLst>
                </a:gridCol>
                <a:gridCol w="329184">
                  <a:extLst>
                    <a:ext uri="{9D8B030D-6E8A-4147-A177-3AD203B41FA5}">
                      <a16:colId xmlns:a16="http://schemas.microsoft.com/office/drawing/2014/main" val="912560185"/>
                    </a:ext>
                  </a:extLst>
                </a:gridCol>
                <a:gridCol w="329184">
                  <a:extLst>
                    <a:ext uri="{9D8B030D-6E8A-4147-A177-3AD203B41FA5}">
                      <a16:colId xmlns:a16="http://schemas.microsoft.com/office/drawing/2014/main" val="4130667306"/>
                    </a:ext>
                  </a:extLst>
                </a:gridCol>
                <a:gridCol w="329184">
                  <a:extLst>
                    <a:ext uri="{9D8B030D-6E8A-4147-A177-3AD203B41FA5}">
                      <a16:colId xmlns:a16="http://schemas.microsoft.com/office/drawing/2014/main" val="1744036395"/>
                    </a:ext>
                  </a:extLst>
                </a:gridCol>
                <a:gridCol w="329184">
                  <a:extLst>
                    <a:ext uri="{9D8B030D-6E8A-4147-A177-3AD203B41FA5}">
                      <a16:colId xmlns:a16="http://schemas.microsoft.com/office/drawing/2014/main" val="392522505"/>
                    </a:ext>
                  </a:extLst>
                </a:gridCol>
                <a:gridCol w="329184">
                  <a:extLst>
                    <a:ext uri="{9D8B030D-6E8A-4147-A177-3AD203B41FA5}">
                      <a16:colId xmlns:a16="http://schemas.microsoft.com/office/drawing/2014/main" val="3942882040"/>
                    </a:ext>
                  </a:extLst>
                </a:gridCol>
                <a:gridCol w="329184">
                  <a:extLst>
                    <a:ext uri="{9D8B030D-6E8A-4147-A177-3AD203B41FA5}">
                      <a16:colId xmlns:a16="http://schemas.microsoft.com/office/drawing/2014/main" val="2065666284"/>
                    </a:ext>
                  </a:extLst>
                </a:gridCol>
                <a:gridCol w="329184">
                  <a:extLst>
                    <a:ext uri="{9D8B030D-6E8A-4147-A177-3AD203B41FA5}">
                      <a16:colId xmlns:a16="http://schemas.microsoft.com/office/drawing/2014/main" val="1694059335"/>
                    </a:ext>
                  </a:extLst>
                </a:gridCol>
                <a:gridCol w="329184">
                  <a:extLst>
                    <a:ext uri="{9D8B030D-6E8A-4147-A177-3AD203B41FA5}">
                      <a16:colId xmlns:a16="http://schemas.microsoft.com/office/drawing/2014/main" val="2406494165"/>
                    </a:ext>
                  </a:extLst>
                </a:gridCol>
                <a:gridCol w="329184">
                  <a:extLst>
                    <a:ext uri="{9D8B030D-6E8A-4147-A177-3AD203B41FA5}">
                      <a16:colId xmlns:a16="http://schemas.microsoft.com/office/drawing/2014/main" val="1009660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48481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- 2023-03-03 15:59:46</a:t>
                      </a:r>
                      <a:r>
                        <a:rPr kumimoji="0" lang="en-US" sz="1000" b="0" i="0" u="none" strike="noStrike" kern="1200" cap="none" spc="0" normalizeH="0" baseline="0" noProof="0">
                          <a:ln>
                            <a:noFill/>
                          </a:ln>
                          <a:solidFill>
                            <a:prstClr val="black"/>
                          </a:solidFill>
                          <a:effectLst/>
                          <a:uLnTx/>
                          <a:uFillTx/>
                          <a:latin typeface="Calibri"/>
                          <a:ea typeface="+mn-ea"/>
                          <a:cs typeface="+mn-cs"/>
                        </a:rPr>
                        <a:t>
 In support of their local charity Dress For Success Dallas-Fort Worth, the TMA Plano office held a Chili Cook-off to raise additional donations! 
There were 5 aspiring chefs that entered the contest, with Steve S. claiming the gold medal with his delicious chili 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https://quintly-image-storage.s3.amazonaws.com/e33bbb9956bb05844e7317a82c09a400/9ee548d6127eab18c3f28077d9225b53.jpg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27832132"/>
                  </a:ext>
                </a:extLst>
              </a:tr>
            </a:tbl>
          </a:graphicData>
        </a:graphic>
      </p:graphicFrame>
      <p:sp>
        <p:nvSpPr>
          <p:cNvPr id="4" name="Text Placeholder 3">
            <a:extLst>
              <a:ext uri="{FF2B5EF4-FFF2-40B4-BE49-F238E27FC236}">
                <a16:creationId xmlns:a16="http://schemas.microsoft.com/office/drawing/2014/main" id="{0EF6156C-C48F-4E72-B302-D96E6334CC95}"/>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37229086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0D9BB-209E-4BF3-BF97-58ABD83EFE3E}"/>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0AB2357C-0380-4298-8EA1-F83F6AF0F463}"/>
              </a:ext>
            </a:extLst>
          </p:cNvPr>
          <p:cNvGraphicFramePr>
            <a:graphicFrameLocks noGrp="1"/>
          </p:cNvGraphicFramePr>
          <p:nvPr>
            <p:ph type="tbl" sz="quarter" idx="13"/>
            <p:extLst>
              <p:ext uri="{D42A27DB-BD31-4B8C-83A1-F6EECF244321}">
                <p14:modId xmlns:p14="http://schemas.microsoft.com/office/powerpoint/2010/main" val="1290506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799871094"/>
                    </a:ext>
                  </a:extLst>
                </a:gridCol>
                <a:gridCol w="576072">
                  <a:extLst>
                    <a:ext uri="{9D8B030D-6E8A-4147-A177-3AD203B41FA5}">
                      <a16:colId xmlns:a16="http://schemas.microsoft.com/office/drawing/2014/main" val="1700895541"/>
                    </a:ext>
                  </a:extLst>
                </a:gridCol>
                <a:gridCol w="576072">
                  <a:extLst>
                    <a:ext uri="{9D8B030D-6E8A-4147-A177-3AD203B41FA5}">
                      <a16:colId xmlns:a16="http://schemas.microsoft.com/office/drawing/2014/main" val="457279516"/>
                    </a:ext>
                  </a:extLst>
                </a:gridCol>
                <a:gridCol w="576072">
                  <a:extLst>
                    <a:ext uri="{9D8B030D-6E8A-4147-A177-3AD203B41FA5}">
                      <a16:colId xmlns:a16="http://schemas.microsoft.com/office/drawing/2014/main" val="3221230011"/>
                    </a:ext>
                  </a:extLst>
                </a:gridCol>
                <a:gridCol w="576072">
                  <a:extLst>
                    <a:ext uri="{9D8B030D-6E8A-4147-A177-3AD203B41FA5}">
                      <a16:colId xmlns:a16="http://schemas.microsoft.com/office/drawing/2014/main" val="765640159"/>
                    </a:ext>
                  </a:extLst>
                </a:gridCol>
                <a:gridCol w="576072">
                  <a:extLst>
                    <a:ext uri="{9D8B030D-6E8A-4147-A177-3AD203B41FA5}">
                      <a16:colId xmlns:a16="http://schemas.microsoft.com/office/drawing/2014/main" val="3139338323"/>
                    </a:ext>
                  </a:extLst>
                </a:gridCol>
                <a:gridCol w="576072">
                  <a:extLst>
                    <a:ext uri="{9D8B030D-6E8A-4147-A177-3AD203B41FA5}">
                      <a16:colId xmlns:a16="http://schemas.microsoft.com/office/drawing/2014/main" val="298872296"/>
                    </a:ext>
                  </a:extLst>
                </a:gridCol>
                <a:gridCol w="576072">
                  <a:extLst>
                    <a:ext uri="{9D8B030D-6E8A-4147-A177-3AD203B41FA5}">
                      <a16:colId xmlns:a16="http://schemas.microsoft.com/office/drawing/2014/main" val="1043668575"/>
                    </a:ext>
                  </a:extLst>
                </a:gridCol>
                <a:gridCol w="576072">
                  <a:extLst>
                    <a:ext uri="{9D8B030D-6E8A-4147-A177-3AD203B41FA5}">
                      <a16:colId xmlns:a16="http://schemas.microsoft.com/office/drawing/2014/main" val="96022617"/>
                    </a:ext>
                  </a:extLst>
                </a:gridCol>
                <a:gridCol w="576072">
                  <a:extLst>
                    <a:ext uri="{9D8B030D-6E8A-4147-A177-3AD203B41FA5}">
                      <a16:colId xmlns:a16="http://schemas.microsoft.com/office/drawing/2014/main" val="2243821277"/>
                    </a:ext>
                  </a:extLst>
                </a:gridCol>
                <a:gridCol w="576072">
                  <a:extLst>
                    <a:ext uri="{9D8B030D-6E8A-4147-A177-3AD203B41FA5}">
                      <a16:colId xmlns:a16="http://schemas.microsoft.com/office/drawing/2014/main" val="4005536704"/>
                    </a:ext>
                  </a:extLst>
                </a:gridCol>
                <a:gridCol w="576072">
                  <a:extLst>
                    <a:ext uri="{9D8B030D-6E8A-4147-A177-3AD203B41FA5}">
                      <a16:colId xmlns:a16="http://schemas.microsoft.com/office/drawing/2014/main" val="4136501007"/>
                    </a:ext>
                  </a:extLst>
                </a:gridCol>
                <a:gridCol w="576072">
                  <a:extLst>
                    <a:ext uri="{9D8B030D-6E8A-4147-A177-3AD203B41FA5}">
                      <a16:colId xmlns:a16="http://schemas.microsoft.com/office/drawing/2014/main" val="171616295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93844376"/>
                  </a:ext>
                </a:extLst>
              </a:tr>
              <a:tr h="370840">
                <a:tc>
                  <a:txBody>
                    <a:bodyPr/>
                    <a:lstStyle/>
                    <a:p>
                      <a:r>
                        <a:rPr lang="en-US" sz="1000"/>
                        <a:t>245</a:t>
                      </a:r>
                    </a:p>
                  </a:txBody>
                  <a:tcPr/>
                </a:tc>
                <a:tc>
                  <a:txBody>
                    <a:bodyPr/>
                    <a:lstStyle/>
                    <a:p>
                      <a:r>
                        <a:rPr lang="en-US" sz="1000"/>
                        <a:t>3</a:t>
                      </a:r>
                    </a:p>
                  </a:txBody>
                  <a:tcPr/>
                </a:tc>
                <a:tc>
                  <a:txBody>
                    <a:bodyPr/>
                    <a:lstStyle/>
                    <a:p>
                      <a:r>
                        <a:rPr lang="en-US" sz="1000"/>
                        <a:t>14</a:t>
                      </a:r>
                    </a:p>
                  </a:txBody>
                  <a:tcPr/>
                </a:tc>
                <a:tc>
                  <a:txBody>
                    <a:bodyPr/>
                    <a:lstStyle/>
                    <a:p>
                      <a:r>
                        <a:rPr lang="en-US" sz="1000"/>
                        <a:t>14</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0.2058 %</a:t>
                      </a:r>
                    </a:p>
                  </a:txBody>
                  <a:tcPr/>
                </a:tc>
                <a:tc>
                  <a:txBody>
                    <a:bodyPr/>
                    <a:lstStyle/>
                    <a:p>
                      <a:r>
                        <a:rPr lang="en-US" sz="1000"/>
                        <a:t>0.0 %</a:t>
                      </a:r>
                    </a:p>
                  </a:txBody>
                  <a:tcPr/>
                </a:tc>
                <a:extLst>
                  <a:ext uri="{0D108BD9-81ED-4DB2-BD59-A6C34878D82A}">
                    <a16:rowId xmlns:a16="http://schemas.microsoft.com/office/drawing/2014/main" val="1972535823"/>
                  </a:ext>
                </a:extLst>
              </a:tr>
            </a:tbl>
          </a:graphicData>
        </a:graphic>
      </p:graphicFrame>
      <p:sp>
        <p:nvSpPr>
          <p:cNvPr id="4" name="Text Placeholder 3">
            <a:extLst>
              <a:ext uri="{FF2B5EF4-FFF2-40B4-BE49-F238E27FC236}">
                <a16:creationId xmlns:a16="http://schemas.microsoft.com/office/drawing/2014/main" id="{4532FB53-3C15-413D-91BA-D75087648A9F}"/>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13479696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91C4B-3EB9-4123-A39A-74F4D10F85AC}"/>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8C655621-991C-4139-ADB8-6C29DA6EEF9B}"/>
              </a:ext>
            </a:extLst>
          </p:cNvPr>
          <p:cNvGraphicFramePr>
            <a:graphicFrameLocks noGrp="1"/>
          </p:cNvGraphicFramePr>
          <p:nvPr>
            <p:ph type="chart" sz="quarter" idx="13"/>
            <p:extLst>
              <p:ext uri="{D42A27DB-BD31-4B8C-83A1-F6EECF244321}">
                <p14:modId xmlns:p14="http://schemas.microsoft.com/office/powerpoint/2010/main" val="42845966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4171CC-C983-416F-8120-99900CCC8C4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53520AB-FB63-4B55-8085-9DD21771DA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40083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0ECB3-8D8D-4610-9261-033CFE66B459}"/>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5329A91E-6031-4E9D-BEE5-E6ABDF97F957}"/>
              </a:ext>
            </a:extLst>
          </p:cNvPr>
          <p:cNvGraphicFramePr>
            <a:graphicFrameLocks noGrp="1"/>
          </p:cNvGraphicFramePr>
          <p:nvPr>
            <p:ph type="chart" sz="quarter" idx="13"/>
            <p:extLst>
              <p:ext uri="{D42A27DB-BD31-4B8C-83A1-F6EECF244321}">
                <p14:modId xmlns:p14="http://schemas.microsoft.com/office/powerpoint/2010/main" val="16386619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36E9D5-487B-4180-9C8F-5559ABE1F2B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EAB5FF0-F2E3-4D26-9AF3-60611E317D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73846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14C6E-974D-4405-AD83-51C1A385505D}"/>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5148E4B0-46C5-4867-BFD2-5A740688C889}"/>
              </a:ext>
            </a:extLst>
          </p:cNvPr>
          <p:cNvGraphicFramePr>
            <a:graphicFrameLocks noGrp="1"/>
          </p:cNvGraphicFramePr>
          <p:nvPr>
            <p:ph type="chart" sz="quarter" idx="13"/>
            <p:extLst>
              <p:ext uri="{D42A27DB-BD31-4B8C-83A1-F6EECF244321}">
                <p14:modId xmlns:p14="http://schemas.microsoft.com/office/powerpoint/2010/main" val="10545253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C4BCA4-3A93-403B-BC0C-8C31B9D4BF6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C00D65E-A62C-4FE2-AF62-38AED7E461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64914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FA4CB-8050-4055-8219-8E7561F0D2BC}"/>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62E147FD-4E57-4428-989B-564B431114B0}"/>
              </a:ext>
            </a:extLst>
          </p:cNvPr>
          <p:cNvGraphicFramePr>
            <a:graphicFrameLocks noGrp="1"/>
          </p:cNvGraphicFramePr>
          <p:nvPr>
            <p:ph type="tbl" sz="quarter" idx="13"/>
            <p:extLst>
              <p:ext uri="{D42A27DB-BD31-4B8C-83A1-F6EECF244321}">
                <p14:modId xmlns:p14="http://schemas.microsoft.com/office/powerpoint/2010/main" val="4080276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58038753"/>
                    </a:ext>
                  </a:extLst>
                </a:gridCol>
                <a:gridCol w="1152144">
                  <a:extLst>
                    <a:ext uri="{9D8B030D-6E8A-4147-A177-3AD203B41FA5}">
                      <a16:colId xmlns:a16="http://schemas.microsoft.com/office/drawing/2014/main" val="3123033371"/>
                    </a:ext>
                  </a:extLst>
                </a:gridCol>
                <a:gridCol w="1152144">
                  <a:extLst>
                    <a:ext uri="{9D8B030D-6E8A-4147-A177-3AD203B41FA5}">
                      <a16:colId xmlns:a16="http://schemas.microsoft.com/office/drawing/2014/main" val="4275410361"/>
                    </a:ext>
                  </a:extLst>
                </a:gridCol>
                <a:gridCol w="1152144">
                  <a:extLst>
                    <a:ext uri="{9D8B030D-6E8A-4147-A177-3AD203B41FA5}">
                      <a16:colId xmlns:a16="http://schemas.microsoft.com/office/drawing/2014/main" val="900405563"/>
                    </a:ext>
                  </a:extLst>
                </a:gridCol>
                <a:gridCol w="1152144">
                  <a:extLst>
                    <a:ext uri="{9D8B030D-6E8A-4147-A177-3AD203B41FA5}">
                      <a16:colId xmlns:a16="http://schemas.microsoft.com/office/drawing/2014/main" val="1414033356"/>
                    </a:ext>
                  </a:extLst>
                </a:gridCol>
                <a:gridCol w="1152144">
                  <a:extLst>
                    <a:ext uri="{9D8B030D-6E8A-4147-A177-3AD203B41FA5}">
                      <a16:colId xmlns:a16="http://schemas.microsoft.com/office/drawing/2014/main" val="4023730006"/>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003604393"/>
                  </a:ext>
                </a:extLst>
              </a:tr>
              <a:tr h="370840">
                <a:tc>
                  <a:txBody>
                    <a:bodyPr/>
                    <a:lstStyle/>
                    <a:p>
                      <a:r>
                        <a:rPr lang="en-US" sz="1000" b="1"/>
                        <a:t>@TokioMAmerica - 2023-03-01 16:40:00</a:t>
                      </a:r>
                      <a:r>
                        <a:rPr lang="en-US" sz="1000"/>
                        <a:t>
 TMA is hiring a #Claims Specialist II, ARMS in Plano, Texas. 
Are you interested in joining a talented team of claims specialists? Visit this link to read the description and submit your application today: https://t.co/MqxbaCAxZn https://t.co/vFLWBBlkoK</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0.4132 %</a:t>
                      </a:r>
                    </a:p>
                  </a:txBody>
                  <a:tcPr/>
                </a:tc>
                <a:extLst>
                  <a:ext uri="{0D108BD9-81ED-4DB2-BD59-A6C34878D82A}">
                    <a16:rowId xmlns:a16="http://schemas.microsoft.com/office/drawing/2014/main" val="794083062"/>
                  </a:ext>
                </a:extLst>
              </a:tr>
              <a:tr h="370840">
                <a:tc>
                  <a:txBody>
                    <a:bodyPr/>
                    <a:lstStyle/>
                    <a:p>
                      <a:r>
                        <a:rPr lang="en-US" sz="1000" b="1"/>
                        <a:t>@TokioMAmerica - 2023-03-06 17:09:58</a:t>
                      </a:r>
                      <a:r>
                        <a:rPr lang="en-US" sz="1000"/>
                        <a:t>
 TMA employees pride themselves on being knowledgeable and reliable! 
We wanted to share this great #VoiceOfTheCustomer post to highlight the great relationships we have with our customers and clients. Thank you for your feedback! https://t.co/wmqHxmH709</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0.4115 %</a:t>
                      </a:r>
                    </a:p>
                  </a:txBody>
                  <a:tcPr/>
                </a:tc>
                <a:extLst>
                  <a:ext uri="{0D108BD9-81ED-4DB2-BD59-A6C34878D82A}">
                    <a16:rowId xmlns:a16="http://schemas.microsoft.com/office/drawing/2014/main" val="789506523"/>
                  </a:ext>
                </a:extLst>
              </a:tr>
              <a:tr h="370840">
                <a:tc>
                  <a:txBody>
                    <a:bodyPr/>
                    <a:lstStyle/>
                    <a:p>
                      <a:r>
                        <a:rPr lang="en-US" sz="1000" b="1"/>
                        <a:t>@TokioMAmerica - 2023-03-10 17:05:55</a:t>
                      </a:r>
                      <a:r>
                        <a:rPr lang="en-US" sz="1000"/>
                        <a:t>
 As this Wednesday was International Women's Day, TMA branch offices celebrated by creating "Period Kits" in support of @I_Support_Girls - who distributes essential items like bras, underwear, and menstrual hygiene products to women experiencing homelessness or impoverishment. https://t.co/mWsJYPY9VN</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0.4115 %</a:t>
                      </a:r>
                    </a:p>
                  </a:txBody>
                  <a:tcPr/>
                </a:tc>
                <a:extLst>
                  <a:ext uri="{0D108BD9-81ED-4DB2-BD59-A6C34878D82A}">
                    <a16:rowId xmlns:a16="http://schemas.microsoft.com/office/drawing/2014/main" val="1304394459"/>
                  </a:ext>
                </a:extLst>
              </a:tr>
            </a:tbl>
          </a:graphicData>
        </a:graphic>
      </p:graphicFrame>
      <p:sp>
        <p:nvSpPr>
          <p:cNvPr id="4" name="Text Placeholder 3">
            <a:extLst>
              <a:ext uri="{FF2B5EF4-FFF2-40B4-BE49-F238E27FC236}">
                <a16:creationId xmlns:a16="http://schemas.microsoft.com/office/drawing/2014/main" id="{F0016D8A-D202-422C-883E-4DEF6D5DE2E7}"/>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17016633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B0718-7C00-4AA4-8D8E-28C1EB5089DF}"/>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136D9D4C-BE66-4EF9-A718-177AA6231FA7}"/>
              </a:ext>
            </a:extLst>
          </p:cNvPr>
          <p:cNvGraphicFramePr>
            <a:graphicFrameLocks noGrp="1"/>
          </p:cNvGraphicFramePr>
          <p:nvPr>
            <p:ph type="tbl" sz="quarter" idx="13"/>
            <p:extLst>
              <p:ext uri="{D42A27DB-BD31-4B8C-83A1-F6EECF244321}">
                <p14:modId xmlns:p14="http://schemas.microsoft.com/office/powerpoint/2010/main" val="733795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969163827"/>
                    </a:ext>
                  </a:extLst>
                </a:gridCol>
                <a:gridCol w="658368">
                  <a:extLst>
                    <a:ext uri="{9D8B030D-6E8A-4147-A177-3AD203B41FA5}">
                      <a16:colId xmlns:a16="http://schemas.microsoft.com/office/drawing/2014/main" val="715890331"/>
                    </a:ext>
                  </a:extLst>
                </a:gridCol>
                <a:gridCol w="658368">
                  <a:extLst>
                    <a:ext uri="{9D8B030D-6E8A-4147-A177-3AD203B41FA5}">
                      <a16:colId xmlns:a16="http://schemas.microsoft.com/office/drawing/2014/main" val="2380482044"/>
                    </a:ext>
                  </a:extLst>
                </a:gridCol>
                <a:gridCol w="658368">
                  <a:extLst>
                    <a:ext uri="{9D8B030D-6E8A-4147-A177-3AD203B41FA5}">
                      <a16:colId xmlns:a16="http://schemas.microsoft.com/office/drawing/2014/main" val="480125088"/>
                    </a:ext>
                  </a:extLst>
                </a:gridCol>
                <a:gridCol w="658368">
                  <a:extLst>
                    <a:ext uri="{9D8B030D-6E8A-4147-A177-3AD203B41FA5}">
                      <a16:colId xmlns:a16="http://schemas.microsoft.com/office/drawing/2014/main" val="3855364899"/>
                    </a:ext>
                  </a:extLst>
                </a:gridCol>
                <a:gridCol w="658368">
                  <a:extLst>
                    <a:ext uri="{9D8B030D-6E8A-4147-A177-3AD203B41FA5}">
                      <a16:colId xmlns:a16="http://schemas.microsoft.com/office/drawing/2014/main" val="1842268885"/>
                    </a:ext>
                  </a:extLst>
                </a:gridCol>
                <a:gridCol w="658368">
                  <a:extLst>
                    <a:ext uri="{9D8B030D-6E8A-4147-A177-3AD203B41FA5}">
                      <a16:colId xmlns:a16="http://schemas.microsoft.com/office/drawing/2014/main" val="3820616932"/>
                    </a:ext>
                  </a:extLst>
                </a:gridCol>
                <a:gridCol w="658368">
                  <a:extLst>
                    <a:ext uri="{9D8B030D-6E8A-4147-A177-3AD203B41FA5}">
                      <a16:colId xmlns:a16="http://schemas.microsoft.com/office/drawing/2014/main" val="2553054303"/>
                    </a:ext>
                  </a:extLst>
                </a:gridCol>
                <a:gridCol w="658368">
                  <a:extLst>
                    <a:ext uri="{9D8B030D-6E8A-4147-A177-3AD203B41FA5}">
                      <a16:colId xmlns:a16="http://schemas.microsoft.com/office/drawing/2014/main" val="1700642441"/>
                    </a:ext>
                  </a:extLst>
                </a:gridCol>
                <a:gridCol w="658368">
                  <a:extLst>
                    <a:ext uri="{9D8B030D-6E8A-4147-A177-3AD203B41FA5}">
                      <a16:colId xmlns:a16="http://schemas.microsoft.com/office/drawing/2014/main" val="1249955010"/>
                    </a:ext>
                  </a:extLst>
                </a:gridCol>
                <a:gridCol w="658368">
                  <a:extLst>
                    <a:ext uri="{9D8B030D-6E8A-4147-A177-3AD203B41FA5}">
                      <a16:colId xmlns:a16="http://schemas.microsoft.com/office/drawing/2014/main" val="2410185877"/>
                    </a:ext>
                  </a:extLst>
                </a:gridCol>
                <a:gridCol w="658368">
                  <a:extLst>
                    <a:ext uri="{9D8B030D-6E8A-4147-A177-3AD203B41FA5}">
                      <a16:colId xmlns:a16="http://schemas.microsoft.com/office/drawing/2014/main" val="112752400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064081895"/>
                  </a:ext>
                </a:extLst>
              </a:tr>
              <a:tr h="370840">
                <a:tc>
                  <a:txBody>
                    <a:bodyPr/>
                    <a:lstStyle/>
                    <a:p>
                      <a:r>
                        <a:rPr lang="en-US" sz="1000"/>
                        <a:t>20621</a:t>
                      </a:r>
                    </a:p>
                  </a:txBody>
                  <a:tcPr/>
                </a:tc>
                <a:tc>
                  <a:txBody>
                    <a:bodyPr/>
                    <a:lstStyle/>
                    <a:p>
                      <a:r>
                        <a:rPr lang="en-US" sz="1000"/>
                        <a:t>208</a:t>
                      </a:r>
                    </a:p>
                  </a:txBody>
                  <a:tcPr/>
                </a:tc>
                <a:tc>
                  <a:txBody>
                    <a:bodyPr/>
                    <a:lstStyle/>
                    <a:p>
                      <a:r>
                        <a:rPr lang="en-US" sz="1000"/>
                        <a:t>14</a:t>
                      </a:r>
                    </a:p>
                  </a:txBody>
                  <a:tcPr/>
                </a:tc>
                <a:tc>
                  <a:txBody>
                    <a:bodyPr/>
                    <a:lstStyle/>
                    <a:p>
                      <a:r>
                        <a:rPr lang="en-US" sz="1000"/>
                        <a:t>648</a:t>
                      </a:r>
                    </a:p>
                  </a:txBody>
                  <a:tcPr/>
                </a:tc>
                <a:tc>
                  <a:txBody>
                    <a:bodyPr/>
                    <a:lstStyle/>
                    <a:p>
                      <a:r>
                        <a:rPr lang="en-US" sz="1000"/>
                        <a:t>46.285714285714</a:t>
                      </a:r>
                    </a:p>
                  </a:txBody>
                  <a:tcPr/>
                </a:tc>
                <a:tc>
                  <a:txBody>
                    <a:bodyPr/>
                    <a:lstStyle/>
                    <a:p>
                      <a:r>
                        <a:rPr lang="en-US" sz="1000"/>
                        <a:t>12</a:t>
                      </a:r>
                    </a:p>
                  </a:txBody>
                  <a:tcPr/>
                </a:tc>
                <a:tc>
                  <a:txBody>
                    <a:bodyPr/>
                    <a:lstStyle/>
                    <a:p>
                      <a:r>
                        <a:rPr lang="en-US" sz="1000"/>
                        <a:t>8</a:t>
                      </a:r>
                    </a:p>
                  </a:txBody>
                  <a:tcPr/>
                </a:tc>
                <a:tc>
                  <a:txBody>
                    <a:bodyPr/>
                    <a:lstStyle/>
                    <a:p>
                      <a:r>
                        <a:rPr lang="en-US" sz="1000"/>
                        <a:t>2795</a:t>
                      </a:r>
                    </a:p>
                  </a:txBody>
                  <a:tcPr/>
                </a:tc>
                <a:tc>
                  <a:txBody>
                    <a:bodyPr/>
                    <a:lstStyle/>
                    <a:p>
                      <a:r>
                        <a:rPr lang="en-US" sz="1000"/>
                        <a:t>25728</a:t>
                      </a:r>
                    </a:p>
                  </a:txBody>
                  <a:tcPr/>
                </a:tc>
                <a:tc>
                  <a:txBody>
                    <a:bodyPr/>
                    <a:lstStyle/>
                    <a:p>
                      <a:r>
                        <a:rPr lang="en-US" sz="1000"/>
                        <a:t>1837.7142857143</a:t>
                      </a:r>
                    </a:p>
                  </a:txBody>
                  <a:tcPr/>
                </a:tc>
                <a:tc>
                  <a:txBody>
                    <a:bodyPr/>
                    <a:lstStyle/>
                    <a:p>
                      <a:r>
                        <a:rPr lang="en-US" sz="1000"/>
                        <a:t>8.1372999269305 %</a:t>
                      </a:r>
                    </a:p>
                  </a:txBody>
                  <a:tcPr/>
                </a:tc>
                <a:tc>
                  <a:txBody>
                    <a:bodyPr/>
                    <a:lstStyle/>
                    <a:p>
                      <a:r>
                        <a:rPr lang="en-US" sz="1000"/>
                        <a:t>258</a:t>
                      </a:r>
                    </a:p>
                  </a:txBody>
                  <a:tcPr/>
                </a:tc>
                <a:extLst>
                  <a:ext uri="{0D108BD9-81ED-4DB2-BD59-A6C34878D82A}">
                    <a16:rowId xmlns:a16="http://schemas.microsoft.com/office/drawing/2014/main" val="1356788660"/>
                  </a:ext>
                </a:extLst>
              </a:tr>
            </a:tbl>
          </a:graphicData>
        </a:graphic>
      </p:graphicFrame>
      <p:sp>
        <p:nvSpPr>
          <p:cNvPr id="4" name="Text Placeholder 3">
            <a:extLst>
              <a:ext uri="{FF2B5EF4-FFF2-40B4-BE49-F238E27FC236}">
                <a16:creationId xmlns:a16="http://schemas.microsoft.com/office/drawing/2014/main" id="{8637C911-055D-4DBE-8B23-E5F7D860A46A}"/>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18880630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79225-9CE4-42E7-B527-A66518C68663}"/>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2B130231-AA50-46AF-84AD-68A3B89B8460}"/>
              </a:ext>
            </a:extLst>
          </p:cNvPr>
          <p:cNvGraphicFramePr>
            <a:graphicFrameLocks noGrp="1"/>
          </p:cNvGraphicFramePr>
          <p:nvPr>
            <p:ph type="chart" sz="quarter" idx="13"/>
            <p:extLst>
              <p:ext uri="{D42A27DB-BD31-4B8C-83A1-F6EECF244321}">
                <p14:modId xmlns:p14="http://schemas.microsoft.com/office/powerpoint/2010/main" val="37809381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A3AF9C-FE1B-445F-BC1B-DFE8A3EB3DB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0AD0A1B-FFD4-486C-8F90-8FA72089E0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3748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D59CA-44B9-4C2A-A895-B9EC2D68F001}"/>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994308B1-EE25-4F56-A7F3-075148F91364}"/>
              </a:ext>
            </a:extLst>
          </p:cNvPr>
          <p:cNvGraphicFramePr>
            <a:graphicFrameLocks noGrp="1"/>
          </p:cNvGraphicFramePr>
          <p:nvPr>
            <p:ph type="chart" sz="quarter" idx="13"/>
            <p:extLst>
              <p:ext uri="{D42A27DB-BD31-4B8C-83A1-F6EECF244321}">
                <p14:modId xmlns:p14="http://schemas.microsoft.com/office/powerpoint/2010/main" val="2792155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2ADB8B-7890-47A8-A58B-D557913D041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36E9A5C-6B8A-479C-9B98-35FACF7CDC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91392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C0E59-9F9E-4084-94F5-363913E81205}"/>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501B9371-20EB-4FEA-AE26-043E24B8FFCD}"/>
              </a:ext>
            </a:extLst>
          </p:cNvPr>
          <p:cNvGraphicFramePr>
            <a:graphicFrameLocks noGrp="1"/>
          </p:cNvGraphicFramePr>
          <p:nvPr>
            <p:ph type="chart" sz="quarter" idx="13"/>
            <p:extLst>
              <p:ext uri="{D42A27DB-BD31-4B8C-83A1-F6EECF244321}">
                <p14:modId xmlns:p14="http://schemas.microsoft.com/office/powerpoint/2010/main" val="35682912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C91D2F-1376-4D2B-B03B-3B5F44522D43}"/>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FFBD6DB3-7D54-4CED-BC74-E6B30B3842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66615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5494A-7226-4FE8-AF7E-5CACBB12B1D5}"/>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1C7F56AC-A49C-40E4-B4BB-F39FA4E40824}"/>
              </a:ext>
            </a:extLst>
          </p:cNvPr>
          <p:cNvGraphicFramePr>
            <a:graphicFrameLocks noGrp="1"/>
          </p:cNvGraphicFramePr>
          <p:nvPr>
            <p:ph type="chart" sz="quarter" idx="13"/>
            <p:extLst>
              <p:ext uri="{D42A27DB-BD31-4B8C-83A1-F6EECF244321}">
                <p14:modId xmlns:p14="http://schemas.microsoft.com/office/powerpoint/2010/main" val="10131294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E9A902-5B04-415A-8448-B13ED8A99CB0}"/>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F37CB59-43C0-42E0-8156-C530386E7C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58475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D291F-FE08-4A00-992C-3CB32C313341}"/>
              </a:ext>
            </a:extLst>
          </p:cNvPr>
          <p:cNvSpPr>
            <a:spLocks noGrp="1"/>
          </p:cNvSpPr>
          <p:nvPr>
            <p:ph type="title"/>
          </p:nvPr>
        </p:nvSpPr>
        <p:spPr/>
        <p:txBody>
          <a:bodyPr/>
          <a:lstStyle/>
          <a:p>
            <a:r>
              <a:rPr lang="en-US"/>
              <a:t>LinkedIn Posts Table | Tokio Marine America - 1 of 3</a:t>
            </a:r>
          </a:p>
        </p:txBody>
      </p:sp>
      <p:graphicFrame>
        <p:nvGraphicFramePr>
          <p:cNvPr id="5" name="Table Placeholder 4">
            <a:extLst>
              <a:ext uri="{FF2B5EF4-FFF2-40B4-BE49-F238E27FC236}">
                <a16:creationId xmlns:a16="http://schemas.microsoft.com/office/drawing/2014/main" id="{20A8449B-145D-4BEA-A77B-C99FFE3F70C5}"/>
              </a:ext>
            </a:extLst>
          </p:cNvPr>
          <p:cNvGraphicFramePr>
            <a:graphicFrameLocks noGrp="1"/>
          </p:cNvGraphicFramePr>
          <p:nvPr>
            <p:ph type="tbl" sz="quarter" idx="13"/>
            <p:extLst>
              <p:ext uri="{D42A27DB-BD31-4B8C-83A1-F6EECF244321}">
                <p14:modId xmlns:p14="http://schemas.microsoft.com/office/powerpoint/2010/main" val="2228280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630448984"/>
                    </a:ext>
                  </a:extLst>
                </a:gridCol>
                <a:gridCol w="740664">
                  <a:extLst>
                    <a:ext uri="{9D8B030D-6E8A-4147-A177-3AD203B41FA5}">
                      <a16:colId xmlns:a16="http://schemas.microsoft.com/office/drawing/2014/main" val="2767859149"/>
                    </a:ext>
                  </a:extLst>
                </a:gridCol>
                <a:gridCol w="740664">
                  <a:extLst>
                    <a:ext uri="{9D8B030D-6E8A-4147-A177-3AD203B41FA5}">
                      <a16:colId xmlns:a16="http://schemas.microsoft.com/office/drawing/2014/main" val="1488885128"/>
                    </a:ext>
                  </a:extLst>
                </a:gridCol>
                <a:gridCol w="740664">
                  <a:extLst>
                    <a:ext uri="{9D8B030D-6E8A-4147-A177-3AD203B41FA5}">
                      <a16:colId xmlns:a16="http://schemas.microsoft.com/office/drawing/2014/main" val="2812020678"/>
                    </a:ext>
                  </a:extLst>
                </a:gridCol>
                <a:gridCol w="740664">
                  <a:extLst>
                    <a:ext uri="{9D8B030D-6E8A-4147-A177-3AD203B41FA5}">
                      <a16:colId xmlns:a16="http://schemas.microsoft.com/office/drawing/2014/main" val="1742014998"/>
                    </a:ext>
                  </a:extLst>
                </a:gridCol>
                <a:gridCol w="740664">
                  <a:extLst>
                    <a:ext uri="{9D8B030D-6E8A-4147-A177-3AD203B41FA5}">
                      <a16:colId xmlns:a16="http://schemas.microsoft.com/office/drawing/2014/main" val="2343944247"/>
                    </a:ext>
                  </a:extLst>
                </a:gridCol>
                <a:gridCol w="740664">
                  <a:extLst>
                    <a:ext uri="{9D8B030D-6E8A-4147-A177-3AD203B41FA5}">
                      <a16:colId xmlns:a16="http://schemas.microsoft.com/office/drawing/2014/main" val="3501973305"/>
                    </a:ext>
                  </a:extLst>
                </a:gridCol>
                <a:gridCol w="740664">
                  <a:extLst>
                    <a:ext uri="{9D8B030D-6E8A-4147-A177-3AD203B41FA5}">
                      <a16:colId xmlns:a16="http://schemas.microsoft.com/office/drawing/2014/main" val="1496398766"/>
                    </a:ext>
                  </a:extLst>
                </a:gridCol>
                <a:gridCol w="740664">
                  <a:extLst>
                    <a:ext uri="{9D8B030D-6E8A-4147-A177-3AD203B41FA5}">
                      <a16:colId xmlns:a16="http://schemas.microsoft.com/office/drawing/2014/main" val="3726825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068629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- 2023-03-13 16:58:58</a:t>
                      </a:r>
                      <a:r>
                        <a:rPr kumimoji="0" lang="en-US" sz="1000" b="0" i="0" u="none" strike="noStrike" kern="1200" cap="none" spc="0" normalizeH="0" baseline="0" noProof="0">
                          <a:ln>
                            <a:noFill/>
                          </a:ln>
                          <a:solidFill>
                            <a:prstClr val="black"/>
                          </a:solidFill>
                          <a:effectLst/>
                          <a:uLnTx/>
                          <a:uFillTx/>
                          <a:latin typeface="Calibri"/>
                          <a:ea typeface="+mn-ea"/>
                          <a:cs typeface="+mn-cs"/>
                        </a:rPr>
                        <a:t>
 TMA employees Ana E., Emilie A., and Nick H. went to Japan as the company’s recipients of the Good Company award for all global members of Tokio Marine. (The last three years’ awards were combined into one event due to COVID travel restrictions.) 
While receiving the award was a great honor for all of them, they especially enjoyed interacting with our colleagues from the Home office and around the 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20.432357043236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10183386"/>
                  </a:ext>
                </a:extLst>
              </a:tr>
            </a:tbl>
          </a:graphicData>
        </a:graphic>
      </p:graphicFrame>
      <p:sp>
        <p:nvSpPr>
          <p:cNvPr id="4" name="Text Placeholder 3">
            <a:extLst>
              <a:ext uri="{FF2B5EF4-FFF2-40B4-BE49-F238E27FC236}">
                <a16:creationId xmlns:a16="http://schemas.microsoft.com/office/drawing/2014/main" id="{C37AA03A-E740-4276-A33E-0EBC713F0E74}"/>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39924382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9C8E5-61C1-44D2-ABA8-CB009005D159}"/>
              </a:ext>
            </a:extLst>
          </p:cNvPr>
          <p:cNvSpPr>
            <a:spLocks noGrp="1"/>
          </p:cNvSpPr>
          <p:nvPr>
            <p:ph type="title"/>
          </p:nvPr>
        </p:nvSpPr>
        <p:spPr/>
        <p:txBody>
          <a:bodyPr/>
          <a:lstStyle/>
          <a:p>
            <a:r>
              <a:rPr lang="en-US"/>
              <a:t>LinkedIn Posts Table | Tokio Marine America - 2 of 3</a:t>
            </a:r>
          </a:p>
        </p:txBody>
      </p:sp>
      <p:graphicFrame>
        <p:nvGraphicFramePr>
          <p:cNvPr id="5" name="Table Placeholder 4">
            <a:extLst>
              <a:ext uri="{FF2B5EF4-FFF2-40B4-BE49-F238E27FC236}">
                <a16:creationId xmlns:a16="http://schemas.microsoft.com/office/drawing/2014/main" id="{09DF9C84-7407-4125-95A6-1E6DA4F2DB0F}"/>
              </a:ext>
            </a:extLst>
          </p:cNvPr>
          <p:cNvGraphicFramePr>
            <a:graphicFrameLocks noGrp="1"/>
          </p:cNvGraphicFramePr>
          <p:nvPr>
            <p:ph type="tbl" sz="quarter" idx="13"/>
            <p:extLst>
              <p:ext uri="{D42A27DB-BD31-4B8C-83A1-F6EECF244321}">
                <p14:modId xmlns:p14="http://schemas.microsoft.com/office/powerpoint/2010/main" val="47630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721642893"/>
                    </a:ext>
                  </a:extLst>
                </a:gridCol>
                <a:gridCol w="740664">
                  <a:extLst>
                    <a:ext uri="{9D8B030D-6E8A-4147-A177-3AD203B41FA5}">
                      <a16:colId xmlns:a16="http://schemas.microsoft.com/office/drawing/2014/main" val="2856213974"/>
                    </a:ext>
                  </a:extLst>
                </a:gridCol>
                <a:gridCol w="740664">
                  <a:extLst>
                    <a:ext uri="{9D8B030D-6E8A-4147-A177-3AD203B41FA5}">
                      <a16:colId xmlns:a16="http://schemas.microsoft.com/office/drawing/2014/main" val="2283927110"/>
                    </a:ext>
                  </a:extLst>
                </a:gridCol>
                <a:gridCol w="740664">
                  <a:extLst>
                    <a:ext uri="{9D8B030D-6E8A-4147-A177-3AD203B41FA5}">
                      <a16:colId xmlns:a16="http://schemas.microsoft.com/office/drawing/2014/main" val="1924311623"/>
                    </a:ext>
                  </a:extLst>
                </a:gridCol>
                <a:gridCol w="740664">
                  <a:extLst>
                    <a:ext uri="{9D8B030D-6E8A-4147-A177-3AD203B41FA5}">
                      <a16:colId xmlns:a16="http://schemas.microsoft.com/office/drawing/2014/main" val="1300115775"/>
                    </a:ext>
                  </a:extLst>
                </a:gridCol>
                <a:gridCol w="740664">
                  <a:extLst>
                    <a:ext uri="{9D8B030D-6E8A-4147-A177-3AD203B41FA5}">
                      <a16:colId xmlns:a16="http://schemas.microsoft.com/office/drawing/2014/main" val="3683968769"/>
                    </a:ext>
                  </a:extLst>
                </a:gridCol>
                <a:gridCol w="740664">
                  <a:extLst>
                    <a:ext uri="{9D8B030D-6E8A-4147-A177-3AD203B41FA5}">
                      <a16:colId xmlns:a16="http://schemas.microsoft.com/office/drawing/2014/main" val="2183309173"/>
                    </a:ext>
                  </a:extLst>
                </a:gridCol>
                <a:gridCol w="740664">
                  <a:extLst>
                    <a:ext uri="{9D8B030D-6E8A-4147-A177-3AD203B41FA5}">
                      <a16:colId xmlns:a16="http://schemas.microsoft.com/office/drawing/2014/main" val="1356976943"/>
                    </a:ext>
                  </a:extLst>
                </a:gridCol>
                <a:gridCol w="740664">
                  <a:extLst>
                    <a:ext uri="{9D8B030D-6E8A-4147-A177-3AD203B41FA5}">
                      <a16:colId xmlns:a16="http://schemas.microsoft.com/office/drawing/2014/main" val="2082820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87808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- 2023-03-27 16:33:06</a:t>
                      </a:r>
                      <a:r>
                        <a:rPr kumimoji="0" lang="en-US" sz="1000" b="0" i="0" u="none" strike="noStrike" kern="1200" cap="none" spc="0" normalizeH="0" baseline="0" noProof="0">
                          <a:ln>
                            <a:noFill/>
                          </a:ln>
                          <a:solidFill>
                            <a:prstClr val="black"/>
                          </a:solidFill>
                          <a:effectLst/>
                          <a:uLnTx/>
                          <a:uFillTx/>
                          <a:latin typeface="Calibri"/>
                          <a:ea typeface="+mn-ea"/>
                          <a:cs typeface="+mn-cs"/>
                        </a:rPr>
                        <a:t>
 Whether you love running or not, you can't deny an amazing view like this! 🤩
TMA Pasadena employee Nick D. just shared some photos from his most recent running adventure at Monument Valley in Navajo Nation. As Nick would describe it, this ultra 12 hours and 47 minutes run was a "cold and windy 50 miles, but stunningly beautiful."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9.775325187229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90627408"/>
                  </a:ext>
                </a:extLst>
              </a:tr>
            </a:tbl>
          </a:graphicData>
        </a:graphic>
      </p:graphicFrame>
      <p:sp>
        <p:nvSpPr>
          <p:cNvPr id="4" name="Text Placeholder 3">
            <a:extLst>
              <a:ext uri="{FF2B5EF4-FFF2-40B4-BE49-F238E27FC236}">
                <a16:creationId xmlns:a16="http://schemas.microsoft.com/office/drawing/2014/main" id="{B6CC5722-7682-4364-97B6-4D6E70FF0493}"/>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5497039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9A147-946C-41AD-8680-76ADF352C1D8}"/>
              </a:ext>
            </a:extLst>
          </p:cNvPr>
          <p:cNvSpPr>
            <a:spLocks noGrp="1"/>
          </p:cNvSpPr>
          <p:nvPr>
            <p:ph type="title"/>
          </p:nvPr>
        </p:nvSpPr>
        <p:spPr/>
        <p:txBody>
          <a:bodyPr/>
          <a:lstStyle/>
          <a:p>
            <a:r>
              <a:rPr lang="en-US"/>
              <a:t>LinkedIn Posts Table | Tokio Marine America - 3 of 3</a:t>
            </a:r>
          </a:p>
        </p:txBody>
      </p:sp>
      <p:graphicFrame>
        <p:nvGraphicFramePr>
          <p:cNvPr id="5" name="Table Placeholder 4">
            <a:extLst>
              <a:ext uri="{FF2B5EF4-FFF2-40B4-BE49-F238E27FC236}">
                <a16:creationId xmlns:a16="http://schemas.microsoft.com/office/drawing/2014/main" id="{17A520EE-94C0-415D-A931-DFB19F53E858}"/>
              </a:ext>
            </a:extLst>
          </p:cNvPr>
          <p:cNvGraphicFramePr>
            <a:graphicFrameLocks noGrp="1"/>
          </p:cNvGraphicFramePr>
          <p:nvPr>
            <p:ph type="tbl" sz="quarter" idx="13"/>
            <p:extLst>
              <p:ext uri="{D42A27DB-BD31-4B8C-83A1-F6EECF244321}">
                <p14:modId xmlns:p14="http://schemas.microsoft.com/office/powerpoint/2010/main" val="4237486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38208569"/>
                    </a:ext>
                  </a:extLst>
                </a:gridCol>
                <a:gridCol w="740664">
                  <a:extLst>
                    <a:ext uri="{9D8B030D-6E8A-4147-A177-3AD203B41FA5}">
                      <a16:colId xmlns:a16="http://schemas.microsoft.com/office/drawing/2014/main" val="1801195140"/>
                    </a:ext>
                  </a:extLst>
                </a:gridCol>
                <a:gridCol w="740664">
                  <a:extLst>
                    <a:ext uri="{9D8B030D-6E8A-4147-A177-3AD203B41FA5}">
                      <a16:colId xmlns:a16="http://schemas.microsoft.com/office/drawing/2014/main" val="1814365443"/>
                    </a:ext>
                  </a:extLst>
                </a:gridCol>
                <a:gridCol w="740664">
                  <a:extLst>
                    <a:ext uri="{9D8B030D-6E8A-4147-A177-3AD203B41FA5}">
                      <a16:colId xmlns:a16="http://schemas.microsoft.com/office/drawing/2014/main" val="3651213208"/>
                    </a:ext>
                  </a:extLst>
                </a:gridCol>
                <a:gridCol w="740664">
                  <a:extLst>
                    <a:ext uri="{9D8B030D-6E8A-4147-A177-3AD203B41FA5}">
                      <a16:colId xmlns:a16="http://schemas.microsoft.com/office/drawing/2014/main" val="1477945337"/>
                    </a:ext>
                  </a:extLst>
                </a:gridCol>
                <a:gridCol w="740664">
                  <a:extLst>
                    <a:ext uri="{9D8B030D-6E8A-4147-A177-3AD203B41FA5}">
                      <a16:colId xmlns:a16="http://schemas.microsoft.com/office/drawing/2014/main" val="3123569141"/>
                    </a:ext>
                  </a:extLst>
                </a:gridCol>
                <a:gridCol w="740664">
                  <a:extLst>
                    <a:ext uri="{9D8B030D-6E8A-4147-A177-3AD203B41FA5}">
                      <a16:colId xmlns:a16="http://schemas.microsoft.com/office/drawing/2014/main" val="3194592842"/>
                    </a:ext>
                  </a:extLst>
                </a:gridCol>
                <a:gridCol w="740664">
                  <a:extLst>
                    <a:ext uri="{9D8B030D-6E8A-4147-A177-3AD203B41FA5}">
                      <a16:colId xmlns:a16="http://schemas.microsoft.com/office/drawing/2014/main" val="451671842"/>
                    </a:ext>
                  </a:extLst>
                </a:gridCol>
                <a:gridCol w="740664">
                  <a:extLst>
                    <a:ext uri="{9D8B030D-6E8A-4147-A177-3AD203B41FA5}">
                      <a16:colId xmlns:a16="http://schemas.microsoft.com/office/drawing/2014/main" val="3649544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235033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- 2023-03-10 16:58:28</a:t>
                      </a:r>
                      <a:r>
                        <a:rPr kumimoji="0" lang="en-US" sz="1000" b="0" i="0" u="none" strike="noStrike" kern="1200" cap="none" spc="0" normalizeH="0" baseline="0" noProof="0">
                          <a:ln>
                            <a:noFill/>
                          </a:ln>
                          <a:solidFill>
                            <a:prstClr val="black"/>
                          </a:solidFill>
                          <a:effectLst/>
                          <a:uLnTx/>
                          <a:uFillTx/>
                          <a:latin typeface="Calibri"/>
                          <a:ea typeface="+mn-ea"/>
                          <a:cs typeface="+mn-cs"/>
                        </a:rPr>
                        <a:t>
 As this Wednesday, March 8th, was International Women's Day, TMA branch offices in Plano, Pasadena, Jersey City, and Chicago celebrated by creating "Period Kits" in support of I Support The Girls. I Support The Girls (ISTG) collects and distributes essential items, including bras, underwear, and menstrual hygiene products to women experiencing homelessness, impoverishment, or distress.
 Learn more here: https://lnkd.in/e8X44Vt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27.346231591106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74017807"/>
                  </a:ext>
                </a:extLst>
              </a:tr>
            </a:tbl>
          </a:graphicData>
        </a:graphic>
      </p:graphicFrame>
      <p:sp>
        <p:nvSpPr>
          <p:cNvPr id="4" name="Text Placeholder 3">
            <a:extLst>
              <a:ext uri="{FF2B5EF4-FFF2-40B4-BE49-F238E27FC236}">
                <a16:creationId xmlns:a16="http://schemas.microsoft.com/office/drawing/2014/main" id="{275746CE-3398-42C9-A26C-FAE90A328380}"/>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36522747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09909-9822-4A46-8928-0E3B0EFDFD96}"/>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EE2F1BAE-F46A-4C23-A903-12D24C612A23}"/>
              </a:ext>
            </a:extLst>
          </p:cNvPr>
          <p:cNvGraphicFramePr>
            <a:graphicFrameLocks noGrp="1"/>
          </p:cNvGraphicFramePr>
          <p:nvPr>
            <p:ph type="tbl" sz="quarter" idx="13"/>
            <p:extLst>
              <p:ext uri="{D42A27DB-BD31-4B8C-83A1-F6EECF244321}">
                <p14:modId xmlns:p14="http://schemas.microsoft.com/office/powerpoint/2010/main" val="4280708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040333738"/>
                    </a:ext>
                  </a:extLst>
                </a:gridCol>
                <a:gridCol w="576072">
                  <a:extLst>
                    <a:ext uri="{9D8B030D-6E8A-4147-A177-3AD203B41FA5}">
                      <a16:colId xmlns:a16="http://schemas.microsoft.com/office/drawing/2014/main" val="1485545608"/>
                    </a:ext>
                  </a:extLst>
                </a:gridCol>
                <a:gridCol w="576072">
                  <a:extLst>
                    <a:ext uri="{9D8B030D-6E8A-4147-A177-3AD203B41FA5}">
                      <a16:colId xmlns:a16="http://schemas.microsoft.com/office/drawing/2014/main" val="2882429397"/>
                    </a:ext>
                  </a:extLst>
                </a:gridCol>
                <a:gridCol w="576072">
                  <a:extLst>
                    <a:ext uri="{9D8B030D-6E8A-4147-A177-3AD203B41FA5}">
                      <a16:colId xmlns:a16="http://schemas.microsoft.com/office/drawing/2014/main" val="3166204109"/>
                    </a:ext>
                  </a:extLst>
                </a:gridCol>
                <a:gridCol w="576072">
                  <a:extLst>
                    <a:ext uri="{9D8B030D-6E8A-4147-A177-3AD203B41FA5}">
                      <a16:colId xmlns:a16="http://schemas.microsoft.com/office/drawing/2014/main" val="537152459"/>
                    </a:ext>
                  </a:extLst>
                </a:gridCol>
                <a:gridCol w="576072">
                  <a:extLst>
                    <a:ext uri="{9D8B030D-6E8A-4147-A177-3AD203B41FA5}">
                      <a16:colId xmlns:a16="http://schemas.microsoft.com/office/drawing/2014/main" val="1208002476"/>
                    </a:ext>
                  </a:extLst>
                </a:gridCol>
                <a:gridCol w="576072">
                  <a:extLst>
                    <a:ext uri="{9D8B030D-6E8A-4147-A177-3AD203B41FA5}">
                      <a16:colId xmlns:a16="http://schemas.microsoft.com/office/drawing/2014/main" val="1085363284"/>
                    </a:ext>
                  </a:extLst>
                </a:gridCol>
                <a:gridCol w="576072">
                  <a:extLst>
                    <a:ext uri="{9D8B030D-6E8A-4147-A177-3AD203B41FA5}">
                      <a16:colId xmlns:a16="http://schemas.microsoft.com/office/drawing/2014/main" val="1161086861"/>
                    </a:ext>
                  </a:extLst>
                </a:gridCol>
                <a:gridCol w="576072">
                  <a:extLst>
                    <a:ext uri="{9D8B030D-6E8A-4147-A177-3AD203B41FA5}">
                      <a16:colId xmlns:a16="http://schemas.microsoft.com/office/drawing/2014/main" val="162736362"/>
                    </a:ext>
                  </a:extLst>
                </a:gridCol>
                <a:gridCol w="576072">
                  <a:extLst>
                    <a:ext uri="{9D8B030D-6E8A-4147-A177-3AD203B41FA5}">
                      <a16:colId xmlns:a16="http://schemas.microsoft.com/office/drawing/2014/main" val="3970912570"/>
                    </a:ext>
                  </a:extLst>
                </a:gridCol>
                <a:gridCol w="576072">
                  <a:extLst>
                    <a:ext uri="{9D8B030D-6E8A-4147-A177-3AD203B41FA5}">
                      <a16:colId xmlns:a16="http://schemas.microsoft.com/office/drawing/2014/main" val="211837040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658600004"/>
                  </a:ext>
                </a:extLst>
              </a:tr>
              <a:tr h="370840">
                <a:tc>
                  <a:txBody>
                    <a:bodyPr/>
                    <a:lstStyle/>
                    <a:p>
                      <a:r>
                        <a:rPr lang="en-US" sz="1000"/>
                        <a:t>tmamerica</a:t>
                      </a:r>
                    </a:p>
                  </a:txBody>
                  <a:tcPr/>
                </a:tc>
                <a:tc>
                  <a:txBody>
                    <a:bodyPr/>
                    <a:lstStyle/>
                    <a:p>
                      <a:r>
                        <a:rPr lang="en-US" sz="1000"/>
                        <a:t>495</a:t>
                      </a:r>
                    </a:p>
                  </a:txBody>
                  <a:tcPr/>
                </a:tc>
                <a:tc>
                  <a:txBody>
                    <a:bodyPr/>
                    <a:lstStyle/>
                    <a:p>
                      <a:r>
                        <a:rPr lang="en-US" sz="1000"/>
                        <a:t>6</a:t>
                      </a:r>
                    </a:p>
                  </a:txBody>
                  <a:tcPr/>
                </a:tc>
                <a:tc>
                  <a:txBody>
                    <a:bodyPr/>
                    <a:lstStyle/>
                    <a:p>
                      <a:r>
                        <a:rPr lang="en-US" sz="1000"/>
                        <a:t>8</a:t>
                      </a:r>
                    </a:p>
                  </a:txBody>
                  <a:tcPr/>
                </a:tc>
                <a:tc>
                  <a:txBody>
                    <a:bodyPr/>
                    <a:lstStyle/>
                    <a:p>
                      <a:r>
                        <a:rPr lang="en-US" sz="1000"/>
                        <a:t>5</a:t>
                      </a:r>
                    </a:p>
                  </a:txBody>
                  <a:tcPr/>
                </a:tc>
                <a:tc>
                  <a:txBody>
                    <a:bodyPr/>
                    <a:lstStyle/>
                    <a:p>
                      <a:r>
                        <a:rPr lang="en-US" sz="1000"/>
                        <a:t>1</a:t>
                      </a:r>
                    </a:p>
                  </a:txBody>
                  <a:tcPr/>
                </a:tc>
                <a:tc>
                  <a:txBody>
                    <a:bodyPr/>
                    <a:lstStyle/>
                    <a:p>
                      <a:r>
                        <a:rPr lang="en-US" sz="1000"/>
                        <a:t>0</a:t>
                      </a:r>
                    </a:p>
                  </a:txBody>
                  <a:tcPr/>
                </a:tc>
                <a:tc>
                  <a:txBody>
                    <a:bodyPr/>
                    <a:lstStyle/>
                    <a:p>
                      <a:r>
                        <a:rPr lang="en-US" sz="1000"/>
                        <a:t>14</a:t>
                      </a:r>
                    </a:p>
                  </a:txBody>
                  <a:tcPr/>
                </a:tc>
                <a:tc>
                  <a:txBody>
                    <a:bodyPr/>
                    <a:lstStyle/>
                    <a:p>
                      <a:r>
                        <a:rPr lang="en-US" sz="1000"/>
                        <a:t>113</a:t>
                      </a:r>
                    </a:p>
                  </a:txBody>
                  <a:tcPr/>
                </a:tc>
                <a:tc>
                  <a:txBody>
                    <a:bodyPr/>
                    <a:lstStyle/>
                    <a:p>
                      <a:r>
                        <a:rPr lang="en-US" sz="1000"/>
                        <a:t>4</a:t>
                      </a:r>
                    </a:p>
                  </a:txBody>
                  <a:tcPr/>
                </a:tc>
                <a:tc>
                  <a:txBody>
                    <a:bodyPr/>
                    <a:lstStyle/>
                    <a:p>
                      <a:r>
                        <a:rPr lang="en-US" sz="1000"/>
                        <a:t>1.6986 %</a:t>
                      </a:r>
                    </a:p>
                  </a:txBody>
                  <a:tcPr/>
                </a:tc>
                <a:extLst>
                  <a:ext uri="{0D108BD9-81ED-4DB2-BD59-A6C34878D82A}">
                    <a16:rowId xmlns:a16="http://schemas.microsoft.com/office/drawing/2014/main" val="2554302756"/>
                  </a:ext>
                </a:extLst>
              </a:tr>
            </a:tbl>
          </a:graphicData>
        </a:graphic>
      </p:graphicFrame>
      <p:sp>
        <p:nvSpPr>
          <p:cNvPr id="4" name="Text Placeholder 3">
            <a:extLst>
              <a:ext uri="{FF2B5EF4-FFF2-40B4-BE49-F238E27FC236}">
                <a16:creationId xmlns:a16="http://schemas.microsoft.com/office/drawing/2014/main" id="{B29FB12E-395E-4CAD-BC66-B63942A0DD40}"/>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34383342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EA50C-264C-4866-8926-BF90AB03A659}"/>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B3D06B48-BD7C-4D55-9EFA-11B9862BE90C}"/>
              </a:ext>
            </a:extLst>
          </p:cNvPr>
          <p:cNvGraphicFramePr>
            <a:graphicFrameLocks noGrp="1"/>
          </p:cNvGraphicFramePr>
          <p:nvPr>
            <p:ph type="chart" sz="quarter" idx="13"/>
            <p:extLst>
              <p:ext uri="{D42A27DB-BD31-4B8C-83A1-F6EECF244321}">
                <p14:modId xmlns:p14="http://schemas.microsoft.com/office/powerpoint/2010/main" val="28556885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0DE910-8A71-4F8F-8419-F80FA2682F0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F005DAC-7F55-4905-8D4E-2359D3DB97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66693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0321F-628F-4315-BEEC-D4D19C25ABC8}"/>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B4289A03-49B9-4C10-ABBD-689E3261560E}"/>
              </a:ext>
            </a:extLst>
          </p:cNvPr>
          <p:cNvGraphicFramePr>
            <a:graphicFrameLocks noGrp="1"/>
          </p:cNvGraphicFramePr>
          <p:nvPr>
            <p:ph type="chart" sz="quarter" idx="13"/>
            <p:extLst>
              <p:ext uri="{D42A27DB-BD31-4B8C-83A1-F6EECF244321}">
                <p14:modId xmlns:p14="http://schemas.microsoft.com/office/powerpoint/2010/main" val="18327309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7836EA-F8DB-48E9-81DD-389E850CB30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63CE15E-29B2-431F-9607-B326AD0DC5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52408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74FE0-67D7-40B4-AF8D-1B0CE6BAF446}"/>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E519BC59-7F15-4878-A7F3-B43EB3631A1D}"/>
              </a:ext>
            </a:extLst>
          </p:cNvPr>
          <p:cNvGraphicFramePr>
            <a:graphicFrameLocks noGrp="1"/>
          </p:cNvGraphicFramePr>
          <p:nvPr>
            <p:ph type="chart" sz="quarter" idx="13"/>
            <p:extLst>
              <p:ext uri="{D42A27DB-BD31-4B8C-83A1-F6EECF244321}">
                <p14:modId xmlns:p14="http://schemas.microsoft.com/office/powerpoint/2010/main" val="31611111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1FFC37-78A1-4F15-9D5C-8B3E174AFC7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9BCC5593-D706-4E74-8A3B-5A02F83CEE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90342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EA47E-FA13-4F04-882B-175CD60F01FC}"/>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858DC2D0-6266-4938-BA0C-DB6EA032E6EF}"/>
              </a:ext>
            </a:extLst>
          </p:cNvPr>
          <p:cNvGraphicFramePr>
            <a:graphicFrameLocks noGrp="1"/>
          </p:cNvGraphicFramePr>
          <p:nvPr>
            <p:ph type="chart" sz="quarter" idx="13"/>
            <p:extLst>
              <p:ext uri="{D42A27DB-BD31-4B8C-83A1-F6EECF244321}">
                <p14:modId xmlns:p14="http://schemas.microsoft.com/office/powerpoint/2010/main" val="19035197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EF1ADA-FA21-4CFD-9A1A-805B33ACE03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7788B6B-CCE1-4B62-A210-FC08311D6B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16344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BB11D-CA9A-4A0D-B071-BF4A574D7BB0}"/>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1E31ABB2-7846-4919-9FAF-27DCD1F0ED77}"/>
              </a:ext>
            </a:extLst>
          </p:cNvPr>
          <p:cNvGraphicFramePr>
            <a:graphicFrameLocks noGrp="1"/>
          </p:cNvGraphicFramePr>
          <p:nvPr>
            <p:ph type="tbl" sz="quarter" idx="13"/>
            <p:extLst>
              <p:ext uri="{D42A27DB-BD31-4B8C-83A1-F6EECF244321}">
                <p14:modId xmlns:p14="http://schemas.microsoft.com/office/powerpoint/2010/main" val="1838075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441242208"/>
                    </a:ext>
                  </a:extLst>
                </a:gridCol>
                <a:gridCol w="1975104">
                  <a:extLst>
                    <a:ext uri="{9D8B030D-6E8A-4147-A177-3AD203B41FA5}">
                      <a16:colId xmlns:a16="http://schemas.microsoft.com/office/drawing/2014/main" val="997295460"/>
                    </a:ext>
                  </a:extLst>
                </a:gridCol>
                <a:gridCol w="905256">
                  <a:extLst>
                    <a:ext uri="{9D8B030D-6E8A-4147-A177-3AD203B41FA5}">
                      <a16:colId xmlns:a16="http://schemas.microsoft.com/office/drawing/2014/main" val="3466480023"/>
                    </a:ext>
                  </a:extLst>
                </a:gridCol>
                <a:gridCol w="905256">
                  <a:extLst>
                    <a:ext uri="{9D8B030D-6E8A-4147-A177-3AD203B41FA5}">
                      <a16:colId xmlns:a16="http://schemas.microsoft.com/office/drawing/2014/main" val="2285242108"/>
                    </a:ext>
                  </a:extLst>
                </a:gridCol>
                <a:gridCol w="905256">
                  <a:extLst>
                    <a:ext uri="{9D8B030D-6E8A-4147-A177-3AD203B41FA5}">
                      <a16:colId xmlns:a16="http://schemas.microsoft.com/office/drawing/2014/main" val="2543793721"/>
                    </a:ext>
                  </a:extLst>
                </a:gridCol>
                <a:gridCol w="905256">
                  <a:extLst>
                    <a:ext uri="{9D8B030D-6E8A-4147-A177-3AD203B41FA5}">
                      <a16:colId xmlns:a16="http://schemas.microsoft.com/office/drawing/2014/main" val="1558350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67492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- 2023-03-27 16:38:16</a:t>
                      </a:r>
                      <a:r>
                        <a:rPr kumimoji="0" lang="en-US" sz="1000" b="0" i="0" u="none" strike="noStrike" kern="1200" cap="none" spc="0" normalizeH="0" baseline="0" noProof="0">
                          <a:ln>
                            <a:noFill/>
                          </a:ln>
                          <a:solidFill>
                            <a:prstClr val="black"/>
                          </a:solidFill>
                          <a:effectLst/>
                          <a:uLnTx/>
                          <a:uFillTx/>
                          <a:latin typeface="Calibri"/>
                          <a:ea typeface="+mn-ea"/>
                          <a:cs typeface="+mn-cs"/>
                        </a:rPr>
                        <a:t>
 Whether you love running or not, you can't deny an amazing view like this! 🤩
TMA Pasadena employee Nick D. just shared some photos from his most recent running adventure at Monument Valley in Navajo Nation. As Nick would describe it, this ultra 12 hours and 47 minutes run was a "cold and windy 50 miles, but stunningly beautiful." 
#running #run #runnerlife #pasadena #california #monumentvalley #views #runningviews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https://quintly-image-storage.s3.amazonaws.com/a8463497d6ac59d9f9b31e3831c67b7f/606b8eaa5ff13db5af037acb49dd1ca0.jpg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934763176"/>
                  </a:ext>
                </a:extLst>
              </a:tr>
            </a:tbl>
          </a:graphicData>
        </a:graphic>
      </p:graphicFrame>
      <p:sp>
        <p:nvSpPr>
          <p:cNvPr id="4" name="Text Placeholder 3">
            <a:extLst>
              <a:ext uri="{FF2B5EF4-FFF2-40B4-BE49-F238E27FC236}">
                <a16:creationId xmlns:a16="http://schemas.microsoft.com/office/drawing/2014/main" id="{F61EFE63-A134-4A39-B1BF-5389174A8AA7}"/>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37945149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062BE-3586-45BD-B846-DDD19A033FE3}"/>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3C355C4A-48C8-4541-97D5-276DF030486B}"/>
              </a:ext>
            </a:extLst>
          </p:cNvPr>
          <p:cNvGraphicFramePr>
            <a:graphicFrameLocks noGrp="1"/>
          </p:cNvGraphicFramePr>
          <p:nvPr>
            <p:ph type="tbl" sz="quarter" idx="13"/>
            <p:extLst>
              <p:ext uri="{D42A27DB-BD31-4B8C-83A1-F6EECF244321}">
                <p14:modId xmlns:p14="http://schemas.microsoft.com/office/powerpoint/2010/main" val="1070606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745892207"/>
                    </a:ext>
                  </a:extLst>
                </a:gridCol>
                <a:gridCol w="1975104">
                  <a:extLst>
                    <a:ext uri="{9D8B030D-6E8A-4147-A177-3AD203B41FA5}">
                      <a16:colId xmlns:a16="http://schemas.microsoft.com/office/drawing/2014/main" val="1681260107"/>
                    </a:ext>
                  </a:extLst>
                </a:gridCol>
                <a:gridCol w="905256">
                  <a:extLst>
                    <a:ext uri="{9D8B030D-6E8A-4147-A177-3AD203B41FA5}">
                      <a16:colId xmlns:a16="http://schemas.microsoft.com/office/drawing/2014/main" val="3011054519"/>
                    </a:ext>
                  </a:extLst>
                </a:gridCol>
                <a:gridCol w="905256">
                  <a:extLst>
                    <a:ext uri="{9D8B030D-6E8A-4147-A177-3AD203B41FA5}">
                      <a16:colId xmlns:a16="http://schemas.microsoft.com/office/drawing/2014/main" val="2410461504"/>
                    </a:ext>
                  </a:extLst>
                </a:gridCol>
                <a:gridCol w="905256">
                  <a:extLst>
                    <a:ext uri="{9D8B030D-6E8A-4147-A177-3AD203B41FA5}">
                      <a16:colId xmlns:a16="http://schemas.microsoft.com/office/drawing/2014/main" val="1745526114"/>
                    </a:ext>
                  </a:extLst>
                </a:gridCol>
                <a:gridCol w="905256">
                  <a:extLst>
                    <a:ext uri="{9D8B030D-6E8A-4147-A177-3AD203B41FA5}">
                      <a16:colId xmlns:a16="http://schemas.microsoft.com/office/drawing/2014/main" val="3371341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74681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- 2023-03-10 17:03:40</a:t>
                      </a:r>
                      <a:r>
                        <a:rPr kumimoji="0" lang="en-US" sz="1000" b="0" i="0" u="none" strike="noStrike" kern="1200" cap="none" spc="0" normalizeH="0" baseline="0" noProof="0">
                          <a:ln>
                            <a:noFill/>
                          </a:ln>
                          <a:solidFill>
                            <a:prstClr val="black"/>
                          </a:solidFill>
                          <a:effectLst/>
                          <a:uLnTx/>
                          <a:uFillTx/>
                          <a:latin typeface="Calibri"/>
                          <a:ea typeface="+mn-ea"/>
                          <a:cs typeface="+mn-cs"/>
                        </a:rPr>
                        <a:t>
 As this Wednesday, March 8th, was International Women's Day, TMA branch offices in Plano, Pasadena, Jersey City, and Chicago celebrated by creating "Period Kits" in support of @isupportthegirls . I Support the Girls (ISTG) collects and distributes essential items, including bras, underwear, and menstrual hygiene products to women experiencing homelessness, impoverishment, or distress.
Learn more here at isupportthegirls.org
#CSR #charity #insurance #insurancegiveback #womensday #internationalwomensday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https://quintly-image-storage.s3.amazonaws.com/a8463497d6ac59d9f9b31e3831c67b7f/d2025cf97101447d7b1e0d267bc6c64b.jpg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77139887"/>
                  </a:ext>
                </a:extLst>
              </a:tr>
            </a:tbl>
          </a:graphicData>
        </a:graphic>
      </p:graphicFrame>
      <p:sp>
        <p:nvSpPr>
          <p:cNvPr id="4" name="Text Placeholder 3">
            <a:extLst>
              <a:ext uri="{FF2B5EF4-FFF2-40B4-BE49-F238E27FC236}">
                <a16:creationId xmlns:a16="http://schemas.microsoft.com/office/drawing/2014/main" id="{223C9D9D-7A43-46C1-895F-C3D7CB65A3E8}"/>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2528379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E3795-25A1-492B-A2B2-F042CF1EE5F3}"/>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F6269749-6319-42A4-B221-4F992FA75BD4}"/>
              </a:ext>
            </a:extLst>
          </p:cNvPr>
          <p:cNvGraphicFramePr>
            <a:graphicFrameLocks noGrp="1"/>
          </p:cNvGraphicFramePr>
          <p:nvPr>
            <p:ph type="tbl" sz="quarter" idx="13"/>
            <p:extLst>
              <p:ext uri="{D42A27DB-BD31-4B8C-83A1-F6EECF244321}">
                <p14:modId xmlns:p14="http://schemas.microsoft.com/office/powerpoint/2010/main" val="372688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76901792"/>
                    </a:ext>
                  </a:extLst>
                </a:gridCol>
                <a:gridCol w="1975104">
                  <a:extLst>
                    <a:ext uri="{9D8B030D-6E8A-4147-A177-3AD203B41FA5}">
                      <a16:colId xmlns:a16="http://schemas.microsoft.com/office/drawing/2014/main" val="702590741"/>
                    </a:ext>
                  </a:extLst>
                </a:gridCol>
                <a:gridCol w="905256">
                  <a:extLst>
                    <a:ext uri="{9D8B030D-6E8A-4147-A177-3AD203B41FA5}">
                      <a16:colId xmlns:a16="http://schemas.microsoft.com/office/drawing/2014/main" val="3258350052"/>
                    </a:ext>
                  </a:extLst>
                </a:gridCol>
                <a:gridCol w="905256">
                  <a:extLst>
                    <a:ext uri="{9D8B030D-6E8A-4147-A177-3AD203B41FA5}">
                      <a16:colId xmlns:a16="http://schemas.microsoft.com/office/drawing/2014/main" val="3703324762"/>
                    </a:ext>
                  </a:extLst>
                </a:gridCol>
                <a:gridCol w="905256">
                  <a:extLst>
                    <a:ext uri="{9D8B030D-6E8A-4147-A177-3AD203B41FA5}">
                      <a16:colId xmlns:a16="http://schemas.microsoft.com/office/drawing/2014/main" val="461636938"/>
                    </a:ext>
                  </a:extLst>
                </a:gridCol>
                <a:gridCol w="905256">
                  <a:extLst>
                    <a:ext uri="{9D8B030D-6E8A-4147-A177-3AD203B41FA5}">
                      <a16:colId xmlns:a16="http://schemas.microsoft.com/office/drawing/2014/main" val="1909650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04848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- 2023-03-03 16:04:06</a:t>
                      </a:r>
                      <a:r>
                        <a:rPr kumimoji="0" lang="en-US" sz="1000" b="0" i="0" u="none" strike="noStrike" kern="1200" cap="none" spc="0" normalizeH="0" baseline="0" noProof="0">
                          <a:ln>
                            <a:noFill/>
                          </a:ln>
                          <a:solidFill>
                            <a:prstClr val="black"/>
                          </a:solidFill>
                          <a:effectLst/>
                          <a:uLnTx/>
                          <a:uFillTx/>
                          <a:latin typeface="Calibri"/>
                          <a:ea typeface="+mn-ea"/>
                          <a:cs typeface="+mn-cs"/>
                        </a:rPr>
                        <a:t>
 In support of their local charity dressforsuccessdallasfortworth the TMA Plano office held a Chili Cook-off to raise additional donations!
There were 5 aspiring chefs that entered the contest, with Steve S. claiming the gold medal with his delicious chili recipe.
#csr #charity #insurancegivesback #dallas #plano #dressforsuccess #chili #cookoff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https://quintly-image-storage.s3.amazonaws.com/a8463497d6ac59d9f9b31e3831c67b7f/18cb99daefb01658cb1b2b44721a9a39.jpg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548505262"/>
                  </a:ext>
                </a:extLst>
              </a:tr>
            </a:tbl>
          </a:graphicData>
        </a:graphic>
      </p:graphicFrame>
      <p:sp>
        <p:nvSpPr>
          <p:cNvPr id="4" name="Text Placeholder 3">
            <a:extLst>
              <a:ext uri="{FF2B5EF4-FFF2-40B4-BE49-F238E27FC236}">
                <a16:creationId xmlns:a16="http://schemas.microsoft.com/office/drawing/2014/main" id="{E93310E7-15C4-4BC2-97D9-29913718D9FE}"/>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198575649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1888</Words>
  <Application>Microsoft Office PowerPoint</Application>
  <PresentationFormat>On-screen Show (4:3)</PresentationFormat>
  <Paragraphs>396</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3</vt:lpstr>
      <vt:lpstr>LinkedIn Posts Table | Tokio Marine America - 2 of 3</vt:lpstr>
      <vt:lpstr>LinkedIn Posts Table | Tokio Marine America - 3 of 3</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2023-04-04T20:22:49Z</dcterms:created>
  <dcterms:modified xsi:type="dcterms:W3CDTF">2023-04-04T20:23:34Z</dcterms:modified>
</cp:coreProperties>
</file>