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4"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Sheet1!$B$2:$B$49</c:f>
              <c:numCache>
                <c:formatCode>General</c:formatCode>
                <c:ptCount val="48"/>
                <c:pt idx="0">
                  <c:v>4406</c:v>
                </c:pt>
                <c:pt idx="1">
                  <c:v>4412</c:v>
                </c:pt>
                <c:pt idx="2">
                  <c:v>4434</c:v>
                </c:pt>
                <c:pt idx="3">
                  <c:v>4469</c:v>
                </c:pt>
                <c:pt idx="4">
                  <c:v>4473</c:v>
                </c:pt>
                <c:pt idx="5">
                  <c:v>4488</c:v>
                </c:pt>
                <c:pt idx="6">
                  <c:v>4495</c:v>
                </c:pt>
                <c:pt idx="7">
                  <c:v>4498</c:v>
                </c:pt>
                <c:pt idx="8">
                  <c:v>4511</c:v>
                </c:pt>
                <c:pt idx="9">
                  <c:v>4525</c:v>
                </c:pt>
                <c:pt idx="10">
                  <c:v>4531</c:v>
                </c:pt>
                <c:pt idx="11">
                  <c:v>4545</c:v>
                </c:pt>
                <c:pt idx="12">
                  <c:v>4569</c:v>
                </c:pt>
                <c:pt idx="13">
                  <c:v>4580</c:v>
                </c:pt>
                <c:pt idx="14">
                  <c:v>4604</c:v>
                </c:pt>
                <c:pt idx="15">
                  <c:v>4613</c:v>
                </c:pt>
                <c:pt idx="16">
                  <c:v>4622</c:v>
                </c:pt>
                <c:pt idx="17">
                  <c:v>4642</c:v>
                </c:pt>
                <c:pt idx="18">
                  <c:v>4649</c:v>
                </c:pt>
                <c:pt idx="19">
                  <c:v>4662</c:v>
                </c:pt>
                <c:pt idx="20">
                  <c:v>4667</c:v>
                </c:pt>
                <c:pt idx="21">
                  <c:v>4681</c:v>
                </c:pt>
                <c:pt idx="22">
                  <c:v>4674</c:v>
                </c:pt>
                <c:pt idx="23">
                  <c:v>4675</c:v>
                </c:pt>
                <c:pt idx="24">
                  <c:v>4683</c:v>
                </c:pt>
                <c:pt idx="25">
                  <c:v>4689</c:v>
                </c:pt>
                <c:pt idx="26">
                  <c:v>4711</c:v>
                </c:pt>
                <c:pt idx="27">
                  <c:v>4773</c:v>
                </c:pt>
                <c:pt idx="28">
                  <c:v>4793</c:v>
                </c:pt>
                <c:pt idx="29">
                  <c:v>4804</c:v>
                </c:pt>
                <c:pt idx="30">
                  <c:v>4939</c:v>
                </c:pt>
                <c:pt idx="31">
                  <c:v>7147</c:v>
                </c:pt>
                <c:pt idx="32">
                  <c:v>7188</c:v>
                </c:pt>
                <c:pt idx="33">
                  <c:v>7242</c:v>
                </c:pt>
                <c:pt idx="34">
                  <c:v>7269</c:v>
                </c:pt>
                <c:pt idx="35">
                  <c:v>7281</c:v>
                </c:pt>
                <c:pt idx="36">
                  <c:v>7302</c:v>
                </c:pt>
                <c:pt idx="37">
                  <c:v>7344</c:v>
                </c:pt>
                <c:pt idx="38">
                  <c:v>7357</c:v>
                </c:pt>
                <c:pt idx="39">
                  <c:v>7360</c:v>
                </c:pt>
              </c:numCache>
            </c:numRef>
          </c:val>
          <c:smooth val="0"/>
          <c:extLst>
            <c:ext xmlns:c16="http://schemas.microsoft.com/office/drawing/2014/chart" uri="{C3380CC4-5D6E-409C-BE32-E72D297353CC}">
              <c16:uniqueId val="{00000000-F178-4EA6-89DF-71B3E88E3DAD}"/>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Sheet1!$C$2:$C$49</c:f>
              <c:numCache>
                <c:formatCode>General</c:formatCode>
                <c:ptCount val="48"/>
                <c:pt idx="0">
                  <c:v>3513</c:v>
                </c:pt>
                <c:pt idx="1">
                  <c:v>3635</c:v>
                </c:pt>
                <c:pt idx="2">
                  <c:v>3632</c:v>
                </c:pt>
                <c:pt idx="3">
                  <c:v>3645</c:v>
                </c:pt>
                <c:pt idx="4">
                  <c:v>3650</c:v>
                </c:pt>
                <c:pt idx="5">
                  <c:v>3627</c:v>
                </c:pt>
                <c:pt idx="6">
                  <c:v>3631</c:v>
                </c:pt>
                <c:pt idx="7">
                  <c:v>3630</c:v>
                </c:pt>
                <c:pt idx="8">
                  <c:v>3645</c:v>
                </c:pt>
                <c:pt idx="9">
                  <c:v>3647</c:v>
                </c:pt>
                <c:pt idx="10">
                  <c:v>3662</c:v>
                </c:pt>
                <c:pt idx="11">
                  <c:v>3672</c:v>
                </c:pt>
                <c:pt idx="12">
                  <c:v>3645</c:v>
                </c:pt>
                <c:pt idx="13">
                  <c:v>3656</c:v>
                </c:pt>
                <c:pt idx="14">
                  <c:v>3674</c:v>
                </c:pt>
                <c:pt idx="15">
                  <c:v>3689</c:v>
                </c:pt>
                <c:pt idx="16">
                  <c:v>3680</c:v>
                </c:pt>
                <c:pt idx="17">
                  <c:v>3682</c:v>
                </c:pt>
                <c:pt idx="18">
                  <c:v>3692</c:v>
                </c:pt>
                <c:pt idx="19">
                  <c:v>3699</c:v>
                </c:pt>
                <c:pt idx="20">
                  <c:v>3707</c:v>
                </c:pt>
                <c:pt idx="21">
                  <c:v>3721</c:v>
                </c:pt>
                <c:pt idx="22">
                  <c:v>3730</c:v>
                </c:pt>
                <c:pt idx="23">
                  <c:v>3796</c:v>
                </c:pt>
                <c:pt idx="24">
                  <c:v>3794</c:v>
                </c:pt>
                <c:pt idx="25">
                  <c:v>3795</c:v>
                </c:pt>
                <c:pt idx="26">
                  <c:v>3797</c:v>
                </c:pt>
                <c:pt idx="27">
                  <c:v>3822</c:v>
                </c:pt>
                <c:pt idx="28">
                  <c:v>3823</c:v>
                </c:pt>
                <c:pt idx="29">
                  <c:v>3825</c:v>
                </c:pt>
                <c:pt idx="30">
                  <c:v>3839</c:v>
                </c:pt>
                <c:pt idx="31">
                  <c:v>3851</c:v>
                </c:pt>
                <c:pt idx="32">
                  <c:v>3858</c:v>
                </c:pt>
                <c:pt idx="33">
                  <c:v>3864</c:v>
                </c:pt>
                <c:pt idx="34">
                  <c:v>3851</c:v>
                </c:pt>
                <c:pt idx="35">
                  <c:v>3850</c:v>
                </c:pt>
                <c:pt idx="36">
                  <c:v>3858</c:v>
                </c:pt>
                <c:pt idx="37">
                  <c:v>3858</c:v>
                </c:pt>
                <c:pt idx="38">
                  <c:v>3857</c:v>
                </c:pt>
                <c:pt idx="39">
                  <c:v>3855</c:v>
                </c:pt>
              </c:numCache>
            </c:numRef>
          </c:val>
          <c:smooth val="0"/>
          <c:extLst>
            <c:ext xmlns:c16="http://schemas.microsoft.com/office/drawing/2014/chart" uri="{C3380CC4-5D6E-409C-BE32-E72D297353CC}">
              <c16:uniqueId val="{00000001-F178-4EA6-89DF-71B3E88E3DAD}"/>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F178-4EA6-89DF-71B3E88E3DAD}"/>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Sheet1!$E$2:$E$49</c:f>
              <c:numCache>
                <c:formatCode>General</c:formatCode>
                <c:ptCount val="48"/>
                <c:pt idx="0">
                  <c:v>23171</c:v>
                </c:pt>
                <c:pt idx="1">
                  <c:v>23717</c:v>
                </c:pt>
                <c:pt idx="2">
                  <c:v>24308</c:v>
                </c:pt>
                <c:pt idx="3">
                  <c:v>24835</c:v>
                </c:pt>
                <c:pt idx="4">
                  <c:v>25298</c:v>
                </c:pt>
                <c:pt idx="5">
                  <c:v>25651</c:v>
                </c:pt>
                <c:pt idx="6">
                  <c:v>26080</c:v>
                </c:pt>
                <c:pt idx="7">
                  <c:v>26419</c:v>
                </c:pt>
                <c:pt idx="8">
                  <c:v>26689</c:v>
                </c:pt>
                <c:pt idx="9">
                  <c:v>26959</c:v>
                </c:pt>
                <c:pt idx="10">
                  <c:v>27286</c:v>
                </c:pt>
                <c:pt idx="11">
                  <c:v>27545</c:v>
                </c:pt>
                <c:pt idx="12">
                  <c:v>27940</c:v>
                </c:pt>
                <c:pt idx="13">
                  <c:v>28237</c:v>
                </c:pt>
                <c:pt idx="14">
                  <c:v>28493</c:v>
                </c:pt>
                <c:pt idx="15">
                  <c:v>28730</c:v>
                </c:pt>
                <c:pt idx="16">
                  <c:v>28926</c:v>
                </c:pt>
                <c:pt idx="17">
                  <c:v>29165</c:v>
                </c:pt>
                <c:pt idx="18">
                  <c:v>29365</c:v>
                </c:pt>
                <c:pt idx="19">
                  <c:v>29566</c:v>
                </c:pt>
                <c:pt idx="20">
                  <c:v>29728</c:v>
                </c:pt>
                <c:pt idx="21">
                  <c:v>29943</c:v>
                </c:pt>
                <c:pt idx="22">
                  <c:v>30214</c:v>
                </c:pt>
                <c:pt idx="23">
                  <c:v>30416</c:v>
                </c:pt>
                <c:pt idx="24">
                  <c:v>30685</c:v>
                </c:pt>
                <c:pt idx="25">
                  <c:v>31029</c:v>
                </c:pt>
                <c:pt idx="26">
                  <c:v>31407</c:v>
                </c:pt>
                <c:pt idx="27">
                  <c:v>31698</c:v>
                </c:pt>
                <c:pt idx="28">
                  <c:v>32016</c:v>
                </c:pt>
                <c:pt idx="29">
                  <c:v>32334</c:v>
                </c:pt>
                <c:pt idx="30">
                  <c:v>32675</c:v>
                </c:pt>
                <c:pt idx="31">
                  <c:v>33092</c:v>
                </c:pt>
                <c:pt idx="32">
                  <c:v>33490</c:v>
                </c:pt>
                <c:pt idx="33">
                  <c:v>33914</c:v>
                </c:pt>
                <c:pt idx="34">
                  <c:v>34266</c:v>
                </c:pt>
                <c:pt idx="35">
                  <c:v>34633</c:v>
                </c:pt>
                <c:pt idx="36">
                  <c:v>35096</c:v>
                </c:pt>
                <c:pt idx="37">
                  <c:v>35567</c:v>
                </c:pt>
                <c:pt idx="38">
                  <c:v>36055</c:v>
                </c:pt>
                <c:pt idx="39">
                  <c:v>36097</c:v>
                </c:pt>
              </c:numCache>
            </c:numRef>
          </c:val>
          <c:smooth val="0"/>
          <c:extLst>
            <c:ext xmlns:c16="http://schemas.microsoft.com/office/drawing/2014/chart" uri="{C3380CC4-5D6E-409C-BE32-E72D297353CC}">
              <c16:uniqueId val="{00000003-F178-4EA6-89DF-71B3E88E3DAD}"/>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Sheet1!$F$2:$F$49</c:f>
              <c:numCache>
                <c:formatCode>General</c:formatCode>
                <c:ptCount val="48"/>
                <c:pt idx="0">
                  <c:v>1680</c:v>
                </c:pt>
                <c:pt idx="1">
                  <c:v>1737</c:v>
                </c:pt>
                <c:pt idx="2">
                  <c:v>1768</c:v>
                </c:pt>
                <c:pt idx="3">
                  <c:v>1826</c:v>
                </c:pt>
                <c:pt idx="4">
                  <c:v>1885</c:v>
                </c:pt>
                <c:pt idx="5">
                  <c:v>1936</c:v>
                </c:pt>
                <c:pt idx="6">
                  <c:v>1973</c:v>
                </c:pt>
                <c:pt idx="7">
                  <c:v>2045</c:v>
                </c:pt>
                <c:pt idx="8">
                  <c:v>2091</c:v>
                </c:pt>
                <c:pt idx="9">
                  <c:v>2138</c:v>
                </c:pt>
                <c:pt idx="10">
                  <c:v>2170</c:v>
                </c:pt>
                <c:pt idx="11">
                  <c:v>2190</c:v>
                </c:pt>
                <c:pt idx="12">
                  <c:v>2226</c:v>
                </c:pt>
                <c:pt idx="13">
                  <c:v>2289</c:v>
                </c:pt>
                <c:pt idx="14">
                  <c:v>2344</c:v>
                </c:pt>
                <c:pt idx="15">
                  <c:v>2370</c:v>
                </c:pt>
                <c:pt idx="16">
                  <c:v>2399</c:v>
                </c:pt>
                <c:pt idx="17">
                  <c:v>2425</c:v>
                </c:pt>
                <c:pt idx="18">
                  <c:v>2441</c:v>
                </c:pt>
                <c:pt idx="19">
                  <c:v>2478</c:v>
                </c:pt>
                <c:pt idx="20">
                  <c:v>2482</c:v>
                </c:pt>
                <c:pt idx="21">
                  <c:v>2537</c:v>
                </c:pt>
                <c:pt idx="22">
                  <c:v>2561</c:v>
                </c:pt>
                <c:pt idx="23">
                  <c:v>2571</c:v>
                </c:pt>
                <c:pt idx="24">
                  <c:v>2579</c:v>
                </c:pt>
                <c:pt idx="25">
                  <c:v>2577</c:v>
                </c:pt>
                <c:pt idx="26">
                  <c:v>2585</c:v>
                </c:pt>
                <c:pt idx="27">
                  <c:v>2563</c:v>
                </c:pt>
                <c:pt idx="28">
                  <c:v>2578</c:v>
                </c:pt>
                <c:pt idx="29">
                  <c:v>2604</c:v>
                </c:pt>
                <c:pt idx="30">
                  <c:v>2633</c:v>
                </c:pt>
                <c:pt idx="31">
                  <c:v>2719</c:v>
                </c:pt>
                <c:pt idx="32">
                  <c:v>2781</c:v>
                </c:pt>
                <c:pt idx="33">
                  <c:v>2820</c:v>
                </c:pt>
                <c:pt idx="34">
                  <c:v>2869</c:v>
                </c:pt>
                <c:pt idx="35">
                  <c:v>2884</c:v>
                </c:pt>
                <c:pt idx="36">
                  <c:v>2899</c:v>
                </c:pt>
                <c:pt idx="37">
                  <c:v>2935</c:v>
                </c:pt>
                <c:pt idx="38">
                  <c:v>3010</c:v>
                </c:pt>
                <c:pt idx="39">
                  <c:v>3014</c:v>
                </c:pt>
              </c:numCache>
            </c:numRef>
          </c:val>
          <c:smooth val="0"/>
          <c:extLst>
            <c:ext xmlns:c16="http://schemas.microsoft.com/office/drawing/2014/chart" uri="{C3380CC4-5D6E-409C-BE32-E72D297353CC}">
              <c16:uniqueId val="{00000004-F178-4EA6-89DF-71B3E88E3DAD}"/>
            </c:ext>
          </c:extLst>
        </c:ser>
        <c:dLbls>
          <c:showLegendKey val="0"/>
          <c:showVal val="0"/>
          <c:showCatName val="0"/>
          <c:showSerName val="0"/>
          <c:showPercent val="0"/>
          <c:showBubbleSize val="0"/>
        </c:dLbls>
        <c:smooth val="0"/>
        <c:axId val="303705448"/>
        <c:axId val="303706432"/>
      </c:lineChart>
      <c:dateAx>
        <c:axId val="30370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06432"/>
        <c:crosses val="autoZero"/>
        <c:auto val="1"/>
        <c:lblOffset val="100"/>
        <c:baseTimeUnit val="months"/>
      </c:dateAx>
      <c:valAx>
        <c:axId val="30370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0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34</c:v>
                </c:pt>
                <c:pt idx="1">
                  <c:v>53</c:v>
                </c:pt>
                <c:pt idx="2">
                  <c:v>26</c:v>
                </c:pt>
                <c:pt idx="3">
                  <c:v>4</c:v>
                </c:pt>
                <c:pt idx="4">
                  <c:v>0</c:v>
                </c:pt>
              </c:numCache>
            </c:numRef>
          </c:val>
          <c:extLst>
            <c:ext xmlns:c16="http://schemas.microsoft.com/office/drawing/2014/chart" uri="{C3380CC4-5D6E-409C-BE32-E72D297353CC}">
              <c16:uniqueId val="{00000000-4499-4741-B45E-57335921699C}"/>
            </c:ext>
          </c:extLst>
        </c:ser>
        <c:dLbls>
          <c:showLegendKey val="0"/>
          <c:showVal val="0"/>
          <c:showCatName val="0"/>
          <c:showSerName val="0"/>
          <c:showPercent val="0"/>
          <c:showBubbleSize val="0"/>
        </c:dLbls>
        <c:gapWidth val="219"/>
        <c:overlap val="-27"/>
        <c:axId val="376407728"/>
        <c:axId val="376408056"/>
      </c:barChart>
      <c:dateAx>
        <c:axId val="376407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08056"/>
        <c:crosses val="autoZero"/>
        <c:auto val="1"/>
        <c:lblOffset val="100"/>
        <c:baseTimeUnit val="months"/>
      </c:dateAx>
      <c:valAx>
        <c:axId val="37640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0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28</c:v>
                </c:pt>
                <c:pt idx="1">
                  <c:v>105</c:v>
                </c:pt>
                <c:pt idx="2">
                  <c:v>26</c:v>
                </c:pt>
                <c:pt idx="3">
                  <c:v>10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482-40B5-A2B0-7F92551525DF}"/>
            </c:ext>
          </c:extLst>
        </c:ser>
        <c:dLbls>
          <c:showLegendKey val="0"/>
          <c:showVal val="0"/>
          <c:showCatName val="0"/>
          <c:showSerName val="0"/>
          <c:showPercent val="0"/>
          <c:showBubbleSize val="0"/>
        </c:dLbls>
        <c:gapWidth val="219"/>
        <c:overlap val="-27"/>
        <c:axId val="381070776"/>
        <c:axId val="381069464"/>
      </c:barChart>
      <c:dateAx>
        <c:axId val="381070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069464"/>
        <c:crosses val="autoZero"/>
        <c:auto val="1"/>
        <c:lblOffset val="100"/>
        <c:baseTimeUnit val="months"/>
      </c:dateAx>
      <c:valAx>
        <c:axId val="38106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07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617</c:v>
                </c:pt>
                <c:pt idx="1">
                  <c:v>2857</c:v>
                </c:pt>
                <c:pt idx="2">
                  <c:v>748</c:v>
                </c:pt>
                <c:pt idx="3">
                  <c:v>10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B40-42E9-83F9-AF776FDC6A42}"/>
            </c:ext>
          </c:extLst>
        </c:ser>
        <c:dLbls>
          <c:showLegendKey val="0"/>
          <c:showVal val="0"/>
          <c:showCatName val="0"/>
          <c:showSerName val="0"/>
          <c:showPercent val="0"/>
          <c:showBubbleSize val="0"/>
        </c:dLbls>
        <c:gapWidth val="219"/>
        <c:overlap val="-27"/>
        <c:axId val="376412976"/>
        <c:axId val="381168208"/>
      </c:barChart>
      <c:catAx>
        <c:axId val="37641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168208"/>
        <c:crosses val="autoZero"/>
        <c:auto val="1"/>
        <c:lblAlgn val="ctr"/>
        <c:lblOffset val="100"/>
        <c:noMultiLvlLbl val="0"/>
      </c:catAx>
      <c:valAx>
        <c:axId val="38116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1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16725</c:v>
                </c:pt>
                <c:pt idx="1">
                  <c:v>158883</c:v>
                </c:pt>
                <c:pt idx="2">
                  <c:v>19717</c:v>
                </c:pt>
                <c:pt idx="3">
                  <c:v>1295</c:v>
                </c:pt>
                <c:pt idx="4">
                  <c:v>0</c:v>
                </c:pt>
              </c:numCache>
            </c:numRef>
          </c:val>
          <c:extLst>
            <c:ext xmlns:c16="http://schemas.microsoft.com/office/drawing/2014/chart" uri="{C3380CC4-5D6E-409C-BE32-E72D297353CC}">
              <c16:uniqueId val="{00000000-F24B-4E49-9CB2-DDFECACA0521}"/>
            </c:ext>
          </c:extLst>
        </c:ser>
        <c:dLbls>
          <c:showLegendKey val="0"/>
          <c:showVal val="0"/>
          <c:showCatName val="0"/>
          <c:showSerName val="0"/>
          <c:showPercent val="0"/>
          <c:showBubbleSize val="0"/>
        </c:dLbls>
        <c:gapWidth val="219"/>
        <c:overlap val="-27"/>
        <c:axId val="381166896"/>
        <c:axId val="381169192"/>
      </c:barChart>
      <c:dateAx>
        <c:axId val="381166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169192"/>
        <c:crosses val="autoZero"/>
        <c:auto val="1"/>
        <c:lblOffset val="100"/>
        <c:baseTimeUnit val="months"/>
      </c:dateAx>
      <c:valAx>
        <c:axId val="38116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16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22</c:v>
                </c:pt>
                <c:pt idx="1">
                  <c:v>288</c:v>
                </c:pt>
                <c:pt idx="2">
                  <c:v>475</c:v>
                </c:pt>
                <c:pt idx="3">
                  <c:v>409</c:v>
                </c:pt>
                <c:pt idx="4">
                  <c:v>372</c:v>
                </c:pt>
                <c:pt idx="5">
                  <c:v>329</c:v>
                </c:pt>
              </c:numCache>
            </c:numRef>
          </c:val>
          <c:extLst>
            <c:ext xmlns:c16="http://schemas.microsoft.com/office/drawing/2014/chart" uri="{C3380CC4-5D6E-409C-BE32-E72D297353CC}">
              <c16:uniqueId val="{00000000-15C1-491E-88F4-35E6D0E333E2}"/>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23</c:v>
                </c:pt>
                <c:pt idx="1">
                  <c:v>334</c:v>
                </c:pt>
                <c:pt idx="2">
                  <c:v>631</c:v>
                </c:pt>
                <c:pt idx="3">
                  <c:v>704</c:v>
                </c:pt>
                <c:pt idx="4">
                  <c:v>641</c:v>
                </c:pt>
                <c:pt idx="5">
                  <c:v>462</c:v>
                </c:pt>
              </c:numCache>
            </c:numRef>
          </c:val>
          <c:extLst>
            <c:ext xmlns:c16="http://schemas.microsoft.com/office/drawing/2014/chart" uri="{C3380CC4-5D6E-409C-BE32-E72D297353CC}">
              <c16:uniqueId val="{00000001-15C1-491E-88F4-35E6D0E333E2}"/>
            </c:ext>
          </c:extLst>
        </c:ser>
        <c:dLbls>
          <c:showLegendKey val="0"/>
          <c:showVal val="0"/>
          <c:showCatName val="0"/>
          <c:showSerName val="0"/>
          <c:showPercent val="0"/>
          <c:showBubbleSize val="0"/>
        </c:dLbls>
        <c:gapWidth val="219"/>
        <c:overlap val="-27"/>
        <c:axId val="485764224"/>
        <c:axId val="485764552"/>
      </c:barChart>
      <c:catAx>
        <c:axId val="48576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764552"/>
        <c:crosses val="autoZero"/>
        <c:auto val="1"/>
        <c:lblAlgn val="ctr"/>
        <c:lblOffset val="100"/>
        <c:noMultiLvlLbl val="0"/>
      </c:catAx>
      <c:valAx>
        <c:axId val="48576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76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8</c:v>
                </c:pt>
                <c:pt idx="1">
                  <c:v>0</c:v>
                </c:pt>
                <c:pt idx="2">
                  <c:v>-1</c:v>
                </c:pt>
                <c:pt idx="3">
                  <c:v>-2</c:v>
                </c:pt>
              </c:numCache>
            </c:numRef>
          </c:val>
          <c:extLst>
            <c:ext xmlns:c16="http://schemas.microsoft.com/office/drawing/2014/chart" uri="{C3380CC4-5D6E-409C-BE32-E72D297353CC}">
              <c16:uniqueId val="{00000000-67C5-48EA-A701-AD874312E61D}"/>
            </c:ext>
          </c:extLst>
        </c:ser>
        <c:dLbls>
          <c:showLegendKey val="0"/>
          <c:showVal val="0"/>
          <c:showCatName val="0"/>
          <c:showSerName val="0"/>
          <c:showPercent val="0"/>
          <c:showBubbleSize val="0"/>
        </c:dLbls>
        <c:gapWidth val="219"/>
        <c:overlap val="-27"/>
        <c:axId val="487041896"/>
        <c:axId val="487042224"/>
      </c:barChart>
      <c:dateAx>
        <c:axId val="487041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42224"/>
        <c:crosses val="autoZero"/>
        <c:auto val="1"/>
        <c:lblOffset val="100"/>
        <c:baseTimeUnit val="months"/>
      </c:dateAx>
      <c:valAx>
        <c:axId val="48704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4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c:v>
                </c:pt>
                <c:pt idx="1">
                  <c:v>3</c:v>
                </c:pt>
                <c:pt idx="2">
                  <c:v>2</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F97-40ED-907E-C521C69C7E11}"/>
            </c:ext>
          </c:extLst>
        </c:ser>
        <c:dLbls>
          <c:showLegendKey val="0"/>
          <c:showVal val="0"/>
          <c:showCatName val="0"/>
          <c:showSerName val="0"/>
          <c:showPercent val="0"/>
          <c:showBubbleSize val="0"/>
        </c:dLbls>
        <c:gapWidth val="219"/>
        <c:overlap val="-27"/>
        <c:axId val="487053704"/>
        <c:axId val="487054032"/>
      </c:barChart>
      <c:dateAx>
        <c:axId val="487053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54032"/>
        <c:crosses val="autoZero"/>
        <c:auto val="1"/>
        <c:lblOffset val="100"/>
        <c:baseTimeUnit val="months"/>
      </c:dateAx>
      <c:valAx>
        <c:axId val="48705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5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72</c:v>
                </c:pt>
                <c:pt idx="1">
                  <c:v>97</c:v>
                </c:pt>
                <c:pt idx="2">
                  <c:v>65</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005-4B8E-877E-417171594CB5}"/>
            </c:ext>
          </c:extLst>
        </c:ser>
        <c:dLbls>
          <c:showLegendKey val="0"/>
          <c:showVal val="0"/>
          <c:showCatName val="0"/>
          <c:showSerName val="0"/>
          <c:showPercent val="0"/>
          <c:showBubbleSize val="0"/>
        </c:dLbls>
        <c:gapWidth val="219"/>
        <c:overlap val="-27"/>
        <c:axId val="487983232"/>
        <c:axId val="487982904"/>
      </c:barChart>
      <c:catAx>
        <c:axId val="48798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982904"/>
        <c:crosses val="autoZero"/>
        <c:auto val="1"/>
        <c:lblAlgn val="ctr"/>
        <c:lblOffset val="100"/>
        <c:noMultiLvlLbl val="0"/>
      </c:catAx>
      <c:valAx>
        <c:axId val="48798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98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10</c:v>
                </c:pt>
                <c:pt idx="2">
                  <c:v>4</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AB6-4119-A376-E539018CFB4F}"/>
            </c:ext>
          </c:extLst>
        </c:ser>
        <c:dLbls>
          <c:showLegendKey val="0"/>
          <c:showVal val="0"/>
          <c:showCatName val="0"/>
          <c:showSerName val="0"/>
          <c:showPercent val="0"/>
          <c:showBubbleSize val="0"/>
        </c:dLbls>
        <c:gapWidth val="219"/>
        <c:overlap val="-27"/>
        <c:axId val="487984216"/>
        <c:axId val="487991432"/>
      </c:barChart>
      <c:dateAx>
        <c:axId val="487984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991432"/>
        <c:crosses val="autoZero"/>
        <c:auto val="1"/>
        <c:lblOffset val="100"/>
        <c:baseTimeUnit val="months"/>
      </c:dateAx>
      <c:valAx>
        <c:axId val="48799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98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463</c:v>
                </c:pt>
                <c:pt idx="1">
                  <c:v>471</c:v>
                </c:pt>
                <c:pt idx="2">
                  <c:v>488</c:v>
                </c:pt>
                <c:pt idx="3">
                  <c:v>42</c:v>
                </c:pt>
              </c:numCache>
            </c:numRef>
          </c:val>
          <c:extLst>
            <c:ext xmlns:c16="http://schemas.microsoft.com/office/drawing/2014/chart" uri="{C3380CC4-5D6E-409C-BE32-E72D297353CC}">
              <c16:uniqueId val="{00000000-3E3C-4BE7-B94A-9653C03137D5}"/>
            </c:ext>
          </c:extLst>
        </c:ser>
        <c:dLbls>
          <c:showLegendKey val="0"/>
          <c:showVal val="0"/>
          <c:showCatName val="0"/>
          <c:showSerName val="0"/>
          <c:showPercent val="0"/>
          <c:showBubbleSize val="0"/>
        </c:dLbls>
        <c:gapWidth val="219"/>
        <c:overlap val="-27"/>
        <c:axId val="370880808"/>
        <c:axId val="370880480"/>
      </c:barChart>
      <c:dateAx>
        <c:axId val="370880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880480"/>
        <c:crosses val="autoZero"/>
        <c:auto val="1"/>
        <c:lblOffset val="100"/>
        <c:baseTimeUnit val="months"/>
      </c:dateAx>
      <c:valAx>
        <c:axId val="37088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88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2023-01</c:v>
                </c:pt>
                <c:pt idx="1">
                  <c:v>2023-02</c:v>
                </c:pt>
                <c:pt idx="2">
                  <c:v>2023-03</c:v>
                </c:pt>
                <c:pt idx="3">
                  <c:v>2023-04</c:v>
                </c:pt>
              </c:strCache>
            </c:strRef>
          </c:cat>
          <c:val>
            <c:numRef>
              <c:f>Sheet1!$B$2:$B$5</c:f>
              <c:numCache>
                <c:formatCode>General</c:formatCode>
                <c:ptCount val="4"/>
                <c:pt idx="0">
                  <c:v>118</c:v>
                </c:pt>
                <c:pt idx="1">
                  <c:v>123</c:v>
                </c:pt>
                <c:pt idx="2">
                  <c:v>110</c:v>
                </c:pt>
                <c:pt idx="3">
                  <c:v>20</c:v>
                </c:pt>
              </c:numCache>
            </c:numRef>
          </c:val>
          <c:extLst>
            <c:ext xmlns:c16="http://schemas.microsoft.com/office/drawing/2014/chart" uri="{C3380CC4-5D6E-409C-BE32-E72D297353CC}">
              <c16:uniqueId val="{00000000-34BB-4E2D-AAAF-14128DF5BD4A}"/>
            </c:ext>
          </c:extLst>
        </c:ser>
        <c:dLbls>
          <c:showLegendKey val="0"/>
          <c:showVal val="0"/>
          <c:showCatName val="0"/>
          <c:showSerName val="0"/>
          <c:showPercent val="0"/>
          <c:showBubbleSize val="0"/>
        </c:dLbls>
        <c:gapWidth val="219"/>
        <c:overlap val="-27"/>
        <c:axId val="478136480"/>
        <c:axId val="478137792"/>
      </c:barChart>
      <c:catAx>
        <c:axId val="47813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137792"/>
        <c:crosses val="autoZero"/>
        <c:auto val="1"/>
        <c:lblAlgn val="ctr"/>
        <c:lblOffset val="100"/>
        <c:noMultiLvlLbl val="0"/>
      </c:catAx>
      <c:valAx>
        <c:axId val="47813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13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2023-01</c:v>
                </c:pt>
                <c:pt idx="1">
                  <c:v>2023-02</c:v>
                </c:pt>
                <c:pt idx="2">
                  <c:v>2023-03</c:v>
                </c:pt>
                <c:pt idx="3">
                  <c:v>2023-04</c:v>
                </c:pt>
              </c:strCache>
            </c:strRef>
          </c:cat>
          <c:val>
            <c:numRef>
              <c:f>Sheet1!$B$2:$B$5</c:f>
              <c:numCache>
                <c:formatCode>General</c:formatCode>
                <c:ptCount val="4"/>
                <c:pt idx="0">
                  <c:v>2379</c:v>
                </c:pt>
                <c:pt idx="1">
                  <c:v>3090</c:v>
                </c:pt>
                <c:pt idx="2">
                  <c:v>2873</c:v>
                </c:pt>
                <c:pt idx="3">
                  <c:v>41</c:v>
                </c:pt>
              </c:numCache>
            </c:numRef>
          </c:val>
          <c:extLst>
            <c:ext xmlns:c16="http://schemas.microsoft.com/office/drawing/2014/chart" uri="{C3380CC4-5D6E-409C-BE32-E72D297353CC}">
              <c16:uniqueId val="{00000000-26E3-49DE-9157-EBA8F2195366}"/>
            </c:ext>
          </c:extLst>
        </c:ser>
        <c:dLbls>
          <c:showLegendKey val="0"/>
          <c:showVal val="0"/>
          <c:showCatName val="0"/>
          <c:showSerName val="0"/>
          <c:showPercent val="0"/>
          <c:showBubbleSize val="0"/>
        </c:dLbls>
        <c:gapWidth val="219"/>
        <c:overlap val="-27"/>
        <c:axId val="471279776"/>
        <c:axId val="471280760"/>
      </c:barChart>
      <c:catAx>
        <c:axId val="47127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80760"/>
        <c:crosses val="autoZero"/>
        <c:auto val="1"/>
        <c:lblAlgn val="ctr"/>
        <c:lblOffset val="100"/>
        <c:noMultiLvlLbl val="0"/>
      </c:catAx>
      <c:valAx>
        <c:axId val="47128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829</c:v>
                </c:pt>
                <c:pt idx="1">
                  <c:v>85022</c:v>
                </c:pt>
                <c:pt idx="2">
                  <c:v>94823</c:v>
                </c:pt>
                <c:pt idx="3">
                  <c:v>93410</c:v>
                </c:pt>
                <c:pt idx="4">
                  <c:v>4026</c:v>
                </c:pt>
              </c:numCache>
            </c:numRef>
          </c:val>
          <c:extLst>
            <c:ext xmlns:c16="http://schemas.microsoft.com/office/drawing/2014/chart" uri="{C3380CC4-5D6E-409C-BE32-E72D297353CC}">
              <c16:uniqueId val="{00000000-9779-4C94-B061-C371197AE110}"/>
            </c:ext>
          </c:extLst>
        </c:ser>
        <c:dLbls>
          <c:showLegendKey val="0"/>
          <c:showVal val="0"/>
          <c:showCatName val="0"/>
          <c:showSerName val="0"/>
          <c:showPercent val="0"/>
          <c:showBubbleSize val="0"/>
        </c:dLbls>
        <c:gapWidth val="219"/>
        <c:overlap val="-27"/>
        <c:axId val="376983960"/>
        <c:axId val="376984944"/>
      </c:barChart>
      <c:catAx>
        <c:axId val="376983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84944"/>
        <c:crosses val="autoZero"/>
        <c:auto val="1"/>
        <c:lblAlgn val="ctr"/>
        <c:lblOffset val="100"/>
        <c:noMultiLvlLbl val="0"/>
      </c:catAx>
      <c:valAx>
        <c:axId val="37698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8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c:v>
                </c:pt>
                <c:pt idx="1">
                  <c:v>36</c:v>
                </c:pt>
                <c:pt idx="2">
                  <c:v>75</c:v>
                </c:pt>
                <c:pt idx="3">
                  <c:v>4</c:v>
                </c:pt>
              </c:numCache>
            </c:numRef>
          </c:val>
          <c:extLst>
            <c:ext xmlns:c16="http://schemas.microsoft.com/office/drawing/2014/chart" uri="{C3380CC4-5D6E-409C-BE32-E72D297353CC}">
              <c16:uniqueId val="{00000000-E25E-4A6A-929B-58FB7EB31404}"/>
            </c:ext>
          </c:extLst>
        </c:ser>
        <c:dLbls>
          <c:showLegendKey val="0"/>
          <c:showVal val="0"/>
          <c:showCatName val="0"/>
          <c:showSerName val="0"/>
          <c:showPercent val="0"/>
          <c:showBubbleSize val="0"/>
        </c:dLbls>
        <c:gapWidth val="219"/>
        <c:overlap val="-27"/>
        <c:axId val="384711496"/>
        <c:axId val="384715104"/>
      </c:barChart>
      <c:dateAx>
        <c:axId val="384711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15104"/>
        <c:crosses val="autoZero"/>
        <c:auto val="1"/>
        <c:lblOffset val="100"/>
        <c:baseTimeUnit val="months"/>
      </c:dateAx>
      <c:valAx>
        <c:axId val="38471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1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42</c:v>
                </c:pt>
                <c:pt idx="2">
                  <c:v>32</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43F-40AB-BAA8-C09D1A4D2EE9}"/>
            </c:ext>
          </c:extLst>
        </c:ser>
        <c:dLbls>
          <c:showLegendKey val="0"/>
          <c:showVal val="0"/>
          <c:showCatName val="0"/>
          <c:showSerName val="0"/>
          <c:showPercent val="0"/>
          <c:showBubbleSize val="0"/>
        </c:dLbls>
        <c:gapWidth val="219"/>
        <c:overlap val="-27"/>
        <c:axId val="384707232"/>
        <c:axId val="384716744"/>
      </c:barChart>
      <c:dateAx>
        <c:axId val="38470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16744"/>
        <c:crosses val="autoZero"/>
        <c:auto val="1"/>
        <c:lblOffset val="100"/>
        <c:baseTimeUnit val="months"/>
      </c:dateAx>
      <c:valAx>
        <c:axId val="38471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0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652</c:v>
                </c:pt>
                <c:pt idx="1">
                  <c:v>719</c:v>
                </c:pt>
                <c:pt idx="2">
                  <c:v>689</c:v>
                </c:pt>
                <c:pt idx="3">
                  <c:v>10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950-4F33-BB13-F2D8BF8E5D09}"/>
            </c:ext>
          </c:extLst>
        </c:ser>
        <c:dLbls>
          <c:showLegendKey val="0"/>
          <c:showVal val="0"/>
          <c:showCatName val="0"/>
          <c:showSerName val="0"/>
          <c:showPercent val="0"/>
          <c:showBubbleSize val="0"/>
        </c:dLbls>
        <c:gapWidth val="219"/>
        <c:overlap val="-27"/>
        <c:axId val="384719696"/>
        <c:axId val="384722320"/>
      </c:barChart>
      <c:catAx>
        <c:axId val="38471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22320"/>
        <c:crosses val="autoZero"/>
        <c:auto val="1"/>
        <c:lblAlgn val="ctr"/>
        <c:lblOffset val="100"/>
        <c:noMultiLvlLbl val="0"/>
      </c:catAx>
      <c:valAx>
        <c:axId val="38472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1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15468</c:v>
                </c:pt>
                <c:pt idx="1">
                  <c:v>54705</c:v>
                </c:pt>
                <c:pt idx="2">
                  <c:v>39716</c:v>
                </c:pt>
              </c:numCache>
            </c:numRef>
          </c:val>
          <c:extLst>
            <c:ext xmlns:c16="http://schemas.microsoft.com/office/drawing/2014/chart" uri="{C3380CC4-5D6E-409C-BE32-E72D297353CC}">
              <c16:uniqueId val="{00000000-B2BC-45BD-B800-96F171D49A0F}"/>
            </c:ext>
          </c:extLst>
        </c:ser>
        <c:dLbls>
          <c:showLegendKey val="0"/>
          <c:showVal val="0"/>
          <c:showCatName val="0"/>
          <c:showSerName val="0"/>
          <c:showPercent val="0"/>
          <c:showBubbleSize val="0"/>
        </c:dLbls>
        <c:gapWidth val="219"/>
        <c:overlap val="-27"/>
        <c:axId val="381364696"/>
        <c:axId val="381358792"/>
      </c:barChart>
      <c:dateAx>
        <c:axId val="381364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58792"/>
        <c:crosses val="autoZero"/>
        <c:auto val="1"/>
        <c:lblOffset val="100"/>
        <c:baseTimeUnit val="months"/>
      </c:dateAx>
      <c:valAx>
        <c:axId val="38135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6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69D2-69F0-4D5E-9F0F-31D192006130}"/>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2632460-7D67-41F5-BC6C-43DD81D0EFA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81383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BFC5B-8EEF-47B6-9F87-54BED458130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987191E7-9251-456C-88EF-CD3EAA5402D7}"/>
              </a:ext>
            </a:extLst>
          </p:cNvPr>
          <p:cNvGraphicFramePr>
            <a:graphicFrameLocks noGrp="1"/>
          </p:cNvGraphicFramePr>
          <p:nvPr>
            <p:ph type="chart" sz="quarter" idx="13"/>
            <p:extLst>
              <p:ext uri="{D42A27DB-BD31-4B8C-83A1-F6EECF244321}">
                <p14:modId xmlns:p14="http://schemas.microsoft.com/office/powerpoint/2010/main" val="887194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BC3596-225C-4DEE-AF68-E3775F2174B2}"/>
              </a:ext>
            </a:extLst>
          </p:cNvPr>
          <p:cNvSpPr>
            <a:spLocks noGrp="1"/>
          </p:cNvSpPr>
          <p:nvPr>
            <p:ph type="body" sz="quarter" idx="14"/>
          </p:nvPr>
        </p:nvSpPr>
        <p:spPr/>
        <p:txBody>
          <a:bodyPr/>
          <a:lstStyle/>
          <a:p>
            <a:r>
              <a:rPr lang="en-US"/>
              <a:t>01/01/2020 - 12/31/2023</a:t>
            </a:r>
          </a:p>
        </p:txBody>
      </p:sp>
      <p:sp>
        <p:nvSpPr>
          <p:cNvPr id="5" name="Footer Placeholder 4">
            <a:extLst>
              <a:ext uri="{FF2B5EF4-FFF2-40B4-BE49-F238E27FC236}">
                <a16:creationId xmlns:a16="http://schemas.microsoft.com/office/drawing/2014/main" id="{A1DAFBB4-FDBF-4FE0-B6CD-D55284242B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9467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9DA5B-B14A-440A-83C6-E7271839217D}"/>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216B6304-E3BF-4E2D-8405-95A975463406}"/>
              </a:ext>
            </a:extLst>
          </p:cNvPr>
          <p:cNvGraphicFramePr>
            <a:graphicFrameLocks noGrp="1"/>
          </p:cNvGraphicFramePr>
          <p:nvPr>
            <p:ph type="tbl" sz="quarter" idx="13"/>
            <p:extLst>
              <p:ext uri="{D42A27DB-BD31-4B8C-83A1-F6EECF244321}">
                <p14:modId xmlns:p14="http://schemas.microsoft.com/office/powerpoint/2010/main" val="3957375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40754294"/>
                    </a:ext>
                  </a:extLst>
                </a:gridCol>
                <a:gridCol w="905256">
                  <a:extLst>
                    <a:ext uri="{9D8B030D-6E8A-4147-A177-3AD203B41FA5}">
                      <a16:colId xmlns:a16="http://schemas.microsoft.com/office/drawing/2014/main" val="1423090098"/>
                    </a:ext>
                  </a:extLst>
                </a:gridCol>
                <a:gridCol w="905256">
                  <a:extLst>
                    <a:ext uri="{9D8B030D-6E8A-4147-A177-3AD203B41FA5}">
                      <a16:colId xmlns:a16="http://schemas.microsoft.com/office/drawing/2014/main" val="2647127582"/>
                    </a:ext>
                  </a:extLst>
                </a:gridCol>
                <a:gridCol w="905256">
                  <a:extLst>
                    <a:ext uri="{9D8B030D-6E8A-4147-A177-3AD203B41FA5}">
                      <a16:colId xmlns:a16="http://schemas.microsoft.com/office/drawing/2014/main" val="38746117"/>
                    </a:ext>
                  </a:extLst>
                </a:gridCol>
                <a:gridCol w="905256">
                  <a:extLst>
                    <a:ext uri="{9D8B030D-6E8A-4147-A177-3AD203B41FA5}">
                      <a16:colId xmlns:a16="http://schemas.microsoft.com/office/drawing/2014/main" val="3976233020"/>
                    </a:ext>
                  </a:extLst>
                </a:gridCol>
                <a:gridCol w="905256">
                  <a:extLst>
                    <a:ext uri="{9D8B030D-6E8A-4147-A177-3AD203B41FA5}">
                      <a16:colId xmlns:a16="http://schemas.microsoft.com/office/drawing/2014/main" val="1603047206"/>
                    </a:ext>
                  </a:extLst>
                </a:gridCol>
                <a:gridCol w="905256">
                  <a:extLst>
                    <a:ext uri="{9D8B030D-6E8A-4147-A177-3AD203B41FA5}">
                      <a16:colId xmlns:a16="http://schemas.microsoft.com/office/drawing/2014/main" val="2163996398"/>
                    </a:ext>
                  </a:extLst>
                </a:gridCol>
                <a:gridCol w="905256">
                  <a:extLst>
                    <a:ext uri="{9D8B030D-6E8A-4147-A177-3AD203B41FA5}">
                      <a16:colId xmlns:a16="http://schemas.microsoft.com/office/drawing/2014/main" val="3942347013"/>
                    </a:ext>
                  </a:extLst>
                </a:gridCol>
                <a:gridCol w="905256">
                  <a:extLst>
                    <a:ext uri="{9D8B030D-6E8A-4147-A177-3AD203B41FA5}">
                      <a16:colId xmlns:a16="http://schemas.microsoft.com/office/drawing/2014/main" val="171511209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96936143"/>
                  </a:ext>
                </a:extLst>
              </a:tr>
              <a:tr h="370840">
                <a:tc>
                  <a:txBody>
                    <a:bodyPr/>
                    <a:lstStyle/>
                    <a:p>
                      <a:r>
                        <a:rPr lang="en-US" sz="1000"/>
                        <a:t>7357</a:t>
                      </a:r>
                    </a:p>
                  </a:txBody>
                  <a:tcPr/>
                </a:tc>
                <a:tc>
                  <a:txBody>
                    <a:bodyPr/>
                    <a:lstStyle/>
                    <a:p>
                      <a:r>
                        <a:rPr lang="en-US" sz="1000"/>
                        <a:t>13</a:t>
                      </a:r>
                    </a:p>
                  </a:txBody>
                  <a:tcPr/>
                </a:tc>
                <a:tc>
                  <a:txBody>
                    <a:bodyPr/>
                    <a:lstStyle/>
                    <a:p>
                      <a:r>
                        <a:rPr lang="en-US" sz="1000"/>
                        <a:t>26</a:t>
                      </a:r>
                    </a:p>
                  </a:txBody>
                  <a:tcPr/>
                </a:tc>
                <a:tc>
                  <a:txBody>
                    <a:bodyPr/>
                    <a:lstStyle/>
                    <a:p>
                      <a:r>
                        <a:rPr lang="en-US" sz="1000"/>
                        <a:t>696</a:t>
                      </a:r>
                    </a:p>
                  </a:txBody>
                  <a:tcPr/>
                </a:tc>
                <a:tc>
                  <a:txBody>
                    <a:bodyPr/>
                    <a:lstStyle/>
                    <a:p>
                      <a:r>
                        <a:rPr lang="en-US" sz="1000"/>
                        <a:t>18</a:t>
                      </a:r>
                    </a:p>
                  </a:txBody>
                  <a:tcPr/>
                </a:tc>
                <a:tc>
                  <a:txBody>
                    <a:bodyPr/>
                    <a:lstStyle/>
                    <a:p>
                      <a:r>
                        <a:rPr lang="en-US" sz="1000"/>
                        <a:t>34</a:t>
                      </a:r>
                    </a:p>
                  </a:txBody>
                  <a:tcPr/>
                </a:tc>
                <a:tc>
                  <a:txBody>
                    <a:bodyPr/>
                    <a:lstStyle/>
                    <a:p>
                      <a:r>
                        <a:rPr lang="en-US" sz="1000"/>
                        <a:t>0</a:t>
                      </a:r>
                    </a:p>
                  </a:txBody>
                  <a:tcPr/>
                </a:tc>
                <a:tc>
                  <a:txBody>
                    <a:bodyPr/>
                    <a:lstStyle/>
                    <a:p>
                      <a:r>
                        <a:rPr lang="en-US" sz="1000"/>
                        <a:t>0.3914 %</a:t>
                      </a:r>
                    </a:p>
                  </a:txBody>
                  <a:tcPr/>
                </a:tc>
                <a:tc>
                  <a:txBody>
                    <a:bodyPr/>
                    <a:lstStyle/>
                    <a:p>
                      <a:r>
                        <a:rPr lang="en-US" sz="1000"/>
                        <a:t>0.0 %</a:t>
                      </a:r>
                    </a:p>
                  </a:txBody>
                  <a:tcPr/>
                </a:tc>
                <a:extLst>
                  <a:ext uri="{0D108BD9-81ED-4DB2-BD59-A6C34878D82A}">
                    <a16:rowId xmlns:a16="http://schemas.microsoft.com/office/drawing/2014/main" val="2080618838"/>
                  </a:ext>
                </a:extLst>
              </a:tr>
            </a:tbl>
          </a:graphicData>
        </a:graphic>
      </p:graphicFrame>
      <p:sp>
        <p:nvSpPr>
          <p:cNvPr id="4" name="Text Placeholder 3">
            <a:extLst>
              <a:ext uri="{FF2B5EF4-FFF2-40B4-BE49-F238E27FC236}">
                <a16:creationId xmlns:a16="http://schemas.microsoft.com/office/drawing/2014/main" id="{B0282000-47DC-4F03-81B3-5CCC2FA1DC1C}"/>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130398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10B6-737B-4002-A10F-11284546513D}"/>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BAA322A3-F6EC-4CA4-8429-A255DF93F78E}"/>
              </a:ext>
            </a:extLst>
          </p:cNvPr>
          <p:cNvGraphicFramePr>
            <a:graphicFrameLocks noGrp="1"/>
          </p:cNvGraphicFramePr>
          <p:nvPr>
            <p:ph type="chart" sz="quarter" idx="13"/>
            <p:extLst>
              <p:ext uri="{D42A27DB-BD31-4B8C-83A1-F6EECF244321}">
                <p14:modId xmlns:p14="http://schemas.microsoft.com/office/powerpoint/2010/main" val="280095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167566-B564-4BB3-9BF3-6AE49C873B0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48AD9F7-AD48-4449-9D83-752D86EB8A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1733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2299E-E270-4E1D-B67E-8D540698A77B}"/>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1F04BBCB-D38B-4105-A0CA-3E711D5ECD75}"/>
              </a:ext>
            </a:extLst>
          </p:cNvPr>
          <p:cNvGraphicFramePr>
            <a:graphicFrameLocks noGrp="1"/>
          </p:cNvGraphicFramePr>
          <p:nvPr>
            <p:ph type="chart" sz="quarter" idx="13"/>
            <p:extLst>
              <p:ext uri="{D42A27DB-BD31-4B8C-83A1-F6EECF244321}">
                <p14:modId xmlns:p14="http://schemas.microsoft.com/office/powerpoint/2010/main" val="1933514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EBF184-FB5A-4359-A515-A639F254364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F7298BF-2988-45DE-BAF2-06615CE219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2416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829B-76DC-477A-BA35-7C89AE96EEBF}"/>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FDE4E898-840C-4B2A-AF0E-70E01923B238}"/>
              </a:ext>
            </a:extLst>
          </p:cNvPr>
          <p:cNvGraphicFramePr>
            <a:graphicFrameLocks noGrp="1"/>
          </p:cNvGraphicFramePr>
          <p:nvPr>
            <p:ph type="chart" sz="quarter" idx="13"/>
            <p:extLst>
              <p:ext uri="{D42A27DB-BD31-4B8C-83A1-F6EECF244321}">
                <p14:modId xmlns:p14="http://schemas.microsoft.com/office/powerpoint/2010/main" val="2222359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C13DDB-1660-4370-B749-3FA7F3E9EC6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020B0FD-71F5-468B-90B7-D6A624AF85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501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C2215-C308-4D30-AEEA-E279364203F0}"/>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FD4CB045-57CD-472C-B809-0D807254DE46}"/>
              </a:ext>
            </a:extLst>
          </p:cNvPr>
          <p:cNvGraphicFramePr>
            <a:graphicFrameLocks noGrp="1"/>
          </p:cNvGraphicFramePr>
          <p:nvPr>
            <p:ph type="chart" sz="quarter" idx="13"/>
            <p:extLst>
              <p:ext uri="{D42A27DB-BD31-4B8C-83A1-F6EECF244321}">
                <p14:modId xmlns:p14="http://schemas.microsoft.com/office/powerpoint/2010/main" val="1264463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01689C-9886-488E-9D38-935FB4BF34C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D8895B3-DBD0-4C4C-A925-F70FF73F97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6520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EEEAA-196D-46AC-958B-A9230D1E8F6A}"/>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D6342AB4-9405-4E07-9562-66EDECE3F7B4}"/>
              </a:ext>
            </a:extLst>
          </p:cNvPr>
          <p:cNvGraphicFramePr>
            <a:graphicFrameLocks noGrp="1"/>
          </p:cNvGraphicFramePr>
          <p:nvPr>
            <p:ph type="tbl" sz="quarter" idx="13"/>
            <p:extLst>
              <p:ext uri="{D42A27DB-BD31-4B8C-83A1-F6EECF244321}">
                <p14:modId xmlns:p14="http://schemas.microsoft.com/office/powerpoint/2010/main" val="2120939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90341887"/>
                    </a:ext>
                  </a:extLst>
                </a:gridCol>
                <a:gridCol w="1481328">
                  <a:extLst>
                    <a:ext uri="{9D8B030D-6E8A-4147-A177-3AD203B41FA5}">
                      <a16:colId xmlns:a16="http://schemas.microsoft.com/office/drawing/2014/main" val="2266286361"/>
                    </a:ext>
                  </a:extLst>
                </a:gridCol>
                <a:gridCol w="329184">
                  <a:extLst>
                    <a:ext uri="{9D8B030D-6E8A-4147-A177-3AD203B41FA5}">
                      <a16:colId xmlns:a16="http://schemas.microsoft.com/office/drawing/2014/main" val="3905860227"/>
                    </a:ext>
                  </a:extLst>
                </a:gridCol>
                <a:gridCol w="329184">
                  <a:extLst>
                    <a:ext uri="{9D8B030D-6E8A-4147-A177-3AD203B41FA5}">
                      <a16:colId xmlns:a16="http://schemas.microsoft.com/office/drawing/2014/main" val="3894713400"/>
                    </a:ext>
                  </a:extLst>
                </a:gridCol>
                <a:gridCol w="329184">
                  <a:extLst>
                    <a:ext uri="{9D8B030D-6E8A-4147-A177-3AD203B41FA5}">
                      <a16:colId xmlns:a16="http://schemas.microsoft.com/office/drawing/2014/main" val="3036083903"/>
                    </a:ext>
                  </a:extLst>
                </a:gridCol>
                <a:gridCol w="329184">
                  <a:extLst>
                    <a:ext uri="{9D8B030D-6E8A-4147-A177-3AD203B41FA5}">
                      <a16:colId xmlns:a16="http://schemas.microsoft.com/office/drawing/2014/main" val="4142151509"/>
                    </a:ext>
                  </a:extLst>
                </a:gridCol>
                <a:gridCol w="329184">
                  <a:extLst>
                    <a:ext uri="{9D8B030D-6E8A-4147-A177-3AD203B41FA5}">
                      <a16:colId xmlns:a16="http://schemas.microsoft.com/office/drawing/2014/main" val="4027191741"/>
                    </a:ext>
                  </a:extLst>
                </a:gridCol>
                <a:gridCol w="329184">
                  <a:extLst>
                    <a:ext uri="{9D8B030D-6E8A-4147-A177-3AD203B41FA5}">
                      <a16:colId xmlns:a16="http://schemas.microsoft.com/office/drawing/2014/main" val="2586141912"/>
                    </a:ext>
                  </a:extLst>
                </a:gridCol>
                <a:gridCol w="329184">
                  <a:extLst>
                    <a:ext uri="{9D8B030D-6E8A-4147-A177-3AD203B41FA5}">
                      <a16:colId xmlns:a16="http://schemas.microsoft.com/office/drawing/2014/main" val="1355457019"/>
                    </a:ext>
                  </a:extLst>
                </a:gridCol>
                <a:gridCol w="329184">
                  <a:extLst>
                    <a:ext uri="{9D8B030D-6E8A-4147-A177-3AD203B41FA5}">
                      <a16:colId xmlns:a16="http://schemas.microsoft.com/office/drawing/2014/main" val="144436069"/>
                    </a:ext>
                  </a:extLst>
                </a:gridCol>
                <a:gridCol w="329184">
                  <a:extLst>
                    <a:ext uri="{9D8B030D-6E8A-4147-A177-3AD203B41FA5}">
                      <a16:colId xmlns:a16="http://schemas.microsoft.com/office/drawing/2014/main" val="1117055495"/>
                    </a:ext>
                  </a:extLst>
                </a:gridCol>
                <a:gridCol w="329184">
                  <a:extLst>
                    <a:ext uri="{9D8B030D-6E8A-4147-A177-3AD203B41FA5}">
                      <a16:colId xmlns:a16="http://schemas.microsoft.com/office/drawing/2014/main" val="523954924"/>
                    </a:ext>
                  </a:extLst>
                </a:gridCol>
                <a:gridCol w="329184">
                  <a:extLst>
                    <a:ext uri="{9D8B030D-6E8A-4147-A177-3AD203B41FA5}">
                      <a16:colId xmlns:a16="http://schemas.microsoft.com/office/drawing/2014/main" val="2534347907"/>
                    </a:ext>
                  </a:extLst>
                </a:gridCol>
                <a:gridCol w="329184">
                  <a:extLst>
                    <a:ext uri="{9D8B030D-6E8A-4147-A177-3AD203B41FA5}">
                      <a16:colId xmlns:a16="http://schemas.microsoft.com/office/drawing/2014/main" val="3021701411"/>
                    </a:ext>
                  </a:extLst>
                </a:gridCol>
                <a:gridCol w="329184">
                  <a:extLst>
                    <a:ext uri="{9D8B030D-6E8A-4147-A177-3AD203B41FA5}">
                      <a16:colId xmlns:a16="http://schemas.microsoft.com/office/drawing/2014/main" val="1106125740"/>
                    </a:ext>
                  </a:extLst>
                </a:gridCol>
                <a:gridCol w="329184">
                  <a:extLst>
                    <a:ext uri="{9D8B030D-6E8A-4147-A177-3AD203B41FA5}">
                      <a16:colId xmlns:a16="http://schemas.microsoft.com/office/drawing/2014/main" val="3181654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60852135"/>
                  </a:ext>
                </a:extLst>
              </a:tr>
            </a:tbl>
          </a:graphicData>
        </a:graphic>
      </p:graphicFrame>
      <p:sp>
        <p:nvSpPr>
          <p:cNvPr id="4" name="Text Placeholder 3">
            <a:extLst>
              <a:ext uri="{FF2B5EF4-FFF2-40B4-BE49-F238E27FC236}">
                <a16:creationId xmlns:a16="http://schemas.microsoft.com/office/drawing/2014/main" id="{B4D36525-5CCB-4D1C-BAFE-54439EFF80B6}"/>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00046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E50C3-92D7-4398-B8D2-CC1CF255F590}"/>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AC5EED5B-3843-4733-A5FA-7199938464D1}"/>
              </a:ext>
            </a:extLst>
          </p:cNvPr>
          <p:cNvGraphicFramePr>
            <a:graphicFrameLocks noGrp="1"/>
          </p:cNvGraphicFramePr>
          <p:nvPr>
            <p:ph type="tbl" sz="quarter" idx="13"/>
            <p:extLst>
              <p:ext uri="{D42A27DB-BD31-4B8C-83A1-F6EECF244321}">
                <p14:modId xmlns:p14="http://schemas.microsoft.com/office/powerpoint/2010/main" val="2740094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01898658"/>
                    </a:ext>
                  </a:extLst>
                </a:gridCol>
                <a:gridCol w="1481328">
                  <a:extLst>
                    <a:ext uri="{9D8B030D-6E8A-4147-A177-3AD203B41FA5}">
                      <a16:colId xmlns:a16="http://schemas.microsoft.com/office/drawing/2014/main" val="1525880455"/>
                    </a:ext>
                  </a:extLst>
                </a:gridCol>
                <a:gridCol w="329184">
                  <a:extLst>
                    <a:ext uri="{9D8B030D-6E8A-4147-A177-3AD203B41FA5}">
                      <a16:colId xmlns:a16="http://schemas.microsoft.com/office/drawing/2014/main" val="3343671176"/>
                    </a:ext>
                  </a:extLst>
                </a:gridCol>
                <a:gridCol w="329184">
                  <a:extLst>
                    <a:ext uri="{9D8B030D-6E8A-4147-A177-3AD203B41FA5}">
                      <a16:colId xmlns:a16="http://schemas.microsoft.com/office/drawing/2014/main" val="4154167927"/>
                    </a:ext>
                  </a:extLst>
                </a:gridCol>
                <a:gridCol w="329184">
                  <a:extLst>
                    <a:ext uri="{9D8B030D-6E8A-4147-A177-3AD203B41FA5}">
                      <a16:colId xmlns:a16="http://schemas.microsoft.com/office/drawing/2014/main" val="906731585"/>
                    </a:ext>
                  </a:extLst>
                </a:gridCol>
                <a:gridCol w="329184">
                  <a:extLst>
                    <a:ext uri="{9D8B030D-6E8A-4147-A177-3AD203B41FA5}">
                      <a16:colId xmlns:a16="http://schemas.microsoft.com/office/drawing/2014/main" val="2103903675"/>
                    </a:ext>
                  </a:extLst>
                </a:gridCol>
                <a:gridCol w="329184">
                  <a:extLst>
                    <a:ext uri="{9D8B030D-6E8A-4147-A177-3AD203B41FA5}">
                      <a16:colId xmlns:a16="http://schemas.microsoft.com/office/drawing/2014/main" val="624705190"/>
                    </a:ext>
                  </a:extLst>
                </a:gridCol>
                <a:gridCol w="329184">
                  <a:extLst>
                    <a:ext uri="{9D8B030D-6E8A-4147-A177-3AD203B41FA5}">
                      <a16:colId xmlns:a16="http://schemas.microsoft.com/office/drawing/2014/main" val="1769533459"/>
                    </a:ext>
                  </a:extLst>
                </a:gridCol>
                <a:gridCol w="329184">
                  <a:extLst>
                    <a:ext uri="{9D8B030D-6E8A-4147-A177-3AD203B41FA5}">
                      <a16:colId xmlns:a16="http://schemas.microsoft.com/office/drawing/2014/main" val="3548483692"/>
                    </a:ext>
                  </a:extLst>
                </a:gridCol>
                <a:gridCol w="329184">
                  <a:extLst>
                    <a:ext uri="{9D8B030D-6E8A-4147-A177-3AD203B41FA5}">
                      <a16:colId xmlns:a16="http://schemas.microsoft.com/office/drawing/2014/main" val="1746291654"/>
                    </a:ext>
                  </a:extLst>
                </a:gridCol>
                <a:gridCol w="329184">
                  <a:extLst>
                    <a:ext uri="{9D8B030D-6E8A-4147-A177-3AD203B41FA5}">
                      <a16:colId xmlns:a16="http://schemas.microsoft.com/office/drawing/2014/main" val="3152568122"/>
                    </a:ext>
                  </a:extLst>
                </a:gridCol>
                <a:gridCol w="329184">
                  <a:extLst>
                    <a:ext uri="{9D8B030D-6E8A-4147-A177-3AD203B41FA5}">
                      <a16:colId xmlns:a16="http://schemas.microsoft.com/office/drawing/2014/main" val="1104754917"/>
                    </a:ext>
                  </a:extLst>
                </a:gridCol>
                <a:gridCol w="329184">
                  <a:extLst>
                    <a:ext uri="{9D8B030D-6E8A-4147-A177-3AD203B41FA5}">
                      <a16:colId xmlns:a16="http://schemas.microsoft.com/office/drawing/2014/main" val="4289130706"/>
                    </a:ext>
                  </a:extLst>
                </a:gridCol>
                <a:gridCol w="329184">
                  <a:extLst>
                    <a:ext uri="{9D8B030D-6E8A-4147-A177-3AD203B41FA5}">
                      <a16:colId xmlns:a16="http://schemas.microsoft.com/office/drawing/2014/main" val="3010325700"/>
                    </a:ext>
                  </a:extLst>
                </a:gridCol>
                <a:gridCol w="329184">
                  <a:extLst>
                    <a:ext uri="{9D8B030D-6E8A-4147-A177-3AD203B41FA5}">
                      <a16:colId xmlns:a16="http://schemas.microsoft.com/office/drawing/2014/main" val="4044014754"/>
                    </a:ext>
                  </a:extLst>
                </a:gridCol>
                <a:gridCol w="329184">
                  <a:extLst>
                    <a:ext uri="{9D8B030D-6E8A-4147-A177-3AD203B41FA5}">
                      <a16:colId xmlns:a16="http://schemas.microsoft.com/office/drawing/2014/main" val="2531407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7099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- 2023-03-24 12:34:53</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newest team members for successfully completing New Hire Training! 👏 This week, our Home Office welcomed 70+ new employees from across the country to introduce them to the PHLY culture, our products, and our services. 
Our new hires had the opportunity to connect with #TEAMPHLY through various onboarding events aimed at strengthening their skills while acclimating them to their new roles. Welcome to the team! 🙌
Learn more about careers at PHLY: bit.ly/PHLYCareers 
#insurance #insurancecareers #joinourteam #careeropportunity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https://quintly-image-storage.s3.amazonaws.com/d123f9c23f3abec6e562a564c92f236a/54ad187c6267ec2b4a7216dcee831cd5.jpg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52390890"/>
                  </a:ext>
                </a:extLst>
              </a:tr>
            </a:tbl>
          </a:graphicData>
        </a:graphic>
      </p:graphicFrame>
      <p:sp>
        <p:nvSpPr>
          <p:cNvPr id="4" name="Text Placeholder 3">
            <a:extLst>
              <a:ext uri="{FF2B5EF4-FFF2-40B4-BE49-F238E27FC236}">
                <a16:creationId xmlns:a16="http://schemas.microsoft.com/office/drawing/2014/main" id="{6F93C815-33E6-4A7F-A2DB-F4BDAE1AE73F}"/>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608701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8F364-7A04-4FB4-950F-85E2F2FAE402}"/>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5051A988-60D0-47EF-B97E-5B911B60D119}"/>
              </a:ext>
            </a:extLst>
          </p:cNvPr>
          <p:cNvGraphicFramePr>
            <a:graphicFrameLocks noGrp="1"/>
          </p:cNvGraphicFramePr>
          <p:nvPr>
            <p:ph type="tbl" sz="quarter" idx="13"/>
            <p:extLst>
              <p:ext uri="{D42A27DB-BD31-4B8C-83A1-F6EECF244321}">
                <p14:modId xmlns:p14="http://schemas.microsoft.com/office/powerpoint/2010/main" val="1479841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57713647"/>
                    </a:ext>
                  </a:extLst>
                </a:gridCol>
                <a:gridCol w="1481328">
                  <a:extLst>
                    <a:ext uri="{9D8B030D-6E8A-4147-A177-3AD203B41FA5}">
                      <a16:colId xmlns:a16="http://schemas.microsoft.com/office/drawing/2014/main" val="1602618880"/>
                    </a:ext>
                  </a:extLst>
                </a:gridCol>
                <a:gridCol w="329184">
                  <a:extLst>
                    <a:ext uri="{9D8B030D-6E8A-4147-A177-3AD203B41FA5}">
                      <a16:colId xmlns:a16="http://schemas.microsoft.com/office/drawing/2014/main" val="1038266814"/>
                    </a:ext>
                  </a:extLst>
                </a:gridCol>
                <a:gridCol w="329184">
                  <a:extLst>
                    <a:ext uri="{9D8B030D-6E8A-4147-A177-3AD203B41FA5}">
                      <a16:colId xmlns:a16="http://schemas.microsoft.com/office/drawing/2014/main" val="2572919003"/>
                    </a:ext>
                  </a:extLst>
                </a:gridCol>
                <a:gridCol w="329184">
                  <a:extLst>
                    <a:ext uri="{9D8B030D-6E8A-4147-A177-3AD203B41FA5}">
                      <a16:colId xmlns:a16="http://schemas.microsoft.com/office/drawing/2014/main" val="816131810"/>
                    </a:ext>
                  </a:extLst>
                </a:gridCol>
                <a:gridCol w="329184">
                  <a:extLst>
                    <a:ext uri="{9D8B030D-6E8A-4147-A177-3AD203B41FA5}">
                      <a16:colId xmlns:a16="http://schemas.microsoft.com/office/drawing/2014/main" val="2537355688"/>
                    </a:ext>
                  </a:extLst>
                </a:gridCol>
                <a:gridCol w="329184">
                  <a:extLst>
                    <a:ext uri="{9D8B030D-6E8A-4147-A177-3AD203B41FA5}">
                      <a16:colId xmlns:a16="http://schemas.microsoft.com/office/drawing/2014/main" val="3617229703"/>
                    </a:ext>
                  </a:extLst>
                </a:gridCol>
                <a:gridCol w="329184">
                  <a:extLst>
                    <a:ext uri="{9D8B030D-6E8A-4147-A177-3AD203B41FA5}">
                      <a16:colId xmlns:a16="http://schemas.microsoft.com/office/drawing/2014/main" val="1991687312"/>
                    </a:ext>
                  </a:extLst>
                </a:gridCol>
                <a:gridCol w="329184">
                  <a:extLst>
                    <a:ext uri="{9D8B030D-6E8A-4147-A177-3AD203B41FA5}">
                      <a16:colId xmlns:a16="http://schemas.microsoft.com/office/drawing/2014/main" val="1044873292"/>
                    </a:ext>
                  </a:extLst>
                </a:gridCol>
                <a:gridCol w="329184">
                  <a:extLst>
                    <a:ext uri="{9D8B030D-6E8A-4147-A177-3AD203B41FA5}">
                      <a16:colId xmlns:a16="http://schemas.microsoft.com/office/drawing/2014/main" val="2912553246"/>
                    </a:ext>
                  </a:extLst>
                </a:gridCol>
                <a:gridCol w="329184">
                  <a:extLst>
                    <a:ext uri="{9D8B030D-6E8A-4147-A177-3AD203B41FA5}">
                      <a16:colId xmlns:a16="http://schemas.microsoft.com/office/drawing/2014/main" val="2749199701"/>
                    </a:ext>
                  </a:extLst>
                </a:gridCol>
                <a:gridCol w="329184">
                  <a:extLst>
                    <a:ext uri="{9D8B030D-6E8A-4147-A177-3AD203B41FA5}">
                      <a16:colId xmlns:a16="http://schemas.microsoft.com/office/drawing/2014/main" val="2797538254"/>
                    </a:ext>
                  </a:extLst>
                </a:gridCol>
                <a:gridCol w="329184">
                  <a:extLst>
                    <a:ext uri="{9D8B030D-6E8A-4147-A177-3AD203B41FA5}">
                      <a16:colId xmlns:a16="http://schemas.microsoft.com/office/drawing/2014/main" val="2677894343"/>
                    </a:ext>
                  </a:extLst>
                </a:gridCol>
                <a:gridCol w="329184">
                  <a:extLst>
                    <a:ext uri="{9D8B030D-6E8A-4147-A177-3AD203B41FA5}">
                      <a16:colId xmlns:a16="http://schemas.microsoft.com/office/drawing/2014/main" val="1804147876"/>
                    </a:ext>
                  </a:extLst>
                </a:gridCol>
                <a:gridCol w="329184">
                  <a:extLst>
                    <a:ext uri="{9D8B030D-6E8A-4147-A177-3AD203B41FA5}">
                      <a16:colId xmlns:a16="http://schemas.microsoft.com/office/drawing/2014/main" val="4070331298"/>
                    </a:ext>
                  </a:extLst>
                </a:gridCol>
                <a:gridCol w="329184">
                  <a:extLst>
                    <a:ext uri="{9D8B030D-6E8A-4147-A177-3AD203B41FA5}">
                      <a16:colId xmlns:a16="http://schemas.microsoft.com/office/drawing/2014/main" val="1091664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4802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- 2023-03-10 15:59:32</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 employees Shelly Davis, Katie Comerer, and Zack Skog for being recognized as Tokio Marine Good Company Award winners! 👏
Last month, 50 participants from Tokio Marine Group companies across the globe were welcomed to the awards ceremony in Tokyo, Japan for the first time since the pandemic began. At this celebration, recipients were recognized for their notable accomplishments, positive impacts on society, and commitment to delivering exceptional business results. #ToBeAGoodCompany #TEAMPHLY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https://quintly-image-storage.s3.amazonaws.com/d123f9c23f3abec6e562a564c92f236a/1e0431fa6078b562e997155bf602bd86.jpg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25289249"/>
                  </a:ext>
                </a:extLst>
              </a:tr>
            </a:tbl>
          </a:graphicData>
        </a:graphic>
      </p:graphicFrame>
      <p:sp>
        <p:nvSpPr>
          <p:cNvPr id="4" name="Text Placeholder 3">
            <a:extLst>
              <a:ext uri="{FF2B5EF4-FFF2-40B4-BE49-F238E27FC236}">
                <a16:creationId xmlns:a16="http://schemas.microsoft.com/office/drawing/2014/main" id="{D1F8C5FB-79F6-486D-9E1E-298A7427B936}"/>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1506518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51334-8FF0-4030-BB50-4DC1F399918A}"/>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2EBDC502-8ED0-44E1-BF18-56314F4DC80E}"/>
              </a:ext>
            </a:extLst>
          </p:cNvPr>
          <p:cNvGraphicFramePr>
            <a:graphicFrameLocks noGrp="1"/>
          </p:cNvGraphicFramePr>
          <p:nvPr>
            <p:ph type="tbl" sz="quarter" idx="13"/>
            <p:extLst>
              <p:ext uri="{D42A27DB-BD31-4B8C-83A1-F6EECF244321}">
                <p14:modId xmlns:p14="http://schemas.microsoft.com/office/powerpoint/2010/main" val="988738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23901345"/>
                    </a:ext>
                  </a:extLst>
                </a:gridCol>
                <a:gridCol w="1481328">
                  <a:extLst>
                    <a:ext uri="{9D8B030D-6E8A-4147-A177-3AD203B41FA5}">
                      <a16:colId xmlns:a16="http://schemas.microsoft.com/office/drawing/2014/main" val="1550661028"/>
                    </a:ext>
                  </a:extLst>
                </a:gridCol>
                <a:gridCol w="329184">
                  <a:extLst>
                    <a:ext uri="{9D8B030D-6E8A-4147-A177-3AD203B41FA5}">
                      <a16:colId xmlns:a16="http://schemas.microsoft.com/office/drawing/2014/main" val="3118327721"/>
                    </a:ext>
                  </a:extLst>
                </a:gridCol>
                <a:gridCol w="329184">
                  <a:extLst>
                    <a:ext uri="{9D8B030D-6E8A-4147-A177-3AD203B41FA5}">
                      <a16:colId xmlns:a16="http://schemas.microsoft.com/office/drawing/2014/main" val="2436711525"/>
                    </a:ext>
                  </a:extLst>
                </a:gridCol>
                <a:gridCol w="329184">
                  <a:extLst>
                    <a:ext uri="{9D8B030D-6E8A-4147-A177-3AD203B41FA5}">
                      <a16:colId xmlns:a16="http://schemas.microsoft.com/office/drawing/2014/main" val="3603562725"/>
                    </a:ext>
                  </a:extLst>
                </a:gridCol>
                <a:gridCol w="329184">
                  <a:extLst>
                    <a:ext uri="{9D8B030D-6E8A-4147-A177-3AD203B41FA5}">
                      <a16:colId xmlns:a16="http://schemas.microsoft.com/office/drawing/2014/main" val="3978502781"/>
                    </a:ext>
                  </a:extLst>
                </a:gridCol>
                <a:gridCol w="329184">
                  <a:extLst>
                    <a:ext uri="{9D8B030D-6E8A-4147-A177-3AD203B41FA5}">
                      <a16:colId xmlns:a16="http://schemas.microsoft.com/office/drawing/2014/main" val="2535611902"/>
                    </a:ext>
                  </a:extLst>
                </a:gridCol>
                <a:gridCol w="329184">
                  <a:extLst>
                    <a:ext uri="{9D8B030D-6E8A-4147-A177-3AD203B41FA5}">
                      <a16:colId xmlns:a16="http://schemas.microsoft.com/office/drawing/2014/main" val="4027949395"/>
                    </a:ext>
                  </a:extLst>
                </a:gridCol>
                <a:gridCol w="329184">
                  <a:extLst>
                    <a:ext uri="{9D8B030D-6E8A-4147-A177-3AD203B41FA5}">
                      <a16:colId xmlns:a16="http://schemas.microsoft.com/office/drawing/2014/main" val="4250619824"/>
                    </a:ext>
                  </a:extLst>
                </a:gridCol>
                <a:gridCol w="329184">
                  <a:extLst>
                    <a:ext uri="{9D8B030D-6E8A-4147-A177-3AD203B41FA5}">
                      <a16:colId xmlns:a16="http://schemas.microsoft.com/office/drawing/2014/main" val="4104379506"/>
                    </a:ext>
                  </a:extLst>
                </a:gridCol>
                <a:gridCol w="329184">
                  <a:extLst>
                    <a:ext uri="{9D8B030D-6E8A-4147-A177-3AD203B41FA5}">
                      <a16:colId xmlns:a16="http://schemas.microsoft.com/office/drawing/2014/main" val="2661392137"/>
                    </a:ext>
                  </a:extLst>
                </a:gridCol>
                <a:gridCol w="329184">
                  <a:extLst>
                    <a:ext uri="{9D8B030D-6E8A-4147-A177-3AD203B41FA5}">
                      <a16:colId xmlns:a16="http://schemas.microsoft.com/office/drawing/2014/main" val="763186"/>
                    </a:ext>
                  </a:extLst>
                </a:gridCol>
                <a:gridCol w="329184">
                  <a:extLst>
                    <a:ext uri="{9D8B030D-6E8A-4147-A177-3AD203B41FA5}">
                      <a16:colId xmlns:a16="http://schemas.microsoft.com/office/drawing/2014/main" val="2956841195"/>
                    </a:ext>
                  </a:extLst>
                </a:gridCol>
                <a:gridCol w="329184">
                  <a:extLst>
                    <a:ext uri="{9D8B030D-6E8A-4147-A177-3AD203B41FA5}">
                      <a16:colId xmlns:a16="http://schemas.microsoft.com/office/drawing/2014/main" val="1803438082"/>
                    </a:ext>
                  </a:extLst>
                </a:gridCol>
                <a:gridCol w="329184">
                  <a:extLst>
                    <a:ext uri="{9D8B030D-6E8A-4147-A177-3AD203B41FA5}">
                      <a16:colId xmlns:a16="http://schemas.microsoft.com/office/drawing/2014/main" val="10022745"/>
                    </a:ext>
                  </a:extLst>
                </a:gridCol>
                <a:gridCol w="329184">
                  <a:extLst>
                    <a:ext uri="{9D8B030D-6E8A-4147-A177-3AD203B41FA5}">
                      <a16:colId xmlns:a16="http://schemas.microsoft.com/office/drawing/2014/main" val="273962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48405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- 2023-03-31 15:23:02</a:t>
                      </a:r>
                      <a:r>
                        <a:rPr kumimoji="0" lang="en-US" sz="1000" b="0" i="0" u="none" strike="noStrike" kern="1200" cap="none" spc="0" normalizeH="0" baseline="0" noProof="0">
                          <a:ln>
                            <a:noFill/>
                          </a:ln>
                          <a:solidFill>
                            <a:prstClr val="black"/>
                          </a:solidFill>
                          <a:effectLst/>
                          <a:uLnTx/>
                          <a:uFillTx/>
                          <a:latin typeface="Calibri"/>
                          <a:ea typeface="+mn-ea"/>
                          <a:cs typeface="+mn-cs"/>
                        </a:rPr>
                        <a:t>
 In the spirit of this year’s #WomensHistoryMonth theme "Celebrating Women Who Tell Our Stories," #TEAMPHLY joined our Women's Leadership Series for a panel discussion in the Home Office. To highlight some of the incredible women in our company, #femaleleaders came together for an engaging conversation where they shared their personal stories and experiences.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https://quintly-image-storage.s3.amazonaws.com/d123f9c23f3abec6e562a564c92f236a/02cb62630d17acb811b497a493900019.jpg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8600362"/>
                  </a:ext>
                </a:extLst>
              </a:tr>
            </a:tbl>
          </a:graphicData>
        </a:graphic>
      </p:graphicFrame>
      <p:sp>
        <p:nvSpPr>
          <p:cNvPr id="4" name="Text Placeholder 3">
            <a:extLst>
              <a:ext uri="{FF2B5EF4-FFF2-40B4-BE49-F238E27FC236}">
                <a16:creationId xmlns:a16="http://schemas.microsoft.com/office/drawing/2014/main" id="{B2976D4F-FA34-4E74-ABC7-1FF3780D7225}"/>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987796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3B90-3271-447A-B1B2-841F06604E9A}"/>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4DB92254-002B-4691-8023-BE683AF94C06}"/>
              </a:ext>
            </a:extLst>
          </p:cNvPr>
          <p:cNvGraphicFramePr>
            <a:graphicFrameLocks noGrp="1"/>
          </p:cNvGraphicFramePr>
          <p:nvPr>
            <p:ph type="tbl" sz="quarter" idx="13"/>
            <p:extLst>
              <p:ext uri="{D42A27DB-BD31-4B8C-83A1-F6EECF244321}">
                <p14:modId xmlns:p14="http://schemas.microsoft.com/office/powerpoint/2010/main" val="2723138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53959908"/>
                    </a:ext>
                  </a:extLst>
                </a:gridCol>
                <a:gridCol w="1481328">
                  <a:extLst>
                    <a:ext uri="{9D8B030D-6E8A-4147-A177-3AD203B41FA5}">
                      <a16:colId xmlns:a16="http://schemas.microsoft.com/office/drawing/2014/main" val="1588351238"/>
                    </a:ext>
                  </a:extLst>
                </a:gridCol>
                <a:gridCol w="329184">
                  <a:extLst>
                    <a:ext uri="{9D8B030D-6E8A-4147-A177-3AD203B41FA5}">
                      <a16:colId xmlns:a16="http://schemas.microsoft.com/office/drawing/2014/main" val="1442348422"/>
                    </a:ext>
                  </a:extLst>
                </a:gridCol>
                <a:gridCol w="329184">
                  <a:extLst>
                    <a:ext uri="{9D8B030D-6E8A-4147-A177-3AD203B41FA5}">
                      <a16:colId xmlns:a16="http://schemas.microsoft.com/office/drawing/2014/main" val="2963048222"/>
                    </a:ext>
                  </a:extLst>
                </a:gridCol>
                <a:gridCol w="329184">
                  <a:extLst>
                    <a:ext uri="{9D8B030D-6E8A-4147-A177-3AD203B41FA5}">
                      <a16:colId xmlns:a16="http://schemas.microsoft.com/office/drawing/2014/main" val="803091344"/>
                    </a:ext>
                  </a:extLst>
                </a:gridCol>
                <a:gridCol w="329184">
                  <a:extLst>
                    <a:ext uri="{9D8B030D-6E8A-4147-A177-3AD203B41FA5}">
                      <a16:colId xmlns:a16="http://schemas.microsoft.com/office/drawing/2014/main" val="1329847455"/>
                    </a:ext>
                  </a:extLst>
                </a:gridCol>
                <a:gridCol w="329184">
                  <a:extLst>
                    <a:ext uri="{9D8B030D-6E8A-4147-A177-3AD203B41FA5}">
                      <a16:colId xmlns:a16="http://schemas.microsoft.com/office/drawing/2014/main" val="4081907031"/>
                    </a:ext>
                  </a:extLst>
                </a:gridCol>
                <a:gridCol w="329184">
                  <a:extLst>
                    <a:ext uri="{9D8B030D-6E8A-4147-A177-3AD203B41FA5}">
                      <a16:colId xmlns:a16="http://schemas.microsoft.com/office/drawing/2014/main" val="2816213573"/>
                    </a:ext>
                  </a:extLst>
                </a:gridCol>
                <a:gridCol w="329184">
                  <a:extLst>
                    <a:ext uri="{9D8B030D-6E8A-4147-A177-3AD203B41FA5}">
                      <a16:colId xmlns:a16="http://schemas.microsoft.com/office/drawing/2014/main" val="2071742783"/>
                    </a:ext>
                  </a:extLst>
                </a:gridCol>
                <a:gridCol w="329184">
                  <a:extLst>
                    <a:ext uri="{9D8B030D-6E8A-4147-A177-3AD203B41FA5}">
                      <a16:colId xmlns:a16="http://schemas.microsoft.com/office/drawing/2014/main" val="4286528963"/>
                    </a:ext>
                  </a:extLst>
                </a:gridCol>
                <a:gridCol w="329184">
                  <a:extLst>
                    <a:ext uri="{9D8B030D-6E8A-4147-A177-3AD203B41FA5}">
                      <a16:colId xmlns:a16="http://schemas.microsoft.com/office/drawing/2014/main" val="1968788912"/>
                    </a:ext>
                  </a:extLst>
                </a:gridCol>
                <a:gridCol w="329184">
                  <a:extLst>
                    <a:ext uri="{9D8B030D-6E8A-4147-A177-3AD203B41FA5}">
                      <a16:colId xmlns:a16="http://schemas.microsoft.com/office/drawing/2014/main" val="3644960042"/>
                    </a:ext>
                  </a:extLst>
                </a:gridCol>
                <a:gridCol w="329184">
                  <a:extLst>
                    <a:ext uri="{9D8B030D-6E8A-4147-A177-3AD203B41FA5}">
                      <a16:colId xmlns:a16="http://schemas.microsoft.com/office/drawing/2014/main" val="2208523171"/>
                    </a:ext>
                  </a:extLst>
                </a:gridCol>
                <a:gridCol w="329184">
                  <a:extLst>
                    <a:ext uri="{9D8B030D-6E8A-4147-A177-3AD203B41FA5}">
                      <a16:colId xmlns:a16="http://schemas.microsoft.com/office/drawing/2014/main" val="2645425287"/>
                    </a:ext>
                  </a:extLst>
                </a:gridCol>
                <a:gridCol w="329184">
                  <a:extLst>
                    <a:ext uri="{9D8B030D-6E8A-4147-A177-3AD203B41FA5}">
                      <a16:colId xmlns:a16="http://schemas.microsoft.com/office/drawing/2014/main" val="1675133915"/>
                    </a:ext>
                  </a:extLst>
                </a:gridCol>
                <a:gridCol w="329184">
                  <a:extLst>
                    <a:ext uri="{9D8B030D-6E8A-4147-A177-3AD203B41FA5}">
                      <a16:colId xmlns:a16="http://schemas.microsoft.com/office/drawing/2014/main" val="791472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03616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- 2023-03-03 17:10:25</a:t>
                      </a:r>
                      <a:r>
                        <a:rPr kumimoji="0" lang="en-US" sz="1000" b="0" i="0" u="none" strike="noStrike" kern="1200" cap="none" spc="0" normalizeH="0" baseline="0" noProof="0">
                          <a:ln>
                            <a:noFill/>
                          </a:ln>
                          <a:solidFill>
                            <a:prstClr val="black"/>
                          </a:solidFill>
                          <a:effectLst/>
                          <a:uLnTx/>
                          <a:uFillTx/>
                          <a:latin typeface="Calibri"/>
                          <a:ea typeface="+mn-ea"/>
                          <a:cs typeface="+mn-cs"/>
                        </a:rPr>
                        <a:t>
 PHLY employees were excited to attend the world premiere of our partner the The Franklin Institute's #Disney100: The Exhibition! 🙌
The 100-year celebration of The Walt #Disney Company included rarely seen artworks and artifacts, special behind-the-scenes glimpses into the creation of popular characters, and a magical journey through ten magnificent themed galleries celebrating the classics from Snow White and the Seven Dwarfs to Strange World and Star Wars.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https://quintly-image-storage.s3.amazonaws.com/d123f9c23f3abec6e562a564c92f236a/be5883c2c5c3f4fc6a1263e97d0fe5b4.jpg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39639871"/>
                  </a:ext>
                </a:extLst>
              </a:tr>
            </a:tbl>
          </a:graphicData>
        </a:graphic>
      </p:graphicFrame>
      <p:sp>
        <p:nvSpPr>
          <p:cNvPr id="4" name="Text Placeholder 3">
            <a:extLst>
              <a:ext uri="{FF2B5EF4-FFF2-40B4-BE49-F238E27FC236}">
                <a16:creationId xmlns:a16="http://schemas.microsoft.com/office/drawing/2014/main" id="{54A2527D-B0EA-4E72-8498-3D2FBA8B0947}"/>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46360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2133A-79ED-4320-9A37-AFE64FB5AC18}"/>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9B138160-B4BD-4EAB-BE0F-B29DE6025483}"/>
              </a:ext>
            </a:extLst>
          </p:cNvPr>
          <p:cNvGraphicFramePr>
            <a:graphicFrameLocks noGrp="1"/>
          </p:cNvGraphicFramePr>
          <p:nvPr>
            <p:ph type="tbl" sz="quarter" idx="13"/>
            <p:extLst>
              <p:ext uri="{D42A27DB-BD31-4B8C-83A1-F6EECF244321}">
                <p14:modId xmlns:p14="http://schemas.microsoft.com/office/powerpoint/2010/main" val="1501017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0014103"/>
                    </a:ext>
                  </a:extLst>
                </a:gridCol>
                <a:gridCol w="1481328">
                  <a:extLst>
                    <a:ext uri="{9D8B030D-6E8A-4147-A177-3AD203B41FA5}">
                      <a16:colId xmlns:a16="http://schemas.microsoft.com/office/drawing/2014/main" val="752244639"/>
                    </a:ext>
                  </a:extLst>
                </a:gridCol>
                <a:gridCol w="329184">
                  <a:extLst>
                    <a:ext uri="{9D8B030D-6E8A-4147-A177-3AD203B41FA5}">
                      <a16:colId xmlns:a16="http://schemas.microsoft.com/office/drawing/2014/main" val="3040185851"/>
                    </a:ext>
                  </a:extLst>
                </a:gridCol>
                <a:gridCol w="329184">
                  <a:extLst>
                    <a:ext uri="{9D8B030D-6E8A-4147-A177-3AD203B41FA5}">
                      <a16:colId xmlns:a16="http://schemas.microsoft.com/office/drawing/2014/main" val="564297154"/>
                    </a:ext>
                  </a:extLst>
                </a:gridCol>
                <a:gridCol w="329184">
                  <a:extLst>
                    <a:ext uri="{9D8B030D-6E8A-4147-A177-3AD203B41FA5}">
                      <a16:colId xmlns:a16="http://schemas.microsoft.com/office/drawing/2014/main" val="3718095750"/>
                    </a:ext>
                  </a:extLst>
                </a:gridCol>
                <a:gridCol w="329184">
                  <a:extLst>
                    <a:ext uri="{9D8B030D-6E8A-4147-A177-3AD203B41FA5}">
                      <a16:colId xmlns:a16="http://schemas.microsoft.com/office/drawing/2014/main" val="80802435"/>
                    </a:ext>
                  </a:extLst>
                </a:gridCol>
                <a:gridCol w="329184">
                  <a:extLst>
                    <a:ext uri="{9D8B030D-6E8A-4147-A177-3AD203B41FA5}">
                      <a16:colId xmlns:a16="http://schemas.microsoft.com/office/drawing/2014/main" val="1611892074"/>
                    </a:ext>
                  </a:extLst>
                </a:gridCol>
                <a:gridCol w="329184">
                  <a:extLst>
                    <a:ext uri="{9D8B030D-6E8A-4147-A177-3AD203B41FA5}">
                      <a16:colId xmlns:a16="http://schemas.microsoft.com/office/drawing/2014/main" val="282929921"/>
                    </a:ext>
                  </a:extLst>
                </a:gridCol>
                <a:gridCol w="329184">
                  <a:extLst>
                    <a:ext uri="{9D8B030D-6E8A-4147-A177-3AD203B41FA5}">
                      <a16:colId xmlns:a16="http://schemas.microsoft.com/office/drawing/2014/main" val="2827777896"/>
                    </a:ext>
                  </a:extLst>
                </a:gridCol>
                <a:gridCol w="329184">
                  <a:extLst>
                    <a:ext uri="{9D8B030D-6E8A-4147-A177-3AD203B41FA5}">
                      <a16:colId xmlns:a16="http://schemas.microsoft.com/office/drawing/2014/main" val="1655104641"/>
                    </a:ext>
                  </a:extLst>
                </a:gridCol>
                <a:gridCol w="329184">
                  <a:extLst>
                    <a:ext uri="{9D8B030D-6E8A-4147-A177-3AD203B41FA5}">
                      <a16:colId xmlns:a16="http://schemas.microsoft.com/office/drawing/2014/main" val="385732744"/>
                    </a:ext>
                  </a:extLst>
                </a:gridCol>
                <a:gridCol w="329184">
                  <a:extLst>
                    <a:ext uri="{9D8B030D-6E8A-4147-A177-3AD203B41FA5}">
                      <a16:colId xmlns:a16="http://schemas.microsoft.com/office/drawing/2014/main" val="3438719405"/>
                    </a:ext>
                  </a:extLst>
                </a:gridCol>
                <a:gridCol w="329184">
                  <a:extLst>
                    <a:ext uri="{9D8B030D-6E8A-4147-A177-3AD203B41FA5}">
                      <a16:colId xmlns:a16="http://schemas.microsoft.com/office/drawing/2014/main" val="1336019232"/>
                    </a:ext>
                  </a:extLst>
                </a:gridCol>
                <a:gridCol w="329184">
                  <a:extLst>
                    <a:ext uri="{9D8B030D-6E8A-4147-A177-3AD203B41FA5}">
                      <a16:colId xmlns:a16="http://schemas.microsoft.com/office/drawing/2014/main" val="1265634252"/>
                    </a:ext>
                  </a:extLst>
                </a:gridCol>
                <a:gridCol w="329184">
                  <a:extLst>
                    <a:ext uri="{9D8B030D-6E8A-4147-A177-3AD203B41FA5}">
                      <a16:colId xmlns:a16="http://schemas.microsoft.com/office/drawing/2014/main" val="3313039336"/>
                    </a:ext>
                  </a:extLst>
                </a:gridCol>
                <a:gridCol w="329184">
                  <a:extLst>
                    <a:ext uri="{9D8B030D-6E8A-4147-A177-3AD203B41FA5}">
                      <a16:colId xmlns:a16="http://schemas.microsoft.com/office/drawing/2014/main" val="3595394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42632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- 2023-03-27 14:54:27</a:t>
                      </a:r>
                      <a:r>
                        <a:rPr kumimoji="0" lang="en-US" sz="1000" b="0" i="0" u="none" strike="noStrike" kern="1200" cap="none" spc="0" normalizeH="0" baseline="0" noProof="0">
                          <a:ln>
                            <a:noFill/>
                          </a:ln>
                          <a:solidFill>
                            <a:prstClr val="black"/>
                          </a:solidFill>
                          <a:effectLst/>
                          <a:uLnTx/>
                          <a:uFillTx/>
                          <a:latin typeface="Calibri"/>
                          <a:ea typeface="+mn-ea"/>
                          <a:cs typeface="+mn-cs"/>
                        </a:rPr>
                        <a:t>
 Employees in our newly opened Bridgewater, MA office are excited to have the opportunity to work together in person again! 🙌 While we offer the flexibility of remote work, we think it's important for our team to also have the ability to connect with their coworkers face-to-face. 
Here's a snapshot of #TEAMPHLY in their new office space! Check out our open roles - we have various positions available nationwide ➡ bit.ly/PHLYCareers #insurance #insurancecareers #jobshiring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https://quintly-image-storage.s3.amazonaws.com/d123f9c23f3abec6e562a564c92f236a/e4c7ce38278a49f18b42f4f2fa2dfd8f.jpg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03808154"/>
                  </a:ext>
                </a:extLst>
              </a:tr>
            </a:tbl>
          </a:graphicData>
        </a:graphic>
      </p:graphicFrame>
      <p:sp>
        <p:nvSpPr>
          <p:cNvPr id="4" name="Text Placeholder 3">
            <a:extLst>
              <a:ext uri="{FF2B5EF4-FFF2-40B4-BE49-F238E27FC236}">
                <a16:creationId xmlns:a16="http://schemas.microsoft.com/office/drawing/2014/main" id="{537EA810-685B-4610-8935-DC78BE8064FA}"/>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820110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7AF65-8DF8-424F-A554-DA7D80BBC668}"/>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54473624-86F8-4BD3-870F-91E4F1B83121}"/>
              </a:ext>
            </a:extLst>
          </p:cNvPr>
          <p:cNvGraphicFramePr>
            <a:graphicFrameLocks noGrp="1"/>
          </p:cNvGraphicFramePr>
          <p:nvPr>
            <p:ph type="chart" sz="quarter" idx="13"/>
            <p:extLst>
              <p:ext uri="{D42A27DB-BD31-4B8C-83A1-F6EECF244321}">
                <p14:modId xmlns:p14="http://schemas.microsoft.com/office/powerpoint/2010/main" val="3554802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27771F-8033-49EB-B52E-8F06FB39A7E3}"/>
              </a:ext>
            </a:extLst>
          </p:cNvPr>
          <p:cNvSpPr>
            <a:spLocks noGrp="1"/>
          </p:cNvSpPr>
          <p:nvPr>
            <p:ph type="body" sz="quarter" idx="14"/>
          </p:nvPr>
        </p:nvSpPr>
        <p:spPr/>
        <p:txBody>
          <a:bodyPr/>
          <a:lstStyle/>
          <a:p>
            <a:r>
              <a:rPr lang="en-US"/>
              <a:t>03/01/2023 - 03/31/2023</a:t>
            </a:r>
          </a:p>
        </p:txBody>
      </p:sp>
      <p:sp>
        <p:nvSpPr>
          <p:cNvPr id="5" name="Footer Placeholder 4">
            <a:extLst>
              <a:ext uri="{FF2B5EF4-FFF2-40B4-BE49-F238E27FC236}">
                <a16:creationId xmlns:a16="http://schemas.microsoft.com/office/drawing/2014/main" id="{AA69490C-9097-425D-9DB2-9220D28A3A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240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217B5-BD46-4B0B-A86D-2BC3B847EEE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C0F3CA21-73D0-49E6-8F29-0610D1B125C9}"/>
              </a:ext>
            </a:extLst>
          </p:cNvPr>
          <p:cNvGraphicFramePr>
            <a:graphicFrameLocks noGrp="1"/>
          </p:cNvGraphicFramePr>
          <p:nvPr>
            <p:ph type="tbl" sz="quarter" idx="13"/>
            <p:extLst>
              <p:ext uri="{D42A27DB-BD31-4B8C-83A1-F6EECF244321}">
                <p14:modId xmlns:p14="http://schemas.microsoft.com/office/powerpoint/2010/main" val="334317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108658621"/>
                    </a:ext>
                  </a:extLst>
                </a:gridCol>
                <a:gridCol w="576072">
                  <a:extLst>
                    <a:ext uri="{9D8B030D-6E8A-4147-A177-3AD203B41FA5}">
                      <a16:colId xmlns:a16="http://schemas.microsoft.com/office/drawing/2014/main" val="397030541"/>
                    </a:ext>
                  </a:extLst>
                </a:gridCol>
                <a:gridCol w="576072">
                  <a:extLst>
                    <a:ext uri="{9D8B030D-6E8A-4147-A177-3AD203B41FA5}">
                      <a16:colId xmlns:a16="http://schemas.microsoft.com/office/drawing/2014/main" val="3808180612"/>
                    </a:ext>
                  </a:extLst>
                </a:gridCol>
                <a:gridCol w="576072">
                  <a:extLst>
                    <a:ext uri="{9D8B030D-6E8A-4147-A177-3AD203B41FA5}">
                      <a16:colId xmlns:a16="http://schemas.microsoft.com/office/drawing/2014/main" val="76382524"/>
                    </a:ext>
                  </a:extLst>
                </a:gridCol>
                <a:gridCol w="576072">
                  <a:extLst>
                    <a:ext uri="{9D8B030D-6E8A-4147-A177-3AD203B41FA5}">
                      <a16:colId xmlns:a16="http://schemas.microsoft.com/office/drawing/2014/main" val="3347584160"/>
                    </a:ext>
                  </a:extLst>
                </a:gridCol>
                <a:gridCol w="576072">
                  <a:extLst>
                    <a:ext uri="{9D8B030D-6E8A-4147-A177-3AD203B41FA5}">
                      <a16:colId xmlns:a16="http://schemas.microsoft.com/office/drawing/2014/main" val="2869123629"/>
                    </a:ext>
                  </a:extLst>
                </a:gridCol>
                <a:gridCol w="576072">
                  <a:extLst>
                    <a:ext uri="{9D8B030D-6E8A-4147-A177-3AD203B41FA5}">
                      <a16:colId xmlns:a16="http://schemas.microsoft.com/office/drawing/2014/main" val="4013053715"/>
                    </a:ext>
                  </a:extLst>
                </a:gridCol>
                <a:gridCol w="576072">
                  <a:extLst>
                    <a:ext uri="{9D8B030D-6E8A-4147-A177-3AD203B41FA5}">
                      <a16:colId xmlns:a16="http://schemas.microsoft.com/office/drawing/2014/main" val="4164388427"/>
                    </a:ext>
                  </a:extLst>
                </a:gridCol>
                <a:gridCol w="576072">
                  <a:extLst>
                    <a:ext uri="{9D8B030D-6E8A-4147-A177-3AD203B41FA5}">
                      <a16:colId xmlns:a16="http://schemas.microsoft.com/office/drawing/2014/main" val="1406772161"/>
                    </a:ext>
                  </a:extLst>
                </a:gridCol>
                <a:gridCol w="576072">
                  <a:extLst>
                    <a:ext uri="{9D8B030D-6E8A-4147-A177-3AD203B41FA5}">
                      <a16:colId xmlns:a16="http://schemas.microsoft.com/office/drawing/2014/main" val="3322517413"/>
                    </a:ext>
                  </a:extLst>
                </a:gridCol>
                <a:gridCol w="576072">
                  <a:extLst>
                    <a:ext uri="{9D8B030D-6E8A-4147-A177-3AD203B41FA5}">
                      <a16:colId xmlns:a16="http://schemas.microsoft.com/office/drawing/2014/main" val="1136072499"/>
                    </a:ext>
                  </a:extLst>
                </a:gridCol>
                <a:gridCol w="576072">
                  <a:extLst>
                    <a:ext uri="{9D8B030D-6E8A-4147-A177-3AD203B41FA5}">
                      <a16:colId xmlns:a16="http://schemas.microsoft.com/office/drawing/2014/main" val="2941150441"/>
                    </a:ext>
                  </a:extLst>
                </a:gridCol>
                <a:gridCol w="576072">
                  <a:extLst>
                    <a:ext uri="{9D8B030D-6E8A-4147-A177-3AD203B41FA5}">
                      <a16:colId xmlns:a16="http://schemas.microsoft.com/office/drawing/2014/main" val="329182809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21064315"/>
                  </a:ext>
                </a:extLst>
              </a:tr>
              <a:tr h="370840">
                <a:tc>
                  <a:txBody>
                    <a:bodyPr/>
                    <a:lstStyle/>
                    <a:p>
                      <a:r>
                        <a:rPr lang="en-US" sz="1000"/>
                        <a:t>3857</a:t>
                      </a:r>
                    </a:p>
                  </a:txBody>
                  <a:tcPr/>
                </a:tc>
                <a:tc>
                  <a:txBody>
                    <a:bodyPr/>
                    <a:lstStyle/>
                    <a:p>
                      <a:r>
                        <a:rPr lang="en-US" sz="1000"/>
                        <a:t>-1</a:t>
                      </a:r>
                    </a:p>
                  </a:txBody>
                  <a:tcPr/>
                </a:tc>
                <a:tc>
                  <a:txBody>
                    <a:bodyPr/>
                    <a:lstStyle/>
                    <a:p>
                      <a:r>
                        <a:rPr lang="en-US" sz="1000"/>
                        <a:t>28</a:t>
                      </a:r>
                    </a:p>
                  </a:txBody>
                  <a:tcPr/>
                </a:tc>
                <a:tc>
                  <a:txBody>
                    <a:bodyPr/>
                    <a:lstStyle/>
                    <a:p>
                      <a:r>
                        <a:rPr lang="en-US" sz="1000"/>
                        <a:t>25</a:t>
                      </a:r>
                    </a:p>
                  </a:txBody>
                  <a:tcPr/>
                </a:tc>
                <a:tc>
                  <a:txBody>
                    <a:bodyPr/>
                    <a:lstStyle/>
                    <a:p>
                      <a:r>
                        <a:rPr lang="en-US" sz="1000"/>
                        <a:t>1</a:t>
                      </a:r>
                    </a:p>
                  </a:txBody>
                  <a:tcPr/>
                </a:tc>
                <a:tc>
                  <a:txBody>
                    <a:bodyPr/>
                    <a:lstStyle/>
                    <a:p>
                      <a:r>
                        <a:rPr lang="en-US" sz="1000"/>
                        <a:t>2</a:t>
                      </a:r>
                    </a:p>
                  </a:txBody>
                  <a:tcPr/>
                </a:tc>
                <a:tc>
                  <a:txBody>
                    <a:bodyPr/>
                    <a:lstStyle/>
                    <a:p>
                      <a:r>
                        <a:rPr lang="en-US" sz="1000"/>
                        <a:t>3</a:t>
                      </a:r>
                    </a:p>
                  </a:txBody>
                  <a:tcPr/>
                </a:tc>
                <a:tc>
                  <a:txBody>
                    <a:bodyPr/>
                    <a:lstStyle/>
                    <a:p>
                      <a:r>
                        <a:rPr lang="en-US" sz="1000"/>
                        <a:t>3</a:t>
                      </a:r>
                    </a:p>
                  </a:txBody>
                  <a:tcPr/>
                </a:tc>
                <a:tc>
                  <a:txBody>
                    <a:bodyPr/>
                    <a:lstStyle/>
                    <a:p>
                      <a:r>
                        <a:rPr lang="en-US" sz="1000"/>
                        <a:t>62</a:t>
                      </a:r>
                    </a:p>
                  </a:txBody>
                  <a:tcPr/>
                </a:tc>
                <a:tc>
                  <a:txBody>
                    <a:bodyPr/>
                    <a:lstStyle/>
                    <a:p>
                      <a:r>
                        <a:rPr lang="en-US" sz="1000"/>
                        <a:t>0</a:t>
                      </a:r>
                    </a:p>
                  </a:txBody>
                  <a:tcPr/>
                </a:tc>
                <a:tc>
                  <a:txBody>
                    <a:bodyPr/>
                    <a:lstStyle/>
                    <a:p>
                      <a:r>
                        <a:rPr lang="en-US" sz="1000"/>
                        <a:t>4</a:t>
                      </a:r>
                    </a:p>
                  </a:txBody>
                  <a:tcPr/>
                </a:tc>
                <a:tc>
                  <a:txBody>
                    <a:bodyPr/>
                    <a:lstStyle/>
                    <a:p>
                      <a:r>
                        <a:rPr lang="en-US" sz="1000"/>
                        <a:t>0.0674 %</a:t>
                      </a:r>
                    </a:p>
                  </a:txBody>
                  <a:tcPr/>
                </a:tc>
                <a:tc>
                  <a:txBody>
                    <a:bodyPr/>
                    <a:lstStyle/>
                    <a:p>
                      <a:r>
                        <a:rPr lang="en-US" sz="1000"/>
                        <a:t>0.0 %</a:t>
                      </a:r>
                    </a:p>
                  </a:txBody>
                  <a:tcPr/>
                </a:tc>
                <a:extLst>
                  <a:ext uri="{0D108BD9-81ED-4DB2-BD59-A6C34878D82A}">
                    <a16:rowId xmlns:a16="http://schemas.microsoft.com/office/drawing/2014/main" val="1254226235"/>
                  </a:ext>
                </a:extLst>
              </a:tr>
            </a:tbl>
          </a:graphicData>
        </a:graphic>
      </p:graphicFrame>
      <p:sp>
        <p:nvSpPr>
          <p:cNvPr id="4" name="Text Placeholder 3">
            <a:extLst>
              <a:ext uri="{FF2B5EF4-FFF2-40B4-BE49-F238E27FC236}">
                <a16:creationId xmlns:a16="http://schemas.microsoft.com/office/drawing/2014/main" id="{858DB981-7163-4CD9-9708-6997CA47663C}"/>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780123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37BE-5E1C-4098-98AD-559A21896C0B}"/>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6A15B3A0-4B24-44C0-BAC7-70FDC23E1C71}"/>
              </a:ext>
            </a:extLst>
          </p:cNvPr>
          <p:cNvGraphicFramePr>
            <a:graphicFrameLocks noGrp="1"/>
          </p:cNvGraphicFramePr>
          <p:nvPr>
            <p:ph type="chart" sz="quarter" idx="13"/>
            <p:extLst>
              <p:ext uri="{D42A27DB-BD31-4B8C-83A1-F6EECF244321}">
                <p14:modId xmlns:p14="http://schemas.microsoft.com/office/powerpoint/2010/main" val="3015331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7255F2-BB26-4E29-9E1B-9018C19C4EB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DC70D20-D511-4A59-B049-1BA04549F9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8614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7406-F44F-49A2-8BF8-C3536C985989}"/>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E51F6BF-5E16-4817-84B2-207C7EA5F68A}"/>
              </a:ext>
            </a:extLst>
          </p:cNvPr>
          <p:cNvGraphicFramePr>
            <a:graphicFrameLocks noGrp="1"/>
          </p:cNvGraphicFramePr>
          <p:nvPr>
            <p:ph type="chart" sz="quarter" idx="13"/>
            <p:extLst>
              <p:ext uri="{D42A27DB-BD31-4B8C-83A1-F6EECF244321}">
                <p14:modId xmlns:p14="http://schemas.microsoft.com/office/powerpoint/2010/main" val="3492624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E1CC2B-ED7A-4DE7-90F4-8A9822FD3A4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37DFC13-59AA-4BA2-978F-93B9D0F08E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3830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70B48-9609-4E5A-A0D4-CD0CC7448131}"/>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9662B55C-1F12-41DD-BA5A-2979EEA807C0}"/>
              </a:ext>
            </a:extLst>
          </p:cNvPr>
          <p:cNvGraphicFramePr>
            <a:graphicFrameLocks noGrp="1"/>
          </p:cNvGraphicFramePr>
          <p:nvPr>
            <p:ph type="chart" sz="quarter" idx="13"/>
            <p:extLst>
              <p:ext uri="{D42A27DB-BD31-4B8C-83A1-F6EECF244321}">
                <p14:modId xmlns:p14="http://schemas.microsoft.com/office/powerpoint/2010/main" val="1758246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FA1D9D-5A21-4B8F-B657-7E058F0F8A2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B3389C9-6BE1-42C5-A80B-99777AA5C3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5299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A31F7-70AD-47FD-82C2-87857524ECCF}"/>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15CC8E8F-9EA1-4DFF-8661-AD57C1935EB2}"/>
              </a:ext>
            </a:extLst>
          </p:cNvPr>
          <p:cNvGraphicFramePr>
            <a:graphicFrameLocks noGrp="1"/>
          </p:cNvGraphicFramePr>
          <p:nvPr>
            <p:ph type="chart" sz="quarter" idx="13"/>
            <p:extLst>
              <p:ext uri="{D42A27DB-BD31-4B8C-83A1-F6EECF244321}">
                <p14:modId xmlns:p14="http://schemas.microsoft.com/office/powerpoint/2010/main" val="1574449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673FD1-BA41-4BF0-97CB-A8414C19211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143A47C-345D-414D-A428-1F7421B6AB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114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028B9-374A-4866-B393-CC26B819A4DA}"/>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6231B54E-2BD6-41E4-B121-5EDED188CA77}"/>
              </a:ext>
            </a:extLst>
          </p:cNvPr>
          <p:cNvGraphicFramePr>
            <a:graphicFrameLocks noGrp="1"/>
          </p:cNvGraphicFramePr>
          <p:nvPr>
            <p:ph type="tbl" sz="quarter" idx="13"/>
            <p:extLst>
              <p:ext uri="{D42A27DB-BD31-4B8C-83A1-F6EECF244321}">
                <p14:modId xmlns:p14="http://schemas.microsoft.com/office/powerpoint/2010/main" val="3483831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967604837"/>
                    </a:ext>
                  </a:extLst>
                </a:gridCol>
                <a:gridCol w="2468880">
                  <a:extLst>
                    <a:ext uri="{9D8B030D-6E8A-4147-A177-3AD203B41FA5}">
                      <a16:colId xmlns:a16="http://schemas.microsoft.com/office/drawing/2014/main" val="971481310"/>
                    </a:ext>
                  </a:extLst>
                </a:gridCol>
                <a:gridCol w="2468880">
                  <a:extLst>
                    <a:ext uri="{9D8B030D-6E8A-4147-A177-3AD203B41FA5}">
                      <a16:colId xmlns:a16="http://schemas.microsoft.com/office/drawing/2014/main" val="281958656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14819683"/>
                  </a:ext>
                </a:extLst>
              </a:tr>
              <a:tr h="370840">
                <a:tc>
                  <a:txBody>
                    <a:bodyPr/>
                    <a:lstStyle/>
                    <a:p>
                      <a:r>
                        <a:rPr lang="en-US" sz="1000" b="1"/>
                        <a:t>@EaglesComms</a:t>
                      </a:r>
                    </a:p>
                  </a:txBody>
                  <a:tcPr/>
                </a:tc>
                <a:tc>
                  <a:txBody>
                    <a:bodyPr/>
                    <a:lstStyle/>
                    <a:p>
                      <a:r>
                        <a:rPr lang="en-US" sz="1000"/>
                        <a:t>@PHLYINS (38)</a:t>
                      </a:r>
                    </a:p>
                  </a:txBody>
                  <a:tcPr/>
                </a:tc>
                <a:tc>
                  <a:txBody>
                    <a:bodyPr/>
                    <a:lstStyle/>
                    <a:p>
                      <a:r>
                        <a:rPr lang="en-US" sz="1000"/>
                        <a:t>38</a:t>
                      </a:r>
                    </a:p>
                  </a:txBody>
                  <a:tcPr/>
                </a:tc>
                <a:extLst>
                  <a:ext uri="{0D108BD9-81ED-4DB2-BD59-A6C34878D82A}">
                    <a16:rowId xmlns:a16="http://schemas.microsoft.com/office/drawing/2014/main" val="121480415"/>
                  </a:ext>
                </a:extLst>
              </a:tr>
              <a:tr h="370840">
                <a:tc>
                  <a:txBody>
                    <a:bodyPr/>
                    <a:lstStyle/>
                    <a:p>
                      <a:r>
                        <a:rPr lang="en-US" sz="1000" b="1"/>
                        <a:t>@MargueriteTort</a:t>
                      </a:r>
                    </a:p>
                  </a:txBody>
                  <a:tcPr/>
                </a:tc>
                <a:tc>
                  <a:txBody>
                    <a:bodyPr/>
                    <a:lstStyle/>
                    <a:p>
                      <a:r>
                        <a:rPr lang="en-US" sz="1000"/>
                        <a:t>@PHLYINS (26)</a:t>
                      </a:r>
                    </a:p>
                  </a:txBody>
                  <a:tcPr/>
                </a:tc>
                <a:tc>
                  <a:txBody>
                    <a:bodyPr/>
                    <a:lstStyle/>
                    <a:p>
                      <a:r>
                        <a:rPr lang="en-US" sz="1000"/>
                        <a:t>26</a:t>
                      </a:r>
                    </a:p>
                  </a:txBody>
                  <a:tcPr/>
                </a:tc>
                <a:extLst>
                  <a:ext uri="{0D108BD9-81ED-4DB2-BD59-A6C34878D82A}">
                    <a16:rowId xmlns:a16="http://schemas.microsoft.com/office/drawing/2014/main" val="2575359613"/>
                  </a:ext>
                </a:extLst>
              </a:tr>
              <a:tr h="370840">
                <a:tc>
                  <a:txBody>
                    <a:bodyPr/>
                    <a:lstStyle/>
                    <a:p>
                      <a:r>
                        <a:rPr lang="en-US" sz="1000" b="1"/>
                        <a:t>@Msminion13</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469314841"/>
                  </a:ext>
                </a:extLst>
              </a:tr>
              <a:tr h="370840">
                <a:tc>
                  <a:txBody>
                    <a:bodyPr/>
                    <a:lstStyle/>
                    <a:p>
                      <a:r>
                        <a:rPr lang="en-US" sz="1000" b="1"/>
                        <a:t>@C2CPhiladelphia</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3301886695"/>
                  </a:ext>
                </a:extLst>
              </a:tr>
              <a:tr h="370840">
                <a:tc>
                  <a:txBody>
                    <a:bodyPr/>
                    <a:lstStyle/>
                    <a:p>
                      <a:r>
                        <a:rPr lang="en-US" sz="1000" b="1"/>
                        <a:t>@TMNA_Services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3522306241"/>
                  </a:ext>
                </a:extLst>
              </a:tr>
              <a:tr h="370840">
                <a:tc>
                  <a:txBody>
                    <a:bodyPr/>
                    <a:lstStyle/>
                    <a:p>
                      <a:r>
                        <a:rPr lang="en-US" sz="1000" b="1"/>
                        <a:t>@Caring4Friends_</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312130366"/>
                  </a:ext>
                </a:extLst>
              </a:tr>
              <a:tr h="370840">
                <a:tc>
                  <a:txBody>
                    <a:bodyPr/>
                    <a:lstStyle/>
                    <a:p>
                      <a:r>
                        <a:rPr lang="en-US" sz="1000" b="1"/>
                        <a:t>@Jayden31215665</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4401000"/>
                  </a:ext>
                </a:extLst>
              </a:tr>
              <a:tr h="370840">
                <a:tc>
                  <a:txBody>
                    <a:bodyPr/>
                    <a:lstStyle/>
                    <a:p>
                      <a:r>
                        <a:rPr lang="en-US" sz="1000" b="1"/>
                        <a:t>@CSFPhiladelphia</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863156278"/>
                  </a:ext>
                </a:extLst>
              </a:tr>
              <a:tr h="370840">
                <a:tc>
                  <a:txBody>
                    <a:bodyPr/>
                    <a:lstStyle/>
                    <a:p>
                      <a:r>
                        <a:rPr lang="en-US" sz="1000" b="1"/>
                        <a:t>@BCCCC</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4140669946"/>
                  </a:ext>
                </a:extLst>
              </a:tr>
              <a:tr h="370840">
                <a:tc>
                  <a:txBody>
                    <a:bodyPr/>
                    <a:lstStyle/>
                    <a:p>
                      <a:r>
                        <a:rPr lang="en-US" sz="1000" b="1"/>
                        <a:t>@Phillies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238245243"/>
                  </a:ext>
                </a:extLst>
              </a:tr>
            </a:tbl>
          </a:graphicData>
        </a:graphic>
      </p:graphicFrame>
      <p:sp>
        <p:nvSpPr>
          <p:cNvPr id="4" name="Text Placeholder 3">
            <a:extLst>
              <a:ext uri="{FF2B5EF4-FFF2-40B4-BE49-F238E27FC236}">
                <a16:creationId xmlns:a16="http://schemas.microsoft.com/office/drawing/2014/main" id="{184C7084-1A84-4B9A-BE52-ECE695EC5A04}"/>
              </a:ext>
            </a:extLst>
          </p:cNvPr>
          <p:cNvSpPr>
            <a:spLocks noGrp="1"/>
          </p:cNvSpPr>
          <p:nvPr>
            <p:ph type="body" sz="quarter" idx="14"/>
          </p:nvPr>
        </p:nvSpPr>
        <p:spPr/>
        <p:txBody>
          <a:bodyPr/>
          <a:lstStyle/>
          <a:p>
            <a:r>
              <a:rPr lang="en-US"/>
              <a:t>06/01/2022 - 12/31/2023</a:t>
            </a:r>
          </a:p>
        </p:txBody>
      </p:sp>
    </p:spTree>
    <p:extLst>
      <p:ext uri="{BB962C8B-B14F-4D97-AF65-F5344CB8AC3E}">
        <p14:creationId xmlns:p14="http://schemas.microsoft.com/office/powerpoint/2010/main" val="1828039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C8DE-9E89-474A-993C-DA1EB4BAC562}"/>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580D8600-5735-4AD7-B0D8-682B46CA676C}"/>
              </a:ext>
            </a:extLst>
          </p:cNvPr>
          <p:cNvGraphicFramePr>
            <a:graphicFrameLocks noGrp="1"/>
          </p:cNvGraphicFramePr>
          <p:nvPr>
            <p:ph type="tbl" sz="quarter" idx="13"/>
            <p:extLst>
              <p:ext uri="{D42A27DB-BD31-4B8C-83A1-F6EECF244321}">
                <p14:modId xmlns:p14="http://schemas.microsoft.com/office/powerpoint/2010/main" val="1443832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50504933"/>
                    </a:ext>
                  </a:extLst>
                </a:gridCol>
                <a:gridCol w="1152144">
                  <a:extLst>
                    <a:ext uri="{9D8B030D-6E8A-4147-A177-3AD203B41FA5}">
                      <a16:colId xmlns:a16="http://schemas.microsoft.com/office/drawing/2014/main" val="1106506763"/>
                    </a:ext>
                  </a:extLst>
                </a:gridCol>
                <a:gridCol w="1152144">
                  <a:extLst>
                    <a:ext uri="{9D8B030D-6E8A-4147-A177-3AD203B41FA5}">
                      <a16:colId xmlns:a16="http://schemas.microsoft.com/office/drawing/2014/main" val="1667540062"/>
                    </a:ext>
                  </a:extLst>
                </a:gridCol>
                <a:gridCol w="1152144">
                  <a:extLst>
                    <a:ext uri="{9D8B030D-6E8A-4147-A177-3AD203B41FA5}">
                      <a16:colId xmlns:a16="http://schemas.microsoft.com/office/drawing/2014/main" val="3645482717"/>
                    </a:ext>
                  </a:extLst>
                </a:gridCol>
                <a:gridCol w="1152144">
                  <a:extLst>
                    <a:ext uri="{9D8B030D-6E8A-4147-A177-3AD203B41FA5}">
                      <a16:colId xmlns:a16="http://schemas.microsoft.com/office/drawing/2014/main" val="1972888422"/>
                    </a:ext>
                  </a:extLst>
                </a:gridCol>
                <a:gridCol w="1152144">
                  <a:extLst>
                    <a:ext uri="{9D8B030D-6E8A-4147-A177-3AD203B41FA5}">
                      <a16:colId xmlns:a16="http://schemas.microsoft.com/office/drawing/2014/main" val="1164269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3205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- 2023-03-13 13:47:59</a:t>
                      </a:r>
                      <a:r>
                        <a:rPr kumimoji="0" lang="en-US" sz="1000" b="0" i="0" u="none" strike="noStrike" kern="1200" cap="none" spc="0" normalizeH="0" baseline="0" noProof="0">
                          <a:ln>
                            <a:noFill/>
                          </a:ln>
                          <a:solidFill>
                            <a:prstClr val="black"/>
                          </a:solidFill>
                          <a:effectLst/>
                          <a:uLnTx/>
                          <a:uFillTx/>
                          <a:latin typeface="Calibri"/>
                          <a:ea typeface="+mn-ea"/>
                          <a:cs typeface="+mn-cs"/>
                        </a:rPr>
                        <a:t>
 #TEAMPHLY has been busy in the community these past few weeks! Across the US, employees have volunteered at The Sharing Center in Florida, @JARockyMountain &amp;amp; @projectcure in Denver, &amp;amp; @MightyWriters in Philly. Here's a snapshot of PHLY volunteers. #insurancecareers #volunteering https://t.co/G38dhVzZ9G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0.1816 %</a:t>
                      </a:r>
                    </a:p>
                  </a:txBody>
                  <a:tcPr/>
                </a:tc>
                <a:extLst>
                  <a:ext uri="{0D108BD9-81ED-4DB2-BD59-A6C34878D82A}">
                    <a16:rowId xmlns:a16="http://schemas.microsoft.com/office/drawing/2014/main" val="73302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- 2023-03-06 16:07:02</a:t>
                      </a:r>
                      <a:r>
                        <a:rPr kumimoji="0" lang="en-US" sz="1000" b="0" i="0" u="none" strike="noStrike" kern="1200" cap="none" spc="0" normalizeH="0" baseline="0" noProof="0">
                          <a:ln>
                            <a:noFill/>
                          </a:ln>
                          <a:solidFill>
                            <a:prstClr val="black"/>
                          </a:solidFill>
                          <a:effectLst/>
                          <a:uLnTx/>
                          <a:uFillTx/>
                          <a:latin typeface="Calibri"/>
                          <a:ea typeface="+mn-ea"/>
                          <a:cs typeface="+mn-cs"/>
                        </a:rPr>
                        <a:t>
 PHLY's #Underwriting Operations team volunteered with @JA_USA of Greater #KansasCity assisting students in a life-simulated learning experience. The non-profit teaches kids the problem-solving &amp;amp; financial-decision making skills they need to succeed in a global economy. #TEAMPHLY https://t.co/JdVpjY4wzc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0.1815 %</a:t>
                      </a:r>
                    </a:p>
                  </a:txBody>
                  <a:tcPr/>
                </a:tc>
                <a:extLst>
                  <a:ext uri="{0D108BD9-81ED-4DB2-BD59-A6C34878D82A}">
                    <a16:rowId xmlns:a16="http://schemas.microsoft.com/office/drawing/2014/main" val="2352705970"/>
                  </a:ext>
                </a:extLst>
              </a:tr>
            </a:tbl>
          </a:graphicData>
        </a:graphic>
      </p:graphicFrame>
      <p:sp>
        <p:nvSpPr>
          <p:cNvPr id="4" name="Text Placeholder 3">
            <a:extLst>
              <a:ext uri="{FF2B5EF4-FFF2-40B4-BE49-F238E27FC236}">
                <a16:creationId xmlns:a16="http://schemas.microsoft.com/office/drawing/2014/main" id="{FFF71D62-BD05-4DAE-A77A-A94C41D24F1C}"/>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403980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F26BE-1DA7-4AF8-B1B8-4ADEFBA20835}"/>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CE659F7C-13B4-40EB-9C91-65837480D80C}"/>
              </a:ext>
            </a:extLst>
          </p:cNvPr>
          <p:cNvGraphicFramePr>
            <a:graphicFrameLocks noGrp="1"/>
          </p:cNvGraphicFramePr>
          <p:nvPr>
            <p:ph type="tbl" sz="quarter" idx="13"/>
            <p:extLst>
              <p:ext uri="{D42A27DB-BD31-4B8C-83A1-F6EECF244321}">
                <p14:modId xmlns:p14="http://schemas.microsoft.com/office/powerpoint/2010/main" val="68638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53320730"/>
                    </a:ext>
                  </a:extLst>
                </a:gridCol>
                <a:gridCol w="1152144">
                  <a:extLst>
                    <a:ext uri="{9D8B030D-6E8A-4147-A177-3AD203B41FA5}">
                      <a16:colId xmlns:a16="http://schemas.microsoft.com/office/drawing/2014/main" val="942454600"/>
                    </a:ext>
                  </a:extLst>
                </a:gridCol>
                <a:gridCol w="1152144">
                  <a:extLst>
                    <a:ext uri="{9D8B030D-6E8A-4147-A177-3AD203B41FA5}">
                      <a16:colId xmlns:a16="http://schemas.microsoft.com/office/drawing/2014/main" val="810435573"/>
                    </a:ext>
                  </a:extLst>
                </a:gridCol>
                <a:gridCol w="1152144">
                  <a:extLst>
                    <a:ext uri="{9D8B030D-6E8A-4147-A177-3AD203B41FA5}">
                      <a16:colId xmlns:a16="http://schemas.microsoft.com/office/drawing/2014/main" val="2227249951"/>
                    </a:ext>
                  </a:extLst>
                </a:gridCol>
                <a:gridCol w="1152144">
                  <a:extLst>
                    <a:ext uri="{9D8B030D-6E8A-4147-A177-3AD203B41FA5}">
                      <a16:colId xmlns:a16="http://schemas.microsoft.com/office/drawing/2014/main" val="3166003054"/>
                    </a:ext>
                  </a:extLst>
                </a:gridCol>
                <a:gridCol w="1152144">
                  <a:extLst>
                    <a:ext uri="{9D8B030D-6E8A-4147-A177-3AD203B41FA5}">
                      <a16:colId xmlns:a16="http://schemas.microsoft.com/office/drawing/2014/main" val="3645294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1795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- 2023-03-27 13:08:26</a:t>
                      </a:r>
                      <a:r>
                        <a:rPr kumimoji="0" lang="en-US" sz="1000" b="0" i="0" u="none" strike="noStrike" kern="1200" cap="none" spc="0" normalizeH="0" baseline="0" noProof="0">
                          <a:ln>
                            <a:noFill/>
                          </a:ln>
                          <a:solidFill>
                            <a:prstClr val="black"/>
                          </a:solidFill>
                          <a:effectLst/>
                          <a:uLnTx/>
                          <a:uFillTx/>
                          <a:latin typeface="Calibri"/>
                          <a:ea typeface="+mn-ea"/>
                          <a:cs typeface="+mn-cs"/>
                        </a:rPr>
                        <a:t>
 Employees in our newly opened Bridgewater, MA office are excited to have the opportunity to #work together again in person! Here's a snapshot of #TEAMPHLY in their new office space. Check out our open roles - we have various positions available nationwide: https://t.co/TAsZrjsbnK https://t.co/n3q3prJ0Wh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0.1298 %</a:t>
                      </a:r>
                    </a:p>
                  </a:txBody>
                  <a:tcPr/>
                </a:tc>
                <a:extLst>
                  <a:ext uri="{0D108BD9-81ED-4DB2-BD59-A6C34878D82A}">
                    <a16:rowId xmlns:a16="http://schemas.microsoft.com/office/drawing/2014/main" val="1438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- 2023-03-16 11:41:11</a:t>
                      </a:r>
                      <a:r>
                        <a:rPr kumimoji="0" lang="en-US" sz="1000" b="0" i="0" u="none" strike="noStrike" kern="1200" cap="none" spc="0" normalizeH="0" baseline="0" noProof="0">
                          <a:ln>
                            <a:noFill/>
                          </a:ln>
                          <a:solidFill>
                            <a:prstClr val="black"/>
                          </a:solidFill>
                          <a:effectLst/>
                          <a:uLnTx/>
                          <a:uFillTx/>
                          <a:latin typeface="Calibri"/>
                          <a:ea typeface="+mn-ea"/>
                          <a:cs typeface="+mn-cs"/>
                        </a:rPr>
                        <a:t>
 Looking for insurance internship opportunities? 👀 Watch the video to learn how our Summer Associates Program prepared Juan for a future in Underwriting!
Find out how an #internship at PHLY can jumpstart your career: https://t.co/AKxXkVRrYP #PHLYInternLife #TEAMPHLY #inclusion https://t.co/ohNWjoV9Mv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0.1038 %</a:t>
                      </a:r>
                    </a:p>
                  </a:txBody>
                  <a:tcPr/>
                </a:tc>
                <a:extLst>
                  <a:ext uri="{0D108BD9-81ED-4DB2-BD59-A6C34878D82A}">
                    <a16:rowId xmlns:a16="http://schemas.microsoft.com/office/drawing/2014/main" val="364046359"/>
                  </a:ext>
                </a:extLst>
              </a:tr>
            </a:tbl>
          </a:graphicData>
        </a:graphic>
      </p:graphicFrame>
      <p:sp>
        <p:nvSpPr>
          <p:cNvPr id="4" name="Text Placeholder 3">
            <a:extLst>
              <a:ext uri="{FF2B5EF4-FFF2-40B4-BE49-F238E27FC236}">
                <a16:creationId xmlns:a16="http://schemas.microsoft.com/office/drawing/2014/main" id="{B9F9DF96-653A-4D77-A0BE-B190B9EC46E4}"/>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933069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BEACC-CE37-4178-B544-E0266F5EA00C}"/>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1C788DA1-009A-40FD-9B7F-3A9D0C3D62F8}"/>
              </a:ext>
            </a:extLst>
          </p:cNvPr>
          <p:cNvGraphicFramePr>
            <a:graphicFrameLocks noGrp="1"/>
          </p:cNvGraphicFramePr>
          <p:nvPr>
            <p:ph type="tbl" sz="quarter" idx="13"/>
            <p:extLst>
              <p:ext uri="{D42A27DB-BD31-4B8C-83A1-F6EECF244321}">
                <p14:modId xmlns:p14="http://schemas.microsoft.com/office/powerpoint/2010/main" val="980320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65545350"/>
                    </a:ext>
                  </a:extLst>
                </a:gridCol>
                <a:gridCol w="1152144">
                  <a:extLst>
                    <a:ext uri="{9D8B030D-6E8A-4147-A177-3AD203B41FA5}">
                      <a16:colId xmlns:a16="http://schemas.microsoft.com/office/drawing/2014/main" val="3178342549"/>
                    </a:ext>
                  </a:extLst>
                </a:gridCol>
                <a:gridCol w="1152144">
                  <a:extLst>
                    <a:ext uri="{9D8B030D-6E8A-4147-A177-3AD203B41FA5}">
                      <a16:colId xmlns:a16="http://schemas.microsoft.com/office/drawing/2014/main" val="918208635"/>
                    </a:ext>
                  </a:extLst>
                </a:gridCol>
                <a:gridCol w="1152144">
                  <a:extLst>
                    <a:ext uri="{9D8B030D-6E8A-4147-A177-3AD203B41FA5}">
                      <a16:colId xmlns:a16="http://schemas.microsoft.com/office/drawing/2014/main" val="2916805750"/>
                    </a:ext>
                  </a:extLst>
                </a:gridCol>
                <a:gridCol w="1152144">
                  <a:extLst>
                    <a:ext uri="{9D8B030D-6E8A-4147-A177-3AD203B41FA5}">
                      <a16:colId xmlns:a16="http://schemas.microsoft.com/office/drawing/2014/main" val="1359035510"/>
                    </a:ext>
                  </a:extLst>
                </a:gridCol>
                <a:gridCol w="1152144">
                  <a:extLst>
                    <a:ext uri="{9D8B030D-6E8A-4147-A177-3AD203B41FA5}">
                      <a16:colId xmlns:a16="http://schemas.microsoft.com/office/drawing/2014/main" val="3789657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3285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- 2023-03-29 10:53:42</a:t>
                      </a:r>
                      <a:r>
                        <a:rPr kumimoji="0" lang="en-US" sz="1000" b="0" i="0" u="none" strike="noStrike" kern="1200" cap="none" spc="0" normalizeH="0" baseline="0" noProof="0">
                          <a:ln>
                            <a:noFill/>
                          </a:ln>
                          <a:solidFill>
                            <a:prstClr val="black"/>
                          </a:solidFill>
                          <a:effectLst/>
                          <a:uLnTx/>
                          <a:uFillTx/>
                          <a:latin typeface="Calibri"/>
                          <a:ea typeface="+mn-ea"/>
                          <a:cs typeface="+mn-cs"/>
                        </a:rPr>
                        <a:t>
 1500+ #TokioMarineGroup employees from 25+ countries tuned in for a discussion featuring our CEO John Glomb &amp;amp; two other #TokioMarine Group Company CEOs. They discussed our distinct company cultures &amp;amp; the uniqueness of Tokio Marine as a global, multi-national #insurance company. https://t.co/n8pGcTEL8N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0.1037 %</a:t>
                      </a:r>
                    </a:p>
                  </a:txBody>
                  <a:tcPr/>
                </a:tc>
                <a:extLst>
                  <a:ext uri="{0D108BD9-81ED-4DB2-BD59-A6C34878D82A}">
                    <a16:rowId xmlns:a16="http://schemas.microsoft.com/office/drawing/2014/main" val="4293636981"/>
                  </a:ext>
                </a:extLst>
              </a:tr>
            </a:tbl>
          </a:graphicData>
        </a:graphic>
      </p:graphicFrame>
      <p:sp>
        <p:nvSpPr>
          <p:cNvPr id="4" name="Text Placeholder 3">
            <a:extLst>
              <a:ext uri="{FF2B5EF4-FFF2-40B4-BE49-F238E27FC236}">
                <a16:creationId xmlns:a16="http://schemas.microsoft.com/office/drawing/2014/main" id="{82722172-D653-4D06-9C1C-F45C88521801}"/>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443659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67FAF-F2F4-4F89-AFEF-BF72CDE32575}"/>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FA69E6A4-198D-4738-AA87-C2C1FB994B00}"/>
              </a:ext>
            </a:extLst>
          </p:cNvPr>
          <p:cNvGraphicFramePr>
            <a:graphicFrameLocks noGrp="1"/>
          </p:cNvGraphicFramePr>
          <p:nvPr>
            <p:ph type="tbl" sz="quarter" idx="13"/>
            <p:extLst>
              <p:ext uri="{D42A27DB-BD31-4B8C-83A1-F6EECF244321}">
                <p14:modId xmlns:p14="http://schemas.microsoft.com/office/powerpoint/2010/main" val="447594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37415109"/>
                    </a:ext>
                  </a:extLst>
                </a:gridCol>
                <a:gridCol w="576072">
                  <a:extLst>
                    <a:ext uri="{9D8B030D-6E8A-4147-A177-3AD203B41FA5}">
                      <a16:colId xmlns:a16="http://schemas.microsoft.com/office/drawing/2014/main" val="2851419148"/>
                    </a:ext>
                  </a:extLst>
                </a:gridCol>
                <a:gridCol w="576072">
                  <a:extLst>
                    <a:ext uri="{9D8B030D-6E8A-4147-A177-3AD203B41FA5}">
                      <a16:colId xmlns:a16="http://schemas.microsoft.com/office/drawing/2014/main" val="512669327"/>
                    </a:ext>
                  </a:extLst>
                </a:gridCol>
                <a:gridCol w="576072">
                  <a:extLst>
                    <a:ext uri="{9D8B030D-6E8A-4147-A177-3AD203B41FA5}">
                      <a16:colId xmlns:a16="http://schemas.microsoft.com/office/drawing/2014/main" val="3865301507"/>
                    </a:ext>
                  </a:extLst>
                </a:gridCol>
                <a:gridCol w="576072">
                  <a:extLst>
                    <a:ext uri="{9D8B030D-6E8A-4147-A177-3AD203B41FA5}">
                      <a16:colId xmlns:a16="http://schemas.microsoft.com/office/drawing/2014/main" val="3180548657"/>
                    </a:ext>
                  </a:extLst>
                </a:gridCol>
                <a:gridCol w="576072">
                  <a:extLst>
                    <a:ext uri="{9D8B030D-6E8A-4147-A177-3AD203B41FA5}">
                      <a16:colId xmlns:a16="http://schemas.microsoft.com/office/drawing/2014/main" val="2070922257"/>
                    </a:ext>
                  </a:extLst>
                </a:gridCol>
                <a:gridCol w="576072">
                  <a:extLst>
                    <a:ext uri="{9D8B030D-6E8A-4147-A177-3AD203B41FA5}">
                      <a16:colId xmlns:a16="http://schemas.microsoft.com/office/drawing/2014/main" val="4286151382"/>
                    </a:ext>
                  </a:extLst>
                </a:gridCol>
                <a:gridCol w="576072">
                  <a:extLst>
                    <a:ext uri="{9D8B030D-6E8A-4147-A177-3AD203B41FA5}">
                      <a16:colId xmlns:a16="http://schemas.microsoft.com/office/drawing/2014/main" val="303806810"/>
                    </a:ext>
                  </a:extLst>
                </a:gridCol>
                <a:gridCol w="576072">
                  <a:extLst>
                    <a:ext uri="{9D8B030D-6E8A-4147-A177-3AD203B41FA5}">
                      <a16:colId xmlns:a16="http://schemas.microsoft.com/office/drawing/2014/main" val="1578804201"/>
                    </a:ext>
                  </a:extLst>
                </a:gridCol>
                <a:gridCol w="576072">
                  <a:extLst>
                    <a:ext uri="{9D8B030D-6E8A-4147-A177-3AD203B41FA5}">
                      <a16:colId xmlns:a16="http://schemas.microsoft.com/office/drawing/2014/main" val="4196708769"/>
                    </a:ext>
                  </a:extLst>
                </a:gridCol>
                <a:gridCol w="576072">
                  <a:extLst>
                    <a:ext uri="{9D8B030D-6E8A-4147-A177-3AD203B41FA5}">
                      <a16:colId xmlns:a16="http://schemas.microsoft.com/office/drawing/2014/main" val="1629463657"/>
                    </a:ext>
                  </a:extLst>
                </a:gridCol>
                <a:gridCol w="576072">
                  <a:extLst>
                    <a:ext uri="{9D8B030D-6E8A-4147-A177-3AD203B41FA5}">
                      <a16:colId xmlns:a16="http://schemas.microsoft.com/office/drawing/2014/main" val="2944526665"/>
                    </a:ext>
                  </a:extLst>
                </a:gridCol>
                <a:gridCol w="576072">
                  <a:extLst>
                    <a:ext uri="{9D8B030D-6E8A-4147-A177-3AD203B41FA5}">
                      <a16:colId xmlns:a16="http://schemas.microsoft.com/office/drawing/2014/main" val="139529411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367002308"/>
                  </a:ext>
                </a:extLst>
              </a:tr>
              <a:tr h="370840">
                <a:tc>
                  <a:txBody>
                    <a:bodyPr/>
                    <a:lstStyle/>
                    <a:p>
                      <a:r>
                        <a:rPr lang="en-US" sz="1000"/>
                        <a:t>36055</a:t>
                      </a:r>
                    </a:p>
                  </a:txBody>
                  <a:tcPr/>
                </a:tc>
                <a:tc>
                  <a:txBody>
                    <a:bodyPr/>
                    <a:lstStyle/>
                    <a:p>
                      <a:r>
                        <a:rPr lang="en-US" sz="1000"/>
                        <a:t>488</a:t>
                      </a:r>
                    </a:p>
                  </a:txBody>
                  <a:tcPr/>
                </a:tc>
                <a:tc>
                  <a:txBody>
                    <a:bodyPr/>
                    <a:lstStyle/>
                    <a:p>
                      <a:r>
                        <a:rPr lang="en-US" sz="1000"/>
                        <a:t>26</a:t>
                      </a:r>
                    </a:p>
                  </a:txBody>
                  <a:tcPr/>
                </a:tc>
                <a:tc>
                  <a:txBody>
                    <a:bodyPr/>
                    <a:lstStyle/>
                    <a:p>
                      <a:r>
                        <a:rPr lang="en-US" sz="1000"/>
                        <a:t>2670</a:t>
                      </a:r>
                    </a:p>
                  </a:txBody>
                  <a:tcPr/>
                </a:tc>
                <a:tc>
                  <a:txBody>
                    <a:bodyPr/>
                    <a:lstStyle/>
                    <a:p>
                      <a:r>
                        <a:rPr lang="en-US" sz="1000"/>
                        <a:t>102.69230769231</a:t>
                      </a:r>
                    </a:p>
                  </a:txBody>
                  <a:tcPr/>
                </a:tc>
                <a:tc>
                  <a:txBody>
                    <a:bodyPr/>
                    <a:lstStyle/>
                    <a:p>
                      <a:r>
                        <a:rPr lang="en-US" sz="1000"/>
                        <a:t>59</a:t>
                      </a:r>
                    </a:p>
                  </a:txBody>
                  <a:tcPr/>
                </a:tc>
                <a:tc>
                  <a:txBody>
                    <a:bodyPr/>
                    <a:lstStyle/>
                    <a:p>
                      <a:r>
                        <a:rPr lang="en-US" sz="1000"/>
                        <a:t>144</a:t>
                      </a:r>
                    </a:p>
                  </a:txBody>
                  <a:tcPr/>
                </a:tc>
                <a:tc>
                  <a:txBody>
                    <a:bodyPr/>
                    <a:lstStyle/>
                    <a:p>
                      <a:r>
                        <a:rPr lang="en-US" sz="1000"/>
                        <a:t>5.5384615384615</a:t>
                      </a:r>
                    </a:p>
                  </a:txBody>
                  <a:tcPr/>
                </a:tc>
                <a:tc>
                  <a:txBody>
                    <a:bodyPr/>
                    <a:lstStyle/>
                    <a:p>
                      <a:r>
                        <a:rPr lang="en-US" sz="1000"/>
                        <a:t>9913</a:t>
                      </a:r>
                    </a:p>
                  </a:txBody>
                  <a:tcPr/>
                </a:tc>
                <a:tc>
                  <a:txBody>
                    <a:bodyPr/>
                    <a:lstStyle/>
                    <a:p>
                      <a:r>
                        <a:rPr lang="en-US" sz="1000"/>
                        <a:t>381.26923076923</a:t>
                      </a:r>
                    </a:p>
                  </a:txBody>
                  <a:tcPr/>
                </a:tc>
                <a:tc>
                  <a:txBody>
                    <a:bodyPr/>
                    <a:lstStyle/>
                    <a:p>
                      <a:r>
                        <a:rPr lang="en-US" sz="1000"/>
                        <a:t>81635</a:t>
                      </a:r>
                    </a:p>
                  </a:txBody>
                  <a:tcPr/>
                </a:tc>
                <a:tc>
                  <a:txBody>
                    <a:bodyPr/>
                    <a:lstStyle/>
                    <a:p>
                      <a:r>
                        <a:rPr lang="en-US" sz="1000"/>
                        <a:t>3139.8076923077</a:t>
                      </a:r>
                    </a:p>
                  </a:txBody>
                  <a:tcPr/>
                </a:tc>
                <a:tc>
                  <a:txBody>
                    <a:bodyPr/>
                    <a:lstStyle/>
                    <a:p>
                      <a:r>
                        <a:rPr lang="en-US" sz="1000"/>
                        <a:t>10.987356275544 %</a:t>
                      </a:r>
                    </a:p>
                  </a:txBody>
                  <a:tcPr/>
                </a:tc>
                <a:extLst>
                  <a:ext uri="{0D108BD9-81ED-4DB2-BD59-A6C34878D82A}">
                    <a16:rowId xmlns:a16="http://schemas.microsoft.com/office/drawing/2014/main" val="2961106533"/>
                  </a:ext>
                </a:extLst>
              </a:tr>
            </a:tbl>
          </a:graphicData>
        </a:graphic>
      </p:graphicFrame>
      <p:sp>
        <p:nvSpPr>
          <p:cNvPr id="4" name="Text Placeholder 3">
            <a:extLst>
              <a:ext uri="{FF2B5EF4-FFF2-40B4-BE49-F238E27FC236}">
                <a16:creationId xmlns:a16="http://schemas.microsoft.com/office/drawing/2014/main" id="{2AF054E3-A21B-460A-96E0-5FABD2BEDC14}"/>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904375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D576E-7D99-4D6F-A1AB-38C54275EF13}"/>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7CD0BB02-9E22-46F0-9F31-094B117B4EEA}"/>
              </a:ext>
            </a:extLst>
          </p:cNvPr>
          <p:cNvGraphicFramePr>
            <a:graphicFrameLocks noGrp="1"/>
          </p:cNvGraphicFramePr>
          <p:nvPr>
            <p:ph type="chart" sz="quarter" idx="13"/>
            <p:extLst>
              <p:ext uri="{D42A27DB-BD31-4B8C-83A1-F6EECF244321}">
                <p14:modId xmlns:p14="http://schemas.microsoft.com/office/powerpoint/2010/main" val="3728537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EA7972-5B3C-4544-A7E4-3F4954F4487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8FFB56E-20A1-440B-9727-7623946368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0581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4BE37-2D77-411C-AD9F-2225771EF684}"/>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8A1B519B-6505-4691-9522-3327CF3BB681}"/>
              </a:ext>
            </a:extLst>
          </p:cNvPr>
          <p:cNvGraphicFramePr>
            <a:graphicFrameLocks noGrp="1"/>
          </p:cNvGraphicFramePr>
          <p:nvPr>
            <p:ph type="chart" sz="quarter" idx="13"/>
            <p:extLst>
              <p:ext uri="{D42A27DB-BD31-4B8C-83A1-F6EECF244321}">
                <p14:modId xmlns:p14="http://schemas.microsoft.com/office/powerpoint/2010/main" val="178681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BF4E1F-F6C0-49CE-93DA-4420AFC5761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1C819C3-A896-497C-AE40-F6415B2520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199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9F9D1-E367-4956-80AC-BC00AE852F31}"/>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9428C8CD-63BE-4D73-AC9D-7C85EE1A3137}"/>
              </a:ext>
            </a:extLst>
          </p:cNvPr>
          <p:cNvGraphicFramePr>
            <a:graphicFrameLocks noGrp="1"/>
          </p:cNvGraphicFramePr>
          <p:nvPr>
            <p:ph type="chart" sz="quarter" idx="13"/>
            <p:extLst>
              <p:ext uri="{D42A27DB-BD31-4B8C-83A1-F6EECF244321}">
                <p14:modId xmlns:p14="http://schemas.microsoft.com/office/powerpoint/2010/main" val="50368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76B43A-130C-4794-BA95-B0FFD836F8A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987392B-7E8D-4F29-8A48-0FDA214455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678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C1627-FCAC-43D8-9B6B-C2924C65ED3A}"/>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D6CBDF4B-5810-4AB4-951F-B6393BBF0C5C}"/>
              </a:ext>
            </a:extLst>
          </p:cNvPr>
          <p:cNvGraphicFramePr>
            <a:graphicFrameLocks noGrp="1"/>
          </p:cNvGraphicFramePr>
          <p:nvPr>
            <p:ph type="chart" sz="quarter" idx="13"/>
            <p:extLst>
              <p:ext uri="{D42A27DB-BD31-4B8C-83A1-F6EECF244321}">
                <p14:modId xmlns:p14="http://schemas.microsoft.com/office/powerpoint/2010/main" val="1685503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B761F0-512A-4A99-BA70-341B3EAE797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A1EC500-15BD-4345-B5BC-A8575D2008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1203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ABF77-5FCE-4068-934F-6650CA98B8DB}"/>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B068080E-9222-4D10-9545-4140B7ED38CA}"/>
              </a:ext>
            </a:extLst>
          </p:cNvPr>
          <p:cNvGraphicFramePr>
            <a:graphicFrameLocks noGrp="1"/>
          </p:cNvGraphicFramePr>
          <p:nvPr>
            <p:ph type="tbl" sz="quarter" idx="13"/>
            <p:extLst>
              <p:ext uri="{D42A27DB-BD31-4B8C-83A1-F6EECF244321}">
                <p14:modId xmlns:p14="http://schemas.microsoft.com/office/powerpoint/2010/main" val="1433297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18127276"/>
                    </a:ext>
                  </a:extLst>
                </a:gridCol>
                <a:gridCol w="740664">
                  <a:extLst>
                    <a:ext uri="{9D8B030D-6E8A-4147-A177-3AD203B41FA5}">
                      <a16:colId xmlns:a16="http://schemas.microsoft.com/office/drawing/2014/main" val="954721975"/>
                    </a:ext>
                  </a:extLst>
                </a:gridCol>
                <a:gridCol w="740664">
                  <a:extLst>
                    <a:ext uri="{9D8B030D-6E8A-4147-A177-3AD203B41FA5}">
                      <a16:colId xmlns:a16="http://schemas.microsoft.com/office/drawing/2014/main" val="2651380047"/>
                    </a:ext>
                  </a:extLst>
                </a:gridCol>
                <a:gridCol w="740664">
                  <a:extLst>
                    <a:ext uri="{9D8B030D-6E8A-4147-A177-3AD203B41FA5}">
                      <a16:colId xmlns:a16="http://schemas.microsoft.com/office/drawing/2014/main" val="3431595537"/>
                    </a:ext>
                  </a:extLst>
                </a:gridCol>
                <a:gridCol w="740664">
                  <a:extLst>
                    <a:ext uri="{9D8B030D-6E8A-4147-A177-3AD203B41FA5}">
                      <a16:colId xmlns:a16="http://schemas.microsoft.com/office/drawing/2014/main" val="2765946908"/>
                    </a:ext>
                  </a:extLst>
                </a:gridCol>
                <a:gridCol w="740664">
                  <a:extLst>
                    <a:ext uri="{9D8B030D-6E8A-4147-A177-3AD203B41FA5}">
                      <a16:colId xmlns:a16="http://schemas.microsoft.com/office/drawing/2014/main" val="1248963109"/>
                    </a:ext>
                  </a:extLst>
                </a:gridCol>
                <a:gridCol w="740664">
                  <a:extLst>
                    <a:ext uri="{9D8B030D-6E8A-4147-A177-3AD203B41FA5}">
                      <a16:colId xmlns:a16="http://schemas.microsoft.com/office/drawing/2014/main" val="357108729"/>
                    </a:ext>
                  </a:extLst>
                </a:gridCol>
                <a:gridCol w="740664">
                  <a:extLst>
                    <a:ext uri="{9D8B030D-6E8A-4147-A177-3AD203B41FA5}">
                      <a16:colId xmlns:a16="http://schemas.microsoft.com/office/drawing/2014/main" val="3001841058"/>
                    </a:ext>
                  </a:extLst>
                </a:gridCol>
                <a:gridCol w="740664">
                  <a:extLst>
                    <a:ext uri="{9D8B030D-6E8A-4147-A177-3AD203B41FA5}">
                      <a16:colId xmlns:a16="http://schemas.microsoft.com/office/drawing/2014/main" val="1713511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07362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- 2023-03-24 12:02:29</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newest team members for successfully completing New Hire Training! 👏 This week, our Home Office welcomed 70+ new employees from across the country to introduce them to the PHLY culture, our products, and our services. 
Our new hires had the opportunity to connect with #TEAMPHLY through various onboarding events aimed at strengthening their skills while acclimating them to their new roles. Welcome to the team! 
Learn more about careers at PHLY: bit.ly/PHLYCareers 
#insurance #insurancecareers #hiringnow #joinourteam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60.681792007371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10542482"/>
                  </a:ext>
                </a:extLst>
              </a:tr>
            </a:tbl>
          </a:graphicData>
        </a:graphic>
      </p:graphicFrame>
      <p:sp>
        <p:nvSpPr>
          <p:cNvPr id="4" name="Text Placeholder 3">
            <a:extLst>
              <a:ext uri="{FF2B5EF4-FFF2-40B4-BE49-F238E27FC236}">
                <a16:creationId xmlns:a16="http://schemas.microsoft.com/office/drawing/2014/main" id="{8FD2AF54-686C-4D47-B385-81DD8EDFF81C}"/>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1703502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A86D2-93EA-49F9-8CEE-EB6B71F9132A}"/>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8C6AF7C5-0BD9-4976-A83F-BB3EF6962D07}"/>
              </a:ext>
            </a:extLst>
          </p:cNvPr>
          <p:cNvGraphicFramePr>
            <a:graphicFrameLocks noGrp="1"/>
          </p:cNvGraphicFramePr>
          <p:nvPr>
            <p:ph type="tbl" sz="quarter" idx="13"/>
            <p:extLst>
              <p:ext uri="{D42A27DB-BD31-4B8C-83A1-F6EECF244321}">
                <p14:modId xmlns:p14="http://schemas.microsoft.com/office/powerpoint/2010/main" val="40945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36830840"/>
                    </a:ext>
                  </a:extLst>
                </a:gridCol>
                <a:gridCol w="740664">
                  <a:extLst>
                    <a:ext uri="{9D8B030D-6E8A-4147-A177-3AD203B41FA5}">
                      <a16:colId xmlns:a16="http://schemas.microsoft.com/office/drawing/2014/main" val="2177942492"/>
                    </a:ext>
                  </a:extLst>
                </a:gridCol>
                <a:gridCol w="740664">
                  <a:extLst>
                    <a:ext uri="{9D8B030D-6E8A-4147-A177-3AD203B41FA5}">
                      <a16:colId xmlns:a16="http://schemas.microsoft.com/office/drawing/2014/main" val="953418120"/>
                    </a:ext>
                  </a:extLst>
                </a:gridCol>
                <a:gridCol w="740664">
                  <a:extLst>
                    <a:ext uri="{9D8B030D-6E8A-4147-A177-3AD203B41FA5}">
                      <a16:colId xmlns:a16="http://schemas.microsoft.com/office/drawing/2014/main" val="642244733"/>
                    </a:ext>
                  </a:extLst>
                </a:gridCol>
                <a:gridCol w="740664">
                  <a:extLst>
                    <a:ext uri="{9D8B030D-6E8A-4147-A177-3AD203B41FA5}">
                      <a16:colId xmlns:a16="http://schemas.microsoft.com/office/drawing/2014/main" val="3308478274"/>
                    </a:ext>
                  </a:extLst>
                </a:gridCol>
                <a:gridCol w="740664">
                  <a:extLst>
                    <a:ext uri="{9D8B030D-6E8A-4147-A177-3AD203B41FA5}">
                      <a16:colId xmlns:a16="http://schemas.microsoft.com/office/drawing/2014/main" val="3806270022"/>
                    </a:ext>
                  </a:extLst>
                </a:gridCol>
                <a:gridCol w="740664">
                  <a:extLst>
                    <a:ext uri="{9D8B030D-6E8A-4147-A177-3AD203B41FA5}">
                      <a16:colId xmlns:a16="http://schemas.microsoft.com/office/drawing/2014/main" val="1353745643"/>
                    </a:ext>
                  </a:extLst>
                </a:gridCol>
                <a:gridCol w="740664">
                  <a:extLst>
                    <a:ext uri="{9D8B030D-6E8A-4147-A177-3AD203B41FA5}">
                      <a16:colId xmlns:a16="http://schemas.microsoft.com/office/drawing/2014/main" val="1545412106"/>
                    </a:ext>
                  </a:extLst>
                </a:gridCol>
                <a:gridCol w="740664">
                  <a:extLst>
                    <a:ext uri="{9D8B030D-6E8A-4147-A177-3AD203B41FA5}">
                      <a16:colId xmlns:a16="http://schemas.microsoft.com/office/drawing/2014/main" val="3653119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2204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- 2023-03-10 15:55:53</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 employees Shelly R Davis, AU-M, AINS, AIS, ITP, SLE, Katie Comerer, and Zack Skog for being recognized as Tokio Marine Good Company Award winners! 👏 
Last month, 50 participants from Tokio Marine Group companies across the globe were welcomed to the awards ceremony in Tokyo, Japan for the first time since the pandemic began. At this celebration, recipients were recognized for their notable accomplishments, positive impacts on society, and commitment to delivering exceptional business results. #ToBeAGoodCompany #TEAMPHLY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14.913429361269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55662703"/>
                  </a:ext>
                </a:extLst>
              </a:tr>
            </a:tbl>
          </a:graphicData>
        </a:graphic>
      </p:graphicFrame>
      <p:sp>
        <p:nvSpPr>
          <p:cNvPr id="4" name="Text Placeholder 3">
            <a:extLst>
              <a:ext uri="{FF2B5EF4-FFF2-40B4-BE49-F238E27FC236}">
                <a16:creationId xmlns:a16="http://schemas.microsoft.com/office/drawing/2014/main" id="{7E113769-B897-4F50-B3DF-B5EF62ECF996}"/>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242343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0B978-E391-4574-9550-76F77BDCB0D1}"/>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FAD2DCBA-1D49-42E6-B245-D1D4D1C44697}"/>
              </a:ext>
            </a:extLst>
          </p:cNvPr>
          <p:cNvGraphicFramePr>
            <a:graphicFrameLocks noGrp="1"/>
          </p:cNvGraphicFramePr>
          <p:nvPr>
            <p:ph type="tbl" sz="quarter" idx="13"/>
            <p:extLst>
              <p:ext uri="{D42A27DB-BD31-4B8C-83A1-F6EECF244321}">
                <p14:modId xmlns:p14="http://schemas.microsoft.com/office/powerpoint/2010/main" val="437714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63443479"/>
                    </a:ext>
                  </a:extLst>
                </a:gridCol>
                <a:gridCol w="740664">
                  <a:extLst>
                    <a:ext uri="{9D8B030D-6E8A-4147-A177-3AD203B41FA5}">
                      <a16:colId xmlns:a16="http://schemas.microsoft.com/office/drawing/2014/main" val="4014785604"/>
                    </a:ext>
                  </a:extLst>
                </a:gridCol>
                <a:gridCol w="740664">
                  <a:extLst>
                    <a:ext uri="{9D8B030D-6E8A-4147-A177-3AD203B41FA5}">
                      <a16:colId xmlns:a16="http://schemas.microsoft.com/office/drawing/2014/main" val="698770477"/>
                    </a:ext>
                  </a:extLst>
                </a:gridCol>
                <a:gridCol w="740664">
                  <a:extLst>
                    <a:ext uri="{9D8B030D-6E8A-4147-A177-3AD203B41FA5}">
                      <a16:colId xmlns:a16="http://schemas.microsoft.com/office/drawing/2014/main" val="3930640227"/>
                    </a:ext>
                  </a:extLst>
                </a:gridCol>
                <a:gridCol w="740664">
                  <a:extLst>
                    <a:ext uri="{9D8B030D-6E8A-4147-A177-3AD203B41FA5}">
                      <a16:colId xmlns:a16="http://schemas.microsoft.com/office/drawing/2014/main" val="4120270086"/>
                    </a:ext>
                  </a:extLst>
                </a:gridCol>
                <a:gridCol w="740664">
                  <a:extLst>
                    <a:ext uri="{9D8B030D-6E8A-4147-A177-3AD203B41FA5}">
                      <a16:colId xmlns:a16="http://schemas.microsoft.com/office/drawing/2014/main" val="1078981404"/>
                    </a:ext>
                  </a:extLst>
                </a:gridCol>
                <a:gridCol w="740664">
                  <a:extLst>
                    <a:ext uri="{9D8B030D-6E8A-4147-A177-3AD203B41FA5}">
                      <a16:colId xmlns:a16="http://schemas.microsoft.com/office/drawing/2014/main" val="1368500399"/>
                    </a:ext>
                  </a:extLst>
                </a:gridCol>
                <a:gridCol w="740664">
                  <a:extLst>
                    <a:ext uri="{9D8B030D-6E8A-4147-A177-3AD203B41FA5}">
                      <a16:colId xmlns:a16="http://schemas.microsoft.com/office/drawing/2014/main" val="43645822"/>
                    </a:ext>
                  </a:extLst>
                </a:gridCol>
                <a:gridCol w="740664">
                  <a:extLst>
                    <a:ext uri="{9D8B030D-6E8A-4147-A177-3AD203B41FA5}">
                      <a16:colId xmlns:a16="http://schemas.microsoft.com/office/drawing/2014/main" val="1263265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45901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- 2023-03-15 13:59:37</a:t>
                      </a:r>
                      <a:r>
                        <a:rPr kumimoji="0" lang="en-US" sz="1000" b="0" i="0" u="none" strike="noStrike" kern="1200" cap="none" spc="0" normalizeH="0" baseline="0" noProof="0">
                          <a:ln>
                            <a:noFill/>
                          </a:ln>
                          <a:solidFill>
                            <a:prstClr val="black"/>
                          </a:solidFill>
                          <a:effectLst/>
                          <a:uLnTx/>
                          <a:uFillTx/>
                          <a:latin typeface="Calibri"/>
                          <a:ea typeface="+mn-ea"/>
                          <a:cs typeface="+mn-cs"/>
                        </a:rPr>
                        <a:t>
 Our President &amp; CEO John W. Glomb, Jr. was recently spotlighted on 102.9 WMGK as part of their Good News From The C-Suite series. Long-time Philadelphia radio personality André Gardner interviewed John about his background, the impact of today’s economic climate on insurance, how PHLY gives back to the community, and more.
🎧 Listen to the full interview here: http://bit.ly/3yMbMER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5.4909138449471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3441</a:t>
                      </a:r>
                    </a:p>
                  </a:txBody>
                  <a:tcPr/>
                </a:tc>
                <a:extLst>
                  <a:ext uri="{0D108BD9-81ED-4DB2-BD59-A6C34878D82A}">
                    <a16:rowId xmlns:a16="http://schemas.microsoft.com/office/drawing/2014/main" val="3731343373"/>
                  </a:ext>
                </a:extLst>
              </a:tr>
            </a:tbl>
          </a:graphicData>
        </a:graphic>
      </p:graphicFrame>
      <p:sp>
        <p:nvSpPr>
          <p:cNvPr id="4" name="Text Placeholder 3">
            <a:extLst>
              <a:ext uri="{FF2B5EF4-FFF2-40B4-BE49-F238E27FC236}">
                <a16:creationId xmlns:a16="http://schemas.microsoft.com/office/drawing/2014/main" id="{E55E406B-42B6-41BF-AF14-B7171F6D397A}"/>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150919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5D5C9-BB13-4060-8879-A3513A45DAEA}"/>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4C9B3B42-B90A-4797-BA48-A6A35A5E1509}"/>
              </a:ext>
            </a:extLst>
          </p:cNvPr>
          <p:cNvGraphicFramePr>
            <a:graphicFrameLocks noGrp="1"/>
          </p:cNvGraphicFramePr>
          <p:nvPr>
            <p:ph type="tbl" sz="quarter" idx="13"/>
            <p:extLst>
              <p:ext uri="{D42A27DB-BD31-4B8C-83A1-F6EECF244321}">
                <p14:modId xmlns:p14="http://schemas.microsoft.com/office/powerpoint/2010/main" val="2777858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61292944"/>
                    </a:ext>
                  </a:extLst>
                </a:gridCol>
                <a:gridCol w="740664">
                  <a:extLst>
                    <a:ext uri="{9D8B030D-6E8A-4147-A177-3AD203B41FA5}">
                      <a16:colId xmlns:a16="http://schemas.microsoft.com/office/drawing/2014/main" val="3934710375"/>
                    </a:ext>
                  </a:extLst>
                </a:gridCol>
                <a:gridCol w="740664">
                  <a:extLst>
                    <a:ext uri="{9D8B030D-6E8A-4147-A177-3AD203B41FA5}">
                      <a16:colId xmlns:a16="http://schemas.microsoft.com/office/drawing/2014/main" val="1506672969"/>
                    </a:ext>
                  </a:extLst>
                </a:gridCol>
                <a:gridCol w="740664">
                  <a:extLst>
                    <a:ext uri="{9D8B030D-6E8A-4147-A177-3AD203B41FA5}">
                      <a16:colId xmlns:a16="http://schemas.microsoft.com/office/drawing/2014/main" val="2923177977"/>
                    </a:ext>
                  </a:extLst>
                </a:gridCol>
                <a:gridCol w="740664">
                  <a:extLst>
                    <a:ext uri="{9D8B030D-6E8A-4147-A177-3AD203B41FA5}">
                      <a16:colId xmlns:a16="http://schemas.microsoft.com/office/drawing/2014/main" val="4232162634"/>
                    </a:ext>
                  </a:extLst>
                </a:gridCol>
                <a:gridCol w="740664">
                  <a:extLst>
                    <a:ext uri="{9D8B030D-6E8A-4147-A177-3AD203B41FA5}">
                      <a16:colId xmlns:a16="http://schemas.microsoft.com/office/drawing/2014/main" val="4233184018"/>
                    </a:ext>
                  </a:extLst>
                </a:gridCol>
                <a:gridCol w="740664">
                  <a:extLst>
                    <a:ext uri="{9D8B030D-6E8A-4147-A177-3AD203B41FA5}">
                      <a16:colId xmlns:a16="http://schemas.microsoft.com/office/drawing/2014/main" val="3573803810"/>
                    </a:ext>
                  </a:extLst>
                </a:gridCol>
                <a:gridCol w="740664">
                  <a:extLst>
                    <a:ext uri="{9D8B030D-6E8A-4147-A177-3AD203B41FA5}">
                      <a16:colId xmlns:a16="http://schemas.microsoft.com/office/drawing/2014/main" val="3263324934"/>
                    </a:ext>
                  </a:extLst>
                </a:gridCol>
                <a:gridCol w="740664">
                  <a:extLst>
                    <a:ext uri="{9D8B030D-6E8A-4147-A177-3AD203B41FA5}">
                      <a16:colId xmlns:a16="http://schemas.microsoft.com/office/drawing/2014/main" val="1711382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5480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- 2023-03-02 14:38:51</a:t>
                      </a:r>
                      <a:r>
                        <a:rPr kumimoji="0" lang="en-US" sz="1000" b="0" i="0" u="none" strike="noStrike" kern="1200" cap="none" spc="0" normalizeH="0" baseline="0" noProof="0">
                          <a:ln>
                            <a:noFill/>
                          </a:ln>
                          <a:solidFill>
                            <a:prstClr val="black"/>
                          </a:solidFill>
                          <a:effectLst/>
                          <a:uLnTx/>
                          <a:uFillTx/>
                          <a:latin typeface="Calibri"/>
                          <a:ea typeface="+mn-ea"/>
                          <a:cs typeface="+mn-cs"/>
                        </a:rPr>
                        <a:t>
 New product alert! 📢
We're excited to announce that we are now offering Admitted General Liability coverage for manufacturing businesses in select states. With a dedicated team of underwriters handling this business, agents can get most quotes turned around in 48 hours. Policyholders will benefit from our underwriting expertise and A++ AM Best financial strength rating.
Learn more on our product page: https://bit.ly/3kIZCJO 
#ThePHLYDifference #CommercialInsurance #Manufacturing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6.5374602256292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3179</a:t>
                      </a:r>
                    </a:p>
                  </a:txBody>
                  <a:tcPr/>
                </a:tc>
                <a:extLst>
                  <a:ext uri="{0D108BD9-81ED-4DB2-BD59-A6C34878D82A}">
                    <a16:rowId xmlns:a16="http://schemas.microsoft.com/office/drawing/2014/main" val="3059731236"/>
                  </a:ext>
                </a:extLst>
              </a:tr>
            </a:tbl>
          </a:graphicData>
        </a:graphic>
      </p:graphicFrame>
      <p:sp>
        <p:nvSpPr>
          <p:cNvPr id="4" name="Text Placeholder 3">
            <a:extLst>
              <a:ext uri="{FF2B5EF4-FFF2-40B4-BE49-F238E27FC236}">
                <a16:creationId xmlns:a16="http://schemas.microsoft.com/office/drawing/2014/main" id="{6454E126-9B5A-4AB7-85C3-BC8841AF9C44}"/>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461031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388A3-C91D-4F8F-963E-C0B39C3D783F}"/>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944583B0-9BA1-4779-A75E-EA7914B2D62B}"/>
              </a:ext>
            </a:extLst>
          </p:cNvPr>
          <p:cNvGraphicFramePr>
            <a:graphicFrameLocks noGrp="1"/>
          </p:cNvGraphicFramePr>
          <p:nvPr>
            <p:ph type="tbl" sz="quarter" idx="13"/>
            <p:extLst>
              <p:ext uri="{D42A27DB-BD31-4B8C-83A1-F6EECF244321}">
                <p14:modId xmlns:p14="http://schemas.microsoft.com/office/powerpoint/2010/main" val="2756416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80966260"/>
                    </a:ext>
                  </a:extLst>
                </a:gridCol>
                <a:gridCol w="740664">
                  <a:extLst>
                    <a:ext uri="{9D8B030D-6E8A-4147-A177-3AD203B41FA5}">
                      <a16:colId xmlns:a16="http://schemas.microsoft.com/office/drawing/2014/main" val="2564481796"/>
                    </a:ext>
                  </a:extLst>
                </a:gridCol>
                <a:gridCol w="740664">
                  <a:extLst>
                    <a:ext uri="{9D8B030D-6E8A-4147-A177-3AD203B41FA5}">
                      <a16:colId xmlns:a16="http://schemas.microsoft.com/office/drawing/2014/main" val="1173289495"/>
                    </a:ext>
                  </a:extLst>
                </a:gridCol>
                <a:gridCol w="740664">
                  <a:extLst>
                    <a:ext uri="{9D8B030D-6E8A-4147-A177-3AD203B41FA5}">
                      <a16:colId xmlns:a16="http://schemas.microsoft.com/office/drawing/2014/main" val="3257177037"/>
                    </a:ext>
                  </a:extLst>
                </a:gridCol>
                <a:gridCol w="740664">
                  <a:extLst>
                    <a:ext uri="{9D8B030D-6E8A-4147-A177-3AD203B41FA5}">
                      <a16:colId xmlns:a16="http://schemas.microsoft.com/office/drawing/2014/main" val="1803989402"/>
                    </a:ext>
                  </a:extLst>
                </a:gridCol>
                <a:gridCol w="740664">
                  <a:extLst>
                    <a:ext uri="{9D8B030D-6E8A-4147-A177-3AD203B41FA5}">
                      <a16:colId xmlns:a16="http://schemas.microsoft.com/office/drawing/2014/main" val="2103840108"/>
                    </a:ext>
                  </a:extLst>
                </a:gridCol>
                <a:gridCol w="740664">
                  <a:extLst>
                    <a:ext uri="{9D8B030D-6E8A-4147-A177-3AD203B41FA5}">
                      <a16:colId xmlns:a16="http://schemas.microsoft.com/office/drawing/2014/main" val="1162384769"/>
                    </a:ext>
                  </a:extLst>
                </a:gridCol>
                <a:gridCol w="740664">
                  <a:extLst>
                    <a:ext uri="{9D8B030D-6E8A-4147-A177-3AD203B41FA5}">
                      <a16:colId xmlns:a16="http://schemas.microsoft.com/office/drawing/2014/main" val="258645008"/>
                    </a:ext>
                  </a:extLst>
                </a:gridCol>
                <a:gridCol w="740664">
                  <a:extLst>
                    <a:ext uri="{9D8B030D-6E8A-4147-A177-3AD203B41FA5}">
                      <a16:colId xmlns:a16="http://schemas.microsoft.com/office/drawing/2014/main" val="908346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3928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- 2023-03-31 15:23:43</a:t>
                      </a:r>
                      <a:r>
                        <a:rPr kumimoji="0" lang="en-US" sz="1000" b="0" i="0" u="none" strike="noStrike" kern="1200" cap="none" spc="0" normalizeH="0" baseline="0" noProof="0">
                          <a:ln>
                            <a:noFill/>
                          </a:ln>
                          <a:solidFill>
                            <a:prstClr val="black"/>
                          </a:solidFill>
                          <a:effectLst/>
                          <a:uLnTx/>
                          <a:uFillTx/>
                          <a:latin typeface="Calibri"/>
                          <a:ea typeface="+mn-ea"/>
                          <a:cs typeface="+mn-cs"/>
                        </a:rPr>
                        <a:t>
 In the spirit of this year’s #WomensHistoryMonth theme "Celebrating Women Who Tell Our Stories," #TEAMPHLY joined our Women's Leadership Series for a panel discussion in the Home Office. To highlight some of the incredible women in our company, #femaleleaders came together for an engaging conversation where they shared their personal stories and experiences. #insuranceindustry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48.258575197889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21107248"/>
                  </a:ext>
                </a:extLst>
              </a:tr>
            </a:tbl>
          </a:graphicData>
        </a:graphic>
      </p:graphicFrame>
      <p:sp>
        <p:nvSpPr>
          <p:cNvPr id="4" name="Text Placeholder 3">
            <a:extLst>
              <a:ext uri="{FF2B5EF4-FFF2-40B4-BE49-F238E27FC236}">
                <a16:creationId xmlns:a16="http://schemas.microsoft.com/office/drawing/2014/main" id="{D051BD93-6014-4AB1-9C71-282BD61D7062}"/>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1806721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0396A-0F92-4B9F-B6A9-39035AC222C3}"/>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25408A7-58B6-4432-B448-933F3C0DD961}"/>
              </a:ext>
            </a:extLst>
          </p:cNvPr>
          <p:cNvGraphicFramePr>
            <a:graphicFrameLocks noGrp="1"/>
          </p:cNvGraphicFramePr>
          <p:nvPr>
            <p:ph type="tbl" sz="quarter" idx="13"/>
            <p:extLst>
              <p:ext uri="{D42A27DB-BD31-4B8C-83A1-F6EECF244321}">
                <p14:modId xmlns:p14="http://schemas.microsoft.com/office/powerpoint/2010/main" val="2951268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92524136"/>
                    </a:ext>
                  </a:extLst>
                </a:gridCol>
                <a:gridCol w="576072">
                  <a:extLst>
                    <a:ext uri="{9D8B030D-6E8A-4147-A177-3AD203B41FA5}">
                      <a16:colId xmlns:a16="http://schemas.microsoft.com/office/drawing/2014/main" val="3341685478"/>
                    </a:ext>
                  </a:extLst>
                </a:gridCol>
                <a:gridCol w="576072">
                  <a:extLst>
                    <a:ext uri="{9D8B030D-6E8A-4147-A177-3AD203B41FA5}">
                      <a16:colId xmlns:a16="http://schemas.microsoft.com/office/drawing/2014/main" val="1145569499"/>
                    </a:ext>
                  </a:extLst>
                </a:gridCol>
                <a:gridCol w="576072">
                  <a:extLst>
                    <a:ext uri="{9D8B030D-6E8A-4147-A177-3AD203B41FA5}">
                      <a16:colId xmlns:a16="http://schemas.microsoft.com/office/drawing/2014/main" val="555733013"/>
                    </a:ext>
                  </a:extLst>
                </a:gridCol>
                <a:gridCol w="576072">
                  <a:extLst>
                    <a:ext uri="{9D8B030D-6E8A-4147-A177-3AD203B41FA5}">
                      <a16:colId xmlns:a16="http://schemas.microsoft.com/office/drawing/2014/main" val="1769782996"/>
                    </a:ext>
                  </a:extLst>
                </a:gridCol>
                <a:gridCol w="576072">
                  <a:extLst>
                    <a:ext uri="{9D8B030D-6E8A-4147-A177-3AD203B41FA5}">
                      <a16:colId xmlns:a16="http://schemas.microsoft.com/office/drawing/2014/main" val="2406410966"/>
                    </a:ext>
                  </a:extLst>
                </a:gridCol>
                <a:gridCol w="576072">
                  <a:extLst>
                    <a:ext uri="{9D8B030D-6E8A-4147-A177-3AD203B41FA5}">
                      <a16:colId xmlns:a16="http://schemas.microsoft.com/office/drawing/2014/main" val="1595713853"/>
                    </a:ext>
                  </a:extLst>
                </a:gridCol>
                <a:gridCol w="576072">
                  <a:extLst>
                    <a:ext uri="{9D8B030D-6E8A-4147-A177-3AD203B41FA5}">
                      <a16:colId xmlns:a16="http://schemas.microsoft.com/office/drawing/2014/main" val="2559795638"/>
                    </a:ext>
                  </a:extLst>
                </a:gridCol>
                <a:gridCol w="576072">
                  <a:extLst>
                    <a:ext uri="{9D8B030D-6E8A-4147-A177-3AD203B41FA5}">
                      <a16:colId xmlns:a16="http://schemas.microsoft.com/office/drawing/2014/main" val="328378261"/>
                    </a:ext>
                  </a:extLst>
                </a:gridCol>
                <a:gridCol w="576072">
                  <a:extLst>
                    <a:ext uri="{9D8B030D-6E8A-4147-A177-3AD203B41FA5}">
                      <a16:colId xmlns:a16="http://schemas.microsoft.com/office/drawing/2014/main" val="3205429351"/>
                    </a:ext>
                  </a:extLst>
                </a:gridCol>
                <a:gridCol w="576072">
                  <a:extLst>
                    <a:ext uri="{9D8B030D-6E8A-4147-A177-3AD203B41FA5}">
                      <a16:colId xmlns:a16="http://schemas.microsoft.com/office/drawing/2014/main" val="14651273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758043422"/>
                  </a:ext>
                </a:extLst>
              </a:tr>
              <a:tr h="370840">
                <a:tc>
                  <a:txBody>
                    <a:bodyPr/>
                    <a:lstStyle/>
                    <a:p>
                      <a:r>
                        <a:rPr lang="en-US" sz="1000"/>
                        <a:t>phlyinsurance</a:t>
                      </a:r>
                    </a:p>
                  </a:txBody>
                  <a:tcPr/>
                </a:tc>
                <a:tc>
                  <a:txBody>
                    <a:bodyPr/>
                    <a:lstStyle/>
                    <a:p>
                      <a:r>
                        <a:rPr lang="en-US" sz="1000"/>
                        <a:t>3010</a:t>
                      </a:r>
                    </a:p>
                  </a:txBody>
                  <a:tcPr/>
                </a:tc>
                <a:tc>
                  <a:txBody>
                    <a:bodyPr/>
                    <a:lstStyle/>
                    <a:p>
                      <a:r>
                        <a:rPr lang="en-US" sz="1000"/>
                        <a:t>75</a:t>
                      </a:r>
                    </a:p>
                  </a:txBody>
                  <a:tcPr/>
                </a:tc>
                <a:tc>
                  <a:txBody>
                    <a:bodyPr/>
                    <a:lstStyle/>
                    <a:p>
                      <a:r>
                        <a:rPr lang="en-US" sz="1000"/>
                        <a:t>9</a:t>
                      </a:r>
                    </a:p>
                  </a:txBody>
                  <a:tcPr/>
                </a:tc>
                <a:tc>
                  <a:txBody>
                    <a:bodyPr/>
                    <a:lstStyle/>
                    <a:p>
                      <a:r>
                        <a:rPr lang="en-US" sz="1000"/>
                        <a:t>3</a:t>
                      </a:r>
                    </a:p>
                  </a:txBody>
                  <a:tcPr/>
                </a:tc>
                <a:tc>
                  <a:txBody>
                    <a:bodyPr/>
                    <a:lstStyle/>
                    <a:p>
                      <a:r>
                        <a:rPr lang="en-US" sz="1000"/>
                        <a:t>9</a:t>
                      </a:r>
                    </a:p>
                  </a:txBody>
                  <a:tcPr/>
                </a:tc>
                <a:tc>
                  <a:txBody>
                    <a:bodyPr/>
                    <a:lstStyle/>
                    <a:p>
                      <a:r>
                        <a:rPr lang="en-US" sz="1000"/>
                        <a:t>3</a:t>
                      </a:r>
                    </a:p>
                  </a:txBody>
                  <a:tcPr/>
                </a:tc>
                <a:tc>
                  <a:txBody>
                    <a:bodyPr/>
                    <a:lstStyle/>
                    <a:p>
                      <a:r>
                        <a:rPr lang="en-US" sz="1000"/>
                        <a:t>24</a:t>
                      </a:r>
                    </a:p>
                  </a:txBody>
                  <a:tcPr/>
                </a:tc>
                <a:tc>
                  <a:txBody>
                    <a:bodyPr/>
                    <a:lstStyle/>
                    <a:p>
                      <a:r>
                        <a:rPr lang="en-US" sz="1000"/>
                        <a:t>833</a:t>
                      </a:r>
                    </a:p>
                  </a:txBody>
                  <a:tcPr/>
                </a:tc>
                <a:tc>
                  <a:txBody>
                    <a:bodyPr/>
                    <a:lstStyle/>
                    <a:p>
                      <a:r>
                        <a:rPr lang="en-US" sz="1000"/>
                        <a:t>13</a:t>
                      </a:r>
                    </a:p>
                  </a:txBody>
                  <a:tcPr/>
                </a:tc>
                <a:tc>
                  <a:txBody>
                    <a:bodyPr/>
                    <a:lstStyle/>
                    <a:p>
                      <a:r>
                        <a:rPr lang="en-US" sz="1000"/>
                        <a:t>1.1861 %</a:t>
                      </a:r>
                    </a:p>
                  </a:txBody>
                  <a:tcPr/>
                </a:tc>
                <a:extLst>
                  <a:ext uri="{0D108BD9-81ED-4DB2-BD59-A6C34878D82A}">
                    <a16:rowId xmlns:a16="http://schemas.microsoft.com/office/drawing/2014/main" val="175335747"/>
                  </a:ext>
                </a:extLst>
              </a:tr>
            </a:tbl>
          </a:graphicData>
        </a:graphic>
      </p:graphicFrame>
      <p:sp>
        <p:nvSpPr>
          <p:cNvPr id="4" name="Text Placeholder 3">
            <a:extLst>
              <a:ext uri="{FF2B5EF4-FFF2-40B4-BE49-F238E27FC236}">
                <a16:creationId xmlns:a16="http://schemas.microsoft.com/office/drawing/2014/main" id="{60D9DB3F-7426-4750-9BF3-115F1648BABF}"/>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024570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BF0F-7588-4F33-B012-BCD01D5DC323}"/>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422FCA7B-51E1-4771-8F8A-61848BD9D049}"/>
              </a:ext>
            </a:extLst>
          </p:cNvPr>
          <p:cNvGraphicFramePr>
            <a:graphicFrameLocks noGrp="1"/>
          </p:cNvGraphicFramePr>
          <p:nvPr>
            <p:ph type="chart" sz="quarter" idx="13"/>
            <p:extLst>
              <p:ext uri="{D42A27DB-BD31-4B8C-83A1-F6EECF244321}">
                <p14:modId xmlns:p14="http://schemas.microsoft.com/office/powerpoint/2010/main" val="671170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9B4C1B-D866-4642-9D0F-DDD2A9A56CE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301806E-078F-4223-BFC9-7ECC035171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81074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36712-5E61-4F9D-9D7E-533AE2865AFE}"/>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EBD9C225-22B4-4192-AA10-1920A8F7E919}"/>
              </a:ext>
            </a:extLst>
          </p:cNvPr>
          <p:cNvGraphicFramePr>
            <a:graphicFrameLocks noGrp="1"/>
          </p:cNvGraphicFramePr>
          <p:nvPr>
            <p:ph type="chart" sz="quarter" idx="13"/>
            <p:extLst>
              <p:ext uri="{D42A27DB-BD31-4B8C-83A1-F6EECF244321}">
                <p14:modId xmlns:p14="http://schemas.microsoft.com/office/powerpoint/2010/main" val="1953127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92C257-98F8-47EC-AAF1-9DB6E8F0AF7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E38F748-61F9-450A-A28A-A1B2AA3C92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6403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6C44A-15FE-4323-82DC-14B5A250ED33}"/>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CC3E1EBA-4F6A-4D46-8373-69FE9C2C90D9}"/>
              </a:ext>
            </a:extLst>
          </p:cNvPr>
          <p:cNvGraphicFramePr>
            <a:graphicFrameLocks noGrp="1"/>
          </p:cNvGraphicFramePr>
          <p:nvPr>
            <p:ph type="chart" sz="quarter" idx="13"/>
            <p:extLst>
              <p:ext uri="{D42A27DB-BD31-4B8C-83A1-F6EECF244321}">
                <p14:modId xmlns:p14="http://schemas.microsoft.com/office/powerpoint/2010/main" val="1942121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4CCB71-CF6A-499A-B54F-1E606ABCC21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35CD8DF-90AD-4926-9818-50FC067B26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00232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C79C7-E50B-40C0-BB62-76DE2422FF40}"/>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BDDEA044-9747-4E92-9DBB-5CC855F3BE98}"/>
              </a:ext>
            </a:extLst>
          </p:cNvPr>
          <p:cNvGraphicFramePr>
            <a:graphicFrameLocks noGrp="1"/>
          </p:cNvGraphicFramePr>
          <p:nvPr>
            <p:ph type="chart" sz="quarter" idx="13"/>
            <p:extLst>
              <p:ext uri="{D42A27DB-BD31-4B8C-83A1-F6EECF244321}">
                <p14:modId xmlns:p14="http://schemas.microsoft.com/office/powerpoint/2010/main" val="1695816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A23925-C9E4-4EE2-A4CD-1D6ADA88B7C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4BECBCF-A244-44F1-A580-77A5189EEE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493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B0E3C-F344-4965-9E35-11E3691A2E52}"/>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95271E65-7ACE-4BAD-BED8-EBEB21289DD6}"/>
              </a:ext>
            </a:extLst>
          </p:cNvPr>
          <p:cNvGraphicFramePr>
            <a:graphicFrameLocks noGrp="1"/>
          </p:cNvGraphicFramePr>
          <p:nvPr>
            <p:ph type="tbl" sz="quarter" idx="13"/>
            <p:extLst>
              <p:ext uri="{D42A27DB-BD31-4B8C-83A1-F6EECF244321}">
                <p14:modId xmlns:p14="http://schemas.microsoft.com/office/powerpoint/2010/main" val="3749496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65941363"/>
                    </a:ext>
                  </a:extLst>
                </a:gridCol>
                <a:gridCol w="987552">
                  <a:extLst>
                    <a:ext uri="{9D8B030D-6E8A-4147-A177-3AD203B41FA5}">
                      <a16:colId xmlns:a16="http://schemas.microsoft.com/office/drawing/2014/main" val="4117807226"/>
                    </a:ext>
                  </a:extLst>
                </a:gridCol>
                <a:gridCol w="987552">
                  <a:extLst>
                    <a:ext uri="{9D8B030D-6E8A-4147-A177-3AD203B41FA5}">
                      <a16:colId xmlns:a16="http://schemas.microsoft.com/office/drawing/2014/main" val="1333067247"/>
                    </a:ext>
                  </a:extLst>
                </a:gridCol>
                <a:gridCol w="987552">
                  <a:extLst>
                    <a:ext uri="{9D8B030D-6E8A-4147-A177-3AD203B41FA5}">
                      <a16:colId xmlns:a16="http://schemas.microsoft.com/office/drawing/2014/main" val="1905615449"/>
                    </a:ext>
                  </a:extLst>
                </a:gridCol>
                <a:gridCol w="987552">
                  <a:extLst>
                    <a:ext uri="{9D8B030D-6E8A-4147-A177-3AD203B41FA5}">
                      <a16:colId xmlns:a16="http://schemas.microsoft.com/office/drawing/2014/main" val="2540541432"/>
                    </a:ext>
                  </a:extLst>
                </a:gridCol>
                <a:gridCol w="987552">
                  <a:extLst>
                    <a:ext uri="{9D8B030D-6E8A-4147-A177-3AD203B41FA5}">
                      <a16:colId xmlns:a16="http://schemas.microsoft.com/office/drawing/2014/main" val="2438762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27908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- 2023-03-10 16:06:54</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 employees Shelly Davis, Katie Comerer, and Zack Skog for being recognized as Tokio Marine Good Company Award winners! 👏👏
Last month, 50 participants from Tokio Marine Group companies across the globe were welcomed to the awards ceremony in Tokyo, Japan for the first time since the pandemic began. 
At this celebration, recipients were recognized for their notable accomplishments, positive impacts on society, and commitment to delivering exceptional business results.
#TEAMPHLY #tobeagoodcompany #congrats #awardwinners #businessgoals #insurance #insurancecareers #insurancecompany #insuranceindustry #insurancework #insurancebusiness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04/04/2023 14:08:19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60923912"/>
                  </a:ext>
                </a:extLst>
              </a:tr>
            </a:tbl>
          </a:graphicData>
        </a:graphic>
      </p:graphicFrame>
      <p:sp>
        <p:nvSpPr>
          <p:cNvPr id="4" name="Text Placeholder 3">
            <a:extLst>
              <a:ext uri="{FF2B5EF4-FFF2-40B4-BE49-F238E27FC236}">
                <a16:creationId xmlns:a16="http://schemas.microsoft.com/office/drawing/2014/main" id="{724F22BE-5418-4A31-B3D4-22AB67CC3E3E}"/>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780217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8E2C3-413D-45BE-A947-C40A8AC57A23}"/>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BC5BD78C-9EE8-4588-829D-C082DA405D15}"/>
              </a:ext>
            </a:extLst>
          </p:cNvPr>
          <p:cNvGraphicFramePr>
            <a:graphicFrameLocks noGrp="1"/>
          </p:cNvGraphicFramePr>
          <p:nvPr>
            <p:ph type="tbl" sz="quarter" idx="13"/>
            <p:extLst>
              <p:ext uri="{D42A27DB-BD31-4B8C-83A1-F6EECF244321}">
                <p14:modId xmlns:p14="http://schemas.microsoft.com/office/powerpoint/2010/main" val="3824508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18028872"/>
                    </a:ext>
                  </a:extLst>
                </a:gridCol>
                <a:gridCol w="987552">
                  <a:extLst>
                    <a:ext uri="{9D8B030D-6E8A-4147-A177-3AD203B41FA5}">
                      <a16:colId xmlns:a16="http://schemas.microsoft.com/office/drawing/2014/main" val="2407702089"/>
                    </a:ext>
                  </a:extLst>
                </a:gridCol>
                <a:gridCol w="987552">
                  <a:extLst>
                    <a:ext uri="{9D8B030D-6E8A-4147-A177-3AD203B41FA5}">
                      <a16:colId xmlns:a16="http://schemas.microsoft.com/office/drawing/2014/main" val="1267554196"/>
                    </a:ext>
                  </a:extLst>
                </a:gridCol>
                <a:gridCol w="987552">
                  <a:extLst>
                    <a:ext uri="{9D8B030D-6E8A-4147-A177-3AD203B41FA5}">
                      <a16:colId xmlns:a16="http://schemas.microsoft.com/office/drawing/2014/main" val="3539051088"/>
                    </a:ext>
                  </a:extLst>
                </a:gridCol>
                <a:gridCol w="987552">
                  <a:extLst>
                    <a:ext uri="{9D8B030D-6E8A-4147-A177-3AD203B41FA5}">
                      <a16:colId xmlns:a16="http://schemas.microsoft.com/office/drawing/2014/main" val="1928954664"/>
                    </a:ext>
                  </a:extLst>
                </a:gridCol>
                <a:gridCol w="987552">
                  <a:extLst>
                    <a:ext uri="{9D8B030D-6E8A-4147-A177-3AD203B41FA5}">
                      <a16:colId xmlns:a16="http://schemas.microsoft.com/office/drawing/2014/main" val="1009618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8023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- 2023-03-31 15:33:05</a:t>
                      </a:r>
                      <a:r>
                        <a:rPr kumimoji="0" lang="en-US" sz="1000" b="0" i="0" u="none" strike="noStrike" kern="1200" cap="none" spc="0" normalizeH="0" baseline="0" noProof="0">
                          <a:ln>
                            <a:noFill/>
                          </a:ln>
                          <a:solidFill>
                            <a:prstClr val="black"/>
                          </a:solidFill>
                          <a:effectLst/>
                          <a:uLnTx/>
                          <a:uFillTx/>
                          <a:latin typeface="Calibri"/>
                          <a:ea typeface="+mn-ea"/>
                          <a:cs typeface="+mn-cs"/>
                        </a:rPr>
                        <a:t>
 In the spirit of this year’s #WomensHistoryMonth theme "Celebrating Women Who Tell Our Stories," #TEAMPHLY joined our Women's Leadership Series for a panel discussion in the Home Office. 
To highlight some of the incredible women in our company, female leaders came together for an engaging conversation where they shared their personal stories and experiences.
#womensmonth #womensempowerment #empowerwomen #workingwomen #instawomen #womenininsurance #insurance #insurancecareers #insuranceindustry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04/04/2023 14:08:19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533508073"/>
                  </a:ext>
                </a:extLst>
              </a:tr>
            </a:tbl>
          </a:graphicData>
        </a:graphic>
      </p:graphicFrame>
      <p:sp>
        <p:nvSpPr>
          <p:cNvPr id="4" name="Text Placeholder 3">
            <a:extLst>
              <a:ext uri="{FF2B5EF4-FFF2-40B4-BE49-F238E27FC236}">
                <a16:creationId xmlns:a16="http://schemas.microsoft.com/office/drawing/2014/main" id="{EC4660FA-F401-4112-8557-3FD348967C49}"/>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8048264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E900C-67F1-42CA-9CDF-F17652DFE250}"/>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934B1F11-33E8-40B0-B91B-F9F6D4663285}"/>
              </a:ext>
            </a:extLst>
          </p:cNvPr>
          <p:cNvGraphicFramePr>
            <a:graphicFrameLocks noGrp="1"/>
          </p:cNvGraphicFramePr>
          <p:nvPr>
            <p:ph type="tbl" sz="quarter" idx="13"/>
            <p:extLst>
              <p:ext uri="{D42A27DB-BD31-4B8C-83A1-F6EECF244321}">
                <p14:modId xmlns:p14="http://schemas.microsoft.com/office/powerpoint/2010/main" val="574130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25400327"/>
                    </a:ext>
                  </a:extLst>
                </a:gridCol>
                <a:gridCol w="987552">
                  <a:extLst>
                    <a:ext uri="{9D8B030D-6E8A-4147-A177-3AD203B41FA5}">
                      <a16:colId xmlns:a16="http://schemas.microsoft.com/office/drawing/2014/main" val="2614550384"/>
                    </a:ext>
                  </a:extLst>
                </a:gridCol>
                <a:gridCol w="987552">
                  <a:extLst>
                    <a:ext uri="{9D8B030D-6E8A-4147-A177-3AD203B41FA5}">
                      <a16:colId xmlns:a16="http://schemas.microsoft.com/office/drawing/2014/main" val="588436359"/>
                    </a:ext>
                  </a:extLst>
                </a:gridCol>
                <a:gridCol w="987552">
                  <a:extLst>
                    <a:ext uri="{9D8B030D-6E8A-4147-A177-3AD203B41FA5}">
                      <a16:colId xmlns:a16="http://schemas.microsoft.com/office/drawing/2014/main" val="3523827155"/>
                    </a:ext>
                  </a:extLst>
                </a:gridCol>
                <a:gridCol w="987552">
                  <a:extLst>
                    <a:ext uri="{9D8B030D-6E8A-4147-A177-3AD203B41FA5}">
                      <a16:colId xmlns:a16="http://schemas.microsoft.com/office/drawing/2014/main" val="3366345672"/>
                    </a:ext>
                  </a:extLst>
                </a:gridCol>
                <a:gridCol w="987552">
                  <a:extLst>
                    <a:ext uri="{9D8B030D-6E8A-4147-A177-3AD203B41FA5}">
                      <a16:colId xmlns:a16="http://schemas.microsoft.com/office/drawing/2014/main" val="2781364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26031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- 2023-03-24 13:02:10</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newest team members for successfully completing New Hire Training! 👏🏼👏🏼
This week, our Home Office welcomed 70+ new employees from across the country to introduce them to the PHLY culture, our products, and our services.
Our new hires had the opportunity to connect with #TEAMPHLY through various onboarding events aimed at strengthening their skills while acclimating them to their new roles.
Welcome to the team! 🙌🏼
Learn more about careers at PHLY ➡️ 𝐛𝐢𝐭.𝐥𝐲/𝐏𝐇𝐋𝐘𝐂𝐚𝐫𝐞𝐞𝐫𝐬 🔗 link in bio
#welcometotheteam #newhiretraining #jobhunter #careeropportunities #finance #instajobs #jobboard #nowhiring #insurancecareers #insurancecompany #newhire #newjobs #jobtraining #insuranceindustry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04/04/2023 14:08:19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20739171"/>
                  </a:ext>
                </a:extLst>
              </a:tr>
            </a:tbl>
          </a:graphicData>
        </a:graphic>
      </p:graphicFrame>
      <p:sp>
        <p:nvSpPr>
          <p:cNvPr id="4" name="Text Placeholder 3">
            <a:extLst>
              <a:ext uri="{FF2B5EF4-FFF2-40B4-BE49-F238E27FC236}">
                <a16:creationId xmlns:a16="http://schemas.microsoft.com/office/drawing/2014/main" id="{52C61A93-CC29-41AF-A101-15F1D47F27D5}"/>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4081869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A993-1745-4168-9E44-D4DE3EF35230}"/>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CD7859AE-9856-4651-AB70-D3D11B7ABCA2}"/>
              </a:ext>
            </a:extLst>
          </p:cNvPr>
          <p:cNvGraphicFramePr>
            <a:graphicFrameLocks noGrp="1"/>
          </p:cNvGraphicFramePr>
          <p:nvPr>
            <p:ph type="tbl" sz="quarter" idx="13"/>
            <p:extLst>
              <p:ext uri="{D42A27DB-BD31-4B8C-83A1-F6EECF244321}">
                <p14:modId xmlns:p14="http://schemas.microsoft.com/office/powerpoint/2010/main" val="3059211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23554417"/>
                    </a:ext>
                  </a:extLst>
                </a:gridCol>
                <a:gridCol w="987552">
                  <a:extLst>
                    <a:ext uri="{9D8B030D-6E8A-4147-A177-3AD203B41FA5}">
                      <a16:colId xmlns:a16="http://schemas.microsoft.com/office/drawing/2014/main" val="4028593088"/>
                    </a:ext>
                  </a:extLst>
                </a:gridCol>
                <a:gridCol w="987552">
                  <a:extLst>
                    <a:ext uri="{9D8B030D-6E8A-4147-A177-3AD203B41FA5}">
                      <a16:colId xmlns:a16="http://schemas.microsoft.com/office/drawing/2014/main" val="1858407837"/>
                    </a:ext>
                  </a:extLst>
                </a:gridCol>
                <a:gridCol w="987552">
                  <a:extLst>
                    <a:ext uri="{9D8B030D-6E8A-4147-A177-3AD203B41FA5}">
                      <a16:colId xmlns:a16="http://schemas.microsoft.com/office/drawing/2014/main" val="3558951485"/>
                    </a:ext>
                  </a:extLst>
                </a:gridCol>
                <a:gridCol w="987552">
                  <a:extLst>
                    <a:ext uri="{9D8B030D-6E8A-4147-A177-3AD203B41FA5}">
                      <a16:colId xmlns:a16="http://schemas.microsoft.com/office/drawing/2014/main" val="2042009134"/>
                    </a:ext>
                  </a:extLst>
                </a:gridCol>
                <a:gridCol w="987552">
                  <a:extLst>
                    <a:ext uri="{9D8B030D-6E8A-4147-A177-3AD203B41FA5}">
                      <a16:colId xmlns:a16="http://schemas.microsoft.com/office/drawing/2014/main" val="204344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30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- 2023-03-27 14:57:58</a:t>
                      </a:r>
                      <a:r>
                        <a:rPr kumimoji="0" lang="en-US" sz="1000" b="0" i="0" u="none" strike="noStrike" kern="1200" cap="none" spc="0" normalizeH="0" baseline="0" noProof="0">
                          <a:ln>
                            <a:noFill/>
                          </a:ln>
                          <a:solidFill>
                            <a:prstClr val="black"/>
                          </a:solidFill>
                          <a:effectLst/>
                          <a:uLnTx/>
                          <a:uFillTx/>
                          <a:latin typeface="Calibri"/>
                          <a:ea typeface="+mn-ea"/>
                          <a:cs typeface="+mn-cs"/>
                        </a:rPr>
                        <a:t>
 Employees in our newly opened Bridgewater, MA office are excited to have the opportunity to work together in person again! 🙌
While we offer the flexibility of remote work, we think it's important for our team to also have the ability to connect with their coworkers face to face. Here's a snapshot of #TEAMPHLY in their new office space! 
Check out our open roles - we have various positions available nationwide ➡ 𝐛𝐢𝐭.𝐥𝐲/𝐏𝐇𝐋𝐘𝐂𝐚𝐫𝐞𝐞𝐫𝐬 
#insurancecareers #instajobs #careeropportunities #jobsearching #jobseekers #employmentopportunities #careerpath #jobshiring #insurancelife #insurancecompany #insurancecarrier #insurancejobs #insurancework #insurancebusiness #insuranceindustry #jobsearch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04/04/2023 14:08:19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664350081"/>
                  </a:ext>
                </a:extLst>
              </a:tr>
            </a:tbl>
          </a:graphicData>
        </a:graphic>
      </p:graphicFrame>
      <p:sp>
        <p:nvSpPr>
          <p:cNvPr id="4" name="Text Placeholder 3">
            <a:extLst>
              <a:ext uri="{FF2B5EF4-FFF2-40B4-BE49-F238E27FC236}">
                <a16:creationId xmlns:a16="http://schemas.microsoft.com/office/drawing/2014/main" id="{04A9E688-345E-4D72-8592-8838DE138851}"/>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2484435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B46FB-0481-4551-B7C1-89E785744924}"/>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382C681B-6725-4E2E-A7AC-7A2B872AEC73}"/>
              </a:ext>
            </a:extLst>
          </p:cNvPr>
          <p:cNvGraphicFramePr>
            <a:graphicFrameLocks noGrp="1"/>
          </p:cNvGraphicFramePr>
          <p:nvPr>
            <p:ph type="tbl" sz="quarter" idx="13"/>
            <p:extLst>
              <p:ext uri="{D42A27DB-BD31-4B8C-83A1-F6EECF244321}">
                <p14:modId xmlns:p14="http://schemas.microsoft.com/office/powerpoint/2010/main" val="2106822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97411819"/>
                    </a:ext>
                  </a:extLst>
                </a:gridCol>
                <a:gridCol w="987552">
                  <a:extLst>
                    <a:ext uri="{9D8B030D-6E8A-4147-A177-3AD203B41FA5}">
                      <a16:colId xmlns:a16="http://schemas.microsoft.com/office/drawing/2014/main" val="4037239168"/>
                    </a:ext>
                  </a:extLst>
                </a:gridCol>
                <a:gridCol w="987552">
                  <a:extLst>
                    <a:ext uri="{9D8B030D-6E8A-4147-A177-3AD203B41FA5}">
                      <a16:colId xmlns:a16="http://schemas.microsoft.com/office/drawing/2014/main" val="2972605052"/>
                    </a:ext>
                  </a:extLst>
                </a:gridCol>
                <a:gridCol w="987552">
                  <a:extLst>
                    <a:ext uri="{9D8B030D-6E8A-4147-A177-3AD203B41FA5}">
                      <a16:colId xmlns:a16="http://schemas.microsoft.com/office/drawing/2014/main" val="3209768614"/>
                    </a:ext>
                  </a:extLst>
                </a:gridCol>
                <a:gridCol w="987552">
                  <a:extLst>
                    <a:ext uri="{9D8B030D-6E8A-4147-A177-3AD203B41FA5}">
                      <a16:colId xmlns:a16="http://schemas.microsoft.com/office/drawing/2014/main" val="1256342911"/>
                    </a:ext>
                  </a:extLst>
                </a:gridCol>
                <a:gridCol w="987552">
                  <a:extLst>
                    <a:ext uri="{9D8B030D-6E8A-4147-A177-3AD203B41FA5}">
                      <a16:colId xmlns:a16="http://schemas.microsoft.com/office/drawing/2014/main" val="1408224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0484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- 2023-03-31 11:20:48</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one in four adults in the U.S. lives with a #disability? 
In honor of #DevelopmentalDisabilitiesAwarenessMonth, our new Abilities Employee Resource Group (AERG) held a kickoff event to introduce the members of their team and share their vision with #TEAMPHLY. 
The AERG aims to promote a culture of awareness, understanding, and advocacy for individuals working with a disability.
#developmentaldisabilities #developmentaldisability #disabilityawareness #disabilitysupport #disabilityinclusion #raisingawareness #insurancejobs #insurancecareers #insurancecompany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04/04/2023 14:08:19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048448376"/>
                  </a:ext>
                </a:extLst>
              </a:tr>
            </a:tbl>
          </a:graphicData>
        </a:graphic>
      </p:graphicFrame>
      <p:sp>
        <p:nvSpPr>
          <p:cNvPr id="4" name="Text Placeholder 3">
            <a:extLst>
              <a:ext uri="{FF2B5EF4-FFF2-40B4-BE49-F238E27FC236}">
                <a16:creationId xmlns:a16="http://schemas.microsoft.com/office/drawing/2014/main" id="{046DE070-D2CA-4ED4-89A8-0A81B7BDAFD6}"/>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42037858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A5CFD-263D-413F-B8D6-DD14D0525905}"/>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B82E3286-9541-44C1-9FAC-75832E7472D4}"/>
              </a:ext>
            </a:extLst>
          </p:cNvPr>
          <p:cNvGraphicFramePr>
            <a:graphicFrameLocks noGrp="1"/>
          </p:cNvGraphicFramePr>
          <p:nvPr>
            <p:ph type="tbl" sz="quarter" idx="13"/>
            <p:extLst>
              <p:ext uri="{D42A27DB-BD31-4B8C-83A1-F6EECF244321}">
                <p14:modId xmlns:p14="http://schemas.microsoft.com/office/powerpoint/2010/main" val="377977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93200515"/>
                    </a:ext>
                  </a:extLst>
                </a:gridCol>
                <a:gridCol w="905256">
                  <a:extLst>
                    <a:ext uri="{9D8B030D-6E8A-4147-A177-3AD203B41FA5}">
                      <a16:colId xmlns:a16="http://schemas.microsoft.com/office/drawing/2014/main" val="2317332486"/>
                    </a:ext>
                  </a:extLst>
                </a:gridCol>
                <a:gridCol w="411480">
                  <a:extLst>
                    <a:ext uri="{9D8B030D-6E8A-4147-A177-3AD203B41FA5}">
                      <a16:colId xmlns:a16="http://schemas.microsoft.com/office/drawing/2014/main" val="1232288657"/>
                    </a:ext>
                  </a:extLst>
                </a:gridCol>
                <a:gridCol w="905256">
                  <a:extLst>
                    <a:ext uri="{9D8B030D-6E8A-4147-A177-3AD203B41FA5}">
                      <a16:colId xmlns:a16="http://schemas.microsoft.com/office/drawing/2014/main" val="33537747"/>
                    </a:ext>
                  </a:extLst>
                </a:gridCol>
                <a:gridCol w="905256">
                  <a:extLst>
                    <a:ext uri="{9D8B030D-6E8A-4147-A177-3AD203B41FA5}">
                      <a16:colId xmlns:a16="http://schemas.microsoft.com/office/drawing/2014/main" val="1853897177"/>
                    </a:ext>
                  </a:extLst>
                </a:gridCol>
                <a:gridCol w="905256">
                  <a:extLst>
                    <a:ext uri="{9D8B030D-6E8A-4147-A177-3AD203B41FA5}">
                      <a16:colId xmlns:a16="http://schemas.microsoft.com/office/drawing/2014/main" val="3310507795"/>
                    </a:ext>
                  </a:extLst>
                </a:gridCol>
                <a:gridCol w="905256">
                  <a:extLst>
                    <a:ext uri="{9D8B030D-6E8A-4147-A177-3AD203B41FA5}">
                      <a16:colId xmlns:a16="http://schemas.microsoft.com/office/drawing/2014/main" val="3861236518"/>
                    </a:ext>
                  </a:extLst>
                </a:gridCol>
                <a:gridCol w="905256">
                  <a:extLst>
                    <a:ext uri="{9D8B030D-6E8A-4147-A177-3AD203B41FA5}">
                      <a16:colId xmlns:a16="http://schemas.microsoft.com/office/drawing/2014/main" val="2144602892"/>
                    </a:ext>
                  </a:extLst>
                </a:gridCol>
                <a:gridCol w="905256">
                  <a:extLst>
                    <a:ext uri="{9D8B030D-6E8A-4147-A177-3AD203B41FA5}">
                      <a16:colId xmlns:a16="http://schemas.microsoft.com/office/drawing/2014/main" val="282917811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73134407"/>
                  </a:ext>
                </a:extLst>
              </a:tr>
              <a:tr h="370840">
                <a:tc>
                  <a:txBody>
                    <a:bodyPr/>
                    <a:lstStyle/>
                    <a:p>
                      <a:r>
                        <a:rPr lang="en-US" sz="1000"/>
                        <a:t>19</a:t>
                      </a:r>
                    </a:p>
                  </a:txBody>
                  <a:tcPr/>
                </a:tc>
                <a:tc>
                  <a:txBody>
                    <a:bodyPr/>
                    <a:lstStyle/>
                    <a:p>
                      <a:r>
                        <a:rPr lang="en-US" sz="1000"/>
                        <a:t>0.7107 %</a:t>
                      </a:r>
                    </a:p>
                  </a:txBody>
                  <a:tcPr/>
                </a:tc>
                <a:tc>
                  <a:txBody>
                    <a:bodyPr/>
                    <a:lstStyle/>
                    <a:p>
                      <a:r>
                        <a:rPr lang="en-US" sz="1000"/>
                        <a:t>0.05</a:t>
                      </a:r>
                    </a:p>
                  </a:txBody>
                  <a:tcPr/>
                </a:tc>
                <a:tc>
                  <a:txBody>
                    <a:bodyPr/>
                    <a:lstStyle/>
                    <a:p>
                      <a:r>
                        <a:rPr lang="en-US" sz="1000"/>
                        <a:t>158.84</a:t>
                      </a:r>
                    </a:p>
                  </a:txBody>
                  <a:tcPr/>
                </a:tc>
                <a:tc>
                  <a:txBody>
                    <a:bodyPr/>
                    <a:lstStyle/>
                    <a:p>
                      <a:r>
                        <a:rPr lang="en-US" sz="1000"/>
                        <a:t>157.47</a:t>
                      </a:r>
                    </a:p>
                  </a:txBody>
                  <a:tcPr/>
                </a:tc>
                <a:tc>
                  <a:txBody>
                    <a:bodyPr/>
                    <a:lstStyle/>
                    <a:p>
                      <a:r>
                        <a:rPr lang="en-US" sz="1000"/>
                        <a:t>111.95</a:t>
                      </a:r>
                    </a:p>
                  </a:txBody>
                  <a:tcPr/>
                </a:tc>
                <a:tc>
                  <a:txBody>
                    <a:bodyPr/>
                    <a:lstStyle/>
                    <a:p>
                      <a:r>
                        <a:rPr lang="en-US" sz="1000"/>
                        <a:t>111.89</a:t>
                      </a:r>
                    </a:p>
                  </a:txBody>
                  <a:tcPr/>
                </a:tc>
                <a:tc>
                  <a:txBody>
                    <a:bodyPr/>
                    <a:lstStyle/>
                    <a:p>
                      <a:r>
                        <a:rPr lang="en-US" sz="1000"/>
                        <a:t>3018</a:t>
                      </a:r>
                    </a:p>
                  </a:txBody>
                  <a:tcPr/>
                </a:tc>
                <a:tc>
                  <a:txBody>
                    <a:bodyPr/>
                    <a:lstStyle/>
                    <a:p>
                      <a:r>
                        <a:rPr lang="en-US" sz="1000"/>
                        <a:t>2127</a:t>
                      </a:r>
                    </a:p>
                  </a:txBody>
                  <a:tcPr/>
                </a:tc>
                <a:extLst>
                  <a:ext uri="{0D108BD9-81ED-4DB2-BD59-A6C34878D82A}">
                    <a16:rowId xmlns:a16="http://schemas.microsoft.com/office/drawing/2014/main" val="4061572290"/>
                  </a:ext>
                </a:extLst>
              </a:tr>
            </a:tbl>
          </a:graphicData>
        </a:graphic>
      </p:graphicFrame>
      <p:sp>
        <p:nvSpPr>
          <p:cNvPr id="4" name="Text Placeholder 3">
            <a:extLst>
              <a:ext uri="{FF2B5EF4-FFF2-40B4-BE49-F238E27FC236}">
                <a16:creationId xmlns:a16="http://schemas.microsoft.com/office/drawing/2014/main" id="{A33D6875-B2FB-4095-B628-1778B9FABAA3}"/>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8906277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108E2-270C-4170-9CC9-71E04B5D169B}"/>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15B1837C-CBF0-47BD-95BB-7F80E741E456}"/>
              </a:ext>
            </a:extLst>
          </p:cNvPr>
          <p:cNvGraphicFramePr>
            <a:graphicFrameLocks noGrp="1"/>
          </p:cNvGraphicFramePr>
          <p:nvPr>
            <p:ph type="tbl" sz="quarter" idx="13"/>
            <p:extLst>
              <p:ext uri="{D42A27DB-BD31-4B8C-83A1-F6EECF244321}">
                <p14:modId xmlns:p14="http://schemas.microsoft.com/office/powerpoint/2010/main" val="481701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31203176"/>
                    </a:ext>
                  </a:extLst>
                </a:gridCol>
                <a:gridCol w="1399032">
                  <a:extLst>
                    <a:ext uri="{9D8B030D-6E8A-4147-A177-3AD203B41FA5}">
                      <a16:colId xmlns:a16="http://schemas.microsoft.com/office/drawing/2014/main" val="28368637"/>
                    </a:ext>
                  </a:extLst>
                </a:gridCol>
                <a:gridCol w="658368">
                  <a:extLst>
                    <a:ext uri="{9D8B030D-6E8A-4147-A177-3AD203B41FA5}">
                      <a16:colId xmlns:a16="http://schemas.microsoft.com/office/drawing/2014/main" val="3509346545"/>
                    </a:ext>
                  </a:extLst>
                </a:gridCol>
                <a:gridCol w="658368">
                  <a:extLst>
                    <a:ext uri="{9D8B030D-6E8A-4147-A177-3AD203B41FA5}">
                      <a16:colId xmlns:a16="http://schemas.microsoft.com/office/drawing/2014/main" val="164763876"/>
                    </a:ext>
                  </a:extLst>
                </a:gridCol>
                <a:gridCol w="658368">
                  <a:extLst>
                    <a:ext uri="{9D8B030D-6E8A-4147-A177-3AD203B41FA5}">
                      <a16:colId xmlns:a16="http://schemas.microsoft.com/office/drawing/2014/main" val="3485889338"/>
                    </a:ext>
                  </a:extLst>
                </a:gridCol>
                <a:gridCol w="658368">
                  <a:extLst>
                    <a:ext uri="{9D8B030D-6E8A-4147-A177-3AD203B41FA5}">
                      <a16:colId xmlns:a16="http://schemas.microsoft.com/office/drawing/2014/main" val="4150697974"/>
                    </a:ext>
                  </a:extLst>
                </a:gridCol>
                <a:gridCol w="658368">
                  <a:extLst>
                    <a:ext uri="{9D8B030D-6E8A-4147-A177-3AD203B41FA5}">
                      <a16:colId xmlns:a16="http://schemas.microsoft.com/office/drawing/2014/main" val="1330937198"/>
                    </a:ext>
                  </a:extLst>
                </a:gridCol>
                <a:gridCol w="658368">
                  <a:extLst>
                    <a:ext uri="{9D8B030D-6E8A-4147-A177-3AD203B41FA5}">
                      <a16:colId xmlns:a16="http://schemas.microsoft.com/office/drawing/2014/main" val="3438881631"/>
                    </a:ext>
                  </a:extLst>
                </a:gridCol>
                <a:gridCol w="658368">
                  <a:extLst>
                    <a:ext uri="{9D8B030D-6E8A-4147-A177-3AD203B41FA5}">
                      <a16:colId xmlns:a16="http://schemas.microsoft.com/office/drawing/2014/main" val="111008959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778891896"/>
                  </a:ext>
                </a:extLst>
              </a:tr>
              <a:tr h="370840">
                <a:tc>
                  <a:txBody>
                    <a:bodyPr/>
                    <a:lstStyle/>
                    <a:p>
                      <a:r>
                        <a:rPr lang="en-US" sz="1000" b="1"/>
                        <a:t>phlyinsurance - 2023-03-31 17:17:00</a:t>
                      </a:r>
                      <a:r>
                        <a:rPr lang="en-US" sz="1000"/>
                        <a:t>
 Meet our AERG committee 👋  #TEAMPHLY</a:t>
                      </a:r>
                    </a:p>
                  </a:txBody>
                  <a:tcPr/>
                </a:tc>
                <a:tc>
                  <a:txBody>
                    <a:bodyPr/>
                    <a:lstStyle/>
                    <a:p>
                      <a:r>
                        <a:rPr lang="en-US" sz="1000"/>
                        <a:t>https://quintly-image-storage.s3.amazonaws.com/c303562b672a3318c686cfcc37b7e67a/8e8ec28de86daaf6679722dec6945d6c.jpg</a:t>
                      </a:r>
                    </a:p>
                  </a:txBody>
                  <a:tcPr/>
                </a:tc>
                <a:tc>
                  <a:txBody>
                    <a:bodyPr/>
                    <a:lstStyle/>
                    <a:p>
                      <a:r>
                        <a:rPr lang="en-US" sz="1000"/>
                        <a:t>Video</a:t>
                      </a:r>
                    </a:p>
                  </a:txBody>
                  <a:tcPr/>
                </a:tc>
                <a:tc>
                  <a:txBody>
                    <a:bodyPr/>
                    <a:lstStyle/>
                    <a:p>
                      <a:r>
                        <a:rPr lang="en-US" sz="1000"/>
                        <a:t>145</a:t>
                      </a:r>
                    </a:p>
                  </a:txBody>
                  <a:tcPr/>
                </a:tc>
                <a:tc>
                  <a:txBody>
                    <a:bodyPr/>
                    <a:lstStyle/>
                    <a:p>
                      <a:r>
                        <a:rPr lang="en-US" sz="1000"/>
                        <a:t>145</a:t>
                      </a:r>
                    </a:p>
                  </a:txBody>
                  <a:tcPr/>
                </a:tc>
                <a:tc>
                  <a:txBody>
                    <a:bodyPr/>
                    <a:lstStyle/>
                    <a:p>
                      <a:r>
                        <a:rPr lang="en-US" sz="1000"/>
                        <a:t>0</a:t>
                      </a:r>
                    </a:p>
                  </a:txBody>
                  <a:tcPr/>
                </a:tc>
                <a:tc>
                  <a:txBody>
                    <a:bodyPr/>
                    <a:lstStyle/>
                    <a:p>
                      <a:r>
                        <a:rPr lang="en-US" sz="1000"/>
                        <a:t>17</a:t>
                      </a:r>
                    </a:p>
                  </a:txBody>
                  <a:tcPr/>
                </a:tc>
                <a:tc>
                  <a:txBody>
                    <a:bodyPr/>
                    <a:lstStyle/>
                    <a:p>
                      <a:r>
                        <a:rPr lang="en-US" sz="1000"/>
                        <a:t>115</a:t>
                      </a:r>
                    </a:p>
                  </a:txBody>
                  <a:tcPr/>
                </a:tc>
                <a:tc>
                  <a:txBody>
                    <a:bodyPr/>
                    <a:lstStyle/>
                    <a:p>
                      <a:r>
                        <a:rPr lang="en-US" sz="1000"/>
                        <a:t>11</a:t>
                      </a:r>
                    </a:p>
                  </a:txBody>
                  <a:tcPr/>
                </a:tc>
                <a:extLst>
                  <a:ext uri="{0D108BD9-81ED-4DB2-BD59-A6C34878D82A}">
                    <a16:rowId xmlns:a16="http://schemas.microsoft.com/office/drawing/2014/main" val="1638534832"/>
                  </a:ext>
                </a:extLst>
              </a:tr>
              <a:tr h="370840">
                <a:tc>
                  <a:txBody>
                    <a:bodyPr/>
                    <a:lstStyle/>
                    <a:p>
                      <a:r>
                        <a:rPr lang="pt-BR" sz="1000" b="1"/>
                        <a:t>phlyinsurance - 2023-03-31 17:12:20</a:t>
                      </a:r>
                      <a:r>
                        <a:rPr lang="pt-BR" sz="1000"/>
                        <a:t>
 n/a</a:t>
                      </a:r>
                      <a:endParaRPr lang="en-US" sz="1000"/>
                    </a:p>
                  </a:txBody>
                  <a:tcPr/>
                </a:tc>
                <a:tc>
                  <a:txBody>
                    <a:bodyPr/>
                    <a:lstStyle/>
                    <a:p>
                      <a:r>
                        <a:rPr lang="en-US" sz="1000"/>
                        <a:t>https://quintly-image-storage.s3.amazonaws.com/c303562b672a3318c686cfcc37b7e67a/cb3042fa91045d157e0612961dca4edc.jpg</a:t>
                      </a:r>
                    </a:p>
                  </a:txBody>
                  <a:tcPr/>
                </a:tc>
                <a:tc>
                  <a:txBody>
                    <a:bodyPr/>
                    <a:lstStyle/>
                    <a:p>
                      <a:r>
                        <a:rPr lang="en-US" sz="1000"/>
                        <a:t>Video</a:t>
                      </a:r>
                    </a:p>
                  </a:txBody>
                  <a:tcPr/>
                </a:tc>
                <a:tc>
                  <a:txBody>
                    <a:bodyPr/>
                    <a:lstStyle/>
                    <a:p>
                      <a:r>
                        <a:rPr lang="en-US" sz="1000"/>
                        <a:t>161</a:t>
                      </a:r>
                    </a:p>
                  </a:txBody>
                  <a:tcPr/>
                </a:tc>
                <a:tc>
                  <a:txBody>
                    <a:bodyPr/>
                    <a:lstStyle/>
                    <a:p>
                      <a:r>
                        <a:rPr lang="en-US" sz="1000"/>
                        <a:t>160</a:t>
                      </a:r>
                    </a:p>
                  </a:txBody>
                  <a:tcPr/>
                </a:tc>
                <a:tc>
                  <a:txBody>
                    <a:bodyPr/>
                    <a:lstStyle/>
                    <a:p>
                      <a:r>
                        <a:rPr lang="en-US" sz="1000"/>
                        <a:t>0</a:t>
                      </a:r>
                    </a:p>
                  </a:txBody>
                  <a:tcPr/>
                </a:tc>
                <a:tc>
                  <a:txBody>
                    <a:bodyPr/>
                    <a:lstStyle/>
                    <a:p>
                      <a:r>
                        <a:rPr lang="en-US" sz="1000"/>
                        <a:t>5</a:t>
                      </a:r>
                    </a:p>
                  </a:txBody>
                  <a:tcPr/>
                </a:tc>
                <a:tc>
                  <a:txBody>
                    <a:bodyPr/>
                    <a:lstStyle/>
                    <a:p>
                      <a:r>
                        <a:rPr lang="en-US" sz="1000"/>
                        <a:t>118</a:t>
                      </a:r>
                    </a:p>
                  </a:txBody>
                  <a:tcPr/>
                </a:tc>
                <a:tc>
                  <a:txBody>
                    <a:bodyPr/>
                    <a:lstStyle/>
                    <a:p>
                      <a:r>
                        <a:rPr lang="en-US" sz="1000"/>
                        <a:t>0</a:t>
                      </a:r>
                    </a:p>
                  </a:txBody>
                  <a:tcPr/>
                </a:tc>
                <a:extLst>
                  <a:ext uri="{0D108BD9-81ED-4DB2-BD59-A6C34878D82A}">
                    <a16:rowId xmlns:a16="http://schemas.microsoft.com/office/drawing/2014/main" val="2464713035"/>
                  </a:ext>
                </a:extLst>
              </a:tr>
              <a:tr h="370840">
                <a:tc>
                  <a:txBody>
                    <a:bodyPr/>
                    <a:lstStyle/>
                    <a:p>
                      <a:r>
                        <a:rPr lang="en-US" sz="1000" b="1"/>
                        <a:t>phlyinsurance - 2023-03-24 13:06:01</a:t>
                      </a:r>
                      <a:r>
                        <a:rPr lang="en-US" sz="1000"/>
                        <a:t>
 NEW HIRE TRAINING</a:t>
                      </a:r>
                    </a:p>
                  </a:txBody>
                  <a:tcPr/>
                </a:tc>
                <a:tc>
                  <a:txBody>
                    <a:bodyPr/>
                    <a:lstStyle/>
                    <a:p>
                      <a:r>
                        <a:rPr lang="en-US" sz="1000"/>
                        <a:t>https://quintly-image-storage.s3.amazonaws.com/c303562b672a3318c686cfcc37b7e67a/b1b9dbd3a6c311b208d9a3a5de5ac1b4.jpg</a:t>
                      </a:r>
                    </a:p>
                  </a:txBody>
                  <a:tcPr/>
                </a:tc>
                <a:tc>
                  <a:txBody>
                    <a:bodyPr/>
                    <a:lstStyle/>
                    <a:p>
                      <a:r>
                        <a:rPr lang="en-US" sz="1000"/>
                        <a:t>Video</a:t>
                      </a:r>
                    </a:p>
                  </a:txBody>
                  <a:tcPr/>
                </a:tc>
                <a:tc>
                  <a:txBody>
                    <a:bodyPr/>
                    <a:lstStyle/>
                    <a:p>
                      <a:r>
                        <a:rPr lang="en-US" sz="1000"/>
                        <a:t>164</a:t>
                      </a:r>
                    </a:p>
                  </a:txBody>
                  <a:tcPr/>
                </a:tc>
                <a:tc>
                  <a:txBody>
                    <a:bodyPr/>
                    <a:lstStyle/>
                    <a:p>
                      <a:r>
                        <a:rPr lang="en-US" sz="1000"/>
                        <a:t>163</a:t>
                      </a:r>
                    </a:p>
                  </a:txBody>
                  <a:tcPr/>
                </a:tc>
                <a:tc>
                  <a:txBody>
                    <a:bodyPr/>
                    <a:lstStyle/>
                    <a:p>
                      <a:r>
                        <a:rPr lang="en-US" sz="1000"/>
                        <a:t>0</a:t>
                      </a:r>
                    </a:p>
                  </a:txBody>
                  <a:tcPr/>
                </a:tc>
                <a:tc>
                  <a:txBody>
                    <a:bodyPr/>
                    <a:lstStyle/>
                    <a:p>
                      <a:r>
                        <a:rPr lang="en-US" sz="1000"/>
                        <a:t>30</a:t>
                      </a:r>
                    </a:p>
                  </a:txBody>
                  <a:tcPr/>
                </a:tc>
                <a:tc>
                  <a:txBody>
                    <a:bodyPr/>
                    <a:lstStyle/>
                    <a:p>
                      <a:r>
                        <a:rPr lang="en-US" sz="1000"/>
                        <a:t>98</a:t>
                      </a:r>
                    </a:p>
                  </a:txBody>
                  <a:tcPr/>
                </a:tc>
                <a:tc>
                  <a:txBody>
                    <a:bodyPr/>
                    <a:lstStyle/>
                    <a:p>
                      <a:r>
                        <a:rPr lang="en-US" sz="1000"/>
                        <a:t>9</a:t>
                      </a:r>
                    </a:p>
                  </a:txBody>
                  <a:tcPr/>
                </a:tc>
                <a:extLst>
                  <a:ext uri="{0D108BD9-81ED-4DB2-BD59-A6C34878D82A}">
                    <a16:rowId xmlns:a16="http://schemas.microsoft.com/office/drawing/2014/main" val="1621842824"/>
                  </a:ext>
                </a:extLst>
              </a:tr>
              <a:tr h="370840">
                <a:tc>
                  <a:txBody>
                    <a:bodyPr/>
                    <a:lstStyle/>
                    <a:p>
                      <a:r>
                        <a:rPr lang="en-US" sz="1000" b="1"/>
                        <a:t>phlyinsurance - 2023-03-23 18:02:15</a:t>
                      </a:r>
                      <a:r>
                        <a:rPr lang="en-US" sz="1000"/>
                        <a:t>
 Before there’s a threat of a #tornado near you, check out our blog post</a:t>
                      </a:r>
                    </a:p>
                  </a:txBody>
                  <a:tcPr/>
                </a:tc>
                <a:tc>
                  <a:txBody>
                    <a:bodyPr/>
                    <a:lstStyle/>
                    <a:p>
                      <a:r>
                        <a:rPr lang="en-US" sz="1000"/>
                        <a:t>https://quintly-image-storage.s3.amazonaws.com/c303562b672a3318c686cfcc37b7e67a/73024486deccf81acb83bf91b3caee48.jpg</a:t>
                      </a:r>
                    </a:p>
                  </a:txBody>
                  <a:tcPr/>
                </a:tc>
                <a:tc>
                  <a:txBody>
                    <a:bodyPr/>
                    <a:lstStyle/>
                    <a:p>
                      <a:r>
                        <a:rPr lang="en-US" sz="1000"/>
                        <a:t>Video</a:t>
                      </a:r>
                    </a:p>
                  </a:txBody>
                  <a:tcPr/>
                </a:tc>
                <a:tc>
                  <a:txBody>
                    <a:bodyPr/>
                    <a:lstStyle/>
                    <a:p>
                      <a:r>
                        <a:rPr lang="en-US" sz="1000"/>
                        <a:t>172</a:t>
                      </a:r>
                    </a:p>
                  </a:txBody>
                  <a:tcPr/>
                </a:tc>
                <a:tc>
                  <a:txBody>
                    <a:bodyPr/>
                    <a:lstStyle/>
                    <a:p>
                      <a:r>
                        <a:rPr lang="en-US" sz="1000"/>
                        <a:t>169</a:t>
                      </a:r>
                    </a:p>
                  </a:txBody>
                  <a:tcPr/>
                </a:tc>
                <a:tc>
                  <a:txBody>
                    <a:bodyPr/>
                    <a:lstStyle/>
                    <a:p>
                      <a:r>
                        <a:rPr lang="en-US" sz="1000"/>
                        <a:t>0</a:t>
                      </a:r>
                    </a:p>
                  </a:txBody>
                  <a:tcPr/>
                </a:tc>
                <a:tc>
                  <a:txBody>
                    <a:bodyPr/>
                    <a:lstStyle/>
                    <a:p>
                      <a:r>
                        <a:rPr lang="en-US" sz="1000"/>
                        <a:t>10</a:t>
                      </a:r>
                    </a:p>
                  </a:txBody>
                  <a:tcPr/>
                </a:tc>
                <a:tc>
                  <a:txBody>
                    <a:bodyPr/>
                    <a:lstStyle/>
                    <a:p>
                      <a:r>
                        <a:rPr lang="en-US" sz="1000"/>
                        <a:t>154</a:t>
                      </a:r>
                    </a:p>
                  </a:txBody>
                  <a:tcPr/>
                </a:tc>
                <a:tc>
                  <a:txBody>
                    <a:bodyPr/>
                    <a:lstStyle/>
                    <a:p>
                      <a:r>
                        <a:rPr lang="en-US" sz="1000"/>
                        <a:t>22</a:t>
                      </a:r>
                    </a:p>
                  </a:txBody>
                  <a:tcPr/>
                </a:tc>
                <a:extLst>
                  <a:ext uri="{0D108BD9-81ED-4DB2-BD59-A6C34878D82A}">
                    <a16:rowId xmlns:a16="http://schemas.microsoft.com/office/drawing/2014/main" val="3829321262"/>
                  </a:ext>
                </a:extLst>
              </a:tr>
              <a:tr h="370840">
                <a:tc>
                  <a:txBody>
                    <a:bodyPr/>
                    <a:lstStyle/>
                    <a:p>
                      <a:r>
                        <a:rPr lang="pt-BR" sz="1000" b="1"/>
                        <a:t>phlyinsurance - 2023-03-23 17:58:09</a:t>
                      </a:r>
                      <a:r>
                        <a:rPr lang="pt-BR" sz="1000"/>
                        <a:t>
 n/a</a:t>
                      </a:r>
                      <a:endParaRPr lang="en-US" sz="1000"/>
                    </a:p>
                  </a:txBody>
                  <a:tcPr/>
                </a:tc>
                <a:tc>
                  <a:txBody>
                    <a:bodyPr/>
                    <a:lstStyle/>
                    <a:p>
                      <a:r>
                        <a:rPr lang="en-US" sz="1000"/>
                        <a:t>https://quintly-image-storage.s3.amazonaws.com/c303562b672a3318c686cfcc37b7e67a/0ba7d4eb513306d56760c612324165a1.jpg</a:t>
                      </a:r>
                    </a:p>
                  </a:txBody>
                  <a:tcPr/>
                </a:tc>
                <a:tc>
                  <a:txBody>
                    <a:bodyPr/>
                    <a:lstStyle/>
                    <a:p>
                      <a:r>
                        <a:rPr lang="en-US" sz="1000"/>
                        <a:t>Video</a:t>
                      </a:r>
                    </a:p>
                  </a:txBody>
                  <a:tcPr/>
                </a:tc>
                <a:tc>
                  <a:txBody>
                    <a:bodyPr/>
                    <a:lstStyle/>
                    <a:p>
                      <a:r>
                        <a:rPr lang="en-US" sz="1000"/>
                        <a:t>198</a:t>
                      </a:r>
                    </a:p>
                  </a:txBody>
                  <a:tcPr/>
                </a:tc>
                <a:tc>
                  <a:txBody>
                    <a:bodyPr/>
                    <a:lstStyle/>
                    <a:p>
                      <a:r>
                        <a:rPr lang="en-US" sz="1000"/>
                        <a:t>197</a:t>
                      </a:r>
                    </a:p>
                  </a:txBody>
                  <a:tcPr/>
                </a:tc>
                <a:tc>
                  <a:txBody>
                    <a:bodyPr/>
                    <a:lstStyle/>
                    <a:p>
                      <a:r>
                        <a:rPr lang="en-US" sz="1000"/>
                        <a:t>1</a:t>
                      </a:r>
                    </a:p>
                  </a:txBody>
                  <a:tcPr/>
                </a:tc>
                <a:tc>
                  <a:txBody>
                    <a:bodyPr/>
                    <a:lstStyle/>
                    <a:p>
                      <a:r>
                        <a:rPr lang="en-US" sz="1000"/>
                        <a:t>20</a:t>
                      </a:r>
                    </a:p>
                  </a:txBody>
                  <a:tcPr/>
                </a:tc>
                <a:tc>
                  <a:txBody>
                    <a:bodyPr/>
                    <a:lstStyle/>
                    <a:p>
                      <a:r>
                        <a:rPr lang="en-US" sz="1000"/>
                        <a:t>145</a:t>
                      </a:r>
                    </a:p>
                  </a:txBody>
                  <a:tcPr/>
                </a:tc>
                <a:tc>
                  <a:txBody>
                    <a:bodyPr/>
                    <a:lstStyle/>
                    <a:p>
                      <a:r>
                        <a:rPr lang="en-US" sz="1000"/>
                        <a:t>2</a:t>
                      </a:r>
                    </a:p>
                  </a:txBody>
                  <a:tcPr/>
                </a:tc>
                <a:extLst>
                  <a:ext uri="{0D108BD9-81ED-4DB2-BD59-A6C34878D82A}">
                    <a16:rowId xmlns:a16="http://schemas.microsoft.com/office/drawing/2014/main" val="760156435"/>
                  </a:ext>
                </a:extLst>
              </a:tr>
            </a:tbl>
          </a:graphicData>
        </a:graphic>
      </p:graphicFrame>
      <p:sp>
        <p:nvSpPr>
          <p:cNvPr id="4" name="Text Placeholder 3">
            <a:extLst>
              <a:ext uri="{FF2B5EF4-FFF2-40B4-BE49-F238E27FC236}">
                <a16:creationId xmlns:a16="http://schemas.microsoft.com/office/drawing/2014/main" id="{72011B72-A7B2-4CD9-996A-4868720D27C7}"/>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13874397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3457</Words>
  <Application>Microsoft Office PowerPoint</Application>
  <PresentationFormat>On-screen Show (4:3)</PresentationFormat>
  <Paragraphs>679</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2023-04-04T20:19:59Z</dcterms:created>
  <dcterms:modified xsi:type="dcterms:W3CDTF">2023-04-04T20:21:00Z</dcterms:modified>
</cp:coreProperties>
</file>