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44986</c:v>
                </c:pt>
              </c:numCache>
            </c:numRef>
          </c:cat>
          <c:val>
            <c:numRef>
              <c:f>Sheet1!$B$2</c:f>
              <c:numCache>
                <c:formatCode>General</c:formatCode>
                <c:ptCount val="1"/>
                <c:pt idx="0">
                  <c:v>1854</c:v>
                </c:pt>
              </c:numCache>
            </c:numRef>
          </c:val>
          <c:extLst>
            <c:ext xmlns:c16="http://schemas.microsoft.com/office/drawing/2014/chart" uri="{C3380CC4-5D6E-409C-BE32-E72D297353CC}">
              <c16:uniqueId val="{00000000-6111-47E5-AF02-F9D0C285022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44986</c:v>
                </c:pt>
              </c:numCache>
            </c:numRef>
          </c:cat>
          <c:val>
            <c:numRef>
              <c:f>Sheet1!$C$2</c:f>
              <c:numCache>
                <c:formatCode>General</c:formatCode>
                <c:ptCount val="1"/>
                <c:pt idx="0">
                  <c:v>2777</c:v>
                </c:pt>
              </c:numCache>
            </c:numRef>
          </c:val>
          <c:extLst>
            <c:ext xmlns:c16="http://schemas.microsoft.com/office/drawing/2014/chart" uri="{C3380CC4-5D6E-409C-BE32-E72D297353CC}">
              <c16:uniqueId val="{00000001-6111-47E5-AF02-F9D0C285022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44986</c:v>
                </c:pt>
              </c:numCache>
            </c:numRef>
          </c:cat>
          <c:val>
            <c:numRef>
              <c:f>Sheet1!$D$2</c:f>
              <c:numCache>
                <c:formatCode>General</c:formatCode>
                <c:ptCount val="1"/>
                <c:pt idx="0">
                  <c:v>3955</c:v>
                </c:pt>
              </c:numCache>
            </c:numRef>
          </c:val>
          <c:extLst>
            <c:ext xmlns:c16="http://schemas.microsoft.com/office/drawing/2014/chart" uri="{C3380CC4-5D6E-409C-BE32-E72D297353CC}">
              <c16:uniqueId val="{00000002-6111-47E5-AF02-F9D0C285022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44986</c:v>
                </c:pt>
              </c:numCache>
            </c:numRef>
          </c:cat>
          <c:val>
            <c:numRef>
              <c:f>Sheet1!$E$2</c:f>
              <c:numCache>
                <c:formatCode>General</c:formatCode>
                <c:ptCount val="1"/>
                <c:pt idx="0">
                  <c:v>1189</c:v>
                </c:pt>
              </c:numCache>
            </c:numRef>
          </c:val>
          <c:extLst>
            <c:ext xmlns:c16="http://schemas.microsoft.com/office/drawing/2014/chart" uri="{C3380CC4-5D6E-409C-BE32-E72D297353CC}">
              <c16:uniqueId val="{00000003-6111-47E5-AF02-F9D0C2850225}"/>
            </c:ext>
          </c:extLst>
        </c:ser>
        <c:dLbls>
          <c:showLegendKey val="0"/>
          <c:showVal val="0"/>
          <c:showCatName val="0"/>
          <c:showSerName val="0"/>
          <c:showPercent val="0"/>
          <c:showBubbleSize val="0"/>
        </c:dLbls>
        <c:gapWidth val="219"/>
        <c:overlap val="-27"/>
        <c:axId val="373727032"/>
        <c:axId val="373730640"/>
      </c:barChart>
      <c:dateAx>
        <c:axId val="373727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30640"/>
        <c:crosses val="autoZero"/>
        <c:auto val="1"/>
        <c:lblOffset val="100"/>
        <c:baseTimeUnit val="days"/>
      </c:dateAx>
      <c:valAx>
        <c:axId val="37373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2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-1</c:v>
                </c:pt>
              </c:numCache>
            </c:numRef>
          </c:val>
          <c:extLst>
            <c:ext xmlns:c16="http://schemas.microsoft.com/office/drawing/2014/chart" uri="{C3380CC4-5D6E-409C-BE32-E72D297353CC}">
              <c16:uniqueId val="{00000000-74E8-4CEE-83BB-8BB8AA3596D8}"/>
            </c:ext>
          </c:extLst>
        </c:ser>
        <c:dLbls>
          <c:showLegendKey val="0"/>
          <c:showVal val="0"/>
          <c:showCatName val="0"/>
          <c:showSerName val="0"/>
          <c:showPercent val="0"/>
          <c:showBubbleSize val="0"/>
        </c:dLbls>
        <c:gapWidth val="219"/>
        <c:overlap val="-27"/>
        <c:axId val="377140240"/>
        <c:axId val="377139584"/>
      </c:barChart>
      <c:dateAx>
        <c:axId val="37714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39584"/>
        <c:crosses val="autoZero"/>
        <c:auto val="1"/>
        <c:lblOffset val="100"/>
        <c:baseTimeUnit val="months"/>
      </c:dateAx>
      <c:valAx>
        <c:axId val="37713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4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455-4D24-BA3B-F8703AEABBCB}"/>
            </c:ext>
          </c:extLst>
        </c:ser>
        <c:dLbls>
          <c:showLegendKey val="0"/>
          <c:showVal val="0"/>
          <c:showCatName val="0"/>
          <c:showSerName val="0"/>
          <c:showPercent val="0"/>
          <c:showBubbleSize val="0"/>
        </c:dLbls>
        <c:gapWidth val="219"/>
        <c:overlap val="-27"/>
        <c:axId val="378063744"/>
        <c:axId val="378056856"/>
      </c:barChart>
      <c:dateAx>
        <c:axId val="37806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56856"/>
        <c:crosses val="autoZero"/>
        <c:auto val="1"/>
        <c:lblOffset val="100"/>
        <c:baseTimeUnit val="months"/>
      </c:dateAx>
      <c:valAx>
        <c:axId val="37805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6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155</c:v>
                </c:pt>
                <c:pt idx="3">
                  <c:v>21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977-4D42-A27D-872F0932848D}"/>
            </c:ext>
          </c:extLst>
        </c:ser>
        <c:dLbls>
          <c:showLegendKey val="0"/>
          <c:showVal val="0"/>
          <c:showCatName val="0"/>
          <c:showSerName val="0"/>
          <c:showPercent val="0"/>
          <c:showBubbleSize val="0"/>
        </c:dLbls>
        <c:gapWidth val="219"/>
        <c:overlap val="-27"/>
        <c:axId val="374885304"/>
        <c:axId val="374885632"/>
      </c:barChart>
      <c:catAx>
        <c:axId val="37488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85632"/>
        <c:crosses val="autoZero"/>
        <c:auto val="1"/>
        <c:lblAlgn val="ctr"/>
        <c:lblOffset val="100"/>
        <c:noMultiLvlLbl val="0"/>
      </c:catAx>
      <c:valAx>
        <c:axId val="37488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8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389</c:v>
                </c:pt>
                <c:pt idx="4">
                  <c:v>0</c:v>
                </c:pt>
              </c:numCache>
            </c:numRef>
          </c:val>
          <c:extLst>
            <c:ext xmlns:c16="http://schemas.microsoft.com/office/drawing/2014/chart" uri="{C3380CC4-5D6E-409C-BE32-E72D297353CC}">
              <c16:uniqueId val="{00000000-7B44-4F9E-A758-E1BA51655BAA}"/>
            </c:ext>
          </c:extLst>
        </c:ser>
        <c:dLbls>
          <c:showLegendKey val="0"/>
          <c:showVal val="0"/>
          <c:showCatName val="0"/>
          <c:showSerName val="0"/>
          <c:showPercent val="0"/>
          <c:showBubbleSize val="0"/>
        </c:dLbls>
        <c:gapWidth val="219"/>
        <c:overlap val="-27"/>
        <c:axId val="381598208"/>
        <c:axId val="381596568"/>
      </c:barChart>
      <c:dateAx>
        <c:axId val="38159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96568"/>
        <c:crosses val="autoZero"/>
        <c:auto val="1"/>
        <c:lblOffset val="100"/>
        <c:baseTimeUnit val="months"/>
      </c:dateAx>
      <c:valAx>
        <c:axId val="38159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9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0</c:v>
                </c:pt>
              </c:numCache>
            </c:numRef>
          </c:val>
          <c:extLst>
            <c:ext xmlns:c16="http://schemas.microsoft.com/office/drawing/2014/chart" uri="{C3380CC4-5D6E-409C-BE32-E72D297353CC}">
              <c16:uniqueId val="{00000000-2402-4E3D-BAEB-CF889D106017}"/>
            </c:ext>
          </c:extLst>
        </c:ser>
        <c:dLbls>
          <c:showLegendKey val="0"/>
          <c:showVal val="0"/>
          <c:showCatName val="0"/>
          <c:showSerName val="0"/>
          <c:showPercent val="0"/>
          <c:showBubbleSize val="0"/>
        </c:dLbls>
        <c:gapWidth val="219"/>
        <c:overlap val="-27"/>
        <c:axId val="493661904"/>
        <c:axId val="493665840"/>
      </c:barChart>
      <c:dateAx>
        <c:axId val="49366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65840"/>
        <c:crosses val="autoZero"/>
        <c:auto val="1"/>
        <c:lblOffset val="100"/>
        <c:baseTimeUnit val="months"/>
      </c:dateAx>
      <c:valAx>
        <c:axId val="49366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6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476-4C30-A3E4-EFBEF9FB30AB}"/>
            </c:ext>
          </c:extLst>
        </c:ser>
        <c:dLbls>
          <c:showLegendKey val="0"/>
          <c:showVal val="0"/>
          <c:showCatName val="0"/>
          <c:showSerName val="0"/>
          <c:showPercent val="0"/>
          <c:showBubbleSize val="0"/>
        </c:dLbls>
        <c:gapWidth val="219"/>
        <c:overlap val="-27"/>
        <c:axId val="493664856"/>
        <c:axId val="493671088"/>
      </c:barChart>
      <c:dateAx>
        <c:axId val="49366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71088"/>
        <c:crosses val="autoZero"/>
        <c:auto val="1"/>
        <c:lblOffset val="100"/>
        <c:baseTimeUnit val="months"/>
      </c:dateAx>
      <c:valAx>
        <c:axId val="49367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6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A95-43A8-94D0-BA0116ECCA3F}"/>
            </c:ext>
          </c:extLst>
        </c:ser>
        <c:dLbls>
          <c:showLegendKey val="0"/>
          <c:showVal val="0"/>
          <c:showCatName val="0"/>
          <c:showSerName val="0"/>
          <c:showPercent val="0"/>
          <c:showBubbleSize val="0"/>
        </c:dLbls>
        <c:gapWidth val="219"/>
        <c:overlap val="-27"/>
        <c:axId val="493676008"/>
        <c:axId val="493670760"/>
      </c:barChart>
      <c:catAx>
        <c:axId val="49367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70760"/>
        <c:crosses val="autoZero"/>
        <c:auto val="1"/>
        <c:lblAlgn val="ctr"/>
        <c:lblOffset val="100"/>
        <c:noMultiLvlLbl val="0"/>
      </c:catAx>
      <c:valAx>
        <c:axId val="49367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7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3</c:v>
                </c:pt>
              </c:numCache>
            </c:numRef>
          </c:val>
          <c:extLst>
            <c:ext xmlns:c16="http://schemas.microsoft.com/office/drawing/2014/chart" uri="{C3380CC4-5D6E-409C-BE32-E72D297353CC}">
              <c16:uniqueId val="{00000000-8761-410C-8A45-8BC8166E7041}"/>
            </c:ext>
          </c:extLst>
        </c:ser>
        <c:dLbls>
          <c:showLegendKey val="0"/>
          <c:showVal val="0"/>
          <c:showCatName val="0"/>
          <c:showSerName val="0"/>
          <c:showPercent val="0"/>
          <c:showBubbleSize val="0"/>
        </c:dLbls>
        <c:gapWidth val="219"/>
        <c:overlap val="-27"/>
        <c:axId val="499386224"/>
        <c:axId val="499382288"/>
      </c:barChart>
      <c:dateAx>
        <c:axId val="49938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82288"/>
        <c:crosses val="autoZero"/>
        <c:auto val="1"/>
        <c:lblOffset val="100"/>
        <c:baseTimeUnit val="months"/>
      </c:dateAx>
      <c:valAx>
        <c:axId val="49938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8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44</c:v>
                </c:pt>
                <c:pt idx="1">
                  <c:v>55</c:v>
                </c:pt>
                <c:pt idx="2">
                  <c:v>71</c:v>
                </c:pt>
                <c:pt idx="3">
                  <c:v>38</c:v>
                </c:pt>
              </c:numCache>
            </c:numRef>
          </c:val>
          <c:extLst>
            <c:ext xmlns:c16="http://schemas.microsoft.com/office/drawing/2014/chart" uri="{C3380CC4-5D6E-409C-BE32-E72D297353CC}">
              <c16:uniqueId val="{00000000-6CE6-4D9B-9002-2CAE2664A9D1}"/>
            </c:ext>
          </c:extLst>
        </c:ser>
        <c:dLbls>
          <c:showLegendKey val="0"/>
          <c:showVal val="0"/>
          <c:showCatName val="0"/>
          <c:showSerName val="0"/>
          <c:showPercent val="0"/>
          <c:showBubbleSize val="0"/>
        </c:dLbls>
        <c:gapWidth val="219"/>
        <c:overlap val="-27"/>
        <c:axId val="499379992"/>
        <c:axId val="499380320"/>
      </c:barChart>
      <c:catAx>
        <c:axId val="49937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80320"/>
        <c:crosses val="autoZero"/>
        <c:auto val="1"/>
        <c:lblAlgn val="ctr"/>
        <c:lblOffset val="100"/>
        <c:noMultiLvlLbl val="0"/>
      </c:catAx>
      <c:valAx>
        <c:axId val="49938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7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2023-01</c:v>
                </c:pt>
                <c:pt idx="1">
                  <c:v>2023-02</c:v>
                </c:pt>
                <c:pt idx="2">
                  <c:v>2023-03</c:v>
                </c:pt>
                <c:pt idx="3">
                  <c:v>2023-04</c:v>
                </c:pt>
              </c:strCache>
            </c:strRef>
          </c:cat>
          <c:val>
            <c:numRef>
              <c:f>Sheet1!$B$2:$B$5</c:f>
              <c:numCache>
                <c:formatCode>General</c:formatCode>
                <c:ptCount val="4"/>
                <c:pt idx="0">
                  <c:v>221</c:v>
                </c:pt>
                <c:pt idx="1">
                  <c:v>279</c:v>
                </c:pt>
                <c:pt idx="2">
                  <c:v>499</c:v>
                </c:pt>
                <c:pt idx="3">
                  <c:v>38</c:v>
                </c:pt>
              </c:numCache>
            </c:numRef>
          </c:val>
          <c:extLst>
            <c:ext xmlns:c16="http://schemas.microsoft.com/office/drawing/2014/chart" uri="{C3380CC4-5D6E-409C-BE32-E72D297353CC}">
              <c16:uniqueId val="{00000000-0417-4486-82BA-87823786E70D}"/>
            </c:ext>
          </c:extLst>
        </c:ser>
        <c:dLbls>
          <c:showLegendKey val="0"/>
          <c:showVal val="0"/>
          <c:showCatName val="0"/>
          <c:showSerName val="0"/>
          <c:showPercent val="0"/>
          <c:showBubbleSize val="0"/>
        </c:dLbls>
        <c:gapWidth val="219"/>
        <c:overlap val="-27"/>
        <c:axId val="499389832"/>
        <c:axId val="499395736"/>
      </c:barChart>
      <c:catAx>
        <c:axId val="49938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95736"/>
        <c:crosses val="autoZero"/>
        <c:auto val="1"/>
        <c:lblAlgn val="ctr"/>
        <c:lblOffset val="100"/>
        <c:noMultiLvlLbl val="0"/>
      </c:catAx>
      <c:valAx>
        <c:axId val="49939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8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580</c:v>
                </c:pt>
              </c:numCache>
            </c:numRef>
          </c:val>
          <c:extLst>
            <c:ext xmlns:c16="http://schemas.microsoft.com/office/drawing/2014/chart" uri="{C3380CC4-5D6E-409C-BE32-E72D297353CC}">
              <c16:uniqueId val="{00000000-0879-4452-83E8-3030AEB748CA}"/>
            </c:ext>
          </c:extLst>
        </c:ser>
        <c:dLbls>
          <c:showLegendKey val="0"/>
          <c:showVal val="0"/>
          <c:showCatName val="0"/>
          <c:showSerName val="0"/>
          <c:showPercent val="0"/>
          <c:showBubbleSize val="0"/>
        </c:dLbls>
        <c:gapWidth val="219"/>
        <c:overlap val="-27"/>
        <c:axId val="499396720"/>
        <c:axId val="499390160"/>
      </c:barChart>
      <c:catAx>
        <c:axId val="49939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90160"/>
        <c:crosses val="autoZero"/>
        <c:auto val="1"/>
        <c:lblAlgn val="ctr"/>
        <c:lblOffset val="100"/>
        <c:noMultiLvlLbl val="0"/>
      </c:catAx>
      <c:valAx>
        <c:axId val="49939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9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-1</c:v>
                </c:pt>
              </c:numCache>
            </c:numRef>
          </c:val>
          <c:extLst>
            <c:ext xmlns:c16="http://schemas.microsoft.com/office/drawing/2014/chart" uri="{C3380CC4-5D6E-409C-BE32-E72D297353CC}">
              <c16:uniqueId val="{00000000-F34F-4B6E-AC31-87EB3FC049E5}"/>
            </c:ext>
          </c:extLst>
        </c:ser>
        <c:dLbls>
          <c:showLegendKey val="0"/>
          <c:showVal val="0"/>
          <c:showCatName val="0"/>
          <c:showSerName val="0"/>
          <c:showPercent val="0"/>
          <c:showBubbleSize val="0"/>
        </c:dLbls>
        <c:gapWidth val="219"/>
        <c:overlap val="-27"/>
        <c:axId val="381610672"/>
        <c:axId val="381611000"/>
      </c:barChart>
      <c:dateAx>
        <c:axId val="38161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11000"/>
        <c:crosses val="autoZero"/>
        <c:auto val="1"/>
        <c:lblOffset val="100"/>
        <c:baseTimeUnit val="months"/>
      </c:dateAx>
      <c:valAx>
        <c:axId val="38161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1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35</c:v>
                </c:pt>
                <c:pt idx="1">
                  <c:v>97</c:v>
                </c:pt>
                <c:pt idx="2">
                  <c:v>31</c:v>
                </c:pt>
                <c:pt idx="3">
                  <c:v>36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0E7-4608-82C5-39F24D09BA1E}"/>
            </c:ext>
          </c:extLst>
        </c:ser>
        <c:dLbls>
          <c:showLegendKey val="0"/>
          <c:showVal val="0"/>
          <c:showCatName val="0"/>
          <c:showSerName val="0"/>
          <c:showPercent val="0"/>
          <c:showBubbleSize val="0"/>
        </c:dLbls>
        <c:gapWidth val="219"/>
        <c:overlap val="-27"/>
        <c:axId val="378059480"/>
        <c:axId val="378061120"/>
      </c:barChart>
      <c:dateAx>
        <c:axId val="378059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61120"/>
        <c:crosses val="autoZero"/>
        <c:auto val="1"/>
        <c:lblOffset val="100"/>
        <c:baseTimeUnit val="months"/>
      </c:dateAx>
      <c:valAx>
        <c:axId val="37806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05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215</c:v>
                </c:pt>
                <c:pt idx="1">
                  <c:v>877</c:v>
                </c:pt>
                <c:pt idx="2">
                  <c:v>220</c:v>
                </c:pt>
                <c:pt idx="3">
                  <c:v>36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23E-45D2-9490-82C4DC741ABA}"/>
            </c:ext>
          </c:extLst>
        </c:ser>
        <c:dLbls>
          <c:showLegendKey val="0"/>
          <c:showVal val="0"/>
          <c:showCatName val="0"/>
          <c:showSerName val="0"/>
          <c:showPercent val="0"/>
          <c:showBubbleSize val="0"/>
        </c:dLbls>
        <c:gapWidth val="219"/>
        <c:overlap val="-27"/>
        <c:axId val="382178184"/>
        <c:axId val="382181464"/>
      </c:barChart>
      <c:catAx>
        <c:axId val="38217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181464"/>
        <c:crosses val="autoZero"/>
        <c:auto val="1"/>
        <c:lblAlgn val="ctr"/>
        <c:lblOffset val="100"/>
        <c:noMultiLvlLbl val="0"/>
      </c:catAx>
      <c:valAx>
        <c:axId val="38218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17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numCache>
            </c:numRef>
          </c:val>
          <c:extLst>
            <c:ext xmlns:c16="http://schemas.microsoft.com/office/drawing/2014/chart" uri="{C3380CC4-5D6E-409C-BE32-E72D297353CC}">
              <c16:uniqueId val="{00000000-33EE-40E4-B9C6-160115300F85}"/>
            </c:ext>
          </c:extLst>
        </c:ser>
        <c:dLbls>
          <c:showLegendKey val="0"/>
          <c:showVal val="0"/>
          <c:showCatName val="0"/>
          <c:showSerName val="0"/>
          <c:showPercent val="0"/>
          <c:showBubbleSize val="0"/>
        </c:dLbls>
        <c:gapWidth val="219"/>
        <c:overlap val="-27"/>
        <c:axId val="377137944"/>
        <c:axId val="377135320"/>
      </c:barChart>
      <c:dateAx>
        <c:axId val="37713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35320"/>
        <c:crosses val="autoZero"/>
        <c:auto val="1"/>
        <c:lblOffset val="100"/>
        <c:baseTimeUnit val="months"/>
      </c:dateAx>
      <c:valAx>
        <c:axId val="37713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3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EFF3-41E4-47FD-A75C-C0808FA0843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E212DD92-76B7-48B8-A0A3-859B5841C8F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6884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7758D-5D85-462B-A6FB-8728879C87BF}"/>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737B0723-E464-411C-ABD2-EA0BB8F48202}"/>
              </a:ext>
            </a:extLst>
          </p:cNvPr>
          <p:cNvGraphicFramePr>
            <a:graphicFrameLocks noGrp="1"/>
          </p:cNvGraphicFramePr>
          <p:nvPr>
            <p:ph type="chart" sz="quarter" idx="13"/>
            <p:extLst>
              <p:ext uri="{D42A27DB-BD31-4B8C-83A1-F6EECF244321}">
                <p14:modId xmlns:p14="http://schemas.microsoft.com/office/powerpoint/2010/main" val="1309509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90E266-C2AC-4181-A1EA-77690D3B5C40}"/>
              </a:ext>
            </a:extLst>
          </p:cNvPr>
          <p:cNvSpPr>
            <a:spLocks noGrp="1"/>
          </p:cNvSpPr>
          <p:nvPr>
            <p:ph type="body" sz="quarter" idx="14"/>
          </p:nvPr>
        </p:nvSpPr>
        <p:spPr/>
        <p:txBody>
          <a:bodyPr/>
          <a:lstStyle/>
          <a:p>
            <a:r>
              <a:rPr lang="en-US"/>
              <a:t>03/01/2023 - 03/31/2023</a:t>
            </a:r>
          </a:p>
        </p:txBody>
      </p:sp>
      <p:sp>
        <p:nvSpPr>
          <p:cNvPr id="5" name="Footer Placeholder 4">
            <a:extLst>
              <a:ext uri="{FF2B5EF4-FFF2-40B4-BE49-F238E27FC236}">
                <a16:creationId xmlns:a16="http://schemas.microsoft.com/office/drawing/2014/main" id="{4A31D927-B9DC-4CD7-AA13-37BC490982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945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FC65B-5A3C-45D2-B2CA-10B751720F0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37DE335-5463-4719-9C36-4BE6A6EFCDDB}"/>
              </a:ext>
            </a:extLst>
          </p:cNvPr>
          <p:cNvGraphicFramePr>
            <a:graphicFrameLocks noGrp="1"/>
          </p:cNvGraphicFramePr>
          <p:nvPr>
            <p:ph type="tbl" sz="quarter" idx="13"/>
            <p:extLst>
              <p:ext uri="{D42A27DB-BD31-4B8C-83A1-F6EECF244321}">
                <p14:modId xmlns:p14="http://schemas.microsoft.com/office/powerpoint/2010/main" val="4210089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39771186"/>
                    </a:ext>
                  </a:extLst>
                </a:gridCol>
                <a:gridCol w="905256">
                  <a:extLst>
                    <a:ext uri="{9D8B030D-6E8A-4147-A177-3AD203B41FA5}">
                      <a16:colId xmlns:a16="http://schemas.microsoft.com/office/drawing/2014/main" val="802352343"/>
                    </a:ext>
                  </a:extLst>
                </a:gridCol>
                <a:gridCol w="905256">
                  <a:extLst>
                    <a:ext uri="{9D8B030D-6E8A-4147-A177-3AD203B41FA5}">
                      <a16:colId xmlns:a16="http://schemas.microsoft.com/office/drawing/2014/main" val="757845524"/>
                    </a:ext>
                  </a:extLst>
                </a:gridCol>
                <a:gridCol w="905256">
                  <a:extLst>
                    <a:ext uri="{9D8B030D-6E8A-4147-A177-3AD203B41FA5}">
                      <a16:colId xmlns:a16="http://schemas.microsoft.com/office/drawing/2014/main" val="1159794651"/>
                    </a:ext>
                  </a:extLst>
                </a:gridCol>
                <a:gridCol w="905256">
                  <a:extLst>
                    <a:ext uri="{9D8B030D-6E8A-4147-A177-3AD203B41FA5}">
                      <a16:colId xmlns:a16="http://schemas.microsoft.com/office/drawing/2014/main" val="958290355"/>
                    </a:ext>
                  </a:extLst>
                </a:gridCol>
                <a:gridCol w="905256">
                  <a:extLst>
                    <a:ext uri="{9D8B030D-6E8A-4147-A177-3AD203B41FA5}">
                      <a16:colId xmlns:a16="http://schemas.microsoft.com/office/drawing/2014/main" val="3368250085"/>
                    </a:ext>
                  </a:extLst>
                </a:gridCol>
                <a:gridCol w="905256">
                  <a:extLst>
                    <a:ext uri="{9D8B030D-6E8A-4147-A177-3AD203B41FA5}">
                      <a16:colId xmlns:a16="http://schemas.microsoft.com/office/drawing/2014/main" val="1524520293"/>
                    </a:ext>
                  </a:extLst>
                </a:gridCol>
                <a:gridCol w="905256">
                  <a:extLst>
                    <a:ext uri="{9D8B030D-6E8A-4147-A177-3AD203B41FA5}">
                      <a16:colId xmlns:a16="http://schemas.microsoft.com/office/drawing/2014/main" val="3828866940"/>
                    </a:ext>
                  </a:extLst>
                </a:gridCol>
                <a:gridCol w="905256">
                  <a:extLst>
                    <a:ext uri="{9D8B030D-6E8A-4147-A177-3AD203B41FA5}">
                      <a16:colId xmlns:a16="http://schemas.microsoft.com/office/drawing/2014/main" val="19676204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0112715"/>
                  </a:ext>
                </a:extLst>
              </a:tr>
              <a:tr h="370840">
                <a:tc>
                  <a:txBody>
                    <a:bodyPr/>
                    <a:lstStyle/>
                    <a:p>
                      <a:r>
                        <a:rPr lang="en-US" sz="1000"/>
                        <a:t>1854</a:t>
                      </a:r>
                    </a:p>
                  </a:txBody>
                  <a:tcPr/>
                </a:tc>
                <a:tc>
                  <a:txBody>
                    <a:bodyPr/>
                    <a:lstStyle/>
                    <a:p>
                      <a:r>
                        <a:rPr lang="en-US" sz="1000"/>
                        <a:t>0</a:t>
                      </a:r>
                    </a:p>
                  </a:txBody>
                  <a:tcPr/>
                </a:tc>
                <a:tc>
                  <a:txBody>
                    <a:bodyPr/>
                    <a:lstStyle/>
                    <a:p>
                      <a:r>
                        <a:rPr lang="en-US" sz="1000"/>
                        <a:t>9</a:t>
                      </a:r>
                    </a:p>
                  </a:txBody>
                  <a:tcPr/>
                </a:tc>
                <a:tc>
                  <a:txBody>
                    <a:bodyPr/>
                    <a:lstStyle/>
                    <a:p>
                      <a:r>
                        <a:rPr lang="en-US" sz="1000"/>
                        <a:t>128</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0.9289 %</a:t>
                      </a:r>
                    </a:p>
                  </a:txBody>
                  <a:tcPr/>
                </a:tc>
                <a:tc>
                  <a:txBody>
                    <a:bodyPr/>
                    <a:lstStyle/>
                    <a:p>
                      <a:r>
                        <a:rPr lang="en-US" sz="1000"/>
                        <a:t>0.0 %</a:t>
                      </a:r>
                    </a:p>
                  </a:txBody>
                  <a:tcPr/>
                </a:tc>
                <a:extLst>
                  <a:ext uri="{0D108BD9-81ED-4DB2-BD59-A6C34878D82A}">
                    <a16:rowId xmlns:a16="http://schemas.microsoft.com/office/drawing/2014/main" val="85640215"/>
                  </a:ext>
                </a:extLst>
              </a:tr>
            </a:tbl>
          </a:graphicData>
        </a:graphic>
      </p:graphicFrame>
      <p:sp>
        <p:nvSpPr>
          <p:cNvPr id="4" name="Text Placeholder 3">
            <a:extLst>
              <a:ext uri="{FF2B5EF4-FFF2-40B4-BE49-F238E27FC236}">
                <a16:creationId xmlns:a16="http://schemas.microsoft.com/office/drawing/2014/main" id="{A78A5257-FFAF-47CB-B60B-48F862F49A37}"/>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964169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247B-471F-4528-8E2D-23A9E2C7D152}"/>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E8C3511-3A1B-45A4-AB57-B468CCA63FCD}"/>
              </a:ext>
            </a:extLst>
          </p:cNvPr>
          <p:cNvGraphicFramePr>
            <a:graphicFrameLocks noGrp="1"/>
          </p:cNvGraphicFramePr>
          <p:nvPr>
            <p:ph type="chart" sz="quarter" idx="13"/>
            <p:extLst>
              <p:ext uri="{D42A27DB-BD31-4B8C-83A1-F6EECF244321}">
                <p14:modId xmlns:p14="http://schemas.microsoft.com/office/powerpoint/2010/main" val="3839705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E78392-BA53-446F-B911-13B2D571A28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DB441EF-4817-4E12-AF7C-6EE7635D3F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0169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5C64F-B5EC-4B09-8753-CA83F2AABD8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05B29CE-9581-4C28-9735-A944A652D081}"/>
              </a:ext>
            </a:extLst>
          </p:cNvPr>
          <p:cNvGraphicFramePr>
            <a:graphicFrameLocks noGrp="1"/>
          </p:cNvGraphicFramePr>
          <p:nvPr>
            <p:ph type="chart" sz="quarter" idx="13"/>
            <p:extLst>
              <p:ext uri="{D42A27DB-BD31-4B8C-83A1-F6EECF244321}">
                <p14:modId xmlns:p14="http://schemas.microsoft.com/office/powerpoint/2010/main" val="3799049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D738E6-2DF9-4ACE-B41F-1CACF055C51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030EF2F-5EFC-4E8B-8888-2F23F8DFD3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5396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E91DD-CA4C-4BE5-8FFB-662FCF0D39CA}"/>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A497484F-93F0-43E3-87CD-0826429E1286}"/>
              </a:ext>
            </a:extLst>
          </p:cNvPr>
          <p:cNvGraphicFramePr>
            <a:graphicFrameLocks noGrp="1"/>
          </p:cNvGraphicFramePr>
          <p:nvPr>
            <p:ph type="chart" sz="quarter" idx="13"/>
            <p:extLst>
              <p:ext uri="{D42A27DB-BD31-4B8C-83A1-F6EECF244321}">
                <p14:modId xmlns:p14="http://schemas.microsoft.com/office/powerpoint/2010/main" val="4273408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95A175-3443-44BA-9E4C-B811616229F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46ADC89-4F6F-48E5-B145-7551828A9E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1634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D3B39-D5E4-415E-AB85-8182F2E8D9F4}"/>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9044AB5-FA2D-4CE3-ADCE-624586998FC1}"/>
              </a:ext>
            </a:extLst>
          </p:cNvPr>
          <p:cNvGraphicFramePr>
            <a:graphicFrameLocks noGrp="1"/>
          </p:cNvGraphicFramePr>
          <p:nvPr>
            <p:ph type="chart" sz="quarter" idx="13"/>
            <p:extLst>
              <p:ext uri="{D42A27DB-BD31-4B8C-83A1-F6EECF244321}">
                <p14:modId xmlns:p14="http://schemas.microsoft.com/office/powerpoint/2010/main" val="4031300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1C64E2-D1B5-4B14-9A60-4827DB40B8A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88CD4F9-272B-4433-AFF7-B7635BC7D3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9652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C10F-A3B1-4ADA-B34B-379608507CE4}"/>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BA5E85CB-B811-4B6D-8F4E-E4AADFEE64A1}"/>
              </a:ext>
            </a:extLst>
          </p:cNvPr>
          <p:cNvGraphicFramePr>
            <a:graphicFrameLocks noGrp="1"/>
          </p:cNvGraphicFramePr>
          <p:nvPr>
            <p:ph type="tbl" sz="quarter" idx="13"/>
            <p:extLst>
              <p:ext uri="{D42A27DB-BD31-4B8C-83A1-F6EECF244321}">
                <p14:modId xmlns:p14="http://schemas.microsoft.com/office/powerpoint/2010/main" val="56952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61155016"/>
                    </a:ext>
                  </a:extLst>
                </a:gridCol>
                <a:gridCol w="1316737">
                  <a:extLst>
                    <a:ext uri="{9D8B030D-6E8A-4147-A177-3AD203B41FA5}">
                      <a16:colId xmlns:a16="http://schemas.microsoft.com/office/drawing/2014/main" val="2833842133"/>
                    </a:ext>
                  </a:extLst>
                </a:gridCol>
                <a:gridCol w="329184">
                  <a:extLst>
                    <a:ext uri="{9D8B030D-6E8A-4147-A177-3AD203B41FA5}">
                      <a16:colId xmlns:a16="http://schemas.microsoft.com/office/drawing/2014/main" val="2217907299"/>
                    </a:ext>
                  </a:extLst>
                </a:gridCol>
                <a:gridCol w="329184">
                  <a:extLst>
                    <a:ext uri="{9D8B030D-6E8A-4147-A177-3AD203B41FA5}">
                      <a16:colId xmlns:a16="http://schemas.microsoft.com/office/drawing/2014/main" val="3148533892"/>
                    </a:ext>
                  </a:extLst>
                </a:gridCol>
                <a:gridCol w="329184">
                  <a:extLst>
                    <a:ext uri="{9D8B030D-6E8A-4147-A177-3AD203B41FA5}">
                      <a16:colId xmlns:a16="http://schemas.microsoft.com/office/drawing/2014/main" val="984639355"/>
                    </a:ext>
                  </a:extLst>
                </a:gridCol>
                <a:gridCol w="329184">
                  <a:extLst>
                    <a:ext uri="{9D8B030D-6E8A-4147-A177-3AD203B41FA5}">
                      <a16:colId xmlns:a16="http://schemas.microsoft.com/office/drawing/2014/main" val="3694168266"/>
                    </a:ext>
                  </a:extLst>
                </a:gridCol>
                <a:gridCol w="329184">
                  <a:extLst>
                    <a:ext uri="{9D8B030D-6E8A-4147-A177-3AD203B41FA5}">
                      <a16:colId xmlns:a16="http://schemas.microsoft.com/office/drawing/2014/main" val="3628558068"/>
                    </a:ext>
                  </a:extLst>
                </a:gridCol>
                <a:gridCol w="329184">
                  <a:extLst>
                    <a:ext uri="{9D8B030D-6E8A-4147-A177-3AD203B41FA5}">
                      <a16:colId xmlns:a16="http://schemas.microsoft.com/office/drawing/2014/main" val="2220605318"/>
                    </a:ext>
                  </a:extLst>
                </a:gridCol>
                <a:gridCol w="329184">
                  <a:extLst>
                    <a:ext uri="{9D8B030D-6E8A-4147-A177-3AD203B41FA5}">
                      <a16:colId xmlns:a16="http://schemas.microsoft.com/office/drawing/2014/main" val="910839646"/>
                    </a:ext>
                  </a:extLst>
                </a:gridCol>
                <a:gridCol w="329184">
                  <a:extLst>
                    <a:ext uri="{9D8B030D-6E8A-4147-A177-3AD203B41FA5}">
                      <a16:colId xmlns:a16="http://schemas.microsoft.com/office/drawing/2014/main" val="59877128"/>
                    </a:ext>
                  </a:extLst>
                </a:gridCol>
                <a:gridCol w="329184">
                  <a:extLst>
                    <a:ext uri="{9D8B030D-6E8A-4147-A177-3AD203B41FA5}">
                      <a16:colId xmlns:a16="http://schemas.microsoft.com/office/drawing/2014/main" val="3061080749"/>
                    </a:ext>
                  </a:extLst>
                </a:gridCol>
                <a:gridCol w="329184">
                  <a:extLst>
                    <a:ext uri="{9D8B030D-6E8A-4147-A177-3AD203B41FA5}">
                      <a16:colId xmlns:a16="http://schemas.microsoft.com/office/drawing/2014/main" val="2037984831"/>
                    </a:ext>
                  </a:extLst>
                </a:gridCol>
                <a:gridCol w="329184">
                  <a:extLst>
                    <a:ext uri="{9D8B030D-6E8A-4147-A177-3AD203B41FA5}">
                      <a16:colId xmlns:a16="http://schemas.microsoft.com/office/drawing/2014/main" val="752353149"/>
                    </a:ext>
                  </a:extLst>
                </a:gridCol>
                <a:gridCol w="329184">
                  <a:extLst>
                    <a:ext uri="{9D8B030D-6E8A-4147-A177-3AD203B41FA5}">
                      <a16:colId xmlns:a16="http://schemas.microsoft.com/office/drawing/2014/main" val="424081078"/>
                    </a:ext>
                  </a:extLst>
                </a:gridCol>
                <a:gridCol w="329184">
                  <a:extLst>
                    <a:ext uri="{9D8B030D-6E8A-4147-A177-3AD203B41FA5}">
                      <a16:colId xmlns:a16="http://schemas.microsoft.com/office/drawing/2014/main" val="267632998"/>
                    </a:ext>
                  </a:extLst>
                </a:gridCol>
                <a:gridCol w="329184">
                  <a:extLst>
                    <a:ext uri="{9D8B030D-6E8A-4147-A177-3AD203B41FA5}">
                      <a16:colId xmlns:a16="http://schemas.microsoft.com/office/drawing/2014/main" val="1391152790"/>
                    </a:ext>
                  </a:extLst>
                </a:gridCol>
                <a:gridCol w="329184">
                  <a:extLst>
                    <a:ext uri="{9D8B030D-6E8A-4147-A177-3AD203B41FA5}">
                      <a16:colId xmlns:a16="http://schemas.microsoft.com/office/drawing/2014/main" val="27290277"/>
                    </a:ext>
                  </a:extLst>
                </a:gridCol>
                <a:gridCol w="329184">
                  <a:extLst>
                    <a:ext uri="{9D8B030D-6E8A-4147-A177-3AD203B41FA5}">
                      <a16:colId xmlns:a16="http://schemas.microsoft.com/office/drawing/2014/main" val="484248013"/>
                    </a:ext>
                  </a:extLst>
                </a:gridCol>
                <a:gridCol w="329184">
                  <a:extLst>
                    <a:ext uri="{9D8B030D-6E8A-4147-A177-3AD203B41FA5}">
                      <a16:colId xmlns:a16="http://schemas.microsoft.com/office/drawing/2014/main" val="3980868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58558473"/>
                  </a:ext>
                </a:extLst>
              </a:tr>
            </a:tbl>
          </a:graphicData>
        </a:graphic>
      </p:graphicFrame>
      <p:sp>
        <p:nvSpPr>
          <p:cNvPr id="4" name="Text Placeholder 3">
            <a:extLst>
              <a:ext uri="{FF2B5EF4-FFF2-40B4-BE49-F238E27FC236}">
                <a16:creationId xmlns:a16="http://schemas.microsoft.com/office/drawing/2014/main" id="{6A49EE37-F451-43DD-B0D4-63CA9D0DB981}"/>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1810138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E3F9D-E81E-49D2-9E95-C5C82E16DD3E}"/>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906E515D-A38D-498B-B849-083191A15215}"/>
              </a:ext>
            </a:extLst>
          </p:cNvPr>
          <p:cNvGraphicFramePr>
            <a:graphicFrameLocks noGrp="1"/>
          </p:cNvGraphicFramePr>
          <p:nvPr>
            <p:ph type="tbl" sz="quarter" idx="13"/>
            <p:extLst>
              <p:ext uri="{D42A27DB-BD31-4B8C-83A1-F6EECF244321}">
                <p14:modId xmlns:p14="http://schemas.microsoft.com/office/powerpoint/2010/main" val="3839777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10296957"/>
                    </a:ext>
                  </a:extLst>
                </a:gridCol>
                <a:gridCol w="1316737">
                  <a:extLst>
                    <a:ext uri="{9D8B030D-6E8A-4147-A177-3AD203B41FA5}">
                      <a16:colId xmlns:a16="http://schemas.microsoft.com/office/drawing/2014/main" val="1264325848"/>
                    </a:ext>
                  </a:extLst>
                </a:gridCol>
                <a:gridCol w="329184">
                  <a:extLst>
                    <a:ext uri="{9D8B030D-6E8A-4147-A177-3AD203B41FA5}">
                      <a16:colId xmlns:a16="http://schemas.microsoft.com/office/drawing/2014/main" val="1213797464"/>
                    </a:ext>
                  </a:extLst>
                </a:gridCol>
                <a:gridCol w="329184">
                  <a:extLst>
                    <a:ext uri="{9D8B030D-6E8A-4147-A177-3AD203B41FA5}">
                      <a16:colId xmlns:a16="http://schemas.microsoft.com/office/drawing/2014/main" val="693459068"/>
                    </a:ext>
                  </a:extLst>
                </a:gridCol>
                <a:gridCol w="329184">
                  <a:extLst>
                    <a:ext uri="{9D8B030D-6E8A-4147-A177-3AD203B41FA5}">
                      <a16:colId xmlns:a16="http://schemas.microsoft.com/office/drawing/2014/main" val="2765252828"/>
                    </a:ext>
                  </a:extLst>
                </a:gridCol>
                <a:gridCol w="329184">
                  <a:extLst>
                    <a:ext uri="{9D8B030D-6E8A-4147-A177-3AD203B41FA5}">
                      <a16:colId xmlns:a16="http://schemas.microsoft.com/office/drawing/2014/main" val="1568944436"/>
                    </a:ext>
                  </a:extLst>
                </a:gridCol>
                <a:gridCol w="329184">
                  <a:extLst>
                    <a:ext uri="{9D8B030D-6E8A-4147-A177-3AD203B41FA5}">
                      <a16:colId xmlns:a16="http://schemas.microsoft.com/office/drawing/2014/main" val="2873359466"/>
                    </a:ext>
                  </a:extLst>
                </a:gridCol>
                <a:gridCol w="329184">
                  <a:extLst>
                    <a:ext uri="{9D8B030D-6E8A-4147-A177-3AD203B41FA5}">
                      <a16:colId xmlns:a16="http://schemas.microsoft.com/office/drawing/2014/main" val="2932663170"/>
                    </a:ext>
                  </a:extLst>
                </a:gridCol>
                <a:gridCol w="329184">
                  <a:extLst>
                    <a:ext uri="{9D8B030D-6E8A-4147-A177-3AD203B41FA5}">
                      <a16:colId xmlns:a16="http://schemas.microsoft.com/office/drawing/2014/main" val="399433537"/>
                    </a:ext>
                  </a:extLst>
                </a:gridCol>
                <a:gridCol w="329184">
                  <a:extLst>
                    <a:ext uri="{9D8B030D-6E8A-4147-A177-3AD203B41FA5}">
                      <a16:colId xmlns:a16="http://schemas.microsoft.com/office/drawing/2014/main" val="2600218117"/>
                    </a:ext>
                  </a:extLst>
                </a:gridCol>
                <a:gridCol w="329184">
                  <a:extLst>
                    <a:ext uri="{9D8B030D-6E8A-4147-A177-3AD203B41FA5}">
                      <a16:colId xmlns:a16="http://schemas.microsoft.com/office/drawing/2014/main" val="493667865"/>
                    </a:ext>
                  </a:extLst>
                </a:gridCol>
                <a:gridCol w="329184">
                  <a:extLst>
                    <a:ext uri="{9D8B030D-6E8A-4147-A177-3AD203B41FA5}">
                      <a16:colId xmlns:a16="http://schemas.microsoft.com/office/drawing/2014/main" val="1085976976"/>
                    </a:ext>
                  </a:extLst>
                </a:gridCol>
                <a:gridCol w="329184">
                  <a:extLst>
                    <a:ext uri="{9D8B030D-6E8A-4147-A177-3AD203B41FA5}">
                      <a16:colId xmlns:a16="http://schemas.microsoft.com/office/drawing/2014/main" val="4181076507"/>
                    </a:ext>
                  </a:extLst>
                </a:gridCol>
                <a:gridCol w="329184">
                  <a:extLst>
                    <a:ext uri="{9D8B030D-6E8A-4147-A177-3AD203B41FA5}">
                      <a16:colId xmlns:a16="http://schemas.microsoft.com/office/drawing/2014/main" val="2660589209"/>
                    </a:ext>
                  </a:extLst>
                </a:gridCol>
                <a:gridCol w="329184">
                  <a:extLst>
                    <a:ext uri="{9D8B030D-6E8A-4147-A177-3AD203B41FA5}">
                      <a16:colId xmlns:a16="http://schemas.microsoft.com/office/drawing/2014/main" val="3766865501"/>
                    </a:ext>
                  </a:extLst>
                </a:gridCol>
                <a:gridCol w="329184">
                  <a:extLst>
                    <a:ext uri="{9D8B030D-6E8A-4147-A177-3AD203B41FA5}">
                      <a16:colId xmlns:a16="http://schemas.microsoft.com/office/drawing/2014/main" val="1583226321"/>
                    </a:ext>
                  </a:extLst>
                </a:gridCol>
                <a:gridCol w="329184">
                  <a:extLst>
                    <a:ext uri="{9D8B030D-6E8A-4147-A177-3AD203B41FA5}">
                      <a16:colId xmlns:a16="http://schemas.microsoft.com/office/drawing/2014/main" val="1436630901"/>
                    </a:ext>
                  </a:extLst>
                </a:gridCol>
                <a:gridCol w="329184">
                  <a:extLst>
                    <a:ext uri="{9D8B030D-6E8A-4147-A177-3AD203B41FA5}">
                      <a16:colId xmlns:a16="http://schemas.microsoft.com/office/drawing/2014/main" val="4167304700"/>
                    </a:ext>
                  </a:extLst>
                </a:gridCol>
                <a:gridCol w="329184">
                  <a:extLst>
                    <a:ext uri="{9D8B030D-6E8A-4147-A177-3AD203B41FA5}">
                      <a16:colId xmlns:a16="http://schemas.microsoft.com/office/drawing/2014/main" val="197694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596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- 2023-03-08 17:00:14</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effective April 1, Todd Takayama (right) will assume the additional title of CEO to become the president and CEO of First Insurance. Todd has been with FICOH since 2010 and was promoted to president in October 2022. Mark Yoda (left), who has served as CEO since September 2021, will return to Tokyo for a new assignment at Tokio Marine Holdings as managing executive officer/deputy head of international business. Tap the link below to learn more.
https://www.ficoh.com/about-us/news/first-insurance-company-of-hawaii-announces-todd-takayama-to-serve-as-president-and-ceo-starting-april-1-2023/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https://quintly-image-storage.s3.amazonaws.com/17ae3836335657ff0a83f20c7d11e5e8/f2cc5447ea38cfb25e3d729e3a43c980.jpg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5694785"/>
                  </a:ext>
                </a:extLst>
              </a:tr>
            </a:tbl>
          </a:graphicData>
        </a:graphic>
      </p:graphicFrame>
      <p:sp>
        <p:nvSpPr>
          <p:cNvPr id="4" name="Text Placeholder 3">
            <a:extLst>
              <a:ext uri="{FF2B5EF4-FFF2-40B4-BE49-F238E27FC236}">
                <a16:creationId xmlns:a16="http://schemas.microsoft.com/office/drawing/2014/main" id="{5CBEBCFF-7670-40B7-9848-06132571DAAF}"/>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926632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4C7A2-0C47-4F27-8505-3E1F0F427932}"/>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B154BDBF-7D5E-407C-8571-CEA3E32081B2}"/>
              </a:ext>
            </a:extLst>
          </p:cNvPr>
          <p:cNvGraphicFramePr>
            <a:graphicFrameLocks noGrp="1"/>
          </p:cNvGraphicFramePr>
          <p:nvPr>
            <p:ph type="tbl" sz="quarter" idx="13"/>
            <p:extLst>
              <p:ext uri="{D42A27DB-BD31-4B8C-83A1-F6EECF244321}">
                <p14:modId xmlns:p14="http://schemas.microsoft.com/office/powerpoint/2010/main" val="3728905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2936033"/>
                    </a:ext>
                  </a:extLst>
                </a:gridCol>
                <a:gridCol w="1316737">
                  <a:extLst>
                    <a:ext uri="{9D8B030D-6E8A-4147-A177-3AD203B41FA5}">
                      <a16:colId xmlns:a16="http://schemas.microsoft.com/office/drawing/2014/main" val="1013323621"/>
                    </a:ext>
                  </a:extLst>
                </a:gridCol>
                <a:gridCol w="329184">
                  <a:extLst>
                    <a:ext uri="{9D8B030D-6E8A-4147-A177-3AD203B41FA5}">
                      <a16:colId xmlns:a16="http://schemas.microsoft.com/office/drawing/2014/main" val="1900380372"/>
                    </a:ext>
                  </a:extLst>
                </a:gridCol>
                <a:gridCol w="329184">
                  <a:extLst>
                    <a:ext uri="{9D8B030D-6E8A-4147-A177-3AD203B41FA5}">
                      <a16:colId xmlns:a16="http://schemas.microsoft.com/office/drawing/2014/main" val="1748068525"/>
                    </a:ext>
                  </a:extLst>
                </a:gridCol>
                <a:gridCol w="329184">
                  <a:extLst>
                    <a:ext uri="{9D8B030D-6E8A-4147-A177-3AD203B41FA5}">
                      <a16:colId xmlns:a16="http://schemas.microsoft.com/office/drawing/2014/main" val="3297601622"/>
                    </a:ext>
                  </a:extLst>
                </a:gridCol>
                <a:gridCol w="329184">
                  <a:extLst>
                    <a:ext uri="{9D8B030D-6E8A-4147-A177-3AD203B41FA5}">
                      <a16:colId xmlns:a16="http://schemas.microsoft.com/office/drawing/2014/main" val="1588208309"/>
                    </a:ext>
                  </a:extLst>
                </a:gridCol>
                <a:gridCol w="329184">
                  <a:extLst>
                    <a:ext uri="{9D8B030D-6E8A-4147-A177-3AD203B41FA5}">
                      <a16:colId xmlns:a16="http://schemas.microsoft.com/office/drawing/2014/main" val="2559305803"/>
                    </a:ext>
                  </a:extLst>
                </a:gridCol>
                <a:gridCol w="329184">
                  <a:extLst>
                    <a:ext uri="{9D8B030D-6E8A-4147-A177-3AD203B41FA5}">
                      <a16:colId xmlns:a16="http://schemas.microsoft.com/office/drawing/2014/main" val="121977815"/>
                    </a:ext>
                  </a:extLst>
                </a:gridCol>
                <a:gridCol w="329184">
                  <a:extLst>
                    <a:ext uri="{9D8B030D-6E8A-4147-A177-3AD203B41FA5}">
                      <a16:colId xmlns:a16="http://schemas.microsoft.com/office/drawing/2014/main" val="634345218"/>
                    </a:ext>
                  </a:extLst>
                </a:gridCol>
                <a:gridCol w="329184">
                  <a:extLst>
                    <a:ext uri="{9D8B030D-6E8A-4147-A177-3AD203B41FA5}">
                      <a16:colId xmlns:a16="http://schemas.microsoft.com/office/drawing/2014/main" val="3044130939"/>
                    </a:ext>
                  </a:extLst>
                </a:gridCol>
                <a:gridCol w="329184">
                  <a:extLst>
                    <a:ext uri="{9D8B030D-6E8A-4147-A177-3AD203B41FA5}">
                      <a16:colId xmlns:a16="http://schemas.microsoft.com/office/drawing/2014/main" val="1872207749"/>
                    </a:ext>
                  </a:extLst>
                </a:gridCol>
                <a:gridCol w="329184">
                  <a:extLst>
                    <a:ext uri="{9D8B030D-6E8A-4147-A177-3AD203B41FA5}">
                      <a16:colId xmlns:a16="http://schemas.microsoft.com/office/drawing/2014/main" val="2521351456"/>
                    </a:ext>
                  </a:extLst>
                </a:gridCol>
                <a:gridCol w="329184">
                  <a:extLst>
                    <a:ext uri="{9D8B030D-6E8A-4147-A177-3AD203B41FA5}">
                      <a16:colId xmlns:a16="http://schemas.microsoft.com/office/drawing/2014/main" val="2663375238"/>
                    </a:ext>
                  </a:extLst>
                </a:gridCol>
                <a:gridCol w="329184">
                  <a:extLst>
                    <a:ext uri="{9D8B030D-6E8A-4147-A177-3AD203B41FA5}">
                      <a16:colId xmlns:a16="http://schemas.microsoft.com/office/drawing/2014/main" val="3058060760"/>
                    </a:ext>
                  </a:extLst>
                </a:gridCol>
                <a:gridCol w="329184">
                  <a:extLst>
                    <a:ext uri="{9D8B030D-6E8A-4147-A177-3AD203B41FA5}">
                      <a16:colId xmlns:a16="http://schemas.microsoft.com/office/drawing/2014/main" val="2390699262"/>
                    </a:ext>
                  </a:extLst>
                </a:gridCol>
                <a:gridCol w="329184">
                  <a:extLst>
                    <a:ext uri="{9D8B030D-6E8A-4147-A177-3AD203B41FA5}">
                      <a16:colId xmlns:a16="http://schemas.microsoft.com/office/drawing/2014/main" val="2600099427"/>
                    </a:ext>
                  </a:extLst>
                </a:gridCol>
                <a:gridCol w="329184">
                  <a:extLst>
                    <a:ext uri="{9D8B030D-6E8A-4147-A177-3AD203B41FA5}">
                      <a16:colId xmlns:a16="http://schemas.microsoft.com/office/drawing/2014/main" val="2062499142"/>
                    </a:ext>
                  </a:extLst>
                </a:gridCol>
                <a:gridCol w="329184">
                  <a:extLst>
                    <a:ext uri="{9D8B030D-6E8A-4147-A177-3AD203B41FA5}">
                      <a16:colId xmlns:a16="http://schemas.microsoft.com/office/drawing/2014/main" val="2978025385"/>
                    </a:ext>
                  </a:extLst>
                </a:gridCol>
                <a:gridCol w="329184">
                  <a:extLst>
                    <a:ext uri="{9D8B030D-6E8A-4147-A177-3AD203B41FA5}">
                      <a16:colId xmlns:a16="http://schemas.microsoft.com/office/drawing/2014/main" val="4224750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0103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- 2023-03-20 18:00:01</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Marine's Good Company Award winners Kaela Wasnich and Charla Chandler recently traveled to Tokyo, Japan to attend the award ceremony. Check out what they saw on their travels. #TeamFICOH #GoodCompany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https://quintly-image-storage.s3.amazonaws.com/17ae3836335657ff0a83f20c7d11e5e8/d7471ca82b29cf84a272fc0b37dd9196.jpg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3032155"/>
                  </a:ext>
                </a:extLst>
              </a:tr>
            </a:tbl>
          </a:graphicData>
        </a:graphic>
      </p:graphicFrame>
      <p:sp>
        <p:nvSpPr>
          <p:cNvPr id="4" name="Text Placeholder 3">
            <a:extLst>
              <a:ext uri="{FF2B5EF4-FFF2-40B4-BE49-F238E27FC236}">
                <a16:creationId xmlns:a16="http://schemas.microsoft.com/office/drawing/2014/main" id="{B262FD1B-F0A7-44A2-B136-244770B6655F}"/>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563867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2321-7284-4408-B386-D69D55B1A3BA}"/>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EE52270D-862C-43B7-AF83-F8CD9641B756}"/>
              </a:ext>
            </a:extLst>
          </p:cNvPr>
          <p:cNvGraphicFramePr>
            <a:graphicFrameLocks noGrp="1"/>
          </p:cNvGraphicFramePr>
          <p:nvPr>
            <p:ph type="tbl" sz="quarter" idx="13"/>
            <p:extLst>
              <p:ext uri="{D42A27DB-BD31-4B8C-83A1-F6EECF244321}">
                <p14:modId xmlns:p14="http://schemas.microsoft.com/office/powerpoint/2010/main" val="1630156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64590693"/>
                    </a:ext>
                  </a:extLst>
                </a:gridCol>
                <a:gridCol w="1316737">
                  <a:extLst>
                    <a:ext uri="{9D8B030D-6E8A-4147-A177-3AD203B41FA5}">
                      <a16:colId xmlns:a16="http://schemas.microsoft.com/office/drawing/2014/main" val="3299677036"/>
                    </a:ext>
                  </a:extLst>
                </a:gridCol>
                <a:gridCol w="329184">
                  <a:extLst>
                    <a:ext uri="{9D8B030D-6E8A-4147-A177-3AD203B41FA5}">
                      <a16:colId xmlns:a16="http://schemas.microsoft.com/office/drawing/2014/main" val="566179492"/>
                    </a:ext>
                  </a:extLst>
                </a:gridCol>
                <a:gridCol w="329184">
                  <a:extLst>
                    <a:ext uri="{9D8B030D-6E8A-4147-A177-3AD203B41FA5}">
                      <a16:colId xmlns:a16="http://schemas.microsoft.com/office/drawing/2014/main" val="2535212867"/>
                    </a:ext>
                  </a:extLst>
                </a:gridCol>
                <a:gridCol w="329184">
                  <a:extLst>
                    <a:ext uri="{9D8B030D-6E8A-4147-A177-3AD203B41FA5}">
                      <a16:colId xmlns:a16="http://schemas.microsoft.com/office/drawing/2014/main" val="1375858520"/>
                    </a:ext>
                  </a:extLst>
                </a:gridCol>
                <a:gridCol w="329184">
                  <a:extLst>
                    <a:ext uri="{9D8B030D-6E8A-4147-A177-3AD203B41FA5}">
                      <a16:colId xmlns:a16="http://schemas.microsoft.com/office/drawing/2014/main" val="2050395863"/>
                    </a:ext>
                  </a:extLst>
                </a:gridCol>
                <a:gridCol w="329184">
                  <a:extLst>
                    <a:ext uri="{9D8B030D-6E8A-4147-A177-3AD203B41FA5}">
                      <a16:colId xmlns:a16="http://schemas.microsoft.com/office/drawing/2014/main" val="2797166576"/>
                    </a:ext>
                  </a:extLst>
                </a:gridCol>
                <a:gridCol w="329184">
                  <a:extLst>
                    <a:ext uri="{9D8B030D-6E8A-4147-A177-3AD203B41FA5}">
                      <a16:colId xmlns:a16="http://schemas.microsoft.com/office/drawing/2014/main" val="3683330959"/>
                    </a:ext>
                  </a:extLst>
                </a:gridCol>
                <a:gridCol w="329184">
                  <a:extLst>
                    <a:ext uri="{9D8B030D-6E8A-4147-A177-3AD203B41FA5}">
                      <a16:colId xmlns:a16="http://schemas.microsoft.com/office/drawing/2014/main" val="3874646267"/>
                    </a:ext>
                  </a:extLst>
                </a:gridCol>
                <a:gridCol w="329184">
                  <a:extLst>
                    <a:ext uri="{9D8B030D-6E8A-4147-A177-3AD203B41FA5}">
                      <a16:colId xmlns:a16="http://schemas.microsoft.com/office/drawing/2014/main" val="2954114761"/>
                    </a:ext>
                  </a:extLst>
                </a:gridCol>
                <a:gridCol w="329184">
                  <a:extLst>
                    <a:ext uri="{9D8B030D-6E8A-4147-A177-3AD203B41FA5}">
                      <a16:colId xmlns:a16="http://schemas.microsoft.com/office/drawing/2014/main" val="1976538223"/>
                    </a:ext>
                  </a:extLst>
                </a:gridCol>
                <a:gridCol w="329184">
                  <a:extLst>
                    <a:ext uri="{9D8B030D-6E8A-4147-A177-3AD203B41FA5}">
                      <a16:colId xmlns:a16="http://schemas.microsoft.com/office/drawing/2014/main" val="732501644"/>
                    </a:ext>
                  </a:extLst>
                </a:gridCol>
                <a:gridCol w="329184">
                  <a:extLst>
                    <a:ext uri="{9D8B030D-6E8A-4147-A177-3AD203B41FA5}">
                      <a16:colId xmlns:a16="http://schemas.microsoft.com/office/drawing/2014/main" val="2092120725"/>
                    </a:ext>
                  </a:extLst>
                </a:gridCol>
                <a:gridCol w="329184">
                  <a:extLst>
                    <a:ext uri="{9D8B030D-6E8A-4147-A177-3AD203B41FA5}">
                      <a16:colId xmlns:a16="http://schemas.microsoft.com/office/drawing/2014/main" val="1817975811"/>
                    </a:ext>
                  </a:extLst>
                </a:gridCol>
                <a:gridCol w="329184">
                  <a:extLst>
                    <a:ext uri="{9D8B030D-6E8A-4147-A177-3AD203B41FA5}">
                      <a16:colId xmlns:a16="http://schemas.microsoft.com/office/drawing/2014/main" val="2080868310"/>
                    </a:ext>
                  </a:extLst>
                </a:gridCol>
                <a:gridCol w="329184">
                  <a:extLst>
                    <a:ext uri="{9D8B030D-6E8A-4147-A177-3AD203B41FA5}">
                      <a16:colId xmlns:a16="http://schemas.microsoft.com/office/drawing/2014/main" val="483261559"/>
                    </a:ext>
                  </a:extLst>
                </a:gridCol>
                <a:gridCol w="329184">
                  <a:extLst>
                    <a:ext uri="{9D8B030D-6E8A-4147-A177-3AD203B41FA5}">
                      <a16:colId xmlns:a16="http://schemas.microsoft.com/office/drawing/2014/main" val="1201898643"/>
                    </a:ext>
                  </a:extLst>
                </a:gridCol>
                <a:gridCol w="329184">
                  <a:extLst>
                    <a:ext uri="{9D8B030D-6E8A-4147-A177-3AD203B41FA5}">
                      <a16:colId xmlns:a16="http://schemas.microsoft.com/office/drawing/2014/main" val="1148402872"/>
                    </a:ext>
                  </a:extLst>
                </a:gridCol>
                <a:gridCol w="329184">
                  <a:extLst>
                    <a:ext uri="{9D8B030D-6E8A-4147-A177-3AD203B41FA5}">
                      <a16:colId xmlns:a16="http://schemas.microsoft.com/office/drawing/2014/main" val="386325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765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- 2023-03-17 18:00:04</a:t>
                      </a:r>
                      <a:r>
                        <a:rPr kumimoji="0" lang="en-US" sz="1000" b="0" i="0" u="none" strike="noStrike" kern="1200" cap="none" spc="0" normalizeH="0" baseline="0" noProof="0">
                          <a:ln>
                            <a:noFill/>
                          </a:ln>
                          <a:solidFill>
                            <a:prstClr val="black"/>
                          </a:solidFill>
                          <a:effectLst/>
                          <a:uLnTx/>
                          <a:uFillTx/>
                          <a:latin typeface="Calibri"/>
                          <a:ea typeface="+mn-ea"/>
                          <a:cs typeface="+mn-cs"/>
                        </a:rPr>
                        <a:t>
 As a GREEN brand, our love of all things Irish and green runs deep. As proof, check out Kahea K. of our Claims department, who recently celebrated 25 years of service at First Insurance! Happy St. Patrick’s Day,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https://quintly-image-storage.s3.amazonaws.com/17ae3836335657ff0a83f20c7d11e5e8/255680ec07a83d2e51f0b2f07327e33d.jpg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10630994"/>
                  </a:ext>
                </a:extLst>
              </a:tr>
            </a:tbl>
          </a:graphicData>
        </a:graphic>
      </p:graphicFrame>
      <p:sp>
        <p:nvSpPr>
          <p:cNvPr id="4" name="Text Placeholder 3">
            <a:extLst>
              <a:ext uri="{FF2B5EF4-FFF2-40B4-BE49-F238E27FC236}">
                <a16:creationId xmlns:a16="http://schemas.microsoft.com/office/drawing/2014/main" id="{13A3031D-50F1-4989-8AA9-C179D4385F15}"/>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668020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8C880-8A57-4AAA-9739-CBB934FF61C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CC46BBB-2FAA-40FC-97D1-56AD777EF46B}"/>
              </a:ext>
            </a:extLst>
          </p:cNvPr>
          <p:cNvGraphicFramePr>
            <a:graphicFrameLocks noGrp="1"/>
          </p:cNvGraphicFramePr>
          <p:nvPr>
            <p:ph type="tbl" sz="quarter" idx="13"/>
            <p:extLst>
              <p:ext uri="{D42A27DB-BD31-4B8C-83A1-F6EECF244321}">
                <p14:modId xmlns:p14="http://schemas.microsoft.com/office/powerpoint/2010/main" val="273481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53988481"/>
                    </a:ext>
                  </a:extLst>
                </a:gridCol>
                <a:gridCol w="576072">
                  <a:extLst>
                    <a:ext uri="{9D8B030D-6E8A-4147-A177-3AD203B41FA5}">
                      <a16:colId xmlns:a16="http://schemas.microsoft.com/office/drawing/2014/main" val="3297171736"/>
                    </a:ext>
                  </a:extLst>
                </a:gridCol>
                <a:gridCol w="576072">
                  <a:extLst>
                    <a:ext uri="{9D8B030D-6E8A-4147-A177-3AD203B41FA5}">
                      <a16:colId xmlns:a16="http://schemas.microsoft.com/office/drawing/2014/main" val="3733432350"/>
                    </a:ext>
                  </a:extLst>
                </a:gridCol>
                <a:gridCol w="576072">
                  <a:extLst>
                    <a:ext uri="{9D8B030D-6E8A-4147-A177-3AD203B41FA5}">
                      <a16:colId xmlns:a16="http://schemas.microsoft.com/office/drawing/2014/main" val="3110022924"/>
                    </a:ext>
                  </a:extLst>
                </a:gridCol>
                <a:gridCol w="576072">
                  <a:extLst>
                    <a:ext uri="{9D8B030D-6E8A-4147-A177-3AD203B41FA5}">
                      <a16:colId xmlns:a16="http://schemas.microsoft.com/office/drawing/2014/main" val="2446827207"/>
                    </a:ext>
                  </a:extLst>
                </a:gridCol>
                <a:gridCol w="576072">
                  <a:extLst>
                    <a:ext uri="{9D8B030D-6E8A-4147-A177-3AD203B41FA5}">
                      <a16:colId xmlns:a16="http://schemas.microsoft.com/office/drawing/2014/main" val="4203728196"/>
                    </a:ext>
                  </a:extLst>
                </a:gridCol>
                <a:gridCol w="576072">
                  <a:extLst>
                    <a:ext uri="{9D8B030D-6E8A-4147-A177-3AD203B41FA5}">
                      <a16:colId xmlns:a16="http://schemas.microsoft.com/office/drawing/2014/main" val="1931525832"/>
                    </a:ext>
                  </a:extLst>
                </a:gridCol>
                <a:gridCol w="576072">
                  <a:extLst>
                    <a:ext uri="{9D8B030D-6E8A-4147-A177-3AD203B41FA5}">
                      <a16:colId xmlns:a16="http://schemas.microsoft.com/office/drawing/2014/main" val="1469761260"/>
                    </a:ext>
                  </a:extLst>
                </a:gridCol>
                <a:gridCol w="576072">
                  <a:extLst>
                    <a:ext uri="{9D8B030D-6E8A-4147-A177-3AD203B41FA5}">
                      <a16:colId xmlns:a16="http://schemas.microsoft.com/office/drawing/2014/main" val="2757166138"/>
                    </a:ext>
                  </a:extLst>
                </a:gridCol>
                <a:gridCol w="576072">
                  <a:extLst>
                    <a:ext uri="{9D8B030D-6E8A-4147-A177-3AD203B41FA5}">
                      <a16:colId xmlns:a16="http://schemas.microsoft.com/office/drawing/2014/main" val="2254977608"/>
                    </a:ext>
                  </a:extLst>
                </a:gridCol>
                <a:gridCol w="576072">
                  <a:extLst>
                    <a:ext uri="{9D8B030D-6E8A-4147-A177-3AD203B41FA5}">
                      <a16:colId xmlns:a16="http://schemas.microsoft.com/office/drawing/2014/main" val="1992371769"/>
                    </a:ext>
                  </a:extLst>
                </a:gridCol>
                <a:gridCol w="576072">
                  <a:extLst>
                    <a:ext uri="{9D8B030D-6E8A-4147-A177-3AD203B41FA5}">
                      <a16:colId xmlns:a16="http://schemas.microsoft.com/office/drawing/2014/main" val="3514442720"/>
                    </a:ext>
                  </a:extLst>
                </a:gridCol>
                <a:gridCol w="576072">
                  <a:extLst>
                    <a:ext uri="{9D8B030D-6E8A-4147-A177-3AD203B41FA5}">
                      <a16:colId xmlns:a16="http://schemas.microsoft.com/office/drawing/2014/main" val="362321932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91339709"/>
                  </a:ext>
                </a:extLst>
              </a:tr>
              <a:tr h="370840">
                <a:tc>
                  <a:txBody>
                    <a:bodyPr/>
                    <a:lstStyle/>
                    <a:p>
                      <a:r>
                        <a:rPr lang="en-US" sz="1000"/>
                        <a:t>1189</a:t>
                      </a:r>
                    </a:p>
                  </a:txBody>
                  <a:tcPr/>
                </a:tc>
                <a:tc>
                  <a:txBody>
                    <a:bodyPr/>
                    <a:lstStyle/>
                    <a:p>
                      <a:r>
                        <a:rPr lang="en-US" sz="1000"/>
                        <a:t>-2</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0.0093 %</a:t>
                      </a:r>
                    </a:p>
                  </a:txBody>
                  <a:tcPr/>
                </a:tc>
                <a:tc>
                  <a:txBody>
                    <a:bodyPr/>
                    <a:lstStyle/>
                    <a:p>
                      <a:r>
                        <a:rPr lang="en-US" sz="1000"/>
                        <a:t>0.0 %</a:t>
                      </a:r>
                    </a:p>
                  </a:txBody>
                  <a:tcPr/>
                </a:tc>
                <a:extLst>
                  <a:ext uri="{0D108BD9-81ED-4DB2-BD59-A6C34878D82A}">
                    <a16:rowId xmlns:a16="http://schemas.microsoft.com/office/drawing/2014/main" val="2264562603"/>
                  </a:ext>
                </a:extLst>
              </a:tr>
            </a:tbl>
          </a:graphicData>
        </a:graphic>
      </p:graphicFrame>
      <p:sp>
        <p:nvSpPr>
          <p:cNvPr id="4" name="Text Placeholder 3">
            <a:extLst>
              <a:ext uri="{FF2B5EF4-FFF2-40B4-BE49-F238E27FC236}">
                <a16:creationId xmlns:a16="http://schemas.microsoft.com/office/drawing/2014/main" id="{A5BE0E72-F8DB-474C-BFB1-D6DF4789082F}"/>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535754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994B2-5AD3-4D27-A619-39E2E4F1EDC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D80AD6B3-1D09-4CDE-9B77-BB3BCE21D966}"/>
              </a:ext>
            </a:extLst>
          </p:cNvPr>
          <p:cNvGraphicFramePr>
            <a:graphicFrameLocks noGrp="1"/>
          </p:cNvGraphicFramePr>
          <p:nvPr>
            <p:ph type="chart" sz="quarter" idx="13"/>
            <p:extLst>
              <p:ext uri="{D42A27DB-BD31-4B8C-83A1-F6EECF244321}">
                <p14:modId xmlns:p14="http://schemas.microsoft.com/office/powerpoint/2010/main" val="2443956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6088D-BCC4-4586-AF46-E7EADA905F7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0C0737D-FA90-4417-8489-9AC2EF0BB9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1241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841AC-6DC5-4693-8323-BF216FFC0BA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079102F-A96D-48B7-A299-4B3BDADF51BD}"/>
              </a:ext>
            </a:extLst>
          </p:cNvPr>
          <p:cNvGraphicFramePr>
            <a:graphicFrameLocks noGrp="1"/>
          </p:cNvGraphicFramePr>
          <p:nvPr>
            <p:ph type="chart" sz="quarter" idx="13"/>
            <p:extLst>
              <p:ext uri="{D42A27DB-BD31-4B8C-83A1-F6EECF244321}">
                <p14:modId xmlns:p14="http://schemas.microsoft.com/office/powerpoint/2010/main" val="4220477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7084EF-60B1-4731-941D-3B13B7444F4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3BEF291-D612-4E47-8156-721707E97C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9078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33D1C-F6BA-4CF9-8A75-C54BD5F22910}"/>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FEC814D5-C8CE-4CA3-AD2E-26757C3DB0FB}"/>
              </a:ext>
            </a:extLst>
          </p:cNvPr>
          <p:cNvGraphicFramePr>
            <a:graphicFrameLocks noGrp="1"/>
          </p:cNvGraphicFramePr>
          <p:nvPr>
            <p:ph type="chart" sz="quarter" idx="13"/>
            <p:extLst>
              <p:ext uri="{D42A27DB-BD31-4B8C-83A1-F6EECF244321}">
                <p14:modId xmlns:p14="http://schemas.microsoft.com/office/powerpoint/2010/main" val="1854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B8AFA-35DC-46B7-896B-80EF93A3450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3D4A16A-6FA4-423E-987A-2798D2DBB0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236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B7B61-77A3-48C0-9584-FB655CF6F6D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ADA4938-1C0B-4E9D-8EA4-13B5FD55E2F5}"/>
              </a:ext>
            </a:extLst>
          </p:cNvPr>
          <p:cNvGraphicFramePr>
            <a:graphicFrameLocks noGrp="1"/>
          </p:cNvGraphicFramePr>
          <p:nvPr>
            <p:ph type="tbl" sz="quarter" idx="13"/>
            <p:extLst>
              <p:ext uri="{D42A27DB-BD31-4B8C-83A1-F6EECF244321}">
                <p14:modId xmlns:p14="http://schemas.microsoft.com/office/powerpoint/2010/main" val="282079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1921185"/>
                    </a:ext>
                  </a:extLst>
                </a:gridCol>
                <a:gridCol w="493776">
                  <a:extLst>
                    <a:ext uri="{9D8B030D-6E8A-4147-A177-3AD203B41FA5}">
                      <a16:colId xmlns:a16="http://schemas.microsoft.com/office/drawing/2014/main" val="4023713516"/>
                    </a:ext>
                  </a:extLst>
                </a:gridCol>
                <a:gridCol w="1069848">
                  <a:extLst>
                    <a:ext uri="{9D8B030D-6E8A-4147-A177-3AD203B41FA5}">
                      <a16:colId xmlns:a16="http://schemas.microsoft.com/office/drawing/2014/main" val="1071209552"/>
                    </a:ext>
                  </a:extLst>
                </a:gridCol>
                <a:gridCol w="1069848">
                  <a:extLst>
                    <a:ext uri="{9D8B030D-6E8A-4147-A177-3AD203B41FA5}">
                      <a16:colId xmlns:a16="http://schemas.microsoft.com/office/drawing/2014/main" val="2466434554"/>
                    </a:ext>
                  </a:extLst>
                </a:gridCol>
                <a:gridCol w="1069848">
                  <a:extLst>
                    <a:ext uri="{9D8B030D-6E8A-4147-A177-3AD203B41FA5}">
                      <a16:colId xmlns:a16="http://schemas.microsoft.com/office/drawing/2014/main" val="3546248251"/>
                    </a:ext>
                  </a:extLst>
                </a:gridCol>
                <a:gridCol w="1069848">
                  <a:extLst>
                    <a:ext uri="{9D8B030D-6E8A-4147-A177-3AD203B41FA5}">
                      <a16:colId xmlns:a16="http://schemas.microsoft.com/office/drawing/2014/main" val="2513207927"/>
                    </a:ext>
                  </a:extLst>
                </a:gridCol>
                <a:gridCol w="1069848">
                  <a:extLst>
                    <a:ext uri="{9D8B030D-6E8A-4147-A177-3AD203B41FA5}">
                      <a16:colId xmlns:a16="http://schemas.microsoft.com/office/drawing/2014/main" val="12347146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563459705"/>
                  </a:ext>
                </a:extLst>
              </a:tr>
              <a:tr h="370840">
                <a:tc>
                  <a:txBody>
                    <a:bodyPr/>
                    <a:lstStyle/>
                    <a:p>
                      <a:r>
                        <a:rPr lang="en-US" sz="1000" b="1"/>
                        <a:t>@FirstInsHI - 2023-03-08 17:01:46</a:t>
                      </a:r>
                      <a:r>
                        <a:rPr lang="en-US" sz="1000"/>
                        <a:t>
 Effective April 1, Todd Takayama (right) will assume the additional title of CEO to become the president and CEO of First Insurance. Tap the link below to learn more.
https://t.co/6MSBrtV1WF https://t.co/a3uUsPlX5q</a:t>
                      </a:r>
                    </a:p>
                  </a:txBody>
                  <a:tcPr/>
                </a:tc>
                <a:tc>
                  <a:txBody>
                    <a:bodyPr/>
                    <a:lstStyle/>
                    <a:p>
                      <a:r>
                        <a:rPr lang="en-US" sz="1000"/>
                        <a:t>03/09/2023 01:05:39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0.0840 %</a:t>
                      </a:r>
                    </a:p>
                  </a:txBody>
                  <a:tcPr/>
                </a:tc>
                <a:extLst>
                  <a:ext uri="{0D108BD9-81ED-4DB2-BD59-A6C34878D82A}">
                    <a16:rowId xmlns:a16="http://schemas.microsoft.com/office/drawing/2014/main" val="2452277437"/>
                  </a:ext>
                </a:extLst>
              </a:tr>
              <a:tr h="370840">
                <a:tc>
                  <a:txBody>
                    <a:bodyPr/>
                    <a:lstStyle/>
                    <a:p>
                      <a:r>
                        <a:rPr lang="en-US" sz="1000" b="1"/>
                        <a:t>@FirstInsHI - 2023-03-02 11:37:00</a:t>
                      </a:r>
                      <a:r>
                        <a:rPr lang="en-US" sz="1000"/>
                        <a:t>
 Drowsy driving is a big cause of traffic fatalities. If you drive while you’re tired, here’s a wakeup call: Don’t do it. Also, be mindful of the effects of medication. Get other safe driving reminders here &amp;gt; https://t.co/7Zjpejty9D</a:t>
                      </a:r>
                    </a:p>
                  </a:txBody>
                  <a:tcPr/>
                </a:tc>
                <a:tc>
                  <a:txBody>
                    <a:bodyPr/>
                    <a:lstStyle/>
                    <a:p>
                      <a:r>
                        <a:rPr lang="en-US" sz="1000"/>
                        <a:t>03/02/2023 13:05:40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629717026"/>
                  </a:ext>
                </a:extLst>
              </a:tr>
              <a:tr h="370840">
                <a:tc>
                  <a:txBody>
                    <a:bodyPr/>
                    <a:lstStyle/>
                    <a:p>
                      <a:r>
                        <a:rPr lang="en-US" sz="1000" b="1"/>
                        <a:t>@FirstInsHI - 2023-03-15 13:04:13</a:t>
                      </a:r>
                      <a:r>
                        <a:rPr lang="en-US" sz="1000"/>
                        <a:t>
 Standard homeowners insurance does not cover flooding, but the National Flood Insurance Program does. Learn more&amp;gt;
https://t.co/jVhkwq591l</a:t>
                      </a:r>
                    </a:p>
                  </a:txBody>
                  <a:tcPr/>
                </a:tc>
                <a:tc>
                  <a:txBody>
                    <a:bodyPr/>
                    <a:lstStyle/>
                    <a:p>
                      <a:r>
                        <a:rPr lang="en-US" sz="1000"/>
                        <a:t>03/15/2023 14:05:37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82947493"/>
                  </a:ext>
                </a:extLst>
              </a:tr>
            </a:tbl>
          </a:graphicData>
        </a:graphic>
      </p:graphicFrame>
      <p:sp>
        <p:nvSpPr>
          <p:cNvPr id="4" name="Text Placeholder 3">
            <a:extLst>
              <a:ext uri="{FF2B5EF4-FFF2-40B4-BE49-F238E27FC236}">
                <a16:creationId xmlns:a16="http://schemas.microsoft.com/office/drawing/2014/main" id="{BEE0F698-6AD1-42C3-85E6-F60A1282BDAA}"/>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359657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99551-60D2-4DBE-A50E-C4429CBBDC8F}"/>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8A06FE7-586D-41A1-872D-2D7657477208}"/>
              </a:ext>
            </a:extLst>
          </p:cNvPr>
          <p:cNvGraphicFramePr>
            <a:graphicFrameLocks noGrp="1"/>
          </p:cNvGraphicFramePr>
          <p:nvPr>
            <p:ph type="tbl" sz="quarter" idx="13"/>
            <p:extLst>
              <p:ext uri="{D42A27DB-BD31-4B8C-83A1-F6EECF244321}">
                <p14:modId xmlns:p14="http://schemas.microsoft.com/office/powerpoint/2010/main" val="1854062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98217156"/>
                    </a:ext>
                  </a:extLst>
                </a:gridCol>
                <a:gridCol w="576072">
                  <a:extLst>
                    <a:ext uri="{9D8B030D-6E8A-4147-A177-3AD203B41FA5}">
                      <a16:colId xmlns:a16="http://schemas.microsoft.com/office/drawing/2014/main" val="2007851444"/>
                    </a:ext>
                  </a:extLst>
                </a:gridCol>
                <a:gridCol w="576072">
                  <a:extLst>
                    <a:ext uri="{9D8B030D-6E8A-4147-A177-3AD203B41FA5}">
                      <a16:colId xmlns:a16="http://schemas.microsoft.com/office/drawing/2014/main" val="1771135005"/>
                    </a:ext>
                  </a:extLst>
                </a:gridCol>
                <a:gridCol w="576072">
                  <a:extLst>
                    <a:ext uri="{9D8B030D-6E8A-4147-A177-3AD203B41FA5}">
                      <a16:colId xmlns:a16="http://schemas.microsoft.com/office/drawing/2014/main" val="3119882209"/>
                    </a:ext>
                  </a:extLst>
                </a:gridCol>
                <a:gridCol w="576072">
                  <a:extLst>
                    <a:ext uri="{9D8B030D-6E8A-4147-A177-3AD203B41FA5}">
                      <a16:colId xmlns:a16="http://schemas.microsoft.com/office/drawing/2014/main" val="2164659484"/>
                    </a:ext>
                  </a:extLst>
                </a:gridCol>
                <a:gridCol w="576072">
                  <a:extLst>
                    <a:ext uri="{9D8B030D-6E8A-4147-A177-3AD203B41FA5}">
                      <a16:colId xmlns:a16="http://schemas.microsoft.com/office/drawing/2014/main" val="4040886495"/>
                    </a:ext>
                  </a:extLst>
                </a:gridCol>
                <a:gridCol w="576072">
                  <a:extLst>
                    <a:ext uri="{9D8B030D-6E8A-4147-A177-3AD203B41FA5}">
                      <a16:colId xmlns:a16="http://schemas.microsoft.com/office/drawing/2014/main" val="43715003"/>
                    </a:ext>
                  </a:extLst>
                </a:gridCol>
                <a:gridCol w="576072">
                  <a:extLst>
                    <a:ext uri="{9D8B030D-6E8A-4147-A177-3AD203B41FA5}">
                      <a16:colId xmlns:a16="http://schemas.microsoft.com/office/drawing/2014/main" val="4009951950"/>
                    </a:ext>
                  </a:extLst>
                </a:gridCol>
                <a:gridCol w="576072">
                  <a:extLst>
                    <a:ext uri="{9D8B030D-6E8A-4147-A177-3AD203B41FA5}">
                      <a16:colId xmlns:a16="http://schemas.microsoft.com/office/drawing/2014/main" val="2888141316"/>
                    </a:ext>
                  </a:extLst>
                </a:gridCol>
                <a:gridCol w="576072">
                  <a:extLst>
                    <a:ext uri="{9D8B030D-6E8A-4147-A177-3AD203B41FA5}">
                      <a16:colId xmlns:a16="http://schemas.microsoft.com/office/drawing/2014/main" val="2386830329"/>
                    </a:ext>
                  </a:extLst>
                </a:gridCol>
                <a:gridCol w="576072">
                  <a:extLst>
                    <a:ext uri="{9D8B030D-6E8A-4147-A177-3AD203B41FA5}">
                      <a16:colId xmlns:a16="http://schemas.microsoft.com/office/drawing/2014/main" val="2892077782"/>
                    </a:ext>
                  </a:extLst>
                </a:gridCol>
                <a:gridCol w="576072">
                  <a:extLst>
                    <a:ext uri="{9D8B030D-6E8A-4147-A177-3AD203B41FA5}">
                      <a16:colId xmlns:a16="http://schemas.microsoft.com/office/drawing/2014/main" val="2986242058"/>
                    </a:ext>
                  </a:extLst>
                </a:gridCol>
                <a:gridCol w="576072">
                  <a:extLst>
                    <a:ext uri="{9D8B030D-6E8A-4147-A177-3AD203B41FA5}">
                      <a16:colId xmlns:a16="http://schemas.microsoft.com/office/drawing/2014/main" val="1855836664"/>
                    </a:ext>
                  </a:extLst>
                </a:gridCol>
                <a:gridCol w="576072">
                  <a:extLst>
                    <a:ext uri="{9D8B030D-6E8A-4147-A177-3AD203B41FA5}">
                      <a16:colId xmlns:a16="http://schemas.microsoft.com/office/drawing/2014/main" val="336231749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865189258"/>
                  </a:ext>
                </a:extLst>
              </a:tr>
              <a:tr h="370840">
                <a:tc>
                  <a:txBody>
                    <a:bodyPr/>
                    <a:lstStyle/>
                    <a:p>
                      <a:r>
                        <a:rPr lang="en-US" sz="1000"/>
                        <a:t>3955</a:t>
                      </a:r>
                    </a:p>
                  </a:txBody>
                  <a:tcPr/>
                </a:tc>
                <a:tc>
                  <a:txBody>
                    <a:bodyPr/>
                    <a:lstStyle/>
                    <a:p>
                      <a:r>
                        <a:rPr lang="en-US" sz="1000"/>
                        <a:t>36</a:t>
                      </a:r>
                    </a:p>
                  </a:txBody>
                  <a:tcPr/>
                </a:tc>
                <a:tc>
                  <a:txBody>
                    <a:bodyPr/>
                    <a:lstStyle/>
                    <a:p>
                      <a:r>
                        <a:rPr lang="en-US" sz="1000"/>
                        <a:t>7</a:t>
                      </a:r>
                    </a:p>
                  </a:txBody>
                  <a:tcPr/>
                </a:tc>
                <a:tc>
                  <a:txBody>
                    <a:bodyPr/>
                    <a:lstStyle/>
                    <a:p>
                      <a:r>
                        <a:rPr lang="en-US" sz="1000"/>
                        <a:t>467</a:t>
                      </a:r>
                    </a:p>
                  </a:txBody>
                  <a:tcPr/>
                </a:tc>
                <a:tc>
                  <a:txBody>
                    <a:bodyPr/>
                    <a:lstStyle/>
                    <a:p>
                      <a:r>
                        <a:rPr lang="en-US" sz="1000"/>
                        <a:t>66.714285714286</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2344</a:t>
                      </a:r>
                    </a:p>
                  </a:txBody>
                  <a:tcPr/>
                </a:tc>
                <a:tc>
                  <a:txBody>
                    <a:bodyPr/>
                    <a:lstStyle/>
                    <a:p>
                      <a:r>
                        <a:rPr lang="en-US" sz="1000"/>
                        <a:t>334.85714285714</a:t>
                      </a:r>
                    </a:p>
                  </a:txBody>
                  <a:tcPr/>
                </a:tc>
                <a:tc>
                  <a:txBody>
                    <a:bodyPr/>
                    <a:lstStyle/>
                    <a:p>
                      <a:r>
                        <a:rPr lang="en-US" sz="1000"/>
                        <a:t>10471</a:t>
                      </a:r>
                    </a:p>
                  </a:txBody>
                  <a:tcPr/>
                </a:tc>
                <a:tc>
                  <a:txBody>
                    <a:bodyPr/>
                    <a:lstStyle/>
                    <a:p>
                      <a:r>
                        <a:rPr lang="en-US" sz="1000"/>
                        <a:t>1495.8571428571</a:t>
                      </a:r>
                    </a:p>
                  </a:txBody>
                  <a:tcPr/>
                </a:tc>
                <a:tc>
                  <a:txBody>
                    <a:bodyPr/>
                    <a:lstStyle/>
                    <a:p>
                      <a:r>
                        <a:rPr lang="en-US" sz="1000"/>
                        <a:t>25.704253427821 %</a:t>
                      </a:r>
                    </a:p>
                  </a:txBody>
                  <a:tcPr/>
                </a:tc>
                <a:tc>
                  <a:txBody>
                    <a:bodyPr/>
                    <a:lstStyle/>
                    <a:p>
                      <a:r>
                        <a:rPr lang="en-US" sz="1000"/>
                        <a:t>0</a:t>
                      </a:r>
                    </a:p>
                  </a:txBody>
                  <a:tcPr/>
                </a:tc>
                <a:extLst>
                  <a:ext uri="{0D108BD9-81ED-4DB2-BD59-A6C34878D82A}">
                    <a16:rowId xmlns:a16="http://schemas.microsoft.com/office/drawing/2014/main" val="2416221695"/>
                  </a:ext>
                </a:extLst>
              </a:tr>
            </a:tbl>
          </a:graphicData>
        </a:graphic>
      </p:graphicFrame>
      <p:sp>
        <p:nvSpPr>
          <p:cNvPr id="4" name="Text Placeholder 3">
            <a:extLst>
              <a:ext uri="{FF2B5EF4-FFF2-40B4-BE49-F238E27FC236}">
                <a16:creationId xmlns:a16="http://schemas.microsoft.com/office/drawing/2014/main" id="{CD39F29A-9FD5-475C-A9C8-A736AA226D3D}"/>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31990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1F7E-8DEE-4295-B1A5-2DE21A5C0D15}"/>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7F08FB0A-E179-4DF2-B518-4246C05071A4}"/>
              </a:ext>
            </a:extLst>
          </p:cNvPr>
          <p:cNvGraphicFramePr>
            <a:graphicFrameLocks noGrp="1"/>
          </p:cNvGraphicFramePr>
          <p:nvPr>
            <p:ph type="chart" sz="quarter" idx="13"/>
            <p:extLst>
              <p:ext uri="{D42A27DB-BD31-4B8C-83A1-F6EECF244321}">
                <p14:modId xmlns:p14="http://schemas.microsoft.com/office/powerpoint/2010/main" val="2193303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8C0FDB-3A59-4633-89D2-25EEF636C65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1F004B8-515A-4416-B786-BBA475B76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3690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9534-2EFC-4E9C-AAD6-565C54A34393}"/>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55228488-75DC-48A3-B7C0-11A99E27A29E}"/>
              </a:ext>
            </a:extLst>
          </p:cNvPr>
          <p:cNvGraphicFramePr>
            <a:graphicFrameLocks noGrp="1"/>
          </p:cNvGraphicFramePr>
          <p:nvPr>
            <p:ph type="chart" sz="quarter" idx="13"/>
            <p:extLst>
              <p:ext uri="{D42A27DB-BD31-4B8C-83A1-F6EECF244321}">
                <p14:modId xmlns:p14="http://schemas.microsoft.com/office/powerpoint/2010/main" val="647247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1D6F53-70A7-4F99-9F93-260A7A99E0D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5B61AC9-9191-4048-8DA2-D344C299A8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9277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9A37-B8E8-4AE8-A9A3-1EC6AE9BD2B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78615D12-EDF9-40A2-B94E-0922FD930DB1}"/>
              </a:ext>
            </a:extLst>
          </p:cNvPr>
          <p:cNvGraphicFramePr>
            <a:graphicFrameLocks noGrp="1"/>
          </p:cNvGraphicFramePr>
          <p:nvPr>
            <p:ph type="chart" sz="quarter" idx="13"/>
            <p:extLst>
              <p:ext uri="{D42A27DB-BD31-4B8C-83A1-F6EECF244321}">
                <p14:modId xmlns:p14="http://schemas.microsoft.com/office/powerpoint/2010/main" val="3024641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6CCB86-E84A-428C-8CA8-736DF485611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A0F3053-1494-4143-8B26-6899468748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3008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1BE23-8948-4F60-9D90-C754B8123FA7}"/>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77E7803F-DED5-44CE-BCEB-7388DFD59257}"/>
              </a:ext>
            </a:extLst>
          </p:cNvPr>
          <p:cNvGraphicFramePr>
            <a:graphicFrameLocks noGrp="1"/>
          </p:cNvGraphicFramePr>
          <p:nvPr>
            <p:ph type="chart" sz="quarter" idx="13"/>
            <p:extLst>
              <p:ext uri="{D42A27DB-BD31-4B8C-83A1-F6EECF244321}">
                <p14:modId xmlns:p14="http://schemas.microsoft.com/office/powerpoint/2010/main" val="2139822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009E3-D8DD-4093-8532-AA6FC708536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C47685F-7D5B-49A6-9162-51BC23340C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899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F2EDA-64DE-4C3E-BBD2-D8DD8B79B196}"/>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0FC558A0-7416-402B-9355-798804A41F20}"/>
              </a:ext>
            </a:extLst>
          </p:cNvPr>
          <p:cNvGraphicFramePr>
            <a:graphicFrameLocks noGrp="1"/>
          </p:cNvGraphicFramePr>
          <p:nvPr>
            <p:ph type="tbl" sz="quarter" idx="13"/>
            <p:extLst>
              <p:ext uri="{D42A27DB-BD31-4B8C-83A1-F6EECF244321}">
                <p14:modId xmlns:p14="http://schemas.microsoft.com/office/powerpoint/2010/main" val="965976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80773825"/>
                    </a:ext>
                  </a:extLst>
                </a:gridCol>
                <a:gridCol w="740664">
                  <a:extLst>
                    <a:ext uri="{9D8B030D-6E8A-4147-A177-3AD203B41FA5}">
                      <a16:colId xmlns:a16="http://schemas.microsoft.com/office/drawing/2014/main" val="3313740633"/>
                    </a:ext>
                  </a:extLst>
                </a:gridCol>
                <a:gridCol w="740664">
                  <a:extLst>
                    <a:ext uri="{9D8B030D-6E8A-4147-A177-3AD203B41FA5}">
                      <a16:colId xmlns:a16="http://schemas.microsoft.com/office/drawing/2014/main" val="1152573128"/>
                    </a:ext>
                  </a:extLst>
                </a:gridCol>
                <a:gridCol w="740664">
                  <a:extLst>
                    <a:ext uri="{9D8B030D-6E8A-4147-A177-3AD203B41FA5}">
                      <a16:colId xmlns:a16="http://schemas.microsoft.com/office/drawing/2014/main" val="63972398"/>
                    </a:ext>
                  </a:extLst>
                </a:gridCol>
                <a:gridCol w="740664">
                  <a:extLst>
                    <a:ext uri="{9D8B030D-6E8A-4147-A177-3AD203B41FA5}">
                      <a16:colId xmlns:a16="http://schemas.microsoft.com/office/drawing/2014/main" val="2846611197"/>
                    </a:ext>
                  </a:extLst>
                </a:gridCol>
                <a:gridCol w="740664">
                  <a:extLst>
                    <a:ext uri="{9D8B030D-6E8A-4147-A177-3AD203B41FA5}">
                      <a16:colId xmlns:a16="http://schemas.microsoft.com/office/drawing/2014/main" val="2896812853"/>
                    </a:ext>
                  </a:extLst>
                </a:gridCol>
                <a:gridCol w="740664">
                  <a:extLst>
                    <a:ext uri="{9D8B030D-6E8A-4147-A177-3AD203B41FA5}">
                      <a16:colId xmlns:a16="http://schemas.microsoft.com/office/drawing/2014/main" val="672175153"/>
                    </a:ext>
                  </a:extLst>
                </a:gridCol>
                <a:gridCol w="740664">
                  <a:extLst>
                    <a:ext uri="{9D8B030D-6E8A-4147-A177-3AD203B41FA5}">
                      <a16:colId xmlns:a16="http://schemas.microsoft.com/office/drawing/2014/main" val="488574451"/>
                    </a:ext>
                  </a:extLst>
                </a:gridCol>
                <a:gridCol w="740664">
                  <a:extLst>
                    <a:ext uri="{9D8B030D-6E8A-4147-A177-3AD203B41FA5}">
                      <a16:colId xmlns:a16="http://schemas.microsoft.com/office/drawing/2014/main" val="702523737"/>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884317459"/>
                  </a:ext>
                </a:extLst>
              </a:tr>
              <a:tr h="370840">
                <a:tc>
                  <a:txBody>
                    <a:bodyPr/>
                    <a:lstStyle/>
                    <a:p>
                      <a:r>
                        <a:rPr lang="en-US" sz="1000" b="1"/>
                        <a:t>First Insurance Company of Hawaii - 2023-03-06 18:34:04</a:t>
                      </a:r>
                      <a:r>
                        <a:rPr lang="en-US" sz="1000"/>
                        <a:t>
 First Insurance celebrated Employee Appreciation Day on Friday by hosting get-togethers at our Ward and West O’ahu offices featuring Cookie Corner cookies, games, and giveaways. Check out all the fun we had! #TeamFICOH #EmployeeAppreciationDay</a:t>
                      </a:r>
                    </a:p>
                  </a:txBody>
                  <a:tcPr/>
                </a:tc>
                <a:tc>
                  <a:txBody>
                    <a:bodyPr/>
                    <a:lstStyle/>
                    <a:p>
                      <a:r>
                        <a:rPr lang="en-US" sz="1000"/>
                        <a:t>Gallery</a:t>
                      </a:r>
                    </a:p>
                  </a:txBody>
                  <a:tcPr/>
                </a:tc>
                <a:tc>
                  <a:txBody>
                    <a:bodyPr/>
                    <a:lstStyle/>
                    <a:p>
                      <a:r>
                        <a:rPr lang="en-US" sz="1000"/>
                        <a:t>48</a:t>
                      </a:r>
                    </a:p>
                  </a:txBody>
                  <a:tcPr/>
                </a:tc>
                <a:tc>
                  <a:txBody>
                    <a:bodyPr/>
                    <a:lstStyle/>
                    <a:p>
                      <a:r>
                        <a:rPr lang="en-US" sz="1000"/>
                        <a:t>2</a:t>
                      </a:r>
                    </a:p>
                  </a:txBody>
                  <a:tcPr/>
                </a:tc>
                <a:tc>
                  <a:txBody>
                    <a:bodyPr/>
                    <a:lstStyle/>
                    <a:p>
                      <a:r>
                        <a:rPr lang="en-US" sz="1000"/>
                        <a:t>0</a:t>
                      </a:r>
                    </a:p>
                  </a:txBody>
                  <a:tcPr/>
                </a:tc>
                <a:tc>
                  <a:txBody>
                    <a:bodyPr/>
                    <a:lstStyle/>
                    <a:p>
                      <a:r>
                        <a:rPr lang="en-US" sz="1000"/>
                        <a:t>711</a:t>
                      </a:r>
                    </a:p>
                  </a:txBody>
                  <a:tcPr/>
                </a:tc>
                <a:tc>
                  <a:txBody>
                    <a:bodyPr/>
                    <a:lstStyle/>
                    <a:p>
                      <a:r>
                        <a:rPr lang="en-US" sz="1000"/>
                        <a:t>51.983584131327</a:t>
                      </a:r>
                    </a:p>
                  </a:txBody>
                  <a:tcPr/>
                </a:tc>
                <a:tc>
                  <a:txBody>
                    <a:bodyPr/>
                    <a:lstStyle/>
                    <a:p>
                      <a:r>
                        <a:rPr lang="en-US" sz="1000"/>
                        <a:t>1462</a:t>
                      </a:r>
                    </a:p>
                  </a:txBody>
                  <a:tcPr/>
                </a:tc>
                <a:tc>
                  <a:txBody>
                    <a:bodyPr/>
                    <a:lstStyle/>
                    <a:p>
                      <a:r>
                        <a:rPr lang="en-US" sz="1000"/>
                        <a:t>n/a</a:t>
                      </a:r>
                    </a:p>
                  </a:txBody>
                  <a:tcPr/>
                </a:tc>
                <a:extLst>
                  <a:ext uri="{0D108BD9-81ED-4DB2-BD59-A6C34878D82A}">
                    <a16:rowId xmlns:a16="http://schemas.microsoft.com/office/drawing/2014/main" val="1876287526"/>
                  </a:ext>
                </a:extLst>
              </a:tr>
              <a:tr h="370840">
                <a:tc>
                  <a:txBody>
                    <a:bodyPr/>
                    <a:lstStyle/>
                    <a:p>
                      <a:r>
                        <a:rPr lang="en-US" sz="1000" b="1"/>
                        <a:t>First Insurance Company of Hawaii - 2023-03-24 17:50:57</a:t>
                      </a:r>
                      <a:r>
                        <a:rPr lang="en-US" sz="1000"/>
                        <a:t>
 Earlier this week, associates and partners gathered to bid Mark Yoda a fond "a hui hou" and thank him for his contributions during his time as CEO. Mark was treated to a beautiful hula, an impromptu sing-along from the audience, and both a toast and a roast. Here are a few highlights from his farewell celebration at The Pacific Club in downtown Honolulu.</a:t>
                      </a:r>
                    </a:p>
                  </a:txBody>
                  <a:tcPr/>
                </a:tc>
                <a:tc>
                  <a:txBody>
                    <a:bodyPr/>
                    <a:lstStyle/>
                    <a:p>
                      <a:r>
                        <a:rPr lang="en-US" sz="1000"/>
                        <a:t>Gallery</a:t>
                      </a:r>
                    </a:p>
                  </a:txBody>
                  <a:tcPr/>
                </a:tc>
                <a:tc>
                  <a:txBody>
                    <a:bodyPr/>
                    <a:lstStyle/>
                    <a:p>
                      <a:r>
                        <a:rPr lang="en-US" sz="1000"/>
                        <a:t>114</a:t>
                      </a:r>
                    </a:p>
                  </a:txBody>
                  <a:tcPr/>
                </a:tc>
                <a:tc>
                  <a:txBody>
                    <a:bodyPr/>
                    <a:lstStyle/>
                    <a:p>
                      <a:r>
                        <a:rPr lang="en-US" sz="1000"/>
                        <a:t>2</a:t>
                      </a:r>
                    </a:p>
                  </a:txBody>
                  <a:tcPr/>
                </a:tc>
                <a:tc>
                  <a:txBody>
                    <a:bodyPr/>
                    <a:lstStyle/>
                    <a:p>
                      <a:r>
                        <a:rPr lang="en-US" sz="1000"/>
                        <a:t>0</a:t>
                      </a:r>
                    </a:p>
                  </a:txBody>
                  <a:tcPr/>
                </a:tc>
                <a:tc>
                  <a:txBody>
                    <a:bodyPr/>
                    <a:lstStyle/>
                    <a:p>
                      <a:r>
                        <a:rPr lang="en-US" sz="1000"/>
                        <a:t>915</a:t>
                      </a:r>
                    </a:p>
                  </a:txBody>
                  <a:tcPr/>
                </a:tc>
                <a:tc>
                  <a:txBody>
                    <a:bodyPr/>
                    <a:lstStyle/>
                    <a:p>
                      <a:r>
                        <a:rPr lang="en-US" sz="1000"/>
                        <a:t>42.544403139199</a:t>
                      </a:r>
                    </a:p>
                  </a:txBody>
                  <a:tcPr/>
                </a:tc>
                <a:tc>
                  <a:txBody>
                    <a:bodyPr/>
                    <a:lstStyle/>
                    <a:p>
                      <a:r>
                        <a:rPr lang="en-US" sz="1000"/>
                        <a:t>2421</a:t>
                      </a:r>
                    </a:p>
                  </a:txBody>
                  <a:tcPr/>
                </a:tc>
                <a:tc>
                  <a:txBody>
                    <a:bodyPr/>
                    <a:lstStyle/>
                    <a:p>
                      <a:r>
                        <a:rPr lang="en-US" sz="1000"/>
                        <a:t>n/a</a:t>
                      </a:r>
                    </a:p>
                  </a:txBody>
                  <a:tcPr/>
                </a:tc>
                <a:extLst>
                  <a:ext uri="{0D108BD9-81ED-4DB2-BD59-A6C34878D82A}">
                    <a16:rowId xmlns:a16="http://schemas.microsoft.com/office/drawing/2014/main" val="1316569942"/>
                  </a:ext>
                </a:extLst>
              </a:tr>
              <a:tr h="370840">
                <a:tc>
                  <a:txBody>
                    <a:bodyPr/>
                    <a:lstStyle/>
                    <a:p>
                      <a:r>
                        <a:rPr lang="en-US" sz="1000" b="1"/>
                        <a:t>First Insurance Company of Hawaii - 2023-03-15 18:32:30</a:t>
                      </a:r>
                      <a:r>
                        <a:rPr lang="en-US" sz="1000"/>
                        <a:t>
 To celebrate #WomensHistoryMonth, we asked FICOH associates to share their female icons and why, whether it's someone from their life, in the public eye, or from history. Check out which influential women our associates highlighted!</a:t>
                      </a:r>
                    </a:p>
                  </a:txBody>
                  <a:tcPr/>
                </a:tc>
                <a:tc>
                  <a:txBody>
                    <a:bodyPr/>
                    <a:lstStyle/>
                    <a:p>
                      <a:r>
                        <a:rPr lang="en-US" sz="1000"/>
                        <a:t>Gallery</a:t>
                      </a:r>
                    </a:p>
                  </a:txBody>
                  <a:tcPr/>
                </a:tc>
                <a:tc>
                  <a:txBody>
                    <a:bodyPr/>
                    <a:lstStyle/>
                    <a:p>
                      <a:r>
                        <a:rPr lang="en-US" sz="1000"/>
                        <a:t>43</a:t>
                      </a:r>
                    </a:p>
                  </a:txBody>
                  <a:tcPr/>
                </a:tc>
                <a:tc>
                  <a:txBody>
                    <a:bodyPr/>
                    <a:lstStyle/>
                    <a:p>
                      <a:r>
                        <a:rPr lang="en-US" sz="1000"/>
                        <a:t>1</a:t>
                      </a:r>
                    </a:p>
                  </a:txBody>
                  <a:tcPr/>
                </a:tc>
                <a:tc>
                  <a:txBody>
                    <a:bodyPr/>
                    <a:lstStyle/>
                    <a:p>
                      <a:r>
                        <a:rPr lang="en-US" sz="1000"/>
                        <a:t>0</a:t>
                      </a:r>
                    </a:p>
                  </a:txBody>
                  <a:tcPr/>
                </a:tc>
                <a:tc>
                  <a:txBody>
                    <a:bodyPr/>
                    <a:lstStyle/>
                    <a:p>
                      <a:r>
                        <a:rPr lang="en-US" sz="1000"/>
                        <a:t>362</a:t>
                      </a:r>
                    </a:p>
                  </a:txBody>
                  <a:tcPr/>
                </a:tc>
                <a:tc>
                  <a:txBody>
                    <a:bodyPr/>
                    <a:lstStyle/>
                    <a:p>
                      <a:r>
                        <a:rPr lang="en-US" sz="1000"/>
                        <a:t>31.864673485445</a:t>
                      </a:r>
                    </a:p>
                  </a:txBody>
                  <a:tcPr/>
                </a:tc>
                <a:tc>
                  <a:txBody>
                    <a:bodyPr/>
                    <a:lstStyle/>
                    <a:p>
                      <a:r>
                        <a:rPr lang="en-US" sz="1000"/>
                        <a:t>1271</a:t>
                      </a:r>
                    </a:p>
                  </a:txBody>
                  <a:tcPr/>
                </a:tc>
                <a:tc>
                  <a:txBody>
                    <a:bodyPr/>
                    <a:lstStyle/>
                    <a:p>
                      <a:r>
                        <a:rPr lang="en-US" sz="1000"/>
                        <a:t>n/a</a:t>
                      </a:r>
                    </a:p>
                  </a:txBody>
                  <a:tcPr/>
                </a:tc>
                <a:extLst>
                  <a:ext uri="{0D108BD9-81ED-4DB2-BD59-A6C34878D82A}">
                    <a16:rowId xmlns:a16="http://schemas.microsoft.com/office/drawing/2014/main" val="255027538"/>
                  </a:ext>
                </a:extLst>
              </a:tr>
            </a:tbl>
          </a:graphicData>
        </a:graphic>
      </p:graphicFrame>
      <p:sp>
        <p:nvSpPr>
          <p:cNvPr id="4" name="Text Placeholder 3">
            <a:extLst>
              <a:ext uri="{FF2B5EF4-FFF2-40B4-BE49-F238E27FC236}">
                <a16:creationId xmlns:a16="http://schemas.microsoft.com/office/drawing/2014/main" id="{20D310AA-D8F6-4066-AD40-AE187E505F07}"/>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0075078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DA57F-7C0F-48A4-941C-A3A6F12B35F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1759A9A1-7472-4B24-9EBB-E2D1189608CA}"/>
              </a:ext>
            </a:extLst>
          </p:cNvPr>
          <p:cNvGraphicFramePr>
            <a:graphicFrameLocks noGrp="1"/>
          </p:cNvGraphicFramePr>
          <p:nvPr>
            <p:ph type="tbl" sz="quarter" idx="13"/>
            <p:extLst>
              <p:ext uri="{D42A27DB-BD31-4B8C-83A1-F6EECF244321}">
                <p14:modId xmlns:p14="http://schemas.microsoft.com/office/powerpoint/2010/main" val="3905645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03711877"/>
                    </a:ext>
                  </a:extLst>
                </a:gridCol>
                <a:gridCol w="658368">
                  <a:extLst>
                    <a:ext uri="{9D8B030D-6E8A-4147-A177-3AD203B41FA5}">
                      <a16:colId xmlns:a16="http://schemas.microsoft.com/office/drawing/2014/main" val="2001677122"/>
                    </a:ext>
                  </a:extLst>
                </a:gridCol>
                <a:gridCol w="658368">
                  <a:extLst>
                    <a:ext uri="{9D8B030D-6E8A-4147-A177-3AD203B41FA5}">
                      <a16:colId xmlns:a16="http://schemas.microsoft.com/office/drawing/2014/main" val="912753262"/>
                    </a:ext>
                  </a:extLst>
                </a:gridCol>
                <a:gridCol w="658368">
                  <a:extLst>
                    <a:ext uri="{9D8B030D-6E8A-4147-A177-3AD203B41FA5}">
                      <a16:colId xmlns:a16="http://schemas.microsoft.com/office/drawing/2014/main" val="2103103498"/>
                    </a:ext>
                  </a:extLst>
                </a:gridCol>
                <a:gridCol w="658368">
                  <a:extLst>
                    <a:ext uri="{9D8B030D-6E8A-4147-A177-3AD203B41FA5}">
                      <a16:colId xmlns:a16="http://schemas.microsoft.com/office/drawing/2014/main" val="1490263162"/>
                    </a:ext>
                  </a:extLst>
                </a:gridCol>
                <a:gridCol w="658368">
                  <a:extLst>
                    <a:ext uri="{9D8B030D-6E8A-4147-A177-3AD203B41FA5}">
                      <a16:colId xmlns:a16="http://schemas.microsoft.com/office/drawing/2014/main" val="2393373388"/>
                    </a:ext>
                  </a:extLst>
                </a:gridCol>
                <a:gridCol w="658368">
                  <a:extLst>
                    <a:ext uri="{9D8B030D-6E8A-4147-A177-3AD203B41FA5}">
                      <a16:colId xmlns:a16="http://schemas.microsoft.com/office/drawing/2014/main" val="2593932669"/>
                    </a:ext>
                  </a:extLst>
                </a:gridCol>
                <a:gridCol w="658368">
                  <a:extLst>
                    <a:ext uri="{9D8B030D-6E8A-4147-A177-3AD203B41FA5}">
                      <a16:colId xmlns:a16="http://schemas.microsoft.com/office/drawing/2014/main" val="636112921"/>
                    </a:ext>
                  </a:extLst>
                </a:gridCol>
                <a:gridCol w="658368">
                  <a:extLst>
                    <a:ext uri="{9D8B030D-6E8A-4147-A177-3AD203B41FA5}">
                      <a16:colId xmlns:a16="http://schemas.microsoft.com/office/drawing/2014/main" val="1988056597"/>
                    </a:ext>
                  </a:extLst>
                </a:gridCol>
                <a:gridCol w="658368">
                  <a:extLst>
                    <a:ext uri="{9D8B030D-6E8A-4147-A177-3AD203B41FA5}">
                      <a16:colId xmlns:a16="http://schemas.microsoft.com/office/drawing/2014/main" val="34701711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906135365"/>
                  </a:ext>
                </a:extLst>
              </a:tr>
              <a:tr h="370840">
                <a:tc>
                  <a:txBody>
                    <a:bodyPr/>
                    <a:lstStyle/>
                    <a:p>
                      <a:r>
                        <a:rPr lang="en-US" sz="1000"/>
                        <a:t>firstinshi</a:t>
                      </a:r>
                    </a:p>
                  </a:txBody>
                  <a:tcPr/>
                </a:tc>
                <a:tc>
                  <a:txBody>
                    <a:bodyPr/>
                    <a:lstStyle/>
                    <a:p>
                      <a:r>
                        <a:rPr lang="en-US" sz="1000"/>
                        <a:t>2777</a:t>
                      </a:r>
                    </a:p>
                  </a:txBody>
                  <a:tcPr/>
                </a:tc>
                <a:tc>
                  <a:txBody>
                    <a:bodyPr/>
                    <a:lstStyle/>
                    <a:p>
                      <a:r>
                        <a:rPr lang="en-US" sz="1000"/>
                        <a:t>-1</a:t>
                      </a:r>
                    </a:p>
                  </a:txBody>
                  <a:tcPr/>
                </a:tc>
                <a:tc>
                  <a:txBody>
                    <a:bodyPr/>
                    <a:lstStyle/>
                    <a:p>
                      <a:r>
                        <a:rPr lang="en-US" sz="1000"/>
                        <a:t>3</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11</a:t>
                      </a:r>
                    </a:p>
                  </a:txBody>
                  <a:tcPr/>
                </a:tc>
                <a:tc>
                  <a:txBody>
                    <a:bodyPr/>
                    <a:lstStyle/>
                    <a:p>
                      <a:r>
                        <a:rPr lang="en-US" sz="1000"/>
                        <a:t>368</a:t>
                      </a:r>
                    </a:p>
                  </a:txBody>
                  <a:tcPr/>
                </a:tc>
                <a:tc>
                  <a:txBody>
                    <a:bodyPr/>
                    <a:lstStyle/>
                    <a:p>
                      <a:r>
                        <a:rPr lang="en-US" sz="1000"/>
                        <a:t>3</a:t>
                      </a:r>
                    </a:p>
                  </a:txBody>
                  <a:tcPr/>
                </a:tc>
                <a:extLst>
                  <a:ext uri="{0D108BD9-81ED-4DB2-BD59-A6C34878D82A}">
                    <a16:rowId xmlns:a16="http://schemas.microsoft.com/office/drawing/2014/main" val="2853684287"/>
                  </a:ext>
                </a:extLst>
              </a:tr>
            </a:tbl>
          </a:graphicData>
        </a:graphic>
      </p:graphicFrame>
      <p:sp>
        <p:nvSpPr>
          <p:cNvPr id="4" name="Text Placeholder 3">
            <a:extLst>
              <a:ext uri="{FF2B5EF4-FFF2-40B4-BE49-F238E27FC236}">
                <a16:creationId xmlns:a16="http://schemas.microsoft.com/office/drawing/2014/main" id="{779BBDD3-2549-48CB-B18C-8FD3CEA78CA2}"/>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553890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B9838-55B4-4E89-B31D-6CEDBD66E5D5}"/>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73B46750-94BA-461D-B995-DC776A62A2A9}"/>
              </a:ext>
            </a:extLst>
          </p:cNvPr>
          <p:cNvGraphicFramePr>
            <a:graphicFrameLocks noGrp="1"/>
          </p:cNvGraphicFramePr>
          <p:nvPr>
            <p:ph type="chart" sz="quarter" idx="13"/>
            <p:extLst>
              <p:ext uri="{D42A27DB-BD31-4B8C-83A1-F6EECF244321}">
                <p14:modId xmlns:p14="http://schemas.microsoft.com/office/powerpoint/2010/main" val="3812061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DCFA9B-A0BC-4CB8-B447-7017894E71A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5655E69-3C66-43BB-B220-E7768A214F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0904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4BEDE-0E63-4887-A2EC-CAD5FA665669}"/>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5571673-73C1-404A-97B6-39489A35147A}"/>
              </a:ext>
            </a:extLst>
          </p:cNvPr>
          <p:cNvGraphicFramePr>
            <a:graphicFrameLocks noGrp="1"/>
          </p:cNvGraphicFramePr>
          <p:nvPr>
            <p:ph type="chart" sz="quarter" idx="13"/>
            <p:extLst>
              <p:ext uri="{D42A27DB-BD31-4B8C-83A1-F6EECF244321}">
                <p14:modId xmlns:p14="http://schemas.microsoft.com/office/powerpoint/2010/main" val="2438240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9E7BE-7F31-4E2C-8874-23FE1DE218A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7484E88-ED30-45E3-9C28-7DDA1F9266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2425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3EFED-4EDE-467A-8C48-00091872ED67}"/>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5E05E78F-4E42-43EC-8266-69BEABF86858}"/>
              </a:ext>
            </a:extLst>
          </p:cNvPr>
          <p:cNvGraphicFramePr>
            <a:graphicFrameLocks noGrp="1"/>
          </p:cNvGraphicFramePr>
          <p:nvPr>
            <p:ph type="chart" sz="quarter" idx="13"/>
            <p:extLst>
              <p:ext uri="{D42A27DB-BD31-4B8C-83A1-F6EECF244321}">
                <p14:modId xmlns:p14="http://schemas.microsoft.com/office/powerpoint/2010/main" val="2850069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0DCAD4-40BA-4981-A470-1CEEAA084EB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B3F2E7C-A461-4AFF-B677-B6A649ECA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6285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A48FE-E383-40F5-9FEA-C55AC74EF014}"/>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E288385F-C21F-4825-8506-B6FB28D881FC}"/>
              </a:ext>
            </a:extLst>
          </p:cNvPr>
          <p:cNvGraphicFramePr>
            <a:graphicFrameLocks noGrp="1"/>
          </p:cNvGraphicFramePr>
          <p:nvPr>
            <p:ph type="chart" sz="quarter" idx="13"/>
            <p:extLst>
              <p:ext uri="{D42A27DB-BD31-4B8C-83A1-F6EECF244321}">
                <p14:modId xmlns:p14="http://schemas.microsoft.com/office/powerpoint/2010/main" val="3913382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6FEBCB-DE13-41B3-A5F3-620D23F95FC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6777AF3-89CE-449D-9CE4-80F75C9527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0355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C9CC7-920E-4AEA-B2A4-6E3E318CF1DA}"/>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C91806F8-B575-4F71-B352-FB623C7638F7}"/>
              </a:ext>
            </a:extLst>
          </p:cNvPr>
          <p:cNvGraphicFramePr>
            <a:graphicFrameLocks noGrp="1"/>
          </p:cNvGraphicFramePr>
          <p:nvPr>
            <p:ph type="tbl" sz="quarter" idx="13"/>
            <p:extLst>
              <p:ext uri="{D42A27DB-BD31-4B8C-83A1-F6EECF244321}">
                <p14:modId xmlns:p14="http://schemas.microsoft.com/office/powerpoint/2010/main" val="252272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0539541"/>
                    </a:ext>
                  </a:extLst>
                </a:gridCol>
                <a:gridCol w="987552">
                  <a:extLst>
                    <a:ext uri="{9D8B030D-6E8A-4147-A177-3AD203B41FA5}">
                      <a16:colId xmlns:a16="http://schemas.microsoft.com/office/drawing/2014/main" val="4012939723"/>
                    </a:ext>
                  </a:extLst>
                </a:gridCol>
                <a:gridCol w="987552">
                  <a:extLst>
                    <a:ext uri="{9D8B030D-6E8A-4147-A177-3AD203B41FA5}">
                      <a16:colId xmlns:a16="http://schemas.microsoft.com/office/drawing/2014/main" val="4144456255"/>
                    </a:ext>
                  </a:extLst>
                </a:gridCol>
                <a:gridCol w="987552">
                  <a:extLst>
                    <a:ext uri="{9D8B030D-6E8A-4147-A177-3AD203B41FA5}">
                      <a16:colId xmlns:a16="http://schemas.microsoft.com/office/drawing/2014/main" val="1235380646"/>
                    </a:ext>
                  </a:extLst>
                </a:gridCol>
                <a:gridCol w="987552">
                  <a:extLst>
                    <a:ext uri="{9D8B030D-6E8A-4147-A177-3AD203B41FA5}">
                      <a16:colId xmlns:a16="http://schemas.microsoft.com/office/drawing/2014/main" val="245991056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414508424"/>
                  </a:ext>
                </a:extLst>
              </a:tr>
              <a:tr h="370840">
                <a:tc>
                  <a:txBody>
                    <a:bodyPr/>
                    <a:lstStyle/>
                    <a:p>
                      <a:r>
                        <a:rPr lang="en-US" sz="1000" b="1"/>
                        <a:t>firstinshi - 2023-03-20 17:54:26</a:t>
                      </a:r>
                      <a:r>
                        <a:rPr lang="en-US" sz="1000"/>
                        <a:t>
 Tokio Marine’s Good Company Award winners Kaela Wasnich and Charla Chandler recently traveled to Tokyo, Japan to attend the award ceremony. Check out what they saw on their travels. #TeamFICOH #GoodCompany</a:t>
                      </a:r>
                    </a:p>
                  </a:txBody>
                  <a:tcPr/>
                </a:tc>
                <a:tc>
                  <a:txBody>
                    <a:bodyPr/>
                    <a:lstStyle/>
                    <a:p>
                      <a:r>
                        <a:rPr lang="en-US" sz="1000"/>
                        <a:t>60</a:t>
                      </a:r>
                    </a:p>
                  </a:txBody>
                  <a:tcPr/>
                </a:tc>
                <a:tc>
                  <a:txBody>
                    <a:bodyPr/>
                    <a:lstStyle/>
                    <a:p>
                      <a:r>
                        <a:rPr lang="en-US" sz="1000"/>
                        <a:t>0</a:t>
                      </a:r>
                    </a:p>
                  </a:txBody>
                  <a:tcPr/>
                </a:tc>
                <a:tc>
                  <a:txBody>
                    <a:bodyPr/>
                    <a:lstStyle/>
                    <a:p>
                      <a:r>
                        <a:rPr lang="en-US" sz="1000"/>
                        <a:t>2.1598 %</a:t>
                      </a:r>
                    </a:p>
                  </a:txBody>
                  <a:tcPr/>
                </a:tc>
                <a:tc>
                  <a:txBody>
                    <a:bodyPr/>
                    <a:lstStyle/>
                    <a:p>
                      <a:r>
                        <a:rPr lang="en-US" sz="1000"/>
                        <a:t>Reel</a:t>
                      </a:r>
                    </a:p>
                  </a:txBody>
                  <a:tcPr/>
                </a:tc>
                <a:extLst>
                  <a:ext uri="{0D108BD9-81ED-4DB2-BD59-A6C34878D82A}">
                    <a16:rowId xmlns:a16="http://schemas.microsoft.com/office/drawing/2014/main" val="3358388926"/>
                  </a:ext>
                </a:extLst>
              </a:tr>
              <a:tr h="370840">
                <a:tc>
                  <a:txBody>
                    <a:bodyPr/>
                    <a:lstStyle/>
                    <a:p>
                      <a:r>
                        <a:rPr lang="en-US" sz="1000" b="1"/>
                        <a:t>firstinshi - 2023-03-14 18:04:02</a:t>
                      </a:r>
                      <a:r>
                        <a:rPr lang="en-US" sz="1000"/>
                        <a:t>
 In today's #FICOHFamily feature, meet Noe T. of our Human Resources department. She joined the FICOH family about four years ago, and many may recognize her from the career fairs and expos she attends representing First Insurance. Apart from her day-to-day responsibilities as FICOH's recruiter, Noe co-chairs our Wellness Ambassadors Committee (WAC) which is committed to making health and wellness a priority at FICOH. Learn more about Noe, including her customer service philosophy, by swiping left.</a:t>
                      </a:r>
                    </a:p>
                  </a:txBody>
                  <a:tcPr/>
                </a:tc>
                <a:tc>
                  <a:txBody>
                    <a:bodyPr/>
                    <a:lstStyle/>
                    <a:p>
                      <a:r>
                        <a:rPr lang="en-US" sz="1000"/>
                        <a:t>45</a:t>
                      </a:r>
                    </a:p>
                  </a:txBody>
                  <a:tcPr/>
                </a:tc>
                <a:tc>
                  <a:txBody>
                    <a:bodyPr/>
                    <a:lstStyle/>
                    <a:p>
                      <a:r>
                        <a:rPr lang="en-US" sz="1000"/>
                        <a:t>0</a:t>
                      </a:r>
                    </a:p>
                  </a:txBody>
                  <a:tcPr/>
                </a:tc>
                <a:tc>
                  <a:txBody>
                    <a:bodyPr/>
                    <a:lstStyle/>
                    <a:p>
                      <a:r>
                        <a:rPr lang="en-US" sz="1000"/>
                        <a:t>1.6164 %</a:t>
                      </a:r>
                    </a:p>
                  </a:txBody>
                  <a:tcPr/>
                </a:tc>
                <a:tc>
                  <a:txBody>
                    <a:bodyPr/>
                    <a:lstStyle/>
                    <a:p>
                      <a:r>
                        <a:rPr lang="en-US" sz="1000"/>
                        <a:t>Carousel</a:t>
                      </a:r>
                    </a:p>
                  </a:txBody>
                  <a:tcPr/>
                </a:tc>
                <a:extLst>
                  <a:ext uri="{0D108BD9-81ED-4DB2-BD59-A6C34878D82A}">
                    <a16:rowId xmlns:a16="http://schemas.microsoft.com/office/drawing/2014/main" val="4285976107"/>
                  </a:ext>
                </a:extLst>
              </a:tr>
              <a:tr h="370840">
                <a:tc>
                  <a:txBody>
                    <a:bodyPr/>
                    <a:lstStyle/>
                    <a:p>
                      <a:r>
                        <a:rPr lang="en-US" sz="1000" b="1"/>
                        <a:t>firstinshi - 2023-03-08 17:10:15</a:t>
                      </a:r>
                      <a:r>
                        <a:rPr lang="en-US" sz="1000"/>
                        <a:t>
 We’re excited to announce that effective April 1, Todd Takayama (right) will assume the additional title of CEO to become the president and CEO of First Insurance. Todd has been with FICOH since 2010 and was promoted to president in October 2022. Mark Yoda (left), who has served as CEO since September 2021, will return to Tokyo for a new assignment at Tokio Marine Holdings as managing executive officer/deputy head of international business. Tap the link in our bio to learn more.</a:t>
                      </a:r>
                    </a:p>
                  </a:txBody>
                  <a:tcPr/>
                </a:tc>
                <a:tc>
                  <a:txBody>
                    <a:bodyPr/>
                    <a:lstStyle/>
                    <a:p>
                      <a:r>
                        <a:rPr lang="en-US" sz="1000"/>
                        <a:t>44</a:t>
                      </a:r>
                    </a:p>
                  </a:txBody>
                  <a:tcPr/>
                </a:tc>
                <a:tc>
                  <a:txBody>
                    <a:bodyPr/>
                    <a:lstStyle/>
                    <a:p>
                      <a:r>
                        <a:rPr lang="en-US" sz="1000"/>
                        <a:t>0</a:t>
                      </a:r>
                    </a:p>
                  </a:txBody>
                  <a:tcPr/>
                </a:tc>
                <a:tc>
                  <a:txBody>
                    <a:bodyPr/>
                    <a:lstStyle/>
                    <a:p>
                      <a:r>
                        <a:rPr lang="en-US" sz="1000"/>
                        <a:t>1.5827 %</a:t>
                      </a:r>
                    </a:p>
                  </a:txBody>
                  <a:tcPr/>
                </a:tc>
                <a:tc>
                  <a:txBody>
                    <a:bodyPr/>
                    <a:lstStyle/>
                    <a:p>
                      <a:r>
                        <a:rPr lang="en-US" sz="1000"/>
                        <a:t>Image</a:t>
                      </a:r>
                    </a:p>
                  </a:txBody>
                  <a:tcPr/>
                </a:tc>
                <a:extLst>
                  <a:ext uri="{0D108BD9-81ED-4DB2-BD59-A6C34878D82A}">
                    <a16:rowId xmlns:a16="http://schemas.microsoft.com/office/drawing/2014/main" val="1714808695"/>
                  </a:ext>
                </a:extLst>
              </a:tr>
            </a:tbl>
          </a:graphicData>
        </a:graphic>
      </p:graphicFrame>
      <p:sp>
        <p:nvSpPr>
          <p:cNvPr id="4" name="Text Placeholder 3">
            <a:extLst>
              <a:ext uri="{FF2B5EF4-FFF2-40B4-BE49-F238E27FC236}">
                <a16:creationId xmlns:a16="http://schemas.microsoft.com/office/drawing/2014/main" id="{FFF3E859-8E1D-40F2-8AA7-AC78C06B7727}"/>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667804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AD3E-7F92-4309-8DDA-60FB2EEBE17B}"/>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694550FD-4E76-4330-BB98-50BA78AE1F8A}"/>
              </a:ext>
            </a:extLst>
          </p:cNvPr>
          <p:cNvGraphicFramePr>
            <a:graphicFrameLocks noGrp="1"/>
          </p:cNvGraphicFramePr>
          <p:nvPr>
            <p:ph type="tbl" sz="quarter" idx="13"/>
            <p:extLst>
              <p:ext uri="{D42A27DB-BD31-4B8C-83A1-F6EECF244321}">
                <p14:modId xmlns:p14="http://schemas.microsoft.com/office/powerpoint/2010/main" val="90275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6740720"/>
                    </a:ext>
                  </a:extLst>
                </a:gridCol>
                <a:gridCol w="1069848">
                  <a:extLst>
                    <a:ext uri="{9D8B030D-6E8A-4147-A177-3AD203B41FA5}">
                      <a16:colId xmlns:a16="http://schemas.microsoft.com/office/drawing/2014/main" val="3233252870"/>
                    </a:ext>
                  </a:extLst>
                </a:gridCol>
                <a:gridCol w="493776">
                  <a:extLst>
                    <a:ext uri="{9D8B030D-6E8A-4147-A177-3AD203B41FA5}">
                      <a16:colId xmlns:a16="http://schemas.microsoft.com/office/drawing/2014/main" val="3940247495"/>
                    </a:ext>
                  </a:extLst>
                </a:gridCol>
                <a:gridCol w="1069848">
                  <a:extLst>
                    <a:ext uri="{9D8B030D-6E8A-4147-A177-3AD203B41FA5}">
                      <a16:colId xmlns:a16="http://schemas.microsoft.com/office/drawing/2014/main" val="2896409531"/>
                    </a:ext>
                  </a:extLst>
                </a:gridCol>
                <a:gridCol w="1069848">
                  <a:extLst>
                    <a:ext uri="{9D8B030D-6E8A-4147-A177-3AD203B41FA5}">
                      <a16:colId xmlns:a16="http://schemas.microsoft.com/office/drawing/2014/main" val="3547516053"/>
                    </a:ext>
                  </a:extLst>
                </a:gridCol>
                <a:gridCol w="1069848">
                  <a:extLst>
                    <a:ext uri="{9D8B030D-6E8A-4147-A177-3AD203B41FA5}">
                      <a16:colId xmlns:a16="http://schemas.microsoft.com/office/drawing/2014/main" val="2202611328"/>
                    </a:ext>
                  </a:extLst>
                </a:gridCol>
                <a:gridCol w="1069848">
                  <a:extLst>
                    <a:ext uri="{9D8B030D-6E8A-4147-A177-3AD203B41FA5}">
                      <a16:colId xmlns:a16="http://schemas.microsoft.com/office/drawing/2014/main" val="1220075566"/>
                    </a:ext>
                  </a:extLst>
                </a:gridCol>
                <a:gridCol w="1069848">
                  <a:extLst>
                    <a:ext uri="{9D8B030D-6E8A-4147-A177-3AD203B41FA5}">
                      <a16:colId xmlns:a16="http://schemas.microsoft.com/office/drawing/2014/main" val="200587080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85205679"/>
                  </a:ext>
                </a:extLst>
              </a:tr>
              <a:tr h="370840">
                <a:tc>
                  <a:txBody>
                    <a:bodyPr/>
                    <a:lstStyle/>
                    <a:p>
                      <a:r>
                        <a:rPr lang="en-US" sz="1000"/>
                        <a:t>37</a:t>
                      </a:r>
                    </a:p>
                  </a:txBody>
                  <a:tcPr/>
                </a:tc>
                <a:tc>
                  <a:txBody>
                    <a:bodyPr/>
                    <a:lstStyle/>
                    <a:p>
                      <a:r>
                        <a:rPr lang="en-US" sz="1000"/>
                        <a:t>0.7535 %</a:t>
                      </a:r>
                    </a:p>
                  </a:txBody>
                  <a:tcPr/>
                </a:tc>
                <a:tc>
                  <a:txBody>
                    <a:bodyPr/>
                    <a:lstStyle/>
                    <a:p>
                      <a:r>
                        <a:rPr lang="en-US" sz="1000"/>
                        <a:t>0.14</a:t>
                      </a:r>
                    </a:p>
                  </a:txBody>
                  <a:tcPr/>
                </a:tc>
                <a:tc>
                  <a:txBody>
                    <a:bodyPr/>
                    <a:lstStyle/>
                    <a:p>
                      <a:r>
                        <a:rPr lang="en-US" sz="1000"/>
                        <a:t>97.27</a:t>
                      </a:r>
                    </a:p>
                  </a:txBody>
                  <a:tcPr/>
                </a:tc>
                <a:tc>
                  <a:txBody>
                    <a:bodyPr/>
                    <a:lstStyle/>
                    <a:p>
                      <a:r>
                        <a:rPr lang="en-US" sz="1000"/>
                        <a:t>95.68</a:t>
                      </a:r>
                    </a:p>
                  </a:txBody>
                  <a:tcPr/>
                </a:tc>
                <a:tc>
                  <a:txBody>
                    <a:bodyPr/>
                    <a:lstStyle/>
                    <a:p>
                      <a:r>
                        <a:rPr lang="en-US" sz="1000"/>
                        <a:t>71.95</a:t>
                      </a:r>
                    </a:p>
                  </a:txBody>
                  <a:tcPr/>
                </a:tc>
                <a:tc>
                  <a:txBody>
                    <a:bodyPr/>
                    <a:lstStyle/>
                    <a:p>
                      <a:r>
                        <a:rPr lang="en-US" sz="1000"/>
                        <a:t>3599</a:t>
                      </a:r>
                    </a:p>
                  </a:txBody>
                  <a:tcPr/>
                </a:tc>
                <a:tc>
                  <a:txBody>
                    <a:bodyPr/>
                    <a:lstStyle/>
                    <a:p>
                      <a:r>
                        <a:rPr lang="en-US" sz="1000"/>
                        <a:t>2662</a:t>
                      </a:r>
                    </a:p>
                  </a:txBody>
                  <a:tcPr/>
                </a:tc>
                <a:extLst>
                  <a:ext uri="{0D108BD9-81ED-4DB2-BD59-A6C34878D82A}">
                    <a16:rowId xmlns:a16="http://schemas.microsoft.com/office/drawing/2014/main" val="668744225"/>
                  </a:ext>
                </a:extLst>
              </a:tr>
            </a:tbl>
          </a:graphicData>
        </a:graphic>
      </p:graphicFrame>
      <p:sp>
        <p:nvSpPr>
          <p:cNvPr id="4" name="Text Placeholder 3">
            <a:extLst>
              <a:ext uri="{FF2B5EF4-FFF2-40B4-BE49-F238E27FC236}">
                <a16:creationId xmlns:a16="http://schemas.microsoft.com/office/drawing/2014/main" id="{ABC4A497-8212-48BD-8DA3-6C8EB15DA9C7}"/>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408076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06BE8-5565-4476-8888-F395EDD4C327}"/>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A31CD64-2D00-4A65-BA5A-50E80B401A1F}"/>
              </a:ext>
            </a:extLst>
          </p:cNvPr>
          <p:cNvGraphicFramePr>
            <a:graphicFrameLocks noGrp="1"/>
          </p:cNvGraphicFramePr>
          <p:nvPr>
            <p:ph type="tbl" sz="quarter" idx="13"/>
            <p:extLst>
              <p:ext uri="{D42A27DB-BD31-4B8C-83A1-F6EECF244321}">
                <p14:modId xmlns:p14="http://schemas.microsoft.com/office/powerpoint/2010/main" val="5209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25486584"/>
                    </a:ext>
                  </a:extLst>
                </a:gridCol>
                <a:gridCol w="905256">
                  <a:extLst>
                    <a:ext uri="{9D8B030D-6E8A-4147-A177-3AD203B41FA5}">
                      <a16:colId xmlns:a16="http://schemas.microsoft.com/office/drawing/2014/main" val="3428784830"/>
                    </a:ext>
                  </a:extLst>
                </a:gridCol>
                <a:gridCol w="411480">
                  <a:extLst>
                    <a:ext uri="{9D8B030D-6E8A-4147-A177-3AD203B41FA5}">
                      <a16:colId xmlns:a16="http://schemas.microsoft.com/office/drawing/2014/main" val="3600189794"/>
                    </a:ext>
                  </a:extLst>
                </a:gridCol>
                <a:gridCol w="905256">
                  <a:extLst>
                    <a:ext uri="{9D8B030D-6E8A-4147-A177-3AD203B41FA5}">
                      <a16:colId xmlns:a16="http://schemas.microsoft.com/office/drawing/2014/main" val="3293486910"/>
                    </a:ext>
                  </a:extLst>
                </a:gridCol>
                <a:gridCol w="905256">
                  <a:extLst>
                    <a:ext uri="{9D8B030D-6E8A-4147-A177-3AD203B41FA5}">
                      <a16:colId xmlns:a16="http://schemas.microsoft.com/office/drawing/2014/main" val="1680003007"/>
                    </a:ext>
                  </a:extLst>
                </a:gridCol>
                <a:gridCol w="905256">
                  <a:extLst>
                    <a:ext uri="{9D8B030D-6E8A-4147-A177-3AD203B41FA5}">
                      <a16:colId xmlns:a16="http://schemas.microsoft.com/office/drawing/2014/main" val="1241233280"/>
                    </a:ext>
                  </a:extLst>
                </a:gridCol>
                <a:gridCol w="905256">
                  <a:extLst>
                    <a:ext uri="{9D8B030D-6E8A-4147-A177-3AD203B41FA5}">
                      <a16:colId xmlns:a16="http://schemas.microsoft.com/office/drawing/2014/main" val="3593577793"/>
                    </a:ext>
                  </a:extLst>
                </a:gridCol>
                <a:gridCol w="905256">
                  <a:extLst>
                    <a:ext uri="{9D8B030D-6E8A-4147-A177-3AD203B41FA5}">
                      <a16:colId xmlns:a16="http://schemas.microsoft.com/office/drawing/2014/main" val="1153261344"/>
                    </a:ext>
                  </a:extLst>
                </a:gridCol>
                <a:gridCol w="905256">
                  <a:extLst>
                    <a:ext uri="{9D8B030D-6E8A-4147-A177-3AD203B41FA5}">
                      <a16:colId xmlns:a16="http://schemas.microsoft.com/office/drawing/2014/main" val="131450687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395810185"/>
                  </a:ext>
                </a:extLst>
              </a:tr>
              <a:tr h="370840">
                <a:tc>
                  <a:txBody>
                    <a:bodyPr/>
                    <a:lstStyle/>
                    <a:p>
                      <a:r>
                        <a:rPr lang="en-US" sz="1000"/>
                        <a:t>14</a:t>
                      </a:r>
                    </a:p>
                  </a:txBody>
                  <a:tcPr/>
                </a:tc>
                <a:tc>
                  <a:txBody>
                    <a:bodyPr/>
                    <a:lstStyle/>
                    <a:p>
                      <a:r>
                        <a:rPr lang="en-US" sz="1000"/>
                        <a:t>0.8033 %</a:t>
                      </a:r>
                    </a:p>
                  </a:txBody>
                  <a:tcPr/>
                </a:tc>
                <a:tc>
                  <a:txBody>
                    <a:bodyPr/>
                    <a:lstStyle/>
                    <a:p>
                      <a:r>
                        <a:rPr lang="en-US" sz="1000"/>
                        <a:t>0.21</a:t>
                      </a:r>
                    </a:p>
                  </a:txBody>
                  <a:tcPr/>
                </a:tc>
                <a:tc>
                  <a:txBody>
                    <a:bodyPr/>
                    <a:lstStyle/>
                    <a:p>
                      <a:r>
                        <a:rPr lang="en-US" sz="1000"/>
                        <a:t>98.14</a:t>
                      </a:r>
                    </a:p>
                  </a:txBody>
                  <a:tcPr/>
                </a:tc>
                <a:tc>
                  <a:txBody>
                    <a:bodyPr/>
                    <a:lstStyle/>
                    <a:p>
                      <a:r>
                        <a:rPr lang="en-US" sz="1000"/>
                        <a:t>95.79</a:t>
                      </a:r>
                    </a:p>
                  </a:txBody>
                  <a:tcPr/>
                </a:tc>
                <a:tc>
                  <a:txBody>
                    <a:bodyPr/>
                    <a:lstStyle/>
                    <a:p>
                      <a:r>
                        <a:rPr lang="en-US" sz="1000"/>
                        <a:t>77.36</a:t>
                      </a:r>
                    </a:p>
                  </a:txBody>
                  <a:tcPr/>
                </a:tc>
                <a:tc>
                  <a:txBody>
                    <a:bodyPr/>
                    <a:lstStyle/>
                    <a:p>
                      <a:r>
                        <a:rPr lang="en-US" sz="1000"/>
                        <a:t>77.14</a:t>
                      </a:r>
                    </a:p>
                  </a:txBody>
                  <a:tcPr/>
                </a:tc>
                <a:tc>
                  <a:txBody>
                    <a:bodyPr/>
                    <a:lstStyle/>
                    <a:p>
                      <a:r>
                        <a:rPr lang="en-US" sz="1000"/>
                        <a:t>1374</a:t>
                      </a:r>
                    </a:p>
                  </a:txBody>
                  <a:tcPr/>
                </a:tc>
                <a:tc>
                  <a:txBody>
                    <a:bodyPr/>
                    <a:lstStyle/>
                    <a:p>
                      <a:r>
                        <a:rPr lang="en-US" sz="1000"/>
                        <a:t>1083</a:t>
                      </a:r>
                    </a:p>
                  </a:txBody>
                  <a:tcPr/>
                </a:tc>
                <a:extLst>
                  <a:ext uri="{0D108BD9-81ED-4DB2-BD59-A6C34878D82A}">
                    <a16:rowId xmlns:a16="http://schemas.microsoft.com/office/drawing/2014/main" val="2012195037"/>
                  </a:ext>
                </a:extLst>
              </a:tr>
            </a:tbl>
          </a:graphicData>
        </a:graphic>
      </p:graphicFrame>
      <p:sp>
        <p:nvSpPr>
          <p:cNvPr id="4" name="Text Placeholder 3">
            <a:extLst>
              <a:ext uri="{FF2B5EF4-FFF2-40B4-BE49-F238E27FC236}">
                <a16:creationId xmlns:a16="http://schemas.microsoft.com/office/drawing/2014/main" id="{29F9A869-52AF-4101-9D2A-26CB24B75C3A}"/>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23496807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153B6-797D-464B-BF5E-4E173A424DC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B553B64-2C24-48ED-A1B0-DAB32CD0D79D}"/>
              </a:ext>
            </a:extLst>
          </p:cNvPr>
          <p:cNvGraphicFramePr>
            <a:graphicFrameLocks noGrp="1"/>
          </p:cNvGraphicFramePr>
          <p:nvPr>
            <p:ph type="tbl" sz="quarter" idx="13"/>
            <p:extLst>
              <p:ext uri="{D42A27DB-BD31-4B8C-83A1-F6EECF244321}">
                <p14:modId xmlns:p14="http://schemas.microsoft.com/office/powerpoint/2010/main" val="2512272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2212431"/>
                    </a:ext>
                  </a:extLst>
                </a:gridCol>
                <a:gridCol w="1316736">
                  <a:extLst>
                    <a:ext uri="{9D8B030D-6E8A-4147-A177-3AD203B41FA5}">
                      <a16:colId xmlns:a16="http://schemas.microsoft.com/office/drawing/2014/main" val="608030012"/>
                    </a:ext>
                  </a:extLst>
                </a:gridCol>
                <a:gridCol w="658368">
                  <a:extLst>
                    <a:ext uri="{9D8B030D-6E8A-4147-A177-3AD203B41FA5}">
                      <a16:colId xmlns:a16="http://schemas.microsoft.com/office/drawing/2014/main" val="3316247443"/>
                    </a:ext>
                  </a:extLst>
                </a:gridCol>
                <a:gridCol w="658368">
                  <a:extLst>
                    <a:ext uri="{9D8B030D-6E8A-4147-A177-3AD203B41FA5}">
                      <a16:colId xmlns:a16="http://schemas.microsoft.com/office/drawing/2014/main" val="3038686014"/>
                    </a:ext>
                  </a:extLst>
                </a:gridCol>
                <a:gridCol w="658368">
                  <a:extLst>
                    <a:ext uri="{9D8B030D-6E8A-4147-A177-3AD203B41FA5}">
                      <a16:colId xmlns:a16="http://schemas.microsoft.com/office/drawing/2014/main" val="2651025112"/>
                    </a:ext>
                  </a:extLst>
                </a:gridCol>
                <a:gridCol w="658368">
                  <a:extLst>
                    <a:ext uri="{9D8B030D-6E8A-4147-A177-3AD203B41FA5}">
                      <a16:colId xmlns:a16="http://schemas.microsoft.com/office/drawing/2014/main" val="1929600288"/>
                    </a:ext>
                  </a:extLst>
                </a:gridCol>
                <a:gridCol w="658368">
                  <a:extLst>
                    <a:ext uri="{9D8B030D-6E8A-4147-A177-3AD203B41FA5}">
                      <a16:colId xmlns:a16="http://schemas.microsoft.com/office/drawing/2014/main" val="2483185838"/>
                    </a:ext>
                  </a:extLst>
                </a:gridCol>
                <a:gridCol w="658368">
                  <a:extLst>
                    <a:ext uri="{9D8B030D-6E8A-4147-A177-3AD203B41FA5}">
                      <a16:colId xmlns:a16="http://schemas.microsoft.com/office/drawing/2014/main" val="3903407699"/>
                    </a:ext>
                  </a:extLst>
                </a:gridCol>
                <a:gridCol w="658368">
                  <a:extLst>
                    <a:ext uri="{9D8B030D-6E8A-4147-A177-3AD203B41FA5}">
                      <a16:colId xmlns:a16="http://schemas.microsoft.com/office/drawing/2014/main" val="36703379"/>
                    </a:ext>
                  </a:extLst>
                </a:gridCol>
                <a:gridCol w="658368">
                  <a:extLst>
                    <a:ext uri="{9D8B030D-6E8A-4147-A177-3AD203B41FA5}">
                      <a16:colId xmlns:a16="http://schemas.microsoft.com/office/drawing/2014/main" val="385825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59524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- 2023-03-28 18:15:31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https://quintly-image-storage.s3.amazonaws.com/42a5b893a9726451877e4ab7634db126/d000ab873297601b5f2e516a9fc1bda7.jpg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03/29/2023 18:06:23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8157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- 2023-03-24 17:46:58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https://quintly-image-storage.s3.amazonaws.com/42a5b893a9726451877e4ab7634db126/a306359f366ed28ef2bda3013496e7ea.jpg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03/25/2023 17:36:05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5539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- 2023-03-20 17:55:46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https://quintly-image-storage.s3.amazonaws.com/42a5b893a9726451877e4ab7634db126/064f2fb45a8f8da34d908d0b65bad681.jpg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03/21/2023 17:36:16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03290939"/>
                  </a:ext>
                </a:extLst>
              </a:tr>
            </a:tbl>
          </a:graphicData>
        </a:graphic>
      </p:graphicFrame>
      <p:sp>
        <p:nvSpPr>
          <p:cNvPr id="4" name="Text Placeholder 3">
            <a:extLst>
              <a:ext uri="{FF2B5EF4-FFF2-40B4-BE49-F238E27FC236}">
                <a16:creationId xmlns:a16="http://schemas.microsoft.com/office/drawing/2014/main" id="{EB466A05-F373-437D-BFA0-7B390CB72E60}"/>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450939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0375-D153-4800-A905-19DE5B4F0E20}"/>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814FE09C-63EF-45EF-A85D-4105B8BC4BE7}"/>
              </a:ext>
            </a:extLst>
          </p:cNvPr>
          <p:cNvGraphicFramePr>
            <a:graphicFrameLocks noGrp="1"/>
          </p:cNvGraphicFramePr>
          <p:nvPr>
            <p:ph type="tbl" sz="quarter" idx="13"/>
            <p:extLst>
              <p:ext uri="{D42A27DB-BD31-4B8C-83A1-F6EECF244321}">
                <p14:modId xmlns:p14="http://schemas.microsoft.com/office/powerpoint/2010/main" val="414803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0140888"/>
                    </a:ext>
                  </a:extLst>
                </a:gridCol>
                <a:gridCol w="1316736">
                  <a:extLst>
                    <a:ext uri="{9D8B030D-6E8A-4147-A177-3AD203B41FA5}">
                      <a16:colId xmlns:a16="http://schemas.microsoft.com/office/drawing/2014/main" val="2540857261"/>
                    </a:ext>
                  </a:extLst>
                </a:gridCol>
                <a:gridCol w="658368">
                  <a:extLst>
                    <a:ext uri="{9D8B030D-6E8A-4147-A177-3AD203B41FA5}">
                      <a16:colId xmlns:a16="http://schemas.microsoft.com/office/drawing/2014/main" val="1842494615"/>
                    </a:ext>
                  </a:extLst>
                </a:gridCol>
                <a:gridCol w="658368">
                  <a:extLst>
                    <a:ext uri="{9D8B030D-6E8A-4147-A177-3AD203B41FA5}">
                      <a16:colId xmlns:a16="http://schemas.microsoft.com/office/drawing/2014/main" val="2545372583"/>
                    </a:ext>
                  </a:extLst>
                </a:gridCol>
                <a:gridCol w="658368">
                  <a:extLst>
                    <a:ext uri="{9D8B030D-6E8A-4147-A177-3AD203B41FA5}">
                      <a16:colId xmlns:a16="http://schemas.microsoft.com/office/drawing/2014/main" val="1927686414"/>
                    </a:ext>
                  </a:extLst>
                </a:gridCol>
                <a:gridCol w="658368">
                  <a:extLst>
                    <a:ext uri="{9D8B030D-6E8A-4147-A177-3AD203B41FA5}">
                      <a16:colId xmlns:a16="http://schemas.microsoft.com/office/drawing/2014/main" val="3844212179"/>
                    </a:ext>
                  </a:extLst>
                </a:gridCol>
                <a:gridCol w="658368">
                  <a:extLst>
                    <a:ext uri="{9D8B030D-6E8A-4147-A177-3AD203B41FA5}">
                      <a16:colId xmlns:a16="http://schemas.microsoft.com/office/drawing/2014/main" val="3630090472"/>
                    </a:ext>
                  </a:extLst>
                </a:gridCol>
                <a:gridCol w="658368">
                  <a:extLst>
                    <a:ext uri="{9D8B030D-6E8A-4147-A177-3AD203B41FA5}">
                      <a16:colId xmlns:a16="http://schemas.microsoft.com/office/drawing/2014/main" val="3591660294"/>
                    </a:ext>
                  </a:extLst>
                </a:gridCol>
                <a:gridCol w="658368">
                  <a:extLst>
                    <a:ext uri="{9D8B030D-6E8A-4147-A177-3AD203B41FA5}">
                      <a16:colId xmlns:a16="http://schemas.microsoft.com/office/drawing/2014/main" val="405606996"/>
                    </a:ext>
                  </a:extLst>
                </a:gridCol>
                <a:gridCol w="658368">
                  <a:extLst>
                    <a:ext uri="{9D8B030D-6E8A-4147-A177-3AD203B41FA5}">
                      <a16:colId xmlns:a16="http://schemas.microsoft.com/office/drawing/2014/main" val="4159236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29983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- 2023-03-17 18:02:15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https://quintly-image-storage.s3.amazonaws.com/42a5b893a9726451877e4ab7634db126/8c9c13da54c857a28fbb17efe5dc6c76.jpg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03/18/2023 17:36:13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39585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- 2023-03-17 16:15:11</a:t>
                      </a:r>
                      <a:r>
                        <a:rPr kumimoji="0" lang="en-US" sz="1000" b="0" i="0" u="none" strike="noStrike" kern="1200" cap="none" spc="0" normalizeH="0" baseline="0" noProof="0">
                          <a:ln>
                            <a:noFill/>
                          </a:ln>
                          <a:solidFill>
                            <a:prstClr val="black"/>
                          </a:solidFill>
                          <a:effectLst/>
                          <a:uLnTx/>
                          <a:uFillTx/>
                          <a:latin typeface="Calibri"/>
                          <a:ea typeface="+mn-ea"/>
                          <a:cs typeface="+mn-cs"/>
                        </a:rPr>
                        <a:t>
 MILITARY &amp; FAMILY
SUPPORT CENTER’S
JOB FAIR 10AM-2PM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https://quintly-image-storage.s3.amazonaws.com/42a5b893a9726451877e4ab7634db126/aaa1c48f5e4f239bf3e7e2263490f75e.jpg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03/18/2023 16:06:27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777173030"/>
                  </a:ext>
                </a:extLst>
              </a:tr>
            </a:tbl>
          </a:graphicData>
        </a:graphic>
      </p:graphicFrame>
      <p:sp>
        <p:nvSpPr>
          <p:cNvPr id="4" name="Text Placeholder 3">
            <a:extLst>
              <a:ext uri="{FF2B5EF4-FFF2-40B4-BE49-F238E27FC236}">
                <a16:creationId xmlns:a16="http://schemas.microsoft.com/office/drawing/2014/main" id="{D527BD84-7F99-4BBB-A8FB-796DB7E51F5D}"/>
              </a:ext>
            </a:extLst>
          </p:cNvPr>
          <p:cNvSpPr>
            <a:spLocks noGrp="1"/>
          </p:cNvSpPr>
          <p:nvPr>
            <p:ph type="body" sz="quarter" idx="14"/>
          </p:nvPr>
        </p:nvSpPr>
        <p:spPr/>
        <p:txBody>
          <a:bodyPr/>
          <a:lstStyle/>
          <a:p>
            <a:r>
              <a:rPr lang="en-US"/>
              <a:t>03/01/2023 - 03/31/2023</a:t>
            </a:r>
          </a:p>
        </p:txBody>
      </p:sp>
    </p:spTree>
    <p:extLst>
      <p:ext uri="{BB962C8B-B14F-4D97-AF65-F5344CB8AC3E}">
        <p14:creationId xmlns:p14="http://schemas.microsoft.com/office/powerpoint/2010/main" val="3318710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1895</Words>
  <Application>Microsoft Office PowerPoint</Application>
  <PresentationFormat>On-screen Show (4:3)</PresentationFormat>
  <Paragraphs>493</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2023-04-04T20:15:09Z</dcterms:created>
  <dcterms:modified xsi:type="dcterms:W3CDTF">2023-04-04T20:15:55Z</dcterms:modified>
</cp:coreProperties>
</file>