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44958</c:v>
                </c:pt>
              </c:numCache>
            </c:numRef>
          </c:cat>
          <c:val>
            <c:numRef>
              <c:f>Sheet1!$B$2</c:f>
              <c:numCache>
                <c:formatCode>General</c:formatCode>
                <c:ptCount val="1"/>
                <c:pt idx="0">
                  <c:v>485</c:v>
                </c:pt>
              </c:numCache>
            </c:numRef>
          </c:val>
          <c:extLst>
            <c:ext xmlns:c16="http://schemas.microsoft.com/office/drawing/2014/chart" uri="{C3380CC4-5D6E-409C-BE32-E72D297353CC}">
              <c16:uniqueId val="{00000000-8C3B-4E8C-8354-8D7522D57A11}"/>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44958</c:v>
                </c:pt>
              </c:numCache>
            </c:numRef>
          </c:cat>
          <c:val>
            <c:numRef>
              <c:f>Sheet1!$C$2</c:f>
              <c:numCache>
                <c:formatCode>General</c:formatCode>
                <c:ptCount val="1"/>
                <c:pt idx="0">
                  <c:v>489</c:v>
                </c:pt>
              </c:numCache>
            </c:numRef>
          </c:val>
          <c:extLst>
            <c:ext xmlns:c16="http://schemas.microsoft.com/office/drawing/2014/chart" uri="{C3380CC4-5D6E-409C-BE32-E72D297353CC}">
              <c16:uniqueId val="{00000001-8C3B-4E8C-8354-8D7522D57A11}"/>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44958</c:v>
                </c:pt>
              </c:numCache>
            </c:numRef>
          </c:cat>
          <c:val>
            <c:numRef>
              <c:f>Sheet1!$D$2</c:f>
              <c:numCache>
                <c:formatCode>General</c:formatCode>
                <c:ptCount val="1"/>
                <c:pt idx="0">
                  <c:v>20413</c:v>
                </c:pt>
              </c:numCache>
            </c:numRef>
          </c:val>
          <c:extLst>
            <c:ext xmlns:c16="http://schemas.microsoft.com/office/drawing/2014/chart" uri="{C3380CC4-5D6E-409C-BE32-E72D297353CC}">
              <c16:uniqueId val="{00000002-8C3B-4E8C-8354-8D7522D57A11}"/>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44958</c:v>
                </c:pt>
              </c:numCache>
            </c:numRef>
          </c:cat>
          <c:val>
            <c:numRef>
              <c:f>Sheet1!$E$2</c:f>
              <c:numCache>
                <c:formatCode>General</c:formatCode>
                <c:ptCount val="1"/>
                <c:pt idx="0">
                  <c:v>242</c:v>
                </c:pt>
              </c:numCache>
            </c:numRef>
          </c:val>
          <c:extLst>
            <c:ext xmlns:c16="http://schemas.microsoft.com/office/drawing/2014/chart" uri="{C3380CC4-5D6E-409C-BE32-E72D297353CC}">
              <c16:uniqueId val="{00000003-8C3B-4E8C-8354-8D7522D57A11}"/>
            </c:ext>
          </c:extLst>
        </c:ser>
        <c:dLbls>
          <c:showLegendKey val="0"/>
          <c:showVal val="0"/>
          <c:showCatName val="0"/>
          <c:showSerName val="0"/>
          <c:showPercent val="0"/>
          <c:showBubbleSize val="0"/>
        </c:dLbls>
        <c:gapWidth val="219"/>
        <c:overlap val="-27"/>
        <c:axId val="307696776"/>
        <c:axId val="52207088"/>
      </c:barChart>
      <c:dateAx>
        <c:axId val="307696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07088"/>
        <c:crosses val="autoZero"/>
        <c:auto val="1"/>
        <c:lblOffset val="100"/>
        <c:baseTimeUnit val="days"/>
      </c:dateAx>
      <c:valAx>
        <c:axId val="52207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96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0</c:v>
                </c:pt>
                <c:pt idx="2">
                  <c:v>1</c:v>
                </c:pt>
              </c:numCache>
            </c:numRef>
          </c:val>
          <c:extLst>
            <c:ext xmlns:c16="http://schemas.microsoft.com/office/drawing/2014/chart" uri="{C3380CC4-5D6E-409C-BE32-E72D297353CC}">
              <c16:uniqueId val="{00000000-7250-4437-9A49-DE71352919C4}"/>
            </c:ext>
          </c:extLst>
        </c:ser>
        <c:dLbls>
          <c:showLegendKey val="0"/>
          <c:showVal val="0"/>
          <c:showCatName val="0"/>
          <c:showSerName val="0"/>
          <c:showPercent val="0"/>
          <c:showBubbleSize val="0"/>
        </c:dLbls>
        <c:gapWidth val="219"/>
        <c:overlap val="-27"/>
        <c:axId val="366015176"/>
        <c:axId val="366013208"/>
      </c:barChart>
      <c:dateAx>
        <c:axId val="366015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013208"/>
        <c:crosses val="autoZero"/>
        <c:auto val="1"/>
        <c:lblOffset val="100"/>
        <c:baseTimeUnit val="months"/>
      </c:dateAx>
      <c:valAx>
        <c:axId val="366013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015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c:v>
                </c:pt>
                <c:pt idx="1">
                  <c:v>3</c:v>
                </c:pt>
                <c:pt idx="2">
                  <c:v>3</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9B7-4624-9589-EA881670EDA0}"/>
            </c:ext>
          </c:extLst>
        </c:ser>
        <c:dLbls>
          <c:showLegendKey val="0"/>
          <c:showVal val="0"/>
          <c:showCatName val="0"/>
          <c:showSerName val="0"/>
          <c:showPercent val="0"/>
          <c:showBubbleSize val="0"/>
        </c:dLbls>
        <c:gapWidth val="219"/>
        <c:overlap val="-27"/>
        <c:axId val="366017144"/>
        <c:axId val="366010912"/>
      </c:barChart>
      <c:dateAx>
        <c:axId val="366017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010912"/>
        <c:crosses val="autoZero"/>
        <c:auto val="1"/>
        <c:lblOffset val="100"/>
        <c:baseTimeUnit val="months"/>
      </c:dateAx>
      <c:valAx>
        <c:axId val="36601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01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27</c:v>
                </c:pt>
                <c:pt idx="1">
                  <c:v>46</c:v>
                </c:pt>
                <c:pt idx="2">
                  <c:v>9</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A4E-421D-9DA9-3AF9B882B5E3}"/>
            </c:ext>
          </c:extLst>
        </c:ser>
        <c:dLbls>
          <c:showLegendKey val="0"/>
          <c:showVal val="0"/>
          <c:showCatName val="0"/>
          <c:showSerName val="0"/>
          <c:showPercent val="0"/>
          <c:showBubbleSize val="0"/>
        </c:dLbls>
        <c:gapWidth val="219"/>
        <c:overlap val="-27"/>
        <c:axId val="366014848"/>
        <c:axId val="358636720"/>
      </c:barChart>
      <c:catAx>
        <c:axId val="366014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36720"/>
        <c:crosses val="autoZero"/>
        <c:auto val="1"/>
        <c:lblAlgn val="ctr"/>
        <c:lblOffset val="100"/>
        <c:noMultiLvlLbl val="0"/>
      </c:catAx>
      <c:valAx>
        <c:axId val="358636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014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1304</c:v>
                </c:pt>
                <c:pt idx="1">
                  <c:v>1250</c:v>
                </c:pt>
                <c:pt idx="2">
                  <c:v>117</c:v>
                </c:pt>
                <c:pt idx="3">
                  <c:v>0</c:v>
                </c:pt>
              </c:numCache>
            </c:numRef>
          </c:val>
          <c:extLst>
            <c:ext xmlns:c16="http://schemas.microsoft.com/office/drawing/2014/chart" uri="{C3380CC4-5D6E-409C-BE32-E72D297353CC}">
              <c16:uniqueId val="{00000000-B1E5-4C33-B66E-75891FCAE558}"/>
            </c:ext>
          </c:extLst>
        </c:ser>
        <c:dLbls>
          <c:showLegendKey val="0"/>
          <c:showVal val="0"/>
          <c:showCatName val="0"/>
          <c:showSerName val="0"/>
          <c:showPercent val="0"/>
          <c:showBubbleSize val="0"/>
        </c:dLbls>
        <c:gapWidth val="219"/>
        <c:overlap val="-27"/>
        <c:axId val="358635736"/>
        <c:axId val="358636064"/>
      </c:barChart>
      <c:dateAx>
        <c:axId val="358635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36064"/>
        <c:crosses val="autoZero"/>
        <c:auto val="1"/>
        <c:lblOffset val="100"/>
        <c:baseTimeUnit val="months"/>
      </c:dateAx>
      <c:valAx>
        <c:axId val="35863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3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5</c:v>
                </c:pt>
                <c:pt idx="1">
                  <c:v>1</c:v>
                </c:pt>
                <c:pt idx="2">
                  <c:v>1</c:v>
                </c:pt>
              </c:numCache>
            </c:numRef>
          </c:val>
          <c:extLst>
            <c:ext xmlns:c16="http://schemas.microsoft.com/office/drawing/2014/chart" uri="{C3380CC4-5D6E-409C-BE32-E72D297353CC}">
              <c16:uniqueId val="{00000000-5544-4C0D-A12E-62A54C7F95C6}"/>
            </c:ext>
          </c:extLst>
        </c:ser>
        <c:dLbls>
          <c:showLegendKey val="0"/>
          <c:showVal val="0"/>
          <c:showCatName val="0"/>
          <c:showSerName val="0"/>
          <c:showPercent val="0"/>
          <c:showBubbleSize val="0"/>
        </c:dLbls>
        <c:gapWidth val="219"/>
        <c:overlap val="-27"/>
        <c:axId val="367550544"/>
        <c:axId val="277032224"/>
      </c:barChart>
      <c:dateAx>
        <c:axId val="367550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032224"/>
        <c:crosses val="autoZero"/>
        <c:auto val="1"/>
        <c:lblOffset val="100"/>
        <c:baseTimeUnit val="months"/>
      </c:dateAx>
      <c:valAx>
        <c:axId val="277032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55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CB9-4774-A295-369BE8F2F8EB}"/>
            </c:ext>
          </c:extLst>
        </c:ser>
        <c:dLbls>
          <c:showLegendKey val="0"/>
          <c:showVal val="0"/>
          <c:showCatName val="0"/>
          <c:showSerName val="0"/>
          <c:showPercent val="0"/>
          <c:showBubbleSize val="0"/>
        </c:dLbls>
        <c:gapWidth val="219"/>
        <c:overlap val="-27"/>
        <c:axId val="277026648"/>
        <c:axId val="277031568"/>
      </c:barChart>
      <c:dateAx>
        <c:axId val="277026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031568"/>
        <c:crosses val="autoZero"/>
        <c:auto val="1"/>
        <c:lblOffset val="100"/>
        <c:baseTimeUnit val="months"/>
      </c:dateAx>
      <c:valAx>
        <c:axId val="277031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026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c:v>
                </c:pt>
                <c:pt idx="1">
                  <c:v>17</c:v>
                </c:pt>
                <c:pt idx="2">
                  <c:v>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552-4FAD-BE86-AACF29786662}"/>
            </c:ext>
          </c:extLst>
        </c:ser>
        <c:dLbls>
          <c:showLegendKey val="0"/>
          <c:showVal val="0"/>
          <c:showCatName val="0"/>
          <c:showSerName val="0"/>
          <c:showPercent val="0"/>
          <c:showBubbleSize val="0"/>
        </c:dLbls>
        <c:gapWidth val="219"/>
        <c:overlap val="-27"/>
        <c:axId val="277033864"/>
        <c:axId val="277023696"/>
      </c:barChart>
      <c:catAx>
        <c:axId val="277033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023696"/>
        <c:crosses val="autoZero"/>
        <c:auto val="1"/>
        <c:lblAlgn val="ctr"/>
        <c:lblOffset val="100"/>
        <c:noMultiLvlLbl val="0"/>
      </c:catAx>
      <c:valAx>
        <c:axId val="277023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033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163</c:v>
                </c:pt>
                <c:pt idx="1">
                  <c:v>185</c:v>
                </c:pt>
                <c:pt idx="2">
                  <c:v>31</c:v>
                </c:pt>
              </c:numCache>
            </c:numRef>
          </c:val>
          <c:extLst>
            <c:ext xmlns:c16="http://schemas.microsoft.com/office/drawing/2014/chart" uri="{C3380CC4-5D6E-409C-BE32-E72D297353CC}">
              <c16:uniqueId val="{00000000-CB8B-43D0-8DC5-9E65BB8DCEAC}"/>
            </c:ext>
          </c:extLst>
        </c:ser>
        <c:dLbls>
          <c:showLegendKey val="0"/>
          <c:showVal val="0"/>
          <c:showCatName val="0"/>
          <c:showSerName val="0"/>
          <c:showPercent val="0"/>
          <c:showBubbleSize val="0"/>
        </c:dLbls>
        <c:gapWidth val="219"/>
        <c:overlap val="-27"/>
        <c:axId val="277034520"/>
        <c:axId val="307695464"/>
      </c:barChart>
      <c:dateAx>
        <c:axId val="277034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695464"/>
        <c:crosses val="autoZero"/>
        <c:auto val="1"/>
        <c:lblOffset val="100"/>
        <c:baseTimeUnit val="months"/>
      </c:dateAx>
      <c:valAx>
        <c:axId val="307695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034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Sheet1!$A$2:$A$4</c:f>
              <c:strCache>
                <c:ptCount val="3"/>
                <c:pt idx="0">
                  <c:v>2023-01</c:v>
                </c:pt>
                <c:pt idx="1">
                  <c:v>2023-02</c:v>
                </c:pt>
                <c:pt idx="2">
                  <c:v>2023-03</c:v>
                </c:pt>
              </c:strCache>
            </c:strRef>
          </c:cat>
          <c:val>
            <c:numRef>
              <c:f>Sheet1!$B$2:$B$4</c:f>
              <c:numCache>
                <c:formatCode>General</c:formatCode>
                <c:ptCount val="3"/>
                <c:pt idx="0">
                  <c:v>50</c:v>
                </c:pt>
                <c:pt idx="1">
                  <c:v>46</c:v>
                </c:pt>
                <c:pt idx="2">
                  <c:v>24</c:v>
                </c:pt>
              </c:numCache>
            </c:numRef>
          </c:val>
          <c:extLst>
            <c:ext xmlns:c16="http://schemas.microsoft.com/office/drawing/2014/chart" uri="{C3380CC4-5D6E-409C-BE32-E72D297353CC}">
              <c16:uniqueId val="{00000000-3C68-403C-B578-250E23340247}"/>
            </c:ext>
          </c:extLst>
        </c:ser>
        <c:dLbls>
          <c:showLegendKey val="0"/>
          <c:showVal val="0"/>
          <c:showCatName val="0"/>
          <c:showSerName val="0"/>
          <c:showPercent val="0"/>
          <c:showBubbleSize val="0"/>
        </c:dLbls>
        <c:gapWidth val="219"/>
        <c:overlap val="-27"/>
        <c:axId val="281045880"/>
        <c:axId val="281048504"/>
      </c:barChart>
      <c:catAx>
        <c:axId val="28104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48504"/>
        <c:crosses val="autoZero"/>
        <c:auto val="1"/>
        <c:lblAlgn val="ctr"/>
        <c:lblOffset val="100"/>
        <c:noMultiLvlLbl val="0"/>
      </c:catAx>
      <c:valAx>
        <c:axId val="281048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45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Sheet1!$A$2:$A$4</c:f>
              <c:strCache>
                <c:ptCount val="3"/>
                <c:pt idx="0">
                  <c:v>2023-01</c:v>
                </c:pt>
                <c:pt idx="1">
                  <c:v>2023-02</c:v>
                </c:pt>
                <c:pt idx="2">
                  <c:v>2023-03</c:v>
                </c:pt>
              </c:strCache>
            </c:strRef>
          </c:cat>
          <c:val>
            <c:numRef>
              <c:f>Sheet1!$B$2:$B$4</c:f>
              <c:numCache>
                <c:formatCode>General</c:formatCode>
                <c:ptCount val="3"/>
                <c:pt idx="0">
                  <c:v>550</c:v>
                </c:pt>
                <c:pt idx="1">
                  <c:v>602</c:v>
                </c:pt>
                <c:pt idx="2">
                  <c:v>49</c:v>
                </c:pt>
              </c:numCache>
            </c:numRef>
          </c:val>
          <c:extLst>
            <c:ext xmlns:c16="http://schemas.microsoft.com/office/drawing/2014/chart" uri="{C3380CC4-5D6E-409C-BE32-E72D297353CC}">
              <c16:uniqueId val="{00000000-E4A7-49B6-A853-16F478D0B113}"/>
            </c:ext>
          </c:extLst>
        </c:ser>
        <c:dLbls>
          <c:showLegendKey val="0"/>
          <c:showVal val="0"/>
          <c:showCatName val="0"/>
          <c:showSerName val="0"/>
          <c:showPercent val="0"/>
          <c:showBubbleSize val="0"/>
        </c:dLbls>
        <c:gapWidth val="219"/>
        <c:overlap val="-27"/>
        <c:axId val="281044896"/>
        <c:axId val="281043256"/>
      </c:barChart>
      <c:catAx>
        <c:axId val="28104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43256"/>
        <c:crosses val="autoZero"/>
        <c:auto val="1"/>
        <c:lblAlgn val="ctr"/>
        <c:lblOffset val="100"/>
        <c:noMultiLvlLbl val="0"/>
      </c:catAx>
      <c:valAx>
        <c:axId val="281043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4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818</c:v>
                </c:pt>
                <c:pt idx="1">
                  <c:v>28649</c:v>
                </c:pt>
                <c:pt idx="2">
                  <c:v>27454</c:v>
                </c:pt>
                <c:pt idx="3">
                  <c:v>3046</c:v>
                </c:pt>
              </c:numCache>
            </c:numRef>
          </c:val>
          <c:extLst>
            <c:ext xmlns:c16="http://schemas.microsoft.com/office/drawing/2014/chart" uri="{C3380CC4-5D6E-409C-BE32-E72D297353CC}">
              <c16:uniqueId val="{00000000-9606-4D31-A119-B2802640D69D}"/>
            </c:ext>
          </c:extLst>
        </c:ser>
        <c:dLbls>
          <c:showLegendKey val="0"/>
          <c:showVal val="0"/>
          <c:showCatName val="0"/>
          <c:showSerName val="0"/>
          <c:showPercent val="0"/>
          <c:showBubbleSize val="0"/>
        </c:dLbls>
        <c:gapWidth val="219"/>
        <c:overlap val="-27"/>
        <c:axId val="281039320"/>
        <c:axId val="281042272"/>
      </c:barChart>
      <c:catAx>
        <c:axId val="281039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42272"/>
        <c:crosses val="autoZero"/>
        <c:auto val="1"/>
        <c:lblAlgn val="ctr"/>
        <c:lblOffset val="100"/>
        <c:noMultiLvlLbl val="0"/>
      </c:catAx>
      <c:valAx>
        <c:axId val="281042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39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2</c:v>
                </c:pt>
                <c:pt idx="2">
                  <c:v>0</c:v>
                </c:pt>
              </c:numCache>
            </c:numRef>
          </c:val>
          <c:extLst>
            <c:ext xmlns:c16="http://schemas.microsoft.com/office/drawing/2014/chart" uri="{C3380CC4-5D6E-409C-BE32-E72D297353CC}">
              <c16:uniqueId val="{00000000-7ACE-44B1-A041-C07E2D657A91}"/>
            </c:ext>
          </c:extLst>
        </c:ser>
        <c:dLbls>
          <c:showLegendKey val="0"/>
          <c:showVal val="0"/>
          <c:showCatName val="0"/>
          <c:showSerName val="0"/>
          <c:showPercent val="0"/>
          <c:showBubbleSize val="0"/>
        </c:dLbls>
        <c:gapWidth val="219"/>
        <c:overlap val="-27"/>
        <c:axId val="367440848"/>
        <c:axId val="367444128"/>
      </c:barChart>
      <c:dateAx>
        <c:axId val="367440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444128"/>
        <c:crosses val="autoZero"/>
        <c:auto val="1"/>
        <c:lblOffset val="100"/>
        <c:baseTimeUnit val="months"/>
      </c:dateAx>
      <c:valAx>
        <c:axId val="36744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44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5</c:v>
                </c:pt>
                <c:pt idx="1">
                  <c:v>7</c:v>
                </c:pt>
                <c:pt idx="2">
                  <c:v>6</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48E-436E-989F-2008DFB8804A}"/>
            </c:ext>
          </c:extLst>
        </c:ser>
        <c:dLbls>
          <c:showLegendKey val="0"/>
          <c:showVal val="0"/>
          <c:showCatName val="0"/>
          <c:showSerName val="0"/>
          <c:showPercent val="0"/>
          <c:showBubbleSize val="0"/>
        </c:dLbls>
        <c:gapWidth val="219"/>
        <c:overlap val="-27"/>
        <c:axId val="367436584"/>
        <c:axId val="367438880"/>
      </c:barChart>
      <c:dateAx>
        <c:axId val="367436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438880"/>
        <c:crosses val="autoZero"/>
        <c:auto val="1"/>
        <c:lblOffset val="100"/>
        <c:baseTimeUnit val="months"/>
      </c:dateAx>
      <c:valAx>
        <c:axId val="367438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43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54</c:v>
                </c:pt>
                <c:pt idx="1">
                  <c:v>92</c:v>
                </c:pt>
                <c:pt idx="2">
                  <c:v>13</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F21-4C73-92C2-3EC7BBD7B174}"/>
            </c:ext>
          </c:extLst>
        </c:ser>
        <c:dLbls>
          <c:showLegendKey val="0"/>
          <c:showVal val="0"/>
          <c:showCatName val="0"/>
          <c:showSerName val="0"/>
          <c:showPercent val="0"/>
          <c:showBubbleSize val="0"/>
        </c:dLbls>
        <c:gapWidth val="219"/>
        <c:overlap val="-27"/>
        <c:axId val="367447408"/>
        <c:axId val="277028944"/>
      </c:barChart>
      <c:catAx>
        <c:axId val="367447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028944"/>
        <c:crosses val="autoZero"/>
        <c:auto val="1"/>
        <c:lblAlgn val="ctr"/>
        <c:lblOffset val="100"/>
        <c:noMultiLvlLbl val="0"/>
      </c:catAx>
      <c:valAx>
        <c:axId val="27702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447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1293</c:v>
                </c:pt>
                <c:pt idx="1">
                  <c:v>1324</c:v>
                </c:pt>
              </c:numCache>
            </c:numRef>
          </c:val>
          <c:extLst>
            <c:ext xmlns:c16="http://schemas.microsoft.com/office/drawing/2014/chart" uri="{C3380CC4-5D6E-409C-BE32-E72D297353CC}">
              <c16:uniqueId val="{00000000-5B8F-4C11-BFC7-B56BE96DED02}"/>
            </c:ext>
          </c:extLst>
        </c:ser>
        <c:dLbls>
          <c:showLegendKey val="0"/>
          <c:showVal val="0"/>
          <c:showCatName val="0"/>
          <c:showSerName val="0"/>
          <c:showPercent val="0"/>
          <c:showBubbleSize val="0"/>
        </c:dLbls>
        <c:gapWidth val="219"/>
        <c:overlap val="-27"/>
        <c:axId val="283923664"/>
        <c:axId val="283929240"/>
      </c:barChart>
      <c:dateAx>
        <c:axId val="283923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29240"/>
        <c:crosses val="autoZero"/>
        <c:auto val="1"/>
        <c:lblOffset val="100"/>
        <c:baseTimeUnit val="months"/>
      </c:dateAx>
      <c:valAx>
        <c:axId val="283929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92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87395-AD27-4B3E-8750-766A6F4A4B55}"/>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D61758FE-3868-43C1-9A4A-24036AC04986}"/>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678967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08AA4-1C9B-4508-8065-5A6A9D1DCA8B}"/>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B2655F9C-C01B-4A3D-8A6F-FF631F9E7DC8}"/>
              </a:ext>
            </a:extLst>
          </p:cNvPr>
          <p:cNvGraphicFramePr>
            <a:graphicFrameLocks noGrp="1"/>
          </p:cNvGraphicFramePr>
          <p:nvPr>
            <p:ph type="chart" sz="quarter" idx="13"/>
            <p:extLst>
              <p:ext uri="{D42A27DB-BD31-4B8C-83A1-F6EECF244321}">
                <p14:modId xmlns:p14="http://schemas.microsoft.com/office/powerpoint/2010/main" val="1782532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7ADF7E-0578-49E7-AF9C-FE3A57A848BA}"/>
              </a:ext>
            </a:extLst>
          </p:cNvPr>
          <p:cNvSpPr>
            <a:spLocks noGrp="1"/>
          </p:cNvSpPr>
          <p:nvPr>
            <p:ph type="body" sz="quarter" idx="14"/>
          </p:nvPr>
        </p:nvSpPr>
        <p:spPr/>
        <p:txBody>
          <a:bodyPr/>
          <a:lstStyle/>
          <a:p>
            <a:r>
              <a:rPr lang="en-US"/>
              <a:t>02/01/2023 - 02/28/2023</a:t>
            </a:r>
          </a:p>
        </p:txBody>
      </p:sp>
      <p:sp>
        <p:nvSpPr>
          <p:cNvPr id="5" name="Footer Placeholder 4">
            <a:extLst>
              <a:ext uri="{FF2B5EF4-FFF2-40B4-BE49-F238E27FC236}">
                <a16:creationId xmlns:a16="http://schemas.microsoft.com/office/drawing/2014/main" id="{137BCF1A-6402-4D23-BA70-9EA401632E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9455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8F981-127E-41ED-A24F-6F37230B9DAB}"/>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FE608544-66B2-4BDC-82B8-E404A3C2D012}"/>
              </a:ext>
            </a:extLst>
          </p:cNvPr>
          <p:cNvGraphicFramePr>
            <a:graphicFrameLocks noGrp="1"/>
          </p:cNvGraphicFramePr>
          <p:nvPr>
            <p:ph type="tbl" sz="quarter" idx="13"/>
            <p:extLst>
              <p:ext uri="{D42A27DB-BD31-4B8C-83A1-F6EECF244321}">
                <p14:modId xmlns:p14="http://schemas.microsoft.com/office/powerpoint/2010/main" val="1050045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810073443"/>
                    </a:ext>
                  </a:extLst>
                </a:gridCol>
                <a:gridCol w="905256">
                  <a:extLst>
                    <a:ext uri="{9D8B030D-6E8A-4147-A177-3AD203B41FA5}">
                      <a16:colId xmlns:a16="http://schemas.microsoft.com/office/drawing/2014/main" val="1541830131"/>
                    </a:ext>
                  </a:extLst>
                </a:gridCol>
                <a:gridCol w="905256">
                  <a:extLst>
                    <a:ext uri="{9D8B030D-6E8A-4147-A177-3AD203B41FA5}">
                      <a16:colId xmlns:a16="http://schemas.microsoft.com/office/drawing/2014/main" val="176372992"/>
                    </a:ext>
                  </a:extLst>
                </a:gridCol>
                <a:gridCol w="905256">
                  <a:extLst>
                    <a:ext uri="{9D8B030D-6E8A-4147-A177-3AD203B41FA5}">
                      <a16:colId xmlns:a16="http://schemas.microsoft.com/office/drawing/2014/main" val="2098332498"/>
                    </a:ext>
                  </a:extLst>
                </a:gridCol>
                <a:gridCol w="905256">
                  <a:extLst>
                    <a:ext uri="{9D8B030D-6E8A-4147-A177-3AD203B41FA5}">
                      <a16:colId xmlns:a16="http://schemas.microsoft.com/office/drawing/2014/main" val="3930697598"/>
                    </a:ext>
                  </a:extLst>
                </a:gridCol>
                <a:gridCol w="905256">
                  <a:extLst>
                    <a:ext uri="{9D8B030D-6E8A-4147-A177-3AD203B41FA5}">
                      <a16:colId xmlns:a16="http://schemas.microsoft.com/office/drawing/2014/main" val="895221869"/>
                    </a:ext>
                  </a:extLst>
                </a:gridCol>
                <a:gridCol w="905256">
                  <a:extLst>
                    <a:ext uri="{9D8B030D-6E8A-4147-A177-3AD203B41FA5}">
                      <a16:colId xmlns:a16="http://schemas.microsoft.com/office/drawing/2014/main" val="2664104488"/>
                    </a:ext>
                  </a:extLst>
                </a:gridCol>
                <a:gridCol w="905256">
                  <a:extLst>
                    <a:ext uri="{9D8B030D-6E8A-4147-A177-3AD203B41FA5}">
                      <a16:colId xmlns:a16="http://schemas.microsoft.com/office/drawing/2014/main" val="966018750"/>
                    </a:ext>
                  </a:extLst>
                </a:gridCol>
                <a:gridCol w="905256">
                  <a:extLst>
                    <a:ext uri="{9D8B030D-6E8A-4147-A177-3AD203B41FA5}">
                      <a16:colId xmlns:a16="http://schemas.microsoft.com/office/drawing/2014/main" val="42808567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51313426"/>
                  </a:ext>
                </a:extLst>
              </a:tr>
              <a:tr h="370840">
                <a:tc>
                  <a:txBody>
                    <a:bodyPr/>
                    <a:lstStyle/>
                    <a:p>
                      <a:r>
                        <a:rPr lang="en-US" sz="1000"/>
                        <a:t>485</a:t>
                      </a:r>
                    </a:p>
                  </a:txBody>
                  <a:tcPr/>
                </a:tc>
                <a:tc>
                  <a:txBody>
                    <a:bodyPr/>
                    <a:lstStyle/>
                    <a:p>
                      <a:r>
                        <a:rPr lang="en-US" sz="1000"/>
                        <a:t>-2</a:t>
                      </a:r>
                    </a:p>
                  </a:txBody>
                  <a:tcPr/>
                </a:tc>
                <a:tc>
                  <a:txBody>
                    <a:bodyPr/>
                    <a:lstStyle/>
                    <a:p>
                      <a:r>
                        <a:rPr lang="en-US" sz="1000"/>
                        <a:t>13</a:t>
                      </a:r>
                    </a:p>
                  </a:txBody>
                  <a:tcPr/>
                </a:tc>
                <a:tc>
                  <a:txBody>
                    <a:bodyPr/>
                    <a:lstStyle/>
                    <a:p>
                      <a:r>
                        <a:rPr lang="en-US" sz="1000"/>
                        <a:t>44</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0.7281 %</a:t>
                      </a:r>
                    </a:p>
                  </a:txBody>
                  <a:tcPr/>
                </a:tc>
                <a:tc>
                  <a:txBody>
                    <a:bodyPr/>
                    <a:lstStyle/>
                    <a:p>
                      <a:r>
                        <a:rPr lang="en-US" sz="1000"/>
                        <a:t>0.0 %</a:t>
                      </a:r>
                    </a:p>
                  </a:txBody>
                  <a:tcPr/>
                </a:tc>
                <a:extLst>
                  <a:ext uri="{0D108BD9-81ED-4DB2-BD59-A6C34878D82A}">
                    <a16:rowId xmlns:a16="http://schemas.microsoft.com/office/drawing/2014/main" val="2526494338"/>
                  </a:ext>
                </a:extLst>
              </a:tr>
            </a:tbl>
          </a:graphicData>
        </a:graphic>
      </p:graphicFrame>
      <p:sp>
        <p:nvSpPr>
          <p:cNvPr id="4" name="Text Placeholder 3">
            <a:extLst>
              <a:ext uri="{FF2B5EF4-FFF2-40B4-BE49-F238E27FC236}">
                <a16:creationId xmlns:a16="http://schemas.microsoft.com/office/drawing/2014/main" id="{1506FA82-14DC-4A0A-BD70-996D6B2E2EAD}"/>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3466319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F3D14-6828-439B-96DD-2EFBE3A6B9F8}"/>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C0334C8B-5A74-4B0A-B39A-FBFB0ABCAAA0}"/>
              </a:ext>
            </a:extLst>
          </p:cNvPr>
          <p:cNvGraphicFramePr>
            <a:graphicFrameLocks noGrp="1"/>
          </p:cNvGraphicFramePr>
          <p:nvPr>
            <p:ph type="chart" sz="quarter" idx="13"/>
            <p:extLst>
              <p:ext uri="{D42A27DB-BD31-4B8C-83A1-F6EECF244321}">
                <p14:modId xmlns:p14="http://schemas.microsoft.com/office/powerpoint/2010/main" val="9808818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41B82B-FCF3-4EF0-AD8E-3FE8BAB2F3E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456A7AA-28D4-4ED5-83CA-7BE92DD680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9710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1F219-6206-4A0A-8A08-37A2E56E98C8}"/>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99D62A8D-EFE1-4D08-96F0-C76CD4DDC865}"/>
              </a:ext>
            </a:extLst>
          </p:cNvPr>
          <p:cNvGraphicFramePr>
            <a:graphicFrameLocks noGrp="1"/>
          </p:cNvGraphicFramePr>
          <p:nvPr>
            <p:ph type="chart" sz="quarter" idx="13"/>
            <p:extLst>
              <p:ext uri="{D42A27DB-BD31-4B8C-83A1-F6EECF244321}">
                <p14:modId xmlns:p14="http://schemas.microsoft.com/office/powerpoint/2010/main" val="1445763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FA2D54-DC89-450C-9D09-D127A986AF1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B7240E9-B80F-4B78-8C98-2E768DC1EF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4695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95FF3-F560-47E7-B960-C4D03B2A9B77}"/>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70A3F953-9F8D-4CBB-A5E8-A5A2B25DFBC4}"/>
              </a:ext>
            </a:extLst>
          </p:cNvPr>
          <p:cNvGraphicFramePr>
            <a:graphicFrameLocks noGrp="1"/>
          </p:cNvGraphicFramePr>
          <p:nvPr>
            <p:ph type="chart" sz="quarter" idx="13"/>
            <p:extLst>
              <p:ext uri="{D42A27DB-BD31-4B8C-83A1-F6EECF244321}">
                <p14:modId xmlns:p14="http://schemas.microsoft.com/office/powerpoint/2010/main" val="853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F326AB-50BA-4136-B284-B8A00489697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DF31FDE-9445-4875-A916-04345BD008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5823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F0801-835A-45E5-9842-EA71F60312E6}"/>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466FEB6D-CBA1-4895-A646-9BB9B8757E59}"/>
              </a:ext>
            </a:extLst>
          </p:cNvPr>
          <p:cNvGraphicFramePr>
            <a:graphicFrameLocks noGrp="1"/>
          </p:cNvGraphicFramePr>
          <p:nvPr>
            <p:ph type="chart" sz="quarter" idx="13"/>
            <p:extLst>
              <p:ext uri="{D42A27DB-BD31-4B8C-83A1-F6EECF244321}">
                <p14:modId xmlns:p14="http://schemas.microsoft.com/office/powerpoint/2010/main" val="2437694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C51259-F762-4C56-B29C-94EA6399442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1115145-5B25-4A46-8D19-3ACE05A26F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9389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D2F2A-3477-4028-A73D-BE321345292F}"/>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24BBC27C-DFE4-4FED-80ED-17B91260627B}"/>
              </a:ext>
            </a:extLst>
          </p:cNvPr>
          <p:cNvGraphicFramePr>
            <a:graphicFrameLocks noGrp="1"/>
          </p:cNvGraphicFramePr>
          <p:nvPr>
            <p:ph type="tbl" sz="quarter" idx="13"/>
            <p:extLst>
              <p:ext uri="{D42A27DB-BD31-4B8C-83A1-F6EECF244321}">
                <p14:modId xmlns:p14="http://schemas.microsoft.com/office/powerpoint/2010/main" val="610383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10114877"/>
                    </a:ext>
                  </a:extLst>
                </a:gridCol>
                <a:gridCol w="1481328">
                  <a:extLst>
                    <a:ext uri="{9D8B030D-6E8A-4147-A177-3AD203B41FA5}">
                      <a16:colId xmlns:a16="http://schemas.microsoft.com/office/drawing/2014/main" val="2171348697"/>
                    </a:ext>
                  </a:extLst>
                </a:gridCol>
                <a:gridCol w="329184">
                  <a:extLst>
                    <a:ext uri="{9D8B030D-6E8A-4147-A177-3AD203B41FA5}">
                      <a16:colId xmlns:a16="http://schemas.microsoft.com/office/drawing/2014/main" val="1914082127"/>
                    </a:ext>
                  </a:extLst>
                </a:gridCol>
                <a:gridCol w="329184">
                  <a:extLst>
                    <a:ext uri="{9D8B030D-6E8A-4147-A177-3AD203B41FA5}">
                      <a16:colId xmlns:a16="http://schemas.microsoft.com/office/drawing/2014/main" val="343662650"/>
                    </a:ext>
                  </a:extLst>
                </a:gridCol>
                <a:gridCol w="329184">
                  <a:extLst>
                    <a:ext uri="{9D8B030D-6E8A-4147-A177-3AD203B41FA5}">
                      <a16:colId xmlns:a16="http://schemas.microsoft.com/office/drawing/2014/main" val="417028769"/>
                    </a:ext>
                  </a:extLst>
                </a:gridCol>
                <a:gridCol w="329184">
                  <a:extLst>
                    <a:ext uri="{9D8B030D-6E8A-4147-A177-3AD203B41FA5}">
                      <a16:colId xmlns:a16="http://schemas.microsoft.com/office/drawing/2014/main" val="2228596541"/>
                    </a:ext>
                  </a:extLst>
                </a:gridCol>
                <a:gridCol w="329184">
                  <a:extLst>
                    <a:ext uri="{9D8B030D-6E8A-4147-A177-3AD203B41FA5}">
                      <a16:colId xmlns:a16="http://schemas.microsoft.com/office/drawing/2014/main" val="2087292062"/>
                    </a:ext>
                  </a:extLst>
                </a:gridCol>
                <a:gridCol w="329184">
                  <a:extLst>
                    <a:ext uri="{9D8B030D-6E8A-4147-A177-3AD203B41FA5}">
                      <a16:colId xmlns:a16="http://schemas.microsoft.com/office/drawing/2014/main" val="1683298271"/>
                    </a:ext>
                  </a:extLst>
                </a:gridCol>
                <a:gridCol w="329184">
                  <a:extLst>
                    <a:ext uri="{9D8B030D-6E8A-4147-A177-3AD203B41FA5}">
                      <a16:colId xmlns:a16="http://schemas.microsoft.com/office/drawing/2014/main" val="921626144"/>
                    </a:ext>
                  </a:extLst>
                </a:gridCol>
                <a:gridCol w="329184">
                  <a:extLst>
                    <a:ext uri="{9D8B030D-6E8A-4147-A177-3AD203B41FA5}">
                      <a16:colId xmlns:a16="http://schemas.microsoft.com/office/drawing/2014/main" val="153825424"/>
                    </a:ext>
                  </a:extLst>
                </a:gridCol>
                <a:gridCol w="329184">
                  <a:extLst>
                    <a:ext uri="{9D8B030D-6E8A-4147-A177-3AD203B41FA5}">
                      <a16:colId xmlns:a16="http://schemas.microsoft.com/office/drawing/2014/main" val="3641461794"/>
                    </a:ext>
                  </a:extLst>
                </a:gridCol>
                <a:gridCol w="329184">
                  <a:extLst>
                    <a:ext uri="{9D8B030D-6E8A-4147-A177-3AD203B41FA5}">
                      <a16:colId xmlns:a16="http://schemas.microsoft.com/office/drawing/2014/main" val="2397906865"/>
                    </a:ext>
                  </a:extLst>
                </a:gridCol>
                <a:gridCol w="329184">
                  <a:extLst>
                    <a:ext uri="{9D8B030D-6E8A-4147-A177-3AD203B41FA5}">
                      <a16:colId xmlns:a16="http://schemas.microsoft.com/office/drawing/2014/main" val="3781320965"/>
                    </a:ext>
                  </a:extLst>
                </a:gridCol>
                <a:gridCol w="329184">
                  <a:extLst>
                    <a:ext uri="{9D8B030D-6E8A-4147-A177-3AD203B41FA5}">
                      <a16:colId xmlns:a16="http://schemas.microsoft.com/office/drawing/2014/main" val="3960798300"/>
                    </a:ext>
                  </a:extLst>
                </a:gridCol>
                <a:gridCol w="329184">
                  <a:extLst>
                    <a:ext uri="{9D8B030D-6E8A-4147-A177-3AD203B41FA5}">
                      <a16:colId xmlns:a16="http://schemas.microsoft.com/office/drawing/2014/main" val="4009772602"/>
                    </a:ext>
                  </a:extLst>
                </a:gridCol>
                <a:gridCol w="329184">
                  <a:extLst>
                    <a:ext uri="{9D8B030D-6E8A-4147-A177-3AD203B41FA5}">
                      <a16:colId xmlns:a16="http://schemas.microsoft.com/office/drawing/2014/main" val="3515603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0166271"/>
                  </a:ext>
                </a:extLst>
              </a:tr>
            </a:tbl>
          </a:graphicData>
        </a:graphic>
      </p:graphicFrame>
      <p:sp>
        <p:nvSpPr>
          <p:cNvPr id="4" name="Text Placeholder 3">
            <a:extLst>
              <a:ext uri="{FF2B5EF4-FFF2-40B4-BE49-F238E27FC236}">
                <a16:creationId xmlns:a16="http://schemas.microsoft.com/office/drawing/2014/main" id="{8CCA3C95-AD82-4B1B-B8CC-E4E8CBF88298}"/>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2900714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0458F-D388-4796-94EE-64D48241652B}"/>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27346552-28AA-47FB-AEC3-066175CF3CC1}"/>
              </a:ext>
            </a:extLst>
          </p:cNvPr>
          <p:cNvGraphicFramePr>
            <a:graphicFrameLocks noGrp="1"/>
          </p:cNvGraphicFramePr>
          <p:nvPr>
            <p:ph type="tbl" sz="quarter" idx="13"/>
            <p:extLst>
              <p:ext uri="{D42A27DB-BD31-4B8C-83A1-F6EECF244321}">
                <p14:modId xmlns:p14="http://schemas.microsoft.com/office/powerpoint/2010/main" val="1738973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79893268"/>
                    </a:ext>
                  </a:extLst>
                </a:gridCol>
                <a:gridCol w="1481328">
                  <a:extLst>
                    <a:ext uri="{9D8B030D-6E8A-4147-A177-3AD203B41FA5}">
                      <a16:colId xmlns:a16="http://schemas.microsoft.com/office/drawing/2014/main" val="13711525"/>
                    </a:ext>
                  </a:extLst>
                </a:gridCol>
                <a:gridCol w="329184">
                  <a:extLst>
                    <a:ext uri="{9D8B030D-6E8A-4147-A177-3AD203B41FA5}">
                      <a16:colId xmlns:a16="http://schemas.microsoft.com/office/drawing/2014/main" val="2336024006"/>
                    </a:ext>
                  </a:extLst>
                </a:gridCol>
                <a:gridCol w="329184">
                  <a:extLst>
                    <a:ext uri="{9D8B030D-6E8A-4147-A177-3AD203B41FA5}">
                      <a16:colId xmlns:a16="http://schemas.microsoft.com/office/drawing/2014/main" val="2926843614"/>
                    </a:ext>
                  </a:extLst>
                </a:gridCol>
                <a:gridCol w="329184">
                  <a:extLst>
                    <a:ext uri="{9D8B030D-6E8A-4147-A177-3AD203B41FA5}">
                      <a16:colId xmlns:a16="http://schemas.microsoft.com/office/drawing/2014/main" val="990539630"/>
                    </a:ext>
                  </a:extLst>
                </a:gridCol>
                <a:gridCol w="329184">
                  <a:extLst>
                    <a:ext uri="{9D8B030D-6E8A-4147-A177-3AD203B41FA5}">
                      <a16:colId xmlns:a16="http://schemas.microsoft.com/office/drawing/2014/main" val="41279338"/>
                    </a:ext>
                  </a:extLst>
                </a:gridCol>
                <a:gridCol w="329184">
                  <a:extLst>
                    <a:ext uri="{9D8B030D-6E8A-4147-A177-3AD203B41FA5}">
                      <a16:colId xmlns:a16="http://schemas.microsoft.com/office/drawing/2014/main" val="1909208772"/>
                    </a:ext>
                  </a:extLst>
                </a:gridCol>
                <a:gridCol w="329184">
                  <a:extLst>
                    <a:ext uri="{9D8B030D-6E8A-4147-A177-3AD203B41FA5}">
                      <a16:colId xmlns:a16="http://schemas.microsoft.com/office/drawing/2014/main" val="3382414456"/>
                    </a:ext>
                  </a:extLst>
                </a:gridCol>
                <a:gridCol w="329184">
                  <a:extLst>
                    <a:ext uri="{9D8B030D-6E8A-4147-A177-3AD203B41FA5}">
                      <a16:colId xmlns:a16="http://schemas.microsoft.com/office/drawing/2014/main" val="4204421465"/>
                    </a:ext>
                  </a:extLst>
                </a:gridCol>
                <a:gridCol w="329184">
                  <a:extLst>
                    <a:ext uri="{9D8B030D-6E8A-4147-A177-3AD203B41FA5}">
                      <a16:colId xmlns:a16="http://schemas.microsoft.com/office/drawing/2014/main" val="3461967076"/>
                    </a:ext>
                  </a:extLst>
                </a:gridCol>
                <a:gridCol w="329184">
                  <a:extLst>
                    <a:ext uri="{9D8B030D-6E8A-4147-A177-3AD203B41FA5}">
                      <a16:colId xmlns:a16="http://schemas.microsoft.com/office/drawing/2014/main" val="1070606866"/>
                    </a:ext>
                  </a:extLst>
                </a:gridCol>
                <a:gridCol w="329184">
                  <a:extLst>
                    <a:ext uri="{9D8B030D-6E8A-4147-A177-3AD203B41FA5}">
                      <a16:colId xmlns:a16="http://schemas.microsoft.com/office/drawing/2014/main" val="317796562"/>
                    </a:ext>
                  </a:extLst>
                </a:gridCol>
                <a:gridCol w="329184">
                  <a:extLst>
                    <a:ext uri="{9D8B030D-6E8A-4147-A177-3AD203B41FA5}">
                      <a16:colId xmlns:a16="http://schemas.microsoft.com/office/drawing/2014/main" val="1924346890"/>
                    </a:ext>
                  </a:extLst>
                </a:gridCol>
                <a:gridCol w="329184">
                  <a:extLst>
                    <a:ext uri="{9D8B030D-6E8A-4147-A177-3AD203B41FA5}">
                      <a16:colId xmlns:a16="http://schemas.microsoft.com/office/drawing/2014/main" val="3834602515"/>
                    </a:ext>
                  </a:extLst>
                </a:gridCol>
                <a:gridCol w="329184">
                  <a:extLst>
                    <a:ext uri="{9D8B030D-6E8A-4147-A177-3AD203B41FA5}">
                      <a16:colId xmlns:a16="http://schemas.microsoft.com/office/drawing/2014/main" val="960431062"/>
                    </a:ext>
                  </a:extLst>
                </a:gridCol>
                <a:gridCol w="329184">
                  <a:extLst>
                    <a:ext uri="{9D8B030D-6E8A-4147-A177-3AD203B41FA5}">
                      <a16:colId xmlns:a16="http://schemas.microsoft.com/office/drawing/2014/main" val="1319495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895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- 2023-02-13 16:33:26</a:t>
                      </a:r>
                      <a:r>
                        <a:rPr kumimoji="0" lang="en-US" sz="1000" b="0" i="0" u="none" strike="noStrike" kern="1200" cap="none" spc="0" normalizeH="0" baseline="0" noProof="0">
                          <a:ln>
                            <a:noFill/>
                          </a:ln>
                          <a:solidFill>
                            <a:prstClr val="black"/>
                          </a:solidFill>
                          <a:effectLst/>
                          <a:uLnTx/>
                          <a:uFillTx/>
                          <a:latin typeface="+mn-lt"/>
                          <a:ea typeface="+mn-ea"/>
                          <a:cs typeface="+mn-cs"/>
                        </a:rPr>
                        <a:t>
 Meet Karen P. from our DEI Committee! We're spotlighting committee members who go above and beyond in helping to build culture and boost aspects of diversity, equity, and inclusion here at TMA. 
As for DEI initiatives, Karen is passionate about building a diverse leadership team where employees feel represented and seen at all levels. She loves DEI work because it "fosters a healthy balance of creativity, fresh perspectives, and understanding while respecting the uniqueness of all people"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https://quintly-image-storage.s3.amazonaws.com/e33bbb9956bb05844e7317a82c09a400/9bac4efe5282735673fbfe02b41ff5f0.jpg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8481370"/>
                  </a:ext>
                </a:extLst>
              </a:tr>
            </a:tbl>
          </a:graphicData>
        </a:graphic>
      </p:graphicFrame>
      <p:sp>
        <p:nvSpPr>
          <p:cNvPr id="4" name="Text Placeholder 3">
            <a:extLst>
              <a:ext uri="{FF2B5EF4-FFF2-40B4-BE49-F238E27FC236}">
                <a16:creationId xmlns:a16="http://schemas.microsoft.com/office/drawing/2014/main" id="{C1206E92-C79D-4115-B658-BB1B1361E620}"/>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1871200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01C65-0850-493C-9844-433C2F9D0402}"/>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755F9CEC-CE52-4B98-91EA-2FC3DEC5676E}"/>
              </a:ext>
            </a:extLst>
          </p:cNvPr>
          <p:cNvGraphicFramePr>
            <a:graphicFrameLocks noGrp="1"/>
          </p:cNvGraphicFramePr>
          <p:nvPr>
            <p:ph type="tbl" sz="quarter" idx="13"/>
            <p:extLst>
              <p:ext uri="{D42A27DB-BD31-4B8C-83A1-F6EECF244321}">
                <p14:modId xmlns:p14="http://schemas.microsoft.com/office/powerpoint/2010/main" val="732333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84369518"/>
                    </a:ext>
                  </a:extLst>
                </a:gridCol>
                <a:gridCol w="1481328">
                  <a:extLst>
                    <a:ext uri="{9D8B030D-6E8A-4147-A177-3AD203B41FA5}">
                      <a16:colId xmlns:a16="http://schemas.microsoft.com/office/drawing/2014/main" val="241880622"/>
                    </a:ext>
                  </a:extLst>
                </a:gridCol>
                <a:gridCol w="329184">
                  <a:extLst>
                    <a:ext uri="{9D8B030D-6E8A-4147-A177-3AD203B41FA5}">
                      <a16:colId xmlns:a16="http://schemas.microsoft.com/office/drawing/2014/main" val="3643940774"/>
                    </a:ext>
                  </a:extLst>
                </a:gridCol>
                <a:gridCol w="329184">
                  <a:extLst>
                    <a:ext uri="{9D8B030D-6E8A-4147-A177-3AD203B41FA5}">
                      <a16:colId xmlns:a16="http://schemas.microsoft.com/office/drawing/2014/main" val="1849889407"/>
                    </a:ext>
                  </a:extLst>
                </a:gridCol>
                <a:gridCol w="329184">
                  <a:extLst>
                    <a:ext uri="{9D8B030D-6E8A-4147-A177-3AD203B41FA5}">
                      <a16:colId xmlns:a16="http://schemas.microsoft.com/office/drawing/2014/main" val="3066927707"/>
                    </a:ext>
                  </a:extLst>
                </a:gridCol>
                <a:gridCol w="329184">
                  <a:extLst>
                    <a:ext uri="{9D8B030D-6E8A-4147-A177-3AD203B41FA5}">
                      <a16:colId xmlns:a16="http://schemas.microsoft.com/office/drawing/2014/main" val="4068695030"/>
                    </a:ext>
                  </a:extLst>
                </a:gridCol>
                <a:gridCol w="329184">
                  <a:extLst>
                    <a:ext uri="{9D8B030D-6E8A-4147-A177-3AD203B41FA5}">
                      <a16:colId xmlns:a16="http://schemas.microsoft.com/office/drawing/2014/main" val="3130660885"/>
                    </a:ext>
                  </a:extLst>
                </a:gridCol>
                <a:gridCol w="329184">
                  <a:extLst>
                    <a:ext uri="{9D8B030D-6E8A-4147-A177-3AD203B41FA5}">
                      <a16:colId xmlns:a16="http://schemas.microsoft.com/office/drawing/2014/main" val="4247049989"/>
                    </a:ext>
                  </a:extLst>
                </a:gridCol>
                <a:gridCol w="329184">
                  <a:extLst>
                    <a:ext uri="{9D8B030D-6E8A-4147-A177-3AD203B41FA5}">
                      <a16:colId xmlns:a16="http://schemas.microsoft.com/office/drawing/2014/main" val="1944366731"/>
                    </a:ext>
                  </a:extLst>
                </a:gridCol>
                <a:gridCol w="329184">
                  <a:extLst>
                    <a:ext uri="{9D8B030D-6E8A-4147-A177-3AD203B41FA5}">
                      <a16:colId xmlns:a16="http://schemas.microsoft.com/office/drawing/2014/main" val="2542014393"/>
                    </a:ext>
                  </a:extLst>
                </a:gridCol>
                <a:gridCol w="329184">
                  <a:extLst>
                    <a:ext uri="{9D8B030D-6E8A-4147-A177-3AD203B41FA5}">
                      <a16:colId xmlns:a16="http://schemas.microsoft.com/office/drawing/2014/main" val="190778523"/>
                    </a:ext>
                  </a:extLst>
                </a:gridCol>
                <a:gridCol w="329184">
                  <a:extLst>
                    <a:ext uri="{9D8B030D-6E8A-4147-A177-3AD203B41FA5}">
                      <a16:colId xmlns:a16="http://schemas.microsoft.com/office/drawing/2014/main" val="766724114"/>
                    </a:ext>
                  </a:extLst>
                </a:gridCol>
                <a:gridCol w="329184">
                  <a:extLst>
                    <a:ext uri="{9D8B030D-6E8A-4147-A177-3AD203B41FA5}">
                      <a16:colId xmlns:a16="http://schemas.microsoft.com/office/drawing/2014/main" val="194192196"/>
                    </a:ext>
                  </a:extLst>
                </a:gridCol>
                <a:gridCol w="329184">
                  <a:extLst>
                    <a:ext uri="{9D8B030D-6E8A-4147-A177-3AD203B41FA5}">
                      <a16:colId xmlns:a16="http://schemas.microsoft.com/office/drawing/2014/main" val="3068587543"/>
                    </a:ext>
                  </a:extLst>
                </a:gridCol>
                <a:gridCol w="329184">
                  <a:extLst>
                    <a:ext uri="{9D8B030D-6E8A-4147-A177-3AD203B41FA5}">
                      <a16:colId xmlns:a16="http://schemas.microsoft.com/office/drawing/2014/main" val="1142018091"/>
                    </a:ext>
                  </a:extLst>
                </a:gridCol>
                <a:gridCol w="329184">
                  <a:extLst>
                    <a:ext uri="{9D8B030D-6E8A-4147-A177-3AD203B41FA5}">
                      <a16:colId xmlns:a16="http://schemas.microsoft.com/office/drawing/2014/main" val="2684372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4996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- 2023-02-06 16:32:35</a:t>
                      </a:r>
                      <a:r>
                        <a:rPr kumimoji="0" lang="en-US" sz="1000" b="0" i="0" u="none" strike="noStrike" kern="1200" cap="none" spc="0" normalizeH="0" baseline="0" noProof="0">
                          <a:ln>
                            <a:noFill/>
                          </a:ln>
                          <a:solidFill>
                            <a:prstClr val="black"/>
                          </a:solidFill>
                          <a:effectLst/>
                          <a:uLnTx/>
                          <a:uFillTx/>
                          <a:latin typeface="+mn-lt"/>
                          <a:ea typeface="+mn-ea"/>
                          <a:cs typeface="+mn-cs"/>
                        </a:rPr>
                        <a:t>
 This week in #InsuranceCareersMonth, we’re highlighting emerging leaders and rising stars within Tokio Marine America.
What better way to showcase this theme than by highlighting TMA's Emerging Leaders Program (ELP) Participants - Kass, Claudia, Natasha, and Frank. This six-month development program challenges globally-selected project teams to implement new business strategies, brainstorm unique solutions to challenges, and enhance Tokio Marine global operations.
Employee development is a major part of TMA's mission, and the ELP is a great example of our commitment to internal growth!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https://quintly-image-storage.s3.amazonaws.com/e33bbb9956bb05844e7317a82c09a400/f72381e24665f81ed36147a23b0cb3a3.jpg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67685293"/>
                  </a:ext>
                </a:extLst>
              </a:tr>
            </a:tbl>
          </a:graphicData>
        </a:graphic>
      </p:graphicFrame>
      <p:sp>
        <p:nvSpPr>
          <p:cNvPr id="4" name="Text Placeholder 3">
            <a:extLst>
              <a:ext uri="{FF2B5EF4-FFF2-40B4-BE49-F238E27FC236}">
                <a16:creationId xmlns:a16="http://schemas.microsoft.com/office/drawing/2014/main" id="{5A6C91AB-C297-4997-84BE-0E5B02CD3393}"/>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64157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6803E-6702-4E2A-8F0A-F8892C20F4D4}"/>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1D43CEF1-778A-408E-873E-6ED3AD991F7B}"/>
              </a:ext>
            </a:extLst>
          </p:cNvPr>
          <p:cNvGraphicFramePr>
            <a:graphicFrameLocks noGrp="1"/>
          </p:cNvGraphicFramePr>
          <p:nvPr>
            <p:ph type="tbl" sz="quarter" idx="13"/>
            <p:extLst>
              <p:ext uri="{D42A27DB-BD31-4B8C-83A1-F6EECF244321}">
                <p14:modId xmlns:p14="http://schemas.microsoft.com/office/powerpoint/2010/main" val="4277002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79651456"/>
                    </a:ext>
                  </a:extLst>
                </a:gridCol>
                <a:gridCol w="1481328">
                  <a:extLst>
                    <a:ext uri="{9D8B030D-6E8A-4147-A177-3AD203B41FA5}">
                      <a16:colId xmlns:a16="http://schemas.microsoft.com/office/drawing/2014/main" val="518658295"/>
                    </a:ext>
                  </a:extLst>
                </a:gridCol>
                <a:gridCol w="329184">
                  <a:extLst>
                    <a:ext uri="{9D8B030D-6E8A-4147-A177-3AD203B41FA5}">
                      <a16:colId xmlns:a16="http://schemas.microsoft.com/office/drawing/2014/main" val="304092323"/>
                    </a:ext>
                  </a:extLst>
                </a:gridCol>
                <a:gridCol w="329184">
                  <a:extLst>
                    <a:ext uri="{9D8B030D-6E8A-4147-A177-3AD203B41FA5}">
                      <a16:colId xmlns:a16="http://schemas.microsoft.com/office/drawing/2014/main" val="676922649"/>
                    </a:ext>
                  </a:extLst>
                </a:gridCol>
                <a:gridCol w="329184">
                  <a:extLst>
                    <a:ext uri="{9D8B030D-6E8A-4147-A177-3AD203B41FA5}">
                      <a16:colId xmlns:a16="http://schemas.microsoft.com/office/drawing/2014/main" val="1763900379"/>
                    </a:ext>
                  </a:extLst>
                </a:gridCol>
                <a:gridCol w="329184">
                  <a:extLst>
                    <a:ext uri="{9D8B030D-6E8A-4147-A177-3AD203B41FA5}">
                      <a16:colId xmlns:a16="http://schemas.microsoft.com/office/drawing/2014/main" val="431908623"/>
                    </a:ext>
                  </a:extLst>
                </a:gridCol>
                <a:gridCol w="329184">
                  <a:extLst>
                    <a:ext uri="{9D8B030D-6E8A-4147-A177-3AD203B41FA5}">
                      <a16:colId xmlns:a16="http://schemas.microsoft.com/office/drawing/2014/main" val="3803621269"/>
                    </a:ext>
                  </a:extLst>
                </a:gridCol>
                <a:gridCol w="329184">
                  <a:extLst>
                    <a:ext uri="{9D8B030D-6E8A-4147-A177-3AD203B41FA5}">
                      <a16:colId xmlns:a16="http://schemas.microsoft.com/office/drawing/2014/main" val="2428987969"/>
                    </a:ext>
                  </a:extLst>
                </a:gridCol>
                <a:gridCol w="329184">
                  <a:extLst>
                    <a:ext uri="{9D8B030D-6E8A-4147-A177-3AD203B41FA5}">
                      <a16:colId xmlns:a16="http://schemas.microsoft.com/office/drawing/2014/main" val="3059155513"/>
                    </a:ext>
                  </a:extLst>
                </a:gridCol>
                <a:gridCol w="329184">
                  <a:extLst>
                    <a:ext uri="{9D8B030D-6E8A-4147-A177-3AD203B41FA5}">
                      <a16:colId xmlns:a16="http://schemas.microsoft.com/office/drawing/2014/main" val="610093721"/>
                    </a:ext>
                  </a:extLst>
                </a:gridCol>
                <a:gridCol w="329184">
                  <a:extLst>
                    <a:ext uri="{9D8B030D-6E8A-4147-A177-3AD203B41FA5}">
                      <a16:colId xmlns:a16="http://schemas.microsoft.com/office/drawing/2014/main" val="1279792851"/>
                    </a:ext>
                  </a:extLst>
                </a:gridCol>
                <a:gridCol w="329184">
                  <a:extLst>
                    <a:ext uri="{9D8B030D-6E8A-4147-A177-3AD203B41FA5}">
                      <a16:colId xmlns:a16="http://schemas.microsoft.com/office/drawing/2014/main" val="3659970666"/>
                    </a:ext>
                  </a:extLst>
                </a:gridCol>
                <a:gridCol w="329184">
                  <a:extLst>
                    <a:ext uri="{9D8B030D-6E8A-4147-A177-3AD203B41FA5}">
                      <a16:colId xmlns:a16="http://schemas.microsoft.com/office/drawing/2014/main" val="1576019092"/>
                    </a:ext>
                  </a:extLst>
                </a:gridCol>
                <a:gridCol w="329184">
                  <a:extLst>
                    <a:ext uri="{9D8B030D-6E8A-4147-A177-3AD203B41FA5}">
                      <a16:colId xmlns:a16="http://schemas.microsoft.com/office/drawing/2014/main" val="4274251549"/>
                    </a:ext>
                  </a:extLst>
                </a:gridCol>
                <a:gridCol w="329184">
                  <a:extLst>
                    <a:ext uri="{9D8B030D-6E8A-4147-A177-3AD203B41FA5}">
                      <a16:colId xmlns:a16="http://schemas.microsoft.com/office/drawing/2014/main" val="3458829430"/>
                    </a:ext>
                  </a:extLst>
                </a:gridCol>
                <a:gridCol w="329184">
                  <a:extLst>
                    <a:ext uri="{9D8B030D-6E8A-4147-A177-3AD203B41FA5}">
                      <a16:colId xmlns:a16="http://schemas.microsoft.com/office/drawing/2014/main" val="181951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500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- 2023-02-21 16:14:55</a:t>
                      </a:r>
                      <a:r>
                        <a:rPr kumimoji="0" lang="en-US" sz="1000" b="0" i="0" u="none" strike="noStrike" kern="1200" cap="none" spc="0" normalizeH="0" baseline="0" noProof="0">
                          <a:ln>
                            <a:noFill/>
                          </a:ln>
                          <a:solidFill>
                            <a:prstClr val="black"/>
                          </a:solidFill>
                          <a:effectLst/>
                          <a:uLnTx/>
                          <a:uFillTx/>
                          <a:latin typeface="+mn-lt"/>
                          <a:ea typeface="+mn-ea"/>
                          <a:cs typeface="+mn-cs"/>
                        </a:rPr>
                        <a:t>
 This week in #InsuranceCareersMonth, we're focused on highlighting the many ways in which our employees give back, volunteer their efforts, and make a difference both locally and globally. Here are some awesome snapshots of some of the amazing CSR work our employees participated in recently: 
 - Making 'Battalion Buddies' for Operation Gratitude
 - Packaging hygiene kits for the homeless via HOPE Atlanta 
 - Building bicycles with the Jersey City Police Athletic League 
Along with providing tremendous results in the office, TMA employees take great pride in making societal impacts!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https://quintly-image-storage.s3.amazonaws.com/e33bbb9956bb05844e7317a82c09a400/80553b3563d302bda6ed23f2773e2827.jpg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88571281"/>
                  </a:ext>
                </a:extLst>
              </a:tr>
            </a:tbl>
          </a:graphicData>
        </a:graphic>
      </p:graphicFrame>
      <p:sp>
        <p:nvSpPr>
          <p:cNvPr id="4" name="Text Placeholder 3">
            <a:extLst>
              <a:ext uri="{FF2B5EF4-FFF2-40B4-BE49-F238E27FC236}">
                <a16:creationId xmlns:a16="http://schemas.microsoft.com/office/drawing/2014/main" id="{C9BAB53D-4597-4D24-B30F-48A2B0AE8DF4}"/>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3889501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4D41E-C427-45EF-9A7F-6CA6CBC8A534}"/>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B27077CD-4454-4851-8EC8-BF557AFAC59D}"/>
              </a:ext>
            </a:extLst>
          </p:cNvPr>
          <p:cNvGraphicFramePr>
            <a:graphicFrameLocks noGrp="1"/>
          </p:cNvGraphicFramePr>
          <p:nvPr>
            <p:ph type="tbl" sz="quarter" idx="13"/>
            <p:extLst>
              <p:ext uri="{D42A27DB-BD31-4B8C-83A1-F6EECF244321}">
                <p14:modId xmlns:p14="http://schemas.microsoft.com/office/powerpoint/2010/main" val="3112602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521726106"/>
                    </a:ext>
                  </a:extLst>
                </a:gridCol>
                <a:gridCol w="576072">
                  <a:extLst>
                    <a:ext uri="{9D8B030D-6E8A-4147-A177-3AD203B41FA5}">
                      <a16:colId xmlns:a16="http://schemas.microsoft.com/office/drawing/2014/main" val="2033614009"/>
                    </a:ext>
                  </a:extLst>
                </a:gridCol>
                <a:gridCol w="576072">
                  <a:extLst>
                    <a:ext uri="{9D8B030D-6E8A-4147-A177-3AD203B41FA5}">
                      <a16:colId xmlns:a16="http://schemas.microsoft.com/office/drawing/2014/main" val="2846372854"/>
                    </a:ext>
                  </a:extLst>
                </a:gridCol>
                <a:gridCol w="576072">
                  <a:extLst>
                    <a:ext uri="{9D8B030D-6E8A-4147-A177-3AD203B41FA5}">
                      <a16:colId xmlns:a16="http://schemas.microsoft.com/office/drawing/2014/main" val="1082198894"/>
                    </a:ext>
                  </a:extLst>
                </a:gridCol>
                <a:gridCol w="576072">
                  <a:extLst>
                    <a:ext uri="{9D8B030D-6E8A-4147-A177-3AD203B41FA5}">
                      <a16:colId xmlns:a16="http://schemas.microsoft.com/office/drawing/2014/main" val="2744625853"/>
                    </a:ext>
                  </a:extLst>
                </a:gridCol>
                <a:gridCol w="576072">
                  <a:extLst>
                    <a:ext uri="{9D8B030D-6E8A-4147-A177-3AD203B41FA5}">
                      <a16:colId xmlns:a16="http://schemas.microsoft.com/office/drawing/2014/main" val="914529827"/>
                    </a:ext>
                  </a:extLst>
                </a:gridCol>
                <a:gridCol w="576072">
                  <a:extLst>
                    <a:ext uri="{9D8B030D-6E8A-4147-A177-3AD203B41FA5}">
                      <a16:colId xmlns:a16="http://schemas.microsoft.com/office/drawing/2014/main" val="724401085"/>
                    </a:ext>
                  </a:extLst>
                </a:gridCol>
                <a:gridCol w="576072">
                  <a:extLst>
                    <a:ext uri="{9D8B030D-6E8A-4147-A177-3AD203B41FA5}">
                      <a16:colId xmlns:a16="http://schemas.microsoft.com/office/drawing/2014/main" val="941726141"/>
                    </a:ext>
                  </a:extLst>
                </a:gridCol>
                <a:gridCol w="576072">
                  <a:extLst>
                    <a:ext uri="{9D8B030D-6E8A-4147-A177-3AD203B41FA5}">
                      <a16:colId xmlns:a16="http://schemas.microsoft.com/office/drawing/2014/main" val="1133109954"/>
                    </a:ext>
                  </a:extLst>
                </a:gridCol>
                <a:gridCol w="576072">
                  <a:extLst>
                    <a:ext uri="{9D8B030D-6E8A-4147-A177-3AD203B41FA5}">
                      <a16:colId xmlns:a16="http://schemas.microsoft.com/office/drawing/2014/main" val="1621513171"/>
                    </a:ext>
                  </a:extLst>
                </a:gridCol>
                <a:gridCol w="576072">
                  <a:extLst>
                    <a:ext uri="{9D8B030D-6E8A-4147-A177-3AD203B41FA5}">
                      <a16:colId xmlns:a16="http://schemas.microsoft.com/office/drawing/2014/main" val="629665641"/>
                    </a:ext>
                  </a:extLst>
                </a:gridCol>
                <a:gridCol w="576072">
                  <a:extLst>
                    <a:ext uri="{9D8B030D-6E8A-4147-A177-3AD203B41FA5}">
                      <a16:colId xmlns:a16="http://schemas.microsoft.com/office/drawing/2014/main" val="2723522438"/>
                    </a:ext>
                  </a:extLst>
                </a:gridCol>
                <a:gridCol w="576072">
                  <a:extLst>
                    <a:ext uri="{9D8B030D-6E8A-4147-A177-3AD203B41FA5}">
                      <a16:colId xmlns:a16="http://schemas.microsoft.com/office/drawing/2014/main" val="422446746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96990281"/>
                  </a:ext>
                </a:extLst>
              </a:tr>
              <a:tr h="370840">
                <a:tc>
                  <a:txBody>
                    <a:bodyPr/>
                    <a:lstStyle/>
                    <a:p>
                      <a:r>
                        <a:rPr lang="en-US" sz="1000"/>
                        <a:t>242</a:t>
                      </a:r>
                    </a:p>
                  </a:txBody>
                  <a:tcPr/>
                </a:tc>
                <a:tc>
                  <a:txBody>
                    <a:bodyPr/>
                    <a:lstStyle/>
                    <a:p>
                      <a:r>
                        <a:rPr lang="en-US" sz="1000"/>
                        <a:t>1</a:t>
                      </a:r>
                    </a:p>
                  </a:txBody>
                  <a:tcPr/>
                </a:tc>
                <a:tc>
                  <a:txBody>
                    <a:bodyPr/>
                    <a:lstStyle/>
                    <a:p>
                      <a:r>
                        <a:rPr lang="en-US" sz="1000"/>
                        <a:t>14</a:t>
                      </a:r>
                    </a:p>
                  </a:txBody>
                  <a:tcPr/>
                </a:tc>
                <a:tc>
                  <a:txBody>
                    <a:bodyPr/>
                    <a:lstStyle/>
                    <a:p>
                      <a:r>
                        <a:rPr lang="en-US" sz="1000"/>
                        <a:t>13</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tc>
                  <a:txBody>
                    <a:bodyPr/>
                    <a:lstStyle/>
                    <a:p>
                      <a:r>
                        <a:rPr lang="en-US" sz="1000"/>
                        <a:t>12</a:t>
                      </a:r>
                    </a:p>
                  </a:txBody>
                  <a:tcPr/>
                </a:tc>
                <a:tc>
                  <a:txBody>
                    <a:bodyPr/>
                    <a:lstStyle/>
                    <a:p>
                      <a:r>
                        <a:rPr lang="en-US" sz="1000"/>
                        <a:t>2</a:t>
                      </a:r>
                    </a:p>
                  </a:txBody>
                  <a:tcPr/>
                </a:tc>
                <a:tc>
                  <a:txBody>
                    <a:bodyPr/>
                    <a:lstStyle/>
                    <a:p>
                      <a:r>
                        <a:rPr lang="en-US" sz="1000"/>
                        <a:t>2</a:t>
                      </a:r>
                    </a:p>
                  </a:txBody>
                  <a:tcPr/>
                </a:tc>
                <a:tc>
                  <a:txBody>
                    <a:bodyPr/>
                    <a:lstStyle/>
                    <a:p>
                      <a:r>
                        <a:rPr lang="en-US" sz="1000"/>
                        <a:t>0.5426 %</a:t>
                      </a:r>
                    </a:p>
                  </a:txBody>
                  <a:tcPr/>
                </a:tc>
                <a:tc>
                  <a:txBody>
                    <a:bodyPr/>
                    <a:lstStyle/>
                    <a:p>
                      <a:r>
                        <a:rPr lang="en-US" sz="1000"/>
                        <a:t>0.0 %</a:t>
                      </a:r>
                    </a:p>
                  </a:txBody>
                  <a:tcPr/>
                </a:tc>
                <a:extLst>
                  <a:ext uri="{0D108BD9-81ED-4DB2-BD59-A6C34878D82A}">
                    <a16:rowId xmlns:a16="http://schemas.microsoft.com/office/drawing/2014/main" val="2667782843"/>
                  </a:ext>
                </a:extLst>
              </a:tr>
            </a:tbl>
          </a:graphicData>
        </a:graphic>
      </p:graphicFrame>
      <p:sp>
        <p:nvSpPr>
          <p:cNvPr id="4" name="Text Placeholder 3">
            <a:extLst>
              <a:ext uri="{FF2B5EF4-FFF2-40B4-BE49-F238E27FC236}">
                <a16:creationId xmlns:a16="http://schemas.microsoft.com/office/drawing/2014/main" id="{04E2CC9C-5557-4446-9EB0-D6D93F882466}"/>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1552889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3FB42-B5FB-4052-B028-DB8378BA52A7}"/>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38CBCAD7-1E73-400C-B639-8B6BEAC186FF}"/>
              </a:ext>
            </a:extLst>
          </p:cNvPr>
          <p:cNvGraphicFramePr>
            <a:graphicFrameLocks noGrp="1"/>
          </p:cNvGraphicFramePr>
          <p:nvPr>
            <p:ph type="chart" sz="quarter" idx="13"/>
            <p:extLst>
              <p:ext uri="{D42A27DB-BD31-4B8C-83A1-F6EECF244321}">
                <p14:modId xmlns:p14="http://schemas.microsoft.com/office/powerpoint/2010/main" val="16427648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6BBCAF-382C-48B9-ABCD-FF247537E65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A134811-B593-415C-92B0-F03489D74D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5785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96FE3-1E15-4E43-A5AC-764FA5479177}"/>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8B1443F2-558B-48E7-85A5-56177B154964}"/>
              </a:ext>
            </a:extLst>
          </p:cNvPr>
          <p:cNvGraphicFramePr>
            <a:graphicFrameLocks noGrp="1"/>
          </p:cNvGraphicFramePr>
          <p:nvPr>
            <p:ph type="chart" sz="quarter" idx="13"/>
            <p:extLst>
              <p:ext uri="{D42A27DB-BD31-4B8C-83A1-F6EECF244321}">
                <p14:modId xmlns:p14="http://schemas.microsoft.com/office/powerpoint/2010/main" val="23169814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F309DC-F4A5-4616-98FF-E7ED804D10E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2C37A39-5C9B-4321-BFB9-E64702707D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3341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E6AFF-E3DF-49BD-B759-56D3CAED049F}"/>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780BB5D9-943C-4C8B-A9A1-8D9B36295B09}"/>
              </a:ext>
            </a:extLst>
          </p:cNvPr>
          <p:cNvGraphicFramePr>
            <a:graphicFrameLocks noGrp="1"/>
          </p:cNvGraphicFramePr>
          <p:nvPr>
            <p:ph type="chart" sz="quarter" idx="13"/>
            <p:extLst>
              <p:ext uri="{D42A27DB-BD31-4B8C-83A1-F6EECF244321}">
                <p14:modId xmlns:p14="http://schemas.microsoft.com/office/powerpoint/2010/main" val="20660570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B1C30A-3397-4C6E-A183-2548B5BAF3E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4D984E8-CAA5-4F10-AFA9-93A26E0A2C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16935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345FD-80E0-498C-8AD7-19607D0BE416}"/>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84DBC07B-CBEB-4288-B377-B5D48CFF6369}"/>
              </a:ext>
            </a:extLst>
          </p:cNvPr>
          <p:cNvGraphicFramePr>
            <a:graphicFrameLocks noGrp="1"/>
          </p:cNvGraphicFramePr>
          <p:nvPr>
            <p:ph type="tbl" sz="quarter" idx="13"/>
            <p:extLst>
              <p:ext uri="{D42A27DB-BD31-4B8C-83A1-F6EECF244321}">
                <p14:modId xmlns:p14="http://schemas.microsoft.com/office/powerpoint/2010/main" val="2763479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49918043"/>
                    </a:ext>
                  </a:extLst>
                </a:gridCol>
                <a:gridCol w="493776">
                  <a:extLst>
                    <a:ext uri="{9D8B030D-6E8A-4147-A177-3AD203B41FA5}">
                      <a16:colId xmlns:a16="http://schemas.microsoft.com/office/drawing/2014/main" val="654230132"/>
                    </a:ext>
                  </a:extLst>
                </a:gridCol>
                <a:gridCol w="1069848">
                  <a:extLst>
                    <a:ext uri="{9D8B030D-6E8A-4147-A177-3AD203B41FA5}">
                      <a16:colId xmlns:a16="http://schemas.microsoft.com/office/drawing/2014/main" val="3392158041"/>
                    </a:ext>
                  </a:extLst>
                </a:gridCol>
                <a:gridCol w="1069848">
                  <a:extLst>
                    <a:ext uri="{9D8B030D-6E8A-4147-A177-3AD203B41FA5}">
                      <a16:colId xmlns:a16="http://schemas.microsoft.com/office/drawing/2014/main" val="2810932791"/>
                    </a:ext>
                  </a:extLst>
                </a:gridCol>
                <a:gridCol w="1069848">
                  <a:extLst>
                    <a:ext uri="{9D8B030D-6E8A-4147-A177-3AD203B41FA5}">
                      <a16:colId xmlns:a16="http://schemas.microsoft.com/office/drawing/2014/main" val="2106336386"/>
                    </a:ext>
                  </a:extLst>
                </a:gridCol>
                <a:gridCol w="1069848">
                  <a:extLst>
                    <a:ext uri="{9D8B030D-6E8A-4147-A177-3AD203B41FA5}">
                      <a16:colId xmlns:a16="http://schemas.microsoft.com/office/drawing/2014/main" val="4228951536"/>
                    </a:ext>
                  </a:extLst>
                </a:gridCol>
                <a:gridCol w="1069848">
                  <a:extLst>
                    <a:ext uri="{9D8B030D-6E8A-4147-A177-3AD203B41FA5}">
                      <a16:colId xmlns:a16="http://schemas.microsoft.com/office/drawing/2014/main" val="3789924561"/>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771995588"/>
                  </a:ext>
                </a:extLst>
              </a:tr>
              <a:tr h="370840">
                <a:tc>
                  <a:txBody>
                    <a:bodyPr/>
                    <a:lstStyle/>
                    <a:p>
                      <a:r>
                        <a:rPr lang="en-US" sz="1000" b="1"/>
                        <a:t>@TokioMAmerica - 2023-02-21 16:23:17</a:t>
                      </a:r>
                      <a:r>
                        <a:rPr lang="en-US" sz="1000"/>
                        <a:t>
 This week in #InsuranceCareersMonth, we're highlighting the ways our employees give back. Here are some recent highlights:
- Making 'Battalion Buddies' for @OpGratitude 
- Packaging hygiene kits for the homeless @HOPEatlORG 
- Building bicycles with the Jersey City Police AL https://t.co/X869jyXqkh</a:t>
                      </a:r>
                    </a:p>
                  </a:txBody>
                  <a:tcPr/>
                </a:tc>
                <a:tc>
                  <a:txBody>
                    <a:bodyPr/>
                    <a:lstStyle/>
                    <a:p>
                      <a:r>
                        <a:rPr lang="en-US" sz="1000"/>
                        <a:t>03/02/2023 19:05:28</a:t>
                      </a:r>
                    </a:p>
                  </a:txBody>
                  <a:tcPr/>
                </a:tc>
                <a:tc>
                  <a:txBody>
                    <a:bodyPr/>
                    <a:lstStyle/>
                    <a:p>
                      <a:r>
                        <a:rPr lang="en-US" sz="1000"/>
                        <a:t>0</a:t>
                      </a:r>
                    </a:p>
                  </a:txBody>
                  <a:tcPr/>
                </a:tc>
                <a:tc>
                  <a:txBody>
                    <a:bodyPr/>
                    <a:lstStyle/>
                    <a:p>
                      <a:r>
                        <a:rPr lang="en-US" sz="1000"/>
                        <a:t>4</a:t>
                      </a:r>
                    </a:p>
                  </a:txBody>
                  <a:tcPr/>
                </a:tc>
                <a:tc>
                  <a:txBody>
                    <a:bodyPr/>
                    <a:lstStyle/>
                    <a:p>
                      <a:r>
                        <a:rPr lang="en-US" sz="1000"/>
                        <a:t>1</a:t>
                      </a:r>
                    </a:p>
                  </a:txBody>
                  <a:tcPr/>
                </a:tc>
                <a:tc>
                  <a:txBody>
                    <a:bodyPr/>
                    <a:lstStyle/>
                    <a:p>
                      <a:r>
                        <a:rPr lang="en-US" sz="1000"/>
                        <a:t>5</a:t>
                      </a:r>
                    </a:p>
                  </a:txBody>
                  <a:tcPr/>
                </a:tc>
                <a:tc>
                  <a:txBody>
                    <a:bodyPr/>
                    <a:lstStyle/>
                    <a:p>
                      <a:r>
                        <a:rPr lang="en-US" sz="1000"/>
                        <a:t>2.0747 %</a:t>
                      </a:r>
                    </a:p>
                  </a:txBody>
                  <a:tcPr/>
                </a:tc>
                <a:extLst>
                  <a:ext uri="{0D108BD9-81ED-4DB2-BD59-A6C34878D82A}">
                    <a16:rowId xmlns:a16="http://schemas.microsoft.com/office/drawing/2014/main" val="3439158371"/>
                  </a:ext>
                </a:extLst>
              </a:tr>
              <a:tr h="370840">
                <a:tc>
                  <a:txBody>
                    <a:bodyPr/>
                    <a:lstStyle/>
                    <a:p>
                      <a:r>
                        <a:rPr lang="en-US" sz="1000" b="1"/>
                        <a:t>@TokioMAmerica - 2023-02-06 16:33:37</a:t>
                      </a:r>
                      <a:r>
                        <a:rPr lang="en-US" sz="1000"/>
                        <a:t>
 In #InsuranceCareersMonth, we’re highlighting emerging leaders and rising stars within TMA,
What better way to showcase this than by highlighting TMA's Emerging Leaders Program (ELP) Participants - Kass, Claudia, Natasha, and Frank. https://t.co/ygpD3Uyz8g</a:t>
                      </a:r>
                    </a:p>
                  </a:txBody>
                  <a:tcPr/>
                </a:tc>
                <a:tc>
                  <a:txBody>
                    <a:bodyPr/>
                    <a:lstStyle/>
                    <a:p>
                      <a:r>
                        <a:rPr lang="en-US" sz="1000"/>
                        <a:t>02/07/2023 13:05:27</a:t>
                      </a:r>
                    </a:p>
                  </a:txBody>
                  <a:tcPr/>
                </a:tc>
                <a:tc>
                  <a:txBody>
                    <a:bodyPr/>
                    <a:lstStyle/>
                    <a:p>
                      <a:r>
                        <a:rPr lang="en-US" sz="1000"/>
                        <a:t>0</a:t>
                      </a:r>
                    </a:p>
                  </a:txBody>
                  <a:tcPr/>
                </a:tc>
                <a:tc>
                  <a:txBody>
                    <a:bodyPr/>
                    <a:lstStyle/>
                    <a:p>
                      <a:r>
                        <a:rPr lang="en-US" sz="1000"/>
                        <a:t>3</a:t>
                      </a:r>
                    </a:p>
                  </a:txBody>
                  <a:tcPr/>
                </a:tc>
                <a:tc>
                  <a:txBody>
                    <a:bodyPr/>
                    <a:lstStyle/>
                    <a:p>
                      <a:r>
                        <a:rPr lang="en-US" sz="1000"/>
                        <a:t>1</a:t>
                      </a:r>
                    </a:p>
                  </a:txBody>
                  <a:tcPr/>
                </a:tc>
                <a:tc>
                  <a:txBody>
                    <a:bodyPr/>
                    <a:lstStyle/>
                    <a:p>
                      <a:r>
                        <a:rPr lang="en-US" sz="1000"/>
                        <a:t>4</a:t>
                      </a:r>
                    </a:p>
                  </a:txBody>
                  <a:tcPr/>
                </a:tc>
                <a:tc>
                  <a:txBody>
                    <a:bodyPr/>
                    <a:lstStyle/>
                    <a:p>
                      <a:r>
                        <a:rPr lang="en-US" sz="1000"/>
                        <a:t>1.6667 %</a:t>
                      </a:r>
                    </a:p>
                  </a:txBody>
                  <a:tcPr/>
                </a:tc>
                <a:extLst>
                  <a:ext uri="{0D108BD9-81ED-4DB2-BD59-A6C34878D82A}">
                    <a16:rowId xmlns:a16="http://schemas.microsoft.com/office/drawing/2014/main" val="1982499268"/>
                  </a:ext>
                </a:extLst>
              </a:tr>
              <a:tr h="370840">
                <a:tc>
                  <a:txBody>
                    <a:bodyPr/>
                    <a:lstStyle/>
                    <a:p>
                      <a:r>
                        <a:rPr lang="en-US" sz="1000" b="1"/>
                        <a:t>@TokioMAmerica - 2023-02-08 19:27:18</a:t>
                      </a:r>
                      <a:r>
                        <a:rPr lang="en-US" sz="1000"/>
                        <a:t>
 TMA is constantly growing and often searching for top talent, both here in #InsuranceCareersMonth and year-round!
Today we're highlighting a Commercial Insurance Rater in Jersey City, NJ.
Click the job link to see if you're a great fit for the role! https://t.co/aQT3FlukNc https://t.co/dGRrkCISW7</a:t>
                      </a:r>
                    </a:p>
                  </a:txBody>
                  <a:tcPr/>
                </a:tc>
                <a:tc>
                  <a:txBody>
                    <a:bodyPr/>
                    <a:lstStyle/>
                    <a:p>
                      <a:r>
                        <a:rPr lang="en-US" sz="1000"/>
                        <a:t>02/14/2023 07:05:30</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1.6667 %</a:t>
                      </a:r>
                    </a:p>
                  </a:txBody>
                  <a:tcPr/>
                </a:tc>
                <a:extLst>
                  <a:ext uri="{0D108BD9-81ED-4DB2-BD59-A6C34878D82A}">
                    <a16:rowId xmlns:a16="http://schemas.microsoft.com/office/drawing/2014/main" val="3189324527"/>
                  </a:ext>
                </a:extLst>
              </a:tr>
            </a:tbl>
          </a:graphicData>
        </a:graphic>
      </p:graphicFrame>
      <p:sp>
        <p:nvSpPr>
          <p:cNvPr id="4" name="Text Placeholder 3">
            <a:extLst>
              <a:ext uri="{FF2B5EF4-FFF2-40B4-BE49-F238E27FC236}">
                <a16:creationId xmlns:a16="http://schemas.microsoft.com/office/drawing/2014/main" id="{87A6CEFA-0135-423B-9273-E872EFEBEE5E}"/>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3367399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00E0F-5F67-49D8-AC75-02E2BF624783}"/>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F3C2693A-228A-4413-A567-69F747E14DD4}"/>
              </a:ext>
            </a:extLst>
          </p:cNvPr>
          <p:cNvGraphicFramePr>
            <a:graphicFrameLocks noGrp="1"/>
          </p:cNvGraphicFramePr>
          <p:nvPr>
            <p:ph type="tbl" sz="quarter" idx="13"/>
            <p:extLst>
              <p:ext uri="{D42A27DB-BD31-4B8C-83A1-F6EECF244321}">
                <p14:modId xmlns:p14="http://schemas.microsoft.com/office/powerpoint/2010/main" val="2496498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71486984"/>
                    </a:ext>
                  </a:extLst>
                </a:gridCol>
                <a:gridCol w="658368">
                  <a:extLst>
                    <a:ext uri="{9D8B030D-6E8A-4147-A177-3AD203B41FA5}">
                      <a16:colId xmlns:a16="http://schemas.microsoft.com/office/drawing/2014/main" val="100647212"/>
                    </a:ext>
                  </a:extLst>
                </a:gridCol>
                <a:gridCol w="658368">
                  <a:extLst>
                    <a:ext uri="{9D8B030D-6E8A-4147-A177-3AD203B41FA5}">
                      <a16:colId xmlns:a16="http://schemas.microsoft.com/office/drawing/2014/main" val="1438447560"/>
                    </a:ext>
                  </a:extLst>
                </a:gridCol>
                <a:gridCol w="658368">
                  <a:extLst>
                    <a:ext uri="{9D8B030D-6E8A-4147-A177-3AD203B41FA5}">
                      <a16:colId xmlns:a16="http://schemas.microsoft.com/office/drawing/2014/main" val="1947076026"/>
                    </a:ext>
                  </a:extLst>
                </a:gridCol>
                <a:gridCol w="658368">
                  <a:extLst>
                    <a:ext uri="{9D8B030D-6E8A-4147-A177-3AD203B41FA5}">
                      <a16:colId xmlns:a16="http://schemas.microsoft.com/office/drawing/2014/main" val="2100435432"/>
                    </a:ext>
                  </a:extLst>
                </a:gridCol>
                <a:gridCol w="658368">
                  <a:extLst>
                    <a:ext uri="{9D8B030D-6E8A-4147-A177-3AD203B41FA5}">
                      <a16:colId xmlns:a16="http://schemas.microsoft.com/office/drawing/2014/main" val="1751750756"/>
                    </a:ext>
                  </a:extLst>
                </a:gridCol>
                <a:gridCol w="658368">
                  <a:extLst>
                    <a:ext uri="{9D8B030D-6E8A-4147-A177-3AD203B41FA5}">
                      <a16:colId xmlns:a16="http://schemas.microsoft.com/office/drawing/2014/main" val="1575174970"/>
                    </a:ext>
                  </a:extLst>
                </a:gridCol>
                <a:gridCol w="658368">
                  <a:extLst>
                    <a:ext uri="{9D8B030D-6E8A-4147-A177-3AD203B41FA5}">
                      <a16:colId xmlns:a16="http://schemas.microsoft.com/office/drawing/2014/main" val="3350482542"/>
                    </a:ext>
                  </a:extLst>
                </a:gridCol>
                <a:gridCol w="658368">
                  <a:extLst>
                    <a:ext uri="{9D8B030D-6E8A-4147-A177-3AD203B41FA5}">
                      <a16:colId xmlns:a16="http://schemas.microsoft.com/office/drawing/2014/main" val="1208388344"/>
                    </a:ext>
                  </a:extLst>
                </a:gridCol>
                <a:gridCol w="658368">
                  <a:extLst>
                    <a:ext uri="{9D8B030D-6E8A-4147-A177-3AD203B41FA5}">
                      <a16:colId xmlns:a16="http://schemas.microsoft.com/office/drawing/2014/main" val="1546387212"/>
                    </a:ext>
                  </a:extLst>
                </a:gridCol>
                <a:gridCol w="658368">
                  <a:extLst>
                    <a:ext uri="{9D8B030D-6E8A-4147-A177-3AD203B41FA5}">
                      <a16:colId xmlns:a16="http://schemas.microsoft.com/office/drawing/2014/main" val="1423766048"/>
                    </a:ext>
                  </a:extLst>
                </a:gridCol>
                <a:gridCol w="658368">
                  <a:extLst>
                    <a:ext uri="{9D8B030D-6E8A-4147-A177-3AD203B41FA5}">
                      <a16:colId xmlns:a16="http://schemas.microsoft.com/office/drawing/2014/main" val="290800354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548658136"/>
                  </a:ext>
                </a:extLst>
              </a:tr>
              <a:tr h="370840">
                <a:tc>
                  <a:txBody>
                    <a:bodyPr/>
                    <a:lstStyle/>
                    <a:p>
                      <a:r>
                        <a:rPr lang="en-US" sz="1000"/>
                        <a:t>20413</a:t>
                      </a:r>
                    </a:p>
                  </a:txBody>
                  <a:tcPr/>
                </a:tc>
                <a:tc>
                  <a:txBody>
                    <a:bodyPr/>
                    <a:lstStyle/>
                    <a:p>
                      <a:r>
                        <a:rPr lang="en-US" sz="1000"/>
                        <a:t>185</a:t>
                      </a:r>
                    </a:p>
                  </a:txBody>
                  <a:tcPr/>
                </a:tc>
                <a:tc>
                  <a:txBody>
                    <a:bodyPr/>
                    <a:lstStyle/>
                    <a:p>
                      <a:r>
                        <a:rPr lang="en-US" sz="1000"/>
                        <a:t>13</a:t>
                      </a:r>
                    </a:p>
                  </a:txBody>
                  <a:tcPr/>
                </a:tc>
                <a:tc>
                  <a:txBody>
                    <a:bodyPr/>
                    <a:lstStyle/>
                    <a:p>
                      <a:r>
                        <a:rPr lang="en-US" sz="1000"/>
                        <a:t>579</a:t>
                      </a:r>
                    </a:p>
                  </a:txBody>
                  <a:tcPr/>
                </a:tc>
                <a:tc>
                  <a:txBody>
                    <a:bodyPr/>
                    <a:lstStyle/>
                    <a:p>
                      <a:r>
                        <a:rPr lang="en-US" sz="1000"/>
                        <a:t>44.538461538462</a:t>
                      </a:r>
                    </a:p>
                  </a:txBody>
                  <a:tcPr/>
                </a:tc>
                <a:tc>
                  <a:txBody>
                    <a:bodyPr/>
                    <a:lstStyle/>
                    <a:p>
                      <a:r>
                        <a:rPr lang="en-US" sz="1000"/>
                        <a:t>12</a:t>
                      </a:r>
                    </a:p>
                  </a:txBody>
                  <a:tcPr/>
                </a:tc>
                <a:tc>
                  <a:txBody>
                    <a:bodyPr/>
                    <a:lstStyle/>
                    <a:p>
                      <a:r>
                        <a:rPr lang="en-US" sz="1000"/>
                        <a:t>11</a:t>
                      </a:r>
                    </a:p>
                  </a:txBody>
                  <a:tcPr/>
                </a:tc>
                <a:tc>
                  <a:txBody>
                    <a:bodyPr/>
                    <a:lstStyle/>
                    <a:p>
                      <a:r>
                        <a:rPr lang="en-US" sz="1000"/>
                        <a:t>1938</a:t>
                      </a:r>
                    </a:p>
                  </a:txBody>
                  <a:tcPr/>
                </a:tc>
                <a:tc>
                  <a:txBody>
                    <a:bodyPr/>
                    <a:lstStyle/>
                    <a:p>
                      <a:r>
                        <a:rPr lang="en-US" sz="1000"/>
                        <a:t>25231</a:t>
                      </a:r>
                    </a:p>
                  </a:txBody>
                  <a:tcPr/>
                </a:tc>
                <a:tc>
                  <a:txBody>
                    <a:bodyPr/>
                    <a:lstStyle/>
                    <a:p>
                      <a:r>
                        <a:rPr lang="en-US" sz="1000"/>
                        <a:t>1940.8461538462</a:t>
                      </a:r>
                    </a:p>
                  </a:txBody>
                  <a:tcPr/>
                </a:tc>
                <a:tc>
                  <a:txBody>
                    <a:bodyPr/>
                    <a:lstStyle/>
                    <a:p>
                      <a:r>
                        <a:rPr lang="en-US" sz="1000"/>
                        <a:t>6.5512426839058 %</a:t>
                      </a:r>
                    </a:p>
                  </a:txBody>
                  <a:tcPr/>
                </a:tc>
                <a:tc>
                  <a:txBody>
                    <a:bodyPr/>
                    <a:lstStyle/>
                    <a:p>
                      <a:r>
                        <a:rPr lang="en-US" sz="1000"/>
                        <a:t>454</a:t>
                      </a:r>
                    </a:p>
                  </a:txBody>
                  <a:tcPr/>
                </a:tc>
                <a:extLst>
                  <a:ext uri="{0D108BD9-81ED-4DB2-BD59-A6C34878D82A}">
                    <a16:rowId xmlns:a16="http://schemas.microsoft.com/office/drawing/2014/main" val="4139617468"/>
                  </a:ext>
                </a:extLst>
              </a:tr>
            </a:tbl>
          </a:graphicData>
        </a:graphic>
      </p:graphicFrame>
      <p:sp>
        <p:nvSpPr>
          <p:cNvPr id="4" name="Text Placeholder 3">
            <a:extLst>
              <a:ext uri="{FF2B5EF4-FFF2-40B4-BE49-F238E27FC236}">
                <a16:creationId xmlns:a16="http://schemas.microsoft.com/office/drawing/2014/main" id="{3081FFDD-FE40-45B2-8E0D-B556777D9EF2}"/>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4146692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72A4B-3097-428D-96FF-1AF5435F040F}"/>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54BD3F74-70C2-404D-B58E-674B373F6BAA}"/>
              </a:ext>
            </a:extLst>
          </p:cNvPr>
          <p:cNvGraphicFramePr>
            <a:graphicFrameLocks noGrp="1"/>
          </p:cNvGraphicFramePr>
          <p:nvPr>
            <p:ph type="chart" sz="quarter" idx="13"/>
            <p:extLst>
              <p:ext uri="{D42A27DB-BD31-4B8C-83A1-F6EECF244321}">
                <p14:modId xmlns:p14="http://schemas.microsoft.com/office/powerpoint/2010/main" val="18978765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8F8C2B-92F4-4C9B-955E-D8CA2E0B8AD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C7DD405-EA78-47F1-8BF5-EC8DB14D4D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7878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A335A-DB43-49D9-BA4F-B29C20FBE6A0}"/>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D64EC3B0-3141-4C07-9568-9DAEC2BB9BE7}"/>
              </a:ext>
            </a:extLst>
          </p:cNvPr>
          <p:cNvGraphicFramePr>
            <a:graphicFrameLocks noGrp="1"/>
          </p:cNvGraphicFramePr>
          <p:nvPr>
            <p:ph type="chart" sz="quarter" idx="13"/>
            <p:extLst>
              <p:ext uri="{D42A27DB-BD31-4B8C-83A1-F6EECF244321}">
                <p14:modId xmlns:p14="http://schemas.microsoft.com/office/powerpoint/2010/main" val="6641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F62B31-3CE9-464E-A37A-39F2700DCA7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0DF7C0A-FD68-4E82-A9A3-647BD71449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00675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435D0-B6AF-4929-B252-C58B3ED40C89}"/>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19543122-3374-4937-BEE9-95C09C6DA4F1}"/>
              </a:ext>
            </a:extLst>
          </p:cNvPr>
          <p:cNvGraphicFramePr>
            <a:graphicFrameLocks noGrp="1"/>
          </p:cNvGraphicFramePr>
          <p:nvPr>
            <p:ph type="chart" sz="quarter" idx="13"/>
            <p:extLst>
              <p:ext uri="{D42A27DB-BD31-4B8C-83A1-F6EECF244321}">
                <p14:modId xmlns:p14="http://schemas.microsoft.com/office/powerpoint/2010/main" val="20662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38B1C5-ED66-42E9-BF77-905AF208AD5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27BCFE8-3380-4E93-BEAF-96504E71A4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0596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D54F9-F7C3-41CB-8C41-EA90B7EEA5FC}"/>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1828AA6D-730E-49D2-879C-203827458032}"/>
              </a:ext>
            </a:extLst>
          </p:cNvPr>
          <p:cNvGraphicFramePr>
            <a:graphicFrameLocks noGrp="1"/>
          </p:cNvGraphicFramePr>
          <p:nvPr>
            <p:ph type="chart" sz="quarter" idx="13"/>
            <p:extLst>
              <p:ext uri="{D42A27DB-BD31-4B8C-83A1-F6EECF244321}">
                <p14:modId xmlns:p14="http://schemas.microsoft.com/office/powerpoint/2010/main" val="1937819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190B55-10D2-48A8-ABBD-600A43FB94D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69BBCB8-83B2-4770-8693-A00F76D977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2905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F53C7-4184-49B6-8819-5CC0D46F8D5E}"/>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399EDE26-7FBF-4505-B474-C543D52A6FF4}"/>
              </a:ext>
            </a:extLst>
          </p:cNvPr>
          <p:cNvGraphicFramePr>
            <a:graphicFrameLocks noGrp="1"/>
          </p:cNvGraphicFramePr>
          <p:nvPr>
            <p:ph type="tbl" sz="quarter" idx="13"/>
            <p:extLst>
              <p:ext uri="{D42A27DB-BD31-4B8C-83A1-F6EECF244321}">
                <p14:modId xmlns:p14="http://schemas.microsoft.com/office/powerpoint/2010/main" val="3326393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49114683"/>
                    </a:ext>
                  </a:extLst>
                </a:gridCol>
                <a:gridCol w="740664">
                  <a:extLst>
                    <a:ext uri="{9D8B030D-6E8A-4147-A177-3AD203B41FA5}">
                      <a16:colId xmlns:a16="http://schemas.microsoft.com/office/drawing/2014/main" val="219131839"/>
                    </a:ext>
                  </a:extLst>
                </a:gridCol>
                <a:gridCol w="740664">
                  <a:extLst>
                    <a:ext uri="{9D8B030D-6E8A-4147-A177-3AD203B41FA5}">
                      <a16:colId xmlns:a16="http://schemas.microsoft.com/office/drawing/2014/main" val="1946753439"/>
                    </a:ext>
                  </a:extLst>
                </a:gridCol>
                <a:gridCol w="740664">
                  <a:extLst>
                    <a:ext uri="{9D8B030D-6E8A-4147-A177-3AD203B41FA5}">
                      <a16:colId xmlns:a16="http://schemas.microsoft.com/office/drawing/2014/main" val="1411972247"/>
                    </a:ext>
                  </a:extLst>
                </a:gridCol>
                <a:gridCol w="740664">
                  <a:extLst>
                    <a:ext uri="{9D8B030D-6E8A-4147-A177-3AD203B41FA5}">
                      <a16:colId xmlns:a16="http://schemas.microsoft.com/office/drawing/2014/main" val="3889995534"/>
                    </a:ext>
                  </a:extLst>
                </a:gridCol>
                <a:gridCol w="740664">
                  <a:extLst>
                    <a:ext uri="{9D8B030D-6E8A-4147-A177-3AD203B41FA5}">
                      <a16:colId xmlns:a16="http://schemas.microsoft.com/office/drawing/2014/main" val="978178598"/>
                    </a:ext>
                  </a:extLst>
                </a:gridCol>
                <a:gridCol w="740664">
                  <a:extLst>
                    <a:ext uri="{9D8B030D-6E8A-4147-A177-3AD203B41FA5}">
                      <a16:colId xmlns:a16="http://schemas.microsoft.com/office/drawing/2014/main" val="4275320013"/>
                    </a:ext>
                  </a:extLst>
                </a:gridCol>
                <a:gridCol w="740664">
                  <a:extLst>
                    <a:ext uri="{9D8B030D-6E8A-4147-A177-3AD203B41FA5}">
                      <a16:colId xmlns:a16="http://schemas.microsoft.com/office/drawing/2014/main" val="2149144840"/>
                    </a:ext>
                  </a:extLst>
                </a:gridCol>
                <a:gridCol w="740664">
                  <a:extLst>
                    <a:ext uri="{9D8B030D-6E8A-4147-A177-3AD203B41FA5}">
                      <a16:colId xmlns:a16="http://schemas.microsoft.com/office/drawing/2014/main" val="3275867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451374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- 2023-02-24 16:35:46</a:t>
                      </a:r>
                      <a:r>
                        <a:rPr kumimoji="0" lang="en-US" sz="1000" b="0" i="0" u="none" strike="noStrike" kern="1200" cap="none" spc="0" normalizeH="0" baseline="0" noProof="0">
                          <a:ln>
                            <a:noFill/>
                          </a:ln>
                          <a:solidFill>
                            <a:prstClr val="black"/>
                          </a:solidFill>
                          <a:effectLst/>
                          <a:uLnTx/>
                          <a:uFillTx/>
                          <a:latin typeface="+mn-lt"/>
                          <a:ea typeface="+mn-ea"/>
                          <a:cs typeface="+mn-cs"/>
                        </a:rPr>
                        <a:t>
 Earlier this month, TMA welcomed our New York City-based employees into our new office at 590 Madison Avenue! 🏢🗽
It's located in a prime location and features a covered atrium area, a spectacular view of eye-catching skyscrapers, and stands right in the heart of this vibrant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16.124308493329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11696733"/>
                  </a:ext>
                </a:extLst>
              </a:tr>
            </a:tbl>
          </a:graphicData>
        </a:graphic>
      </p:graphicFrame>
      <p:sp>
        <p:nvSpPr>
          <p:cNvPr id="4" name="Text Placeholder 3">
            <a:extLst>
              <a:ext uri="{FF2B5EF4-FFF2-40B4-BE49-F238E27FC236}">
                <a16:creationId xmlns:a16="http://schemas.microsoft.com/office/drawing/2014/main" id="{581AEC7E-0012-4902-BFB7-5D5DDF4C1CA5}"/>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35082608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C1EFE-7890-4613-9377-706EF23EB060}"/>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B1F0E8BD-51AE-4D11-A938-6C5533333DB5}"/>
              </a:ext>
            </a:extLst>
          </p:cNvPr>
          <p:cNvGraphicFramePr>
            <a:graphicFrameLocks noGrp="1"/>
          </p:cNvGraphicFramePr>
          <p:nvPr>
            <p:ph type="tbl" sz="quarter" idx="13"/>
            <p:extLst>
              <p:ext uri="{D42A27DB-BD31-4B8C-83A1-F6EECF244321}">
                <p14:modId xmlns:p14="http://schemas.microsoft.com/office/powerpoint/2010/main" val="1438120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00879779"/>
                    </a:ext>
                  </a:extLst>
                </a:gridCol>
                <a:gridCol w="740664">
                  <a:extLst>
                    <a:ext uri="{9D8B030D-6E8A-4147-A177-3AD203B41FA5}">
                      <a16:colId xmlns:a16="http://schemas.microsoft.com/office/drawing/2014/main" val="714068871"/>
                    </a:ext>
                  </a:extLst>
                </a:gridCol>
                <a:gridCol w="740664">
                  <a:extLst>
                    <a:ext uri="{9D8B030D-6E8A-4147-A177-3AD203B41FA5}">
                      <a16:colId xmlns:a16="http://schemas.microsoft.com/office/drawing/2014/main" val="3766504892"/>
                    </a:ext>
                  </a:extLst>
                </a:gridCol>
                <a:gridCol w="740664">
                  <a:extLst>
                    <a:ext uri="{9D8B030D-6E8A-4147-A177-3AD203B41FA5}">
                      <a16:colId xmlns:a16="http://schemas.microsoft.com/office/drawing/2014/main" val="3593501562"/>
                    </a:ext>
                  </a:extLst>
                </a:gridCol>
                <a:gridCol w="740664">
                  <a:extLst>
                    <a:ext uri="{9D8B030D-6E8A-4147-A177-3AD203B41FA5}">
                      <a16:colId xmlns:a16="http://schemas.microsoft.com/office/drawing/2014/main" val="2287369893"/>
                    </a:ext>
                  </a:extLst>
                </a:gridCol>
                <a:gridCol w="740664">
                  <a:extLst>
                    <a:ext uri="{9D8B030D-6E8A-4147-A177-3AD203B41FA5}">
                      <a16:colId xmlns:a16="http://schemas.microsoft.com/office/drawing/2014/main" val="1118189836"/>
                    </a:ext>
                  </a:extLst>
                </a:gridCol>
                <a:gridCol w="740664">
                  <a:extLst>
                    <a:ext uri="{9D8B030D-6E8A-4147-A177-3AD203B41FA5}">
                      <a16:colId xmlns:a16="http://schemas.microsoft.com/office/drawing/2014/main" val="3269672271"/>
                    </a:ext>
                  </a:extLst>
                </a:gridCol>
                <a:gridCol w="740664">
                  <a:extLst>
                    <a:ext uri="{9D8B030D-6E8A-4147-A177-3AD203B41FA5}">
                      <a16:colId xmlns:a16="http://schemas.microsoft.com/office/drawing/2014/main" val="597472735"/>
                    </a:ext>
                  </a:extLst>
                </a:gridCol>
                <a:gridCol w="740664">
                  <a:extLst>
                    <a:ext uri="{9D8B030D-6E8A-4147-A177-3AD203B41FA5}">
                      <a16:colId xmlns:a16="http://schemas.microsoft.com/office/drawing/2014/main" val="1153418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373436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- 2023-02-06 16:31:30</a:t>
                      </a:r>
                      <a:r>
                        <a:rPr kumimoji="0" lang="en-US" sz="1000" b="0" i="0" u="none" strike="noStrike" kern="1200" cap="none" spc="0" normalizeH="0" baseline="0" noProof="0">
                          <a:ln>
                            <a:noFill/>
                          </a:ln>
                          <a:solidFill>
                            <a:prstClr val="black"/>
                          </a:solidFill>
                          <a:effectLst/>
                          <a:uLnTx/>
                          <a:uFillTx/>
                          <a:latin typeface="+mn-lt"/>
                          <a:ea typeface="+mn-ea"/>
                          <a:cs typeface="+mn-cs"/>
                        </a:rPr>
                        <a:t>
 This week in #InsuranceCareersMonth, we’re highlighting emerging leaders and rising stars within Tokio Marine America.
What better way to showcase this theme than by highlighting TMA's Emerging Leaders Program (ELP) Participants - Kass, Claudia, Natasha, and Frank. This six-month development program challenges globally-selected project teams to implement new business strategies, brainstorm unique solutions to challenges, and enhance Tokio Marine global operations.
Employee development is a major part of TMA's mission, and the ELP is a great example of our commitment to internal growth!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14.124129930394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45875590"/>
                  </a:ext>
                </a:extLst>
              </a:tr>
            </a:tbl>
          </a:graphicData>
        </a:graphic>
      </p:graphicFrame>
      <p:sp>
        <p:nvSpPr>
          <p:cNvPr id="4" name="Text Placeholder 3">
            <a:extLst>
              <a:ext uri="{FF2B5EF4-FFF2-40B4-BE49-F238E27FC236}">
                <a16:creationId xmlns:a16="http://schemas.microsoft.com/office/drawing/2014/main" id="{DF114B12-7998-4EAD-8E59-445F47DCA128}"/>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19525033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1FF27-243B-45E5-9645-2B9E0BDE9959}"/>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69CCE17A-A53F-41D4-9872-CAF4DB0762D4}"/>
              </a:ext>
            </a:extLst>
          </p:cNvPr>
          <p:cNvGraphicFramePr>
            <a:graphicFrameLocks noGrp="1"/>
          </p:cNvGraphicFramePr>
          <p:nvPr>
            <p:ph type="tbl" sz="quarter" idx="13"/>
            <p:extLst>
              <p:ext uri="{D42A27DB-BD31-4B8C-83A1-F6EECF244321}">
                <p14:modId xmlns:p14="http://schemas.microsoft.com/office/powerpoint/2010/main" val="2743740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4716828"/>
                    </a:ext>
                  </a:extLst>
                </a:gridCol>
                <a:gridCol w="740664">
                  <a:extLst>
                    <a:ext uri="{9D8B030D-6E8A-4147-A177-3AD203B41FA5}">
                      <a16:colId xmlns:a16="http://schemas.microsoft.com/office/drawing/2014/main" val="2676919809"/>
                    </a:ext>
                  </a:extLst>
                </a:gridCol>
                <a:gridCol w="740664">
                  <a:extLst>
                    <a:ext uri="{9D8B030D-6E8A-4147-A177-3AD203B41FA5}">
                      <a16:colId xmlns:a16="http://schemas.microsoft.com/office/drawing/2014/main" val="3475144715"/>
                    </a:ext>
                  </a:extLst>
                </a:gridCol>
                <a:gridCol w="740664">
                  <a:extLst>
                    <a:ext uri="{9D8B030D-6E8A-4147-A177-3AD203B41FA5}">
                      <a16:colId xmlns:a16="http://schemas.microsoft.com/office/drawing/2014/main" val="3729992923"/>
                    </a:ext>
                  </a:extLst>
                </a:gridCol>
                <a:gridCol w="740664">
                  <a:extLst>
                    <a:ext uri="{9D8B030D-6E8A-4147-A177-3AD203B41FA5}">
                      <a16:colId xmlns:a16="http://schemas.microsoft.com/office/drawing/2014/main" val="2505894070"/>
                    </a:ext>
                  </a:extLst>
                </a:gridCol>
                <a:gridCol w="740664">
                  <a:extLst>
                    <a:ext uri="{9D8B030D-6E8A-4147-A177-3AD203B41FA5}">
                      <a16:colId xmlns:a16="http://schemas.microsoft.com/office/drawing/2014/main" val="3779466222"/>
                    </a:ext>
                  </a:extLst>
                </a:gridCol>
                <a:gridCol w="740664">
                  <a:extLst>
                    <a:ext uri="{9D8B030D-6E8A-4147-A177-3AD203B41FA5}">
                      <a16:colId xmlns:a16="http://schemas.microsoft.com/office/drawing/2014/main" val="3975503114"/>
                    </a:ext>
                  </a:extLst>
                </a:gridCol>
                <a:gridCol w="740664">
                  <a:extLst>
                    <a:ext uri="{9D8B030D-6E8A-4147-A177-3AD203B41FA5}">
                      <a16:colId xmlns:a16="http://schemas.microsoft.com/office/drawing/2014/main" val="2676706185"/>
                    </a:ext>
                  </a:extLst>
                </a:gridCol>
                <a:gridCol w="740664">
                  <a:extLst>
                    <a:ext uri="{9D8B030D-6E8A-4147-A177-3AD203B41FA5}">
                      <a16:colId xmlns:a16="http://schemas.microsoft.com/office/drawing/2014/main" val="1003576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358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- 2023-02-21 16:13:38</a:t>
                      </a:r>
                      <a:r>
                        <a:rPr kumimoji="0" lang="en-US" sz="1000" b="0" i="0" u="none" strike="noStrike" kern="1200" cap="none" spc="0" normalizeH="0" baseline="0" noProof="0">
                          <a:ln>
                            <a:noFill/>
                          </a:ln>
                          <a:solidFill>
                            <a:prstClr val="black"/>
                          </a:solidFill>
                          <a:effectLst/>
                          <a:uLnTx/>
                          <a:uFillTx/>
                          <a:latin typeface="+mn-lt"/>
                          <a:ea typeface="+mn-ea"/>
                          <a:cs typeface="+mn-cs"/>
                        </a:rPr>
                        <a:t>
 This week in #InsuranceCareersMonth, we're focused on highlighting the many ways in which our employees give back, volunteer their efforts, and make a difference both locally and globally. Here are some awesome snapshots of some of the amazing CSR work our employees participated in recently:
- Making 'Battalion Buddies' for Operation Gratitude
Packaging hygiene kits for the homeless via HOPE Atlanta
Building bicycles with the Jersey City Police Athletic League 
Along with providing tremendous results in the office, TMA employees take great pride in making societal impacts!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19.494584837545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67242479"/>
                  </a:ext>
                </a:extLst>
              </a:tr>
            </a:tbl>
          </a:graphicData>
        </a:graphic>
      </p:graphicFrame>
      <p:sp>
        <p:nvSpPr>
          <p:cNvPr id="4" name="Text Placeholder 3">
            <a:extLst>
              <a:ext uri="{FF2B5EF4-FFF2-40B4-BE49-F238E27FC236}">
                <a16:creationId xmlns:a16="http://schemas.microsoft.com/office/drawing/2014/main" id="{7B52FCB1-C016-4E02-A02C-C39B145C71BF}"/>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299128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64680-069B-4B86-83E4-ACF1DF656EBF}"/>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00F18736-4818-4002-96C9-A1A578019046}"/>
              </a:ext>
            </a:extLst>
          </p:cNvPr>
          <p:cNvGraphicFramePr>
            <a:graphicFrameLocks noGrp="1"/>
          </p:cNvGraphicFramePr>
          <p:nvPr>
            <p:ph type="tbl" sz="quarter" idx="13"/>
            <p:extLst>
              <p:ext uri="{D42A27DB-BD31-4B8C-83A1-F6EECF244321}">
                <p14:modId xmlns:p14="http://schemas.microsoft.com/office/powerpoint/2010/main" val="3751392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969707735"/>
                    </a:ext>
                  </a:extLst>
                </a:gridCol>
                <a:gridCol w="576072">
                  <a:extLst>
                    <a:ext uri="{9D8B030D-6E8A-4147-A177-3AD203B41FA5}">
                      <a16:colId xmlns:a16="http://schemas.microsoft.com/office/drawing/2014/main" val="2043922955"/>
                    </a:ext>
                  </a:extLst>
                </a:gridCol>
                <a:gridCol w="576072">
                  <a:extLst>
                    <a:ext uri="{9D8B030D-6E8A-4147-A177-3AD203B41FA5}">
                      <a16:colId xmlns:a16="http://schemas.microsoft.com/office/drawing/2014/main" val="1259308025"/>
                    </a:ext>
                  </a:extLst>
                </a:gridCol>
                <a:gridCol w="576072">
                  <a:extLst>
                    <a:ext uri="{9D8B030D-6E8A-4147-A177-3AD203B41FA5}">
                      <a16:colId xmlns:a16="http://schemas.microsoft.com/office/drawing/2014/main" val="4275297209"/>
                    </a:ext>
                  </a:extLst>
                </a:gridCol>
                <a:gridCol w="576072">
                  <a:extLst>
                    <a:ext uri="{9D8B030D-6E8A-4147-A177-3AD203B41FA5}">
                      <a16:colId xmlns:a16="http://schemas.microsoft.com/office/drawing/2014/main" val="2220955102"/>
                    </a:ext>
                  </a:extLst>
                </a:gridCol>
                <a:gridCol w="576072">
                  <a:extLst>
                    <a:ext uri="{9D8B030D-6E8A-4147-A177-3AD203B41FA5}">
                      <a16:colId xmlns:a16="http://schemas.microsoft.com/office/drawing/2014/main" val="2894240771"/>
                    </a:ext>
                  </a:extLst>
                </a:gridCol>
                <a:gridCol w="576072">
                  <a:extLst>
                    <a:ext uri="{9D8B030D-6E8A-4147-A177-3AD203B41FA5}">
                      <a16:colId xmlns:a16="http://schemas.microsoft.com/office/drawing/2014/main" val="4039000700"/>
                    </a:ext>
                  </a:extLst>
                </a:gridCol>
                <a:gridCol w="576072">
                  <a:extLst>
                    <a:ext uri="{9D8B030D-6E8A-4147-A177-3AD203B41FA5}">
                      <a16:colId xmlns:a16="http://schemas.microsoft.com/office/drawing/2014/main" val="2697336168"/>
                    </a:ext>
                  </a:extLst>
                </a:gridCol>
                <a:gridCol w="576072">
                  <a:extLst>
                    <a:ext uri="{9D8B030D-6E8A-4147-A177-3AD203B41FA5}">
                      <a16:colId xmlns:a16="http://schemas.microsoft.com/office/drawing/2014/main" val="2196148157"/>
                    </a:ext>
                  </a:extLst>
                </a:gridCol>
                <a:gridCol w="576072">
                  <a:extLst>
                    <a:ext uri="{9D8B030D-6E8A-4147-A177-3AD203B41FA5}">
                      <a16:colId xmlns:a16="http://schemas.microsoft.com/office/drawing/2014/main" val="2511092057"/>
                    </a:ext>
                  </a:extLst>
                </a:gridCol>
                <a:gridCol w="576072">
                  <a:extLst>
                    <a:ext uri="{9D8B030D-6E8A-4147-A177-3AD203B41FA5}">
                      <a16:colId xmlns:a16="http://schemas.microsoft.com/office/drawing/2014/main" val="210974985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354677689"/>
                  </a:ext>
                </a:extLst>
              </a:tr>
              <a:tr h="370840">
                <a:tc>
                  <a:txBody>
                    <a:bodyPr/>
                    <a:lstStyle/>
                    <a:p>
                      <a:r>
                        <a:rPr lang="en-US" sz="1000"/>
                        <a:t>tmamerica</a:t>
                      </a:r>
                    </a:p>
                  </a:txBody>
                  <a:tcPr/>
                </a:tc>
                <a:tc>
                  <a:txBody>
                    <a:bodyPr/>
                    <a:lstStyle/>
                    <a:p>
                      <a:r>
                        <a:rPr lang="en-US" sz="1000"/>
                        <a:t>489</a:t>
                      </a:r>
                    </a:p>
                  </a:txBody>
                  <a:tcPr/>
                </a:tc>
                <a:tc>
                  <a:txBody>
                    <a:bodyPr/>
                    <a:lstStyle/>
                    <a:p>
                      <a:r>
                        <a:rPr lang="en-US" sz="1000"/>
                        <a:t>2</a:t>
                      </a:r>
                    </a:p>
                  </a:txBody>
                  <a:tcPr/>
                </a:tc>
                <a:tc>
                  <a:txBody>
                    <a:bodyPr/>
                    <a:lstStyle/>
                    <a:p>
                      <a:r>
                        <a:rPr lang="en-US" sz="1000"/>
                        <a:t>8</a:t>
                      </a:r>
                    </a:p>
                  </a:txBody>
                  <a:tcPr/>
                </a:tc>
                <a:tc>
                  <a:txBody>
                    <a:bodyPr/>
                    <a:lstStyle/>
                    <a:p>
                      <a:r>
                        <a:rPr lang="en-US" sz="1000"/>
                        <a:t>4</a:t>
                      </a:r>
                    </a:p>
                  </a:txBody>
                  <a:tcPr/>
                </a:tc>
                <a:tc>
                  <a:txBody>
                    <a:bodyPr/>
                    <a:lstStyle/>
                    <a:p>
                      <a:r>
                        <a:rPr lang="en-US" sz="1000"/>
                        <a:t>1</a:t>
                      </a:r>
                    </a:p>
                  </a:txBody>
                  <a:tcPr/>
                </a:tc>
                <a:tc>
                  <a:txBody>
                    <a:bodyPr/>
                    <a:lstStyle/>
                    <a:p>
                      <a:r>
                        <a:rPr lang="en-US" sz="1000"/>
                        <a:t>0</a:t>
                      </a:r>
                    </a:p>
                  </a:txBody>
                  <a:tcPr/>
                </a:tc>
                <a:tc>
                  <a:txBody>
                    <a:bodyPr/>
                    <a:lstStyle/>
                    <a:p>
                      <a:r>
                        <a:rPr lang="en-US" sz="1000"/>
                        <a:t>13</a:t>
                      </a:r>
                    </a:p>
                  </a:txBody>
                  <a:tcPr/>
                </a:tc>
                <a:tc>
                  <a:txBody>
                    <a:bodyPr/>
                    <a:lstStyle/>
                    <a:p>
                      <a:r>
                        <a:rPr lang="en-US" sz="1000"/>
                        <a:t>87</a:t>
                      </a:r>
                    </a:p>
                  </a:txBody>
                  <a:tcPr/>
                </a:tc>
                <a:tc>
                  <a:txBody>
                    <a:bodyPr/>
                    <a:lstStyle/>
                    <a:p>
                      <a:r>
                        <a:rPr lang="en-US" sz="1000"/>
                        <a:t>5</a:t>
                      </a:r>
                    </a:p>
                  </a:txBody>
                  <a:tcPr/>
                </a:tc>
                <a:tc>
                  <a:txBody>
                    <a:bodyPr/>
                    <a:lstStyle/>
                    <a:p>
                      <a:r>
                        <a:rPr lang="en-US" sz="1000"/>
                        <a:t>1.4502 %</a:t>
                      </a:r>
                    </a:p>
                  </a:txBody>
                  <a:tcPr/>
                </a:tc>
                <a:extLst>
                  <a:ext uri="{0D108BD9-81ED-4DB2-BD59-A6C34878D82A}">
                    <a16:rowId xmlns:a16="http://schemas.microsoft.com/office/drawing/2014/main" val="2483994797"/>
                  </a:ext>
                </a:extLst>
              </a:tr>
            </a:tbl>
          </a:graphicData>
        </a:graphic>
      </p:graphicFrame>
      <p:sp>
        <p:nvSpPr>
          <p:cNvPr id="4" name="Text Placeholder 3">
            <a:extLst>
              <a:ext uri="{FF2B5EF4-FFF2-40B4-BE49-F238E27FC236}">
                <a16:creationId xmlns:a16="http://schemas.microsoft.com/office/drawing/2014/main" id="{36CA6092-76C5-47A8-893F-E529D254AC67}"/>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26061883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2F633-9E24-4A3E-95DC-5A67A4317F36}"/>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3E190DD8-7A8A-4D73-B342-33F4BD5CA87F}"/>
              </a:ext>
            </a:extLst>
          </p:cNvPr>
          <p:cNvGraphicFramePr>
            <a:graphicFrameLocks noGrp="1"/>
          </p:cNvGraphicFramePr>
          <p:nvPr>
            <p:ph type="chart" sz="quarter" idx="13"/>
            <p:extLst>
              <p:ext uri="{D42A27DB-BD31-4B8C-83A1-F6EECF244321}">
                <p14:modId xmlns:p14="http://schemas.microsoft.com/office/powerpoint/2010/main" val="2518248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AD11CA-BBA9-4570-8499-07DC53F66E4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C368DFF-13D0-4975-ABA2-1670FC0FDE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39920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71E4D-037D-4675-B31F-926DDCA17390}"/>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B07073C3-732B-4802-9996-4C7EFA5F5AFC}"/>
              </a:ext>
            </a:extLst>
          </p:cNvPr>
          <p:cNvGraphicFramePr>
            <a:graphicFrameLocks noGrp="1"/>
          </p:cNvGraphicFramePr>
          <p:nvPr>
            <p:ph type="chart" sz="quarter" idx="13"/>
            <p:extLst>
              <p:ext uri="{D42A27DB-BD31-4B8C-83A1-F6EECF244321}">
                <p14:modId xmlns:p14="http://schemas.microsoft.com/office/powerpoint/2010/main" val="716182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9E99EA-F58E-4080-BD87-A0D844631B6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7534E62-DD5D-4A35-B786-F9F835F7B6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66977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D974B-2A1F-44D7-BA48-68D6CBF36E28}"/>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CDB5B541-877D-4E4A-96B8-30E90CFC8FE6}"/>
              </a:ext>
            </a:extLst>
          </p:cNvPr>
          <p:cNvGraphicFramePr>
            <a:graphicFrameLocks noGrp="1"/>
          </p:cNvGraphicFramePr>
          <p:nvPr>
            <p:ph type="chart" sz="quarter" idx="13"/>
            <p:extLst>
              <p:ext uri="{D42A27DB-BD31-4B8C-83A1-F6EECF244321}">
                <p14:modId xmlns:p14="http://schemas.microsoft.com/office/powerpoint/2010/main" val="30315301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DDAA33-EB1B-4C4C-BC9F-1D897C081AA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07F29B4-146C-4E91-9B9C-D587163EA1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2798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FB469-B541-400C-A43B-73CACB3129EF}"/>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E738C345-ADC0-4EDA-9AA3-8BBBFD26E31E}"/>
              </a:ext>
            </a:extLst>
          </p:cNvPr>
          <p:cNvGraphicFramePr>
            <a:graphicFrameLocks noGrp="1"/>
          </p:cNvGraphicFramePr>
          <p:nvPr>
            <p:ph type="chart" sz="quarter" idx="13"/>
            <p:extLst>
              <p:ext uri="{D42A27DB-BD31-4B8C-83A1-F6EECF244321}">
                <p14:modId xmlns:p14="http://schemas.microsoft.com/office/powerpoint/2010/main" val="3584044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7A56EE-E25A-4989-A408-D151217D8CB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330BE9E-F00C-4A3C-AD3A-2437DC2A2C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25882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3E6DF-EB7E-4AB9-AD82-FAAF3E43DDCA}"/>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22E00ECB-1EC6-4E94-BCD7-FB1ABDBDAA86}"/>
              </a:ext>
            </a:extLst>
          </p:cNvPr>
          <p:cNvGraphicFramePr>
            <a:graphicFrameLocks noGrp="1"/>
          </p:cNvGraphicFramePr>
          <p:nvPr>
            <p:ph type="tbl" sz="quarter" idx="13"/>
            <p:extLst>
              <p:ext uri="{D42A27DB-BD31-4B8C-83A1-F6EECF244321}">
                <p14:modId xmlns:p14="http://schemas.microsoft.com/office/powerpoint/2010/main" val="994224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86014002"/>
                    </a:ext>
                  </a:extLst>
                </a:gridCol>
                <a:gridCol w="1810512">
                  <a:extLst>
                    <a:ext uri="{9D8B030D-6E8A-4147-A177-3AD203B41FA5}">
                      <a16:colId xmlns:a16="http://schemas.microsoft.com/office/drawing/2014/main" val="183664245"/>
                    </a:ext>
                  </a:extLst>
                </a:gridCol>
                <a:gridCol w="822960">
                  <a:extLst>
                    <a:ext uri="{9D8B030D-6E8A-4147-A177-3AD203B41FA5}">
                      <a16:colId xmlns:a16="http://schemas.microsoft.com/office/drawing/2014/main" val="3024329486"/>
                    </a:ext>
                  </a:extLst>
                </a:gridCol>
                <a:gridCol w="822960">
                  <a:extLst>
                    <a:ext uri="{9D8B030D-6E8A-4147-A177-3AD203B41FA5}">
                      <a16:colId xmlns:a16="http://schemas.microsoft.com/office/drawing/2014/main" val="2819724503"/>
                    </a:ext>
                  </a:extLst>
                </a:gridCol>
                <a:gridCol w="822960">
                  <a:extLst>
                    <a:ext uri="{9D8B030D-6E8A-4147-A177-3AD203B41FA5}">
                      <a16:colId xmlns:a16="http://schemas.microsoft.com/office/drawing/2014/main" val="2513013691"/>
                    </a:ext>
                  </a:extLst>
                </a:gridCol>
                <a:gridCol w="822960">
                  <a:extLst>
                    <a:ext uri="{9D8B030D-6E8A-4147-A177-3AD203B41FA5}">
                      <a16:colId xmlns:a16="http://schemas.microsoft.com/office/drawing/2014/main" val="2785754074"/>
                    </a:ext>
                  </a:extLst>
                </a:gridCol>
                <a:gridCol w="822960">
                  <a:extLst>
                    <a:ext uri="{9D8B030D-6E8A-4147-A177-3AD203B41FA5}">
                      <a16:colId xmlns:a16="http://schemas.microsoft.com/office/drawing/2014/main" val="1095300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5556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- 2023-02-24 16:40:17</a:t>
                      </a:r>
                      <a:r>
                        <a:rPr kumimoji="0" lang="en-US" sz="1000" b="0" i="0" u="none" strike="noStrike" kern="1200" cap="none" spc="0" normalizeH="0" baseline="0" noProof="0">
                          <a:ln>
                            <a:noFill/>
                          </a:ln>
                          <a:solidFill>
                            <a:prstClr val="black"/>
                          </a:solidFill>
                          <a:effectLst/>
                          <a:uLnTx/>
                          <a:uFillTx/>
                          <a:latin typeface="+mn-lt"/>
                          <a:ea typeface="+mn-ea"/>
                          <a:cs typeface="+mn-cs"/>
                        </a:rPr>
                        <a:t>
 Earlier this month, TMA welcomed our New York City-based employees into our new office at 590 Madison Avenue! 🏢🗽
It's located in a prime location and features a covered atrium area, a spectacular view of eye-catching skyscrapers, and stands right in the heart of this vibrant city.
#newoffice #officebuilding #nyc #madisonave #newyork #insurance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https://quintly-image-storage.s3.amazonaws.com/a8463497d6ac59d9f9b31e3831c67b7f/542c9122141a827ea1a4bf4daa805fda.jpg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03/06/2023 07:07:31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53658184"/>
                  </a:ext>
                </a:extLst>
              </a:tr>
            </a:tbl>
          </a:graphicData>
        </a:graphic>
      </p:graphicFrame>
      <p:sp>
        <p:nvSpPr>
          <p:cNvPr id="4" name="Text Placeholder 3">
            <a:extLst>
              <a:ext uri="{FF2B5EF4-FFF2-40B4-BE49-F238E27FC236}">
                <a16:creationId xmlns:a16="http://schemas.microsoft.com/office/drawing/2014/main" id="{20785C03-A481-4699-B726-4ABA27CB00DD}"/>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41996494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F76AA-14B4-4048-9086-EA6D11FF79B7}"/>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57A02734-F445-4925-9AB6-1C9718EB89C4}"/>
              </a:ext>
            </a:extLst>
          </p:cNvPr>
          <p:cNvGraphicFramePr>
            <a:graphicFrameLocks noGrp="1"/>
          </p:cNvGraphicFramePr>
          <p:nvPr>
            <p:ph type="tbl" sz="quarter" idx="13"/>
            <p:extLst>
              <p:ext uri="{D42A27DB-BD31-4B8C-83A1-F6EECF244321}">
                <p14:modId xmlns:p14="http://schemas.microsoft.com/office/powerpoint/2010/main" val="82156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92030490"/>
                    </a:ext>
                  </a:extLst>
                </a:gridCol>
                <a:gridCol w="1810512">
                  <a:extLst>
                    <a:ext uri="{9D8B030D-6E8A-4147-A177-3AD203B41FA5}">
                      <a16:colId xmlns:a16="http://schemas.microsoft.com/office/drawing/2014/main" val="806022977"/>
                    </a:ext>
                  </a:extLst>
                </a:gridCol>
                <a:gridCol w="822960">
                  <a:extLst>
                    <a:ext uri="{9D8B030D-6E8A-4147-A177-3AD203B41FA5}">
                      <a16:colId xmlns:a16="http://schemas.microsoft.com/office/drawing/2014/main" val="336771524"/>
                    </a:ext>
                  </a:extLst>
                </a:gridCol>
                <a:gridCol w="822960">
                  <a:extLst>
                    <a:ext uri="{9D8B030D-6E8A-4147-A177-3AD203B41FA5}">
                      <a16:colId xmlns:a16="http://schemas.microsoft.com/office/drawing/2014/main" val="3534313455"/>
                    </a:ext>
                  </a:extLst>
                </a:gridCol>
                <a:gridCol w="822960">
                  <a:extLst>
                    <a:ext uri="{9D8B030D-6E8A-4147-A177-3AD203B41FA5}">
                      <a16:colId xmlns:a16="http://schemas.microsoft.com/office/drawing/2014/main" val="2967456448"/>
                    </a:ext>
                  </a:extLst>
                </a:gridCol>
                <a:gridCol w="822960">
                  <a:extLst>
                    <a:ext uri="{9D8B030D-6E8A-4147-A177-3AD203B41FA5}">
                      <a16:colId xmlns:a16="http://schemas.microsoft.com/office/drawing/2014/main" val="1720901882"/>
                    </a:ext>
                  </a:extLst>
                </a:gridCol>
                <a:gridCol w="822960">
                  <a:extLst>
                    <a:ext uri="{9D8B030D-6E8A-4147-A177-3AD203B41FA5}">
                      <a16:colId xmlns:a16="http://schemas.microsoft.com/office/drawing/2014/main" val="3792887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2276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- 2023-02-21 16:26:08</a:t>
                      </a:r>
                      <a:r>
                        <a:rPr kumimoji="0" lang="en-US" sz="1000" b="0" i="0" u="none" strike="noStrike" kern="1200" cap="none" spc="0" normalizeH="0" baseline="0" noProof="0">
                          <a:ln>
                            <a:noFill/>
                          </a:ln>
                          <a:solidFill>
                            <a:prstClr val="black"/>
                          </a:solidFill>
                          <a:effectLst/>
                          <a:uLnTx/>
                          <a:uFillTx/>
                          <a:latin typeface="+mn-lt"/>
                          <a:ea typeface="+mn-ea"/>
                          <a:cs typeface="+mn-cs"/>
                        </a:rPr>
                        <a:t>
 This week in #InsuranceCareersMonth, we're focused on highlighting the many ways in which our employees give back, volunteer their efforts, and make a difference both locally and globally. Here are some awesome snapshots of some of the amazing CSR work our employees participated in recently: 
 - Making 'Battalion Buddies' for opgratitude 
 - Packaging hygiene kits for the homeless via hopeatlanta 
 - Building bicycles with the Jersey City Police Athletic League 
Along with providing tremendous results in the office, TMA employees take great pride in making societal impacts! 
#ICM2023 #CSR #InsuranceCareersMonth #insurance #community #communityinvolvement #homelessness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https://quintly-image-storage.s3.amazonaws.com/a8463497d6ac59d9f9b31e3831c67b7f/047da8ce44326f7635e136a79d9468b3.jpg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03/06/2023 07:07:31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43459459"/>
                  </a:ext>
                </a:extLst>
              </a:tr>
            </a:tbl>
          </a:graphicData>
        </a:graphic>
      </p:graphicFrame>
      <p:sp>
        <p:nvSpPr>
          <p:cNvPr id="4" name="Text Placeholder 3">
            <a:extLst>
              <a:ext uri="{FF2B5EF4-FFF2-40B4-BE49-F238E27FC236}">
                <a16:creationId xmlns:a16="http://schemas.microsoft.com/office/drawing/2014/main" id="{1FF6DD2E-3DED-4437-A5C0-8522A5CE5ECE}"/>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7385554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A0EC5-E293-4C54-A591-BD799C71E703}"/>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75EE5D09-2799-4904-923C-5F74C481336F}"/>
              </a:ext>
            </a:extLst>
          </p:cNvPr>
          <p:cNvGraphicFramePr>
            <a:graphicFrameLocks noGrp="1"/>
          </p:cNvGraphicFramePr>
          <p:nvPr>
            <p:ph type="tbl" sz="quarter" idx="13"/>
            <p:extLst>
              <p:ext uri="{D42A27DB-BD31-4B8C-83A1-F6EECF244321}">
                <p14:modId xmlns:p14="http://schemas.microsoft.com/office/powerpoint/2010/main" val="1417303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07916518"/>
                    </a:ext>
                  </a:extLst>
                </a:gridCol>
                <a:gridCol w="1810512">
                  <a:extLst>
                    <a:ext uri="{9D8B030D-6E8A-4147-A177-3AD203B41FA5}">
                      <a16:colId xmlns:a16="http://schemas.microsoft.com/office/drawing/2014/main" val="2676070432"/>
                    </a:ext>
                  </a:extLst>
                </a:gridCol>
                <a:gridCol w="822960">
                  <a:extLst>
                    <a:ext uri="{9D8B030D-6E8A-4147-A177-3AD203B41FA5}">
                      <a16:colId xmlns:a16="http://schemas.microsoft.com/office/drawing/2014/main" val="4655346"/>
                    </a:ext>
                  </a:extLst>
                </a:gridCol>
                <a:gridCol w="822960">
                  <a:extLst>
                    <a:ext uri="{9D8B030D-6E8A-4147-A177-3AD203B41FA5}">
                      <a16:colId xmlns:a16="http://schemas.microsoft.com/office/drawing/2014/main" val="3805103444"/>
                    </a:ext>
                  </a:extLst>
                </a:gridCol>
                <a:gridCol w="822960">
                  <a:extLst>
                    <a:ext uri="{9D8B030D-6E8A-4147-A177-3AD203B41FA5}">
                      <a16:colId xmlns:a16="http://schemas.microsoft.com/office/drawing/2014/main" val="4256709437"/>
                    </a:ext>
                  </a:extLst>
                </a:gridCol>
                <a:gridCol w="822960">
                  <a:extLst>
                    <a:ext uri="{9D8B030D-6E8A-4147-A177-3AD203B41FA5}">
                      <a16:colId xmlns:a16="http://schemas.microsoft.com/office/drawing/2014/main" val="1614005144"/>
                    </a:ext>
                  </a:extLst>
                </a:gridCol>
                <a:gridCol w="822960">
                  <a:extLst>
                    <a:ext uri="{9D8B030D-6E8A-4147-A177-3AD203B41FA5}">
                      <a16:colId xmlns:a16="http://schemas.microsoft.com/office/drawing/2014/main" val="825673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2699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- 2023-02-28 16:22:41</a:t>
                      </a:r>
                      <a:r>
                        <a:rPr kumimoji="0" lang="en-US" sz="1000" b="0" i="0" u="none" strike="noStrike" kern="1200" cap="none" spc="0" normalizeH="0" baseline="0" noProof="0">
                          <a:ln>
                            <a:noFill/>
                          </a:ln>
                          <a:solidFill>
                            <a:prstClr val="black"/>
                          </a:solidFill>
                          <a:effectLst/>
                          <a:uLnTx/>
                          <a:uFillTx/>
                          <a:latin typeface="+mn-lt"/>
                          <a:ea typeface="+mn-ea"/>
                          <a:cs typeface="+mn-cs"/>
                        </a:rPr>
                        <a:t>
 TMA celebrated Black History Month with a very special virtual event presented by Unexpected Virtual Tours which offers an amazing interactive experience live streamed from centers of Black culture, including Shaw in Washington D.C. and Sweet Auburn in Georgia.
We were grateful to be joined by employees from our sister companies, Tokio Marine Highland, Tokio Marine North America Services, Safety National and Philadelphia Insurance Companies. 
#BlackHistoryMonth #blackhistory #february #insurance #virtualtour #tokiomarine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https://quintly-image-storage.s3.amazonaws.com/a8463497d6ac59d9f9b31e3831c67b7f/58977e827cd1828c264ed6b81df5d652.jpg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03/06/2023 07:07:31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24373752"/>
                  </a:ext>
                </a:extLst>
              </a:tr>
            </a:tbl>
          </a:graphicData>
        </a:graphic>
      </p:graphicFrame>
      <p:sp>
        <p:nvSpPr>
          <p:cNvPr id="4" name="Text Placeholder 3">
            <a:extLst>
              <a:ext uri="{FF2B5EF4-FFF2-40B4-BE49-F238E27FC236}">
                <a16:creationId xmlns:a16="http://schemas.microsoft.com/office/drawing/2014/main" id="{FB8D10F8-2B6A-4928-B29D-EFD09B90200D}"/>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3369362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1034</Words>
  <Application>Microsoft Office PowerPoint</Application>
  <PresentationFormat>On-screen Show (4:3)</PresentationFormat>
  <Paragraphs>406</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2023-03-06T16:47:27Z</dcterms:created>
  <dcterms:modified xsi:type="dcterms:W3CDTF">2023-03-06T16:48:46Z</dcterms:modified>
</cp:coreProperties>
</file>