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44958</c:v>
                </c:pt>
              </c:numCache>
            </c:numRef>
          </c:cat>
          <c:val>
            <c:numRef>
              <c:f>Sheet1!$B$2</c:f>
              <c:numCache>
                <c:formatCode>General</c:formatCode>
                <c:ptCount val="1"/>
                <c:pt idx="0">
                  <c:v>1854</c:v>
                </c:pt>
              </c:numCache>
            </c:numRef>
          </c:val>
          <c:extLst>
            <c:ext xmlns:c16="http://schemas.microsoft.com/office/drawing/2014/chart" uri="{C3380CC4-5D6E-409C-BE32-E72D297353CC}">
              <c16:uniqueId val="{00000000-DAF2-40BC-AE35-AC2BED2C955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44958</c:v>
                </c:pt>
              </c:numCache>
            </c:numRef>
          </c:cat>
          <c:val>
            <c:numRef>
              <c:f>Sheet1!$C$2</c:f>
              <c:numCache>
                <c:formatCode>General</c:formatCode>
                <c:ptCount val="1"/>
                <c:pt idx="0">
                  <c:v>2778</c:v>
                </c:pt>
              </c:numCache>
            </c:numRef>
          </c:val>
          <c:extLst>
            <c:ext xmlns:c16="http://schemas.microsoft.com/office/drawing/2014/chart" uri="{C3380CC4-5D6E-409C-BE32-E72D297353CC}">
              <c16:uniqueId val="{00000001-DAF2-40BC-AE35-AC2BED2C955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44958</c:v>
                </c:pt>
              </c:numCache>
            </c:numRef>
          </c:cat>
          <c:val>
            <c:numRef>
              <c:f>Sheet1!$D$2</c:f>
              <c:numCache>
                <c:formatCode>General</c:formatCode>
                <c:ptCount val="1"/>
                <c:pt idx="0">
                  <c:v>3919</c:v>
                </c:pt>
              </c:numCache>
            </c:numRef>
          </c:val>
          <c:extLst>
            <c:ext xmlns:c16="http://schemas.microsoft.com/office/drawing/2014/chart" uri="{C3380CC4-5D6E-409C-BE32-E72D297353CC}">
              <c16:uniqueId val="{00000002-DAF2-40BC-AE35-AC2BED2C955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44958</c:v>
                </c:pt>
              </c:numCache>
            </c:numRef>
          </c:cat>
          <c:val>
            <c:numRef>
              <c:f>Sheet1!$E$2</c:f>
              <c:numCache>
                <c:formatCode>General</c:formatCode>
                <c:ptCount val="1"/>
                <c:pt idx="0">
                  <c:v>1191</c:v>
                </c:pt>
              </c:numCache>
            </c:numRef>
          </c:val>
          <c:extLst>
            <c:ext xmlns:c16="http://schemas.microsoft.com/office/drawing/2014/chart" uri="{C3380CC4-5D6E-409C-BE32-E72D297353CC}">
              <c16:uniqueId val="{00000003-DAF2-40BC-AE35-AC2BED2C9550}"/>
            </c:ext>
          </c:extLst>
        </c:ser>
        <c:dLbls>
          <c:showLegendKey val="0"/>
          <c:showVal val="0"/>
          <c:showCatName val="0"/>
          <c:showSerName val="0"/>
          <c:showPercent val="0"/>
          <c:showBubbleSize val="0"/>
        </c:dLbls>
        <c:gapWidth val="219"/>
        <c:overlap val="-27"/>
        <c:axId val="352059984"/>
        <c:axId val="352059656"/>
      </c:barChart>
      <c:dateAx>
        <c:axId val="35205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9656"/>
        <c:crosses val="autoZero"/>
        <c:auto val="1"/>
        <c:lblOffset val="100"/>
        <c:baseTimeUnit val="days"/>
      </c:dateAx>
      <c:valAx>
        <c:axId val="35205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numCache>
            </c:numRef>
          </c:val>
          <c:extLst>
            <c:ext xmlns:c16="http://schemas.microsoft.com/office/drawing/2014/chart" uri="{C3380CC4-5D6E-409C-BE32-E72D297353CC}">
              <c16:uniqueId val="{00000000-33FE-41BF-81E1-3B3E0A9929E1}"/>
            </c:ext>
          </c:extLst>
        </c:ser>
        <c:dLbls>
          <c:showLegendKey val="0"/>
          <c:showVal val="0"/>
          <c:showCatName val="0"/>
          <c:showSerName val="0"/>
          <c:showPercent val="0"/>
          <c:showBubbleSize val="0"/>
        </c:dLbls>
        <c:gapWidth val="219"/>
        <c:overlap val="-27"/>
        <c:axId val="303636816"/>
        <c:axId val="303637144"/>
      </c:barChart>
      <c:dateAx>
        <c:axId val="30363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37144"/>
        <c:crosses val="autoZero"/>
        <c:auto val="1"/>
        <c:lblOffset val="100"/>
        <c:baseTimeUnit val="months"/>
      </c:dateAx>
      <c:valAx>
        <c:axId val="30363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3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79C-447E-AD1C-DFE15467D348}"/>
            </c:ext>
          </c:extLst>
        </c:ser>
        <c:dLbls>
          <c:showLegendKey val="0"/>
          <c:showVal val="0"/>
          <c:showCatName val="0"/>
          <c:showSerName val="0"/>
          <c:showPercent val="0"/>
          <c:showBubbleSize val="0"/>
        </c:dLbls>
        <c:gapWidth val="219"/>
        <c:overlap val="-27"/>
        <c:axId val="355411168"/>
        <c:axId val="355411496"/>
      </c:barChart>
      <c:dateAx>
        <c:axId val="355411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11496"/>
        <c:crosses val="autoZero"/>
        <c:auto val="1"/>
        <c:lblOffset val="100"/>
        <c:baseTimeUnit val="months"/>
      </c:dateAx>
      <c:valAx>
        <c:axId val="35541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1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2B-4A5B-AD6E-5207C6925233}"/>
            </c:ext>
          </c:extLst>
        </c:ser>
        <c:dLbls>
          <c:showLegendKey val="0"/>
          <c:showVal val="0"/>
          <c:showCatName val="0"/>
          <c:showSerName val="0"/>
          <c:showPercent val="0"/>
          <c:showBubbleSize val="0"/>
        </c:dLbls>
        <c:gapWidth val="219"/>
        <c:overlap val="-27"/>
        <c:axId val="359513016"/>
        <c:axId val="359513344"/>
      </c:barChart>
      <c:catAx>
        <c:axId val="359513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3344"/>
        <c:crosses val="autoZero"/>
        <c:auto val="1"/>
        <c:lblAlgn val="ctr"/>
        <c:lblOffset val="100"/>
        <c:noMultiLvlLbl val="0"/>
      </c:catAx>
      <c:valAx>
        <c:axId val="35951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152</c:v>
                </c:pt>
                <c:pt idx="3">
                  <c:v>0</c:v>
                </c:pt>
              </c:numCache>
            </c:numRef>
          </c:val>
          <c:extLst>
            <c:ext xmlns:c16="http://schemas.microsoft.com/office/drawing/2014/chart" uri="{C3380CC4-5D6E-409C-BE32-E72D297353CC}">
              <c16:uniqueId val="{00000000-CA80-4D7F-A38A-11BAC43E87B2}"/>
            </c:ext>
          </c:extLst>
        </c:ser>
        <c:dLbls>
          <c:showLegendKey val="0"/>
          <c:showVal val="0"/>
          <c:showCatName val="0"/>
          <c:showSerName val="0"/>
          <c:showPercent val="0"/>
          <c:showBubbleSize val="0"/>
        </c:dLbls>
        <c:gapWidth val="219"/>
        <c:overlap val="-27"/>
        <c:axId val="355406904"/>
        <c:axId val="355407888"/>
      </c:barChart>
      <c:dateAx>
        <c:axId val="35540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07888"/>
        <c:crosses val="autoZero"/>
        <c:auto val="1"/>
        <c:lblOffset val="100"/>
        <c:baseTimeUnit val="months"/>
      </c:dateAx>
      <c:valAx>
        <c:axId val="35540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0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0</c:v>
                </c:pt>
              </c:numCache>
            </c:numRef>
          </c:val>
          <c:extLst>
            <c:ext xmlns:c16="http://schemas.microsoft.com/office/drawing/2014/chart" uri="{C3380CC4-5D6E-409C-BE32-E72D297353CC}">
              <c16:uniqueId val="{00000000-D162-4CF5-9792-5D0AD4F0E0A0}"/>
            </c:ext>
          </c:extLst>
        </c:ser>
        <c:dLbls>
          <c:showLegendKey val="0"/>
          <c:showVal val="0"/>
          <c:showCatName val="0"/>
          <c:showSerName val="0"/>
          <c:showPercent val="0"/>
          <c:showBubbleSize val="0"/>
        </c:dLbls>
        <c:gapWidth val="219"/>
        <c:overlap val="-27"/>
        <c:axId val="444552464"/>
        <c:axId val="444550496"/>
      </c:barChart>
      <c:dateAx>
        <c:axId val="44455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550496"/>
        <c:crosses val="autoZero"/>
        <c:auto val="1"/>
        <c:lblOffset val="100"/>
        <c:baseTimeUnit val="months"/>
      </c:dateAx>
      <c:valAx>
        <c:axId val="44455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55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325-482E-B05C-08BE4DA6759F}"/>
            </c:ext>
          </c:extLst>
        </c:ser>
        <c:dLbls>
          <c:showLegendKey val="0"/>
          <c:showVal val="0"/>
          <c:showCatName val="0"/>
          <c:showSerName val="0"/>
          <c:showPercent val="0"/>
          <c:showBubbleSize val="0"/>
        </c:dLbls>
        <c:gapWidth val="219"/>
        <c:overlap val="-27"/>
        <c:axId val="449368112"/>
        <c:axId val="449369424"/>
      </c:barChart>
      <c:dateAx>
        <c:axId val="44936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69424"/>
        <c:crosses val="autoZero"/>
        <c:auto val="1"/>
        <c:lblOffset val="100"/>
        <c:baseTimeUnit val="months"/>
      </c:dateAx>
      <c:valAx>
        <c:axId val="44936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6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C8A-4CCC-8867-C7066F8855E1}"/>
            </c:ext>
          </c:extLst>
        </c:ser>
        <c:dLbls>
          <c:showLegendKey val="0"/>
          <c:showVal val="0"/>
          <c:showCatName val="0"/>
          <c:showSerName val="0"/>
          <c:showPercent val="0"/>
          <c:showBubbleSize val="0"/>
        </c:dLbls>
        <c:gapWidth val="219"/>
        <c:overlap val="-27"/>
        <c:axId val="45959896"/>
        <c:axId val="45959568"/>
      </c:barChart>
      <c:catAx>
        <c:axId val="4595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9568"/>
        <c:crosses val="autoZero"/>
        <c:auto val="1"/>
        <c:lblAlgn val="ctr"/>
        <c:lblOffset val="100"/>
        <c:noMultiLvlLbl val="0"/>
      </c:catAx>
      <c:valAx>
        <c:axId val="4595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8</c:v>
                </c:pt>
              </c:numCache>
            </c:numRef>
          </c:val>
          <c:extLst>
            <c:ext xmlns:c16="http://schemas.microsoft.com/office/drawing/2014/chart" uri="{C3380CC4-5D6E-409C-BE32-E72D297353CC}">
              <c16:uniqueId val="{00000000-131E-4243-B93F-8E50674AD4BA}"/>
            </c:ext>
          </c:extLst>
        </c:ser>
        <c:dLbls>
          <c:showLegendKey val="0"/>
          <c:showVal val="0"/>
          <c:showCatName val="0"/>
          <c:showSerName val="0"/>
          <c:showPercent val="0"/>
          <c:showBubbleSize val="0"/>
        </c:dLbls>
        <c:gapWidth val="219"/>
        <c:overlap val="-27"/>
        <c:axId val="453051136"/>
        <c:axId val="453050152"/>
      </c:barChart>
      <c:dateAx>
        <c:axId val="45305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50152"/>
        <c:crosses val="autoZero"/>
        <c:auto val="1"/>
        <c:lblOffset val="100"/>
        <c:baseTimeUnit val="months"/>
      </c:dateAx>
      <c:valAx>
        <c:axId val="45305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5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2023-01</c:v>
                </c:pt>
                <c:pt idx="1">
                  <c:v>2023-02</c:v>
                </c:pt>
              </c:strCache>
            </c:strRef>
          </c:cat>
          <c:val>
            <c:numRef>
              <c:f>Sheet1!$B$2:$B$3</c:f>
              <c:numCache>
                <c:formatCode>General</c:formatCode>
                <c:ptCount val="2"/>
                <c:pt idx="0">
                  <c:v>44</c:v>
                </c:pt>
                <c:pt idx="1">
                  <c:v>53</c:v>
                </c:pt>
              </c:numCache>
            </c:numRef>
          </c:val>
          <c:extLst>
            <c:ext xmlns:c16="http://schemas.microsoft.com/office/drawing/2014/chart" uri="{C3380CC4-5D6E-409C-BE32-E72D297353CC}">
              <c16:uniqueId val="{00000000-81A1-4280-AA59-3BC4A7CCAD25}"/>
            </c:ext>
          </c:extLst>
        </c:ser>
        <c:dLbls>
          <c:showLegendKey val="0"/>
          <c:showVal val="0"/>
          <c:showCatName val="0"/>
          <c:showSerName val="0"/>
          <c:showPercent val="0"/>
          <c:showBubbleSize val="0"/>
        </c:dLbls>
        <c:gapWidth val="219"/>
        <c:overlap val="-27"/>
        <c:axId val="454546880"/>
        <c:axId val="454546552"/>
      </c:barChart>
      <c:catAx>
        <c:axId val="45454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546552"/>
        <c:crosses val="autoZero"/>
        <c:auto val="1"/>
        <c:lblAlgn val="ctr"/>
        <c:lblOffset val="100"/>
        <c:noMultiLvlLbl val="0"/>
      </c:catAx>
      <c:valAx>
        <c:axId val="45454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54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2023-01</c:v>
                </c:pt>
                <c:pt idx="1">
                  <c:v>2023-02</c:v>
                </c:pt>
              </c:strCache>
            </c:strRef>
          </c:cat>
          <c:val>
            <c:numRef>
              <c:f>Sheet1!$B$2:$B$3</c:f>
              <c:numCache>
                <c:formatCode>General</c:formatCode>
                <c:ptCount val="2"/>
                <c:pt idx="0">
                  <c:v>222</c:v>
                </c:pt>
                <c:pt idx="1">
                  <c:v>269</c:v>
                </c:pt>
              </c:numCache>
            </c:numRef>
          </c:val>
          <c:extLst>
            <c:ext xmlns:c16="http://schemas.microsoft.com/office/drawing/2014/chart" uri="{C3380CC4-5D6E-409C-BE32-E72D297353CC}">
              <c16:uniqueId val="{00000000-34AD-40C8-9B6B-B5DA1671CB47}"/>
            </c:ext>
          </c:extLst>
        </c:ser>
        <c:dLbls>
          <c:showLegendKey val="0"/>
          <c:showVal val="0"/>
          <c:showCatName val="0"/>
          <c:showSerName val="0"/>
          <c:showPercent val="0"/>
          <c:showBubbleSize val="0"/>
        </c:dLbls>
        <c:gapWidth val="219"/>
        <c:overlap val="-27"/>
        <c:axId val="453242440"/>
        <c:axId val="453241456"/>
      </c:barChart>
      <c:catAx>
        <c:axId val="45324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41456"/>
        <c:crosses val="autoZero"/>
        <c:auto val="1"/>
        <c:lblAlgn val="ctr"/>
        <c:lblOffset val="100"/>
        <c:noMultiLvlLbl val="0"/>
      </c:catAx>
      <c:valAx>
        <c:axId val="45324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4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437</c:v>
                </c:pt>
              </c:numCache>
            </c:numRef>
          </c:val>
          <c:extLst>
            <c:ext xmlns:c16="http://schemas.microsoft.com/office/drawing/2014/chart" uri="{C3380CC4-5D6E-409C-BE32-E72D297353CC}">
              <c16:uniqueId val="{00000000-235C-47DF-8BE9-80F4C8D049F6}"/>
            </c:ext>
          </c:extLst>
        </c:ser>
        <c:dLbls>
          <c:showLegendKey val="0"/>
          <c:showVal val="0"/>
          <c:showCatName val="0"/>
          <c:showSerName val="0"/>
          <c:showPercent val="0"/>
          <c:showBubbleSize val="0"/>
        </c:dLbls>
        <c:gapWidth val="219"/>
        <c:overlap val="-27"/>
        <c:axId val="453151464"/>
        <c:axId val="453153432"/>
      </c:barChart>
      <c:catAx>
        <c:axId val="45315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53432"/>
        <c:crosses val="autoZero"/>
        <c:auto val="1"/>
        <c:lblAlgn val="ctr"/>
        <c:lblOffset val="100"/>
        <c:noMultiLvlLbl val="0"/>
      </c:catAx>
      <c:valAx>
        <c:axId val="45315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5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2</c:v>
                </c:pt>
              </c:numCache>
            </c:numRef>
          </c:val>
          <c:extLst>
            <c:ext xmlns:c16="http://schemas.microsoft.com/office/drawing/2014/chart" uri="{C3380CC4-5D6E-409C-BE32-E72D297353CC}">
              <c16:uniqueId val="{00000000-1041-43BA-AB52-A183D9B97BBE}"/>
            </c:ext>
          </c:extLst>
        </c:ser>
        <c:dLbls>
          <c:showLegendKey val="0"/>
          <c:showVal val="0"/>
          <c:showCatName val="0"/>
          <c:showSerName val="0"/>
          <c:showPercent val="0"/>
          <c:showBubbleSize val="0"/>
        </c:dLbls>
        <c:gapWidth val="219"/>
        <c:overlap val="-27"/>
        <c:axId val="360871496"/>
        <c:axId val="360878056"/>
      </c:barChart>
      <c:dateAx>
        <c:axId val="36087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78056"/>
        <c:crosses val="autoZero"/>
        <c:auto val="1"/>
        <c:lblOffset val="100"/>
        <c:baseTimeUnit val="months"/>
      </c:dateAx>
      <c:valAx>
        <c:axId val="36087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7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35</c:v>
                </c:pt>
                <c:pt idx="1">
                  <c:v>97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B1B-4AB2-B9CA-0D39B8E69D95}"/>
            </c:ext>
          </c:extLst>
        </c:ser>
        <c:dLbls>
          <c:showLegendKey val="0"/>
          <c:showVal val="0"/>
          <c:showCatName val="0"/>
          <c:showSerName val="0"/>
          <c:showPercent val="0"/>
          <c:showBubbleSize val="0"/>
        </c:dLbls>
        <c:gapWidth val="219"/>
        <c:overlap val="-27"/>
        <c:axId val="360871824"/>
        <c:axId val="360870840"/>
      </c:barChart>
      <c:dateAx>
        <c:axId val="36087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70840"/>
        <c:crosses val="autoZero"/>
        <c:auto val="1"/>
        <c:lblOffset val="100"/>
        <c:baseTimeUnit val="months"/>
      </c:dateAx>
      <c:valAx>
        <c:axId val="36087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7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215</c:v>
                </c:pt>
                <c:pt idx="1">
                  <c:v>877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319-4058-B0CC-53089DE70D01}"/>
            </c:ext>
          </c:extLst>
        </c:ser>
        <c:dLbls>
          <c:showLegendKey val="0"/>
          <c:showVal val="0"/>
          <c:showCatName val="0"/>
          <c:showSerName val="0"/>
          <c:showPercent val="0"/>
          <c:showBubbleSize val="0"/>
        </c:dLbls>
        <c:gapWidth val="219"/>
        <c:overlap val="-27"/>
        <c:axId val="449370736"/>
        <c:axId val="449368440"/>
      </c:barChart>
      <c:catAx>
        <c:axId val="44937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68440"/>
        <c:crosses val="autoZero"/>
        <c:auto val="1"/>
        <c:lblAlgn val="ctr"/>
        <c:lblOffset val="100"/>
        <c:noMultiLvlLbl val="0"/>
      </c:catAx>
      <c:valAx>
        <c:axId val="44936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7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numCache>
            </c:numRef>
          </c:val>
          <c:extLst>
            <c:ext xmlns:c16="http://schemas.microsoft.com/office/drawing/2014/chart" uri="{C3380CC4-5D6E-409C-BE32-E72D297353CC}">
              <c16:uniqueId val="{00000000-D1B0-4377-BE13-2BD55BAA006F}"/>
            </c:ext>
          </c:extLst>
        </c:ser>
        <c:dLbls>
          <c:showLegendKey val="0"/>
          <c:showVal val="0"/>
          <c:showCatName val="0"/>
          <c:showSerName val="0"/>
          <c:showPercent val="0"/>
          <c:showBubbleSize val="0"/>
        </c:dLbls>
        <c:gapWidth val="219"/>
        <c:overlap val="-27"/>
        <c:axId val="456612472"/>
        <c:axId val="456616408"/>
      </c:barChart>
      <c:dateAx>
        <c:axId val="45661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16408"/>
        <c:crosses val="autoZero"/>
        <c:auto val="1"/>
        <c:lblOffset val="100"/>
        <c:baseTimeUnit val="months"/>
      </c:dateAx>
      <c:valAx>
        <c:axId val="45661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1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55801-CBD7-41D7-8089-4E123637489A}"/>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4570856-CE4A-4EF5-A1A6-C032157813C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55441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3EEC3-8F31-4979-B330-4A6FF4B3DED3}"/>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16145F04-DE13-43E1-9A28-AA8DD0E617BA}"/>
              </a:ext>
            </a:extLst>
          </p:cNvPr>
          <p:cNvGraphicFramePr>
            <a:graphicFrameLocks noGrp="1"/>
          </p:cNvGraphicFramePr>
          <p:nvPr>
            <p:ph type="chart" sz="quarter" idx="13"/>
            <p:extLst>
              <p:ext uri="{D42A27DB-BD31-4B8C-83A1-F6EECF244321}">
                <p14:modId xmlns:p14="http://schemas.microsoft.com/office/powerpoint/2010/main" val="3774108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07B398-0653-4264-A323-3E28D3ED2255}"/>
              </a:ext>
            </a:extLst>
          </p:cNvPr>
          <p:cNvSpPr>
            <a:spLocks noGrp="1"/>
          </p:cNvSpPr>
          <p:nvPr>
            <p:ph type="body" sz="quarter" idx="14"/>
          </p:nvPr>
        </p:nvSpPr>
        <p:spPr/>
        <p:txBody>
          <a:bodyPr/>
          <a:lstStyle/>
          <a:p>
            <a:r>
              <a:rPr lang="en-US"/>
              <a:t>02/01/2023 - 02/28/2023</a:t>
            </a:r>
          </a:p>
        </p:txBody>
      </p:sp>
      <p:sp>
        <p:nvSpPr>
          <p:cNvPr id="5" name="Footer Placeholder 4">
            <a:extLst>
              <a:ext uri="{FF2B5EF4-FFF2-40B4-BE49-F238E27FC236}">
                <a16:creationId xmlns:a16="http://schemas.microsoft.com/office/drawing/2014/main" id="{EDED7600-A4A4-4940-BCD5-4BC6AD83A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798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4890-861C-47FF-8296-274091EC02C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31BD441-F09F-4644-BBA6-1BC45BE6ECF3}"/>
              </a:ext>
            </a:extLst>
          </p:cNvPr>
          <p:cNvGraphicFramePr>
            <a:graphicFrameLocks noGrp="1"/>
          </p:cNvGraphicFramePr>
          <p:nvPr>
            <p:ph type="tbl" sz="quarter" idx="13"/>
            <p:extLst>
              <p:ext uri="{D42A27DB-BD31-4B8C-83A1-F6EECF244321}">
                <p14:modId xmlns:p14="http://schemas.microsoft.com/office/powerpoint/2010/main" val="173431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66090777"/>
                    </a:ext>
                  </a:extLst>
                </a:gridCol>
                <a:gridCol w="905256">
                  <a:extLst>
                    <a:ext uri="{9D8B030D-6E8A-4147-A177-3AD203B41FA5}">
                      <a16:colId xmlns:a16="http://schemas.microsoft.com/office/drawing/2014/main" val="1588544027"/>
                    </a:ext>
                  </a:extLst>
                </a:gridCol>
                <a:gridCol w="905256">
                  <a:extLst>
                    <a:ext uri="{9D8B030D-6E8A-4147-A177-3AD203B41FA5}">
                      <a16:colId xmlns:a16="http://schemas.microsoft.com/office/drawing/2014/main" val="2108228890"/>
                    </a:ext>
                  </a:extLst>
                </a:gridCol>
                <a:gridCol w="905256">
                  <a:extLst>
                    <a:ext uri="{9D8B030D-6E8A-4147-A177-3AD203B41FA5}">
                      <a16:colId xmlns:a16="http://schemas.microsoft.com/office/drawing/2014/main" val="3981877116"/>
                    </a:ext>
                  </a:extLst>
                </a:gridCol>
                <a:gridCol w="905256">
                  <a:extLst>
                    <a:ext uri="{9D8B030D-6E8A-4147-A177-3AD203B41FA5}">
                      <a16:colId xmlns:a16="http://schemas.microsoft.com/office/drawing/2014/main" val="1563675739"/>
                    </a:ext>
                  </a:extLst>
                </a:gridCol>
                <a:gridCol w="905256">
                  <a:extLst>
                    <a:ext uri="{9D8B030D-6E8A-4147-A177-3AD203B41FA5}">
                      <a16:colId xmlns:a16="http://schemas.microsoft.com/office/drawing/2014/main" val="2847008349"/>
                    </a:ext>
                  </a:extLst>
                </a:gridCol>
                <a:gridCol w="905256">
                  <a:extLst>
                    <a:ext uri="{9D8B030D-6E8A-4147-A177-3AD203B41FA5}">
                      <a16:colId xmlns:a16="http://schemas.microsoft.com/office/drawing/2014/main" val="530328484"/>
                    </a:ext>
                  </a:extLst>
                </a:gridCol>
                <a:gridCol w="905256">
                  <a:extLst>
                    <a:ext uri="{9D8B030D-6E8A-4147-A177-3AD203B41FA5}">
                      <a16:colId xmlns:a16="http://schemas.microsoft.com/office/drawing/2014/main" val="17905957"/>
                    </a:ext>
                  </a:extLst>
                </a:gridCol>
                <a:gridCol w="905256">
                  <a:extLst>
                    <a:ext uri="{9D8B030D-6E8A-4147-A177-3AD203B41FA5}">
                      <a16:colId xmlns:a16="http://schemas.microsoft.com/office/drawing/2014/main" val="55038850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8982237"/>
                  </a:ext>
                </a:extLst>
              </a:tr>
              <a:tr h="370840">
                <a:tc>
                  <a:txBody>
                    <a:bodyPr/>
                    <a:lstStyle/>
                    <a:p>
                      <a:r>
                        <a:rPr lang="en-US" sz="1000"/>
                        <a:t>1854</a:t>
                      </a:r>
                    </a:p>
                  </a:txBody>
                  <a:tcPr/>
                </a:tc>
                <a:tc>
                  <a:txBody>
                    <a:bodyPr/>
                    <a:lstStyle/>
                    <a:p>
                      <a:r>
                        <a:rPr lang="en-US" sz="1000"/>
                        <a:t>0</a:t>
                      </a:r>
                    </a:p>
                  </a:txBody>
                  <a:tcPr/>
                </a:tc>
                <a:tc>
                  <a:txBody>
                    <a:bodyPr/>
                    <a:lstStyle/>
                    <a:p>
                      <a:r>
                        <a:rPr lang="en-US" sz="1000"/>
                        <a:t>10</a:t>
                      </a:r>
                    </a:p>
                  </a:txBody>
                  <a:tcPr/>
                </a:tc>
                <a:tc>
                  <a:txBody>
                    <a:bodyPr/>
                    <a:lstStyle/>
                    <a:p>
                      <a:r>
                        <a:rPr lang="en-US" sz="1000"/>
                        <a:t>75</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0.4207 %</a:t>
                      </a:r>
                    </a:p>
                  </a:txBody>
                  <a:tcPr/>
                </a:tc>
                <a:tc>
                  <a:txBody>
                    <a:bodyPr/>
                    <a:lstStyle/>
                    <a:p>
                      <a:r>
                        <a:rPr lang="en-US" sz="1000"/>
                        <a:t>0.0 %</a:t>
                      </a:r>
                    </a:p>
                  </a:txBody>
                  <a:tcPr/>
                </a:tc>
                <a:extLst>
                  <a:ext uri="{0D108BD9-81ED-4DB2-BD59-A6C34878D82A}">
                    <a16:rowId xmlns:a16="http://schemas.microsoft.com/office/drawing/2014/main" val="1061215477"/>
                  </a:ext>
                </a:extLst>
              </a:tr>
            </a:tbl>
          </a:graphicData>
        </a:graphic>
      </p:graphicFrame>
      <p:sp>
        <p:nvSpPr>
          <p:cNvPr id="4" name="Text Placeholder 3">
            <a:extLst>
              <a:ext uri="{FF2B5EF4-FFF2-40B4-BE49-F238E27FC236}">
                <a16:creationId xmlns:a16="http://schemas.microsoft.com/office/drawing/2014/main" id="{88F070B8-7A37-4F8D-B4BF-F984049D6233}"/>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85193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8829E-1472-4EA6-A8D2-10619A77E07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D4EB1A1-457D-46D0-A177-050ECDD347A4}"/>
              </a:ext>
            </a:extLst>
          </p:cNvPr>
          <p:cNvGraphicFramePr>
            <a:graphicFrameLocks noGrp="1"/>
          </p:cNvGraphicFramePr>
          <p:nvPr>
            <p:ph type="chart" sz="quarter" idx="13"/>
            <p:extLst>
              <p:ext uri="{D42A27DB-BD31-4B8C-83A1-F6EECF244321}">
                <p14:modId xmlns:p14="http://schemas.microsoft.com/office/powerpoint/2010/main" val="2535849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FE06FD-E5A6-4ECD-B560-7805E9F0E7D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3FFF34A-211C-4943-9F2C-27E5284C4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933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0DB1F-28E8-4F22-A333-55604FBF94AF}"/>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576B471-503C-4325-9D33-84D0BFBFDDAF}"/>
              </a:ext>
            </a:extLst>
          </p:cNvPr>
          <p:cNvGraphicFramePr>
            <a:graphicFrameLocks noGrp="1"/>
          </p:cNvGraphicFramePr>
          <p:nvPr>
            <p:ph type="chart" sz="quarter" idx="13"/>
            <p:extLst>
              <p:ext uri="{D42A27DB-BD31-4B8C-83A1-F6EECF244321}">
                <p14:modId xmlns:p14="http://schemas.microsoft.com/office/powerpoint/2010/main" val="1101268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69BF6A-629E-47C2-A5FF-6B3832B6DF1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519B570-E1EB-420E-9329-24BCB52775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6843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9E482-361A-40E5-8702-89D99CAE6E45}"/>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6FC1BE5F-6A89-4236-A65C-C7417088167C}"/>
              </a:ext>
            </a:extLst>
          </p:cNvPr>
          <p:cNvGraphicFramePr>
            <a:graphicFrameLocks noGrp="1"/>
          </p:cNvGraphicFramePr>
          <p:nvPr>
            <p:ph type="chart" sz="quarter" idx="13"/>
            <p:extLst>
              <p:ext uri="{D42A27DB-BD31-4B8C-83A1-F6EECF244321}">
                <p14:modId xmlns:p14="http://schemas.microsoft.com/office/powerpoint/2010/main" val="547114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B179A-74ED-4DCE-863D-E0ED1172AFF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483D2A6-1AC6-447C-823C-44012DAB90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9695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E0E5-88D8-4F9F-BD7F-5A7635ECC93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9D7C81F5-97C6-453B-B09F-920FBB8AF339}"/>
              </a:ext>
            </a:extLst>
          </p:cNvPr>
          <p:cNvGraphicFramePr>
            <a:graphicFrameLocks noGrp="1"/>
          </p:cNvGraphicFramePr>
          <p:nvPr>
            <p:ph type="chart" sz="quarter" idx="13"/>
            <p:extLst>
              <p:ext uri="{D42A27DB-BD31-4B8C-83A1-F6EECF244321}">
                <p14:modId xmlns:p14="http://schemas.microsoft.com/office/powerpoint/2010/main" val="2494614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C5BC7F-64C1-471D-9626-5B4EB31BFF0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0A9B823-5E25-48D8-BFFE-8513AAD1A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768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A5849-D439-4A88-98CC-5C2BC3783EE2}"/>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D221C85A-E887-4366-B72F-361F2107D0E0}"/>
              </a:ext>
            </a:extLst>
          </p:cNvPr>
          <p:cNvGraphicFramePr>
            <a:graphicFrameLocks noGrp="1"/>
          </p:cNvGraphicFramePr>
          <p:nvPr>
            <p:ph type="tbl" sz="quarter" idx="13"/>
            <p:extLst>
              <p:ext uri="{D42A27DB-BD31-4B8C-83A1-F6EECF244321}">
                <p14:modId xmlns:p14="http://schemas.microsoft.com/office/powerpoint/2010/main" val="914168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27058567"/>
                    </a:ext>
                  </a:extLst>
                </a:gridCol>
                <a:gridCol w="1316737">
                  <a:extLst>
                    <a:ext uri="{9D8B030D-6E8A-4147-A177-3AD203B41FA5}">
                      <a16:colId xmlns:a16="http://schemas.microsoft.com/office/drawing/2014/main" val="392717068"/>
                    </a:ext>
                  </a:extLst>
                </a:gridCol>
                <a:gridCol w="329184">
                  <a:extLst>
                    <a:ext uri="{9D8B030D-6E8A-4147-A177-3AD203B41FA5}">
                      <a16:colId xmlns:a16="http://schemas.microsoft.com/office/drawing/2014/main" val="3092412324"/>
                    </a:ext>
                  </a:extLst>
                </a:gridCol>
                <a:gridCol w="329184">
                  <a:extLst>
                    <a:ext uri="{9D8B030D-6E8A-4147-A177-3AD203B41FA5}">
                      <a16:colId xmlns:a16="http://schemas.microsoft.com/office/drawing/2014/main" val="3759161820"/>
                    </a:ext>
                  </a:extLst>
                </a:gridCol>
                <a:gridCol w="329184">
                  <a:extLst>
                    <a:ext uri="{9D8B030D-6E8A-4147-A177-3AD203B41FA5}">
                      <a16:colId xmlns:a16="http://schemas.microsoft.com/office/drawing/2014/main" val="566474415"/>
                    </a:ext>
                  </a:extLst>
                </a:gridCol>
                <a:gridCol w="329184">
                  <a:extLst>
                    <a:ext uri="{9D8B030D-6E8A-4147-A177-3AD203B41FA5}">
                      <a16:colId xmlns:a16="http://schemas.microsoft.com/office/drawing/2014/main" val="1592620811"/>
                    </a:ext>
                  </a:extLst>
                </a:gridCol>
                <a:gridCol w="329184">
                  <a:extLst>
                    <a:ext uri="{9D8B030D-6E8A-4147-A177-3AD203B41FA5}">
                      <a16:colId xmlns:a16="http://schemas.microsoft.com/office/drawing/2014/main" val="2631575347"/>
                    </a:ext>
                  </a:extLst>
                </a:gridCol>
                <a:gridCol w="329184">
                  <a:extLst>
                    <a:ext uri="{9D8B030D-6E8A-4147-A177-3AD203B41FA5}">
                      <a16:colId xmlns:a16="http://schemas.microsoft.com/office/drawing/2014/main" val="4240347964"/>
                    </a:ext>
                  </a:extLst>
                </a:gridCol>
                <a:gridCol w="329184">
                  <a:extLst>
                    <a:ext uri="{9D8B030D-6E8A-4147-A177-3AD203B41FA5}">
                      <a16:colId xmlns:a16="http://schemas.microsoft.com/office/drawing/2014/main" val="2490290711"/>
                    </a:ext>
                  </a:extLst>
                </a:gridCol>
                <a:gridCol w="329184">
                  <a:extLst>
                    <a:ext uri="{9D8B030D-6E8A-4147-A177-3AD203B41FA5}">
                      <a16:colId xmlns:a16="http://schemas.microsoft.com/office/drawing/2014/main" val="2846797031"/>
                    </a:ext>
                  </a:extLst>
                </a:gridCol>
                <a:gridCol w="329184">
                  <a:extLst>
                    <a:ext uri="{9D8B030D-6E8A-4147-A177-3AD203B41FA5}">
                      <a16:colId xmlns:a16="http://schemas.microsoft.com/office/drawing/2014/main" val="2085954091"/>
                    </a:ext>
                  </a:extLst>
                </a:gridCol>
                <a:gridCol w="329184">
                  <a:extLst>
                    <a:ext uri="{9D8B030D-6E8A-4147-A177-3AD203B41FA5}">
                      <a16:colId xmlns:a16="http://schemas.microsoft.com/office/drawing/2014/main" val="3672364609"/>
                    </a:ext>
                  </a:extLst>
                </a:gridCol>
                <a:gridCol w="329184">
                  <a:extLst>
                    <a:ext uri="{9D8B030D-6E8A-4147-A177-3AD203B41FA5}">
                      <a16:colId xmlns:a16="http://schemas.microsoft.com/office/drawing/2014/main" val="257650234"/>
                    </a:ext>
                  </a:extLst>
                </a:gridCol>
                <a:gridCol w="329184">
                  <a:extLst>
                    <a:ext uri="{9D8B030D-6E8A-4147-A177-3AD203B41FA5}">
                      <a16:colId xmlns:a16="http://schemas.microsoft.com/office/drawing/2014/main" val="615887853"/>
                    </a:ext>
                  </a:extLst>
                </a:gridCol>
                <a:gridCol w="329184">
                  <a:extLst>
                    <a:ext uri="{9D8B030D-6E8A-4147-A177-3AD203B41FA5}">
                      <a16:colId xmlns:a16="http://schemas.microsoft.com/office/drawing/2014/main" val="2633000589"/>
                    </a:ext>
                  </a:extLst>
                </a:gridCol>
                <a:gridCol w="329184">
                  <a:extLst>
                    <a:ext uri="{9D8B030D-6E8A-4147-A177-3AD203B41FA5}">
                      <a16:colId xmlns:a16="http://schemas.microsoft.com/office/drawing/2014/main" val="4217879366"/>
                    </a:ext>
                  </a:extLst>
                </a:gridCol>
                <a:gridCol w="329184">
                  <a:extLst>
                    <a:ext uri="{9D8B030D-6E8A-4147-A177-3AD203B41FA5}">
                      <a16:colId xmlns:a16="http://schemas.microsoft.com/office/drawing/2014/main" val="4092133929"/>
                    </a:ext>
                  </a:extLst>
                </a:gridCol>
                <a:gridCol w="329184">
                  <a:extLst>
                    <a:ext uri="{9D8B030D-6E8A-4147-A177-3AD203B41FA5}">
                      <a16:colId xmlns:a16="http://schemas.microsoft.com/office/drawing/2014/main" val="1508924341"/>
                    </a:ext>
                  </a:extLst>
                </a:gridCol>
                <a:gridCol w="329184">
                  <a:extLst>
                    <a:ext uri="{9D8B030D-6E8A-4147-A177-3AD203B41FA5}">
                      <a16:colId xmlns:a16="http://schemas.microsoft.com/office/drawing/2014/main" val="14176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9177046"/>
                  </a:ext>
                </a:extLst>
              </a:tr>
            </a:tbl>
          </a:graphicData>
        </a:graphic>
      </p:graphicFrame>
      <p:sp>
        <p:nvSpPr>
          <p:cNvPr id="4" name="Text Placeholder 3">
            <a:extLst>
              <a:ext uri="{FF2B5EF4-FFF2-40B4-BE49-F238E27FC236}">
                <a16:creationId xmlns:a16="http://schemas.microsoft.com/office/drawing/2014/main" id="{12970228-B1B5-4F13-9D15-7997C6C202F5}"/>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663644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7A54-D28F-45F9-9A37-95936749556F}"/>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A36DDDCF-17A7-40BC-A8DE-98FEC2B72A14}"/>
              </a:ext>
            </a:extLst>
          </p:cNvPr>
          <p:cNvGraphicFramePr>
            <a:graphicFrameLocks noGrp="1"/>
          </p:cNvGraphicFramePr>
          <p:nvPr>
            <p:ph type="tbl" sz="quarter" idx="13"/>
            <p:extLst>
              <p:ext uri="{D42A27DB-BD31-4B8C-83A1-F6EECF244321}">
                <p14:modId xmlns:p14="http://schemas.microsoft.com/office/powerpoint/2010/main" val="9834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38241898"/>
                    </a:ext>
                  </a:extLst>
                </a:gridCol>
                <a:gridCol w="1316737">
                  <a:extLst>
                    <a:ext uri="{9D8B030D-6E8A-4147-A177-3AD203B41FA5}">
                      <a16:colId xmlns:a16="http://schemas.microsoft.com/office/drawing/2014/main" val="2956828455"/>
                    </a:ext>
                  </a:extLst>
                </a:gridCol>
                <a:gridCol w="329184">
                  <a:extLst>
                    <a:ext uri="{9D8B030D-6E8A-4147-A177-3AD203B41FA5}">
                      <a16:colId xmlns:a16="http://schemas.microsoft.com/office/drawing/2014/main" val="4142791055"/>
                    </a:ext>
                  </a:extLst>
                </a:gridCol>
                <a:gridCol w="329184">
                  <a:extLst>
                    <a:ext uri="{9D8B030D-6E8A-4147-A177-3AD203B41FA5}">
                      <a16:colId xmlns:a16="http://schemas.microsoft.com/office/drawing/2014/main" val="3131214064"/>
                    </a:ext>
                  </a:extLst>
                </a:gridCol>
                <a:gridCol w="329184">
                  <a:extLst>
                    <a:ext uri="{9D8B030D-6E8A-4147-A177-3AD203B41FA5}">
                      <a16:colId xmlns:a16="http://schemas.microsoft.com/office/drawing/2014/main" val="105606453"/>
                    </a:ext>
                  </a:extLst>
                </a:gridCol>
                <a:gridCol w="329184">
                  <a:extLst>
                    <a:ext uri="{9D8B030D-6E8A-4147-A177-3AD203B41FA5}">
                      <a16:colId xmlns:a16="http://schemas.microsoft.com/office/drawing/2014/main" val="3966638345"/>
                    </a:ext>
                  </a:extLst>
                </a:gridCol>
                <a:gridCol w="329184">
                  <a:extLst>
                    <a:ext uri="{9D8B030D-6E8A-4147-A177-3AD203B41FA5}">
                      <a16:colId xmlns:a16="http://schemas.microsoft.com/office/drawing/2014/main" val="3884402726"/>
                    </a:ext>
                  </a:extLst>
                </a:gridCol>
                <a:gridCol w="329184">
                  <a:extLst>
                    <a:ext uri="{9D8B030D-6E8A-4147-A177-3AD203B41FA5}">
                      <a16:colId xmlns:a16="http://schemas.microsoft.com/office/drawing/2014/main" val="3506781005"/>
                    </a:ext>
                  </a:extLst>
                </a:gridCol>
                <a:gridCol w="329184">
                  <a:extLst>
                    <a:ext uri="{9D8B030D-6E8A-4147-A177-3AD203B41FA5}">
                      <a16:colId xmlns:a16="http://schemas.microsoft.com/office/drawing/2014/main" val="579659430"/>
                    </a:ext>
                  </a:extLst>
                </a:gridCol>
                <a:gridCol w="329184">
                  <a:extLst>
                    <a:ext uri="{9D8B030D-6E8A-4147-A177-3AD203B41FA5}">
                      <a16:colId xmlns:a16="http://schemas.microsoft.com/office/drawing/2014/main" val="642968948"/>
                    </a:ext>
                  </a:extLst>
                </a:gridCol>
                <a:gridCol w="329184">
                  <a:extLst>
                    <a:ext uri="{9D8B030D-6E8A-4147-A177-3AD203B41FA5}">
                      <a16:colId xmlns:a16="http://schemas.microsoft.com/office/drawing/2014/main" val="2819122497"/>
                    </a:ext>
                  </a:extLst>
                </a:gridCol>
                <a:gridCol w="329184">
                  <a:extLst>
                    <a:ext uri="{9D8B030D-6E8A-4147-A177-3AD203B41FA5}">
                      <a16:colId xmlns:a16="http://schemas.microsoft.com/office/drawing/2014/main" val="3963778605"/>
                    </a:ext>
                  </a:extLst>
                </a:gridCol>
                <a:gridCol w="329184">
                  <a:extLst>
                    <a:ext uri="{9D8B030D-6E8A-4147-A177-3AD203B41FA5}">
                      <a16:colId xmlns:a16="http://schemas.microsoft.com/office/drawing/2014/main" val="1746187137"/>
                    </a:ext>
                  </a:extLst>
                </a:gridCol>
                <a:gridCol w="329184">
                  <a:extLst>
                    <a:ext uri="{9D8B030D-6E8A-4147-A177-3AD203B41FA5}">
                      <a16:colId xmlns:a16="http://schemas.microsoft.com/office/drawing/2014/main" val="374051064"/>
                    </a:ext>
                  </a:extLst>
                </a:gridCol>
                <a:gridCol w="329184">
                  <a:extLst>
                    <a:ext uri="{9D8B030D-6E8A-4147-A177-3AD203B41FA5}">
                      <a16:colId xmlns:a16="http://schemas.microsoft.com/office/drawing/2014/main" val="4163312920"/>
                    </a:ext>
                  </a:extLst>
                </a:gridCol>
                <a:gridCol w="329184">
                  <a:extLst>
                    <a:ext uri="{9D8B030D-6E8A-4147-A177-3AD203B41FA5}">
                      <a16:colId xmlns:a16="http://schemas.microsoft.com/office/drawing/2014/main" val="2569319403"/>
                    </a:ext>
                  </a:extLst>
                </a:gridCol>
                <a:gridCol w="329184">
                  <a:extLst>
                    <a:ext uri="{9D8B030D-6E8A-4147-A177-3AD203B41FA5}">
                      <a16:colId xmlns:a16="http://schemas.microsoft.com/office/drawing/2014/main" val="2886701334"/>
                    </a:ext>
                  </a:extLst>
                </a:gridCol>
                <a:gridCol w="329184">
                  <a:extLst>
                    <a:ext uri="{9D8B030D-6E8A-4147-A177-3AD203B41FA5}">
                      <a16:colId xmlns:a16="http://schemas.microsoft.com/office/drawing/2014/main" val="1182996182"/>
                    </a:ext>
                  </a:extLst>
                </a:gridCol>
                <a:gridCol w="329184">
                  <a:extLst>
                    <a:ext uri="{9D8B030D-6E8A-4147-A177-3AD203B41FA5}">
                      <a16:colId xmlns:a16="http://schemas.microsoft.com/office/drawing/2014/main" val="1639112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010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- 2023-02-06 17:00:02</a:t>
                      </a:r>
                      <a:r>
                        <a:rPr kumimoji="0" lang="en-US" sz="1000" b="0" i="0" u="none" strike="noStrike" kern="1200" cap="none" spc="0" normalizeH="0" baseline="0" noProof="0">
                          <a:ln>
                            <a:noFill/>
                          </a:ln>
                          <a:solidFill>
                            <a:prstClr val="black"/>
                          </a:solidFill>
                          <a:effectLst/>
                          <a:uLnTx/>
                          <a:uFillTx/>
                          <a:latin typeface="+mn-lt"/>
                          <a:ea typeface="+mn-ea"/>
                          <a:cs typeface="+mn-cs"/>
                        </a:rPr>
                        <a:t>
 Last week Monday, Chermaine R. of our Commercial Underwriting Support department received our quarterly Kupono Award, which recognizes associates who support FICOH's customer-centric vision and provide excellent customer service. Chermaine was instrumental in training her fellow team members on our new systems and processes during FICOH’s recent technology transformation. Her nominator wrote, "Her ability to move everything smoothly, creatively, and timely allows us to deliver our work more efficiently to our internal and external customers." Congratulations, Chermaine!  #EmployeeAppreciation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https://quintly-image-storage.s3.amazonaws.com/17ae3836335657ff0a83f20c7d11e5e8/e7a86f7266a5d471fd561ab977548818.jpg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4741901"/>
                  </a:ext>
                </a:extLst>
              </a:tr>
            </a:tbl>
          </a:graphicData>
        </a:graphic>
      </p:graphicFrame>
      <p:sp>
        <p:nvSpPr>
          <p:cNvPr id="4" name="Text Placeholder 3">
            <a:extLst>
              <a:ext uri="{FF2B5EF4-FFF2-40B4-BE49-F238E27FC236}">
                <a16:creationId xmlns:a16="http://schemas.microsoft.com/office/drawing/2014/main" id="{673098AB-8D58-4F05-A3FC-E2DDDDE4CA83}"/>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794019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64F8-1A14-461E-B662-AD6667E23DA2}"/>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85BACC60-7522-482B-86DB-197EAE61353C}"/>
              </a:ext>
            </a:extLst>
          </p:cNvPr>
          <p:cNvGraphicFramePr>
            <a:graphicFrameLocks noGrp="1"/>
          </p:cNvGraphicFramePr>
          <p:nvPr>
            <p:ph type="tbl" sz="quarter" idx="13"/>
            <p:extLst>
              <p:ext uri="{D42A27DB-BD31-4B8C-83A1-F6EECF244321}">
                <p14:modId xmlns:p14="http://schemas.microsoft.com/office/powerpoint/2010/main" val="1727458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57748901"/>
                    </a:ext>
                  </a:extLst>
                </a:gridCol>
                <a:gridCol w="1316737">
                  <a:extLst>
                    <a:ext uri="{9D8B030D-6E8A-4147-A177-3AD203B41FA5}">
                      <a16:colId xmlns:a16="http://schemas.microsoft.com/office/drawing/2014/main" val="2653236909"/>
                    </a:ext>
                  </a:extLst>
                </a:gridCol>
                <a:gridCol w="329184">
                  <a:extLst>
                    <a:ext uri="{9D8B030D-6E8A-4147-A177-3AD203B41FA5}">
                      <a16:colId xmlns:a16="http://schemas.microsoft.com/office/drawing/2014/main" val="2371423384"/>
                    </a:ext>
                  </a:extLst>
                </a:gridCol>
                <a:gridCol w="329184">
                  <a:extLst>
                    <a:ext uri="{9D8B030D-6E8A-4147-A177-3AD203B41FA5}">
                      <a16:colId xmlns:a16="http://schemas.microsoft.com/office/drawing/2014/main" val="1386031786"/>
                    </a:ext>
                  </a:extLst>
                </a:gridCol>
                <a:gridCol w="329184">
                  <a:extLst>
                    <a:ext uri="{9D8B030D-6E8A-4147-A177-3AD203B41FA5}">
                      <a16:colId xmlns:a16="http://schemas.microsoft.com/office/drawing/2014/main" val="2569315430"/>
                    </a:ext>
                  </a:extLst>
                </a:gridCol>
                <a:gridCol w="329184">
                  <a:extLst>
                    <a:ext uri="{9D8B030D-6E8A-4147-A177-3AD203B41FA5}">
                      <a16:colId xmlns:a16="http://schemas.microsoft.com/office/drawing/2014/main" val="3772451503"/>
                    </a:ext>
                  </a:extLst>
                </a:gridCol>
                <a:gridCol w="329184">
                  <a:extLst>
                    <a:ext uri="{9D8B030D-6E8A-4147-A177-3AD203B41FA5}">
                      <a16:colId xmlns:a16="http://schemas.microsoft.com/office/drawing/2014/main" val="166258462"/>
                    </a:ext>
                  </a:extLst>
                </a:gridCol>
                <a:gridCol w="329184">
                  <a:extLst>
                    <a:ext uri="{9D8B030D-6E8A-4147-A177-3AD203B41FA5}">
                      <a16:colId xmlns:a16="http://schemas.microsoft.com/office/drawing/2014/main" val="3922590272"/>
                    </a:ext>
                  </a:extLst>
                </a:gridCol>
                <a:gridCol w="329184">
                  <a:extLst>
                    <a:ext uri="{9D8B030D-6E8A-4147-A177-3AD203B41FA5}">
                      <a16:colId xmlns:a16="http://schemas.microsoft.com/office/drawing/2014/main" val="3554930603"/>
                    </a:ext>
                  </a:extLst>
                </a:gridCol>
                <a:gridCol w="329184">
                  <a:extLst>
                    <a:ext uri="{9D8B030D-6E8A-4147-A177-3AD203B41FA5}">
                      <a16:colId xmlns:a16="http://schemas.microsoft.com/office/drawing/2014/main" val="3073598621"/>
                    </a:ext>
                  </a:extLst>
                </a:gridCol>
                <a:gridCol w="329184">
                  <a:extLst>
                    <a:ext uri="{9D8B030D-6E8A-4147-A177-3AD203B41FA5}">
                      <a16:colId xmlns:a16="http://schemas.microsoft.com/office/drawing/2014/main" val="856569989"/>
                    </a:ext>
                  </a:extLst>
                </a:gridCol>
                <a:gridCol w="329184">
                  <a:extLst>
                    <a:ext uri="{9D8B030D-6E8A-4147-A177-3AD203B41FA5}">
                      <a16:colId xmlns:a16="http://schemas.microsoft.com/office/drawing/2014/main" val="2144325371"/>
                    </a:ext>
                  </a:extLst>
                </a:gridCol>
                <a:gridCol w="329184">
                  <a:extLst>
                    <a:ext uri="{9D8B030D-6E8A-4147-A177-3AD203B41FA5}">
                      <a16:colId xmlns:a16="http://schemas.microsoft.com/office/drawing/2014/main" val="1351456104"/>
                    </a:ext>
                  </a:extLst>
                </a:gridCol>
                <a:gridCol w="329184">
                  <a:extLst>
                    <a:ext uri="{9D8B030D-6E8A-4147-A177-3AD203B41FA5}">
                      <a16:colId xmlns:a16="http://schemas.microsoft.com/office/drawing/2014/main" val="281261925"/>
                    </a:ext>
                  </a:extLst>
                </a:gridCol>
                <a:gridCol w="329184">
                  <a:extLst>
                    <a:ext uri="{9D8B030D-6E8A-4147-A177-3AD203B41FA5}">
                      <a16:colId xmlns:a16="http://schemas.microsoft.com/office/drawing/2014/main" val="3362435482"/>
                    </a:ext>
                  </a:extLst>
                </a:gridCol>
                <a:gridCol w="329184">
                  <a:extLst>
                    <a:ext uri="{9D8B030D-6E8A-4147-A177-3AD203B41FA5}">
                      <a16:colId xmlns:a16="http://schemas.microsoft.com/office/drawing/2014/main" val="2669592920"/>
                    </a:ext>
                  </a:extLst>
                </a:gridCol>
                <a:gridCol w="329184">
                  <a:extLst>
                    <a:ext uri="{9D8B030D-6E8A-4147-A177-3AD203B41FA5}">
                      <a16:colId xmlns:a16="http://schemas.microsoft.com/office/drawing/2014/main" val="740309793"/>
                    </a:ext>
                  </a:extLst>
                </a:gridCol>
                <a:gridCol w="329184">
                  <a:extLst>
                    <a:ext uri="{9D8B030D-6E8A-4147-A177-3AD203B41FA5}">
                      <a16:colId xmlns:a16="http://schemas.microsoft.com/office/drawing/2014/main" val="4263928642"/>
                    </a:ext>
                  </a:extLst>
                </a:gridCol>
                <a:gridCol w="329184">
                  <a:extLst>
                    <a:ext uri="{9D8B030D-6E8A-4147-A177-3AD203B41FA5}">
                      <a16:colId xmlns:a16="http://schemas.microsoft.com/office/drawing/2014/main" val="3363802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450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- 2023-02-03 16:49:00</a:t>
                      </a:r>
                      <a:r>
                        <a:rPr kumimoji="0" lang="en-US" sz="1000" b="0" i="0" u="none" strike="noStrike" kern="1200" cap="none" spc="0" normalizeH="0" baseline="0" noProof="0">
                          <a:ln>
                            <a:noFill/>
                          </a:ln>
                          <a:solidFill>
                            <a:prstClr val="black"/>
                          </a:solidFill>
                          <a:effectLst/>
                          <a:uLnTx/>
                          <a:uFillTx/>
                          <a:latin typeface="+mn-lt"/>
                          <a:ea typeface="+mn-ea"/>
                          <a:cs typeface="+mn-cs"/>
                        </a:rPr>
                        <a:t>
 Today, FICOH associates rocked their red for #NationalWearRedDay to bring greater attention to the leading cause of death in the U.S. -- heart disease. Learn more about cardiovascular health at heart.org and goredforwomen.org. #OurHearts 
American Heart Association -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https://quintly-image-storage.s3.amazonaws.com/17ae3836335657ff0a83f20c7d11e5e8/f33e3dc87fc3e6b64f3e57f955b40130.jpg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85030755"/>
                  </a:ext>
                </a:extLst>
              </a:tr>
            </a:tbl>
          </a:graphicData>
        </a:graphic>
      </p:graphicFrame>
      <p:sp>
        <p:nvSpPr>
          <p:cNvPr id="4" name="Text Placeholder 3">
            <a:extLst>
              <a:ext uri="{FF2B5EF4-FFF2-40B4-BE49-F238E27FC236}">
                <a16:creationId xmlns:a16="http://schemas.microsoft.com/office/drawing/2014/main" id="{E0C2CC81-3957-4AA6-97D5-4CEC48FA538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978340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367F-3121-4341-B4C9-FDA7F2B9CF0D}"/>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0C8005C6-F0D3-47BA-8D4A-10269BC57260}"/>
              </a:ext>
            </a:extLst>
          </p:cNvPr>
          <p:cNvGraphicFramePr>
            <a:graphicFrameLocks noGrp="1"/>
          </p:cNvGraphicFramePr>
          <p:nvPr>
            <p:ph type="tbl" sz="quarter" idx="13"/>
            <p:extLst>
              <p:ext uri="{D42A27DB-BD31-4B8C-83A1-F6EECF244321}">
                <p14:modId xmlns:p14="http://schemas.microsoft.com/office/powerpoint/2010/main" val="1816111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23805880"/>
                    </a:ext>
                  </a:extLst>
                </a:gridCol>
                <a:gridCol w="1316737">
                  <a:extLst>
                    <a:ext uri="{9D8B030D-6E8A-4147-A177-3AD203B41FA5}">
                      <a16:colId xmlns:a16="http://schemas.microsoft.com/office/drawing/2014/main" val="2864547444"/>
                    </a:ext>
                  </a:extLst>
                </a:gridCol>
                <a:gridCol w="329184">
                  <a:extLst>
                    <a:ext uri="{9D8B030D-6E8A-4147-A177-3AD203B41FA5}">
                      <a16:colId xmlns:a16="http://schemas.microsoft.com/office/drawing/2014/main" val="4025067514"/>
                    </a:ext>
                  </a:extLst>
                </a:gridCol>
                <a:gridCol w="329184">
                  <a:extLst>
                    <a:ext uri="{9D8B030D-6E8A-4147-A177-3AD203B41FA5}">
                      <a16:colId xmlns:a16="http://schemas.microsoft.com/office/drawing/2014/main" val="988131554"/>
                    </a:ext>
                  </a:extLst>
                </a:gridCol>
                <a:gridCol w="329184">
                  <a:extLst>
                    <a:ext uri="{9D8B030D-6E8A-4147-A177-3AD203B41FA5}">
                      <a16:colId xmlns:a16="http://schemas.microsoft.com/office/drawing/2014/main" val="3042725580"/>
                    </a:ext>
                  </a:extLst>
                </a:gridCol>
                <a:gridCol w="329184">
                  <a:extLst>
                    <a:ext uri="{9D8B030D-6E8A-4147-A177-3AD203B41FA5}">
                      <a16:colId xmlns:a16="http://schemas.microsoft.com/office/drawing/2014/main" val="3766249339"/>
                    </a:ext>
                  </a:extLst>
                </a:gridCol>
                <a:gridCol w="329184">
                  <a:extLst>
                    <a:ext uri="{9D8B030D-6E8A-4147-A177-3AD203B41FA5}">
                      <a16:colId xmlns:a16="http://schemas.microsoft.com/office/drawing/2014/main" val="2713438059"/>
                    </a:ext>
                  </a:extLst>
                </a:gridCol>
                <a:gridCol w="329184">
                  <a:extLst>
                    <a:ext uri="{9D8B030D-6E8A-4147-A177-3AD203B41FA5}">
                      <a16:colId xmlns:a16="http://schemas.microsoft.com/office/drawing/2014/main" val="3456361244"/>
                    </a:ext>
                  </a:extLst>
                </a:gridCol>
                <a:gridCol w="329184">
                  <a:extLst>
                    <a:ext uri="{9D8B030D-6E8A-4147-A177-3AD203B41FA5}">
                      <a16:colId xmlns:a16="http://schemas.microsoft.com/office/drawing/2014/main" val="1204176978"/>
                    </a:ext>
                  </a:extLst>
                </a:gridCol>
                <a:gridCol w="329184">
                  <a:extLst>
                    <a:ext uri="{9D8B030D-6E8A-4147-A177-3AD203B41FA5}">
                      <a16:colId xmlns:a16="http://schemas.microsoft.com/office/drawing/2014/main" val="3087022259"/>
                    </a:ext>
                  </a:extLst>
                </a:gridCol>
                <a:gridCol w="329184">
                  <a:extLst>
                    <a:ext uri="{9D8B030D-6E8A-4147-A177-3AD203B41FA5}">
                      <a16:colId xmlns:a16="http://schemas.microsoft.com/office/drawing/2014/main" val="2269226330"/>
                    </a:ext>
                  </a:extLst>
                </a:gridCol>
                <a:gridCol w="329184">
                  <a:extLst>
                    <a:ext uri="{9D8B030D-6E8A-4147-A177-3AD203B41FA5}">
                      <a16:colId xmlns:a16="http://schemas.microsoft.com/office/drawing/2014/main" val="1885623575"/>
                    </a:ext>
                  </a:extLst>
                </a:gridCol>
                <a:gridCol w="329184">
                  <a:extLst>
                    <a:ext uri="{9D8B030D-6E8A-4147-A177-3AD203B41FA5}">
                      <a16:colId xmlns:a16="http://schemas.microsoft.com/office/drawing/2014/main" val="625815103"/>
                    </a:ext>
                  </a:extLst>
                </a:gridCol>
                <a:gridCol w="329184">
                  <a:extLst>
                    <a:ext uri="{9D8B030D-6E8A-4147-A177-3AD203B41FA5}">
                      <a16:colId xmlns:a16="http://schemas.microsoft.com/office/drawing/2014/main" val="395452954"/>
                    </a:ext>
                  </a:extLst>
                </a:gridCol>
                <a:gridCol w="329184">
                  <a:extLst>
                    <a:ext uri="{9D8B030D-6E8A-4147-A177-3AD203B41FA5}">
                      <a16:colId xmlns:a16="http://schemas.microsoft.com/office/drawing/2014/main" val="3660323677"/>
                    </a:ext>
                  </a:extLst>
                </a:gridCol>
                <a:gridCol w="329184">
                  <a:extLst>
                    <a:ext uri="{9D8B030D-6E8A-4147-A177-3AD203B41FA5}">
                      <a16:colId xmlns:a16="http://schemas.microsoft.com/office/drawing/2014/main" val="3430965831"/>
                    </a:ext>
                  </a:extLst>
                </a:gridCol>
                <a:gridCol w="329184">
                  <a:extLst>
                    <a:ext uri="{9D8B030D-6E8A-4147-A177-3AD203B41FA5}">
                      <a16:colId xmlns:a16="http://schemas.microsoft.com/office/drawing/2014/main" val="3494526038"/>
                    </a:ext>
                  </a:extLst>
                </a:gridCol>
                <a:gridCol w="329184">
                  <a:extLst>
                    <a:ext uri="{9D8B030D-6E8A-4147-A177-3AD203B41FA5}">
                      <a16:colId xmlns:a16="http://schemas.microsoft.com/office/drawing/2014/main" val="2625618183"/>
                    </a:ext>
                  </a:extLst>
                </a:gridCol>
                <a:gridCol w="329184">
                  <a:extLst>
                    <a:ext uri="{9D8B030D-6E8A-4147-A177-3AD203B41FA5}">
                      <a16:colId xmlns:a16="http://schemas.microsoft.com/office/drawing/2014/main" val="3671792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098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- 2023-02-17 17:00:02</a:t>
                      </a:r>
                      <a:r>
                        <a:rPr kumimoji="0" lang="en-US" sz="1000" b="0" i="0" u="none" strike="noStrike" kern="1200" cap="none" spc="0" normalizeH="0" baseline="0" noProof="0">
                          <a:ln>
                            <a:noFill/>
                          </a:ln>
                          <a:solidFill>
                            <a:prstClr val="black"/>
                          </a:solidFill>
                          <a:effectLst/>
                          <a:uLnTx/>
                          <a:uFillTx/>
                          <a:latin typeface="+mn-lt"/>
                          <a:ea typeface="+mn-ea"/>
                          <a:cs typeface="+mn-cs"/>
                        </a:rPr>
                        <a:t>
 The participants in Tokio Marine's Next Generation Leadership Program arrived in Hawaii for a few days of seminars and team-building fun! Last night, they watched the reigning UH Men's Volleyball champs improve to 10-0 to stay undefeated with a win against Concordia University Irvine. 
"Next Gen" is a leadership development program for senior personnel from Tokio Marine group companies in the U.S. This year, our very own Marivic Puaa is a part of the team. Despite the wind and rain, we hope the Next Gen team enjoyed their stay in the islands!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https://quintly-image-storage.s3.amazonaws.com/17ae3836335657ff0a83f20c7d11e5e8/dafa07fc80fb2047200ba6596acd12c4.jpg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4252405"/>
                  </a:ext>
                </a:extLst>
              </a:tr>
            </a:tbl>
          </a:graphicData>
        </a:graphic>
      </p:graphicFrame>
      <p:sp>
        <p:nvSpPr>
          <p:cNvPr id="4" name="Text Placeholder 3">
            <a:extLst>
              <a:ext uri="{FF2B5EF4-FFF2-40B4-BE49-F238E27FC236}">
                <a16:creationId xmlns:a16="http://schemas.microsoft.com/office/drawing/2014/main" id="{7516A2F9-043A-4915-983D-9C938A2118B1}"/>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068926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34557-9A98-46AE-B5E8-27529CC576DB}"/>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110BBF4E-5962-473B-8D1B-443609CF0BAF}"/>
              </a:ext>
            </a:extLst>
          </p:cNvPr>
          <p:cNvGraphicFramePr>
            <a:graphicFrameLocks noGrp="1"/>
          </p:cNvGraphicFramePr>
          <p:nvPr>
            <p:ph type="tbl" sz="quarter" idx="13"/>
            <p:extLst>
              <p:ext uri="{D42A27DB-BD31-4B8C-83A1-F6EECF244321}">
                <p14:modId xmlns:p14="http://schemas.microsoft.com/office/powerpoint/2010/main" val="3136902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88394113"/>
                    </a:ext>
                  </a:extLst>
                </a:gridCol>
                <a:gridCol w="576072">
                  <a:extLst>
                    <a:ext uri="{9D8B030D-6E8A-4147-A177-3AD203B41FA5}">
                      <a16:colId xmlns:a16="http://schemas.microsoft.com/office/drawing/2014/main" val="3499417388"/>
                    </a:ext>
                  </a:extLst>
                </a:gridCol>
                <a:gridCol w="576072">
                  <a:extLst>
                    <a:ext uri="{9D8B030D-6E8A-4147-A177-3AD203B41FA5}">
                      <a16:colId xmlns:a16="http://schemas.microsoft.com/office/drawing/2014/main" val="671810483"/>
                    </a:ext>
                  </a:extLst>
                </a:gridCol>
                <a:gridCol w="576072">
                  <a:extLst>
                    <a:ext uri="{9D8B030D-6E8A-4147-A177-3AD203B41FA5}">
                      <a16:colId xmlns:a16="http://schemas.microsoft.com/office/drawing/2014/main" val="3738817249"/>
                    </a:ext>
                  </a:extLst>
                </a:gridCol>
                <a:gridCol w="576072">
                  <a:extLst>
                    <a:ext uri="{9D8B030D-6E8A-4147-A177-3AD203B41FA5}">
                      <a16:colId xmlns:a16="http://schemas.microsoft.com/office/drawing/2014/main" val="1662916367"/>
                    </a:ext>
                  </a:extLst>
                </a:gridCol>
                <a:gridCol w="576072">
                  <a:extLst>
                    <a:ext uri="{9D8B030D-6E8A-4147-A177-3AD203B41FA5}">
                      <a16:colId xmlns:a16="http://schemas.microsoft.com/office/drawing/2014/main" val="1774354265"/>
                    </a:ext>
                  </a:extLst>
                </a:gridCol>
                <a:gridCol w="576072">
                  <a:extLst>
                    <a:ext uri="{9D8B030D-6E8A-4147-A177-3AD203B41FA5}">
                      <a16:colId xmlns:a16="http://schemas.microsoft.com/office/drawing/2014/main" val="1951809448"/>
                    </a:ext>
                  </a:extLst>
                </a:gridCol>
                <a:gridCol w="576072">
                  <a:extLst>
                    <a:ext uri="{9D8B030D-6E8A-4147-A177-3AD203B41FA5}">
                      <a16:colId xmlns:a16="http://schemas.microsoft.com/office/drawing/2014/main" val="2434560343"/>
                    </a:ext>
                  </a:extLst>
                </a:gridCol>
                <a:gridCol w="576072">
                  <a:extLst>
                    <a:ext uri="{9D8B030D-6E8A-4147-A177-3AD203B41FA5}">
                      <a16:colId xmlns:a16="http://schemas.microsoft.com/office/drawing/2014/main" val="3795237635"/>
                    </a:ext>
                  </a:extLst>
                </a:gridCol>
                <a:gridCol w="576072">
                  <a:extLst>
                    <a:ext uri="{9D8B030D-6E8A-4147-A177-3AD203B41FA5}">
                      <a16:colId xmlns:a16="http://schemas.microsoft.com/office/drawing/2014/main" val="4227486777"/>
                    </a:ext>
                  </a:extLst>
                </a:gridCol>
                <a:gridCol w="576072">
                  <a:extLst>
                    <a:ext uri="{9D8B030D-6E8A-4147-A177-3AD203B41FA5}">
                      <a16:colId xmlns:a16="http://schemas.microsoft.com/office/drawing/2014/main" val="2429553706"/>
                    </a:ext>
                  </a:extLst>
                </a:gridCol>
                <a:gridCol w="576072">
                  <a:extLst>
                    <a:ext uri="{9D8B030D-6E8A-4147-A177-3AD203B41FA5}">
                      <a16:colId xmlns:a16="http://schemas.microsoft.com/office/drawing/2014/main" val="1483138695"/>
                    </a:ext>
                  </a:extLst>
                </a:gridCol>
                <a:gridCol w="576072">
                  <a:extLst>
                    <a:ext uri="{9D8B030D-6E8A-4147-A177-3AD203B41FA5}">
                      <a16:colId xmlns:a16="http://schemas.microsoft.com/office/drawing/2014/main" val="26549745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23218071"/>
                  </a:ext>
                </a:extLst>
              </a:tr>
              <a:tr h="370840">
                <a:tc>
                  <a:txBody>
                    <a:bodyPr/>
                    <a:lstStyle/>
                    <a:p>
                      <a:r>
                        <a:rPr lang="en-US" sz="1000"/>
                        <a:t>1191</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0.0924 %</a:t>
                      </a:r>
                    </a:p>
                  </a:txBody>
                  <a:tcPr/>
                </a:tc>
                <a:tc>
                  <a:txBody>
                    <a:bodyPr/>
                    <a:lstStyle/>
                    <a:p>
                      <a:r>
                        <a:rPr lang="en-US" sz="1000"/>
                        <a:t>0.0 %</a:t>
                      </a:r>
                    </a:p>
                  </a:txBody>
                  <a:tcPr/>
                </a:tc>
                <a:extLst>
                  <a:ext uri="{0D108BD9-81ED-4DB2-BD59-A6C34878D82A}">
                    <a16:rowId xmlns:a16="http://schemas.microsoft.com/office/drawing/2014/main" val="1614766340"/>
                  </a:ext>
                </a:extLst>
              </a:tr>
            </a:tbl>
          </a:graphicData>
        </a:graphic>
      </p:graphicFrame>
      <p:sp>
        <p:nvSpPr>
          <p:cNvPr id="4" name="Text Placeholder 3">
            <a:extLst>
              <a:ext uri="{FF2B5EF4-FFF2-40B4-BE49-F238E27FC236}">
                <a16:creationId xmlns:a16="http://schemas.microsoft.com/office/drawing/2014/main" id="{1AEB6A6E-49E5-4DA0-AB98-477C49BC9613}"/>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56366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131D-3930-4BE1-9807-0CA5456DCCA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BD769F3-16E7-4FCB-B9F9-B2360D5A6D49}"/>
              </a:ext>
            </a:extLst>
          </p:cNvPr>
          <p:cNvGraphicFramePr>
            <a:graphicFrameLocks noGrp="1"/>
          </p:cNvGraphicFramePr>
          <p:nvPr>
            <p:ph type="chart" sz="quarter" idx="13"/>
            <p:extLst>
              <p:ext uri="{D42A27DB-BD31-4B8C-83A1-F6EECF244321}">
                <p14:modId xmlns:p14="http://schemas.microsoft.com/office/powerpoint/2010/main" val="3889713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6714FD-C525-4D03-897C-7D14FF85490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E3EB032-9931-4676-9998-AD44A21BA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447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8F7D2-8705-4890-BE00-47984F02CD7E}"/>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395ED11-174E-4FCB-86FF-8651587C7C23}"/>
              </a:ext>
            </a:extLst>
          </p:cNvPr>
          <p:cNvGraphicFramePr>
            <a:graphicFrameLocks noGrp="1"/>
          </p:cNvGraphicFramePr>
          <p:nvPr>
            <p:ph type="chart" sz="quarter" idx="13"/>
            <p:extLst>
              <p:ext uri="{D42A27DB-BD31-4B8C-83A1-F6EECF244321}">
                <p14:modId xmlns:p14="http://schemas.microsoft.com/office/powerpoint/2010/main" val="2324281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D38185-F7C6-4987-BF37-72B56317E3A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5E02C06-0E3F-480C-9199-6C49F03E4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0456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D2ED-7E97-42F8-BE7F-E1E51C01A17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220D8590-6AB5-435C-9BF5-49B7591D3F96}"/>
              </a:ext>
            </a:extLst>
          </p:cNvPr>
          <p:cNvGraphicFramePr>
            <a:graphicFrameLocks noGrp="1"/>
          </p:cNvGraphicFramePr>
          <p:nvPr>
            <p:ph type="chart" sz="quarter" idx="13"/>
            <p:extLst>
              <p:ext uri="{D42A27DB-BD31-4B8C-83A1-F6EECF244321}">
                <p14:modId xmlns:p14="http://schemas.microsoft.com/office/powerpoint/2010/main" val="784036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3B090-D160-4E53-8C38-2742B6537AE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AFB020E-38C9-4C7F-8AA9-EA52D7F94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883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DEEF8-F1A3-4996-8399-2723BB910D9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737BEC8-9EDD-4023-91AF-24F71367ED3C}"/>
              </a:ext>
            </a:extLst>
          </p:cNvPr>
          <p:cNvGraphicFramePr>
            <a:graphicFrameLocks noGrp="1"/>
          </p:cNvGraphicFramePr>
          <p:nvPr>
            <p:ph type="tbl" sz="quarter" idx="13"/>
            <p:extLst>
              <p:ext uri="{D42A27DB-BD31-4B8C-83A1-F6EECF244321}">
                <p14:modId xmlns:p14="http://schemas.microsoft.com/office/powerpoint/2010/main" val="37891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72817812"/>
                    </a:ext>
                  </a:extLst>
                </a:gridCol>
                <a:gridCol w="493776">
                  <a:extLst>
                    <a:ext uri="{9D8B030D-6E8A-4147-A177-3AD203B41FA5}">
                      <a16:colId xmlns:a16="http://schemas.microsoft.com/office/drawing/2014/main" val="806838295"/>
                    </a:ext>
                  </a:extLst>
                </a:gridCol>
                <a:gridCol w="1069848">
                  <a:extLst>
                    <a:ext uri="{9D8B030D-6E8A-4147-A177-3AD203B41FA5}">
                      <a16:colId xmlns:a16="http://schemas.microsoft.com/office/drawing/2014/main" val="2629595525"/>
                    </a:ext>
                  </a:extLst>
                </a:gridCol>
                <a:gridCol w="1069848">
                  <a:extLst>
                    <a:ext uri="{9D8B030D-6E8A-4147-A177-3AD203B41FA5}">
                      <a16:colId xmlns:a16="http://schemas.microsoft.com/office/drawing/2014/main" val="38810017"/>
                    </a:ext>
                  </a:extLst>
                </a:gridCol>
                <a:gridCol w="1069848">
                  <a:extLst>
                    <a:ext uri="{9D8B030D-6E8A-4147-A177-3AD203B41FA5}">
                      <a16:colId xmlns:a16="http://schemas.microsoft.com/office/drawing/2014/main" val="1439602115"/>
                    </a:ext>
                  </a:extLst>
                </a:gridCol>
                <a:gridCol w="1069848">
                  <a:extLst>
                    <a:ext uri="{9D8B030D-6E8A-4147-A177-3AD203B41FA5}">
                      <a16:colId xmlns:a16="http://schemas.microsoft.com/office/drawing/2014/main" val="3096726698"/>
                    </a:ext>
                  </a:extLst>
                </a:gridCol>
                <a:gridCol w="1069848">
                  <a:extLst>
                    <a:ext uri="{9D8B030D-6E8A-4147-A177-3AD203B41FA5}">
                      <a16:colId xmlns:a16="http://schemas.microsoft.com/office/drawing/2014/main" val="274329483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806584490"/>
                  </a:ext>
                </a:extLst>
              </a:tr>
              <a:tr h="370840">
                <a:tc>
                  <a:txBody>
                    <a:bodyPr/>
                    <a:lstStyle/>
                    <a:p>
                      <a:r>
                        <a:rPr lang="en-US" sz="1000" b="1"/>
                        <a:t>@FirstInsHI - 2023-02-09 17:01:50</a:t>
                      </a:r>
                      <a:r>
                        <a:rPr lang="en-US" sz="1000"/>
                        <a:t>
 Calling all UH West Oahu students! Meet with members of our First Insurance team at the UHWO Career &amp;amp; Internship Fair ONE WEEK from today. @uhwestoahu @uhwocareers #insurancecareersmonth #werehiring https://t.co/7GUhkMas2i</a:t>
                      </a:r>
                    </a:p>
                  </a:txBody>
                  <a:tcPr/>
                </a:tc>
                <a:tc>
                  <a:txBody>
                    <a:bodyPr/>
                    <a:lstStyle/>
                    <a:p>
                      <a:r>
                        <a:rPr lang="en-US" sz="1000"/>
                        <a:t>02/10/2023 13:05:39</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0.3359 %</a:t>
                      </a:r>
                    </a:p>
                  </a:txBody>
                  <a:tcPr/>
                </a:tc>
                <a:extLst>
                  <a:ext uri="{0D108BD9-81ED-4DB2-BD59-A6C34878D82A}">
                    <a16:rowId xmlns:a16="http://schemas.microsoft.com/office/drawing/2014/main" val="3807920746"/>
                  </a:ext>
                </a:extLst>
              </a:tr>
              <a:tr h="370840">
                <a:tc>
                  <a:txBody>
                    <a:bodyPr/>
                    <a:lstStyle/>
                    <a:p>
                      <a:r>
                        <a:rPr lang="en-US" sz="1000" b="1"/>
                        <a:t>@FirstInsHI - 2023-02-08 19:01:40</a:t>
                      </a:r>
                      <a:r>
                        <a:rPr lang="en-US" sz="1000"/>
                        <a:t>
 Interested in starting a career in insurance? Our industry offers stability and opportunities to help people in their time of need. Check out positions available at #TeamFICOH and learn about our benefits by tapping below. #InsuranceCareersMonth #ICM2023
https://t.co/QbaErKp8pS</a:t>
                      </a:r>
                    </a:p>
                  </a:txBody>
                  <a:tcPr/>
                </a:tc>
                <a:tc>
                  <a:txBody>
                    <a:bodyPr/>
                    <a:lstStyle/>
                    <a:p>
                      <a:r>
                        <a:rPr lang="en-US" sz="1000"/>
                        <a:t>02/09/2023 13:05:46</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0.2519 %</a:t>
                      </a:r>
                    </a:p>
                  </a:txBody>
                  <a:tcPr/>
                </a:tc>
                <a:extLst>
                  <a:ext uri="{0D108BD9-81ED-4DB2-BD59-A6C34878D82A}">
                    <a16:rowId xmlns:a16="http://schemas.microsoft.com/office/drawing/2014/main" val="321706694"/>
                  </a:ext>
                </a:extLst>
              </a:tr>
              <a:tr h="370840">
                <a:tc>
                  <a:txBody>
                    <a:bodyPr/>
                    <a:lstStyle/>
                    <a:p>
                      <a:r>
                        <a:rPr lang="en-US" sz="1000" b="1"/>
                        <a:t>@FirstInsHI - 2023-02-10 14:01:49</a:t>
                      </a:r>
                      <a:r>
                        <a:rPr lang="en-US" sz="1000"/>
                        <a:t>
 First Insurance has supported @alohaunitedway and the work they and their partner agencies do to solve our community’s pressing problems. FICOH and its associates donated a total of ,000. Tap the link below to read more. #AlohaUnitedWay #TeamFICOH
https://t.co/cZtIXoxSzl https://t.co/OT00c25gg6</a:t>
                      </a:r>
                    </a:p>
                  </a:txBody>
                  <a:tcPr/>
                </a:tc>
                <a:tc>
                  <a:txBody>
                    <a:bodyPr/>
                    <a:lstStyle/>
                    <a:p>
                      <a:r>
                        <a:rPr lang="en-US" sz="1000"/>
                        <a:t>02/10/2023 19:05:40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0.2519 %</a:t>
                      </a:r>
                    </a:p>
                  </a:txBody>
                  <a:tcPr/>
                </a:tc>
                <a:extLst>
                  <a:ext uri="{0D108BD9-81ED-4DB2-BD59-A6C34878D82A}">
                    <a16:rowId xmlns:a16="http://schemas.microsoft.com/office/drawing/2014/main" val="1503416231"/>
                  </a:ext>
                </a:extLst>
              </a:tr>
            </a:tbl>
          </a:graphicData>
        </a:graphic>
      </p:graphicFrame>
      <p:sp>
        <p:nvSpPr>
          <p:cNvPr id="4" name="Text Placeholder 3">
            <a:extLst>
              <a:ext uri="{FF2B5EF4-FFF2-40B4-BE49-F238E27FC236}">
                <a16:creationId xmlns:a16="http://schemas.microsoft.com/office/drawing/2014/main" id="{5F6D2F6C-520E-4CE3-B835-B70D040D97C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17295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C95CC-7B2B-4FA0-8DD2-5673D1446BA4}"/>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9DCBCE3-84F9-429D-AABD-7A2B4740F87A}"/>
              </a:ext>
            </a:extLst>
          </p:cNvPr>
          <p:cNvGraphicFramePr>
            <a:graphicFrameLocks noGrp="1"/>
          </p:cNvGraphicFramePr>
          <p:nvPr>
            <p:ph type="tbl" sz="quarter" idx="13"/>
            <p:extLst>
              <p:ext uri="{D42A27DB-BD31-4B8C-83A1-F6EECF244321}">
                <p14:modId xmlns:p14="http://schemas.microsoft.com/office/powerpoint/2010/main" val="373317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45430204"/>
                    </a:ext>
                  </a:extLst>
                </a:gridCol>
                <a:gridCol w="576072">
                  <a:extLst>
                    <a:ext uri="{9D8B030D-6E8A-4147-A177-3AD203B41FA5}">
                      <a16:colId xmlns:a16="http://schemas.microsoft.com/office/drawing/2014/main" val="2656477545"/>
                    </a:ext>
                  </a:extLst>
                </a:gridCol>
                <a:gridCol w="576072">
                  <a:extLst>
                    <a:ext uri="{9D8B030D-6E8A-4147-A177-3AD203B41FA5}">
                      <a16:colId xmlns:a16="http://schemas.microsoft.com/office/drawing/2014/main" val="3262307124"/>
                    </a:ext>
                  </a:extLst>
                </a:gridCol>
                <a:gridCol w="576072">
                  <a:extLst>
                    <a:ext uri="{9D8B030D-6E8A-4147-A177-3AD203B41FA5}">
                      <a16:colId xmlns:a16="http://schemas.microsoft.com/office/drawing/2014/main" val="2801830472"/>
                    </a:ext>
                  </a:extLst>
                </a:gridCol>
                <a:gridCol w="576072">
                  <a:extLst>
                    <a:ext uri="{9D8B030D-6E8A-4147-A177-3AD203B41FA5}">
                      <a16:colId xmlns:a16="http://schemas.microsoft.com/office/drawing/2014/main" val="1116501407"/>
                    </a:ext>
                  </a:extLst>
                </a:gridCol>
                <a:gridCol w="576072">
                  <a:extLst>
                    <a:ext uri="{9D8B030D-6E8A-4147-A177-3AD203B41FA5}">
                      <a16:colId xmlns:a16="http://schemas.microsoft.com/office/drawing/2014/main" val="1575244341"/>
                    </a:ext>
                  </a:extLst>
                </a:gridCol>
                <a:gridCol w="576072">
                  <a:extLst>
                    <a:ext uri="{9D8B030D-6E8A-4147-A177-3AD203B41FA5}">
                      <a16:colId xmlns:a16="http://schemas.microsoft.com/office/drawing/2014/main" val="965616379"/>
                    </a:ext>
                  </a:extLst>
                </a:gridCol>
                <a:gridCol w="576072">
                  <a:extLst>
                    <a:ext uri="{9D8B030D-6E8A-4147-A177-3AD203B41FA5}">
                      <a16:colId xmlns:a16="http://schemas.microsoft.com/office/drawing/2014/main" val="3277561790"/>
                    </a:ext>
                  </a:extLst>
                </a:gridCol>
                <a:gridCol w="576072">
                  <a:extLst>
                    <a:ext uri="{9D8B030D-6E8A-4147-A177-3AD203B41FA5}">
                      <a16:colId xmlns:a16="http://schemas.microsoft.com/office/drawing/2014/main" val="3946050087"/>
                    </a:ext>
                  </a:extLst>
                </a:gridCol>
                <a:gridCol w="576072">
                  <a:extLst>
                    <a:ext uri="{9D8B030D-6E8A-4147-A177-3AD203B41FA5}">
                      <a16:colId xmlns:a16="http://schemas.microsoft.com/office/drawing/2014/main" val="2557248800"/>
                    </a:ext>
                  </a:extLst>
                </a:gridCol>
                <a:gridCol w="576072">
                  <a:extLst>
                    <a:ext uri="{9D8B030D-6E8A-4147-A177-3AD203B41FA5}">
                      <a16:colId xmlns:a16="http://schemas.microsoft.com/office/drawing/2014/main" val="21850796"/>
                    </a:ext>
                  </a:extLst>
                </a:gridCol>
                <a:gridCol w="576072">
                  <a:extLst>
                    <a:ext uri="{9D8B030D-6E8A-4147-A177-3AD203B41FA5}">
                      <a16:colId xmlns:a16="http://schemas.microsoft.com/office/drawing/2014/main" val="3402563586"/>
                    </a:ext>
                  </a:extLst>
                </a:gridCol>
                <a:gridCol w="576072">
                  <a:extLst>
                    <a:ext uri="{9D8B030D-6E8A-4147-A177-3AD203B41FA5}">
                      <a16:colId xmlns:a16="http://schemas.microsoft.com/office/drawing/2014/main" val="2253812523"/>
                    </a:ext>
                  </a:extLst>
                </a:gridCol>
                <a:gridCol w="576072">
                  <a:extLst>
                    <a:ext uri="{9D8B030D-6E8A-4147-A177-3AD203B41FA5}">
                      <a16:colId xmlns:a16="http://schemas.microsoft.com/office/drawing/2014/main" val="420054028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475613328"/>
                  </a:ext>
                </a:extLst>
              </a:tr>
              <a:tr h="370840">
                <a:tc>
                  <a:txBody>
                    <a:bodyPr/>
                    <a:lstStyle/>
                    <a:p>
                      <a:r>
                        <a:rPr lang="en-US" sz="1000"/>
                        <a:t>3919</a:t>
                      </a:r>
                    </a:p>
                  </a:txBody>
                  <a:tcPr/>
                </a:tc>
                <a:tc>
                  <a:txBody>
                    <a:bodyPr/>
                    <a:lstStyle/>
                    <a:p>
                      <a:r>
                        <a:rPr lang="en-US" sz="1000"/>
                        <a:t>36</a:t>
                      </a:r>
                    </a:p>
                  </a:txBody>
                  <a:tcPr/>
                </a:tc>
                <a:tc>
                  <a:txBody>
                    <a:bodyPr/>
                    <a:lstStyle/>
                    <a:p>
                      <a:r>
                        <a:rPr lang="en-US" sz="1000"/>
                        <a:t>5</a:t>
                      </a:r>
                    </a:p>
                  </a:txBody>
                  <a:tcPr/>
                </a:tc>
                <a:tc>
                  <a:txBody>
                    <a:bodyPr/>
                    <a:lstStyle/>
                    <a:p>
                      <a:r>
                        <a:rPr lang="en-US" sz="1000"/>
                        <a:t>259</a:t>
                      </a:r>
                    </a:p>
                  </a:txBody>
                  <a:tcPr/>
                </a:tc>
                <a:tc>
                  <a:txBody>
                    <a:bodyPr/>
                    <a:lstStyle/>
                    <a:p>
                      <a:r>
                        <a:rPr lang="en-US" sz="1000"/>
                        <a:t>51.8</a:t>
                      </a:r>
                    </a:p>
                  </a:txBody>
                  <a:tcPr/>
                </a:tc>
                <a:tc>
                  <a:txBody>
                    <a:bodyPr/>
                    <a:lstStyle/>
                    <a:p>
                      <a:r>
                        <a:rPr lang="en-US" sz="1000"/>
                        <a:t>9</a:t>
                      </a:r>
                    </a:p>
                  </a:txBody>
                  <a:tcPr/>
                </a:tc>
                <a:tc>
                  <a:txBody>
                    <a:bodyPr/>
                    <a:lstStyle/>
                    <a:p>
                      <a:r>
                        <a:rPr lang="en-US" sz="1000"/>
                        <a:t>1</a:t>
                      </a:r>
                    </a:p>
                  </a:txBody>
                  <a:tcPr/>
                </a:tc>
                <a:tc>
                  <a:txBody>
                    <a:bodyPr/>
                    <a:lstStyle/>
                    <a:p>
                      <a:r>
                        <a:rPr lang="en-US" sz="1000"/>
                        <a:t>0.2</a:t>
                      </a:r>
                    </a:p>
                  </a:txBody>
                  <a:tcPr/>
                </a:tc>
                <a:tc>
                  <a:txBody>
                    <a:bodyPr/>
                    <a:lstStyle/>
                    <a:p>
                      <a:r>
                        <a:rPr lang="en-US" sz="1000"/>
                        <a:t>752</a:t>
                      </a:r>
                    </a:p>
                  </a:txBody>
                  <a:tcPr/>
                </a:tc>
                <a:tc>
                  <a:txBody>
                    <a:bodyPr/>
                    <a:lstStyle/>
                    <a:p>
                      <a:r>
                        <a:rPr lang="en-US" sz="1000"/>
                        <a:t>150.4</a:t>
                      </a:r>
                    </a:p>
                  </a:txBody>
                  <a:tcPr/>
                </a:tc>
                <a:tc>
                  <a:txBody>
                    <a:bodyPr/>
                    <a:lstStyle/>
                    <a:p>
                      <a:r>
                        <a:rPr lang="en-US" sz="1000"/>
                        <a:t>8684</a:t>
                      </a:r>
                    </a:p>
                  </a:txBody>
                  <a:tcPr/>
                </a:tc>
                <a:tc>
                  <a:txBody>
                    <a:bodyPr/>
                    <a:lstStyle/>
                    <a:p>
                      <a:r>
                        <a:rPr lang="en-US" sz="1000"/>
                        <a:t>1736.8</a:t>
                      </a:r>
                    </a:p>
                  </a:txBody>
                  <a:tcPr/>
                </a:tc>
                <a:tc>
                  <a:txBody>
                    <a:bodyPr/>
                    <a:lstStyle/>
                    <a:p>
                      <a:r>
                        <a:rPr lang="en-US" sz="1000"/>
                        <a:t>10.666761455197 %</a:t>
                      </a:r>
                    </a:p>
                  </a:txBody>
                  <a:tcPr/>
                </a:tc>
                <a:tc>
                  <a:txBody>
                    <a:bodyPr/>
                    <a:lstStyle/>
                    <a:p>
                      <a:r>
                        <a:rPr lang="en-US" sz="1000"/>
                        <a:t>0</a:t>
                      </a:r>
                    </a:p>
                  </a:txBody>
                  <a:tcPr/>
                </a:tc>
                <a:extLst>
                  <a:ext uri="{0D108BD9-81ED-4DB2-BD59-A6C34878D82A}">
                    <a16:rowId xmlns:a16="http://schemas.microsoft.com/office/drawing/2014/main" val="1936741903"/>
                  </a:ext>
                </a:extLst>
              </a:tr>
            </a:tbl>
          </a:graphicData>
        </a:graphic>
      </p:graphicFrame>
      <p:sp>
        <p:nvSpPr>
          <p:cNvPr id="4" name="Text Placeholder 3">
            <a:extLst>
              <a:ext uri="{FF2B5EF4-FFF2-40B4-BE49-F238E27FC236}">
                <a16:creationId xmlns:a16="http://schemas.microsoft.com/office/drawing/2014/main" id="{11583C50-86B4-403E-9434-D0E1F4C850C5}"/>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55307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2D24F-C3CB-4B98-9876-4783221E7BEE}"/>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68ED629E-E134-4BFC-B93F-FAFE09AC5335}"/>
              </a:ext>
            </a:extLst>
          </p:cNvPr>
          <p:cNvGraphicFramePr>
            <a:graphicFrameLocks noGrp="1"/>
          </p:cNvGraphicFramePr>
          <p:nvPr>
            <p:ph type="chart" sz="quarter" idx="13"/>
            <p:extLst>
              <p:ext uri="{D42A27DB-BD31-4B8C-83A1-F6EECF244321}">
                <p14:modId xmlns:p14="http://schemas.microsoft.com/office/powerpoint/2010/main" val="2461112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413222-24F2-47B8-908B-868BEF5A1CF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EF7933F-E26D-4A9C-A742-4FD6AE60FF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5119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0DF99-F5B1-443D-9E18-D3A513DE1FC8}"/>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F37582F-F3D1-4F9C-88BD-3B95E9E37B3E}"/>
              </a:ext>
            </a:extLst>
          </p:cNvPr>
          <p:cNvGraphicFramePr>
            <a:graphicFrameLocks noGrp="1"/>
          </p:cNvGraphicFramePr>
          <p:nvPr>
            <p:ph type="chart" sz="quarter" idx="13"/>
            <p:extLst>
              <p:ext uri="{D42A27DB-BD31-4B8C-83A1-F6EECF244321}">
                <p14:modId xmlns:p14="http://schemas.microsoft.com/office/powerpoint/2010/main" val="4020153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525F14-D31F-467A-BA2B-AEC0C42333C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0C335CF-A4F6-4740-8387-F477780D5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0791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393A-51F8-499D-9E2B-0DD1380A14D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B0EED35A-7F3E-4076-99D7-39498DB957F9}"/>
              </a:ext>
            </a:extLst>
          </p:cNvPr>
          <p:cNvGraphicFramePr>
            <a:graphicFrameLocks noGrp="1"/>
          </p:cNvGraphicFramePr>
          <p:nvPr>
            <p:ph type="chart" sz="quarter" idx="13"/>
            <p:extLst>
              <p:ext uri="{D42A27DB-BD31-4B8C-83A1-F6EECF244321}">
                <p14:modId xmlns:p14="http://schemas.microsoft.com/office/powerpoint/2010/main" val="3312075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1D3148-0B0A-47CD-9C6E-6FCC579BF67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F5FD363-1778-45E0-BE09-3313402A35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1154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1BD6-B465-4EFE-8B8B-6398ED9A77B4}"/>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B6BE7A47-ACB4-41AF-A347-91E16C7343DA}"/>
              </a:ext>
            </a:extLst>
          </p:cNvPr>
          <p:cNvGraphicFramePr>
            <a:graphicFrameLocks noGrp="1"/>
          </p:cNvGraphicFramePr>
          <p:nvPr>
            <p:ph type="chart" sz="quarter" idx="13"/>
            <p:extLst>
              <p:ext uri="{D42A27DB-BD31-4B8C-83A1-F6EECF244321}">
                <p14:modId xmlns:p14="http://schemas.microsoft.com/office/powerpoint/2010/main" val="548404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047E54-BA77-43B0-8B1A-200222507F9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A27800F-6CAF-48FA-8006-C47ACA7055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0790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E2D6-70B3-4C98-9F87-7FCE05424B90}"/>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D84DB3F8-B97A-4E01-9EF8-1C2489C030EF}"/>
              </a:ext>
            </a:extLst>
          </p:cNvPr>
          <p:cNvGraphicFramePr>
            <a:graphicFrameLocks noGrp="1"/>
          </p:cNvGraphicFramePr>
          <p:nvPr>
            <p:ph type="tbl" sz="quarter" idx="13"/>
            <p:extLst>
              <p:ext uri="{D42A27DB-BD31-4B8C-83A1-F6EECF244321}">
                <p14:modId xmlns:p14="http://schemas.microsoft.com/office/powerpoint/2010/main" val="658759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46170519"/>
                    </a:ext>
                  </a:extLst>
                </a:gridCol>
                <a:gridCol w="740664">
                  <a:extLst>
                    <a:ext uri="{9D8B030D-6E8A-4147-A177-3AD203B41FA5}">
                      <a16:colId xmlns:a16="http://schemas.microsoft.com/office/drawing/2014/main" val="115446176"/>
                    </a:ext>
                  </a:extLst>
                </a:gridCol>
                <a:gridCol w="740664">
                  <a:extLst>
                    <a:ext uri="{9D8B030D-6E8A-4147-A177-3AD203B41FA5}">
                      <a16:colId xmlns:a16="http://schemas.microsoft.com/office/drawing/2014/main" val="1330801494"/>
                    </a:ext>
                  </a:extLst>
                </a:gridCol>
                <a:gridCol w="740664">
                  <a:extLst>
                    <a:ext uri="{9D8B030D-6E8A-4147-A177-3AD203B41FA5}">
                      <a16:colId xmlns:a16="http://schemas.microsoft.com/office/drawing/2014/main" val="2175710465"/>
                    </a:ext>
                  </a:extLst>
                </a:gridCol>
                <a:gridCol w="740664">
                  <a:extLst>
                    <a:ext uri="{9D8B030D-6E8A-4147-A177-3AD203B41FA5}">
                      <a16:colId xmlns:a16="http://schemas.microsoft.com/office/drawing/2014/main" val="1849022097"/>
                    </a:ext>
                  </a:extLst>
                </a:gridCol>
                <a:gridCol w="740664">
                  <a:extLst>
                    <a:ext uri="{9D8B030D-6E8A-4147-A177-3AD203B41FA5}">
                      <a16:colId xmlns:a16="http://schemas.microsoft.com/office/drawing/2014/main" val="2356595541"/>
                    </a:ext>
                  </a:extLst>
                </a:gridCol>
                <a:gridCol w="740664">
                  <a:extLst>
                    <a:ext uri="{9D8B030D-6E8A-4147-A177-3AD203B41FA5}">
                      <a16:colId xmlns:a16="http://schemas.microsoft.com/office/drawing/2014/main" val="1472460824"/>
                    </a:ext>
                  </a:extLst>
                </a:gridCol>
                <a:gridCol w="740664">
                  <a:extLst>
                    <a:ext uri="{9D8B030D-6E8A-4147-A177-3AD203B41FA5}">
                      <a16:colId xmlns:a16="http://schemas.microsoft.com/office/drawing/2014/main" val="1724841786"/>
                    </a:ext>
                  </a:extLst>
                </a:gridCol>
                <a:gridCol w="740664">
                  <a:extLst>
                    <a:ext uri="{9D8B030D-6E8A-4147-A177-3AD203B41FA5}">
                      <a16:colId xmlns:a16="http://schemas.microsoft.com/office/drawing/2014/main" val="3933742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7410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- 2023-02-13 15:50:41</a:t>
                      </a:r>
                      <a:r>
                        <a:rPr kumimoji="0" lang="en-US" sz="1000" b="0" i="0" u="none" strike="noStrike" kern="1200" cap="none" spc="0" normalizeH="0" baseline="0" noProof="0">
                          <a:ln>
                            <a:noFill/>
                          </a:ln>
                          <a:solidFill>
                            <a:prstClr val="black"/>
                          </a:solidFill>
                          <a:effectLst/>
                          <a:uLnTx/>
                          <a:uFillTx/>
                          <a:latin typeface="+mn-lt"/>
                          <a:ea typeface="+mn-ea"/>
                          <a:cs typeface="+mn-cs"/>
                        </a:rPr>
                        <a:t>
 We're getting the new year off to a healthy start! Last week, associates from our Honolulu and West Oahu offices took a midday break to get out in the sunshine for a 30-minute walk. Brisk walks are good for our physical and mental health and a great way to reconnect with friends. Mahalo to our Wellness Ambassadors Committee for planning the event.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15.268987341772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8079214"/>
                  </a:ext>
                </a:extLst>
              </a:tr>
            </a:tbl>
          </a:graphicData>
        </a:graphic>
      </p:graphicFrame>
      <p:sp>
        <p:nvSpPr>
          <p:cNvPr id="4" name="Text Placeholder 3">
            <a:extLst>
              <a:ext uri="{FF2B5EF4-FFF2-40B4-BE49-F238E27FC236}">
                <a16:creationId xmlns:a16="http://schemas.microsoft.com/office/drawing/2014/main" id="{2B24F6F5-4929-44D7-B5EE-17186C5FBD83}"/>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192830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AB99-FC8E-48B2-88FE-A67FD312C4EF}"/>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BCCEB89F-1235-423F-B104-E069B7D272BC}"/>
              </a:ext>
            </a:extLst>
          </p:cNvPr>
          <p:cNvGraphicFramePr>
            <a:graphicFrameLocks noGrp="1"/>
          </p:cNvGraphicFramePr>
          <p:nvPr>
            <p:ph type="tbl" sz="quarter" idx="13"/>
            <p:extLst>
              <p:ext uri="{D42A27DB-BD31-4B8C-83A1-F6EECF244321}">
                <p14:modId xmlns:p14="http://schemas.microsoft.com/office/powerpoint/2010/main" val="1562645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32575586"/>
                    </a:ext>
                  </a:extLst>
                </a:gridCol>
                <a:gridCol w="740664">
                  <a:extLst>
                    <a:ext uri="{9D8B030D-6E8A-4147-A177-3AD203B41FA5}">
                      <a16:colId xmlns:a16="http://schemas.microsoft.com/office/drawing/2014/main" val="1560623926"/>
                    </a:ext>
                  </a:extLst>
                </a:gridCol>
                <a:gridCol w="740664">
                  <a:extLst>
                    <a:ext uri="{9D8B030D-6E8A-4147-A177-3AD203B41FA5}">
                      <a16:colId xmlns:a16="http://schemas.microsoft.com/office/drawing/2014/main" val="3529147656"/>
                    </a:ext>
                  </a:extLst>
                </a:gridCol>
                <a:gridCol w="740664">
                  <a:extLst>
                    <a:ext uri="{9D8B030D-6E8A-4147-A177-3AD203B41FA5}">
                      <a16:colId xmlns:a16="http://schemas.microsoft.com/office/drawing/2014/main" val="2300197729"/>
                    </a:ext>
                  </a:extLst>
                </a:gridCol>
                <a:gridCol w="740664">
                  <a:extLst>
                    <a:ext uri="{9D8B030D-6E8A-4147-A177-3AD203B41FA5}">
                      <a16:colId xmlns:a16="http://schemas.microsoft.com/office/drawing/2014/main" val="802761821"/>
                    </a:ext>
                  </a:extLst>
                </a:gridCol>
                <a:gridCol w="740664">
                  <a:extLst>
                    <a:ext uri="{9D8B030D-6E8A-4147-A177-3AD203B41FA5}">
                      <a16:colId xmlns:a16="http://schemas.microsoft.com/office/drawing/2014/main" val="2107740990"/>
                    </a:ext>
                  </a:extLst>
                </a:gridCol>
                <a:gridCol w="740664">
                  <a:extLst>
                    <a:ext uri="{9D8B030D-6E8A-4147-A177-3AD203B41FA5}">
                      <a16:colId xmlns:a16="http://schemas.microsoft.com/office/drawing/2014/main" val="2774246328"/>
                    </a:ext>
                  </a:extLst>
                </a:gridCol>
                <a:gridCol w="740664">
                  <a:extLst>
                    <a:ext uri="{9D8B030D-6E8A-4147-A177-3AD203B41FA5}">
                      <a16:colId xmlns:a16="http://schemas.microsoft.com/office/drawing/2014/main" val="2281765994"/>
                    </a:ext>
                  </a:extLst>
                </a:gridCol>
                <a:gridCol w="740664">
                  <a:extLst>
                    <a:ext uri="{9D8B030D-6E8A-4147-A177-3AD203B41FA5}">
                      <a16:colId xmlns:a16="http://schemas.microsoft.com/office/drawing/2014/main" val="318807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4847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- 2023-02-17 15:07:30</a:t>
                      </a:r>
                      <a:r>
                        <a:rPr kumimoji="0" lang="en-US" sz="1000" b="0" i="0" u="none" strike="noStrike" kern="1200" cap="none" spc="0" normalizeH="0" baseline="0" noProof="0">
                          <a:ln>
                            <a:noFill/>
                          </a:ln>
                          <a:solidFill>
                            <a:prstClr val="black"/>
                          </a:solidFill>
                          <a:effectLst/>
                          <a:uLnTx/>
                          <a:uFillTx/>
                          <a:latin typeface="+mn-lt"/>
                          <a:ea typeface="+mn-ea"/>
                          <a:cs typeface="+mn-cs"/>
                        </a:rPr>
                        <a:t>
 The participants in Tokio Marine's Next Generation Leadership Program arrived in Hawaii for a few days of seminars and team-building fun! Last night, they watched the reigning UH Men's Volleyball champs improve to 10-0 to stay undefeated with a win against Concordia University Irvine. 
"Next Gen" is a leadership development program for senior personnel from Tokio Marine group companies in the U.S. This year, our very own Marivic Puaa is a part of the team. Despite the wind and rain, we hope the Next Gen team enjoyed their stay in the islands!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13.284671532847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0440327"/>
                  </a:ext>
                </a:extLst>
              </a:tr>
            </a:tbl>
          </a:graphicData>
        </a:graphic>
      </p:graphicFrame>
      <p:sp>
        <p:nvSpPr>
          <p:cNvPr id="4" name="Text Placeholder 3">
            <a:extLst>
              <a:ext uri="{FF2B5EF4-FFF2-40B4-BE49-F238E27FC236}">
                <a16:creationId xmlns:a16="http://schemas.microsoft.com/office/drawing/2014/main" id="{E46F3A39-435A-4398-BAF2-B56E5E01CD1D}"/>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458566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32726-B6F0-4534-8097-A342AF6D3177}"/>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6C866973-FFE2-4CC4-893F-71E6139CD9B3}"/>
              </a:ext>
            </a:extLst>
          </p:cNvPr>
          <p:cNvGraphicFramePr>
            <a:graphicFrameLocks noGrp="1"/>
          </p:cNvGraphicFramePr>
          <p:nvPr>
            <p:ph type="tbl" sz="quarter" idx="13"/>
            <p:extLst>
              <p:ext uri="{D42A27DB-BD31-4B8C-83A1-F6EECF244321}">
                <p14:modId xmlns:p14="http://schemas.microsoft.com/office/powerpoint/2010/main" val="3569135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08255190"/>
                    </a:ext>
                  </a:extLst>
                </a:gridCol>
                <a:gridCol w="740664">
                  <a:extLst>
                    <a:ext uri="{9D8B030D-6E8A-4147-A177-3AD203B41FA5}">
                      <a16:colId xmlns:a16="http://schemas.microsoft.com/office/drawing/2014/main" val="44941069"/>
                    </a:ext>
                  </a:extLst>
                </a:gridCol>
                <a:gridCol w="740664">
                  <a:extLst>
                    <a:ext uri="{9D8B030D-6E8A-4147-A177-3AD203B41FA5}">
                      <a16:colId xmlns:a16="http://schemas.microsoft.com/office/drawing/2014/main" val="3142925928"/>
                    </a:ext>
                  </a:extLst>
                </a:gridCol>
                <a:gridCol w="740664">
                  <a:extLst>
                    <a:ext uri="{9D8B030D-6E8A-4147-A177-3AD203B41FA5}">
                      <a16:colId xmlns:a16="http://schemas.microsoft.com/office/drawing/2014/main" val="288448705"/>
                    </a:ext>
                  </a:extLst>
                </a:gridCol>
                <a:gridCol w="740664">
                  <a:extLst>
                    <a:ext uri="{9D8B030D-6E8A-4147-A177-3AD203B41FA5}">
                      <a16:colId xmlns:a16="http://schemas.microsoft.com/office/drawing/2014/main" val="569947307"/>
                    </a:ext>
                  </a:extLst>
                </a:gridCol>
                <a:gridCol w="740664">
                  <a:extLst>
                    <a:ext uri="{9D8B030D-6E8A-4147-A177-3AD203B41FA5}">
                      <a16:colId xmlns:a16="http://schemas.microsoft.com/office/drawing/2014/main" val="3772742707"/>
                    </a:ext>
                  </a:extLst>
                </a:gridCol>
                <a:gridCol w="740664">
                  <a:extLst>
                    <a:ext uri="{9D8B030D-6E8A-4147-A177-3AD203B41FA5}">
                      <a16:colId xmlns:a16="http://schemas.microsoft.com/office/drawing/2014/main" val="1845688520"/>
                    </a:ext>
                  </a:extLst>
                </a:gridCol>
                <a:gridCol w="740664">
                  <a:extLst>
                    <a:ext uri="{9D8B030D-6E8A-4147-A177-3AD203B41FA5}">
                      <a16:colId xmlns:a16="http://schemas.microsoft.com/office/drawing/2014/main" val="1026217777"/>
                    </a:ext>
                  </a:extLst>
                </a:gridCol>
                <a:gridCol w="740664">
                  <a:extLst>
                    <a:ext uri="{9D8B030D-6E8A-4147-A177-3AD203B41FA5}">
                      <a16:colId xmlns:a16="http://schemas.microsoft.com/office/drawing/2014/main" val="425183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184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- 2023-02-10 18:17:16</a:t>
                      </a:r>
                      <a:r>
                        <a:rPr kumimoji="0" lang="en-US" sz="1000" b="0" i="0" u="none" strike="noStrike" kern="1200" cap="none" spc="0" normalizeH="0" baseline="0" noProof="0">
                          <a:ln>
                            <a:noFill/>
                          </a:ln>
                          <a:solidFill>
                            <a:prstClr val="black"/>
                          </a:solidFill>
                          <a:effectLst/>
                          <a:uLnTx/>
                          <a:uFillTx/>
                          <a:latin typeface="+mn-lt"/>
                          <a:ea typeface="+mn-ea"/>
                          <a:cs typeface="+mn-cs"/>
                        </a:rPr>
                        <a:t>
 For more than 30 years, First Insurance has supported Aloha United Way and the work they and their partner agencies do to solve our community’s most pressing problems. Through a combination of virtual games, food sales, e-Pledges, and a generous donation from First Insurance's foundation, FICOH and its associates donated a grand total of ,000 at the conclusion of its 2022 AUW campaign. Tap the link below to read more. #AlohaUnitedWay #TeamFICOH 
https://lnkd.in/gqXTNPCT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9.2641261498029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6122047"/>
                  </a:ext>
                </a:extLst>
              </a:tr>
            </a:tbl>
          </a:graphicData>
        </a:graphic>
      </p:graphicFrame>
      <p:sp>
        <p:nvSpPr>
          <p:cNvPr id="4" name="Text Placeholder 3">
            <a:extLst>
              <a:ext uri="{FF2B5EF4-FFF2-40B4-BE49-F238E27FC236}">
                <a16:creationId xmlns:a16="http://schemas.microsoft.com/office/drawing/2014/main" id="{27F13D36-D358-4AFF-90AA-F9C1567C759D}"/>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1711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A8932-874B-4A8D-A7B3-BFFBADF27857}"/>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C5745DFA-5363-4CB6-8F3F-F8E306B9570E}"/>
              </a:ext>
            </a:extLst>
          </p:cNvPr>
          <p:cNvGraphicFramePr>
            <a:graphicFrameLocks noGrp="1"/>
          </p:cNvGraphicFramePr>
          <p:nvPr>
            <p:ph type="tbl" sz="quarter" idx="13"/>
            <p:extLst>
              <p:ext uri="{D42A27DB-BD31-4B8C-83A1-F6EECF244321}">
                <p14:modId xmlns:p14="http://schemas.microsoft.com/office/powerpoint/2010/main" val="393680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8137898"/>
                    </a:ext>
                  </a:extLst>
                </a:gridCol>
                <a:gridCol w="658368">
                  <a:extLst>
                    <a:ext uri="{9D8B030D-6E8A-4147-A177-3AD203B41FA5}">
                      <a16:colId xmlns:a16="http://schemas.microsoft.com/office/drawing/2014/main" val="2784481448"/>
                    </a:ext>
                  </a:extLst>
                </a:gridCol>
                <a:gridCol w="658368">
                  <a:extLst>
                    <a:ext uri="{9D8B030D-6E8A-4147-A177-3AD203B41FA5}">
                      <a16:colId xmlns:a16="http://schemas.microsoft.com/office/drawing/2014/main" val="3017627663"/>
                    </a:ext>
                  </a:extLst>
                </a:gridCol>
                <a:gridCol w="658368">
                  <a:extLst>
                    <a:ext uri="{9D8B030D-6E8A-4147-A177-3AD203B41FA5}">
                      <a16:colId xmlns:a16="http://schemas.microsoft.com/office/drawing/2014/main" val="913424022"/>
                    </a:ext>
                  </a:extLst>
                </a:gridCol>
                <a:gridCol w="658368">
                  <a:extLst>
                    <a:ext uri="{9D8B030D-6E8A-4147-A177-3AD203B41FA5}">
                      <a16:colId xmlns:a16="http://schemas.microsoft.com/office/drawing/2014/main" val="3420809044"/>
                    </a:ext>
                  </a:extLst>
                </a:gridCol>
                <a:gridCol w="658368">
                  <a:extLst>
                    <a:ext uri="{9D8B030D-6E8A-4147-A177-3AD203B41FA5}">
                      <a16:colId xmlns:a16="http://schemas.microsoft.com/office/drawing/2014/main" val="846674094"/>
                    </a:ext>
                  </a:extLst>
                </a:gridCol>
                <a:gridCol w="658368">
                  <a:extLst>
                    <a:ext uri="{9D8B030D-6E8A-4147-A177-3AD203B41FA5}">
                      <a16:colId xmlns:a16="http://schemas.microsoft.com/office/drawing/2014/main" val="3985425541"/>
                    </a:ext>
                  </a:extLst>
                </a:gridCol>
                <a:gridCol w="658368">
                  <a:extLst>
                    <a:ext uri="{9D8B030D-6E8A-4147-A177-3AD203B41FA5}">
                      <a16:colId xmlns:a16="http://schemas.microsoft.com/office/drawing/2014/main" val="1707582706"/>
                    </a:ext>
                  </a:extLst>
                </a:gridCol>
                <a:gridCol w="658368">
                  <a:extLst>
                    <a:ext uri="{9D8B030D-6E8A-4147-A177-3AD203B41FA5}">
                      <a16:colId xmlns:a16="http://schemas.microsoft.com/office/drawing/2014/main" val="3499288993"/>
                    </a:ext>
                  </a:extLst>
                </a:gridCol>
                <a:gridCol w="658368">
                  <a:extLst>
                    <a:ext uri="{9D8B030D-6E8A-4147-A177-3AD203B41FA5}">
                      <a16:colId xmlns:a16="http://schemas.microsoft.com/office/drawing/2014/main" val="19323691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060790906"/>
                  </a:ext>
                </a:extLst>
              </a:tr>
              <a:tr h="370840">
                <a:tc>
                  <a:txBody>
                    <a:bodyPr/>
                    <a:lstStyle/>
                    <a:p>
                      <a:r>
                        <a:rPr lang="en-US" sz="1000"/>
                        <a:t>firstinshi</a:t>
                      </a:r>
                    </a:p>
                  </a:txBody>
                  <a:tcPr/>
                </a:tc>
                <a:tc>
                  <a:txBody>
                    <a:bodyPr/>
                    <a:lstStyle/>
                    <a:p>
                      <a:r>
                        <a:rPr lang="en-US" sz="1000"/>
                        <a:t>2778</a:t>
                      </a:r>
                    </a:p>
                  </a:txBody>
                  <a:tcPr/>
                </a:tc>
                <a:tc>
                  <a:txBody>
                    <a:bodyPr/>
                    <a:lstStyle/>
                    <a:p>
                      <a:r>
                        <a:rPr lang="en-US" sz="1000"/>
                        <a:t>39</a:t>
                      </a:r>
                    </a:p>
                  </a:txBody>
                  <a:tcPr/>
                </a:tc>
                <a:tc>
                  <a:txBody>
                    <a:bodyPr/>
                    <a:lstStyle/>
                    <a:p>
                      <a:r>
                        <a:rPr lang="en-US" sz="1000"/>
                        <a:t>6</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14</a:t>
                      </a:r>
                    </a:p>
                  </a:txBody>
                  <a:tcPr/>
                </a:tc>
                <a:tc>
                  <a:txBody>
                    <a:bodyPr/>
                    <a:lstStyle/>
                    <a:p>
                      <a:r>
                        <a:rPr lang="en-US" sz="1000"/>
                        <a:t>492</a:t>
                      </a:r>
                    </a:p>
                  </a:txBody>
                  <a:tcPr/>
                </a:tc>
                <a:tc>
                  <a:txBody>
                    <a:bodyPr/>
                    <a:lstStyle/>
                    <a:p>
                      <a:r>
                        <a:rPr lang="en-US" sz="1000"/>
                        <a:t>442</a:t>
                      </a:r>
                    </a:p>
                  </a:txBody>
                  <a:tcPr/>
                </a:tc>
                <a:extLst>
                  <a:ext uri="{0D108BD9-81ED-4DB2-BD59-A6C34878D82A}">
                    <a16:rowId xmlns:a16="http://schemas.microsoft.com/office/drawing/2014/main" val="1282404028"/>
                  </a:ext>
                </a:extLst>
              </a:tr>
            </a:tbl>
          </a:graphicData>
        </a:graphic>
      </p:graphicFrame>
      <p:sp>
        <p:nvSpPr>
          <p:cNvPr id="4" name="Text Placeholder 3">
            <a:extLst>
              <a:ext uri="{FF2B5EF4-FFF2-40B4-BE49-F238E27FC236}">
                <a16:creationId xmlns:a16="http://schemas.microsoft.com/office/drawing/2014/main" id="{45950A36-7840-4FEB-A524-BDECE1BC03A9}"/>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389368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51975-7CE9-4989-840B-9230586A8DB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5468404-05B7-4F7C-8E7B-678233932920}"/>
              </a:ext>
            </a:extLst>
          </p:cNvPr>
          <p:cNvGraphicFramePr>
            <a:graphicFrameLocks noGrp="1"/>
          </p:cNvGraphicFramePr>
          <p:nvPr>
            <p:ph type="chart" sz="quarter" idx="13"/>
            <p:extLst>
              <p:ext uri="{D42A27DB-BD31-4B8C-83A1-F6EECF244321}">
                <p14:modId xmlns:p14="http://schemas.microsoft.com/office/powerpoint/2010/main" val="2575146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60761C-B745-401E-B8CB-3BBDA3B23ED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3B144B7-BBE9-4172-8D99-D3B85C50E1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2330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6515-AE56-4801-837D-CA232A739470}"/>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B1901B2-34DE-466D-87F8-AD3465A1B610}"/>
              </a:ext>
            </a:extLst>
          </p:cNvPr>
          <p:cNvGraphicFramePr>
            <a:graphicFrameLocks noGrp="1"/>
          </p:cNvGraphicFramePr>
          <p:nvPr>
            <p:ph type="chart" sz="quarter" idx="13"/>
            <p:extLst>
              <p:ext uri="{D42A27DB-BD31-4B8C-83A1-F6EECF244321}">
                <p14:modId xmlns:p14="http://schemas.microsoft.com/office/powerpoint/2010/main" val="3359886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6D5DA-37D8-428D-8DFF-E0B46DE77A1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8B61125-B8BF-4497-BDED-D41819F15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5725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4475C-6F2C-44AC-B759-EEF68E57EA77}"/>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A08F71E6-90A6-423A-98B1-F59DA6A4D01F}"/>
              </a:ext>
            </a:extLst>
          </p:cNvPr>
          <p:cNvGraphicFramePr>
            <a:graphicFrameLocks noGrp="1"/>
          </p:cNvGraphicFramePr>
          <p:nvPr>
            <p:ph type="chart" sz="quarter" idx="13"/>
            <p:extLst>
              <p:ext uri="{D42A27DB-BD31-4B8C-83A1-F6EECF244321}">
                <p14:modId xmlns:p14="http://schemas.microsoft.com/office/powerpoint/2010/main" val="3607718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D07C7-5904-46BD-A54A-4FB42A65DC3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307742-258F-4E1D-8B40-F61D2B57B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058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7ED7A-E213-44F1-BFA6-F7C78598B06B}"/>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3F68BA8C-3DF5-47FE-B1DE-D9472321483E}"/>
              </a:ext>
            </a:extLst>
          </p:cNvPr>
          <p:cNvGraphicFramePr>
            <a:graphicFrameLocks noGrp="1"/>
          </p:cNvGraphicFramePr>
          <p:nvPr>
            <p:ph type="chart" sz="quarter" idx="13"/>
            <p:extLst>
              <p:ext uri="{D42A27DB-BD31-4B8C-83A1-F6EECF244321}">
                <p14:modId xmlns:p14="http://schemas.microsoft.com/office/powerpoint/2010/main" val="942637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B37092-4A4B-486B-85C9-499A1B37D4D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FAE1746-CDCF-42EB-B8F3-BAA5BAC3EA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859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79381-0876-4197-A20B-68811E1E517C}"/>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B13FA267-3A05-472A-81DD-BA9FDCF9789E}"/>
              </a:ext>
            </a:extLst>
          </p:cNvPr>
          <p:cNvGraphicFramePr>
            <a:graphicFrameLocks noGrp="1"/>
          </p:cNvGraphicFramePr>
          <p:nvPr>
            <p:ph type="tbl" sz="quarter" idx="13"/>
            <p:extLst>
              <p:ext uri="{D42A27DB-BD31-4B8C-83A1-F6EECF244321}">
                <p14:modId xmlns:p14="http://schemas.microsoft.com/office/powerpoint/2010/main" val="882292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35577566"/>
                    </a:ext>
                  </a:extLst>
                </a:gridCol>
                <a:gridCol w="987552">
                  <a:extLst>
                    <a:ext uri="{9D8B030D-6E8A-4147-A177-3AD203B41FA5}">
                      <a16:colId xmlns:a16="http://schemas.microsoft.com/office/drawing/2014/main" val="2510477153"/>
                    </a:ext>
                  </a:extLst>
                </a:gridCol>
                <a:gridCol w="987552">
                  <a:extLst>
                    <a:ext uri="{9D8B030D-6E8A-4147-A177-3AD203B41FA5}">
                      <a16:colId xmlns:a16="http://schemas.microsoft.com/office/drawing/2014/main" val="2926470919"/>
                    </a:ext>
                  </a:extLst>
                </a:gridCol>
                <a:gridCol w="987552">
                  <a:extLst>
                    <a:ext uri="{9D8B030D-6E8A-4147-A177-3AD203B41FA5}">
                      <a16:colId xmlns:a16="http://schemas.microsoft.com/office/drawing/2014/main" val="968308678"/>
                    </a:ext>
                  </a:extLst>
                </a:gridCol>
                <a:gridCol w="987552">
                  <a:extLst>
                    <a:ext uri="{9D8B030D-6E8A-4147-A177-3AD203B41FA5}">
                      <a16:colId xmlns:a16="http://schemas.microsoft.com/office/drawing/2014/main" val="402663295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76422300"/>
                  </a:ext>
                </a:extLst>
              </a:tr>
              <a:tr h="370840">
                <a:tc>
                  <a:txBody>
                    <a:bodyPr/>
                    <a:lstStyle/>
                    <a:p>
                      <a:r>
                        <a:rPr lang="en-US" sz="1000" b="1"/>
                        <a:t>firstinshi - 2023-02-01 17:03:01</a:t>
                      </a:r>
                      <a:r>
                        <a:rPr lang="en-US" sz="1000"/>
                        <a:t>
 *CLOSED* Love is in the air! Enter our Sweetheart Giveaway for a chance to win a 0 gift card to mwrestaurant now located at Velocity Honolulu. Check out Wade Ueoka and Michelle Karr-Ueoka’s award-winning menu at mwrestaurant.com.
HERE'S HOW TO ENTER:
♥ Like this post
♥ Follow firstinshi and mwrestaurant
♥ Tag your sweetheart in the comments
We will randomly select TWO winners on February 14th, 2023. Winners will be contacted via Direct Message and will have 48 hours to claim their prize. Multiple entries are welcomed, limit one tag per comment.
Click on the link in our profile for complete contest rules.</a:t>
                      </a:r>
                    </a:p>
                  </a:txBody>
                  <a:tcPr/>
                </a:tc>
                <a:tc>
                  <a:txBody>
                    <a:bodyPr/>
                    <a:lstStyle/>
                    <a:p>
                      <a:r>
                        <a:rPr lang="en-US" sz="1000"/>
                        <a:t>137</a:t>
                      </a:r>
                    </a:p>
                  </a:txBody>
                  <a:tcPr/>
                </a:tc>
                <a:tc>
                  <a:txBody>
                    <a:bodyPr/>
                    <a:lstStyle/>
                    <a:p>
                      <a:r>
                        <a:rPr lang="en-US" sz="1000"/>
                        <a:t>435</a:t>
                      </a:r>
                    </a:p>
                  </a:txBody>
                  <a:tcPr/>
                </a:tc>
                <a:tc>
                  <a:txBody>
                    <a:bodyPr/>
                    <a:lstStyle/>
                    <a:p>
                      <a:r>
                        <a:rPr lang="en-US" sz="1000"/>
                        <a:t>20.8835 %</a:t>
                      </a:r>
                    </a:p>
                  </a:txBody>
                  <a:tcPr/>
                </a:tc>
                <a:tc>
                  <a:txBody>
                    <a:bodyPr/>
                    <a:lstStyle/>
                    <a:p>
                      <a:r>
                        <a:rPr lang="en-US" sz="1000"/>
                        <a:t>Image</a:t>
                      </a:r>
                    </a:p>
                  </a:txBody>
                  <a:tcPr/>
                </a:tc>
                <a:extLst>
                  <a:ext uri="{0D108BD9-81ED-4DB2-BD59-A6C34878D82A}">
                    <a16:rowId xmlns:a16="http://schemas.microsoft.com/office/drawing/2014/main" val="1063974269"/>
                  </a:ext>
                </a:extLst>
              </a:tr>
              <a:tr h="370840">
                <a:tc>
                  <a:txBody>
                    <a:bodyPr/>
                    <a:lstStyle/>
                    <a:p>
                      <a:r>
                        <a:rPr lang="en-US" sz="1000" b="1"/>
                        <a:t>firstinshi - 2023-02-03 16:50:52</a:t>
                      </a:r>
                      <a:r>
                        <a:rPr lang="en-US" sz="1000"/>
                        <a:t>
 Today, FICOH associates rocked their red for #NationalWearRedDay to bring greater attention to the leading cause of death in the U.S. -- heart disease. Learn more about cardiovascular health at heart.org and goredforwomen.org. #OurHearts hearthawaii</a:t>
                      </a:r>
                    </a:p>
                  </a:txBody>
                  <a:tcPr/>
                </a:tc>
                <a:tc>
                  <a:txBody>
                    <a:bodyPr/>
                    <a:lstStyle/>
                    <a:p>
                      <a:r>
                        <a:rPr lang="en-US" sz="1000"/>
                        <a:t>63</a:t>
                      </a:r>
                    </a:p>
                  </a:txBody>
                  <a:tcPr/>
                </a:tc>
                <a:tc>
                  <a:txBody>
                    <a:bodyPr/>
                    <a:lstStyle/>
                    <a:p>
                      <a:r>
                        <a:rPr lang="en-US" sz="1000"/>
                        <a:t>1</a:t>
                      </a:r>
                    </a:p>
                  </a:txBody>
                  <a:tcPr/>
                </a:tc>
                <a:tc>
                  <a:txBody>
                    <a:bodyPr/>
                    <a:lstStyle/>
                    <a:p>
                      <a:r>
                        <a:rPr lang="en-US" sz="1000"/>
                        <a:t>2.3315 %</a:t>
                      </a:r>
                    </a:p>
                  </a:txBody>
                  <a:tcPr/>
                </a:tc>
                <a:tc>
                  <a:txBody>
                    <a:bodyPr/>
                    <a:lstStyle/>
                    <a:p>
                      <a:r>
                        <a:rPr lang="en-US" sz="1000"/>
                        <a:t>Carousel</a:t>
                      </a:r>
                    </a:p>
                  </a:txBody>
                  <a:tcPr/>
                </a:tc>
                <a:extLst>
                  <a:ext uri="{0D108BD9-81ED-4DB2-BD59-A6C34878D82A}">
                    <a16:rowId xmlns:a16="http://schemas.microsoft.com/office/drawing/2014/main" val="1065984199"/>
                  </a:ext>
                </a:extLst>
              </a:tr>
              <a:tr h="370840">
                <a:tc>
                  <a:txBody>
                    <a:bodyPr/>
                    <a:lstStyle/>
                    <a:p>
                      <a:r>
                        <a:rPr lang="en-US" sz="1000" b="1"/>
                        <a:t>firstinshi - 2023-02-13 17:01:40</a:t>
                      </a:r>
                      <a:r>
                        <a:rPr lang="en-US" sz="1000"/>
                        <a:t>
 We're getting the new year off to a healthy start! Last week, associates from our Honolulu and West Oahu offices took a midday break to get out in the sunshine for a 30-minute walk. Brisk walks are good for our physical and mental health and a great way to reconnect with friends. Mahalo to our Wellness Ambassadors Committee for planning the event. #TeamFICOH</a:t>
                      </a:r>
                    </a:p>
                  </a:txBody>
                  <a:tcPr/>
                </a:tc>
                <a:tc>
                  <a:txBody>
                    <a:bodyPr/>
                    <a:lstStyle/>
                    <a:p>
                      <a:r>
                        <a:rPr lang="en-US" sz="1000"/>
                        <a:t>48</a:t>
                      </a:r>
                    </a:p>
                  </a:txBody>
                  <a:tcPr/>
                </a:tc>
                <a:tc>
                  <a:txBody>
                    <a:bodyPr/>
                    <a:lstStyle/>
                    <a:p>
                      <a:r>
                        <a:rPr lang="en-US" sz="1000"/>
                        <a:t>0</a:t>
                      </a:r>
                    </a:p>
                  </a:txBody>
                  <a:tcPr/>
                </a:tc>
                <a:tc>
                  <a:txBody>
                    <a:bodyPr/>
                    <a:lstStyle/>
                    <a:p>
                      <a:r>
                        <a:rPr lang="en-US" sz="1000"/>
                        <a:t>1.7272 %</a:t>
                      </a:r>
                    </a:p>
                  </a:txBody>
                  <a:tcPr/>
                </a:tc>
                <a:tc>
                  <a:txBody>
                    <a:bodyPr/>
                    <a:lstStyle/>
                    <a:p>
                      <a:r>
                        <a:rPr lang="en-US" sz="1000"/>
                        <a:t>Carousel</a:t>
                      </a:r>
                    </a:p>
                  </a:txBody>
                  <a:tcPr/>
                </a:tc>
                <a:extLst>
                  <a:ext uri="{0D108BD9-81ED-4DB2-BD59-A6C34878D82A}">
                    <a16:rowId xmlns:a16="http://schemas.microsoft.com/office/drawing/2014/main" val="423327363"/>
                  </a:ext>
                </a:extLst>
              </a:tr>
            </a:tbl>
          </a:graphicData>
        </a:graphic>
      </p:graphicFrame>
      <p:sp>
        <p:nvSpPr>
          <p:cNvPr id="4" name="Text Placeholder 3">
            <a:extLst>
              <a:ext uri="{FF2B5EF4-FFF2-40B4-BE49-F238E27FC236}">
                <a16:creationId xmlns:a16="http://schemas.microsoft.com/office/drawing/2014/main" id="{3C94B493-20B0-4017-9B84-04A09E01BA4A}"/>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403456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FE2E-97E4-4370-823A-6ED53359391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119B394D-A4B3-4D01-A0CC-B4A8E83EED35}"/>
              </a:ext>
            </a:extLst>
          </p:cNvPr>
          <p:cNvGraphicFramePr>
            <a:graphicFrameLocks noGrp="1"/>
          </p:cNvGraphicFramePr>
          <p:nvPr>
            <p:ph type="tbl" sz="quarter" idx="13"/>
            <p:extLst>
              <p:ext uri="{D42A27DB-BD31-4B8C-83A1-F6EECF244321}">
                <p14:modId xmlns:p14="http://schemas.microsoft.com/office/powerpoint/2010/main" val="3089229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35623004"/>
                    </a:ext>
                  </a:extLst>
                </a:gridCol>
                <a:gridCol w="1069848">
                  <a:extLst>
                    <a:ext uri="{9D8B030D-6E8A-4147-A177-3AD203B41FA5}">
                      <a16:colId xmlns:a16="http://schemas.microsoft.com/office/drawing/2014/main" val="1684758222"/>
                    </a:ext>
                  </a:extLst>
                </a:gridCol>
                <a:gridCol w="493776">
                  <a:extLst>
                    <a:ext uri="{9D8B030D-6E8A-4147-A177-3AD203B41FA5}">
                      <a16:colId xmlns:a16="http://schemas.microsoft.com/office/drawing/2014/main" val="1955834411"/>
                    </a:ext>
                  </a:extLst>
                </a:gridCol>
                <a:gridCol w="1069848">
                  <a:extLst>
                    <a:ext uri="{9D8B030D-6E8A-4147-A177-3AD203B41FA5}">
                      <a16:colId xmlns:a16="http://schemas.microsoft.com/office/drawing/2014/main" val="3419350950"/>
                    </a:ext>
                  </a:extLst>
                </a:gridCol>
                <a:gridCol w="1069848">
                  <a:extLst>
                    <a:ext uri="{9D8B030D-6E8A-4147-A177-3AD203B41FA5}">
                      <a16:colId xmlns:a16="http://schemas.microsoft.com/office/drawing/2014/main" val="2256082652"/>
                    </a:ext>
                  </a:extLst>
                </a:gridCol>
                <a:gridCol w="1069848">
                  <a:extLst>
                    <a:ext uri="{9D8B030D-6E8A-4147-A177-3AD203B41FA5}">
                      <a16:colId xmlns:a16="http://schemas.microsoft.com/office/drawing/2014/main" val="2973937832"/>
                    </a:ext>
                  </a:extLst>
                </a:gridCol>
                <a:gridCol w="1069848">
                  <a:extLst>
                    <a:ext uri="{9D8B030D-6E8A-4147-A177-3AD203B41FA5}">
                      <a16:colId xmlns:a16="http://schemas.microsoft.com/office/drawing/2014/main" val="2186770871"/>
                    </a:ext>
                  </a:extLst>
                </a:gridCol>
                <a:gridCol w="1069848">
                  <a:extLst>
                    <a:ext uri="{9D8B030D-6E8A-4147-A177-3AD203B41FA5}">
                      <a16:colId xmlns:a16="http://schemas.microsoft.com/office/drawing/2014/main" val="118728704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031655825"/>
                  </a:ext>
                </a:extLst>
              </a:tr>
              <a:tr h="370840">
                <a:tc>
                  <a:txBody>
                    <a:bodyPr/>
                    <a:lstStyle/>
                    <a:p>
                      <a:r>
                        <a:rPr lang="en-US" sz="1000"/>
                        <a:t>22</a:t>
                      </a:r>
                    </a:p>
                  </a:txBody>
                  <a:tcPr/>
                </a:tc>
                <a:tc>
                  <a:txBody>
                    <a:bodyPr/>
                    <a:lstStyle/>
                    <a:p>
                      <a:r>
                        <a:rPr lang="en-US" sz="1000"/>
                        <a:t>0.7257 %</a:t>
                      </a:r>
                    </a:p>
                  </a:txBody>
                  <a:tcPr/>
                </a:tc>
                <a:tc>
                  <a:txBody>
                    <a:bodyPr/>
                    <a:lstStyle/>
                    <a:p>
                      <a:r>
                        <a:rPr lang="en-US" sz="1000"/>
                        <a:t>0.05</a:t>
                      </a:r>
                    </a:p>
                  </a:txBody>
                  <a:tcPr/>
                </a:tc>
                <a:tc>
                  <a:txBody>
                    <a:bodyPr/>
                    <a:lstStyle/>
                    <a:p>
                      <a:r>
                        <a:rPr lang="en-US" sz="1000"/>
                        <a:t>92.95</a:t>
                      </a:r>
                    </a:p>
                  </a:txBody>
                  <a:tcPr/>
                </a:tc>
                <a:tc>
                  <a:txBody>
                    <a:bodyPr/>
                    <a:lstStyle/>
                    <a:p>
                      <a:r>
                        <a:rPr lang="en-US" sz="1000"/>
                        <a:t>91.91</a:t>
                      </a:r>
                    </a:p>
                  </a:txBody>
                  <a:tcPr/>
                </a:tc>
                <a:tc>
                  <a:txBody>
                    <a:bodyPr/>
                    <a:lstStyle/>
                    <a:p>
                      <a:r>
                        <a:rPr lang="en-US" sz="1000"/>
                        <a:t>66.64</a:t>
                      </a:r>
                    </a:p>
                  </a:txBody>
                  <a:tcPr/>
                </a:tc>
                <a:tc>
                  <a:txBody>
                    <a:bodyPr/>
                    <a:lstStyle/>
                    <a:p>
                      <a:r>
                        <a:rPr lang="en-US" sz="1000"/>
                        <a:t>2045</a:t>
                      </a:r>
                    </a:p>
                  </a:txBody>
                  <a:tcPr/>
                </a:tc>
                <a:tc>
                  <a:txBody>
                    <a:bodyPr/>
                    <a:lstStyle/>
                    <a:p>
                      <a:r>
                        <a:rPr lang="en-US" sz="1000"/>
                        <a:t>1466</a:t>
                      </a:r>
                    </a:p>
                  </a:txBody>
                  <a:tcPr/>
                </a:tc>
                <a:extLst>
                  <a:ext uri="{0D108BD9-81ED-4DB2-BD59-A6C34878D82A}">
                    <a16:rowId xmlns:a16="http://schemas.microsoft.com/office/drawing/2014/main" val="3397106212"/>
                  </a:ext>
                </a:extLst>
              </a:tr>
            </a:tbl>
          </a:graphicData>
        </a:graphic>
      </p:graphicFrame>
      <p:sp>
        <p:nvSpPr>
          <p:cNvPr id="4" name="Text Placeholder 3">
            <a:extLst>
              <a:ext uri="{FF2B5EF4-FFF2-40B4-BE49-F238E27FC236}">
                <a16:creationId xmlns:a16="http://schemas.microsoft.com/office/drawing/2014/main" id="{4C7A9E73-40A6-4588-B8FE-C7FB16D636B0}"/>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082927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4BBEE-606E-4CB0-B771-E26E52C8AA3E}"/>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5CA676D7-83B7-4561-855C-638DB960029B}"/>
              </a:ext>
            </a:extLst>
          </p:cNvPr>
          <p:cNvGraphicFramePr>
            <a:graphicFrameLocks noGrp="1"/>
          </p:cNvGraphicFramePr>
          <p:nvPr>
            <p:ph type="tbl" sz="quarter" idx="13"/>
            <p:extLst>
              <p:ext uri="{D42A27DB-BD31-4B8C-83A1-F6EECF244321}">
                <p14:modId xmlns:p14="http://schemas.microsoft.com/office/powerpoint/2010/main" val="405736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96984968"/>
                    </a:ext>
                  </a:extLst>
                </a:gridCol>
                <a:gridCol w="905256">
                  <a:extLst>
                    <a:ext uri="{9D8B030D-6E8A-4147-A177-3AD203B41FA5}">
                      <a16:colId xmlns:a16="http://schemas.microsoft.com/office/drawing/2014/main" val="3437961009"/>
                    </a:ext>
                  </a:extLst>
                </a:gridCol>
                <a:gridCol w="411480">
                  <a:extLst>
                    <a:ext uri="{9D8B030D-6E8A-4147-A177-3AD203B41FA5}">
                      <a16:colId xmlns:a16="http://schemas.microsoft.com/office/drawing/2014/main" val="2148347446"/>
                    </a:ext>
                  </a:extLst>
                </a:gridCol>
                <a:gridCol w="905256">
                  <a:extLst>
                    <a:ext uri="{9D8B030D-6E8A-4147-A177-3AD203B41FA5}">
                      <a16:colId xmlns:a16="http://schemas.microsoft.com/office/drawing/2014/main" val="679625373"/>
                    </a:ext>
                  </a:extLst>
                </a:gridCol>
                <a:gridCol w="905256">
                  <a:extLst>
                    <a:ext uri="{9D8B030D-6E8A-4147-A177-3AD203B41FA5}">
                      <a16:colId xmlns:a16="http://schemas.microsoft.com/office/drawing/2014/main" val="2677466556"/>
                    </a:ext>
                  </a:extLst>
                </a:gridCol>
                <a:gridCol w="905256">
                  <a:extLst>
                    <a:ext uri="{9D8B030D-6E8A-4147-A177-3AD203B41FA5}">
                      <a16:colId xmlns:a16="http://schemas.microsoft.com/office/drawing/2014/main" val="2613758739"/>
                    </a:ext>
                  </a:extLst>
                </a:gridCol>
                <a:gridCol w="905256">
                  <a:extLst>
                    <a:ext uri="{9D8B030D-6E8A-4147-A177-3AD203B41FA5}">
                      <a16:colId xmlns:a16="http://schemas.microsoft.com/office/drawing/2014/main" val="688676149"/>
                    </a:ext>
                  </a:extLst>
                </a:gridCol>
                <a:gridCol w="905256">
                  <a:extLst>
                    <a:ext uri="{9D8B030D-6E8A-4147-A177-3AD203B41FA5}">
                      <a16:colId xmlns:a16="http://schemas.microsoft.com/office/drawing/2014/main" val="4027849730"/>
                    </a:ext>
                  </a:extLst>
                </a:gridCol>
                <a:gridCol w="905256">
                  <a:extLst>
                    <a:ext uri="{9D8B030D-6E8A-4147-A177-3AD203B41FA5}">
                      <a16:colId xmlns:a16="http://schemas.microsoft.com/office/drawing/2014/main" val="227616313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951618072"/>
                  </a:ext>
                </a:extLst>
              </a:tr>
              <a:tr h="370840">
                <a:tc>
                  <a:txBody>
                    <a:bodyPr/>
                    <a:lstStyle/>
                    <a:p>
                      <a:r>
                        <a:rPr lang="en-US" sz="1000"/>
                        <a:t>17</a:t>
                      </a:r>
                    </a:p>
                  </a:txBody>
                  <a:tcPr/>
                </a:tc>
                <a:tc>
                  <a:txBody>
                    <a:bodyPr/>
                    <a:lstStyle/>
                    <a:p>
                      <a:r>
                        <a:rPr lang="en-US" sz="1000"/>
                        <a:t>0.7751 %</a:t>
                      </a:r>
                    </a:p>
                  </a:txBody>
                  <a:tcPr/>
                </a:tc>
                <a:tc>
                  <a:txBody>
                    <a:bodyPr/>
                    <a:lstStyle/>
                    <a:p>
                      <a:r>
                        <a:rPr lang="en-US" sz="1000"/>
                        <a:t>0.06</a:t>
                      </a:r>
                    </a:p>
                  </a:txBody>
                  <a:tcPr/>
                </a:tc>
                <a:tc>
                  <a:txBody>
                    <a:bodyPr/>
                    <a:lstStyle/>
                    <a:p>
                      <a:r>
                        <a:rPr lang="en-US" sz="1000"/>
                        <a:t>95.53</a:t>
                      </a:r>
                    </a:p>
                  </a:txBody>
                  <a:tcPr/>
                </a:tc>
                <a:tc>
                  <a:txBody>
                    <a:bodyPr/>
                    <a:lstStyle/>
                    <a:p>
                      <a:r>
                        <a:rPr lang="en-US" sz="1000"/>
                        <a:t>94.35</a:t>
                      </a:r>
                    </a:p>
                  </a:txBody>
                  <a:tcPr/>
                </a:tc>
                <a:tc>
                  <a:txBody>
                    <a:bodyPr/>
                    <a:lstStyle/>
                    <a:p>
                      <a:r>
                        <a:rPr lang="en-US" sz="1000"/>
                        <a:t>71.88</a:t>
                      </a:r>
                    </a:p>
                  </a:txBody>
                  <a:tcPr/>
                </a:tc>
                <a:tc>
                  <a:txBody>
                    <a:bodyPr/>
                    <a:lstStyle/>
                    <a:p>
                      <a:r>
                        <a:rPr lang="en-US" sz="1000"/>
                        <a:t>71.82</a:t>
                      </a:r>
                    </a:p>
                  </a:txBody>
                  <a:tcPr/>
                </a:tc>
                <a:tc>
                  <a:txBody>
                    <a:bodyPr/>
                    <a:lstStyle/>
                    <a:p>
                      <a:r>
                        <a:rPr lang="en-US" sz="1000"/>
                        <a:t>1624</a:t>
                      </a:r>
                    </a:p>
                  </a:txBody>
                  <a:tcPr/>
                </a:tc>
                <a:tc>
                  <a:txBody>
                    <a:bodyPr/>
                    <a:lstStyle/>
                    <a:p>
                      <a:r>
                        <a:rPr lang="en-US" sz="1000"/>
                        <a:t>1222</a:t>
                      </a:r>
                    </a:p>
                  </a:txBody>
                  <a:tcPr/>
                </a:tc>
                <a:extLst>
                  <a:ext uri="{0D108BD9-81ED-4DB2-BD59-A6C34878D82A}">
                    <a16:rowId xmlns:a16="http://schemas.microsoft.com/office/drawing/2014/main" val="3898029942"/>
                  </a:ext>
                </a:extLst>
              </a:tr>
            </a:tbl>
          </a:graphicData>
        </a:graphic>
      </p:graphicFrame>
      <p:sp>
        <p:nvSpPr>
          <p:cNvPr id="4" name="Text Placeholder 3">
            <a:extLst>
              <a:ext uri="{FF2B5EF4-FFF2-40B4-BE49-F238E27FC236}">
                <a16:creationId xmlns:a16="http://schemas.microsoft.com/office/drawing/2014/main" id="{6C7D1D4D-F15A-4CCE-B2F7-12623877C196}"/>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754432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5F269-14FF-41F3-B160-80E74C10BF01}"/>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41FA2ECD-BDED-48D0-A398-30A7622A9A45}"/>
              </a:ext>
            </a:extLst>
          </p:cNvPr>
          <p:cNvGraphicFramePr>
            <a:graphicFrameLocks noGrp="1"/>
          </p:cNvGraphicFramePr>
          <p:nvPr>
            <p:ph type="tbl" sz="quarter" idx="13"/>
            <p:extLst>
              <p:ext uri="{D42A27DB-BD31-4B8C-83A1-F6EECF244321}">
                <p14:modId xmlns:p14="http://schemas.microsoft.com/office/powerpoint/2010/main" val="2066281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5868608"/>
                    </a:ext>
                  </a:extLst>
                </a:gridCol>
                <a:gridCol w="1316736">
                  <a:extLst>
                    <a:ext uri="{9D8B030D-6E8A-4147-A177-3AD203B41FA5}">
                      <a16:colId xmlns:a16="http://schemas.microsoft.com/office/drawing/2014/main" val="3039913564"/>
                    </a:ext>
                  </a:extLst>
                </a:gridCol>
                <a:gridCol w="658368">
                  <a:extLst>
                    <a:ext uri="{9D8B030D-6E8A-4147-A177-3AD203B41FA5}">
                      <a16:colId xmlns:a16="http://schemas.microsoft.com/office/drawing/2014/main" val="3389226801"/>
                    </a:ext>
                  </a:extLst>
                </a:gridCol>
                <a:gridCol w="658368">
                  <a:extLst>
                    <a:ext uri="{9D8B030D-6E8A-4147-A177-3AD203B41FA5}">
                      <a16:colId xmlns:a16="http://schemas.microsoft.com/office/drawing/2014/main" val="4181345245"/>
                    </a:ext>
                  </a:extLst>
                </a:gridCol>
                <a:gridCol w="658368">
                  <a:extLst>
                    <a:ext uri="{9D8B030D-6E8A-4147-A177-3AD203B41FA5}">
                      <a16:colId xmlns:a16="http://schemas.microsoft.com/office/drawing/2014/main" val="1732714411"/>
                    </a:ext>
                  </a:extLst>
                </a:gridCol>
                <a:gridCol w="658368">
                  <a:extLst>
                    <a:ext uri="{9D8B030D-6E8A-4147-A177-3AD203B41FA5}">
                      <a16:colId xmlns:a16="http://schemas.microsoft.com/office/drawing/2014/main" val="893206699"/>
                    </a:ext>
                  </a:extLst>
                </a:gridCol>
                <a:gridCol w="658368">
                  <a:extLst>
                    <a:ext uri="{9D8B030D-6E8A-4147-A177-3AD203B41FA5}">
                      <a16:colId xmlns:a16="http://schemas.microsoft.com/office/drawing/2014/main" val="1049140924"/>
                    </a:ext>
                  </a:extLst>
                </a:gridCol>
                <a:gridCol w="658368">
                  <a:extLst>
                    <a:ext uri="{9D8B030D-6E8A-4147-A177-3AD203B41FA5}">
                      <a16:colId xmlns:a16="http://schemas.microsoft.com/office/drawing/2014/main" val="1811143625"/>
                    </a:ext>
                  </a:extLst>
                </a:gridCol>
                <a:gridCol w="658368">
                  <a:extLst>
                    <a:ext uri="{9D8B030D-6E8A-4147-A177-3AD203B41FA5}">
                      <a16:colId xmlns:a16="http://schemas.microsoft.com/office/drawing/2014/main" val="4168167992"/>
                    </a:ext>
                  </a:extLst>
                </a:gridCol>
                <a:gridCol w="658368">
                  <a:extLst>
                    <a:ext uri="{9D8B030D-6E8A-4147-A177-3AD203B41FA5}">
                      <a16:colId xmlns:a16="http://schemas.microsoft.com/office/drawing/2014/main" val="1676009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486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- 2023-02-21 13:43:22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https://quintly-image-storage.s3.amazonaws.com/42a5b893a9726451877e4ab7634db126/bf4d6f06284975293266c080568dd68a.jpg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02/22/2023 13:36:25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7182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- 2023-02-16 22:41:40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https://quintly-image-storage.s3.amazonaws.com/42a5b893a9726451877e4ab7634db126/6d5d00b79f06cc1298f2f47fb3a9019e.jpg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02/17/2023 22:36:37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8238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- 2023-02-16 11:31:27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https://quintly-image-storage.s3.amazonaws.com/42a5b893a9726451877e4ab7634db126/2ae704127c0e713d83881c5d0d92c882.jpg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02/17/2023 11:06:38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05167956"/>
                  </a:ext>
                </a:extLst>
              </a:tr>
            </a:tbl>
          </a:graphicData>
        </a:graphic>
      </p:graphicFrame>
      <p:sp>
        <p:nvSpPr>
          <p:cNvPr id="4" name="Text Placeholder 3">
            <a:extLst>
              <a:ext uri="{FF2B5EF4-FFF2-40B4-BE49-F238E27FC236}">
                <a16:creationId xmlns:a16="http://schemas.microsoft.com/office/drawing/2014/main" id="{2EB32B57-060C-4E48-8176-CF1B6BE31DC6}"/>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892953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AE34-792F-4EE9-A5D9-6D9DCF64201B}"/>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930200B2-A96F-43C0-96A0-BCF2F6D3423D}"/>
              </a:ext>
            </a:extLst>
          </p:cNvPr>
          <p:cNvGraphicFramePr>
            <a:graphicFrameLocks noGrp="1"/>
          </p:cNvGraphicFramePr>
          <p:nvPr>
            <p:ph type="tbl" sz="quarter" idx="13"/>
            <p:extLst>
              <p:ext uri="{D42A27DB-BD31-4B8C-83A1-F6EECF244321}">
                <p14:modId xmlns:p14="http://schemas.microsoft.com/office/powerpoint/2010/main" val="3834453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59545510"/>
                    </a:ext>
                  </a:extLst>
                </a:gridCol>
                <a:gridCol w="1316736">
                  <a:extLst>
                    <a:ext uri="{9D8B030D-6E8A-4147-A177-3AD203B41FA5}">
                      <a16:colId xmlns:a16="http://schemas.microsoft.com/office/drawing/2014/main" val="4148786608"/>
                    </a:ext>
                  </a:extLst>
                </a:gridCol>
                <a:gridCol w="658368">
                  <a:extLst>
                    <a:ext uri="{9D8B030D-6E8A-4147-A177-3AD203B41FA5}">
                      <a16:colId xmlns:a16="http://schemas.microsoft.com/office/drawing/2014/main" val="4053755430"/>
                    </a:ext>
                  </a:extLst>
                </a:gridCol>
                <a:gridCol w="658368">
                  <a:extLst>
                    <a:ext uri="{9D8B030D-6E8A-4147-A177-3AD203B41FA5}">
                      <a16:colId xmlns:a16="http://schemas.microsoft.com/office/drawing/2014/main" val="365321"/>
                    </a:ext>
                  </a:extLst>
                </a:gridCol>
                <a:gridCol w="658368">
                  <a:extLst>
                    <a:ext uri="{9D8B030D-6E8A-4147-A177-3AD203B41FA5}">
                      <a16:colId xmlns:a16="http://schemas.microsoft.com/office/drawing/2014/main" val="1699663615"/>
                    </a:ext>
                  </a:extLst>
                </a:gridCol>
                <a:gridCol w="658368">
                  <a:extLst>
                    <a:ext uri="{9D8B030D-6E8A-4147-A177-3AD203B41FA5}">
                      <a16:colId xmlns:a16="http://schemas.microsoft.com/office/drawing/2014/main" val="4042484485"/>
                    </a:ext>
                  </a:extLst>
                </a:gridCol>
                <a:gridCol w="658368">
                  <a:extLst>
                    <a:ext uri="{9D8B030D-6E8A-4147-A177-3AD203B41FA5}">
                      <a16:colId xmlns:a16="http://schemas.microsoft.com/office/drawing/2014/main" val="3063541986"/>
                    </a:ext>
                  </a:extLst>
                </a:gridCol>
                <a:gridCol w="658368">
                  <a:extLst>
                    <a:ext uri="{9D8B030D-6E8A-4147-A177-3AD203B41FA5}">
                      <a16:colId xmlns:a16="http://schemas.microsoft.com/office/drawing/2014/main" val="2702795517"/>
                    </a:ext>
                  </a:extLst>
                </a:gridCol>
                <a:gridCol w="658368">
                  <a:extLst>
                    <a:ext uri="{9D8B030D-6E8A-4147-A177-3AD203B41FA5}">
                      <a16:colId xmlns:a16="http://schemas.microsoft.com/office/drawing/2014/main" val="4247595889"/>
                    </a:ext>
                  </a:extLst>
                </a:gridCol>
                <a:gridCol w="658368">
                  <a:extLst>
                    <a:ext uri="{9D8B030D-6E8A-4147-A177-3AD203B41FA5}">
                      <a16:colId xmlns:a16="http://schemas.microsoft.com/office/drawing/2014/main" val="3283521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4915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- 2023-02-15 17:04:31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https://quintly-image-storage.s3.amazonaws.com/42a5b893a9726451877e4ab7634db126/5972e64dcbfd3e4539eac1814aa253e3.jpg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02/16/2023 16:36:16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352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- 2023-02-14 17:06:04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https://quintly-image-storage.s3.amazonaws.com/42a5b893a9726451877e4ab7634db126/f0f51d22acdfc5c43322a005ca999fd8.jpg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02/15/2023 16:36:14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960147515"/>
                  </a:ext>
                </a:extLst>
              </a:tr>
            </a:tbl>
          </a:graphicData>
        </a:graphic>
      </p:graphicFrame>
      <p:sp>
        <p:nvSpPr>
          <p:cNvPr id="4" name="Text Placeholder 3">
            <a:extLst>
              <a:ext uri="{FF2B5EF4-FFF2-40B4-BE49-F238E27FC236}">
                <a16:creationId xmlns:a16="http://schemas.microsoft.com/office/drawing/2014/main" id="{11AD7240-C02A-4FB8-9E39-499075A12E78}"/>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3101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1193</Words>
  <Application>Microsoft Office PowerPoint</Application>
  <PresentationFormat>On-screen Show (4:3)</PresentationFormat>
  <Paragraphs>515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2023-03-06T16:38:03Z</dcterms:created>
  <dcterms:modified xsi:type="dcterms:W3CDTF">2023-03-06T16:39:40Z</dcterms:modified>
</cp:coreProperties>
</file>