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7302</c:v>
                </c:pt>
                <c:pt idx="1">
                  <c:v>7344</c:v>
                </c:pt>
                <c:pt idx="2">
                  <c:v>7346</c:v>
                </c:pt>
              </c:numCache>
            </c:numRef>
          </c:val>
          <c:smooth val="0"/>
          <c:extLst>
            <c:ext xmlns:c16="http://schemas.microsoft.com/office/drawing/2014/chart" uri="{C3380CC4-5D6E-409C-BE32-E72D297353CC}">
              <c16:uniqueId val="{00000000-C104-4B63-A911-08AAE5773FF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Sheet1!$C$2:$C$13</c:f>
              <c:numCache>
                <c:formatCode>General</c:formatCode>
                <c:ptCount val="12"/>
                <c:pt idx="0">
                  <c:v>3858</c:v>
                </c:pt>
                <c:pt idx="1">
                  <c:v>3858</c:v>
                </c:pt>
                <c:pt idx="2">
                  <c:v>3857</c:v>
                </c:pt>
              </c:numCache>
            </c:numRef>
          </c:val>
          <c:smooth val="0"/>
          <c:extLst>
            <c:ext xmlns:c16="http://schemas.microsoft.com/office/drawing/2014/chart" uri="{C3380CC4-5D6E-409C-BE32-E72D297353CC}">
              <c16:uniqueId val="{00000001-C104-4B63-A911-08AAE5773FF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C104-4B63-A911-08AAE5773FF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Sheet1!$E$2:$E$13</c:f>
              <c:numCache>
                <c:formatCode>General</c:formatCode>
                <c:ptCount val="12"/>
                <c:pt idx="0">
                  <c:v>35096</c:v>
                </c:pt>
                <c:pt idx="1">
                  <c:v>35567</c:v>
                </c:pt>
                <c:pt idx="2">
                  <c:v>35653</c:v>
                </c:pt>
              </c:numCache>
            </c:numRef>
          </c:val>
          <c:smooth val="0"/>
          <c:extLst>
            <c:ext xmlns:c16="http://schemas.microsoft.com/office/drawing/2014/chart" uri="{C3380CC4-5D6E-409C-BE32-E72D297353CC}">
              <c16:uniqueId val="{00000003-C104-4B63-A911-08AAE5773FF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Sheet1!$F$2:$F$13</c:f>
              <c:numCache>
                <c:formatCode>General</c:formatCode>
                <c:ptCount val="12"/>
                <c:pt idx="0">
                  <c:v>2899</c:v>
                </c:pt>
                <c:pt idx="1">
                  <c:v>2935</c:v>
                </c:pt>
                <c:pt idx="2">
                  <c:v>2939</c:v>
                </c:pt>
              </c:numCache>
            </c:numRef>
          </c:val>
          <c:smooth val="0"/>
          <c:extLst>
            <c:ext xmlns:c16="http://schemas.microsoft.com/office/drawing/2014/chart" uri="{C3380CC4-5D6E-409C-BE32-E72D297353CC}">
              <c16:uniqueId val="{00000004-C104-4B63-A911-08AAE5773FF8}"/>
            </c:ext>
          </c:extLst>
        </c:ser>
        <c:dLbls>
          <c:showLegendKey val="0"/>
          <c:showVal val="0"/>
          <c:showCatName val="0"/>
          <c:showSerName val="0"/>
          <c:showPercent val="0"/>
          <c:showBubbleSize val="0"/>
        </c:dLbls>
        <c:smooth val="0"/>
        <c:axId val="306208368"/>
        <c:axId val="306211648"/>
      </c:lineChart>
      <c:dateAx>
        <c:axId val="30620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11648"/>
        <c:crosses val="autoZero"/>
        <c:auto val="1"/>
        <c:lblOffset val="100"/>
        <c:baseTimeUnit val="months"/>
      </c:dateAx>
      <c:valAx>
        <c:axId val="30621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0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c:v>
                </c:pt>
                <c:pt idx="3">
                  <c:v>0</c:v>
                </c:pt>
              </c:numCache>
            </c:numRef>
          </c:val>
          <c:extLst>
            <c:ext xmlns:c16="http://schemas.microsoft.com/office/drawing/2014/chart" uri="{C3380CC4-5D6E-409C-BE32-E72D297353CC}">
              <c16:uniqueId val="{00000000-24C6-45F6-94D8-5206FF6DD264}"/>
            </c:ext>
          </c:extLst>
        </c:ser>
        <c:dLbls>
          <c:showLegendKey val="0"/>
          <c:showVal val="0"/>
          <c:showCatName val="0"/>
          <c:showSerName val="0"/>
          <c:showPercent val="0"/>
          <c:showBubbleSize val="0"/>
        </c:dLbls>
        <c:gapWidth val="219"/>
        <c:overlap val="-27"/>
        <c:axId val="305678752"/>
        <c:axId val="305683016"/>
      </c:barChart>
      <c:dateAx>
        <c:axId val="30567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83016"/>
        <c:crosses val="autoZero"/>
        <c:auto val="1"/>
        <c:lblOffset val="100"/>
        <c:baseTimeUnit val="months"/>
      </c:dateAx>
      <c:valAx>
        <c:axId val="30568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7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104</c:v>
                </c:pt>
                <c:pt idx="2">
                  <c:v>22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CE5-4CEA-8062-E9DBA1C082DF}"/>
            </c:ext>
          </c:extLst>
        </c:ser>
        <c:dLbls>
          <c:showLegendKey val="0"/>
          <c:showVal val="0"/>
          <c:showCatName val="0"/>
          <c:showSerName val="0"/>
          <c:showPercent val="0"/>
          <c:showBubbleSize val="0"/>
        </c:dLbls>
        <c:gapWidth val="219"/>
        <c:overlap val="-27"/>
        <c:axId val="360693648"/>
        <c:axId val="360693976"/>
      </c:barChart>
      <c:dateAx>
        <c:axId val="36069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93976"/>
        <c:crosses val="autoZero"/>
        <c:auto val="1"/>
        <c:lblOffset val="100"/>
        <c:baseTimeUnit val="months"/>
      </c:dateAx>
      <c:valAx>
        <c:axId val="36069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9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2845</c:v>
                </c:pt>
                <c:pt idx="2">
                  <c:v>121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3ED-46DF-85D4-E009D969EAEF}"/>
            </c:ext>
          </c:extLst>
        </c:ser>
        <c:dLbls>
          <c:showLegendKey val="0"/>
          <c:showVal val="0"/>
          <c:showCatName val="0"/>
          <c:showSerName val="0"/>
          <c:showPercent val="0"/>
          <c:showBubbleSize val="0"/>
        </c:dLbls>
        <c:gapWidth val="219"/>
        <c:overlap val="-27"/>
        <c:axId val="362123792"/>
        <c:axId val="362129040"/>
      </c:barChart>
      <c:catAx>
        <c:axId val="36212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29040"/>
        <c:crosses val="autoZero"/>
        <c:auto val="1"/>
        <c:lblAlgn val="ctr"/>
        <c:lblOffset val="100"/>
        <c:noMultiLvlLbl val="0"/>
      </c:catAx>
      <c:valAx>
        <c:axId val="36212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2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824</c:v>
                </c:pt>
                <c:pt idx="3">
                  <c:v>0</c:v>
                </c:pt>
              </c:numCache>
            </c:numRef>
          </c:val>
          <c:extLst>
            <c:ext xmlns:c16="http://schemas.microsoft.com/office/drawing/2014/chart" uri="{C3380CC4-5D6E-409C-BE32-E72D297353CC}">
              <c16:uniqueId val="{00000000-5083-4BD7-9AD1-8CCFC4874527}"/>
            </c:ext>
          </c:extLst>
        </c:ser>
        <c:dLbls>
          <c:showLegendKey val="0"/>
          <c:showVal val="0"/>
          <c:showCatName val="0"/>
          <c:showSerName val="0"/>
          <c:showPercent val="0"/>
          <c:showBubbleSize val="0"/>
        </c:dLbls>
        <c:gapWidth val="219"/>
        <c:overlap val="-27"/>
        <c:axId val="362122152"/>
        <c:axId val="362128712"/>
      </c:barChart>
      <c:dateAx>
        <c:axId val="36212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28712"/>
        <c:crosses val="autoZero"/>
        <c:auto val="1"/>
        <c:lblOffset val="100"/>
        <c:baseTimeUnit val="months"/>
      </c:dateAx>
      <c:valAx>
        <c:axId val="36212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2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291</c:v>
                </c:pt>
                <c:pt idx="2">
                  <c:v>470</c:v>
                </c:pt>
                <c:pt idx="3">
                  <c:v>409</c:v>
                </c:pt>
                <c:pt idx="4">
                  <c:v>370</c:v>
                </c:pt>
                <c:pt idx="5">
                  <c:v>326</c:v>
                </c:pt>
              </c:numCache>
            </c:numRef>
          </c:val>
          <c:extLst>
            <c:ext xmlns:c16="http://schemas.microsoft.com/office/drawing/2014/chart" uri="{C3380CC4-5D6E-409C-BE32-E72D297353CC}">
              <c16:uniqueId val="{00000000-8B50-4F5C-AEB9-7618DE318389}"/>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332</c:v>
                </c:pt>
                <c:pt idx="2">
                  <c:v>628</c:v>
                </c:pt>
                <c:pt idx="3">
                  <c:v>703</c:v>
                </c:pt>
                <c:pt idx="4">
                  <c:v>641</c:v>
                </c:pt>
                <c:pt idx="5">
                  <c:v>458</c:v>
                </c:pt>
              </c:numCache>
            </c:numRef>
          </c:val>
          <c:extLst>
            <c:ext xmlns:c16="http://schemas.microsoft.com/office/drawing/2014/chart" uri="{C3380CC4-5D6E-409C-BE32-E72D297353CC}">
              <c16:uniqueId val="{00000001-8B50-4F5C-AEB9-7618DE318389}"/>
            </c:ext>
          </c:extLst>
        </c:ser>
        <c:dLbls>
          <c:showLegendKey val="0"/>
          <c:showVal val="0"/>
          <c:showCatName val="0"/>
          <c:showSerName val="0"/>
          <c:showPercent val="0"/>
          <c:showBubbleSize val="0"/>
        </c:dLbls>
        <c:gapWidth val="219"/>
        <c:overlap val="-27"/>
        <c:axId val="459685632"/>
        <c:axId val="459685960"/>
      </c:barChart>
      <c:catAx>
        <c:axId val="45968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85960"/>
        <c:crosses val="autoZero"/>
        <c:auto val="1"/>
        <c:lblAlgn val="ctr"/>
        <c:lblOffset val="100"/>
        <c:noMultiLvlLbl val="0"/>
      </c:catAx>
      <c:valAx>
        <c:axId val="45968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8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numCache>
            </c:numRef>
          </c:val>
          <c:extLst>
            <c:ext xmlns:c16="http://schemas.microsoft.com/office/drawing/2014/chart" uri="{C3380CC4-5D6E-409C-BE32-E72D297353CC}">
              <c16:uniqueId val="{00000000-7EB0-4D33-9D4A-954064A37FEC}"/>
            </c:ext>
          </c:extLst>
        </c:ser>
        <c:dLbls>
          <c:showLegendKey val="0"/>
          <c:showVal val="0"/>
          <c:showCatName val="0"/>
          <c:showSerName val="0"/>
          <c:showPercent val="0"/>
          <c:showBubbleSize val="0"/>
        </c:dLbls>
        <c:gapWidth val="219"/>
        <c:overlap val="-27"/>
        <c:axId val="459701376"/>
        <c:axId val="459701048"/>
      </c:barChart>
      <c:dateAx>
        <c:axId val="45970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01048"/>
        <c:crosses val="autoZero"/>
        <c:auto val="1"/>
        <c:lblOffset val="100"/>
        <c:baseTimeUnit val="months"/>
      </c:dateAx>
      <c:valAx>
        <c:axId val="45970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0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62C-47CD-8089-5881EA135B0B}"/>
            </c:ext>
          </c:extLst>
        </c:ser>
        <c:dLbls>
          <c:showLegendKey val="0"/>
          <c:showVal val="0"/>
          <c:showCatName val="0"/>
          <c:showSerName val="0"/>
          <c:showPercent val="0"/>
          <c:showBubbleSize val="0"/>
        </c:dLbls>
        <c:gapWidth val="219"/>
        <c:overlap val="-27"/>
        <c:axId val="466232728"/>
        <c:axId val="466229776"/>
      </c:barChart>
      <c:dateAx>
        <c:axId val="46623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29776"/>
        <c:crosses val="autoZero"/>
        <c:auto val="1"/>
        <c:lblOffset val="100"/>
        <c:baseTimeUnit val="months"/>
      </c:dateAx>
      <c:valAx>
        <c:axId val="46622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3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96</c:v>
                </c:pt>
                <c:pt idx="2">
                  <c:v>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4CF-4254-AAC7-46529AF76CFF}"/>
            </c:ext>
          </c:extLst>
        </c:ser>
        <c:dLbls>
          <c:showLegendKey val="0"/>
          <c:showVal val="0"/>
          <c:showCatName val="0"/>
          <c:showSerName val="0"/>
          <c:showPercent val="0"/>
          <c:showBubbleSize val="0"/>
        </c:dLbls>
        <c:gapWidth val="219"/>
        <c:overlap val="-27"/>
        <c:axId val="466232400"/>
        <c:axId val="466234368"/>
      </c:barChart>
      <c:catAx>
        <c:axId val="46623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34368"/>
        <c:crosses val="autoZero"/>
        <c:auto val="1"/>
        <c:lblAlgn val="ctr"/>
        <c:lblOffset val="100"/>
        <c:noMultiLvlLbl val="0"/>
      </c:catAx>
      <c:valAx>
        <c:axId val="46623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3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D2C-4D70-A0D6-BD2F9E24FC88}"/>
            </c:ext>
          </c:extLst>
        </c:ser>
        <c:dLbls>
          <c:showLegendKey val="0"/>
          <c:showVal val="0"/>
          <c:showCatName val="0"/>
          <c:showSerName val="0"/>
          <c:showPercent val="0"/>
          <c:showBubbleSize val="0"/>
        </c:dLbls>
        <c:gapWidth val="219"/>
        <c:overlap val="-27"/>
        <c:axId val="466204520"/>
        <c:axId val="466210752"/>
      </c:barChart>
      <c:dateAx>
        <c:axId val="46620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10752"/>
        <c:crosses val="autoZero"/>
        <c:auto val="1"/>
        <c:lblOffset val="100"/>
        <c:baseTimeUnit val="months"/>
      </c:dateAx>
      <c:valAx>
        <c:axId val="4662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0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86</c:v>
                </c:pt>
              </c:numCache>
            </c:numRef>
          </c:val>
          <c:extLst>
            <c:ext xmlns:c16="http://schemas.microsoft.com/office/drawing/2014/chart" uri="{C3380CC4-5D6E-409C-BE32-E72D297353CC}">
              <c16:uniqueId val="{00000000-E2A2-41B9-BB39-CB018E7AB02C}"/>
            </c:ext>
          </c:extLst>
        </c:ser>
        <c:dLbls>
          <c:showLegendKey val="0"/>
          <c:showVal val="0"/>
          <c:showCatName val="0"/>
          <c:showSerName val="0"/>
          <c:showPercent val="0"/>
          <c:showBubbleSize val="0"/>
        </c:dLbls>
        <c:gapWidth val="219"/>
        <c:overlap val="-27"/>
        <c:axId val="478958816"/>
        <c:axId val="478956520"/>
      </c:barChart>
      <c:dateAx>
        <c:axId val="47895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56520"/>
        <c:crosses val="autoZero"/>
        <c:auto val="1"/>
        <c:lblOffset val="100"/>
        <c:baseTimeUnit val="months"/>
      </c:dateAx>
      <c:valAx>
        <c:axId val="47895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5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2023-01</c:v>
                </c:pt>
                <c:pt idx="1">
                  <c:v>2023-02</c:v>
                </c:pt>
                <c:pt idx="2">
                  <c:v>2023-03</c:v>
                </c:pt>
              </c:strCache>
            </c:strRef>
          </c:cat>
          <c:val>
            <c:numRef>
              <c:f>Sheet1!$B$2:$B$4</c:f>
              <c:numCache>
                <c:formatCode>General</c:formatCode>
                <c:ptCount val="3"/>
                <c:pt idx="0">
                  <c:v>118</c:v>
                </c:pt>
                <c:pt idx="1">
                  <c:v>115</c:v>
                </c:pt>
                <c:pt idx="2">
                  <c:v>82</c:v>
                </c:pt>
              </c:numCache>
            </c:numRef>
          </c:val>
          <c:extLst>
            <c:ext xmlns:c16="http://schemas.microsoft.com/office/drawing/2014/chart" uri="{C3380CC4-5D6E-409C-BE32-E72D297353CC}">
              <c16:uniqueId val="{00000000-6F15-44AD-9AC1-6E3B48CB368C}"/>
            </c:ext>
          </c:extLst>
        </c:ser>
        <c:dLbls>
          <c:showLegendKey val="0"/>
          <c:showVal val="0"/>
          <c:showCatName val="0"/>
          <c:showSerName val="0"/>
          <c:showPercent val="0"/>
          <c:showBubbleSize val="0"/>
        </c:dLbls>
        <c:gapWidth val="219"/>
        <c:overlap val="-27"/>
        <c:axId val="478933560"/>
        <c:axId val="478941104"/>
      </c:barChart>
      <c:catAx>
        <c:axId val="47893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41104"/>
        <c:crosses val="autoZero"/>
        <c:auto val="1"/>
        <c:lblAlgn val="ctr"/>
        <c:lblOffset val="100"/>
        <c:noMultiLvlLbl val="0"/>
      </c:catAx>
      <c:valAx>
        <c:axId val="47894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3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2023-01</c:v>
                </c:pt>
                <c:pt idx="1">
                  <c:v>2023-02</c:v>
                </c:pt>
                <c:pt idx="2">
                  <c:v>2023-03</c:v>
                </c:pt>
              </c:strCache>
            </c:strRef>
          </c:cat>
          <c:val>
            <c:numRef>
              <c:f>Sheet1!$B$2:$B$4</c:f>
              <c:numCache>
                <c:formatCode>General</c:formatCode>
                <c:ptCount val="3"/>
                <c:pt idx="0">
                  <c:v>2379</c:v>
                </c:pt>
                <c:pt idx="1">
                  <c:v>2898</c:v>
                </c:pt>
                <c:pt idx="2">
                  <c:v>329</c:v>
                </c:pt>
              </c:numCache>
            </c:numRef>
          </c:val>
          <c:extLst>
            <c:ext xmlns:c16="http://schemas.microsoft.com/office/drawing/2014/chart" uri="{C3380CC4-5D6E-409C-BE32-E72D297353CC}">
              <c16:uniqueId val="{00000000-CC40-438B-8E9C-FC917EB9955A}"/>
            </c:ext>
          </c:extLst>
        </c:ser>
        <c:dLbls>
          <c:showLegendKey val="0"/>
          <c:showVal val="0"/>
          <c:showCatName val="0"/>
          <c:showSerName val="0"/>
          <c:showPercent val="0"/>
          <c:showBubbleSize val="0"/>
        </c:dLbls>
        <c:gapWidth val="219"/>
        <c:overlap val="-27"/>
        <c:axId val="478932576"/>
        <c:axId val="478938152"/>
      </c:barChart>
      <c:catAx>
        <c:axId val="47893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38152"/>
        <c:crosses val="autoZero"/>
        <c:auto val="1"/>
        <c:lblAlgn val="ctr"/>
        <c:lblOffset val="100"/>
        <c:noMultiLvlLbl val="0"/>
      </c:catAx>
      <c:valAx>
        <c:axId val="47893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3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13398</c:v>
                </c:pt>
              </c:numCache>
            </c:numRef>
          </c:val>
          <c:extLst>
            <c:ext xmlns:c16="http://schemas.microsoft.com/office/drawing/2014/chart" uri="{C3380CC4-5D6E-409C-BE32-E72D297353CC}">
              <c16:uniqueId val="{00000000-4381-414C-A92F-B13CCBACDD1C}"/>
            </c:ext>
          </c:extLst>
        </c:ser>
        <c:dLbls>
          <c:showLegendKey val="0"/>
          <c:showVal val="0"/>
          <c:showCatName val="0"/>
          <c:showSerName val="0"/>
          <c:showPercent val="0"/>
          <c:showBubbleSize val="0"/>
        </c:dLbls>
        <c:gapWidth val="219"/>
        <c:overlap val="-27"/>
        <c:axId val="478942744"/>
        <c:axId val="478932904"/>
      </c:barChart>
      <c:catAx>
        <c:axId val="47894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32904"/>
        <c:crosses val="autoZero"/>
        <c:auto val="1"/>
        <c:lblAlgn val="ctr"/>
        <c:lblOffset val="100"/>
        <c:noMultiLvlLbl val="0"/>
      </c:catAx>
      <c:valAx>
        <c:axId val="47893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4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4</c:v>
                </c:pt>
              </c:numCache>
            </c:numRef>
          </c:val>
          <c:extLst>
            <c:ext xmlns:c16="http://schemas.microsoft.com/office/drawing/2014/chart" uri="{C3380CC4-5D6E-409C-BE32-E72D297353CC}">
              <c16:uniqueId val="{00000000-C19C-4D10-A6C1-5C7FBC21CD76}"/>
            </c:ext>
          </c:extLst>
        </c:ser>
        <c:dLbls>
          <c:showLegendKey val="0"/>
          <c:showVal val="0"/>
          <c:showCatName val="0"/>
          <c:showSerName val="0"/>
          <c:showPercent val="0"/>
          <c:showBubbleSize val="0"/>
        </c:dLbls>
        <c:gapWidth val="219"/>
        <c:overlap val="-27"/>
        <c:axId val="487367272"/>
        <c:axId val="487367600"/>
      </c:barChart>
      <c:dateAx>
        <c:axId val="48736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67600"/>
        <c:crosses val="autoZero"/>
        <c:auto val="1"/>
        <c:lblOffset val="100"/>
        <c:baseTimeUnit val="months"/>
      </c:dateAx>
      <c:valAx>
        <c:axId val="48736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6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41</c:v>
                </c:pt>
                <c:pt idx="2">
                  <c:v>23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EC7-4C81-AE73-9F9D38AF2E8E}"/>
            </c:ext>
          </c:extLst>
        </c:ser>
        <c:dLbls>
          <c:showLegendKey val="0"/>
          <c:showVal val="0"/>
          <c:showCatName val="0"/>
          <c:showSerName val="0"/>
          <c:showPercent val="0"/>
          <c:showBubbleSize val="0"/>
        </c:dLbls>
        <c:gapWidth val="219"/>
        <c:overlap val="-27"/>
        <c:axId val="487379736"/>
        <c:axId val="487376784"/>
      </c:barChart>
      <c:dateAx>
        <c:axId val="48737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76784"/>
        <c:crosses val="autoZero"/>
        <c:auto val="1"/>
        <c:lblOffset val="100"/>
        <c:baseTimeUnit val="months"/>
      </c:dateAx>
      <c:valAx>
        <c:axId val="48737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7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706</c:v>
                </c:pt>
                <c:pt idx="2">
                  <c:v>71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2AE-4941-8052-A54071154F00}"/>
            </c:ext>
          </c:extLst>
        </c:ser>
        <c:dLbls>
          <c:showLegendKey val="0"/>
          <c:showVal val="0"/>
          <c:showCatName val="0"/>
          <c:showSerName val="0"/>
          <c:showPercent val="0"/>
          <c:showBubbleSize val="0"/>
        </c:dLbls>
        <c:gapWidth val="219"/>
        <c:overlap val="-27"/>
        <c:axId val="487378424"/>
        <c:axId val="487382688"/>
      </c:barChart>
      <c:catAx>
        <c:axId val="48737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82688"/>
        <c:crosses val="autoZero"/>
        <c:auto val="1"/>
        <c:lblAlgn val="ctr"/>
        <c:lblOffset val="100"/>
        <c:noMultiLvlLbl val="0"/>
      </c:catAx>
      <c:valAx>
        <c:axId val="48738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7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numCache>
            </c:numRef>
          </c:val>
          <c:extLst>
            <c:ext xmlns:c16="http://schemas.microsoft.com/office/drawing/2014/chart" uri="{C3380CC4-5D6E-409C-BE32-E72D297353CC}">
              <c16:uniqueId val="{00000000-4671-4E6F-8BDE-888AC269D539}"/>
            </c:ext>
          </c:extLst>
        </c:ser>
        <c:dLbls>
          <c:showLegendKey val="0"/>
          <c:showVal val="0"/>
          <c:showCatName val="0"/>
          <c:showSerName val="0"/>
          <c:showPercent val="0"/>
          <c:showBubbleSize val="0"/>
        </c:dLbls>
        <c:gapWidth val="219"/>
        <c:overlap val="-27"/>
        <c:axId val="487384984"/>
        <c:axId val="487386624"/>
      </c:barChart>
      <c:dateAx>
        <c:axId val="48738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86624"/>
        <c:crosses val="autoZero"/>
        <c:auto val="1"/>
        <c:lblOffset val="100"/>
        <c:baseTimeUnit val="months"/>
      </c:dateAx>
      <c:valAx>
        <c:axId val="48738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38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09F42-0161-47B0-8C54-0DE1F3972E7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10F07BB-A27D-4426-A81D-66B829C65D9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47577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569C4-9030-4FEE-AE79-E5C131E8988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5971543-23EC-4C97-A1B4-CE60380F95CE}"/>
              </a:ext>
            </a:extLst>
          </p:cNvPr>
          <p:cNvGraphicFramePr>
            <a:graphicFrameLocks noGrp="1"/>
          </p:cNvGraphicFramePr>
          <p:nvPr>
            <p:ph type="chart" sz="quarter" idx="13"/>
            <p:extLst>
              <p:ext uri="{D42A27DB-BD31-4B8C-83A1-F6EECF244321}">
                <p14:modId xmlns:p14="http://schemas.microsoft.com/office/powerpoint/2010/main" val="405203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065E0-7BD3-4A78-925F-D53254B9F7C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BE19611-B6DD-43E0-8710-EE537C205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815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46C0F-CE1A-4381-8EC6-BBB68958B3AA}"/>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B7661E2B-86DE-412E-B753-AA196D9048D4}"/>
              </a:ext>
            </a:extLst>
          </p:cNvPr>
          <p:cNvGraphicFramePr>
            <a:graphicFrameLocks noGrp="1"/>
          </p:cNvGraphicFramePr>
          <p:nvPr>
            <p:ph type="tbl" sz="quarter" idx="13"/>
            <p:extLst>
              <p:ext uri="{D42A27DB-BD31-4B8C-83A1-F6EECF244321}">
                <p14:modId xmlns:p14="http://schemas.microsoft.com/office/powerpoint/2010/main" val="145329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16398004"/>
                    </a:ext>
                  </a:extLst>
                </a:gridCol>
                <a:gridCol w="905256">
                  <a:extLst>
                    <a:ext uri="{9D8B030D-6E8A-4147-A177-3AD203B41FA5}">
                      <a16:colId xmlns:a16="http://schemas.microsoft.com/office/drawing/2014/main" val="250487667"/>
                    </a:ext>
                  </a:extLst>
                </a:gridCol>
                <a:gridCol w="905256">
                  <a:extLst>
                    <a:ext uri="{9D8B030D-6E8A-4147-A177-3AD203B41FA5}">
                      <a16:colId xmlns:a16="http://schemas.microsoft.com/office/drawing/2014/main" val="701228249"/>
                    </a:ext>
                  </a:extLst>
                </a:gridCol>
                <a:gridCol w="905256">
                  <a:extLst>
                    <a:ext uri="{9D8B030D-6E8A-4147-A177-3AD203B41FA5}">
                      <a16:colId xmlns:a16="http://schemas.microsoft.com/office/drawing/2014/main" val="1796238292"/>
                    </a:ext>
                  </a:extLst>
                </a:gridCol>
                <a:gridCol w="905256">
                  <a:extLst>
                    <a:ext uri="{9D8B030D-6E8A-4147-A177-3AD203B41FA5}">
                      <a16:colId xmlns:a16="http://schemas.microsoft.com/office/drawing/2014/main" val="1588312112"/>
                    </a:ext>
                  </a:extLst>
                </a:gridCol>
                <a:gridCol w="905256">
                  <a:extLst>
                    <a:ext uri="{9D8B030D-6E8A-4147-A177-3AD203B41FA5}">
                      <a16:colId xmlns:a16="http://schemas.microsoft.com/office/drawing/2014/main" val="4143470713"/>
                    </a:ext>
                  </a:extLst>
                </a:gridCol>
                <a:gridCol w="905256">
                  <a:extLst>
                    <a:ext uri="{9D8B030D-6E8A-4147-A177-3AD203B41FA5}">
                      <a16:colId xmlns:a16="http://schemas.microsoft.com/office/drawing/2014/main" val="2507551521"/>
                    </a:ext>
                  </a:extLst>
                </a:gridCol>
                <a:gridCol w="905256">
                  <a:extLst>
                    <a:ext uri="{9D8B030D-6E8A-4147-A177-3AD203B41FA5}">
                      <a16:colId xmlns:a16="http://schemas.microsoft.com/office/drawing/2014/main" val="2826630599"/>
                    </a:ext>
                  </a:extLst>
                </a:gridCol>
                <a:gridCol w="905256">
                  <a:extLst>
                    <a:ext uri="{9D8B030D-6E8A-4147-A177-3AD203B41FA5}">
                      <a16:colId xmlns:a16="http://schemas.microsoft.com/office/drawing/2014/main" val="122822235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6193031"/>
                  </a:ext>
                </a:extLst>
              </a:tr>
              <a:tr h="370840">
                <a:tc>
                  <a:txBody>
                    <a:bodyPr/>
                    <a:lstStyle/>
                    <a:p>
                      <a:r>
                        <a:rPr lang="en-US" sz="1000"/>
                        <a:t>7344</a:t>
                      </a:r>
                    </a:p>
                  </a:txBody>
                  <a:tcPr/>
                </a:tc>
                <a:tc>
                  <a:txBody>
                    <a:bodyPr/>
                    <a:lstStyle/>
                    <a:p>
                      <a:r>
                        <a:rPr lang="en-US" sz="1000"/>
                        <a:t>42</a:t>
                      </a:r>
                    </a:p>
                  </a:txBody>
                  <a:tcPr/>
                </a:tc>
                <a:tc>
                  <a:txBody>
                    <a:bodyPr/>
                    <a:lstStyle/>
                    <a:p>
                      <a:r>
                        <a:rPr lang="en-US" sz="1000"/>
                        <a:t>23</a:t>
                      </a:r>
                    </a:p>
                  </a:txBody>
                  <a:tcPr/>
                </a:tc>
                <a:tc>
                  <a:txBody>
                    <a:bodyPr/>
                    <a:lstStyle/>
                    <a:p>
                      <a:r>
                        <a:rPr lang="en-US" sz="1000"/>
                        <a:t>2723</a:t>
                      </a:r>
                    </a:p>
                  </a:txBody>
                  <a:tcPr/>
                </a:tc>
                <a:tc>
                  <a:txBody>
                    <a:bodyPr/>
                    <a:lstStyle/>
                    <a:p>
                      <a:r>
                        <a:rPr lang="en-US" sz="1000"/>
                        <a:t>71</a:t>
                      </a:r>
                    </a:p>
                  </a:txBody>
                  <a:tcPr/>
                </a:tc>
                <a:tc>
                  <a:txBody>
                    <a:bodyPr/>
                    <a:lstStyle/>
                    <a:p>
                      <a:r>
                        <a:rPr lang="en-US" sz="1000"/>
                        <a:t>51</a:t>
                      </a:r>
                    </a:p>
                  </a:txBody>
                  <a:tcPr/>
                </a:tc>
                <a:tc>
                  <a:txBody>
                    <a:bodyPr/>
                    <a:lstStyle/>
                    <a:p>
                      <a:r>
                        <a:rPr lang="en-US" sz="1000"/>
                        <a:t>0</a:t>
                      </a:r>
                    </a:p>
                  </a:txBody>
                  <a:tcPr/>
                </a:tc>
                <a:tc>
                  <a:txBody>
                    <a:bodyPr/>
                    <a:lstStyle/>
                    <a:p>
                      <a:r>
                        <a:rPr lang="en-US" sz="1000"/>
                        <a:t>1.6891 %</a:t>
                      </a:r>
                    </a:p>
                  </a:txBody>
                  <a:tcPr/>
                </a:tc>
                <a:tc>
                  <a:txBody>
                    <a:bodyPr/>
                    <a:lstStyle/>
                    <a:p>
                      <a:r>
                        <a:rPr lang="en-US" sz="1000"/>
                        <a:t>0.0 %</a:t>
                      </a:r>
                    </a:p>
                  </a:txBody>
                  <a:tcPr/>
                </a:tc>
                <a:extLst>
                  <a:ext uri="{0D108BD9-81ED-4DB2-BD59-A6C34878D82A}">
                    <a16:rowId xmlns:a16="http://schemas.microsoft.com/office/drawing/2014/main" val="1161551470"/>
                  </a:ext>
                </a:extLst>
              </a:tr>
            </a:tbl>
          </a:graphicData>
        </a:graphic>
      </p:graphicFrame>
      <p:sp>
        <p:nvSpPr>
          <p:cNvPr id="4" name="Text Placeholder 3">
            <a:extLst>
              <a:ext uri="{FF2B5EF4-FFF2-40B4-BE49-F238E27FC236}">
                <a16:creationId xmlns:a16="http://schemas.microsoft.com/office/drawing/2014/main" id="{35539488-043D-4021-850A-FBCCB3464F0C}"/>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683694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B79E-8774-421C-839C-B43CEF66E45F}"/>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60076413-49E0-4E1F-8F23-BB5BA4DAE321}"/>
              </a:ext>
            </a:extLst>
          </p:cNvPr>
          <p:cNvGraphicFramePr>
            <a:graphicFrameLocks noGrp="1"/>
          </p:cNvGraphicFramePr>
          <p:nvPr>
            <p:ph type="chart" sz="quarter" idx="13"/>
            <p:extLst>
              <p:ext uri="{D42A27DB-BD31-4B8C-83A1-F6EECF244321}">
                <p14:modId xmlns:p14="http://schemas.microsoft.com/office/powerpoint/2010/main" val="102773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32F8D-387D-4743-A1DA-0CC1C1FEE74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E93BA39-FEBC-4DE1-994A-9D4A3E4FD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67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4719A-57FB-47C8-93F2-8F6A3010062E}"/>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05EB354-1887-4A4E-B233-3FA0444023D6}"/>
              </a:ext>
            </a:extLst>
          </p:cNvPr>
          <p:cNvGraphicFramePr>
            <a:graphicFrameLocks noGrp="1"/>
          </p:cNvGraphicFramePr>
          <p:nvPr>
            <p:ph type="chart" sz="quarter" idx="13"/>
            <p:extLst>
              <p:ext uri="{D42A27DB-BD31-4B8C-83A1-F6EECF244321}">
                <p14:modId xmlns:p14="http://schemas.microsoft.com/office/powerpoint/2010/main" val="715523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50241-7DAE-404B-B7E3-9A8664DDD58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4042C44-3C21-4812-89AE-6DC3E67E7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166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ECE4-C5EB-43C2-B37A-F8CB60CBA0C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11F1F13-8C8E-4088-844E-D9D5F8150C67}"/>
              </a:ext>
            </a:extLst>
          </p:cNvPr>
          <p:cNvGraphicFramePr>
            <a:graphicFrameLocks noGrp="1"/>
          </p:cNvGraphicFramePr>
          <p:nvPr>
            <p:ph type="chart" sz="quarter" idx="13"/>
            <p:extLst>
              <p:ext uri="{D42A27DB-BD31-4B8C-83A1-F6EECF244321}">
                <p14:modId xmlns:p14="http://schemas.microsoft.com/office/powerpoint/2010/main" val="3197651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C18C18-367C-4967-A2E4-539AE3A59D1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9202C1F-87AE-4AB4-B853-E1B0FF974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087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97855-0418-474B-BCA5-877C1CF25BF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4C6050F-E48A-428D-8641-AA3B38AB7CBE}"/>
              </a:ext>
            </a:extLst>
          </p:cNvPr>
          <p:cNvGraphicFramePr>
            <a:graphicFrameLocks noGrp="1"/>
          </p:cNvGraphicFramePr>
          <p:nvPr>
            <p:ph type="chart" sz="quarter" idx="13"/>
            <p:extLst>
              <p:ext uri="{D42A27DB-BD31-4B8C-83A1-F6EECF244321}">
                <p14:modId xmlns:p14="http://schemas.microsoft.com/office/powerpoint/2010/main" val="2747675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44402-3D1D-4366-B2E2-2BCC8B0DAD5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33EEAF8-618B-4720-830B-84DD8345B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879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36AC-78AA-4DF3-8D1E-7DB9011B77A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5A87BCEB-C059-4689-B5A4-1A6B5CB08423}"/>
              </a:ext>
            </a:extLst>
          </p:cNvPr>
          <p:cNvGraphicFramePr>
            <a:graphicFrameLocks noGrp="1"/>
          </p:cNvGraphicFramePr>
          <p:nvPr>
            <p:ph type="tbl" sz="quarter" idx="13"/>
            <p:extLst>
              <p:ext uri="{D42A27DB-BD31-4B8C-83A1-F6EECF244321}">
                <p14:modId xmlns:p14="http://schemas.microsoft.com/office/powerpoint/2010/main" val="340718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9483388"/>
                    </a:ext>
                  </a:extLst>
                </a:gridCol>
                <a:gridCol w="1481328">
                  <a:extLst>
                    <a:ext uri="{9D8B030D-6E8A-4147-A177-3AD203B41FA5}">
                      <a16:colId xmlns:a16="http://schemas.microsoft.com/office/drawing/2014/main" val="3445603863"/>
                    </a:ext>
                  </a:extLst>
                </a:gridCol>
                <a:gridCol w="329184">
                  <a:extLst>
                    <a:ext uri="{9D8B030D-6E8A-4147-A177-3AD203B41FA5}">
                      <a16:colId xmlns:a16="http://schemas.microsoft.com/office/drawing/2014/main" val="3504195141"/>
                    </a:ext>
                  </a:extLst>
                </a:gridCol>
                <a:gridCol w="329184">
                  <a:extLst>
                    <a:ext uri="{9D8B030D-6E8A-4147-A177-3AD203B41FA5}">
                      <a16:colId xmlns:a16="http://schemas.microsoft.com/office/drawing/2014/main" val="2982794709"/>
                    </a:ext>
                  </a:extLst>
                </a:gridCol>
                <a:gridCol w="329184">
                  <a:extLst>
                    <a:ext uri="{9D8B030D-6E8A-4147-A177-3AD203B41FA5}">
                      <a16:colId xmlns:a16="http://schemas.microsoft.com/office/drawing/2014/main" val="3413648244"/>
                    </a:ext>
                  </a:extLst>
                </a:gridCol>
                <a:gridCol w="329184">
                  <a:extLst>
                    <a:ext uri="{9D8B030D-6E8A-4147-A177-3AD203B41FA5}">
                      <a16:colId xmlns:a16="http://schemas.microsoft.com/office/drawing/2014/main" val="1988704637"/>
                    </a:ext>
                  </a:extLst>
                </a:gridCol>
                <a:gridCol w="329184">
                  <a:extLst>
                    <a:ext uri="{9D8B030D-6E8A-4147-A177-3AD203B41FA5}">
                      <a16:colId xmlns:a16="http://schemas.microsoft.com/office/drawing/2014/main" val="54821905"/>
                    </a:ext>
                  </a:extLst>
                </a:gridCol>
                <a:gridCol w="329184">
                  <a:extLst>
                    <a:ext uri="{9D8B030D-6E8A-4147-A177-3AD203B41FA5}">
                      <a16:colId xmlns:a16="http://schemas.microsoft.com/office/drawing/2014/main" val="1327060196"/>
                    </a:ext>
                  </a:extLst>
                </a:gridCol>
                <a:gridCol w="329184">
                  <a:extLst>
                    <a:ext uri="{9D8B030D-6E8A-4147-A177-3AD203B41FA5}">
                      <a16:colId xmlns:a16="http://schemas.microsoft.com/office/drawing/2014/main" val="2841077347"/>
                    </a:ext>
                  </a:extLst>
                </a:gridCol>
                <a:gridCol w="329184">
                  <a:extLst>
                    <a:ext uri="{9D8B030D-6E8A-4147-A177-3AD203B41FA5}">
                      <a16:colId xmlns:a16="http://schemas.microsoft.com/office/drawing/2014/main" val="3824134644"/>
                    </a:ext>
                  </a:extLst>
                </a:gridCol>
                <a:gridCol w="329184">
                  <a:extLst>
                    <a:ext uri="{9D8B030D-6E8A-4147-A177-3AD203B41FA5}">
                      <a16:colId xmlns:a16="http://schemas.microsoft.com/office/drawing/2014/main" val="138045707"/>
                    </a:ext>
                  </a:extLst>
                </a:gridCol>
                <a:gridCol w="329184">
                  <a:extLst>
                    <a:ext uri="{9D8B030D-6E8A-4147-A177-3AD203B41FA5}">
                      <a16:colId xmlns:a16="http://schemas.microsoft.com/office/drawing/2014/main" val="2000484815"/>
                    </a:ext>
                  </a:extLst>
                </a:gridCol>
                <a:gridCol w="329184">
                  <a:extLst>
                    <a:ext uri="{9D8B030D-6E8A-4147-A177-3AD203B41FA5}">
                      <a16:colId xmlns:a16="http://schemas.microsoft.com/office/drawing/2014/main" val="1692889384"/>
                    </a:ext>
                  </a:extLst>
                </a:gridCol>
                <a:gridCol w="329184">
                  <a:extLst>
                    <a:ext uri="{9D8B030D-6E8A-4147-A177-3AD203B41FA5}">
                      <a16:colId xmlns:a16="http://schemas.microsoft.com/office/drawing/2014/main" val="594256332"/>
                    </a:ext>
                  </a:extLst>
                </a:gridCol>
                <a:gridCol w="329184">
                  <a:extLst>
                    <a:ext uri="{9D8B030D-6E8A-4147-A177-3AD203B41FA5}">
                      <a16:colId xmlns:a16="http://schemas.microsoft.com/office/drawing/2014/main" val="3459661614"/>
                    </a:ext>
                  </a:extLst>
                </a:gridCol>
                <a:gridCol w="329184">
                  <a:extLst>
                    <a:ext uri="{9D8B030D-6E8A-4147-A177-3AD203B41FA5}">
                      <a16:colId xmlns:a16="http://schemas.microsoft.com/office/drawing/2014/main" val="80246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4650406"/>
                  </a:ext>
                </a:extLst>
              </a:tr>
            </a:tbl>
          </a:graphicData>
        </a:graphic>
      </p:graphicFrame>
      <p:sp>
        <p:nvSpPr>
          <p:cNvPr id="4" name="Text Placeholder 3">
            <a:extLst>
              <a:ext uri="{FF2B5EF4-FFF2-40B4-BE49-F238E27FC236}">
                <a16:creationId xmlns:a16="http://schemas.microsoft.com/office/drawing/2014/main" id="{3DAA59AD-FD0C-4702-B198-801D2535B5C1}"/>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381411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3A75-9F34-4CE3-958D-474C18395218}"/>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2E4200DA-450F-48F5-8AD8-2C9466E17DFC}"/>
              </a:ext>
            </a:extLst>
          </p:cNvPr>
          <p:cNvGraphicFramePr>
            <a:graphicFrameLocks noGrp="1"/>
          </p:cNvGraphicFramePr>
          <p:nvPr>
            <p:ph type="tbl" sz="quarter" idx="13"/>
            <p:extLst>
              <p:ext uri="{D42A27DB-BD31-4B8C-83A1-F6EECF244321}">
                <p14:modId xmlns:p14="http://schemas.microsoft.com/office/powerpoint/2010/main" val="20237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1358491"/>
                    </a:ext>
                  </a:extLst>
                </a:gridCol>
                <a:gridCol w="1481328">
                  <a:extLst>
                    <a:ext uri="{9D8B030D-6E8A-4147-A177-3AD203B41FA5}">
                      <a16:colId xmlns:a16="http://schemas.microsoft.com/office/drawing/2014/main" val="3339535792"/>
                    </a:ext>
                  </a:extLst>
                </a:gridCol>
                <a:gridCol w="329184">
                  <a:extLst>
                    <a:ext uri="{9D8B030D-6E8A-4147-A177-3AD203B41FA5}">
                      <a16:colId xmlns:a16="http://schemas.microsoft.com/office/drawing/2014/main" val="3412582054"/>
                    </a:ext>
                  </a:extLst>
                </a:gridCol>
                <a:gridCol w="329184">
                  <a:extLst>
                    <a:ext uri="{9D8B030D-6E8A-4147-A177-3AD203B41FA5}">
                      <a16:colId xmlns:a16="http://schemas.microsoft.com/office/drawing/2014/main" val="1316828683"/>
                    </a:ext>
                  </a:extLst>
                </a:gridCol>
                <a:gridCol w="329184">
                  <a:extLst>
                    <a:ext uri="{9D8B030D-6E8A-4147-A177-3AD203B41FA5}">
                      <a16:colId xmlns:a16="http://schemas.microsoft.com/office/drawing/2014/main" val="40044749"/>
                    </a:ext>
                  </a:extLst>
                </a:gridCol>
                <a:gridCol w="329184">
                  <a:extLst>
                    <a:ext uri="{9D8B030D-6E8A-4147-A177-3AD203B41FA5}">
                      <a16:colId xmlns:a16="http://schemas.microsoft.com/office/drawing/2014/main" val="361403790"/>
                    </a:ext>
                  </a:extLst>
                </a:gridCol>
                <a:gridCol w="329184">
                  <a:extLst>
                    <a:ext uri="{9D8B030D-6E8A-4147-A177-3AD203B41FA5}">
                      <a16:colId xmlns:a16="http://schemas.microsoft.com/office/drawing/2014/main" val="1743581126"/>
                    </a:ext>
                  </a:extLst>
                </a:gridCol>
                <a:gridCol w="329184">
                  <a:extLst>
                    <a:ext uri="{9D8B030D-6E8A-4147-A177-3AD203B41FA5}">
                      <a16:colId xmlns:a16="http://schemas.microsoft.com/office/drawing/2014/main" val="419028363"/>
                    </a:ext>
                  </a:extLst>
                </a:gridCol>
                <a:gridCol w="329184">
                  <a:extLst>
                    <a:ext uri="{9D8B030D-6E8A-4147-A177-3AD203B41FA5}">
                      <a16:colId xmlns:a16="http://schemas.microsoft.com/office/drawing/2014/main" val="3011798087"/>
                    </a:ext>
                  </a:extLst>
                </a:gridCol>
                <a:gridCol w="329184">
                  <a:extLst>
                    <a:ext uri="{9D8B030D-6E8A-4147-A177-3AD203B41FA5}">
                      <a16:colId xmlns:a16="http://schemas.microsoft.com/office/drawing/2014/main" val="3338280042"/>
                    </a:ext>
                  </a:extLst>
                </a:gridCol>
                <a:gridCol w="329184">
                  <a:extLst>
                    <a:ext uri="{9D8B030D-6E8A-4147-A177-3AD203B41FA5}">
                      <a16:colId xmlns:a16="http://schemas.microsoft.com/office/drawing/2014/main" val="3378537911"/>
                    </a:ext>
                  </a:extLst>
                </a:gridCol>
                <a:gridCol w="329184">
                  <a:extLst>
                    <a:ext uri="{9D8B030D-6E8A-4147-A177-3AD203B41FA5}">
                      <a16:colId xmlns:a16="http://schemas.microsoft.com/office/drawing/2014/main" val="1983074610"/>
                    </a:ext>
                  </a:extLst>
                </a:gridCol>
                <a:gridCol w="329184">
                  <a:extLst>
                    <a:ext uri="{9D8B030D-6E8A-4147-A177-3AD203B41FA5}">
                      <a16:colId xmlns:a16="http://schemas.microsoft.com/office/drawing/2014/main" val="4229574016"/>
                    </a:ext>
                  </a:extLst>
                </a:gridCol>
                <a:gridCol w="329184">
                  <a:extLst>
                    <a:ext uri="{9D8B030D-6E8A-4147-A177-3AD203B41FA5}">
                      <a16:colId xmlns:a16="http://schemas.microsoft.com/office/drawing/2014/main" val="918315920"/>
                    </a:ext>
                  </a:extLst>
                </a:gridCol>
                <a:gridCol w="329184">
                  <a:extLst>
                    <a:ext uri="{9D8B030D-6E8A-4147-A177-3AD203B41FA5}">
                      <a16:colId xmlns:a16="http://schemas.microsoft.com/office/drawing/2014/main" val="3240060931"/>
                    </a:ext>
                  </a:extLst>
                </a:gridCol>
                <a:gridCol w="329184">
                  <a:extLst>
                    <a:ext uri="{9D8B030D-6E8A-4147-A177-3AD203B41FA5}">
                      <a16:colId xmlns:a16="http://schemas.microsoft.com/office/drawing/2014/main" val="582001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31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- 2023-02-10 14:15:51</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Eagles as they get ready to play in the big game! 🙌 
To celebrate, Home Office employees threw a tailgate party and showed off their Philly pride by wearing green. From cheesesteaks to pretzels, #TEAMPHLY enjoyed tailgate favorites, live music, games, and face painting. 🥳 Let's go Eagles! 🦅🏈 #FlyEaglesFly #InsuranceCareersMonth #SuperBowlLVII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https://quintly-image-storage.s3.amazonaws.com/d123f9c23f3abec6e562a564c92f236a/a4f70384c0b9a44171d5a5d28e410aee.jpg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8119018"/>
                  </a:ext>
                </a:extLst>
              </a:tr>
            </a:tbl>
          </a:graphicData>
        </a:graphic>
      </p:graphicFrame>
      <p:sp>
        <p:nvSpPr>
          <p:cNvPr id="4" name="Text Placeholder 3">
            <a:extLst>
              <a:ext uri="{FF2B5EF4-FFF2-40B4-BE49-F238E27FC236}">
                <a16:creationId xmlns:a16="http://schemas.microsoft.com/office/drawing/2014/main" id="{C830B91F-DBA7-488E-A562-D9CA9169AF7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325076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F203-8282-44A4-B52A-6F3E57549B8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87D5C3C4-AF52-47B0-B72C-A4FA0623A675}"/>
              </a:ext>
            </a:extLst>
          </p:cNvPr>
          <p:cNvGraphicFramePr>
            <a:graphicFrameLocks noGrp="1"/>
          </p:cNvGraphicFramePr>
          <p:nvPr>
            <p:ph type="tbl" sz="quarter" idx="13"/>
            <p:extLst>
              <p:ext uri="{D42A27DB-BD31-4B8C-83A1-F6EECF244321}">
                <p14:modId xmlns:p14="http://schemas.microsoft.com/office/powerpoint/2010/main" val="3060020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48120232"/>
                    </a:ext>
                  </a:extLst>
                </a:gridCol>
                <a:gridCol w="1481328">
                  <a:extLst>
                    <a:ext uri="{9D8B030D-6E8A-4147-A177-3AD203B41FA5}">
                      <a16:colId xmlns:a16="http://schemas.microsoft.com/office/drawing/2014/main" val="1578043577"/>
                    </a:ext>
                  </a:extLst>
                </a:gridCol>
                <a:gridCol w="329184">
                  <a:extLst>
                    <a:ext uri="{9D8B030D-6E8A-4147-A177-3AD203B41FA5}">
                      <a16:colId xmlns:a16="http://schemas.microsoft.com/office/drawing/2014/main" val="1431879890"/>
                    </a:ext>
                  </a:extLst>
                </a:gridCol>
                <a:gridCol w="329184">
                  <a:extLst>
                    <a:ext uri="{9D8B030D-6E8A-4147-A177-3AD203B41FA5}">
                      <a16:colId xmlns:a16="http://schemas.microsoft.com/office/drawing/2014/main" val="1792923667"/>
                    </a:ext>
                  </a:extLst>
                </a:gridCol>
                <a:gridCol w="329184">
                  <a:extLst>
                    <a:ext uri="{9D8B030D-6E8A-4147-A177-3AD203B41FA5}">
                      <a16:colId xmlns:a16="http://schemas.microsoft.com/office/drawing/2014/main" val="618794454"/>
                    </a:ext>
                  </a:extLst>
                </a:gridCol>
                <a:gridCol w="329184">
                  <a:extLst>
                    <a:ext uri="{9D8B030D-6E8A-4147-A177-3AD203B41FA5}">
                      <a16:colId xmlns:a16="http://schemas.microsoft.com/office/drawing/2014/main" val="4065110528"/>
                    </a:ext>
                  </a:extLst>
                </a:gridCol>
                <a:gridCol w="329184">
                  <a:extLst>
                    <a:ext uri="{9D8B030D-6E8A-4147-A177-3AD203B41FA5}">
                      <a16:colId xmlns:a16="http://schemas.microsoft.com/office/drawing/2014/main" val="2624684926"/>
                    </a:ext>
                  </a:extLst>
                </a:gridCol>
                <a:gridCol w="329184">
                  <a:extLst>
                    <a:ext uri="{9D8B030D-6E8A-4147-A177-3AD203B41FA5}">
                      <a16:colId xmlns:a16="http://schemas.microsoft.com/office/drawing/2014/main" val="1094603511"/>
                    </a:ext>
                  </a:extLst>
                </a:gridCol>
                <a:gridCol w="329184">
                  <a:extLst>
                    <a:ext uri="{9D8B030D-6E8A-4147-A177-3AD203B41FA5}">
                      <a16:colId xmlns:a16="http://schemas.microsoft.com/office/drawing/2014/main" val="2678022785"/>
                    </a:ext>
                  </a:extLst>
                </a:gridCol>
                <a:gridCol w="329184">
                  <a:extLst>
                    <a:ext uri="{9D8B030D-6E8A-4147-A177-3AD203B41FA5}">
                      <a16:colId xmlns:a16="http://schemas.microsoft.com/office/drawing/2014/main" val="2133963348"/>
                    </a:ext>
                  </a:extLst>
                </a:gridCol>
                <a:gridCol w="329184">
                  <a:extLst>
                    <a:ext uri="{9D8B030D-6E8A-4147-A177-3AD203B41FA5}">
                      <a16:colId xmlns:a16="http://schemas.microsoft.com/office/drawing/2014/main" val="3761619924"/>
                    </a:ext>
                  </a:extLst>
                </a:gridCol>
                <a:gridCol w="329184">
                  <a:extLst>
                    <a:ext uri="{9D8B030D-6E8A-4147-A177-3AD203B41FA5}">
                      <a16:colId xmlns:a16="http://schemas.microsoft.com/office/drawing/2014/main" val="3873031971"/>
                    </a:ext>
                  </a:extLst>
                </a:gridCol>
                <a:gridCol w="329184">
                  <a:extLst>
                    <a:ext uri="{9D8B030D-6E8A-4147-A177-3AD203B41FA5}">
                      <a16:colId xmlns:a16="http://schemas.microsoft.com/office/drawing/2014/main" val="193306257"/>
                    </a:ext>
                  </a:extLst>
                </a:gridCol>
                <a:gridCol w="329184">
                  <a:extLst>
                    <a:ext uri="{9D8B030D-6E8A-4147-A177-3AD203B41FA5}">
                      <a16:colId xmlns:a16="http://schemas.microsoft.com/office/drawing/2014/main" val="3139578580"/>
                    </a:ext>
                  </a:extLst>
                </a:gridCol>
                <a:gridCol w="329184">
                  <a:extLst>
                    <a:ext uri="{9D8B030D-6E8A-4147-A177-3AD203B41FA5}">
                      <a16:colId xmlns:a16="http://schemas.microsoft.com/office/drawing/2014/main" val="3932439002"/>
                    </a:ext>
                  </a:extLst>
                </a:gridCol>
                <a:gridCol w="329184">
                  <a:extLst>
                    <a:ext uri="{9D8B030D-6E8A-4147-A177-3AD203B41FA5}">
                      <a16:colId xmlns:a16="http://schemas.microsoft.com/office/drawing/2014/main" val="799521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20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- 2023-02-08 15:48:24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Stephanie Verbraken and Ashley Varland for being named 2023 Emerging Leaders by the American Property Casualty Insurance Association! The recognition represents insurance industry leaders who are at the forefront of innovation, collaboration, and impact in their companies and communities. 👏 
Stephanie and Ashley attended the 5th annual Emerging Leaders conference, which is designed to bring together and recognize exceptional rising stars in the property casualty insurance industry. ⭐️
#InsuranceCareersMonth #ICM2023 #ELC2023 #ELCrisingstar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https://quintly-image-storage.s3.amazonaws.com/d123f9c23f3abec6e562a564c92f236a/f5d16a72c5c4f5a117989b5d554b71c7.jpg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1981789"/>
                  </a:ext>
                </a:extLst>
              </a:tr>
            </a:tbl>
          </a:graphicData>
        </a:graphic>
      </p:graphicFrame>
      <p:sp>
        <p:nvSpPr>
          <p:cNvPr id="4" name="Text Placeholder 3">
            <a:extLst>
              <a:ext uri="{FF2B5EF4-FFF2-40B4-BE49-F238E27FC236}">
                <a16:creationId xmlns:a16="http://schemas.microsoft.com/office/drawing/2014/main" id="{10A3144E-27A5-46CE-8B90-3CAB107EAB8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066935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E7B3D-40DC-4A1C-B96D-1A4CB46F27DA}"/>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C125FEFF-7D5B-4FAA-ACEB-CBB696FD77F2}"/>
              </a:ext>
            </a:extLst>
          </p:cNvPr>
          <p:cNvGraphicFramePr>
            <a:graphicFrameLocks noGrp="1"/>
          </p:cNvGraphicFramePr>
          <p:nvPr>
            <p:ph type="tbl" sz="quarter" idx="13"/>
            <p:extLst>
              <p:ext uri="{D42A27DB-BD31-4B8C-83A1-F6EECF244321}">
                <p14:modId xmlns:p14="http://schemas.microsoft.com/office/powerpoint/2010/main" val="242520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2215792"/>
                    </a:ext>
                  </a:extLst>
                </a:gridCol>
                <a:gridCol w="1481328">
                  <a:extLst>
                    <a:ext uri="{9D8B030D-6E8A-4147-A177-3AD203B41FA5}">
                      <a16:colId xmlns:a16="http://schemas.microsoft.com/office/drawing/2014/main" val="3804628164"/>
                    </a:ext>
                  </a:extLst>
                </a:gridCol>
                <a:gridCol w="329184">
                  <a:extLst>
                    <a:ext uri="{9D8B030D-6E8A-4147-A177-3AD203B41FA5}">
                      <a16:colId xmlns:a16="http://schemas.microsoft.com/office/drawing/2014/main" val="3320611343"/>
                    </a:ext>
                  </a:extLst>
                </a:gridCol>
                <a:gridCol w="329184">
                  <a:extLst>
                    <a:ext uri="{9D8B030D-6E8A-4147-A177-3AD203B41FA5}">
                      <a16:colId xmlns:a16="http://schemas.microsoft.com/office/drawing/2014/main" val="2495271132"/>
                    </a:ext>
                  </a:extLst>
                </a:gridCol>
                <a:gridCol w="329184">
                  <a:extLst>
                    <a:ext uri="{9D8B030D-6E8A-4147-A177-3AD203B41FA5}">
                      <a16:colId xmlns:a16="http://schemas.microsoft.com/office/drawing/2014/main" val="1902403339"/>
                    </a:ext>
                  </a:extLst>
                </a:gridCol>
                <a:gridCol w="329184">
                  <a:extLst>
                    <a:ext uri="{9D8B030D-6E8A-4147-A177-3AD203B41FA5}">
                      <a16:colId xmlns:a16="http://schemas.microsoft.com/office/drawing/2014/main" val="2701459627"/>
                    </a:ext>
                  </a:extLst>
                </a:gridCol>
                <a:gridCol w="329184">
                  <a:extLst>
                    <a:ext uri="{9D8B030D-6E8A-4147-A177-3AD203B41FA5}">
                      <a16:colId xmlns:a16="http://schemas.microsoft.com/office/drawing/2014/main" val="1488879663"/>
                    </a:ext>
                  </a:extLst>
                </a:gridCol>
                <a:gridCol w="329184">
                  <a:extLst>
                    <a:ext uri="{9D8B030D-6E8A-4147-A177-3AD203B41FA5}">
                      <a16:colId xmlns:a16="http://schemas.microsoft.com/office/drawing/2014/main" val="3176019647"/>
                    </a:ext>
                  </a:extLst>
                </a:gridCol>
                <a:gridCol w="329184">
                  <a:extLst>
                    <a:ext uri="{9D8B030D-6E8A-4147-A177-3AD203B41FA5}">
                      <a16:colId xmlns:a16="http://schemas.microsoft.com/office/drawing/2014/main" val="1907444451"/>
                    </a:ext>
                  </a:extLst>
                </a:gridCol>
                <a:gridCol w="329184">
                  <a:extLst>
                    <a:ext uri="{9D8B030D-6E8A-4147-A177-3AD203B41FA5}">
                      <a16:colId xmlns:a16="http://schemas.microsoft.com/office/drawing/2014/main" val="133948429"/>
                    </a:ext>
                  </a:extLst>
                </a:gridCol>
                <a:gridCol w="329184">
                  <a:extLst>
                    <a:ext uri="{9D8B030D-6E8A-4147-A177-3AD203B41FA5}">
                      <a16:colId xmlns:a16="http://schemas.microsoft.com/office/drawing/2014/main" val="1869052874"/>
                    </a:ext>
                  </a:extLst>
                </a:gridCol>
                <a:gridCol w="329184">
                  <a:extLst>
                    <a:ext uri="{9D8B030D-6E8A-4147-A177-3AD203B41FA5}">
                      <a16:colId xmlns:a16="http://schemas.microsoft.com/office/drawing/2014/main" val="1906063257"/>
                    </a:ext>
                  </a:extLst>
                </a:gridCol>
                <a:gridCol w="329184">
                  <a:extLst>
                    <a:ext uri="{9D8B030D-6E8A-4147-A177-3AD203B41FA5}">
                      <a16:colId xmlns:a16="http://schemas.microsoft.com/office/drawing/2014/main" val="1010607928"/>
                    </a:ext>
                  </a:extLst>
                </a:gridCol>
                <a:gridCol w="329184">
                  <a:extLst>
                    <a:ext uri="{9D8B030D-6E8A-4147-A177-3AD203B41FA5}">
                      <a16:colId xmlns:a16="http://schemas.microsoft.com/office/drawing/2014/main" val="4019051234"/>
                    </a:ext>
                  </a:extLst>
                </a:gridCol>
                <a:gridCol w="329184">
                  <a:extLst>
                    <a:ext uri="{9D8B030D-6E8A-4147-A177-3AD203B41FA5}">
                      <a16:colId xmlns:a16="http://schemas.microsoft.com/office/drawing/2014/main" val="1245466144"/>
                    </a:ext>
                  </a:extLst>
                </a:gridCol>
                <a:gridCol w="329184">
                  <a:extLst>
                    <a:ext uri="{9D8B030D-6E8A-4147-A177-3AD203B41FA5}">
                      <a16:colId xmlns:a16="http://schemas.microsoft.com/office/drawing/2014/main" val="176408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798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- 2023-02-28 17:08:33</a:t>
                      </a:r>
                      <a:r>
                        <a:rPr kumimoji="0" lang="en-US" sz="1000" b="0" i="0" u="none" strike="noStrike" kern="1200" cap="none" spc="0" normalizeH="0" baseline="0" noProof="0">
                          <a:ln>
                            <a:noFill/>
                          </a:ln>
                          <a:solidFill>
                            <a:prstClr val="black"/>
                          </a:solidFill>
                          <a:effectLst/>
                          <a:uLnTx/>
                          <a:uFillTx/>
                          <a:latin typeface="+mn-lt"/>
                          <a:ea typeface="+mn-ea"/>
                          <a:cs typeface="+mn-cs"/>
                        </a:rPr>
                        <a:t>
 Our agents and policyholders benefit from PHLY being a part of the global Tokio Marine Group. PHLY has been part of the Tokio Marine Group since 2008. We’re pleased to announce that our President &amp; CEO John Glomb will assume the role of Executive Officer with Tokio Marine Holdings. John will maintain his current role as CEO at PHLY and Tokio Marine North America Services in addition to this new appointment. 
Check out the press release to learn more about how John and other leaders work together to make an impact for Tokio Marine's business and beyond: bit.ly/3SzStrJ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https://quintly-image-storage.s3.amazonaws.com/d123f9c23f3abec6e562a564c92f236a/05068f430059ccc51833838335df3144.jpg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8709155"/>
                  </a:ext>
                </a:extLst>
              </a:tr>
            </a:tbl>
          </a:graphicData>
        </a:graphic>
      </p:graphicFrame>
      <p:sp>
        <p:nvSpPr>
          <p:cNvPr id="4" name="Text Placeholder 3">
            <a:extLst>
              <a:ext uri="{FF2B5EF4-FFF2-40B4-BE49-F238E27FC236}">
                <a16:creationId xmlns:a16="http://schemas.microsoft.com/office/drawing/2014/main" id="{A3CD4A98-39CA-41AB-8B54-32742BBF6F7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504245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249A-00C4-4C22-8967-1111E0080E08}"/>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869F18CF-6515-4172-A5C3-0E7D325EDB3D}"/>
              </a:ext>
            </a:extLst>
          </p:cNvPr>
          <p:cNvGraphicFramePr>
            <a:graphicFrameLocks noGrp="1"/>
          </p:cNvGraphicFramePr>
          <p:nvPr>
            <p:ph type="tbl" sz="quarter" idx="13"/>
            <p:extLst>
              <p:ext uri="{D42A27DB-BD31-4B8C-83A1-F6EECF244321}">
                <p14:modId xmlns:p14="http://schemas.microsoft.com/office/powerpoint/2010/main" val="13941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08074711"/>
                    </a:ext>
                  </a:extLst>
                </a:gridCol>
                <a:gridCol w="1481328">
                  <a:extLst>
                    <a:ext uri="{9D8B030D-6E8A-4147-A177-3AD203B41FA5}">
                      <a16:colId xmlns:a16="http://schemas.microsoft.com/office/drawing/2014/main" val="615098445"/>
                    </a:ext>
                  </a:extLst>
                </a:gridCol>
                <a:gridCol w="329184">
                  <a:extLst>
                    <a:ext uri="{9D8B030D-6E8A-4147-A177-3AD203B41FA5}">
                      <a16:colId xmlns:a16="http://schemas.microsoft.com/office/drawing/2014/main" val="1062874144"/>
                    </a:ext>
                  </a:extLst>
                </a:gridCol>
                <a:gridCol w="329184">
                  <a:extLst>
                    <a:ext uri="{9D8B030D-6E8A-4147-A177-3AD203B41FA5}">
                      <a16:colId xmlns:a16="http://schemas.microsoft.com/office/drawing/2014/main" val="1527536157"/>
                    </a:ext>
                  </a:extLst>
                </a:gridCol>
                <a:gridCol w="329184">
                  <a:extLst>
                    <a:ext uri="{9D8B030D-6E8A-4147-A177-3AD203B41FA5}">
                      <a16:colId xmlns:a16="http://schemas.microsoft.com/office/drawing/2014/main" val="1923669170"/>
                    </a:ext>
                  </a:extLst>
                </a:gridCol>
                <a:gridCol w="329184">
                  <a:extLst>
                    <a:ext uri="{9D8B030D-6E8A-4147-A177-3AD203B41FA5}">
                      <a16:colId xmlns:a16="http://schemas.microsoft.com/office/drawing/2014/main" val="4079783591"/>
                    </a:ext>
                  </a:extLst>
                </a:gridCol>
                <a:gridCol w="329184">
                  <a:extLst>
                    <a:ext uri="{9D8B030D-6E8A-4147-A177-3AD203B41FA5}">
                      <a16:colId xmlns:a16="http://schemas.microsoft.com/office/drawing/2014/main" val="556891856"/>
                    </a:ext>
                  </a:extLst>
                </a:gridCol>
                <a:gridCol w="329184">
                  <a:extLst>
                    <a:ext uri="{9D8B030D-6E8A-4147-A177-3AD203B41FA5}">
                      <a16:colId xmlns:a16="http://schemas.microsoft.com/office/drawing/2014/main" val="2781037429"/>
                    </a:ext>
                  </a:extLst>
                </a:gridCol>
                <a:gridCol w="329184">
                  <a:extLst>
                    <a:ext uri="{9D8B030D-6E8A-4147-A177-3AD203B41FA5}">
                      <a16:colId xmlns:a16="http://schemas.microsoft.com/office/drawing/2014/main" val="1274270066"/>
                    </a:ext>
                  </a:extLst>
                </a:gridCol>
                <a:gridCol w="329184">
                  <a:extLst>
                    <a:ext uri="{9D8B030D-6E8A-4147-A177-3AD203B41FA5}">
                      <a16:colId xmlns:a16="http://schemas.microsoft.com/office/drawing/2014/main" val="2236763854"/>
                    </a:ext>
                  </a:extLst>
                </a:gridCol>
                <a:gridCol w="329184">
                  <a:extLst>
                    <a:ext uri="{9D8B030D-6E8A-4147-A177-3AD203B41FA5}">
                      <a16:colId xmlns:a16="http://schemas.microsoft.com/office/drawing/2014/main" val="2901778203"/>
                    </a:ext>
                  </a:extLst>
                </a:gridCol>
                <a:gridCol w="329184">
                  <a:extLst>
                    <a:ext uri="{9D8B030D-6E8A-4147-A177-3AD203B41FA5}">
                      <a16:colId xmlns:a16="http://schemas.microsoft.com/office/drawing/2014/main" val="2313231508"/>
                    </a:ext>
                  </a:extLst>
                </a:gridCol>
                <a:gridCol w="329184">
                  <a:extLst>
                    <a:ext uri="{9D8B030D-6E8A-4147-A177-3AD203B41FA5}">
                      <a16:colId xmlns:a16="http://schemas.microsoft.com/office/drawing/2014/main" val="2594404127"/>
                    </a:ext>
                  </a:extLst>
                </a:gridCol>
                <a:gridCol w="329184">
                  <a:extLst>
                    <a:ext uri="{9D8B030D-6E8A-4147-A177-3AD203B41FA5}">
                      <a16:colId xmlns:a16="http://schemas.microsoft.com/office/drawing/2014/main" val="1097058060"/>
                    </a:ext>
                  </a:extLst>
                </a:gridCol>
                <a:gridCol w="329184">
                  <a:extLst>
                    <a:ext uri="{9D8B030D-6E8A-4147-A177-3AD203B41FA5}">
                      <a16:colId xmlns:a16="http://schemas.microsoft.com/office/drawing/2014/main" val="1127857111"/>
                    </a:ext>
                  </a:extLst>
                </a:gridCol>
                <a:gridCol w="329184">
                  <a:extLst>
                    <a:ext uri="{9D8B030D-6E8A-4147-A177-3AD203B41FA5}">
                      <a16:colId xmlns:a16="http://schemas.microsoft.com/office/drawing/2014/main" val="2768934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858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- 2023-02-13 14:57:59</a:t>
                      </a:r>
                      <a:r>
                        <a:rPr kumimoji="0" lang="en-US" sz="1000" b="0" i="0" u="none" strike="noStrike" kern="1200" cap="none" spc="0" normalizeH="0" baseline="0" noProof="0">
                          <a:ln>
                            <a:noFill/>
                          </a:ln>
                          <a:solidFill>
                            <a:prstClr val="black"/>
                          </a:solidFill>
                          <a:effectLst/>
                          <a:uLnTx/>
                          <a:uFillTx/>
                          <a:latin typeface="+mn-lt"/>
                          <a:ea typeface="+mn-ea"/>
                          <a:cs typeface="+mn-cs"/>
                        </a:rPr>
                        <a:t>
 Congrats to both the Chiefs and the Eagles on a memorable game and incredible season! 🙌 
From the #Eagles fans in our Home Office to the #Chiefs fans in our Leawood, Kansas field office, we're grateful for the excitement both teams brought to fans across the country. 🥳
Here's a look at some of #TEAMPHLY's most passionate football fans (and their furry friends) showing their team pride last week! 🏈 #superbowl2023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https://quintly-image-storage.s3.amazonaws.com/d123f9c23f3abec6e562a564c92f236a/a02b9d919dca0c9f642afb745e2d0caa.jpg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54102876"/>
                  </a:ext>
                </a:extLst>
              </a:tr>
            </a:tbl>
          </a:graphicData>
        </a:graphic>
      </p:graphicFrame>
      <p:sp>
        <p:nvSpPr>
          <p:cNvPr id="4" name="Text Placeholder 3">
            <a:extLst>
              <a:ext uri="{FF2B5EF4-FFF2-40B4-BE49-F238E27FC236}">
                <a16:creationId xmlns:a16="http://schemas.microsoft.com/office/drawing/2014/main" id="{56F7F051-2584-45EF-AD99-BA1629C83CE0}"/>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054085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6DCA-BAC5-4364-93E4-074F1B316194}"/>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7904659-1032-4585-BC42-D62CBBE55FC9}"/>
              </a:ext>
            </a:extLst>
          </p:cNvPr>
          <p:cNvGraphicFramePr>
            <a:graphicFrameLocks noGrp="1"/>
          </p:cNvGraphicFramePr>
          <p:nvPr>
            <p:ph type="tbl" sz="quarter" idx="13"/>
            <p:extLst>
              <p:ext uri="{D42A27DB-BD31-4B8C-83A1-F6EECF244321}">
                <p14:modId xmlns:p14="http://schemas.microsoft.com/office/powerpoint/2010/main" val="290779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48144651"/>
                    </a:ext>
                  </a:extLst>
                </a:gridCol>
                <a:gridCol w="1481328">
                  <a:extLst>
                    <a:ext uri="{9D8B030D-6E8A-4147-A177-3AD203B41FA5}">
                      <a16:colId xmlns:a16="http://schemas.microsoft.com/office/drawing/2014/main" val="1844654206"/>
                    </a:ext>
                  </a:extLst>
                </a:gridCol>
                <a:gridCol w="329184">
                  <a:extLst>
                    <a:ext uri="{9D8B030D-6E8A-4147-A177-3AD203B41FA5}">
                      <a16:colId xmlns:a16="http://schemas.microsoft.com/office/drawing/2014/main" val="1886252904"/>
                    </a:ext>
                  </a:extLst>
                </a:gridCol>
                <a:gridCol w="329184">
                  <a:extLst>
                    <a:ext uri="{9D8B030D-6E8A-4147-A177-3AD203B41FA5}">
                      <a16:colId xmlns:a16="http://schemas.microsoft.com/office/drawing/2014/main" val="4246996031"/>
                    </a:ext>
                  </a:extLst>
                </a:gridCol>
                <a:gridCol w="329184">
                  <a:extLst>
                    <a:ext uri="{9D8B030D-6E8A-4147-A177-3AD203B41FA5}">
                      <a16:colId xmlns:a16="http://schemas.microsoft.com/office/drawing/2014/main" val="3620630448"/>
                    </a:ext>
                  </a:extLst>
                </a:gridCol>
                <a:gridCol w="329184">
                  <a:extLst>
                    <a:ext uri="{9D8B030D-6E8A-4147-A177-3AD203B41FA5}">
                      <a16:colId xmlns:a16="http://schemas.microsoft.com/office/drawing/2014/main" val="2745103229"/>
                    </a:ext>
                  </a:extLst>
                </a:gridCol>
                <a:gridCol w="329184">
                  <a:extLst>
                    <a:ext uri="{9D8B030D-6E8A-4147-A177-3AD203B41FA5}">
                      <a16:colId xmlns:a16="http://schemas.microsoft.com/office/drawing/2014/main" val="400951544"/>
                    </a:ext>
                  </a:extLst>
                </a:gridCol>
                <a:gridCol w="329184">
                  <a:extLst>
                    <a:ext uri="{9D8B030D-6E8A-4147-A177-3AD203B41FA5}">
                      <a16:colId xmlns:a16="http://schemas.microsoft.com/office/drawing/2014/main" val="780190176"/>
                    </a:ext>
                  </a:extLst>
                </a:gridCol>
                <a:gridCol w="329184">
                  <a:extLst>
                    <a:ext uri="{9D8B030D-6E8A-4147-A177-3AD203B41FA5}">
                      <a16:colId xmlns:a16="http://schemas.microsoft.com/office/drawing/2014/main" val="3310220974"/>
                    </a:ext>
                  </a:extLst>
                </a:gridCol>
                <a:gridCol w="329184">
                  <a:extLst>
                    <a:ext uri="{9D8B030D-6E8A-4147-A177-3AD203B41FA5}">
                      <a16:colId xmlns:a16="http://schemas.microsoft.com/office/drawing/2014/main" val="898368884"/>
                    </a:ext>
                  </a:extLst>
                </a:gridCol>
                <a:gridCol w="329184">
                  <a:extLst>
                    <a:ext uri="{9D8B030D-6E8A-4147-A177-3AD203B41FA5}">
                      <a16:colId xmlns:a16="http://schemas.microsoft.com/office/drawing/2014/main" val="2861059112"/>
                    </a:ext>
                  </a:extLst>
                </a:gridCol>
                <a:gridCol w="329184">
                  <a:extLst>
                    <a:ext uri="{9D8B030D-6E8A-4147-A177-3AD203B41FA5}">
                      <a16:colId xmlns:a16="http://schemas.microsoft.com/office/drawing/2014/main" val="1283485380"/>
                    </a:ext>
                  </a:extLst>
                </a:gridCol>
                <a:gridCol w="329184">
                  <a:extLst>
                    <a:ext uri="{9D8B030D-6E8A-4147-A177-3AD203B41FA5}">
                      <a16:colId xmlns:a16="http://schemas.microsoft.com/office/drawing/2014/main" val="3222339467"/>
                    </a:ext>
                  </a:extLst>
                </a:gridCol>
                <a:gridCol w="329184">
                  <a:extLst>
                    <a:ext uri="{9D8B030D-6E8A-4147-A177-3AD203B41FA5}">
                      <a16:colId xmlns:a16="http://schemas.microsoft.com/office/drawing/2014/main" val="452015171"/>
                    </a:ext>
                  </a:extLst>
                </a:gridCol>
                <a:gridCol w="329184">
                  <a:extLst>
                    <a:ext uri="{9D8B030D-6E8A-4147-A177-3AD203B41FA5}">
                      <a16:colId xmlns:a16="http://schemas.microsoft.com/office/drawing/2014/main" val="4264892587"/>
                    </a:ext>
                  </a:extLst>
                </a:gridCol>
                <a:gridCol w="329184">
                  <a:extLst>
                    <a:ext uri="{9D8B030D-6E8A-4147-A177-3AD203B41FA5}">
                      <a16:colId xmlns:a16="http://schemas.microsoft.com/office/drawing/2014/main" val="359042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96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- 2023-02-03 14:13:52</a:t>
                      </a:r>
                      <a:r>
                        <a:rPr kumimoji="0" lang="en-US" sz="1000" b="0" i="0" u="none" strike="noStrike" kern="1200" cap="none" spc="0" normalizeH="0" baseline="0" noProof="0">
                          <a:ln>
                            <a:noFill/>
                          </a:ln>
                          <a:solidFill>
                            <a:prstClr val="black"/>
                          </a:solidFill>
                          <a:effectLst/>
                          <a:uLnTx/>
                          <a:uFillTx/>
                          <a:latin typeface="+mn-lt"/>
                          <a:ea typeface="+mn-ea"/>
                          <a:cs typeface="+mn-cs"/>
                        </a:rPr>
                        <a:t>
 Achieving a healthy work/life balance is important and we understand it can be challenging to juggle personal life and professional responsibilities. We offer a hybrid work environment so #TEAMPHLY can get the best of both worlds: the opportunity to stay connected with coworkers in the office and also the flexibility of remote work. 
Learn more about why PHLY is a great place to work: bit.ly/PHLYCareers #InsuranceCareersMonth #ICM2023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https://quintly-image-storage.s3.amazonaws.com/d123f9c23f3abec6e562a564c92f236a/5b64b1da0418d79053c8ba2f86e65d2a.jpg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0596225"/>
                  </a:ext>
                </a:extLst>
              </a:tr>
            </a:tbl>
          </a:graphicData>
        </a:graphic>
      </p:graphicFrame>
      <p:sp>
        <p:nvSpPr>
          <p:cNvPr id="4" name="Text Placeholder 3">
            <a:extLst>
              <a:ext uri="{FF2B5EF4-FFF2-40B4-BE49-F238E27FC236}">
                <a16:creationId xmlns:a16="http://schemas.microsoft.com/office/drawing/2014/main" id="{81819B9A-186C-4906-91CC-30D6B4C3038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618621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9B3FE-4487-4B16-A8DF-6342BFD9E06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C2FE396-8C84-4539-9074-2B8B9849471D}"/>
              </a:ext>
            </a:extLst>
          </p:cNvPr>
          <p:cNvGraphicFramePr>
            <a:graphicFrameLocks noGrp="1"/>
          </p:cNvGraphicFramePr>
          <p:nvPr>
            <p:ph type="chart" sz="quarter" idx="13"/>
            <p:extLst>
              <p:ext uri="{D42A27DB-BD31-4B8C-83A1-F6EECF244321}">
                <p14:modId xmlns:p14="http://schemas.microsoft.com/office/powerpoint/2010/main" val="2378362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7CF583-50BF-4A44-A0A2-097EF63E5F7E}"/>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0DD1315B-3D61-4D47-A004-6A09DF914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1424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07EA-5C75-4711-97D6-E86E36F1B6B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3C66F03-5598-47BB-B462-460F8C845F89}"/>
              </a:ext>
            </a:extLst>
          </p:cNvPr>
          <p:cNvGraphicFramePr>
            <a:graphicFrameLocks noGrp="1"/>
          </p:cNvGraphicFramePr>
          <p:nvPr>
            <p:ph type="tbl" sz="quarter" idx="13"/>
            <p:extLst>
              <p:ext uri="{D42A27DB-BD31-4B8C-83A1-F6EECF244321}">
                <p14:modId xmlns:p14="http://schemas.microsoft.com/office/powerpoint/2010/main" val="428432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34783169"/>
                    </a:ext>
                  </a:extLst>
                </a:gridCol>
                <a:gridCol w="576072">
                  <a:extLst>
                    <a:ext uri="{9D8B030D-6E8A-4147-A177-3AD203B41FA5}">
                      <a16:colId xmlns:a16="http://schemas.microsoft.com/office/drawing/2014/main" val="3470280068"/>
                    </a:ext>
                  </a:extLst>
                </a:gridCol>
                <a:gridCol w="576072">
                  <a:extLst>
                    <a:ext uri="{9D8B030D-6E8A-4147-A177-3AD203B41FA5}">
                      <a16:colId xmlns:a16="http://schemas.microsoft.com/office/drawing/2014/main" val="2840668966"/>
                    </a:ext>
                  </a:extLst>
                </a:gridCol>
                <a:gridCol w="576072">
                  <a:extLst>
                    <a:ext uri="{9D8B030D-6E8A-4147-A177-3AD203B41FA5}">
                      <a16:colId xmlns:a16="http://schemas.microsoft.com/office/drawing/2014/main" val="421293505"/>
                    </a:ext>
                  </a:extLst>
                </a:gridCol>
                <a:gridCol w="576072">
                  <a:extLst>
                    <a:ext uri="{9D8B030D-6E8A-4147-A177-3AD203B41FA5}">
                      <a16:colId xmlns:a16="http://schemas.microsoft.com/office/drawing/2014/main" val="655587957"/>
                    </a:ext>
                  </a:extLst>
                </a:gridCol>
                <a:gridCol w="576072">
                  <a:extLst>
                    <a:ext uri="{9D8B030D-6E8A-4147-A177-3AD203B41FA5}">
                      <a16:colId xmlns:a16="http://schemas.microsoft.com/office/drawing/2014/main" val="704393548"/>
                    </a:ext>
                  </a:extLst>
                </a:gridCol>
                <a:gridCol w="576072">
                  <a:extLst>
                    <a:ext uri="{9D8B030D-6E8A-4147-A177-3AD203B41FA5}">
                      <a16:colId xmlns:a16="http://schemas.microsoft.com/office/drawing/2014/main" val="1995191326"/>
                    </a:ext>
                  </a:extLst>
                </a:gridCol>
                <a:gridCol w="576072">
                  <a:extLst>
                    <a:ext uri="{9D8B030D-6E8A-4147-A177-3AD203B41FA5}">
                      <a16:colId xmlns:a16="http://schemas.microsoft.com/office/drawing/2014/main" val="143432428"/>
                    </a:ext>
                  </a:extLst>
                </a:gridCol>
                <a:gridCol w="576072">
                  <a:extLst>
                    <a:ext uri="{9D8B030D-6E8A-4147-A177-3AD203B41FA5}">
                      <a16:colId xmlns:a16="http://schemas.microsoft.com/office/drawing/2014/main" val="680538876"/>
                    </a:ext>
                  </a:extLst>
                </a:gridCol>
                <a:gridCol w="576072">
                  <a:extLst>
                    <a:ext uri="{9D8B030D-6E8A-4147-A177-3AD203B41FA5}">
                      <a16:colId xmlns:a16="http://schemas.microsoft.com/office/drawing/2014/main" val="1846909757"/>
                    </a:ext>
                  </a:extLst>
                </a:gridCol>
                <a:gridCol w="576072">
                  <a:extLst>
                    <a:ext uri="{9D8B030D-6E8A-4147-A177-3AD203B41FA5}">
                      <a16:colId xmlns:a16="http://schemas.microsoft.com/office/drawing/2014/main" val="1124704369"/>
                    </a:ext>
                  </a:extLst>
                </a:gridCol>
                <a:gridCol w="576072">
                  <a:extLst>
                    <a:ext uri="{9D8B030D-6E8A-4147-A177-3AD203B41FA5}">
                      <a16:colId xmlns:a16="http://schemas.microsoft.com/office/drawing/2014/main" val="2894768174"/>
                    </a:ext>
                  </a:extLst>
                </a:gridCol>
                <a:gridCol w="576072">
                  <a:extLst>
                    <a:ext uri="{9D8B030D-6E8A-4147-A177-3AD203B41FA5}">
                      <a16:colId xmlns:a16="http://schemas.microsoft.com/office/drawing/2014/main" val="18526842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0955304"/>
                  </a:ext>
                </a:extLst>
              </a:tr>
              <a:tr h="370840">
                <a:tc>
                  <a:txBody>
                    <a:bodyPr/>
                    <a:lstStyle/>
                    <a:p>
                      <a:r>
                        <a:rPr lang="en-US" sz="1000"/>
                        <a:t>3858</a:t>
                      </a:r>
                    </a:p>
                  </a:txBody>
                  <a:tcPr/>
                </a:tc>
                <a:tc>
                  <a:txBody>
                    <a:bodyPr/>
                    <a:lstStyle/>
                    <a:p>
                      <a:r>
                        <a:rPr lang="en-US" sz="1000"/>
                        <a:t>0</a:t>
                      </a:r>
                    </a:p>
                  </a:txBody>
                  <a:tcPr/>
                </a:tc>
                <a:tc>
                  <a:txBody>
                    <a:bodyPr/>
                    <a:lstStyle/>
                    <a:p>
                      <a:r>
                        <a:rPr lang="en-US" sz="1000"/>
                        <a:t>32</a:t>
                      </a:r>
                    </a:p>
                  </a:txBody>
                  <a:tcPr/>
                </a:tc>
                <a:tc>
                  <a:txBody>
                    <a:bodyPr/>
                    <a:lstStyle/>
                    <a:p>
                      <a:r>
                        <a:rPr lang="en-US" sz="1000"/>
                        <a:t>25</a:t>
                      </a:r>
                    </a:p>
                  </a:txBody>
                  <a:tcPr/>
                </a:tc>
                <a:tc>
                  <a:txBody>
                    <a:bodyPr/>
                    <a:lstStyle/>
                    <a:p>
                      <a:r>
                        <a:rPr lang="en-US" sz="1000"/>
                        <a:t>1</a:t>
                      </a:r>
                    </a:p>
                  </a:txBody>
                  <a:tcPr/>
                </a:tc>
                <a:tc>
                  <a:txBody>
                    <a:bodyPr/>
                    <a:lstStyle/>
                    <a:p>
                      <a:r>
                        <a:rPr lang="en-US" sz="1000"/>
                        <a:t>6</a:t>
                      </a:r>
                    </a:p>
                  </a:txBody>
                  <a:tcPr/>
                </a:tc>
                <a:tc>
                  <a:txBody>
                    <a:bodyPr/>
                    <a:lstStyle/>
                    <a:p>
                      <a:r>
                        <a:rPr lang="en-US" sz="1000"/>
                        <a:t>19</a:t>
                      </a:r>
                    </a:p>
                  </a:txBody>
                  <a:tcPr/>
                </a:tc>
                <a:tc>
                  <a:txBody>
                    <a:bodyPr/>
                    <a:lstStyle/>
                    <a:p>
                      <a:r>
                        <a:rPr lang="en-US" sz="1000"/>
                        <a:t>14</a:t>
                      </a:r>
                    </a:p>
                  </a:txBody>
                  <a:tcPr/>
                </a:tc>
                <a:tc>
                  <a:txBody>
                    <a:bodyPr/>
                    <a:lstStyle/>
                    <a:p>
                      <a:r>
                        <a:rPr lang="en-US" sz="1000"/>
                        <a:t>77</a:t>
                      </a:r>
                    </a:p>
                  </a:txBody>
                  <a:tcPr/>
                </a:tc>
                <a:tc>
                  <a:txBody>
                    <a:bodyPr/>
                    <a:lstStyle/>
                    <a:p>
                      <a:r>
                        <a:rPr lang="en-US" sz="1000"/>
                        <a:t>5</a:t>
                      </a:r>
                    </a:p>
                  </a:txBody>
                  <a:tcPr/>
                </a:tc>
                <a:tc>
                  <a:txBody>
                    <a:bodyPr/>
                    <a:lstStyle/>
                    <a:p>
                      <a:r>
                        <a:rPr lang="en-US" sz="1000"/>
                        <a:t>10</a:t>
                      </a:r>
                    </a:p>
                  </a:txBody>
                  <a:tcPr/>
                </a:tc>
                <a:tc>
                  <a:txBody>
                    <a:bodyPr/>
                    <a:lstStyle/>
                    <a:p>
                      <a:r>
                        <a:rPr lang="en-US" sz="1000"/>
                        <a:t>0.0995 %</a:t>
                      </a:r>
                    </a:p>
                  </a:txBody>
                  <a:tcPr/>
                </a:tc>
                <a:tc>
                  <a:txBody>
                    <a:bodyPr/>
                    <a:lstStyle/>
                    <a:p>
                      <a:r>
                        <a:rPr lang="en-US" sz="1000"/>
                        <a:t>0.0 %</a:t>
                      </a:r>
                    </a:p>
                  </a:txBody>
                  <a:tcPr/>
                </a:tc>
                <a:extLst>
                  <a:ext uri="{0D108BD9-81ED-4DB2-BD59-A6C34878D82A}">
                    <a16:rowId xmlns:a16="http://schemas.microsoft.com/office/drawing/2014/main" val="2957100824"/>
                  </a:ext>
                </a:extLst>
              </a:tr>
            </a:tbl>
          </a:graphicData>
        </a:graphic>
      </p:graphicFrame>
      <p:sp>
        <p:nvSpPr>
          <p:cNvPr id="4" name="Text Placeholder 3">
            <a:extLst>
              <a:ext uri="{FF2B5EF4-FFF2-40B4-BE49-F238E27FC236}">
                <a16:creationId xmlns:a16="http://schemas.microsoft.com/office/drawing/2014/main" id="{0263E7CC-0F0F-4E5A-B858-D235B0AF6BB6}"/>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451510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CC8E-46E7-4A37-99D3-8772819D11D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BABC763-2827-438C-BFBF-E1332DFC8C67}"/>
              </a:ext>
            </a:extLst>
          </p:cNvPr>
          <p:cNvGraphicFramePr>
            <a:graphicFrameLocks noGrp="1"/>
          </p:cNvGraphicFramePr>
          <p:nvPr>
            <p:ph type="chart" sz="quarter" idx="13"/>
            <p:extLst>
              <p:ext uri="{D42A27DB-BD31-4B8C-83A1-F6EECF244321}">
                <p14:modId xmlns:p14="http://schemas.microsoft.com/office/powerpoint/2010/main" val="4125852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18B28-26B1-42F4-84D0-F25808D63CE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3EA4D6F-2D76-47FD-AFC6-749C4B250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637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E2BC-281A-4FD2-ADBA-26BC73A7665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9A062BA-3438-4E3A-AFC3-08DAC8578A1D}"/>
              </a:ext>
            </a:extLst>
          </p:cNvPr>
          <p:cNvGraphicFramePr>
            <a:graphicFrameLocks noGrp="1"/>
          </p:cNvGraphicFramePr>
          <p:nvPr>
            <p:ph type="chart" sz="quarter" idx="13"/>
            <p:extLst>
              <p:ext uri="{D42A27DB-BD31-4B8C-83A1-F6EECF244321}">
                <p14:modId xmlns:p14="http://schemas.microsoft.com/office/powerpoint/2010/main" val="1605179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FA35E5-2ECC-4FCD-B2C0-CAAB7032D4F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EC88502-371B-4F2A-9B3C-B561F8F99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495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2AFEC-5C59-4865-BDF0-63B66758F26F}"/>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335310B-ADB5-4EC7-A9B1-0DA7F224B6A7}"/>
              </a:ext>
            </a:extLst>
          </p:cNvPr>
          <p:cNvGraphicFramePr>
            <a:graphicFrameLocks noGrp="1"/>
          </p:cNvGraphicFramePr>
          <p:nvPr>
            <p:ph type="chart" sz="quarter" idx="13"/>
            <p:extLst>
              <p:ext uri="{D42A27DB-BD31-4B8C-83A1-F6EECF244321}">
                <p14:modId xmlns:p14="http://schemas.microsoft.com/office/powerpoint/2010/main" val="188778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1F9ECE-B946-4E43-8C1C-E4924B0D073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F8D61D-4887-4F3B-81C8-562377BACF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814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7BACC-A408-4D72-8C52-F5A748B744A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0D636B1-CF26-4B10-AF9C-056B1E7B9240}"/>
              </a:ext>
            </a:extLst>
          </p:cNvPr>
          <p:cNvGraphicFramePr>
            <a:graphicFrameLocks noGrp="1"/>
          </p:cNvGraphicFramePr>
          <p:nvPr>
            <p:ph type="chart" sz="quarter" idx="13"/>
            <p:extLst>
              <p:ext uri="{D42A27DB-BD31-4B8C-83A1-F6EECF244321}">
                <p14:modId xmlns:p14="http://schemas.microsoft.com/office/powerpoint/2010/main" val="3981363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D34AF-DC28-43D5-98CF-65E4439F24A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9FE11C4-0306-4003-A67C-E308D82FC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933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380F-CC84-4BF2-80CC-8C230FD619C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0974E1C-A26B-4839-870C-3035C935286C}"/>
              </a:ext>
            </a:extLst>
          </p:cNvPr>
          <p:cNvGraphicFramePr>
            <a:graphicFrameLocks noGrp="1"/>
          </p:cNvGraphicFramePr>
          <p:nvPr>
            <p:ph type="tbl" sz="quarter" idx="13"/>
            <p:extLst>
              <p:ext uri="{D42A27DB-BD31-4B8C-83A1-F6EECF244321}">
                <p14:modId xmlns:p14="http://schemas.microsoft.com/office/powerpoint/2010/main" val="205431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533155584"/>
                    </a:ext>
                  </a:extLst>
                </a:gridCol>
                <a:gridCol w="2468880">
                  <a:extLst>
                    <a:ext uri="{9D8B030D-6E8A-4147-A177-3AD203B41FA5}">
                      <a16:colId xmlns:a16="http://schemas.microsoft.com/office/drawing/2014/main" val="483014311"/>
                    </a:ext>
                  </a:extLst>
                </a:gridCol>
                <a:gridCol w="2468880">
                  <a:extLst>
                    <a:ext uri="{9D8B030D-6E8A-4147-A177-3AD203B41FA5}">
                      <a16:colId xmlns:a16="http://schemas.microsoft.com/office/drawing/2014/main" val="228300409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247193927"/>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3216323236"/>
                  </a:ext>
                </a:extLst>
              </a:tr>
              <a:tr h="370840">
                <a:tc>
                  <a:txBody>
                    <a:bodyPr/>
                    <a:lstStyle/>
                    <a:p>
                      <a:r>
                        <a:rPr lang="en-US" sz="1000" b="1"/>
                        <a:t>@MargueriteTort</a:t>
                      </a:r>
                    </a:p>
                  </a:txBody>
                  <a:tcPr/>
                </a:tc>
                <a:tc>
                  <a:txBody>
                    <a:bodyPr/>
                    <a:lstStyle/>
                    <a:p>
                      <a:r>
                        <a:rPr lang="en-US" sz="1000"/>
                        <a:t>@PHLYINS (25)</a:t>
                      </a:r>
                    </a:p>
                  </a:txBody>
                  <a:tcPr/>
                </a:tc>
                <a:tc>
                  <a:txBody>
                    <a:bodyPr/>
                    <a:lstStyle/>
                    <a:p>
                      <a:r>
                        <a:rPr lang="en-US" sz="1000"/>
                        <a:t>25</a:t>
                      </a:r>
                    </a:p>
                  </a:txBody>
                  <a:tcPr/>
                </a:tc>
                <a:extLst>
                  <a:ext uri="{0D108BD9-81ED-4DB2-BD59-A6C34878D82A}">
                    <a16:rowId xmlns:a16="http://schemas.microsoft.com/office/drawing/2014/main" val="3278723405"/>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06789772"/>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148772800"/>
                  </a:ext>
                </a:extLst>
              </a:tr>
              <a:tr h="370840">
                <a:tc>
                  <a:txBody>
                    <a:bodyPr/>
                    <a:lstStyle/>
                    <a:p>
                      <a:r>
                        <a:rPr lang="en-US" sz="1000" b="1"/>
                        <a:t>@TMNA_Services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072523033"/>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664769773"/>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766124361"/>
                  </a:ext>
                </a:extLst>
              </a:tr>
              <a:tr h="370840">
                <a:tc>
                  <a:txBody>
                    <a:bodyPr/>
                    <a:lstStyle/>
                    <a:p>
                      <a:r>
                        <a:rPr lang="en-US" sz="1000" b="1"/>
                        <a:t>@CSFPhiladelphia</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74292518"/>
                  </a:ext>
                </a:extLst>
              </a:tr>
              <a:tr h="370840">
                <a:tc>
                  <a:txBody>
                    <a:bodyPr/>
                    <a:lstStyle/>
                    <a:p>
                      <a:r>
                        <a:rPr lang="en-US" sz="1000" b="1"/>
                        <a:t>@BCCCC</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631316081"/>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905631634"/>
                  </a:ext>
                </a:extLst>
              </a:tr>
            </a:tbl>
          </a:graphicData>
        </a:graphic>
      </p:graphicFrame>
      <p:sp>
        <p:nvSpPr>
          <p:cNvPr id="4" name="Text Placeholder 3">
            <a:extLst>
              <a:ext uri="{FF2B5EF4-FFF2-40B4-BE49-F238E27FC236}">
                <a16:creationId xmlns:a16="http://schemas.microsoft.com/office/drawing/2014/main" id="{F456D9C4-281D-41EA-9B87-12A7F99A2164}"/>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2446925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8CBBA-0D88-4982-86E3-F504CE11E99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4AF6EA64-10DE-48E6-B113-1C90967161FB}"/>
              </a:ext>
            </a:extLst>
          </p:cNvPr>
          <p:cNvGraphicFramePr>
            <a:graphicFrameLocks noGrp="1"/>
          </p:cNvGraphicFramePr>
          <p:nvPr>
            <p:ph type="tbl" sz="quarter" idx="13"/>
            <p:extLst>
              <p:ext uri="{D42A27DB-BD31-4B8C-83A1-F6EECF244321}">
                <p14:modId xmlns:p14="http://schemas.microsoft.com/office/powerpoint/2010/main" val="315585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85706129"/>
                    </a:ext>
                  </a:extLst>
                </a:gridCol>
                <a:gridCol w="493776">
                  <a:extLst>
                    <a:ext uri="{9D8B030D-6E8A-4147-A177-3AD203B41FA5}">
                      <a16:colId xmlns:a16="http://schemas.microsoft.com/office/drawing/2014/main" val="2155263336"/>
                    </a:ext>
                  </a:extLst>
                </a:gridCol>
                <a:gridCol w="1069848">
                  <a:extLst>
                    <a:ext uri="{9D8B030D-6E8A-4147-A177-3AD203B41FA5}">
                      <a16:colId xmlns:a16="http://schemas.microsoft.com/office/drawing/2014/main" val="1786539397"/>
                    </a:ext>
                  </a:extLst>
                </a:gridCol>
                <a:gridCol w="1069848">
                  <a:extLst>
                    <a:ext uri="{9D8B030D-6E8A-4147-A177-3AD203B41FA5}">
                      <a16:colId xmlns:a16="http://schemas.microsoft.com/office/drawing/2014/main" val="2917933922"/>
                    </a:ext>
                  </a:extLst>
                </a:gridCol>
                <a:gridCol w="1069848">
                  <a:extLst>
                    <a:ext uri="{9D8B030D-6E8A-4147-A177-3AD203B41FA5}">
                      <a16:colId xmlns:a16="http://schemas.microsoft.com/office/drawing/2014/main" val="3082761210"/>
                    </a:ext>
                  </a:extLst>
                </a:gridCol>
                <a:gridCol w="1069848">
                  <a:extLst>
                    <a:ext uri="{9D8B030D-6E8A-4147-A177-3AD203B41FA5}">
                      <a16:colId xmlns:a16="http://schemas.microsoft.com/office/drawing/2014/main" val="2992392529"/>
                    </a:ext>
                  </a:extLst>
                </a:gridCol>
                <a:gridCol w="1069848">
                  <a:extLst>
                    <a:ext uri="{9D8B030D-6E8A-4147-A177-3AD203B41FA5}">
                      <a16:colId xmlns:a16="http://schemas.microsoft.com/office/drawing/2014/main" val="1028209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0921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- 2023-02-03 14:13:06</a:t>
                      </a:r>
                      <a:r>
                        <a:rPr kumimoji="0" lang="en-US" sz="1000" b="0" i="0" u="none" strike="noStrike" kern="1200" cap="none" spc="0" normalizeH="0" baseline="0" noProof="0">
                          <a:ln>
                            <a:noFill/>
                          </a:ln>
                          <a:solidFill>
                            <a:prstClr val="black"/>
                          </a:solidFill>
                          <a:effectLst/>
                          <a:uLnTx/>
                          <a:uFillTx/>
                          <a:latin typeface="+mn-lt"/>
                          <a:ea typeface="+mn-ea"/>
                          <a:cs typeface="+mn-cs"/>
                        </a:rPr>
                        <a:t>
 Juggling personal and professional responsibilities can be challenging. We offer a #hybridwork environment so #TEAMPHLY can stay connected with coworkers in the office and enjoy the flexibility of remote work. 
Learn more: https://t.co/TAsZrjsbnK #InsuranceCareersMonth #ICM2023 https://t.co/kxqAPTwnuV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02/13/2023 01:05:46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0.2852 %</a:t>
                      </a:r>
                    </a:p>
                  </a:txBody>
                  <a:tcPr/>
                </a:tc>
                <a:extLst>
                  <a:ext uri="{0D108BD9-81ED-4DB2-BD59-A6C34878D82A}">
                    <a16:rowId xmlns:a16="http://schemas.microsoft.com/office/drawing/2014/main" val="94410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- 2023-02-08 15:35:51</a:t>
                      </a:r>
                      <a:r>
                        <a:rPr kumimoji="0" lang="en-US" sz="1000" b="0" i="0" u="none" strike="noStrike" kern="1200" cap="none" spc="0" normalizeH="0" baseline="0" noProof="0">
                          <a:ln>
                            <a:noFill/>
                          </a:ln>
                          <a:solidFill>
                            <a:prstClr val="black"/>
                          </a:solidFill>
                          <a:effectLst/>
                          <a:uLnTx/>
                          <a:uFillTx/>
                          <a:latin typeface="+mn-lt"/>
                          <a:ea typeface="+mn-ea"/>
                          <a:cs typeface="+mn-cs"/>
                        </a:rPr>
                        <a:t>
 Congrats to PHLY’s Stephanie Verbraken &amp;amp; Ashley Varland for being named 2023 Emerging Leaders by @TeamAPCIA! The recognition represents #insurance leaders who are at the forefront of innovation, collaboration, &amp;amp; impact in their companies &amp;amp; communities. 👏 #ICM2023 #ELC2023 https://t.co/YFuPTtMV1L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02/13/2023 13:05:45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0.2592 %</a:t>
                      </a:r>
                    </a:p>
                  </a:txBody>
                  <a:tcPr/>
                </a:tc>
                <a:extLst>
                  <a:ext uri="{0D108BD9-81ED-4DB2-BD59-A6C34878D82A}">
                    <a16:rowId xmlns:a16="http://schemas.microsoft.com/office/drawing/2014/main" val="70400617"/>
                  </a:ext>
                </a:extLst>
              </a:tr>
            </a:tbl>
          </a:graphicData>
        </a:graphic>
      </p:graphicFrame>
      <p:sp>
        <p:nvSpPr>
          <p:cNvPr id="4" name="Text Placeholder 3">
            <a:extLst>
              <a:ext uri="{FF2B5EF4-FFF2-40B4-BE49-F238E27FC236}">
                <a16:creationId xmlns:a16="http://schemas.microsoft.com/office/drawing/2014/main" id="{F333061D-F195-4C33-8152-FDF2B83B13BC}"/>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236762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65CD-9AED-44F9-A74B-990471BC9B9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DB0AA21-1472-4646-AB33-AD9EC48AEC59}"/>
              </a:ext>
            </a:extLst>
          </p:cNvPr>
          <p:cNvGraphicFramePr>
            <a:graphicFrameLocks noGrp="1"/>
          </p:cNvGraphicFramePr>
          <p:nvPr>
            <p:ph type="tbl" sz="quarter" idx="13"/>
            <p:extLst>
              <p:ext uri="{D42A27DB-BD31-4B8C-83A1-F6EECF244321}">
                <p14:modId xmlns:p14="http://schemas.microsoft.com/office/powerpoint/2010/main" val="106836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0956092"/>
                    </a:ext>
                  </a:extLst>
                </a:gridCol>
                <a:gridCol w="493776">
                  <a:extLst>
                    <a:ext uri="{9D8B030D-6E8A-4147-A177-3AD203B41FA5}">
                      <a16:colId xmlns:a16="http://schemas.microsoft.com/office/drawing/2014/main" val="2929606805"/>
                    </a:ext>
                  </a:extLst>
                </a:gridCol>
                <a:gridCol w="1069848">
                  <a:extLst>
                    <a:ext uri="{9D8B030D-6E8A-4147-A177-3AD203B41FA5}">
                      <a16:colId xmlns:a16="http://schemas.microsoft.com/office/drawing/2014/main" val="4244286412"/>
                    </a:ext>
                  </a:extLst>
                </a:gridCol>
                <a:gridCol w="1069848">
                  <a:extLst>
                    <a:ext uri="{9D8B030D-6E8A-4147-A177-3AD203B41FA5}">
                      <a16:colId xmlns:a16="http://schemas.microsoft.com/office/drawing/2014/main" val="4054165383"/>
                    </a:ext>
                  </a:extLst>
                </a:gridCol>
                <a:gridCol w="1069848">
                  <a:extLst>
                    <a:ext uri="{9D8B030D-6E8A-4147-A177-3AD203B41FA5}">
                      <a16:colId xmlns:a16="http://schemas.microsoft.com/office/drawing/2014/main" val="1081080908"/>
                    </a:ext>
                  </a:extLst>
                </a:gridCol>
                <a:gridCol w="1069848">
                  <a:extLst>
                    <a:ext uri="{9D8B030D-6E8A-4147-A177-3AD203B41FA5}">
                      <a16:colId xmlns:a16="http://schemas.microsoft.com/office/drawing/2014/main" val="1307011109"/>
                    </a:ext>
                  </a:extLst>
                </a:gridCol>
                <a:gridCol w="1069848">
                  <a:extLst>
                    <a:ext uri="{9D8B030D-6E8A-4147-A177-3AD203B41FA5}">
                      <a16:colId xmlns:a16="http://schemas.microsoft.com/office/drawing/2014/main" val="3504874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6371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- 2023-02-21 12:47:14</a:t>
                      </a:r>
                      <a:r>
                        <a:rPr kumimoji="0" lang="en-US" sz="1000" b="0" i="0" u="none" strike="noStrike" kern="1200" cap="none" spc="0" normalizeH="0" baseline="0" noProof="0">
                          <a:ln>
                            <a:noFill/>
                          </a:ln>
                          <a:solidFill>
                            <a:prstClr val="black"/>
                          </a:solidFill>
                          <a:effectLst/>
                          <a:uLnTx/>
                          <a:uFillTx/>
                          <a:latin typeface="+mn-lt"/>
                          <a:ea typeface="+mn-ea"/>
                          <a:cs typeface="+mn-cs"/>
                        </a:rPr>
                        <a:t>
 At PHLY, #givingback is at the heart of our company. Recently, associates and trainees in our PHLY Foundations Program volunteered with @C2CPhiladelphia, a #nonprofit dedicated to assisting children living in low-income or homeless situations. #InsuranceCareersMonth
(THREAD) 🧵 https://t.co/Ofdhu6PrcA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02/21/2023 19:05:41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0.1556 %</a:t>
                      </a:r>
                    </a:p>
                  </a:txBody>
                  <a:tcPr/>
                </a:tc>
                <a:extLst>
                  <a:ext uri="{0D108BD9-81ED-4DB2-BD59-A6C34878D82A}">
                    <a16:rowId xmlns:a16="http://schemas.microsoft.com/office/drawing/2014/main" val="100900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- 2023-02-01 12:16:21</a:t>
                      </a:r>
                      <a:r>
                        <a:rPr kumimoji="0" lang="en-US" sz="1000" b="0" i="0" u="none" strike="noStrike" kern="1200" cap="none" spc="0" normalizeH="0" baseline="0" noProof="0">
                          <a:ln>
                            <a:noFill/>
                          </a:ln>
                          <a:solidFill>
                            <a:prstClr val="black"/>
                          </a:solidFill>
                          <a:effectLst/>
                          <a:uLnTx/>
                          <a:uFillTx/>
                          <a:latin typeface="+mn-lt"/>
                          <a:ea typeface="+mn-ea"/>
                          <a:cs typeface="+mn-cs"/>
                        </a:rPr>
                        <a:t>
 A career in #insurance is more than just writing policies - the industry is full of many rewarding opportunities! #InsuranceCareersMonth #ICM2023
(THREAD) 🧵 https://t.co/XcL7PhnHzc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02/02/2023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2114770934"/>
                  </a:ext>
                </a:extLst>
              </a:tr>
            </a:tbl>
          </a:graphicData>
        </a:graphic>
      </p:graphicFrame>
      <p:sp>
        <p:nvSpPr>
          <p:cNvPr id="4" name="Text Placeholder 3">
            <a:extLst>
              <a:ext uri="{FF2B5EF4-FFF2-40B4-BE49-F238E27FC236}">
                <a16:creationId xmlns:a16="http://schemas.microsoft.com/office/drawing/2014/main" id="{0B616405-5D38-40E8-9319-BE53DCF5496F}"/>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869546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F2BDF-43F5-4813-A0C2-E4F2CA8EB42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40D5177-489B-440B-B20D-18FBC7307E37}"/>
              </a:ext>
            </a:extLst>
          </p:cNvPr>
          <p:cNvGraphicFramePr>
            <a:graphicFrameLocks noGrp="1"/>
          </p:cNvGraphicFramePr>
          <p:nvPr>
            <p:ph type="tbl" sz="quarter" idx="13"/>
            <p:extLst>
              <p:ext uri="{D42A27DB-BD31-4B8C-83A1-F6EECF244321}">
                <p14:modId xmlns:p14="http://schemas.microsoft.com/office/powerpoint/2010/main" val="135279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4052174"/>
                    </a:ext>
                  </a:extLst>
                </a:gridCol>
                <a:gridCol w="493776">
                  <a:extLst>
                    <a:ext uri="{9D8B030D-6E8A-4147-A177-3AD203B41FA5}">
                      <a16:colId xmlns:a16="http://schemas.microsoft.com/office/drawing/2014/main" val="4156165020"/>
                    </a:ext>
                  </a:extLst>
                </a:gridCol>
                <a:gridCol w="1069848">
                  <a:extLst>
                    <a:ext uri="{9D8B030D-6E8A-4147-A177-3AD203B41FA5}">
                      <a16:colId xmlns:a16="http://schemas.microsoft.com/office/drawing/2014/main" val="330561195"/>
                    </a:ext>
                  </a:extLst>
                </a:gridCol>
                <a:gridCol w="1069848">
                  <a:extLst>
                    <a:ext uri="{9D8B030D-6E8A-4147-A177-3AD203B41FA5}">
                      <a16:colId xmlns:a16="http://schemas.microsoft.com/office/drawing/2014/main" val="1030519348"/>
                    </a:ext>
                  </a:extLst>
                </a:gridCol>
                <a:gridCol w="1069848">
                  <a:extLst>
                    <a:ext uri="{9D8B030D-6E8A-4147-A177-3AD203B41FA5}">
                      <a16:colId xmlns:a16="http://schemas.microsoft.com/office/drawing/2014/main" val="816846810"/>
                    </a:ext>
                  </a:extLst>
                </a:gridCol>
                <a:gridCol w="1069848">
                  <a:extLst>
                    <a:ext uri="{9D8B030D-6E8A-4147-A177-3AD203B41FA5}">
                      <a16:colId xmlns:a16="http://schemas.microsoft.com/office/drawing/2014/main" val="2862200966"/>
                    </a:ext>
                  </a:extLst>
                </a:gridCol>
                <a:gridCol w="1069848">
                  <a:extLst>
                    <a:ext uri="{9D8B030D-6E8A-4147-A177-3AD203B41FA5}">
                      <a16:colId xmlns:a16="http://schemas.microsoft.com/office/drawing/2014/main" val="42598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4576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- 2023-02-28 17:07:52</a:t>
                      </a:r>
                      <a:r>
                        <a:rPr kumimoji="0" lang="en-US" sz="1000" b="0" i="0" u="none" strike="noStrike" kern="1200" cap="none" spc="0" normalizeH="0" baseline="0" noProof="0">
                          <a:ln>
                            <a:noFill/>
                          </a:ln>
                          <a:solidFill>
                            <a:prstClr val="black"/>
                          </a:solidFill>
                          <a:effectLst/>
                          <a:uLnTx/>
                          <a:uFillTx/>
                          <a:latin typeface="+mn-lt"/>
                          <a:ea typeface="+mn-ea"/>
                          <a:cs typeface="+mn-cs"/>
                        </a:rPr>
                        <a:t>
 Our agents &amp;amp; policyholders benefit from PHLY being a part of the global Tokio Marine Group. We’re pleased to announce that our President &amp;amp; CEO John Glomb will assume the role of Executive Officer with Tokio Marine Holdings. Learn more: https://t.co/zsTY36u5fy https://t.co/ca0txryiyH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03/01/2023 01:05:51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1498954292"/>
                  </a:ext>
                </a:extLst>
              </a:tr>
            </a:tbl>
          </a:graphicData>
        </a:graphic>
      </p:graphicFrame>
      <p:sp>
        <p:nvSpPr>
          <p:cNvPr id="4" name="Text Placeholder 3">
            <a:extLst>
              <a:ext uri="{FF2B5EF4-FFF2-40B4-BE49-F238E27FC236}">
                <a16:creationId xmlns:a16="http://schemas.microsoft.com/office/drawing/2014/main" id="{D1393ECF-28D5-4F36-9D13-C6AA340E4DDB}"/>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137871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7CCE-9924-4FAA-B4F7-4BF81B75E2A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64555F1-8A33-4BF2-8E4F-2E66F77D24FA}"/>
              </a:ext>
            </a:extLst>
          </p:cNvPr>
          <p:cNvGraphicFramePr>
            <a:graphicFrameLocks noGrp="1"/>
          </p:cNvGraphicFramePr>
          <p:nvPr>
            <p:ph type="tbl" sz="quarter" idx="13"/>
            <p:extLst>
              <p:ext uri="{D42A27DB-BD31-4B8C-83A1-F6EECF244321}">
                <p14:modId xmlns:p14="http://schemas.microsoft.com/office/powerpoint/2010/main" val="357278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51886418"/>
                    </a:ext>
                  </a:extLst>
                </a:gridCol>
                <a:gridCol w="576072">
                  <a:extLst>
                    <a:ext uri="{9D8B030D-6E8A-4147-A177-3AD203B41FA5}">
                      <a16:colId xmlns:a16="http://schemas.microsoft.com/office/drawing/2014/main" val="3411966709"/>
                    </a:ext>
                  </a:extLst>
                </a:gridCol>
                <a:gridCol w="576072">
                  <a:extLst>
                    <a:ext uri="{9D8B030D-6E8A-4147-A177-3AD203B41FA5}">
                      <a16:colId xmlns:a16="http://schemas.microsoft.com/office/drawing/2014/main" val="1810637276"/>
                    </a:ext>
                  </a:extLst>
                </a:gridCol>
                <a:gridCol w="576072">
                  <a:extLst>
                    <a:ext uri="{9D8B030D-6E8A-4147-A177-3AD203B41FA5}">
                      <a16:colId xmlns:a16="http://schemas.microsoft.com/office/drawing/2014/main" val="2246126583"/>
                    </a:ext>
                  </a:extLst>
                </a:gridCol>
                <a:gridCol w="576072">
                  <a:extLst>
                    <a:ext uri="{9D8B030D-6E8A-4147-A177-3AD203B41FA5}">
                      <a16:colId xmlns:a16="http://schemas.microsoft.com/office/drawing/2014/main" val="1911265588"/>
                    </a:ext>
                  </a:extLst>
                </a:gridCol>
                <a:gridCol w="576072">
                  <a:extLst>
                    <a:ext uri="{9D8B030D-6E8A-4147-A177-3AD203B41FA5}">
                      <a16:colId xmlns:a16="http://schemas.microsoft.com/office/drawing/2014/main" val="637910129"/>
                    </a:ext>
                  </a:extLst>
                </a:gridCol>
                <a:gridCol w="576072">
                  <a:extLst>
                    <a:ext uri="{9D8B030D-6E8A-4147-A177-3AD203B41FA5}">
                      <a16:colId xmlns:a16="http://schemas.microsoft.com/office/drawing/2014/main" val="3662232887"/>
                    </a:ext>
                  </a:extLst>
                </a:gridCol>
                <a:gridCol w="576072">
                  <a:extLst>
                    <a:ext uri="{9D8B030D-6E8A-4147-A177-3AD203B41FA5}">
                      <a16:colId xmlns:a16="http://schemas.microsoft.com/office/drawing/2014/main" val="188585955"/>
                    </a:ext>
                  </a:extLst>
                </a:gridCol>
                <a:gridCol w="576072">
                  <a:extLst>
                    <a:ext uri="{9D8B030D-6E8A-4147-A177-3AD203B41FA5}">
                      <a16:colId xmlns:a16="http://schemas.microsoft.com/office/drawing/2014/main" val="2809270944"/>
                    </a:ext>
                  </a:extLst>
                </a:gridCol>
                <a:gridCol w="576072">
                  <a:extLst>
                    <a:ext uri="{9D8B030D-6E8A-4147-A177-3AD203B41FA5}">
                      <a16:colId xmlns:a16="http://schemas.microsoft.com/office/drawing/2014/main" val="2545590657"/>
                    </a:ext>
                  </a:extLst>
                </a:gridCol>
                <a:gridCol w="576072">
                  <a:extLst>
                    <a:ext uri="{9D8B030D-6E8A-4147-A177-3AD203B41FA5}">
                      <a16:colId xmlns:a16="http://schemas.microsoft.com/office/drawing/2014/main" val="3930928686"/>
                    </a:ext>
                  </a:extLst>
                </a:gridCol>
                <a:gridCol w="576072">
                  <a:extLst>
                    <a:ext uri="{9D8B030D-6E8A-4147-A177-3AD203B41FA5}">
                      <a16:colId xmlns:a16="http://schemas.microsoft.com/office/drawing/2014/main" val="2844036809"/>
                    </a:ext>
                  </a:extLst>
                </a:gridCol>
                <a:gridCol w="576072">
                  <a:extLst>
                    <a:ext uri="{9D8B030D-6E8A-4147-A177-3AD203B41FA5}">
                      <a16:colId xmlns:a16="http://schemas.microsoft.com/office/drawing/2014/main" val="29958500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151443751"/>
                  </a:ext>
                </a:extLst>
              </a:tr>
              <a:tr h="370840">
                <a:tc>
                  <a:txBody>
                    <a:bodyPr/>
                    <a:lstStyle/>
                    <a:p>
                      <a:r>
                        <a:rPr lang="en-US" sz="1000"/>
                        <a:t>35567</a:t>
                      </a:r>
                    </a:p>
                  </a:txBody>
                  <a:tcPr/>
                </a:tc>
                <a:tc>
                  <a:txBody>
                    <a:bodyPr/>
                    <a:lstStyle/>
                    <a:p>
                      <a:r>
                        <a:rPr lang="en-US" sz="1000"/>
                        <a:t>471</a:t>
                      </a:r>
                    </a:p>
                  </a:txBody>
                  <a:tcPr/>
                </a:tc>
                <a:tc>
                  <a:txBody>
                    <a:bodyPr/>
                    <a:lstStyle/>
                    <a:p>
                      <a:r>
                        <a:rPr lang="en-US" sz="1000"/>
                        <a:t>25</a:t>
                      </a:r>
                    </a:p>
                  </a:txBody>
                  <a:tcPr/>
                </a:tc>
                <a:tc>
                  <a:txBody>
                    <a:bodyPr/>
                    <a:lstStyle/>
                    <a:p>
                      <a:r>
                        <a:rPr lang="en-US" sz="1000"/>
                        <a:t>2634</a:t>
                      </a:r>
                    </a:p>
                  </a:txBody>
                  <a:tcPr/>
                </a:tc>
                <a:tc>
                  <a:txBody>
                    <a:bodyPr/>
                    <a:lstStyle/>
                    <a:p>
                      <a:r>
                        <a:rPr lang="en-US" sz="1000"/>
                        <a:t>105.36</a:t>
                      </a:r>
                    </a:p>
                  </a:txBody>
                  <a:tcPr/>
                </a:tc>
                <a:tc>
                  <a:txBody>
                    <a:bodyPr/>
                    <a:lstStyle/>
                    <a:p>
                      <a:r>
                        <a:rPr lang="en-US" sz="1000"/>
                        <a:t>106</a:t>
                      </a:r>
                    </a:p>
                  </a:txBody>
                  <a:tcPr/>
                </a:tc>
                <a:tc>
                  <a:txBody>
                    <a:bodyPr/>
                    <a:lstStyle/>
                    <a:p>
                      <a:r>
                        <a:rPr lang="en-US" sz="1000"/>
                        <a:t>158</a:t>
                      </a:r>
                    </a:p>
                  </a:txBody>
                  <a:tcPr/>
                </a:tc>
                <a:tc>
                  <a:txBody>
                    <a:bodyPr/>
                    <a:lstStyle/>
                    <a:p>
                      <a:r>
                        <a:rPr lang="en-US" sz="1000"/>
                        <a:t>6.32</a:t>
                      </a:r>
                    </a:p>
                  </a:txBody>
                  <a:tcPr/>
                </a:tc>
                <a:tc>
                  <a:txBody>
                    <a:bodyPr/>
                    <a:lstStyle/>
                    <a:p>
                      <a:r>
                        <a:rPr lang="en-US" sz="1000"/>
                        <a:t>10793</a:t>
                      </a:r>
                    </a:p>
                  </a:txBody>
                  <a:tcPr/>
                </a:tc>
                <a:tc>
                  <a:txBody>
                    <a:bodyPr/>
                    <a:lstStyle/>
                    <a:p>
                      <a:r>
                        <a:rPr lang="en-US" sz="1000"/>
                        <a:t>431.72</a:t>
                      </a:r>
                    </a:p>
                  </a:txBody>
                  <a:tcPr/>
                </a:tc>
                <a:tc>
                  <a:txBody>
                    <a:bodyPr/>
                    <a:lstStyle/>
                    <a:p>
                      <a:r>
                        <a:rPr lang="en-US" sz="1000"/>
                        <a:t>93675</a:t>
                      </a:r>
                    </a:p>
                  </a:txBody>
                  <a:tcPr/>
                </a:tc>
                <a:tc>
                  <a:txBody>
                    <a:bodyPr/>
                    <a:lstStyle/>
                    <a:p>
                      <a:r>
                        <a:rPr lang="en-US" sz="1000"/>
                        <a:t>3747</a:t>
                      </a:r>
                    </a:p>
                  </a:txBody>
                  <a:tcPr/>
                </a:tc>
                <a:tc>
                  <a:txBody>
                    <a:bodyPr/>
                    <a:lstStyle/>
                    <a:p>
                      <a:r>
                        <a:rPr lang="en-US" sz="1000"/>
                        <a:t>10.617497277346 %</a:t>
                      </a:r>
                    </a:p>
                  </a:txBody>
                  <a:tcPr/>
                </a:tc>
                <a:extLst>
                  <a:ext uri="{0D108BD9-81ED-4DB2-BD59-A6C34878D82A}">
                    <a16:rowId xmlns:a16="http://schemas.microsoft.com/office/drawing/2014/main" val="3479997979"/>
                  </a:ext>
                </a:extLst>
              </a:tr>
            </a:tbl>
          </a:graphicData>
        </a:graphic>
      </p:graphicFrame>
      <p:sp>
        <p:nvSpPr>
          <p:cNvPr id="4" name="Text Placeholder 3">
            <a:extLst>
              <a:ext uri="{FF2B5EF4-FFF2-40B4-BE49-F238E27FC236}">
                <a16:creationId xmlns:a16="http://schemas.microsoft.com/office/drawing/2014/main" id="{75849B82-0961-47A7-B54F-C39E2A84341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095252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8F92-41E3-43DD-98EC-E4A6C3CCCBA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2596FB7-50DF-4CDD-AC2A-2D310F00D79F}"/>
              </a:ext>
            </a:extLst>
          </p:cNvPr>
          <p:cNvGraphicFramePr>
            <a:graphicFrameLocks noGrp="1"/>
          </p:cNvGraphicFramePr>
          <p:nvPr>
            <p:ph type="chart" sz="quarter" idx="13"/>
            <p:extLst>
              <p:ext uri="{D42A27DB-BD31-4B8C-83A1-F6EECF244321}">
                <p14:modId xmlns:p14="http://schemas.microsoft.com/office/powerpoint/2010/main" val="453146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5E8678-8517-4DA4-B27D-633D231C22B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C6B3031-AD27-400F-B15D-61558886F6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676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38A31-50CF-4787-801D-2374EC5CD9F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8A3B705-72B5-4870-BF70-5CE605CDF560}"/>
              </a:ext>
            </a:extLst>
          </p:cNvPr>
          <p:cNvGraphicFramePr>
            <a:graphicFrameLocks noGrp="1"/>
          </p:cNvGraphicFramePr>
          <p:nvPr>
            <p:ph type="chart" sz="quarter" idx="13"/>
            <p:extLst>
              <p:ext uri="{D42A27DB-BD31-4B8C-83A1-F6EECF244321}">
                <p14:modId xmlns:p14="http://schemas.microsoft.com/office/powerpoint/2010/main" val="2189645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5832E-260A-4238-843B-6F620471D0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B2F1598-4EF9-436A-9F92-C53731188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448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26A50-FD01-424A-859F-6A0C6F18BFB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65ECD75-ABC1-4572-8E33-C4ECF381C05F}"/>
              </a:ext>
            </a:extLst>
          </p:cNvPr>
          <p:cNvGraphicFramePr>
            <a:graphicFrameLocks noGrp="1"/>
          </p:cNvGraphicFramePr>
          <p:nvPr>
            <p:ph type="chart" sz="quarter" idx="13"/>
            <p:extLst>
              <p:ext uri="{D42A27DB-BD31-4B8C-83A1-F6EECF244321}">
                <p14:modId xmlns:p14="http://schemas.microsoft.com/office/powerpoint/2010/main" val="1586937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417BA-F693-4337-BF86-43AA34083B0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F3C8652-B143-43CE-88D2-91111B091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896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2B97-35E6-4B7A-96A5-EB1C3A849BB7}"/>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65CAC4E-8873-421F-AEDF-27CE2CE8AE68}"/>
              </a:ext>
            </a:extLst>
          </p:cNvPr>
          <p:cNvGraphicFramePr>
            <a:graphicFrameLocks noGrp="1"/>
          </p:cNvGraphicFramePr>
          <p:nvPr>
            <p:ph type="chart" sz="quarter" idx="13"/>
            <p:extLst>
              <p:ext uri="{D42A27DB-BD31-4B8C-83A1-F6EECF244321}">
                <p14:modId xmlns:p14="http://schemas.microsoft.com/office/powerpoint/2010/main" val="444206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37F879-0D3E-444C-944F-6F44B367384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A703835-28CE-42CB-895F-6C449A794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1629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DC781-267C-47D7-A793-E240FD8AA3ED}"/>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AA17DF47-A6EE-4F76-ADE3-6993AF642142}"/>
              </a:ext>
            </a:extLst>
          </p:cNvPr>
          <p:cNvGraphicFramePr>
            <a:graphicFrameLocks noGrp="1"/>
          </p:cNvGraphicFramePr>
          <p:nvPr>
            <p:ph type="tbl" sz="quarter" idx="13"/>
            <p:extLst>
              <p:ext uri="{D42A27DB-BD31-4B8C-83A1-F6EECF244321}">
                <p14:modId xmlns:p14="http://schemas.microsoft.com/office/powerpoint/2010/main" val="249800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4245813"/>
                    </a:ext>
                  </a:extLst>
                </a:gridCol>
                <a:gridCol w="740664">
                  <a:extLst>
                    <a:ext uri="{9D8B030D-6E8A-4147-A177-3AD203B41FA5}">
                      <a16:colId xmlns:a16="http://schemas.microsoft.com/office/drawing/2014/main" val="3389442012"/>
                    </a:ext>
                  </a:extLst>
                </a:gridCol>
                <a:gridCol w="740664">
                  <a:extLst>
                    <a:ext uri="{9D8B030D-6E8A-4147-A177-3AD203B41FA5}">
                      <a16:colId xmlns:a16="http://schemas.microsoft.com/office/drawing/2014/main" val="2900356087"/>
                    </a:ext>
                  </a:extLst>
                </a:gridCol>
                <a:gridCol w="740664">
                  <a:extLst>
                    <a:ext uri="{9D8B030D-6E8A-4147-A177-3AD203B41FA5}">
                      <a16:colId xmlns:a16="http://schemas.microsoft.com/office/drawing/2014/main" val="36433312"/>
                    </a:ext>
                  </a:extLst>
                </a:gridCol>
                <a:gridCol w="740664">
                  <a:extLst>
                    <a:ext uri="{9D8B030D-6E8A-4147-A177-3AD203B41FA5}">
                      <a16:colId xmlns:a16="http://schemas.microsoft.com/office/drawing/2014/main" val="465755791"/>
                    </a:ext>
                  </a:extLst>
                </a:gridCol>
                <a:gridCol w="740664">
                  <a:extLst>
                    <a:ext uri="{9D8B030D-6E8A-4147-A177-3AD203B41FA5}">
                      <a16:colId xmlns:a16="http://schemas.microsoft.com/office/drawing/2014/main" val="3982630763"/>
                    </a:ext>
                  </a:extLst>
                </a:gridCol>
                <a:gridCol w="740664">
                  <a:extLst>
                    <a:ext uri="{9D8B030D-6E8A-4147-A177-3AD203B41FA5}">
                      <a16:colId xmlns:a16="http://schemas.microsoft.com/office/drawing/2014/main" val="2220826653"/>
                    </a:ext>
                  </a:extLst>
                </a:gridCol>
                <a:gridCol w="740664">
                  <a:extLst>
                    <a:ext uri="{9D8B030D-6E8A-4147-A177-3AD203B41FA5}">
                      <a16:colId xmlns:a16="http://schemas.microsoft.com/office/drawing/2014/main" val="2188283296"/>
                    </a:ext>
                  </a:extLst>
                </a:gridCol>
                <a:gridCol w="740664">
                  <a:extLst>
                    <a:ext uri="{9D8B030D-6E8A-4147-A177-3AD203B41FA5}">
                      <a16:colId xmlns:a16="http://schemas.microsoft.com/office/drawing/2014/main" val="107677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305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- 2023-02-28 17:07:10</a:t>
                      </a:r>
                      <a:r>
                        <a:rPr kumimoji="0" lang="en-US" sz="1000" b="0" i="0" u="none" strike="noStrike" kern="1200" cap="none" spc="0" normalizeH="0" baseline="0" noProof="0">
                          <a:ln>
                            <a:noFill/>
                          </a:ln>
                          <a:solidFill>
                            <a:prstClr val="black"/>
                          </a:solidFill>
                          <a:effectLst/>
                          <a:uLnTx/>
                          <a:uFillTx/>
                          <a:latin typeface="+mn-lt"/>
                          <a:ea typeface="+mn-ea"/>
                          <a:cs typeface="+mn-cs"/>
                        </a:rPr>
                        <a:t>
 Our agents and policyholders benefit from PHLY being a part of the global Tokio Marine Group. PHLY has been part of the Tokio Marine Group since 2008. We’re pleased to announce that our President &amp; CEO John W. Glomb, Jr. will assume the role of Executive Officer with Tokio Marine Holdings. John will maintain his current role as CEO at PHLY and Tokio Marine North America Services in addition to this new appointment. 
Check out the press release to learn more about how John and other leaders work together to make an impact for Tokio Marine's business and beyond: http://bit.ly/3Z7e5Op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8.4517342248224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7524718"/>
                  </a:ext>
                </a:extLst>
              </a:tr>
            </a:tbl>
          </a:graphicData>
        </a:graphic>
      </p:graphicFrame>
      <p:sp>
        <p:nvSpPr>
          <p:cNvPr id="4" name="Text Placeholder 3">
            <a:extLst>
              <a:ext uri="{FF2B5EF4-FFF2-40B4-BE49-F238E27FC236}">
                <a16:creationId xmlns:a16="http://schemas.microsoft.com/office/drawing/2014/main" id="{4F926379-4A52-4B91-9173-5C39C8A0098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985453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F3E9-D247-4131-B582-4A3CA4A4590D}"/>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7E8B211A-F124-4043-A330-CD325BEE0751}"/>
              </a:ext>
            </a:extLst>
          </p:cNvPr>
          <p:cNvGraphicFramePr>
            <a:graphicFrameLocks noGrp="1"/>
          </p:cNvGraphicFramePr>
          <p:nvPr>
            <p:ph type="tbl" sz="quarter" idx="13"/>
            <p:extLst>
              <p:ext uri="{D42A27DB-BD31-4B8C-83A1-F6EECF244321}">
                <p14:modId xmlns:p14="http://schemas.microsoft.com/office/powerpoint/2010/main" val="346408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1789501"/>
                    </a:ext>
                  </a:extLst>
                </a:gridCol>
                <a:gridCol w="740664">
                  <a:extLst>
                    <a:ext uri="{9D8B030D-6E8A-4147-A177-3AD203B41FA5}">
                      <a16:colId xmlns:a16="http://schemas.microsoft.com/office/drawing/2014/main" val="1494214012"/>
                    </a:ext>
                  </a:extLst>
                </a:gridCol>
                <a:gridCol w="740664">
                  <a:extLst>
                    <a:ext uri="{9D8B030D-6E8A-4147-A177-3AD203B41FA5}">
                      <a16:colId xmlns:a16="http://schemas.microsoft.com/office/drawing/2014/main" val="630587970"/>
                    </a:ext>
                  </a:extLst>
                </a:gridCol>
                <a:gridCol w="740664">
                  <a:extLst>
                    <a:ext uri="{9D8B030D-6E8A-4147-A177-3AD203B41FA5}">
                      <a16:colId xmlns:a16="http://schemas.microsoft.com/office/drawing/2014/main" val="3727363968"/>
                    </a:ext>
                  </a:extLst>
                </a:gridCol>
                <a:gridCol w="740664">
                  <a:extLst>
                    <a:ext uri="{9D8B030D-6E8A-4147-A177-3AD203B41FA5}">
                      <a16:colId xmlns:a16="http://schemas.microsoft.com/office/drawing/2014/main" val="1805711149"/>
                    </a:ext>
                  </a:extLst>
                </a:gridCol>
                <a:gridCol w="740664">
                  <a:extLst>
                    <a:ext uri="{9D8B030D-6E8A-4147-A177-3AD203B41FA5}">
                      <a16:colId xmlns:a16="http://schemas.microsoft.com/office/drawing/2014/main" val="102955741"/>
                    </a:ext>
                  </a:extLst>
                </a:gridCol>
                <a:gridCol w="740664">
                  <a:extLst>
                    <a:ext uri="{9D8B030D-6E8A-4147-A177-3AD203B41FA5}">
                      <a16:colId xmlns:a16="http://schemas.microsoft.com/office/drawing/2014/main" val="2994949869"/>
                    </a:ext>
                  </a:extLst>
                </a:gridCol>
                <a:gridCol w="740664">
                  <a:extLst>
                    <a:ext uri="{9D8B030D-6E8A-4147-A177-3AD203B41FA5}">
                      <a16:colId xmlns:a16="http://schemas.microsoft.com/office/drawing/2014/main" val="1894161642"/>
                    </a:ext>
                  </a:extLst>
                </a:gridCol>
                <a:gridCol w="740664">
                  <a:extLst>
                    <a:ext uri="{9D8B030D-6E8A-4147-A177-3AD203B41FA5}">
                      <a16:colId xmlns:a16="http://schemas.microsoft.com/office/drawing/2014/main" val="2109645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6498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- 2023-02-10 13:54:08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Eagles as they get ready to play in the big game! To celebrate, Home Office employees threw a tailgate party and showed off their #Philly pride by wearing green. From cheesesteaks to pretzels, #TEAMPHLY enjoyed tailgate favorites, live music, games, and face painting. Let's go Eagles! #FlyEaglesFly #InsuranceCareersMonth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45.867651235444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0107266"/>
                  </a:ext>
                </a:extLst>
              </a:tr>
            </a:tbl>
          </a:graphicData>
        </a:graphic>
      </p:graphicFrame>
      <p:sp>
        <p:nvSpPr>
          <p:cNvPr id="4" name="Text Placeholder 3">
            <a:extLst>
              <a:ext uri="{FF2B5EF4-FFF2-40B4-BE49-F238E27FC236}">
                <a16:creationId xmlns:a16="http://schemas.microsoft.com/office/drawing/2014/main" id="{F6E2DDA6-41BF-4A41-A938-A78273156FB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617690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83AB-D052-45D8-90CA-16C6BAFA0DCB}"/>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9A094340-1846-4BD0-99BD-685C85CA9EDE}"/>
              </a:ext>
            </a:extLst>
          </p:cNvPr>
          <p:cNvGraphicFramePr>
            <a:graphicFrameLocks noGrp="1"/>
          </p:cNvGraphicFramePr>
          <p:nvPr>
            <p:ph type="tbl" sz="quarter" idx="13"/>
            <p:extLst>
              <p:ext uri="{D42A27DB-BD31-4B8C-83A1-F6EECF244321}">
                <p14:modId xmlns:p14="http://schemas.microsoft.com/office/powerpoint/2010/main" val="2740615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83834764"/>
                    </a:ext>
                  </a:extLst>
                </a:gridCol>
                <a:gridCol w="740664">
                  <a:extLst>
                    <a:ext uri="{9D8B030D-6E8A-4147-A177-3AD203B41FA5}">
                      <a16:colId xmlns:a16="http://schemas.microsoft.com/office/drawing/2014/main" val="1212947077"/>
                    </a:ext>
                  </a:extLst>
                </a:gridCol>
                <a:gridCol w="740664">
                  <a:extLst>
                    <a:ext uri="{9D8B030D-6E8A-4147-A177-3AD203B41FA5}">
                      <a16:colId xmlns:a16="http://schemas.microsoft.com/office/drawing/2014/main" val="2027918936"/>
                    </a:ext>
                  </a:extLst>
                </a:gridCol>
                <a:gridCol w="740664">
                  <a:extLst>
                    <a:ext uri="{9D8B030D-6E8A-4147-A177-3AD203B41FA5}">
                      <a16:colId xmlns:a16="http://schemas.microsoft.com/office/drawing/2014/main" val="899038879"/>
                    </a:ext>
                  </a:extLst>
                </a:gridCol>
                <a:gridCol w="740664">
                  <a:extLst>
                    <a:ext uri="{9D8B030D-6E8A-4147-A177-3AD203B41FA5}">
                      <a16:colId xmlns:a16="http://schemas.microsoft.com/office/drawing/2014/main" val="339531485"/>
                    </a:ext>
                  </a:extLst>
                </a:gridCol>
                <a:gridCol w="740664">
                  <a:extLst>
                    <a:ext uri="{9D8B030D-6E8A-4147-A177-3AD203B41FA5}">
                      <a16:colId xmlns:a16="http://schemas.microsoft.com/office/drawing/2014/main" val="2999240645"/>
                    </a:ext>
                  </a:extLst>
                </a:gridCol>
                <a:gridCol w="740664">
                  <a:extLst>
                    <a:ext uri="{9D8B030D-6E8A-4147-A177-3AD203B41FA5}">
                      <a16:colId xmlns:a16="http://schemas.microsoft.com/office/drawing/2014/main" val="2188335197"/>
                    </a:ext>
                  </a:extLst>
                </a:gridCol>
                <a:gridCol w="740664">
                  <a:extLst>
                    <a:ext uri="{9D8B030D-6E8A-4147-A177-3AD203B41FA5}">
                      <a16:colId xmlns:a16="http://schemas.microsoft.com/office/drawing/2014/main" val="2395417899"/>
                    </a:ext>
                  </a:extLst>
                </a:gridCol>
                <a:gridCol w="740664">
                  <a:extLst>
                    <a:ext uri="{9D8B030D-6E8A-4147-A177-3AD203B41FA5}">
                      <a16:colId xmlns:a16="http://schemas.microsoft.com/office/drawing/2014/main" val="299679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3552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- 2023-02-03 14:14:41</a:t>
                      </a:r>
                      <a:r>
                        <a:rPr kumimoji="0" lang="en-US" sz="1000" b="0" i="0" u="none" strike="noStrike" kern="1200" cap="none" spc="0" normalizeH="0" baseline="0" noProof="0">
                          <a:ln>
                            <a:noFill/>
                          </a:ln>
                          <a:solidFill>
                            <a:prstClr val="black"/>
                          </a:solidFill>
                          <a:effectLst/>
                          <a:uLnTx/>
                          <a:uFillTx/>
                          <a:latin typeface="+mn-lt"/>
                          <a:ea typeface="+mn-ea"/>
                          <a:cs typeface="+mn-cs"/>
                        </a:rPr>
                        <a:t>
 Achieving a healthy work/life balance is important and we understand it can be challenging to juggle personal life and professional responsibilities. 
We offer a #hybridwork environment so #TEAMPHLY can get the best of both worlds: the opportunity to stay connected with coworkers in the office and also the flexibility of remote work. 
Learn more about why PHLY is a great place to work: bit.ly/PHLYCareers #InsuranceCareersMonth #ICM2023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10.83487317319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2038042"/>
                  </a:ext>
                </a:extLst>
              </a:tr>
            </a:tbl>
          </a:graphicData>
        </a:graphic>
      </p:graphicFrame>
      <p:sp>
        <p:nvSpPr>
          <p:cNvPr id="4" name="Text Placeholder 3">
            <a:extLst>
              <a:ext uri="{FF2B5EF4-FFF2-40B4-BE49-F238E27FC236}">
                <a16:creationId xmlns:a16="http://schemas.microsoft.com/office/drawing/2014/main" id="{4E0D1BDD-A590-44D8-88CF-C2819B338A2B}"/>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801795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B441-0B11-47B9-A8B3-88FCA4F6EC53}"/>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47915F79-C2C8-47B0-BD6E-839D7820B185}"/>
              </a:ext>
            </a:extLst>
          </p:cNvPr>
          <p:cNvGraphicFramePr>
            <a:graphicFrameLocks noGrp="1"/>
          </p:cNvGraphicFramePr>
          <p:nvPr>
            <p:ph type="tbl" sz="quarter" idx="13"/>
            <p:extLst>
              <p:ext uri="{D42A27DB-BD31-4B8C-83A1-F6EECF244321}">
                <p14:modId xmlns:p14="http://schemas.microsoft.com/office/powerpoint/2010/main" val="327394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26764334"/>
                    </a:ext>
                  </a:extLst>
                </a:gridCol>
                <a:gridCol w="740664">
                  <a:extLst>
                    <a:ext uri="{9D8B030D-6E8A-4147-A177-3AD203B41FA5}">
                      <a16:colId xmlns:a16="http://schemas.microsoft.com/office/drawing/2014/main" val="602209194"/>
                    </a:ext>
                  </a:extLst>
                </a:gridCol>
                <a:gridCol w="740664">
                  <a:extLst>
                    <a:ext uri="{9D8B030D-6E8A-4147-A177-3AD203B41FA5}">
                      <a16:colId xmlns:a16="http://schemas.microsoft.com/office/drawing/2014/main" val="3621320174"/>
                    </a:ext>
                  </a:extLst>
                </a:gridCol>
                <a:gridCol w="740664">
                  <a:extLst>
                    <a:ext uri="{9D8B030D-6E8A-4147-A177-3AD203B41FA5}">
                      <a16:colId xmlns:a16="http://schemas.microsoft.com/office/drawing/2014/main" val="67902480"/>
                    </a:ext>
                  </a:extLst>
                </a:gridCol>
                <a:gridCol w="740664">
                  <a:extLst>
                    <a:ext uri="{9D8B030D-6E8A-4147-A177-3AD203B41FA5}">
                      <a16:colId xmlns:a16="http://schemas.microsoft.com/office/drawing/2014/main" val="3244668689"/>
                    </a:ext>
                  </a:extLst>
                </a:gridCol>
                <a:gridCol w="740664">
                  <a:extLst>
                    <a:ext uri="{9D8B030D-6E8A-4147-A177-3AD203B41FA5}">
                      <a16:colId xmlns:a16="http://schemas.microsoft.com/office/drawing/2014/main" val="222924871"/>
                    </a:ext>
                  </a:extLst>
                </a:gridCol>
                <a:gridCol w="740664">
                  <a:extLst>
                    <a:ext uri="{9D8B030D-6E8A-4147-A177-3AD203B41FA5}">
                      <a16:colId xmlns:a16="http://schemas.microsoft.com/office/drawing/2014/main" val="1268418610"/>
                    </a:ext>
                  </a:extLst>
                </a:gridCol>
                <a:gridCol w="740664">
                  <a:extLst>
                    <a:ext uri="{9D8B030D-6E8A-4147-A177-3AD203B41FA5}">
                      <a16:colId xmlns:a16="http://schemas.microsoft.com/office/drawing/2014/main" val="2324557006"/>
                    </a:ext>
                  </a:extLst>
                </a:gridCol>
                <a:gridCol w="740664">
                  <a:extLst>
                    <a:ext uri="{9D8B030D-6E8A-4147-A177-3AD203B41FA5}">
                      <a16:colId xmlns:a16="http://schemas.microsoft.com/office/drawing/2014/main" val="110753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4949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- 2023-02-14 11:51:00</a:t>
                      </a:r>
                      <a:r>
                        <a:rPr kumimoji="0" lang="en-US" sz="1000" b="0" i="0" u="none" strike="noStrike" kern="1200" cap="none" spc="0" normalizeH="0" baseline="0" noProof="0">
                          <a:ln>
                            <a:noFill/>
                          </a:ln>
                          <a:solidFill>
                            <a:prstClr val="black"/>
                          </a:solidFill>
                          <a:effectLst/>
                          <a:uLnTx/>
                          <a:uFillTx/>
                          <a:latin typeface="+mn-lt"/>
                          <a:ea typeface="+mn-ea"/>
                          <a:cs typeface="+mn-cs"/>
                        </a:rPr>
                        <a:t>
 We were excited to kick off 2023 by bringing together more than 200 employees at our first National Sales Meeting since 2019! We welcomed employees from various departments and locations around the country to the Omni Resort in Orlando, FL. It was a great opportunity for #TEAMPHLY to connect with colleagues, talk about how we can best serve our agents and customers this year, and have some fun together. #InsuranceCareersMonth #insurancecareers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6.8687725249099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extLst>
                  <a:ext uri="{0D108BD9-81ED-4DB2-BD59-A6C34878D82A}">
                    <a16:rowId xmlns:a16="http://schemas.microsoft.com/office/drawing/2014/main" val="2059487196"/>
                  </a:ext>
                </a:extLst>
              </a:tr>
            </a:tbl>
          </a:graphicData>
        </a:graphic>
      </p:graphicFrame>
      <p:sp>
        <p:nvSpPr>
          <p:cNvPr id="4" name="Text Placeholder 3">
            <a:extLst>
              <a:ext uri="{FF2B5EF4-FFF2-40B4-BE49-F238E27FC236}">
                <a16:creationId xmlns:a16="http://schemas.microsoft.com/office/drawing/2014/main" id="{E28D42F5-B2F4-4BC5-810F-84AA7F23436E}"/>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460056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14F3-ED07-45CB-B597-43673D867608}"/>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B37CD4F9-CE5D-42AA-B8C0-4E9C88738833}"/>
              </a:ext>
            </a:extLst>
          </p:cNvPr>
          <p:cNvGraphicFramePr>
            <a:graphicFrameLocks noGrp="1"/>
          </p:cNvGraphicFramePr>
          <p:nvPr>
            <p:ph type="tbl" sz="quarter" idx="13"/>
            <p:extLst>
              <p:ext uri="{D42A27DB-BD31-4B8C-83A1-F6EECF244321}">
                <p14:modId xmlns:p14="http://schemas.microsoft.com/office/powerpoint/2010/main" val="408706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76618416"/>
                    </a:ext>
                  </a:extLst>
                </a:gridCol>
                <a:gridCol w="740664">
                  <a:extLst>
                    <a:ext uri="{9D8B030D-6E8A-4147-A177-3AD203B41FA5}">
                      <a16:colId xmlns:a16="http://schemas.microsoft.com/office/drawing/2014/main" val="235553296"/>
                    </a:ext>
                  </a:extLst>
                </a:gridCol>
                <a:gridCol w="740664">
                  <a:extLst>
                    <a:ext uri="{9D8B030D-6E8A-4147-A177-3AD203B41FA5}">
                      <a16:colId xmlns:a16="http://schemas.microsoft.com/office/drawing/2014/main" val="2538164958"/>
                    </a:ext>
                  </a:extLst>
                </a:gridCol>
                <a:gridCol w="740664">
                  <a:extLst>
                    <a:ext uri="{9D8B030D-6E8A-4147-A177-3AD203B41FA5}">
                      <a16:colId xmlns:a16="http://schemas.microsoft.com/office/drawing/2014/main" val="4169480433"/>
                    </a:ext>
                  </a:extLst>
                </a:gridCol>
                <a:gridCol w="740664">
                  <a:extLst>
                    <a:ext uri="{9D8B030D-6E8A-4147-A177-3AD203B41FA5}">
                      <a16:colId xmlns:a16="http://schemas.microsoft.com/office/drawing/2014/main" val="3196862304"/>
                    </a:ext>
                  </a:extLst>
                </a:gridCol>
                <a:gridCol w="740664">
                  <a:extLst>
                    <a:ext uri="{9D8B030D-6E8A-4147-A177-3AD203B41FA5}">
                      <a16:colId xmlns:a16="http://schemas.microsoft.com/office/drawing/2014/main" val="2259726444"/>
                    </a:ext>
                  </a:extLst>
                </a:gridCol>
                <a:gridCol w="740664">
                  <a:extLst>
                    <a:ext uri="{9D8B030D-6E8A-4147-A177-3AD203B41FA5}">
                      <a16:colId xmlns:a16="http://schemas.microsoft.com/office/drawing/2014/main" val="3474873092"/>
                    </a:ext>
                  </a:extLst>
                </a:gridCol>
                <a:gridCol w="740664">
                  <a:extLst>
                    <a:ext uri="{9D8B030D-6E8A-4147-A177-3AD203B41FA5}">
                      <a16:colId xmlns:a16="http://schemas.microsoft.com/office/drawing/2014/main" val="3481320761"/>
                    </a:ext>
                  </a:extLst>
                </a:gridCol>
                <a:gridCol w="740664">
                  <a:extLst>
                    <a:ext uri="{9D8B030D-6E8A-4147-A177-3AD203B41FA5}">
                      <a16:colId xmlns:a16="http://schemas.microsoft.com/office/drawing/2014/main" val="36227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59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- 2023-02-08 15:34:09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Stephanie Verbraken, MBA, ACLA and Ashley Varland, CPCU, ARM for being named 2023 Emerging Leaders by the American Property Casualty Insurance Association! The recognition represents insurance industry leaders who are at the forefront of innovation, collaboration, and impact in their companies and communities. 👏 
Stephanie and Ashley attended the 5th annual #EmergingLeaders conference, which is designed to bring together and recognize exceptional rising stars in the property casualty insurance industry. 
#InsuranceCareersMonth #ICM2023 #ELC2023 #ELCrisingstar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9.0148254423721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45840"/>
                  </a:ext>
                </a:extLst>
              </a:tr>
            </a:tbl>
          </a:graphicData>
        </a:graphic>
      </p:graphicFrame>
      <p:sp>
        <p:nvSpPr>
          <p:cNvPr id="4" name="Text Placeholder 3">
            <a:extLst>
              <a:ext uri="{FF2B5EF4-FFF2-40B4-BE49-F238E27FC236}">
                <a16:creationId xmlns:a16="http://schemas.microsoft.com/office/drawing/2014/main" id="{37B97285-4037-4757-9011-350A38A1769A}"/>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18652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3E9E-DB82-4C14-829E-BAC110AEE6C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6674D140-CDE3-47BB-A221-50AC68BC15D7}"/>
              </a:ext>
            </a:extLst>
          </p:cNvPr>
          <p:cNvGraphicFramePr>
            <a:graphicFrameLocks noGrp="1"/>
          </p:cNvGraphicFramePr>
          <p:nvPr>
            <p:ph type="tbl" sz="quarter" idx="13"/>
            <p:extLst>
              <p:ext uri="{D42A27DB-BD31-4B8C-83A1-F6EECF244321}">
                <p14:modId xmlns:p14="http://schemas.microsoft.com/office/powerpoint/2010/main" val="325749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28884718"/>
                    </a:ext>
                  </a:extLst>
                </a:gridCol>
                <a:gridCol w="576072">
                  <a:extLst>
                    <a:ext uri="{9D8B030D-6E8A-4147-A177-3AD203B41FA5}">
                      <a16:colId xmlns:a16="http://schemas.microsoft.com/office/drawing/2014/main" val="973531837"/>
                    </a:ext>
                  </a:extLst>
                </a:gridCol>
                <a:gridCol w="576072">
                  <a:extLst>
                    <a:ext uri="{9D8B030D-6E8A-4147-A177-3AD203B41FA5}">
                      <a16:colId xmlns:a16="http://schemas.microsoft.com/office/drawing/2014/main" val="1797543028"/>
                    </a:ext>
                  </a:extLst>
                </a:gridCol>
                <a:gridCol w="576072">
                  <a:extLst>
                    <a:ext uri="{9D8B030D-6E8A-4147-A177-3AD203B41FA5}">
                      <a16:colId xmlns:a16="http://schemas.microsoft.com/office/drawing/2014/main" val="1629840558"/>
                    </a:ext>
                  </a:extLst>
                </a:gridCol>
                <a:gridCol w="576072">
                  <a:extLst>
                    <a:ext uri="{9D8B030D-6E8A-4147-A177-3AD203B41FA5}">
                      <a16:colId xmlns:a16="http://schemas.microsoft.com/office/drawing/2014/main" val="40020668"/>
                    </a:ext>
                  </a:extLst>
                </a:gridCol>
                <a:gridCol w="576072">
                  <a:extLst>
                    <a:ext uri="{9D8B030D-6E8A-4147-A177-3AD203B41FA5}">
                      <a16:colId xmlns:a16="http://schemas.microsoft.com/office/drawing/2014/main" val="2702770041"/>
                    </a:ext>
                  </a:extLst>
                </a:gridCol>
                <a:gridCol w="576072">
                  <a:extLst>
                    <a:ext uri="{9D8B030D-6E8A-4147-A177-3AD203B41FA5}">
                      <a16:colId xmlns:a16="http://schemas.microsoft.com/office/drawing/2014/main" val="2920060059"/>
                    </a:ext>
                  </a:extLst>
                </a:gridCol>
                <a:gridCol w="576072">
                  <a:extLst>
                    <a:ext uri="{9D8B030D-6E8A-4147-A177-3AD203B41FA5}">
                      <a16:colId xmlns:a16="http://schemas.microsoft.com/office/drawing/2014/main" val="1205347660"/>
                    </a:ext>
                  </a:extLst>
                </a:gridCol>
                <a:gridCol w="576072">
                  <a:extLst>
                    <a:ext uri="{9D8B030D-6E8A-4147-A177-3AD203B41FA5}">
                      <a16:colId xmlns:a16="http://schemas.microsoft.com/office/drawing/2014/main" val="194770417"/>
                    </a:ext>
                  </a:extLst>
                </a:gridCol>
                <a:gridCol w="576072">
                  <a:extLst>
                    <a:ext uri="{9D8B030D-6E8A-4147-A177-3AD203B41FA5}">
                      <a16:colId xmlns:a16="http://schemas.microsoft.com/office/drawing/2014/main" val="2564801040"/>
                    </a:ext>
                  </a:extLst>
                </a:gridCol>
                <a:gridCol w="576072">
                  <a:extLst>
                    <a:ext uri="{9D8B030D-6E8A-4147-A177-3AD203B41FA5}">
                      <a16:colId xmlns:a16="http://schemas.microsoft.com/office/drawing/2014/main" val="18156647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507576479"/>
                  </a:ext>
                </a:extLst>
              </a:tr>
              <a:tr h="370840">
                <a:tc>
                  <a:txBody>
                    <a:bodyPr/>
                    <a:lstStyle/>
                    <a:p>
                      <a:r>
                        <a:rPr lang="en-US" sz="1000"/>
                        <a:t>phlyinsurance</a:t>
                      </a:r>
                    </a:p>
                  </a:txBody>
                  <a:tcPr/>
                </a:tc>
                <a:tc>
                  <a:txBody>
                    <a:bodyPr/>
                    <a:lstStyle/>
                    <a:p>
                      <a:r>
                        <a:rPr lang="en-US" sz="1000"/>
                        <a:t>2935</a:t>
                      </a:r>
                    </a:p>
                  </a:txBody>
                  <a:tcPr/>
                </a:tc>
                <a:tc>
                  <a:txBody>
                    <a:bodyPr/>
                    <a:lstStyle/>
                    <a:p>
                      <a:r>
                        <a:rPr lang="en-US" sz="1000"/>
                        <a:t>36</a:t>
                      </a:r>
                    </a:p>
                  </a:txBody>
                  <a:tcPr/>
                </a:tc>
                <a:tc>
                  <a:txBody>
                    <a:bodyPr/>
                    <a:lstStyle/>
                    <a:p>
                      <a:r>
                        <a:rPr lang="en-US" sz="1000"/>
                        <a:t>8</a:t>
                      </a:r>
                    </a:p>
                  </a:txBody>
                  <a:tcPr/>
                </a:tc>
                <a:tc>
                  <a:txBody>
                    <a:bodyPr/>
                    <a:lstStyle/>
                    <a:p>
                      <a:r>
                        <a:rPr lang="en-US" sz="1000"/>
                        <a:t>5</a:t>
                      </a:r>
                    </a:p>
                  </a:txBody>
                  <a:tcPr/>
                </a:tc>
                <a:tc>
                  <a:txBody>
                    <a:bodyPr/>
                    <a:lstStyle/>
                    <a:p>
                      <a:r>
                        <a:rPr lang="en-US" sz="1000"/>
                        <a:t>4</a:t>
                      </a:r>
                    </a:p>
                  </a:txBody>
                  <a:tcPr/>
                </a:tc>
                <a:tc>
                  <a:txBody>
                    <a:bodyPr/>
                    <a:lstStyle/>
                    <a:p>
                      <a:r>
                        <a:rPr lang="en-US" sz="1000"/>
                        <a:t>3</a:t>
                      </a:r>
                    </a:p>
                  </a:txBody>
                  <a:tcPr/>
                </a:tc>
                <a:tc>
                  <a:txBody>
                    <a:bodyPr/>
                    <a:lstStyle/>
                    <a:p>
                      <a:r>
                        <a:rPr lang="en-US" sz="1000"/>
                        <a:t>20</a:t>
                      </a:r>
                    </a:p>
                  </a:txBody>
                  <a:tcPr/>
                </a:tc>
                <a:tc>
                  <a:txBody>
                    <a:bodyPr/>
                    <a:lstStyle/>
                    <a:p>
                      <a:r>
                        <a:rPr lang="en-US" sz="1000"/>
                        <a:t>841</a:t>
                      </a:r>
                    </a:p>
                  </a:txBody>
                  <a:tcPr/>
                </a:tc>
                <a:tc>
                  <a:txBody>
                    <a:bodyPr/>
                    <a:lstStyle/>
                    <a:p>
                      <a:r>
                        <a:rPr lang="en-US" sz="1000"/>
                        <a:t>29</a:t>
                      </a:r>
                    </a:p>
                  </a:txBody>
                  <a:tcPr/>
                </a:tc>
                <a:tc>
                  <a:txBody>
                    <a:bodyPr/>
                    <a:lstStyle/>
                    <a:p>
                      <a:r>
                        <a:rPr lang="en-US" sz="1000"/>
                        <a:t>1.4913 %</a:t>
                      </a:r>
                    </a:p>
                  </a:txBody>
                  <a:tcPr/>
                </a:tc>
                <a:extLst>
                  <a:ext uri="{0D108BD9-81ED-4DB2-BD59-A6C34878D82A}">
                    <a16:rowId xmlns:a16="http://schemas.microsoft.com/office/drawing/2014/main" val="342426991"/>
                  </a:ext>
                </a:extLst>
              </a:tr>
            </a:tbl>
          </a:graphicData>
        </a:graphic>
      </p:graphicFrame>
      <p:sp>
        <p:nvSpPr>
          <p:cNvPr id="4" name="Text Placeholder 3">
            <a:extLst>
              <a:ext uri="{FF2B5EF4-FFF2-40B4-BE49-F238E27FC236}">
                <a16:creationId xmlns:a16="http://schemas.microsoft.com/office/drawing/2014/main" id="{5F6FB86F-81CC-4FD4-8056-7E05D7D522E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730165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7A8C0-2099-467D-BAEB-1C276156C62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4A9D43-22BA-49EB-93AD-D00930E757F8}"/>
              </a:ext>
            </a:extLst>
          </p:cNvPr>
          <p:cNvGraphicFramePr>
            <a:graphicFrameLocks noGrp="1"/>
          </p:cNvGraphicFramePr>
          <p:nvPr>
            <p:ph type="chart" sz="quarter" idx="13"/>
            <p:extLst>
              <p:ext uri="{D42A27DB-BD31-4B8C-83A1-F6EECF244321}">
                <p14:modId xmlns:p14="http://schemas.microsoft.com/office/powerpoint/2010/main" val="2090252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CAD8E0-C427-494D-94D3-032CE4E8DF2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1456327-D817-4D01-BDA8-895ED56204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530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86040-6587-47ED-AB48-7E5A99385D2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95828C29-4917-4F21-BA6E-83B56A1D715C}"/>
              </a:ext>
            </a:extLst>
          </p:cNvPr>
          <p:cNvGraphicFramePr>
            <a:graphicFrameLocks noGrp="1"/>
          </p:cNvGraphicFramePr>
          <p:nvPr>
            <p:ph type="chart" sz="quarter" idx="13"/>
            <p:extLst>
              <p:ext uri="{D42A27DB-BD31-4B8C-83A1-F6EECF244321}">
                <p14:modId xmlns:p14="http://schemas.microsoft.com/office/powerpoint/2010/main" val="1084251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502E2-E25F-455F-BC1A-0662DAA52E3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16B993-A9AC-4B98-BC38-4606A5B73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87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C318E-18F4-4334-80C8-E99DD82265EA}"/>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B789882-898C-48C2-AD3C-7A319265B103}"/>
              </a:ext>
            </a:extLst>
          </p:cNvPr>
          <p:cNvGraphicFramePr>
            <a:graphicFrameLocks noGrp="1"/>
          </p:cNvGraphicFramePr>
          <p:nvPr>
            <p:ph type="chart" sz="quarter" idx="13"/>
            <p:extLst>
              <p:ext uri="{D42A27DB-BD31-4B8C-83A1-F6EECF244321}">
                <p14:modId xmlns:p14="http://schemas.microsoft.com/office/powerpoint/2010/main" val="1716545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B4D04-42C4-4740-8E5D-0C9FA88581F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5A87315-8DD6-4240-9A96-59D470AB7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9314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3027A-80E5-415F-A553-31D9AA2B7F74}"/>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446B1C74-A6A1-45C1-A5C4-37712743B5A0}"/>
              </a:ext>
            </a:extLst>
          </p:cNvPr>
          <p:cNvGraphicFramePr>
            <a:graphicFrameLocks noGrp="1"/>
          </p:cNvGraphicFramePr>
          <p:nvPr>
            <p:ph type="chart" sz="quarter" idx="13"/>
            <p:extLst>
              <p:ext uri="{D42A27DB-BD31-4B8C-83A1-F6EECF244321}">
                <p14:modId xmlns:p14="http://schemas.microsoft.com/office/powerpoint/2010/main" val="1867889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67EB70-0BD1-4877-9C7C-49BC09F18D7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17409F5-D90F-42AA-A95A-45E2735B0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983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C7AD6-72DA-4C9C-9333-ECE892205E54}"/>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7FB84DD2-B957-4CE8-85AD-CCA6E5A9FF31}"/>
              </a:ext>
            </a:extLst>
          </p:cNvPr>
          <p:cNvGraphicFramePr>
            <a:graphicFrameLocks noGrp="1"/>
          </p:cNvGraphicFramePr>
          <p:nvPr>
            <p:ph type="tbl" sz="quarter" idx="13"/>
            <p:extLst>
              <p:ext uri="{D42A27DB-BD31-4B8C-83A1-F6EECF244321}">
                <p14:modId xmlns:p14="http://schemas.microsoft.com/office/powerpoint/2010/main" val="120067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3736146"/>
                    </a:ext>
                  </a:extLst>
                </a:gridCol>
                <a:gridCol w="987552">
                  <a:extLst>
                    <a:ext uri="{9D8B030D-6E8A-4147-A177-3AD203B41FA5}">
                      <a16:colId xmlns:a16="http://schemas.microsoft.com/office/drawing/2014/main" val="1417542209"/>
                    </a:ext>
                  </a:extLst>
                </a:gridCol>
                <a:gridCol w="987552">
                  <a:extLst>
                    <a:ext uri="{9D8B030D-6E8A-4147-A177-3AD203B41FA5}">
                      <a16:colId xmlns:a16="http://schemas.microsoft.com/office/drawing/2014/main" val="4170055688"/>
                    </a:ext>
                  </a:extLst>
                </a:gridCol>
                <a:gridCol w="987552">
                  <a:extLst>
                    <a:ext uri="{9D8B030D-6E8A-4147-A177-3AD203B41FA5}">
                      <a16:colId xmlns:a16="http://schemas.microsoft.com/office/drawing/2014/main" val="3581123095"/>
                    </a:ext>
                  </a:extLst>
                </a:gridCol>
                <a:gridCol w="987552">
                  <a:extLst>
                    <a:ext uri="{9D8B030D-6E8A-4147-A177-3AD203B41FA5}">
                      <a16:colId xmlns:a16="http://schemas.microsoft.com/office/drawing/2014/main" val="3754459468"/>
                    </a:ext>
                  </a:extLst>
                </a:gridCol>
                <a:gridCol w="987552">
                  <a:extLst>
                    <a:ext uri="{9D8B030D-6E8A-4147-A177-3AD203B41FA5}">
                      <a16:colId xmlns:a16="http://schemas.microsoft.com/office/drawing/2014/main" val="317779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357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- 2023-02-28 17:06:41</a:t>
                      </a:r>
                      <a:r>
                        <a:rPr kumimoji="0" lang="en-US" sz="1000" b="0" i="0" u="none" strike="noStrike" kern="1200" cap="none" spc="0" normalizeH="0" baseline="0" noProof="0">
                          <a:ln>
                            <a:noFill/>
                          </a:ln>
                          <a:solidFill>
                            <a:prstClr val="black"/>
                          </a:solidFill>
                          <a:effectLst/>
                          <a:uLnTx/>
                          <a:uFillTx/>
                          <a:latin typeface="+mn-lt"/>
                          <a:ea typeface="+mn-ea"/>
                          <a:cs typeface="+mn-cs"/>
                        </a:rPr>
                        <a:t>
 Our agents and policyholders benefit from PHLY being a part of the global Tokio Marine Group. PHLY has been part of the Tokio Marine Group since 2008. We’re pleased to announce that our President &amp; CEO John Glomb will assume the role of Executive Officer with Tokio Marine Holdings. John will maintain his current role as CEO at PHLY and Tokio Marine North America Services in addition to this new appointment. 
Check out the press release to learn more about how John and other leaders work together to make an impact for Tokio Marine's business and beyond ➡ 𝐛𝐢𝐭.𝐥𝐲/𝟑𝐦𝟐𝐃𝐍𝐅𝟗 🔗 link in bio 
#TEAMPHLY #congrats #careersuccess #businessgoals #insurancecareers #insurancework #insurancecompany #insurancebusiness #insuranceindustry #insuranceservices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1509856"/>
                  </a:ext>
                </a:extLst>
              </a:tr>
            </a:tbl>
          </a:graphicData>
        </a:graphic>
      </p:graphicFrame>
      <p:sp>
        <p:nvSpPr>
          <p:cNvPr id="4" name="Text Placeholder 3">
            <a:extLst>
              <a:ext uri="{FF2B5EF4-FFF2-40B4-BE49-F238E27FC236}">
                <a16:creationId xmlns:a16="http://schemas.microsoft.com/office/drawing/2014/main" id="{04B26CFD-AD98-4FD7-8FC5-512B3B569F5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486696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DB144-4C80-4671-8550-7F2BEAC8E68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1ADD145-FE74-4D00-A752-DA89B6AFFBDD}"/>
              </a:ext>
            </a:extLst>
          </p:cNvPr>
          <p:cNvGraphicFramePr>
            <a:graphicFrameLocks noGrp="1"/>
          </p:cNvGraphicFramePr>
          <p:nvPr>
            <p:ph type="tbl" sz="quarter" idx="13"/>
            <p:extLst>
              <p:ext uri="{D42A27DB-BD31-4B8C-83A1-F6EECF244321}">
                <p14:modId xmlns:p14="http://schemas.microsoft.com/office/powerpoint/2010/main" val="296310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54882796"/>
                    </a:ext>
                  </a:extLst>
                </a:gridCol>
                <a:gridCol w="987552">
                  <a:extLst>
                    <a:ext uri="{9D8B030D-6E8A-4147-A177-3AD203B41FA5}">
                      <a16:colId xmlns:a16="http://schemas.microsoft.com/office/drawing/2014/main" val="305849680"/>
                    </a:ext>
                  </a:extLst>
                </a:gridCol>
                <a:gridCol w="987552">
                  <a:extLst>
                    <a:ext uri="{9D8B030D-6E8A-4147-A177-3AD203B41FA5}">
                      <a16:colId xmlns:a16="http://schemas.microsoft.com/office/drawing/2014/main" val="3236502391"/>
                    </a:ext>
                  </a:extLst>
                </a:gridCol>
                <a:gridCol w="987552">
                  <a:extLst>
                    <a:ext uri="{9D8B030D-6E8A-4147-A177-3AD203B41FA5}">
                      <a16:colId xmlns:a16="http://schemas.microsoft.com/office/drawing/2014/main" val="69522264"/>
                    </a:ext>
                  </a:extLst>
                </a:gridCol>
                <a:gridCol w="987552">
                  <a:extLst>
                    <a:ext uri="{9D8B030D-6E8A-4147-A177-3AD203B41FA5}">
                      <a16:colId xmlns:a16="http://schemas.microsoft.com/office/drawing/2014/main" val="458629865"/>
                    </a:ext>
                  </a:extLst>
                </a:gridCol>
                <a:gridCol w="987552">
                  <a:extLst>
                    <a:ext uri="{9D8B030D-6E8A-4147-A177-3AD203B41FA5}">
                      <a16:colId xmlns:a16="http://schemas.microsoft.com/office/drawing/2014/main" val="120681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502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- 2023-02-10 14:57:31</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philadelphiaeagles as they get ready to play in the big game! 🙌🏼
To celebrate, Home Office employees threw a tailgate party and showed off their Philly pride by wearing green. From cheesesteaks to pretzels, #TEAMPHLY enjoyed tailgate favorites, live music, games, and face painting. 
Let’s go Eagles! 🥳🥳 #flyeaglesfly🦅 #superbowlsunday🏈
#TEAMPHLY #SuperbowlLVII #tailgateparty #philadelphiaeagles #nflredzone #philadelphiaeaglesfootball #eaglesnation #nflfootball #nflsundays #nflgame #phillyfootball #insurancecompany #insuranceindustry #insurancework #insuranceservices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776724960"/>
                  </a:ext>
                </a:extLst>
              </a:tr>
            </a:tbl>
          </a:graphicData>
        </a:graphic>
      </p:graphicFrame>
      <p:sp>
        <p:nvSpPr>
          <p:cNvPr id="4" name="Text Placeholder 3">
            <a:extLst>
              <a:ext uri="{FF2B5EF4-FFF2-40B4-BE49-F238E27FC236}">
                <a16:creationId xmlns:a16="http://schemas.microsoft.com/office/drawing/2014/main" id="{B060F50A-926F-494C-B5EF-E9C83B7D59F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851502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DB498-F11C-4034-8250-9A0486DCA82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4D4E80C6-93F7-4D7C-BA75-54BC1C888408}"/>
              </a:ext>
            </a:extLst>
          </p:cNvPr>
          <p:cNvGraphicFramePr>
            <a:graphicFrameLocks noGrp="1"/>
          </p:cNvGraphicFramePr>
          <p:nvPr>
            <p:ph type="tbl" sz="quarter" idx="13"/>
            <p:extLst>
              <p:ext uri="{D42A27DB-BD31-4B8C-83A1-F6EECF244321}">
                <p14:modId xmlns:p14="http://schemas.microsoft.com/office/powerpoint/2010/main" val="172259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5183081"/>
                    </a:ext>
                  </a:extLst>
                </a:gridCol>
                <a:gridCol w="987552">
                  <a:extLst>
                    <a:ext uri="{9D8B030D-6E8A-4147-A177-3AD203B41FA5}">
                      <a16:colId xmlns:a16="http://schemas.microsoft.com/office/drawing/2014/main" val="860143928"/>
                    </a:ext>
                  </a:extLst>
                </a:gridCol>
                <a:gridCol w="987552">
                  <a:extLst>
                    <a:ext uri="{9D8B030D-6E8A-4147-A177-3AD203B41FA5}">
                      <a16:colId xmlns:a16="http://schemas.microsoft.com/office/drawing/2014/main" val="358137130"/>
                    </a:ext>
                  </a:extLst>
                </a:gridCol>
                <a:gridCol w="987552">
                  <a:extLst>
                    <a:ext uri="{9D8B030D-6E8A-4147-A177-3AD203B41FA5}">
                      <a16:colId xmlns:a16="http://schemas.microsoft.com/office/drawing/2014/main" val="412334172"/>
                    </a:ext>
                  </a:extLst>
                </a:gridCol>
                <a:gridCol w="987552">
                  <a:extLst>
                    <a:ext uri="{9D8B030D-6E8A-4147-A177-3AD203B41FA5}">
                      <a16:colId xmlns:a16="http://schemas.microsoft.com/office/drawing/2014/main" val="334552470"/>
                    </a:ext>
                  </a:extLst>
                </a:gridCol>
                <a:gridCol w="987552">
                  <a:extLst>
                    <a:ext uri="{9D8B030D-6E8A-4147-A177-3AD203B41FA5}">
                      <a16:colId xmlns:a16="http://schemas.microsoft.com/office/drawing/2014/main" val="279729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340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- 2023-02-15 15:07:16</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joined numerous supporters at Citizens Bank Park for the specialolympicspennsylvania (SOPA) Polar Plunge! 💦
At the event, participants jumped into a chilly pool to support SOPA athletes. The fundraiser helps ensure 13,000 athletes around the state have access to year-round sports, health, and leadership programming. sopaphilly 
#PhillyPlunge #specialolympics #inclusionrevolution #unifiedgeneration #choosetoinclude #inclusionmatters #athletelife #morethansports #abilitynotdisability #dogoodthings #goodcauses #insurancegivesback #nonprofitsupport #insurancebusiness #insuranceindustry #insurancework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9787193"/>
                  </a:ext>
                </a:extLst>
              </a:tr>
            </a:tbl>
          </a:graphicData>
        </a:graphic>
      </p:graphicFrame>
      <p:sp>
        <p:nvSpPr>
          <p:cNvPr id="4" name="Text Placeholder 3">
            <a:extLst>
              <a:ext uri="{FF2B5EF4-FFF2-40B4-BE49-F238E27FC236}">
                <a16:creationId xmlns:a16="http://schemas.microsoft.com/office/drawing/2014/main" id="{B501CD95-D2FE-4EBD-AE30-7EC6FD11BE8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569427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421B1-FA38-4439-9719-36AF52B9AB95}"/>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4EC9B3B-FE1F-46A1-9669-2FC90C233A41}"/>
              </a:ext>
            </a:extLst>
          </p:cNvPr>
          <p:cNvGraphicFramePr>
            <a:graphicFrameLocks noGrp="1"/>
          </p:cNvGraphicFramePr>
          <p:nvPr>
            <p:ph type="tbl" sz="quarter" idx="13"/>
            <p:extLst>
              <p:ext uri="{D42A27DB-BD31-4B8C-83A1-F6EECF244321}">
                <p14:modId xmlns:p14="http://schemas.microsoft.com/office/powerpoint/2010/main" val="351613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00338120"/>
                    </a:ext>
                  </a:extLst>
                </a:gridCol>
                <a:gridCol w="987552">
                  <a:extLst>
                    <a:ext uri="{9D8B030D-6E8A-4147-A177-3AD203B41FA5}">
                      <a16:colId xmlns:a16="http://schemas.microsoft.com/office/drawing/2014/main" val="3424198832"/>
                    </a:ext>
                  </a:extLst>
                </a:gridCol>
                <a:gridCol w="987552">
                  <a:extLst>
                    <a:ext uri="{9D8B030D-6E8A-4147-A177-3AD203B41FA5}">
                      <a16:colId xmlns:a16="http://schemas.microsoft.com/office/drawing/2014/main" val="2211272902"/>
                    </a:ext>
                  </a:extLst>
                </a:gridCol>
                <a:gridCol w="987552">
                  <a:extLst>
                    <a:ext uri="{9D8B030D-6E8A-4147-A177-3AD203B41FA5}">
                      <a16:colId xmlns:a16="http://schemas.microsoft.com/office/drawing/2014/main" val="2403965738"/>
                    </a:ext>
                  </a:extLst>
                </a:gridCol>
                <a:gridCol w="987552">
                  <a:extLst>
                    <a:ext uri="{9D8B030D-6E8A-4147-A177-3AD203B41FA5}">
                      <a16:colId xmlns:a16="http://schemas.microsoft.com/office/drawing/2014/main" val="3194167480"/>
                    </a:ext>
                  </a:extLst>
                </a:gridCol>
                <a:gridCol w="987552">
                  <a:extLst>
                    <a:ext uri="{9D8B030D-6E8A-4147-A177-3AD203B41FA5}">
                      <a16:colId xmlns:a16="http://schemas.microsoft.com/office/drawing/2014/main" val="164835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354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- 2023-02-24 16:06:54</a:t>
                      </a:r>
                      <a:r>
                        <a:rPr kumimoji="0" lang="en-US" sz="1000" b="0" i="0" u="none" strike="noStrike" kern="1200" cap="none" spc="0" normalizeH="0" baseline="0" noProof="0">
                          <a:ln>
                            <a:noFill/>
                          </a:ln>
                          <a:solidFill>
                            <a:prstClr val="black"/>
                          </a:solidFill>
                          <a:effectLst/>
                          <a:uLnTx/>
                          <a:uFillTx/>
                          <a:latin typeface="+mn-lt"/>
                          <a:ea typeface="+mn-ea"/>
                          <a:cs typeface="+mn-cs"/>
                        </a:rPr>
                        <a:t>
 PHLY's Black and African-American Employee Resource Group (BAAERG) hosted an informative presentation by Dr. Leroy David Nunery, II at the Home Office. 
Dr. Nunery, an accomplished executive and entrepreneur, discussed two groundbreaking studies authored by his company PlúsUltré titled "The Journey of African American Insurance Professionals" and "The Next Steps on the Journey." 
The BAAERG's mission aims to advance a diverse and inclusive work environment with a particular focus on current and future African-American employees. 
#TEAMPHLY #InsuranceCareersMonth #blackhistorymonth #dei #diversityinclusion #africanamericans #insurancecareers #insurancecompany #insurancecarrier #insurancejobs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4442700"/>
                  </a:ext>
                </a:extLst>
              </a:tr>
            </a:tbl>
          </a:graphicData>
        </a:graphic>
      </p:graphicFrame>
      <p:sp>
        <p:nvSpPr>
          <p:cNvPr id="4" name="Text Placeholder 3">
            <a:extLst>
              <a:ext uri="{FF2B5EF4-FFF2-40B4-BE49-F238E27FC236}">
                <a16:creationId xmlns:a16="http://schemas.microsoft.com/office/drawing/2014/main" id="{48CA5457-1C80-4998-9156-78C2E4E603A0}"/>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997983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28017-680C-4E91-8A70-FE062B8B6CE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24CCF265-66AE-413F-9DE5-CE0A9D770B82}"/>
              </a:ext>
            </a:extLst>
          </p:cNvPr>
          <p:cNvGraphicFramePr>
            <a:graphicFrameLocks noGrp="1"/>
          </p:cNvGraphicFramePr>
          <p:nvPr>
            <p:ph type="tbl" sz="quarter" idx="13"/>
            <p:extLst>
              <p:ext uri="{D42A27DB-BD31-4B8C-83A1-F6EECF244321}">
                <p14:modId xmlns:p14="http://schemas.microsoft.com/office/powerpoint/2010/main" val="314766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75281161"/>
                    </a:ext>
                  </a:extLst>
                </a:gridCol>
                <a:gridCol w="987552">
                  <a:extLst>
                    <a:ext uri="{9D8B030D-6E8A-4147-A177-3AD203B41FA5}">
                      <a16:colId xmlns:a16="http://schemas.microsoft.com/office/drawing/2014/main" val="1993936924"/>
                    </a:ext>
                  </a:extLst>
                </a:gridCol>
                <a:gridCol w="987552">
                  <a:extLst>
                    <a:ext uri="{9D8B030D-6E8A-4147-A177-3AD203B41FA5}">
                      <a16:colId xmlns:a16="http://schemas.microsoft.com/office/drawing/2014/main" val="478728811"/>
                    </a:ext>
                  </a:extLst>
                </a:gridCol>
                <a:gridCol w="987552">
                  <a:extLst>
                    <a:ext uri="{9D8B030D-6E8A-4147-A177-3AD203B41FA5}">
                      <a16:colId xmlns:a16="http://schemas.microsoft.com/office/drawing/2014/main" val="2430392094"/>
                    </a:ext>
                  </a:extLst>
                </a:gridCol>
                <a:gridCol w="987552">
                  <a:extLst>
                    <a:ext uri="{9D8B030D-6E8A-4147-A177-3AD203B41FA5}">
                      <a16:colId xmlns:a16="http://schemas.microsoft.com/office/drawing/2014/main" val="1882201297"/>
                    </a:ext>
                  </a:extLst>
                </a:gridCol>
                <a:gridCol w="987552">
                  <a:extLst>
                    <a:ext uri="{9D8B030D-6E8A-4147-A177-3AD203B41FA5}">
                      <a16:colId xmlns:a16="http://schemas.microsoft.com/office/drawing/2014/main" val="152604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84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- 2023-02-22 15:12:29</a:t>
                      </a:r>
                      <a:r>
                        <a:rPr kumimoji="0" lang="en-US" sz="1000" b="0" i="0" u="none" strike="noStrike" kern="1200" cap="none" spc="0" normalizeH="0" baseline="0" noProof="0">
                          <a:ln>
                            <a:noFill/>
                          </a:ln>
                          <a:solidFill>
                            <a:prstClr val="black"/>
                          </a:solidFill>
                          <a:effectLst/>
                          <a:uLnTx/>
                          <a:uFillTx/>
                          <a:latin typeface="+mn-lt"/>
                          <a:ea typeface="+mn-ea"/>
                          <a:cs typeface="+mn-cs"/>
                        </a:rPr>
                        <a:t>
 #TEAMPHLY has been busy! From the East Coast to the West Coast, here's a snapshot 📸 of employees at the gammaiotasigma Regional Conference and templeuniv spreading the word about #insurancecareers. 📣
If you missed us, visit ➡ 𝐛𝐢𝐭.𝐥𝐲/𝐏𝐇𝐋𝐘𝐈𝐧𝐭𝐞𝐫𝐧𝐬𝐡𝐢𝐩𝐬 to learn more about our internship opportunities! 🔗 link in bio 
#InsuranceCareersMonth #collegegrads #youngprofessionals #futureleaders #nextgen #internshipprogram #internships #employmentopportunities #insurancelife #insurancecompany #insurancecarrier #insurancejobs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1817711"/>
                  </a:ext>
                </a:extLst>
              </a:tr>
            </a:tbl>
          </a:graphicData>
        </a:graphic>
      </p:graphicFrame>
      <p:sp>
        <p:nvSpPr>
          <p:cNvPr id="4" name="Text Placeholder 3">
            <a:extLst>
              <a:ext uri="{FF2B5EF4-FFF2-40B4-BE49-F238E27FC236}">
                <a16:creationId xmlns:a16="http://schemas.microsoft.com/office/drawing/2014/main" id="{AF4DF6C0-49F2-450B-8F47-C2B94965E40A}"/>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1515735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9410-D31E-497D-A48F-E4CF81F9EE0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1BD9249-EE32-4C30-BCDF-073120B09AF7}"/>
              </a:ext>
            </a:extLst>
          </p:cNvPr>
          <p:cNvGraphicFramePr>
            <a:graphicFrameLocks noGrp="1"/>
          </p:cNvGraphicFramePr>
          <p:nvPr>
            <p:ph type="tbl" sz="quarter" idx="13"/>
            <p:extLst>
              <p:ext uri="{D42A27DB-BD31-4B8C-83A1-F6EECF244321}">
                <p14:modId xmlns:p14="http://schemas.microsoft.com/office/powerpoint/2010/main" val="274395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1571117"/>
                    </a:ext>
                  </a:extLst>
                </a:gridCol>
                <a:gridCol w="905256">
                  <a:extLst>
                    <a:ext uri="{9D8B030D-6E8A-4147-A177-3AD203B41FA5}">
                      <a16:colId xmlns:a16="http://schemas.microsoft.com/office/drawing/2014/main" val="1569027059"/>
                    </a:ext>
                  </a:extLst>
                </a:gridCol>
                <a:gridCol w="411480">
                  <a:extLst>
                    <a:ext uri="{9D8B030D-6E8A-4147-A177-3AD203B41FA5}">
                      <a16:colId xmlns:a16="http://schemas.microsoft.com/office/drawing/2014/main" val="345917571"/>
                    </a:ext>
                  </a:extLst>
                </a:gridCol>
                <a:gridCol w="905256">
                  <a:extLst>
                    <a:ext uri="{9D8B030D-6E8A-4147-A177-3AD203B41FA5}">
                      <a16:colId xmlns:a16="http://schemas.microsoft.com/office/drawing/2014/main" val="1649049707"/>
                    </a:ext>
                  </a:extLst>
                </a:gridCol>
                <a:gridCol w="905256">
                  <a:extLst>
                    <a:ext uri="{9D8B030D-6E8A-4147-A177-3AD203B41FA5}">
                      <a16:colId xmlns:a16="http://schemas.microsoft.com/office/drawing/2014/main" val="3948629079"/>
                    </a:ext>
                  </a:extLst>
                </a:gridCol>
                <a:gridCol w="905256">
                  <a:extLst>
                    <a:ext uri="{9D8B030D-6E8A-4147-A177-3AD203B41FA5}">
                      <a16:colId xmlns:a16="http://schemas.microsoft.com/office/drawing/2014/main" val="4184634071"/>
                    </a:ext>
                  </a:extLst>
                </a:gridCol>
                <a:gridCol w="905256">
                  <a:extLst>
                    <a:ext uri="{9D8B030D-6E8A-4147-A177-3AD203B41FA5}">
                      <a16:colId xmlns:a16="http://schemas.microsoft.com/office/drawing/2014/main" val="3913787556"/>
                    </a:ext>
                  </a:extLst>
                </a:gridCol>
                <a:gridCol w="905256">
                  <a:extLst>
                    <a:ext uri="{9D8B030D-6E8A-4147-A177-3AD203B41FA5}">
                      <a16:colId xmlns:a16="http://schemas.microsoft.com/office/drawing/2014/main" val="444517251"/>
                    </a:ext>
                  </a:extLst>
                </a:gridCol>
                <a:gridCol w="905256">
                  <a:extLst>
                    <a:ext uri="{9D8B030D-6E8A-4147-A177-3AD203B41FA5}">
                      <a16:colId xmlns:a16="http://schemas.microsoft.com/office/drawing/2014/main" val="392382591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781525"/>
                  </a:ext>
                </a:extLst>
              </a:tr>
              <a:tr h="370840">
                <a:tc>
                  <a:txBody>
                    <a:bodyPr/>
                    <a:lstStyle/>
                    <a:p>
                      <a:r>
                        <a:rPr lang="en-US" sz="1000"/>
                        <a:t>19</a:t>
                      </a:r>
                    </a:p>
                  </a:txBody>
                  <a:tcPr/>
                </a:tc>
                <a:tc>
                  <a:txBody>
                    <a:bodyPr/>
                    <a:lstStyle/>
                    <a:p>
                      <a:r>
                        <a:rPr lang="en-US" sz="1000"/>
                        <a:t>0.7355 %</a:t>
                      </a:r>
                    </a:p>
                  </a:txBody>
                  <a:tcPr/>
                </a:tc>
                <a:tc>
                  <a:txBody>
                    <a:bodyPr/>
                    <a:lstStyle/>
                    <a:p>
                      <a:r>
                        <a:rPr lang="en-US" sz="1000"/>
                        <a:t>0.32</a:t>
                      </a:r>
                    </a:p>
                  </a:txBody>
                  <a:tcPr/>
                </a:tc>
                <a:tc>
                  <a:txBody>
                    <a:bodyPr/>
                    <a:lstStyle/>
                    <a:p>
                      <a:r>
                        <a:rPr lang="en-US" sz="1000"/>
                        <a:t>199.58</a:t>
                      </a:r>
                    </a:p>
                  </a:txBody>
                  <a:tcPr/>
                </a:tc>
                <a:tc>
                  <a:txBody>
                    <a:bodyPr/>
                    <a:lstStyle/>
                    <a:p>
                      <a:r>
                        <a:rPr lang="en-US" sz="1000"/>
                        <a:t>197.16</a:t>
                      </a:r>
                    </a:p>
                  </a:txBody>
                  <a:tcPr/>
                </a:tc>
                <a:tc>
                  <a:txBody>
                    <a:bodyPr/>
                    <a:lstStyle/>
                    <a:p>
                      <a:r>
                        <a:rPr lang="en-US" sz="1000"/>
                        <a:t>149.21</a:t>
                      </a:r>
                    </a:p>
                  </a:txBody>
                  <a:tcPr/>
                </a:tc>
                <a:tc>
                  <a:txBody>
                    <a:bodyPr/>
                    <a:lstStyle/>
                    <a:p>
                      <a:r>
                        <a:rPr lang="en-US" sz="1000"/>
                        <a:t>148.89</a:t>
                      </a:r>
                    </a:p>
                  </a:txBody>
                  <a:tcPr/>
                </a:tc>
                <a:tc>
                  <a:txBody>
                    <a:bodyPr/>
                    <a:lstStyle/>
                    <a:p>
                      <a:r>
                        <a:rPr lang="en-US" sz="1000"/>
                        <a:t>3792</a:t>
                      </a:r>
                    </a:p>
                  </a:txBody>
                  <a:tcPr/>
                </a:tc>
                <a:tc>
                  <a:txBody>
                    <a:bodyPr/>
                    <a:lstStyle/>
                    <a:p>
                      <a:r>
                        <a:rPr lang="en-US" sz="1000"/>
                        <a:t>2835</a:t>
                      </a:r>
                    </a:p>
                  </a:txBody>
                  <a:tcPr/>
                </a:tc>
                <a:extLst>
                  <a:ext uri="{0D108BD9-81ED-4DB2-BD59-A6C34878D82A}">
                    <a16:rowId xmlns:a16="http://schemas.microsoft.com/office/drawing/2014/main" val="1318556590"/>
                  </a:ext>
                </a:extLst>
              </a:tr>
            </a:tbl>
          </a:graphicData>
        </a:graphic>
      </p:graphicFrame>
      <p:sp>
        <p:nvSpPr>
          <p:cNvPr id="4" name="Text Placeholder 3">
            <a:extLst>
              <a:ext uri="{FF2B5EF4-FFF2-40B4-BE49-F238E27FC236}">
                <a16:creationId xmlns:a16="http://schemas.microsoft.com/office/drawing/2014/main" id="{0D6EB979-3C31-4178-93DE-E0FBBAF5F10A}"/>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103517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B48F-7F99-4EFC-AE7D-E0F12ADCCE1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60AFA117-A0AB-41FB-8EF6-7796C90151B0}"/>
              </a:ext>
            </a:extLst>
          </p:cNvPr>
          <p:cNvGraphicFramePr>
            <a:graphicFrameLocks noGrp="1"/>
          </p:cNvGraphicFramePr>
          <p:nvPr>
            <p:ph type="tbl" sz="quarter" idx="13"/>
            <p:extLst>
              <p:ext uri="{D42A27DB-BD31-4B8C-83A1-F6EECF244321}">
                <p14:modId xmlns:p14="http://schemas.microsoft.com/office/powerpoint/2010/main" val="382875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850227"/>
                    </a:ext>
                  </a:extLst>
                </a:gridCol>
                <a:gridCol w="1316736">
                  <a:extLst>
                    <a:ext uri="{9D8B030D-6E8A-4147-A177-3AD203B41FA5}">
                      <a16:colId xmlns:a16="http://schemas.microsoft.com/office/drawing/2014/main" val="1805128293"/>
                    </a:ext>
                  </a:extLst>
                </a:gridCol>
                <a:gridCol w="658368">
                  <a:extLst>
                    <a:ext uri="{9D8B030D-6E8A-4147-A177-3AD203B41FA5}">
                      <a16:colId xmlns:a16="http://schemas.microsoft.com/office/drawing/2014/main" val="190034447"/>
                    </a:ext>
                  </a:extLst>
                </a:gridCol>
                <a:gridCol w="658368">
                  <a:extLst>
                    <a:ext uri="{9D8B030D-6E8A-4147-A177-3AD203B41FA5}">
                      <a16:colId xmlns:a16="http://schemas.microsoft.com/office/drawing/2014/main" val="4168583710"/>
                    </a:ext>
                  </a:extLst>
                </a:gridCol>
                <a:gridCol w="658368">
                  <a:extLst>
                    <a:ext uri="{9D8B030D-6E8A-4147-A177-3AD203B41FA5}">
                      <a16:colId xmlns:a16="http://schemas.microsoft.com/office/drawing/2014/main" val="1343629213"/>
                    </a:ext>
                  </a:extLst>
                </a:gridCol>
                <a:gridCol w="658368">
                  <a:extLst>
                    <a:ext uri="{9D8B030D-6E8A-4147-A177-3AD203B41FA5}">
                      <a16:colId xmlns:a16="http://schemas.microsoft.com/office/drawing/2014/main" val="1738461606"/>
                    </a:ext>
                  </a:extLst>
                </a:gridCol>
                <a:gridCol w="658368">
                  <a:extLst>
                    <a:ext uri="{9D8B030D-6E8A-4147-A177-3AD203B41FA5}">
                      <a16:colId xmlns:a16="http://schemas.microsoft.com/office/drawing/2014/main" val="4012189648"/>
                    </a:ext>
                  </a:extLst>
                </a:gridCol>
                <a:gridCol w="658368">
                  <a:extLst>
                    <a:ext uri="{9D8B030D-6E8A-4147-A177-3AD203B41FA5}">
                      <a16:colId xmlns:a16="http://schemas.microsoft.com/office/drawing/2014/main" val="3507434133"/>
                    </a:ext>
                  </a:extLst>
                </a:gridCol>
                <a:gridCol w="658368">
                  <a:extLst>
                    <a:ext uri="{9D8B030D-6E8A-4147-A177-3AD203B41FA5}">
                      <a16:colId xmlns:a16="http://schemas.microsoft.com/office/drawing/2014/main" val="2371052140"/>
                    </a:ext>
                  </a:extLst>
                </a:gridCol>
                <a:gridCol w="658368">
                  <a:extLst>
                    <a:ext uri="{9D8B030D-6E8A-4147-A177-3AD203B41FA5}">
                      <a16:colId xmlns:a16="http://schemas.microsoft.com/office/drawing/2014/main" val="156820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818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- 2023-02-28 17:12:20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https://quintly-image-storage.s3.amazonaws.com/c303562b672a3318c686cfcc37b7e67a/721f7510bae74a3d8a15f1d0e200145e.jpg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03/01/2023 17:06:32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2480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- 2023-02-27 16:22:24</a:t>
                      </a:r>
                      <a:r>
                        <a:rPr kumimoji="0" lang="en-US" sz="1000" b="0" i="0" u="none" strike="noStrike" kern="1200" cap="none" spc="0" normalizeH="0" baseline="0" noProof="0">
                          <a:ln>
                            <a:noFill/>
                          </a:ln>
                          <a:solidFill>
                            <a:prstClr val="black"/>
                          </a:solidFill>
                          <a:effectLst/>
                          <a:uLnTx/>
                          <a:uFillTx/>
                          <a:latin typeface="+mn-lt"/>
                          <a:ea typeface="+mn-ea"/>
                          <a:cs typeface="+mn-cs"/>
                        </a:rPr>
                        <a:t>
 #hearthealthmonth  @american_heart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https://quintly-image-storage.s3.amazonaws.com/c303562b672a3318c686cfcc37b7e67a/37093e2ab5514f4db977837a9f73316b.jpg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02/28/2023 16:06:38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6289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- 2023-02-24 16:08:39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https://quintly-image-storage.s3.amazonaws.com/c303562b672a3318c686cfcc37b7e67a/40928771323995c0aa09848d5aa798c6.jpg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02/25/2023 16:06:33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6479310"/>
                  </a:ext>
                </a:extLst>
              </a:tr>
            </a:tbl>
          </a:graphicData>
        </a:graphic>
      </p:graphicFrame>
      <p:sp>
        <p:nvSpPr>
          <p:cNvPr id="4" name="Text Placeholder 3">
            <a:extLst>
              <a:ext uri="{FF2B5EF4-FFF2-40B4-BE49-F238E27FC236}">
                <a16:creationId xmlns:a16="http://schemas.microsoft.com/office/drawing/2014/main" id="{71524A27-CB76-4A0E-AB4C-CEA7DFBFA8A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531556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1CFD8-8CD2-466E-AF43-483DFF0B757D}"/>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58F022A4-3977-487C-A890-AFE03CBEBA23}"/>
              </a:ext>
            </a:extLst>
          </p:cNvPr>
          <p:cNvGraphicFramePr>
            <a:graphicFrameLocks noGrp="1"/>
          </p:cNvGraphicFramePr>
          <p:nvPr>
            <p:ph type="tbl" sz="quarter" idx="13"/>
            <p:extLst>
              <p:ext uri="{D42A27DB-BD31-4B8C-83A1-F6EECF244321}">
                <p14:modId xmlns:p14="http://schemas.microsoft.com/office/powerpoint/2010/main" val="8780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66976427"/>
                    </a:ext>
                  </a:extLst>
                </a:gridCol>
                <a:gridCol w="1316736">
                  <a:extLst>
                    <a:ext uri="{9D8B030D-6E8A-4147-A177-3AD203B41FA5}">
                      <a16:colId xmlns:a16="http://schemas.microsoft.com/office/drawing/2014/main" val="4131072458"/>
                    </a:ext>
                  </a:extLst>
                </a:gridCol>
                <a:gridCol w="658368">
                  <a:extLst>
                    <a:ext uri="{9D8B030D-6E8A-4147-A177-3AD203B41FA5}">
                      <a16:colId xmlns:a16="http://schemas.microsoft.com/office/drawing/2014/main" val="3044847139"/>
                    </a:ext>
                  </a:extLst>
                </a:gridCol>
                <a:gridCol w="658368">
                  <a:extLst>
                    <a:ext uri="{9D8B030D-6E8A-4147-A177-3AD203B41FA5}">
                      <a16:colId xmlns:a16="http://schemas.microsoft.com/office/drawing/2014/main" val="266409691"/>
                    </a:ext>
                  </a:extLst>
                </a:gridCol>
                <a:gridCol w="658368">
                  <a:extLst>
                    <a:ext uri="{9D8B030D-6E8A-4147-A177-3AD203B41FA5}">
                      <a16:colId xmlns:a16="http://schemas.microsoft.com/office/drawing/2014/main" val="1863210523"/>
                    </a:ext>
                  </a:extLst>
                </a:gridCol>
                <a:gridCol w="658368">
                  <a:extLst>
                    <a:ext uri="{9D8B030D-6E8A-4147-A177-3AD203B41FA5}">
                      <a16:colId xmlns:a16="http://schemas.microsoft.com/office/drawing/2014/main" val="816820271"/>
                    </a:ext>
                  </a:extLst>
                </a:gridCol>
                <a:gridCol w="658368">
                  <a:extLst>
                    <a:ext uri="{9D8B030D-6E8A-4147-A177-3AD203B41FA5}">
                      <a16:colId xmlns:a16="http://schemas.microsoft.com/office/drawing/2014/main" val="3037666884"/>
                    </a:ext>
                  </a:extLst>
                </a:gridCol>
                <a:gridCol w="658368">
                  <a:extLst>
                    <a:ext uri="{9D8B030D-6E8A-4147-A177-3AD203B41FA5}">
                      <a16:colId xmlns:a16="http://schemas.microsoft.com/office/drawing/2014/main" val="2924868480"/>
                    </a:ext>
                  </a:extLst>
                </a:gridCol>
                <a:gridCol w="658368">
                  <a:extLst>
                    <a:ext uri="{9D8B030D-6E8A-4147-A177-3AD203B41FA5}">
                      <a16:colId xmlns:a16="http://schemas.microsoft.com/office/drawing/2014/main" val="4203648871"/>
                    </a:ext>
                  </a:extLst>
                </a:gridCol>
                <a:gridCol w="658368">
                  <a:extLst>
                    <a:ext uri="{9D8B030D-6E8A-4147-A177-3AD203B41FA5}">
                      <a16:colId xmlns:a16="http://schemas.microsoft.com/office/drawing/2014/main" val="50219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8873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- 2023-02-21 13:12:40</a:t>
                      </a:r>
                      <a:r>
                        <a:rPr kumimoji="0" lang="en-US" sz="1000" b="0" i="0" u="none" strike="noStrike" kern="1200" cap="none" spc="0" normalizeH="0" baseline="0" noProof="0">
                          <a:ln>
                            <a:noFill/>
                          </a:ln>
                          <a:solidFill>
                            <a:prstClr val="black"/>
                          </a:solidFill>
                          <a:effectLst/>
                          <a:uLnTx/>
                          <a:uFillTx/>
                          <a:latin typeface="+mn-lt"/>
                          <a:ea typeface="+mn-ea"/>
                          <a:cs typeface="+mn-cs"/>
                        </a:rPr>
                        <a:t>
 PHLY FOUNDATIONS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https://quintly-image-storage.s3.amazonaws.com/c303562b672a3318c686cfcc37b7e67a/693bf7385deb84632cb96354e238f3e5.jpg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02/22/2023 13:08:16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8817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- 2023-02-16 15:45:36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https://quintly-image-storage.s3.amazonaws.com/c303562b672a3318c686cfcc37b7e67a/91aee57eba0b37f99b424de57c8c709d.jpg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02/17/2023 15:36:18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22682476"/>
                  </a:ext>
                </a:extLst>
              </a:tr>
            </a:tbl>
          </a:graphicData>
        </a:graphic>
      </p:graphicFrame>
      <p:sp>
        <p:nvSpPr>
          <p:cNvPr id="4" name="Text Placeholder 3">
            <a:extLst>
              <a:ext uri="{FF2B5EF4-FFF2-40B4-BE49-F238E27FC236}">
                <a16:creationId xmlns:a16="http://schemas.microsoft.com/office/drawing/2014/main" id="{2E5DE38B-DCFE-4949-B864-8DCBCE975C8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7028481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1722</Words>
  <Application>Microsoft Office PowerPoint</Application>
  <PresentationFormat>On-screen Show (4:3)</PresentationFormat>
  <Paragraphs>705</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2023-03-06T16:11:56Z</dcterms:created>
  <dcterms:modified xsi:type="dcterms:W3CDTF">2023-03-06T16:13:43Z</dcterms:modified>
</cp:coreProperties>
</file>