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44927</c:v>
                </c:pt>
              </c:numCache>
            </c:numRef>
          </c:cat>
          <c:val>
            <c:numRef>
              <c:f>Sheet1!$B$2</c:f>
              <c:numCache>
                <c:formatCode>General</c:formatCode>
                <c:ptCount val="1"/>
                <c:pt idx="0">
                  <c:v>487</c:v>
                </c:pt>
              </c:numCache>
            </c:numRef>
          </c:val>
          <c:extLst>
            <c:ext xmlns:c16="http://schemas.microsoft.com/office/drawing/2014/chart" uri="{C3380CC4-5D6E-409C-BE32-E72D297353CC}">
              <c16:uniqueId val="{00000000-54C3-4972-9CDD-16788B7CB53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44927</c:v>
                </c:pt>
              </c:numCache>
            </c:numRef>
          </c:cat>
          <c:val>
            <c:numRef>
              <c:f>Sheet1!$C$2</c:f>
              <c:numCache>
                <c:formatCode>General</c:formatCode>
                <c:ptCount val="1"/>
                <c:pt idx="0">
                  <c:v>487</c:v>
                </c:pt>
              </c:numCache>
            </c:numRef>
          </c:val>
          <c:extLst>
            <c:ext xmlns:c16="http://schemas.microsoft.com/office/drawing/2014/chart" uri="{C3380CC4-5D6E-409C-BE32-E72D297353CC}">
              <c16:uniqueId val="{00000001-54C3-4972-9CDD-16788B7CB53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44927</c:v>
                </c:pt>
              </c:numCache>
            </c:numRef>
          </c:cat>
          <c:val>
            <c:numRef>
              <c:f>Sheet1!$D$2</c:f>
              <c:numCache>
                <c:formatCode>General</c:formatCode>
                <c:ptCount val="1"/>
                <c:pt idx="0">
                  <c:v>20228</c:v>
                </c:pt>
              </c:numCache>
            </c:numRef>
          </c:val>
          <c:extLst>
            <c:ext xmlns:c16="http://schemas.microsoft.com/office/drawing/2014/chart" uri="{C3380CC4-5D6E-409C-BE32-E72D297353CC}">
              <c16:uniqueId val="{00000002-54C3-4972-9CDD-16788B7CB53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44927</c:v>
                </c:pt>
              </c:numCache>
            </c:numRef>
          </c:cat>
          <c:val>
            <c:numRef>
              <c:f>Sheet1!$E$2</c:f>
              <c:numCache>
                <c:formatCode>General</c:formatCode>
                <c:ptCount val="1"/>
                <c:pt idx="0">
                  <c:v>241</c:v>
                </c:pt>
              </c:numCache>
            </c:numRef>
          </c:val>
          <c:extLst>
            <c:ext xmlns:c16="http://schemas.microsoft.com/office/drawing/2014/chart" uri="{C3380CC4-5D6E-409C-BE32-E72D297353CC}">
              <c16:uniqueId val="{00000003-54C3-4972-9CDD-16788B7CB534}"/>
            </c:ext>
          </c:extLst>
        </c:ser>
        <c:dLbls>
          <c:showLegendKey val="0"/>
          <c:showVal val="0"/>
          <c:showCatName val="0"/>
          <c:showSerName val="0"/>
          <c:showPercent val="0"/>
          <c:showBubbleSize val="0"/>
        </c:dLbls>
        <c:gapWidth val="219"/>
        <c:overlap val="-27"/>
        <c:axId val="335829040"/>
        <c:axId val="335831336"/>
      </c:barChart>
      <c:dateAx>
        <c:axId val="335829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31336"/>
        <c:crosses val="autoZero"/>
        <c:auto val="1"/>
        <c:lblOffset val="100"/>
        <c:baseTimeUnit val="days"/>
      </c:dateAx>
      <c:valAx>
        <c:axId val="33583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2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0</c:v>
                </c:pt>
              </c:numCache>
            </c:numRef>
          </c:val>
          <c:extLst>
            <c:ext xmlns:c16="http://schemas.microsoft.com/office/drawing/2014/chart" uri="{C3380CC4-5D6E-409C-BE32-E72D297353CC}">
              <c16:uniqueId val="{00000000-6798-4C35-A7BF-261750636A38}"/>
            </c:ext>
          </c:extLst>
        </c:ser>
        <c:dLbls>
          <c:showLegendKey val="0"/>
          <c:showVal val="0"/>
          <c:showCatName val="0"/>
          <c:showSerName val="0"/>
          <c:showPercent val="0"/>
          <c:showBubbleSize val="0"/>
        </c:dLbls>
        <c:gapWidth val="219"/>
        <c:overlap val="-27"/>
        <c:axId val="337422576"/>
        <c:axId val="337422248"/>
      </c:barChart>
      <c:dateAx>
        <c:axId val="337422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22248"/>
        <c:crosses val="autoZero"/>
        <c:auto val="1"/>
        <c:lblOffset val="100"/>
        <c:baseTimeUnit val="months"/>
      </c:dateAx>
      <c:valAx>
        <c:axId val="33742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2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3E5-492F-A324-187276360900}"/>
            </c:ext>
          </c:extLst>
        </c:ser>
        <c:dLbls>
          <c:showLegendKey val="0"/>
          <c:showVal val="0"/>
          <c:showCatName val="0"/>
          <c:showSerName val="0"/>
          <c:showPercent val="0"/>
          <c:showBubbleSize val="0"/>
        </c:dLbls>
        <c:gapWidth val="219"/>
        <c:overlap val="-27"/>
        <c:axId val="405284520"/>
        <c:axId val="405292720"/>
      </c:barChart>
      <c:dateAx>
        <c:axId val="405284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292720"/>
        <c:crosses val="autoZero"/>
        <c:auto val="1"/>
        <c:lblOffset val="100"/>
        <c:baseTimeUnit val="months"/>
      </c:dateAx>
      <c:valAx>
        <c:axId val="40529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28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27</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F83-4DA6-8B02-3524B8C10603}"/>
            </c:ext>
          </c:extLst>
        </c:ser>
        <c:dLbls>
          <c:showLegendKey val="0"/>
          <c:showVal val="0"/>
          <c:showCatName val="0"/>
          <c:showSerName val="0"/>
          <c:showPercent val="0"/>
          <c:showBubbleSize val="0"/>
        </c:dLbls>
        <c:gapWidth val="219"/>
        <c:overlap val="-27"/>
        <c:axId val="406774216"/>
        <c:axId val="406769952"/>
      </c:barChart>
      <c:catAx>
        <c:axId val="406774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69952"/>
        <c:crosses val="autoZero"/>
        <c:auto val="1"/>
        <c:lblAlgn val="ctr"/>
        <c:lblOffset val="100"/>
        <c:noMultiLvlLbl val="0"/>
      </c:catAx>
      <c:valAx>
        <c:axId val="40676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7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1304</c:v>
                </c:pt>
                <c:pt idx="1">
                  <c:v>136</c:v>
                </c:pt>
                <c:pt idx="2">
                  <c:v>0</c:v>
                </c:pt>
              </c:numCache>
            </c:numRef>
          </c:val>
          <c:extLst>
            <c:ext xmlns:c16="http://schemas.microsoft.com/office/drawing/2014/chart" uri="{C3380CC4-5D6E-409C-BE32-E72D297353CC}">
              <c16:uniqueId val="{00000000-BF65-4496-8B40-1B366FC2671B}"/>
            </c:ext>
          </c:extLst>
        </c:ser>
        <c:dLbls>
          <c:showLegendKey val="0"/>
          <c:showVal val="0"/>
          <c:showCatName val="0"/>
          <c:showSerName val="0"/>
          <c:showPercent val="0"/>
          <c:showBubbleSize val="0"/>
        </c:dLbls>
        <c:gapWidth val="219"/>
        <c:overlap val="-27"/>
        <c:axId val="406722064"/>
        <c:axId val="406721080"/>
      </c:barChart>
      <c:dateAx>
        <c:axId val="40672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21080"/>
        <c:crosses val="autoZero"/>
        <c:auto val="1"/>
        <c:lblOffset val="100"/>
        <c:baseTimeUnit val="months"/>
      </c:dateAx>
      <c:valAx>
        <c:axId val="40672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2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-1</c:v>
                </c:pt>
              </c:numCache>
            </c:numRef>
          </c:val>
          <c:extLst>
            <c:ext xmlns:c16="http://schemas.microsoft.com/office/drawing/2014/chart" uri="{C3380CC4-5D6E-409C-BE32-E72D297353CC}">
              <c16:uniqueId val="{00000000-E496-4635-B512-E39A33E60EDF}"/>
            </c:ext>
          </c:extLst>
        </c:ser>
        <c:dLbls>
          <c:showLegendKey val="0"/>
          <c:showVal val="0"/>
          <c:showCatName val="0"/>
          <c:showSerName val="0"/>
          <c:showPercent val="0"/>
          <c:showBubbleSize val="0"/>
        </c:dLbls>
        <c:gapWidth val="219"/>
        <c:overlap val="-27"/>
        <c:axId val="419361224"/>
        <c:axId val="419360568"/>
      </c:barChart>
      <c:dateAx>
        <c:axId val="41936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60568"/>
        <c:crosses val="autoZero"/>
        <c:auto val="1"/>
        <c:lblOffset val="100"/>
        <c:baseTimeUnit val="months"/>
      </c:dateAx>
      <c:valAx>
        <c:axId val="419360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6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2DD-4EC5-B031-ADAA338BF463}"/>
            </c:ext>
          </c:extLst>
        </c:ser>
        <c:dLbls>
          <c:showLegendKey val="0"/>
          <c:showVal val="0"/>
          <c:showCatName val="0"/>
          <c:showSerName val="0"/>
          <c:showPercent val="0"/>
          <c:showBubbleSize val="0"/>
        </c:dLbls>
        <c:gapWidth val="219"/>
        <c:overlap val="-27"/>
        <c:axId val="419360896"/>
        <c:axId val="419364504"/>
      </c:barChart>
      <c:dateAx>
        <c:axId val="419360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64504"/>
        <c:crosses val="autoZero"/>
        <c:auto val="1"/>
        <c:lblOffset val="100"/>
        <c:baseTimeUnit val="months"/>
      </c:dateAx>
      <c:valAx>
        <c:axId val="41936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6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704-4B11-B6D9-472A7DF66224}"/>
            </c:ext>
          </c:extLst>
        </c:ser>
        <c:dLbls>
          <c:showLegendKey val="0"/>
          <c:showVal val="0"/>
          <c:showCatName val="0"/>
          <c:showSerName val="0"/>
          <c:showPercent val="0"/>
          <c:showBubbleSize val="0"/>
        </c:dLbls>
        <c:gapWidth val="219"/>
        <c:overlap val="-27"/>
        <c:axId val="419304152"/>
        <c:axId val="419308744"/>
      </c:barChart>
      <c:catAx>
        <c:axId val="419304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08744"/>
        <c:crosses val="autoZero"/>
        <c:auto val="1"/>
        <c:lblAlgn val="ctr"/>
        <c:lblOffset val="100"/>
        <c:noMultiLvlLbl val="0"/>
      </c:catAx>
      <c:valAx>
        <c:axId val="41930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0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163</c:v>
                </c:pt>
                <c:pt idx="1">
                  <c:v>28</c:v>
                </c:pt>
              </c:numCache>
            </c:numRef>
          </c:val>
          <c:extLst>
            <c:ext xmlns:c16="http://schemas.microsoft.com/office/drawing/2014/chart" uri="{C3380CC4-5D6E-409C-BE32-E72D297353CC}">
              <c16:uniqueId val="{00000000-78D4-4A15-8A8D-B2934B6C4B74}"/>
            </c:ext>
          </c:extLst>
        </c:ser>
        <c:dLbls>
          <c:showLegendKey val="0"/>
          <c:showVal val="0"/>
          <c:showCatName val="0"/>
          <c:showSerName val="0"/>
          <c:showPercent val="0"/>
          <c:showBubbleSize val="0"/>
        </c:dLbls>
        <c:gapWidth val="219"/>
        <c:overlap val="-27"/>
        <c:axId val="446806872"/>
        <c:axId val="446810152"/>
      </c:barChart>
      <c:dateAx>
        <c:axId val="446806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810152"/>
        <c:crosses val="autoZero"/>
        <c:auto val="1"/>
        <c:lblOffset val="100"/>
        <c:baseTimeUnit val="months"/>
      </c:dateAx>
      <c:valAx>
        <c:axId val="44681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80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Sheet1!$A$2:$A$3</c:f>
              <c:strCache>
                <c:ptCount val="2"/>
                <c:pt idx="0">
                  <c:v>2023-01</c:v>
                </c:pt>
                <c:pt idx="1">
                  <c:v>2023-02</c:v>
                </c:pt>
              </c:strCache>
            </c:strRef>
          </c:cat>
          <c:val>
            <c:numRef>
              <c:f>Sheet1!$B$2:$B$3</c:f>
              <c:numCache>
                <c:formatCode>General</c:formatCode>
                <c:ptCount val="2"/>
                <c:pt idx="0">
                  <c:v>47</c:v>
                </c:pt>
                <c:pt idx="1">
                  <c:v>14</c:v>
                </c:pt>
              </c:numCache>
            </c:numRef>
          </c:val>
          <c:extLst>
            <c:ext xmlns:c16="http://schemas.microsoft.com/office/drawing/2014/chart" uri="{C3380CC4-5D6E-409C-BE32-E72D297353CC}">
              <c16:uniqueId val="{00000000-9471-400F-AD1E-BD1018BCF3F0}"/>
            </c:ext>
          </c:extLst>
        </c:ser>
        <c:dLbls>
          <c:showLegendKey val="0"/>
          <c:showVal val="0"/>
          <c:showCatName val="0"/>
          <c:showSerName val="0"/>
          <c:showPercent val="0"/>
          <c:showBubbleSize val="0"/>
        </c:dLbls>
        <c:gapWidth val="219"/>
        <c:overlap val="-27"/>
        <c:axId val="446809824"/>
        <c:axId val="446802608"/>
      </c:barChart>
      <c:catAx>
        <c:axId val="446809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802608"/>
        <c:crosses val="autoZero"/>
        <c:auto val="1"/>
        <c:lblAlgn val="ctr"/>
        <c:lblOffset val="100"/>
        <c:noMultiLvlLbl val="0"/>
      </c:catAx>
      <c:valAx>
        <c:axId val="44680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80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Sheet1!$A$2:$A$3</c:f>
              <c:strCache>
                <c:ptCount val="2"/>
                <c:pt idx="0">
                  <c:v>2023-01</c:v>
                </c:pt>
                <c:pt idx="1">
                  <c:v>2023-02</c:v>
                </c:pt>
              </c:strCache>
            </c:strRef>
          </c:cat>
          <c:val>
            <c:numRef>
              <c:f>Sheet1!$B$2:$B$3</c:f>
              <c:numCache>
                <c:formatCode>General</c:formatCode>
                <c:ptCount val="2"/>
                <c:pt idx="0">
                  <c:v>523</c:v>
                </c:pt>
                <c:pt idx="1">
                  <c:v>28</c:v>
                </c:pt>
              </c:numCache>
            </c:numRef>
          </c:val>
          <c:extLst>
            <c:ext xmlns:c16="http://schemas.microsoft.com/office/drawing/2014/chart" uri="{C3380CC4-5D6E-409C-BE32-E72D297353CC}">
              <c16:uniqueId val="{00000000-96D3-4E0A-AE7D-CB26A29F684C}"/>
            </c:ext>
          </c:extLst>
        </c:ser>
        <c:dLbls>
          <c:showLegendKey val="0"/>
          <c:showVal val="0"/>
          <c:showCatName val="0"/>
          <c:showSerName val="0"/>
          <c:showPercent val="0"/>
          <c:showBubbleSize val="0"/>
        </c:dLbls>
        <c:gapWidth val="219"/>
        <c:overlap val="-27"/>
        <c:axId val="446820320"/>
        <c:axId val="446812120"/>
      </c:barChart>
      <c:catAx>
        <c:axId val="446820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812120"/>
        <c:crosses val="autoZero"/>
        <c:auto val="1"/>
        <c:lblAlgn val="ctr"/>
        <c:lblOffset val="100"/>
        <c:noMultiLvlLbl val="0"/>
      </c:catAx>
      <c:valAx>
        <c:axId val="44681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82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818</c:v>
                </c:pt>
                <c:pt idx="1">
                  <c:v>28649</c:v>
                </c:pt>
                <c:pt idx="2">
                  <c:v>2200</c:v>
                </c:pt>
              </c:numCache>
            </c:numRef>
          </c:val>
          <c:extLst>
            <c:ext xmlns:c16="http://schemas.microsoft.com/office/drawing/2014/chart" uri="{C3380CC4-5D6E-409C-BE32-E72D297353CC}">
              <c16:uniqueId val="{00000000-EF57-4FC9-B752-727542378800}"/>
            </c:ext>
          </c:extLst>
        </c:ser>
        <c:dLbls>
          <c:showLegendKey val="0"/>
          <c:showVal val="0"/>
          <c:showCatName val="0"/>
          <c:showSerName val="0"/>
          <c:showPercent val="0"/>
          <c:showBubbleSize val="0"/>
        </c:dLbls>
        <c:gapWidth val="219"/>
        <c:overlap val="-27"/>
        <c:axId val="446820648"/>
        <c:axId val="446821632"/>
      </c:barChart>
      <c:catAx>
        <c:axId val="446820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821632"/>
        <c:crosses val="autoZero"/>
        <c:auto val="1"/>
        <c:lblAlgn val="ctr"/>
        <c:lblOffset val="100"/>
        <c:noMultiLvlLbl val="0"/>
      </c:catAx>
      <c:valAx>
        <c:axId val="44682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82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0</c:v>
                </c:pt>
              </c:numCache>
            </c:numRef>
          </c:val>
          <c:extLst>
            <c:ext xmlns:c16="http://schemas.microsoft.com/office/drawing/2014/chart" uri="{C3380CC4-5D6E-409C-BE32-E72D297353CC}">
              <c16:uniqueId val="{00000000-CBF7-4B04-B978-7D2FC9F48C32}"/>
            </c:ext>
          </c:extLst>
        </c:ser>
        <c:dLbls>
          <c:showLegendKey val="0"/>
          <c:showVal val="0"/>
          <c:showCatName val="0"/>
          <c:showSerName val="0"/>
          <c:showPercent val="0"/>
          <c:showBubbleSize val="0"/>
        </c:dLbls>
        <c:gapWidth val="219"/>
        <c:overlap val="-27"/>
        <c:axId val="406732888"/>
        <c:axId val="406733216"/>
      </c:barChart>
      <c:dateAx>
        <c:axId val="406732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33216"/>
        <c:crosses val="autoZero"/>
        <c:auto val="1"/>
        <c:lblOffset val="100"/>
        <c:baseTimeUnit val="months"/>
      </c:dateAx>
      <c:valAx>
        <c:axId val="40673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3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4</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366-4772-80A4-3C269FBA8A6C}"/>
            </c:ext>
          </c:extLst>
        </c:ser>
        <c:dLbls>
          <c:showLegendKey val="0"/>
          <c:showVal val="0"/>
          <c:showCatName val="0"/>
          <c:showSerName val="0"/>
          <c:showPercent val="0"/>
          <c:showBubbleSize val="0"/>
        </c:dLbls>
        <c:gapWidth val="219"/>
        <c:overlap val="-27"/>
        <c:axId val="406735512"/>
        <c:axId val="406727312"/>
      </c:barChart>
      <c:dateAx>
        <c:axId val="406735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27312"/>
        <c:crosses val="autoZero"/>
        <c:auto val="1"/>
        <c:lblOffset val="100"/>
        <c:baseTimeUnit val="months"/>
      </c:dateAx>
      <c:valAx>
        <c:axId val="40672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3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54</c:v>
                </c:pt>
                <c:pt idx="1">
                  <c:v>9</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8EC-4FB0-A683-8DA4ECAA5FAB}"/>
            </c:ext>
          </c:extLst>
        </c:ser>
        <c:dLbls>
          <c:showLegendKey val="0"/>
          <c:showVal val="0"/>
          <c:showCatName val="0"/>
          <c:showSerName val="0"/>
          <c:showPercent val="0"/>
          <c:showBubbleSize val="0"/>
        </c:dLbls>
        <c:gapWidth val="219"/>
        <c:overlap val="-27"/>
        <c:axId val="406743712"/>
        <c:axId val="406738136"/>
      </c:barChart>
      <c:catAx>
        <c:axId val="40674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38136"/>
        <c:crosses val="autoZero"/>
        <c:auto val="1"/>
        <c:lblAlgn val="ctr"/>
        <c:lblOffset val="100"/>
        <c:noMultiLvlLbl val="0"/>
      </c:catAx>
      <c:valAx>
        <c:axId val="40673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4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1293</c:v>
                </c:pt>
              </c:numCache>
            </c:numRef>
          </c:val>
          <c:extLst>
            <c:ext xmlns:c16="http://schemas.microsoft.com/office/drawing/2014/chart" uri="{C3380CC4-5D6E-409C-BE32-E72D297353CC}">
              <c16:uniqueId val="{00000000-6E81-4A6C-8B8D-7364EAFF7835}"/>
            </c:ext>
          </c:extLst>
        </c:ser>
        <c:dLbls>
          <c:showLegendKey val="0"/>
          <c:showVal val="0"/>
          <c:showCatName val="0"/>
          <c:showSerName val="0"/>
          <c:showPercent val="0"/>
          <c:showBubbleSize val="0"/>
        </c:dLbls>
        <c:gapWidth val="219"/>
        <c:overlap val="-27"/>
        <c:axId val="406742728"/>
        <c:axId val="406743056"/>
      </c:barChart>
      <c:dateAx>
        <c:axId val="406742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43056"/>
        <c:crosses val="autoZero"/>
        <c:auto val="1"/>
        <c:lblOffset val="100"/>
        <c:baseTimeUnit val="months"/>
      </c:dateAx>
      <c:valAx>
        <c:axId val="40674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4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138F3-E3AC-473F-A14D-E0CE77042BF6}"/>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B2BF7FE9-5B33-4A2F-85C9-D4D2CE33926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78760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6D0F8-0C3B-4914-B16A-56428DB3110F}"/>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AC626089-189C-4BE7-A9E9-CFDC56DAC1BC}"/>
              </a:ext>
            </a:extLst>
          </p:cNvPr>
          <p:cNvGraphicFramePr>
            <a:graphicFrameLocks noGrp="1"/>
          </p:cNvGraphicFramePr>
          <p:nvPr>
            <p:ph type="chart" sz="quarter" idx="13"/>
            <p:extLst>
              <p:ext uri="{D42A27DB-BD31-4B8C-83A1-F6EECF244321}">
                <p14:modId xmlns:p14="http://schemas.microsoft.com/office/powerpoint/2010/main" val="2743996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F381F7-45F0-490D-9C5C-52B04028C52D}"/>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EE45DF99-4FAE-4B57-B661-C2507B241D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387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920A3-5F30-4DBC-BCB8-E1C8F0C3120E}"/>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438050A2-00BA-478E-8400-EA737E5DFCC3}"/>
              </a:ext>
            </a:extLst>
          </p:cNvPr>
          <p:cNvGraphicFramePr>
            <a:graphicFrameLocks noGrp="1"/>
          </p:cNvGraphicFramePr>
          <p:nvPr>
            <p:ph type="tbl" sz="quarter" idx="13"/>
            <p:extLst>
              <p:ext uri="{D42A27DB-BD31-4B8C-83A1-F6EECF244321}">
                <p14:modId xmlns:p14="http://schemas.microsoft.com/office/powerpoint/2010/main" val="2643264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34725700"/>
                    </a:ext>
                  </a:extLst>
                </a:gridCol>
                <a:gridCol w="905256">
                  <a:extLst>
                    <a:ext uri="{9D8B030D-6E8A-4147-A177-3AD203B41FA5}">
                      <a16:colId xmlns:a16="http://schemas.microsoft.com/office/drawing/2014/main" val="2111196445"/>
                    </a:ext>
                  </a:extLst>
                </a:gridCol>
                <a:gridCol w="905256">
                  <a:extLst>
                    <a:ext uri="{9D8B030D-6E8A-4147-A177-3AD203B41FA5}">
                      <a16:colId xmlns:a16="http://schemas.microsoft.com/office/drawing/2014/main" val="3216447199"/>
                    </a:ext>
                  </a:extLst>
                </a:gridCol>
                <a:gridCol w="905256">
                  <a:extLst>
                    <a:ext uri="{9D8B030D-6E8A-4147-A177-3AD203B41FA5}">
                      <a16:colId xmlns:a16="http://schemas.microsoft.com/office/drawing/2014/main" val="3475723870"/>
                    </a:ext>
                  </a:extLst>
                </a:gridCol>
                <a:gridCol w="905256">
                  <a:extLst>
                    <a:ext uri="{9D8B030D-6E8A-4147-A177-3AD203B41FA5}">
                      <a16:colId xmlns:a16="http://schemas.microsoft.com/office/drawing/2014/main" val="761492062"/>
                    </a:ext>
                  </a:extLst>
                </a:gridCol>
                <a:gridCol w="905256">
                  <a:extLst>
                    <a:ext uri="{9D8B030D-6E8A-4147-A177-3AD203B41FA5}">
                      <a16:colId xmlns:a16="http://schemas.microsoft.com/office/drawing/2014/main" val="89121970"/>
                    </a:ext>
                  </a:extLst>
                </a:gridCol>
                <a:gridCol w="905256">
                  <a:extLst>
                    <a:ext uri="{9D8B030D-6E8A-4147-A177-3AD203B41FA5}">
                      <a16:colId xmlns:a16="http://schemas.microsoft.com/office/drawing/2014/main" val="562112771"/>
                    </a:ext>
                  </a:extLst>
                </a:gridCol>
                <a:gridCol w="905256">
                  <a:extLst>
                    <a:ext uri="{9D8B030D-6E8A-4147-A177-3AD203B41FA5}">
                      <a16:colId xmlns:a16="http://schemas.microsoft.com/office/drawing/2014/main" val="2167026379"/>
                    </a:ext>
                  </a:extLst>
                </a:gridCol>
                <a:gridCol w="905256">
                  <a:extLst>
                    <a:ext uri="{9D8B030D-6E8A-4147-A177-3AD203B41FA5}">
                      <a16:colId xmlns:a16="http://schemas.microsoft.com/office/drawing/2014/main" val="248430958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63794175"/>
                  </a:ext>
                </a:extLst>
              </a:tr>
              <a:tr h="370840">
                <a:tc>
                  <a:txBody>
                    <a:bodyPr/>
                    <a:lstStyle/>
                    <a:p>
                      <a:r>
                        <a:rPr lang="en-US" sz="1000"/>
                        <a:t>487</a:t>
                      </a:r>
                    </a:p>
                  </a:txBody>
                  <a:tcPr/>
                </a:tc>
                <a:tc>
                  <a:txBody>
                    <a:bodyPr/>
                    <a:lstStyle/>
                    <a:p>
                      <a:r>
                        <a:rPr lang="en-US" sz="1000"/>
                        <a:t>1</a:t>
                      </a:r>
                    </a:p>
                  </a:txBody>
                  <a:tcPr/>
                </a:tc>
                <a:tc>
                  <a:txBody>
                    <a:bodyPr/>
                    <a:lstStyle/>
                    <a:p>
                      <a:r>
                        <a:rPr lang="en-US" sz="1000"/>
                        <a:t>11</a:t>
                      </a:r>
                    </a:p>
                  </a:txBody>
                  <a:tcPr/>
                </a:tc>
                <a:tc>
                  <a:txBody>
                    <a:bodyPr/>
                    <a:lstStyle/>
                    <a:p>
                      <a:r>
                        <a:rPr lang="en-US" sz="1000"/>
                        <a:t>25</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0.5051 %</a:t>
                      </a:r>
                    </a:p>
                  </a:txBody>
                  <a:tcPr/>
                </a:tc>
                <a:tc>
                  <a:txBody>
                    <a:bodyPr/>
                    <a:lstStyle/>
                    <a:p>
                      <a:r>
                        <a:rPr lang="en-US" sz="1000"/>
                        <a:t>0.0 %</a:t>
                      </a:r>
                    </a:p>
                  </a:txBody>
                  <a:tcPr/>
                </a:tc>
                <a:extLst>
                  <a:ext uri="{0D108BD9-81ED-4DB2-BD59-A6C34878D82A}">
                    <a16:rowId xmlns:a16="http://schemas.microsoft.com/office/drawing/2014/main" val="1248504584"/>
                  </a:ext>
                </a:extLst>
              </a:tr>
            </a:tbl>
          </a:graphicData>
        </a:graphic>
      </p:graphicFrame>
      <p:sp>
        <p:nvSpPr>
          <p:cNvPr id="4" name="Text Placeholder 3">
            <a:extLst>
              <a:ext uri="{FF2B5EF4-FFF2-40B4-BE49-F238E27FC236}">
                <a16:creationId xmlns:a16="http://schemas.microsoft.com/office/drawing/2014/main" id="{7CAEE4B8-91E6-4829-88D7-57941883F68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539660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0E1D2-B28D-4B3F-B907-D94B7BFA1B36}"/>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73DAF5F8-2B67-4A38-9039-B5E3012934EB}"/>
              </a:ext>
            </a:extLst>
          </p:cNvPr>
          <p:cNvGraphicFramePr>
            <a:graphicFrameLocks noGrp="1"/>
          </p:cNvGraphicFramePr>
          <p:nvPr>
            <p:ph type="chart" sz="quarter" idx="13"/>
            <p:extLst>
              <p:ext uri="{D42A27DB-BD31-4B8C-83A1-F6EECF244321}">
                <p14:modId xmlns:p14="http://schemas.microsoft.com/office/powerpoint/2010/main" val="4051801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8B76E6-8827-4B69-ABC6-31EE7C0A6E0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CF078C3-D61A-499C-96D3-541BB921FC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3293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E9B6D-967B-4763-B2C2-C5D2339BCB4C}"/>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682B0D05-0E99-44F1-9B3A-CB65F646A644}"/>
              </a:ext>
            </a:extLst>
          </p:cNvPr>
          <p:cNvGraphicFramePr>
            <a:graphicFrameLocks noGrp="1"/>
          </p:cNvGraphicFramePr>
          <p:nvPr>
            <p:ph type="chart" sz="quarter" idx="13"/>
            <p:extLst>
              <p:ext uri="{D42A27DB-BD31-4B8C-83A1-F6EECF244321}">
                <p14:modId xmlns:p14="http://schemas.microsoft.com/office/powerpoint/2010/main" val="564198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4CB8B7-0840-42FC-B638-FD750348479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4B319F0-071D-4D29-BED9-4B0877F98B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1174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9D159-4FDD-4090-836B-E226EC30F879}"/>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CF096CC0-CFCE-4D8E-A6F6-329B257F69A7}"/>
              </a:ext>
            </a:extLst>
          </p:cNvPr>
          <p:cNvGraphicFramePr>
            <a:graphicFrameLocks noGrp="1"/>
          </p:cNvGraphicFramePr>
          <p:nvPr>
            <p:ph type="chart" sz="quarter" idx="13"/>
            <p:extLst>
              <p:ext uri="{D42A27DB-BD31-4B8C-83A1-F6EECF244321}">
                <p14:modId xmlns:p14="http://schemas.microsoft.com/office/powerpoint/2010/main" val="497243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89AEB6-EEF9-4656-A116-D4730834DC8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EBEE9F4-13C9-4A2E-8C8A-8C30DA8BF6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1187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496DD-D3FD-4E9F-A639-EE893B5966BB}"/>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556B09F5-655B-48C1-87E6-2DB6AFDB4CD3}"/>
              </a:ext>
            </a:extLst>
          </p:cNvPr>
          <p:cNvGraphicFramePr>
            <a:graphicFrameLocks noGrp="1"/>
          </p:cNvGraphicFramePr>
          <p:nvPr>
            <p:ph type="chart" sz="quarter" idx="13"/>
            <p:extLst>
              <p:ext uri="{D42A27DB-BD31-4B8C-83A1-F6EECF244321}">
                <p14:modId xmlns:p14="http://schemas.microsoft.com/office/powerpoint/2010/main" val="501769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79357B-B70B-49FE-BC8D-5AD76A413AB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1C5CE2C-074B-4620-9887-3E02053B8F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6845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9B5CF-3F61-4E4B-8ED5-0D36E4DA5993}"/>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41DC8F8A-037D-432E-A78D-C33CADF4D066}"/>
              </a:ext>
            </a:extLst>
          </p:cNvPr>
          <p:cNvGraphicFramePr>
            <a:graphicFrameLocks noGrp="1"/>
          </p:cNvGraphicFramePr>
          <p:nvPr>
            <p:ph type="tbl" sz="quarter" idx="13"/>
            <p:extLst>
              <p:ext uri="{D42A27DB-BD31-4B8C-83A1-F6EECF244321}">
                <p14:modId xmlns:p14="http://schemas.microsoft.com/office/powerpoint/2010/main" val="1984747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15938568"/>
                    </a:ext>
                  </a:extLst>
                </a:gridCol>
                <a:gridCol w="1481328">
                  <a:extLst>
                    <a:ext uri="{9D8B030D-6E8A-4147-A177-3AD203B41FA5}">
                      <a16:colId xmlns:a16="http://schemas.microsoft.com/office/drawing/2014/main" val="792468650"/>
                    </a:ext>
                  </a:extLst>
                </a:gridCol>
                <a:gridCol w="329184">
                  <a:extLst>
                    <a:ext uri="{9D8B030D-6E8A-4147-A177-3AD203B41FA5}">
                      <a16:colId xmlns:a16="http://schemas.microsoft.com/office/drawing/2014/main" val="179715522"/>
                    </a:ext>
                  </a:extLst>
                </a:gridCol>
                <a:gridCol w="329184">
                  <a:extLst>
                    <a:ext uri="{9D8B030D-6E8A-4147-A177-3AD203B41FA5}">
                      <a16:colId xmlns:a16="http://schemas.microsoft.com/office/drawing/2014/main" val="3535419754"/>
                    </a:ext>
                  </a:extLst>
                </a:gridCol>
                <a:gridCol w="329184">
                  <a:extLst>
                    <a:ext uri="{9D8B030D-6E8A-4147-A177-3AD203B41FA5}">
                      <a16:colId xmlns:a16="http://schemas.microsoft.com/office/drawing/2014/main" val="786627448"/>
                    </a:ext>
                  </a:extLst>
                </a:gridCol>
                <a:gridCol w="329184">
                  <a:extLst>
                    <a:ext uri="{9D8B030D-6E8A-4147-A177-3AD203B41FA5}">
                      <a16:colId xmlns:a16="http://schemas.microsoft.com/office/drawing/2014/main" val="4151960845"/>
                    </a:ext>
                  </a:extLst>
                </a:gridCol>
                <a:gridCol w="329184">
                  <a:extLst>
                    <a:ext uri="{9D8B030D-6E8A-4147-A177-3AD203B41FA5}">
                      <a16:colId xmlns:a16="http://schemas.microsoft.com/office/drawing/2014/main" val="877892503"/>
                    </a:ext>
                  </a:extLst>
                </a:gridCol>
                <a:gridCol w="329184">
                  <a:extLst>
                    <a:ext uri="{9D8B030D-6E8A-4147-A177-3AD203B41FA5}">
                      <a16:colId xmlns:a16="http://schemas.microsoft.com/office/drawing/2014/main" val="4236835192"/>
                    </a:ext>
                  </a:extLst>
                </a:gridCol>
                <a:gridCol w="329184">
                  <a:extLst>
                    <a:ext uri="{9D8B030D-6E8A-4147-A177-3AD203B41FA5}">
                      <a16:colId xmlns:a16="http://schemas.microsoft.com/office/drawing/2014/main" val="3697836252"/>
                    </a:ext>
                  </a:extLst>
                </a:gridCol>
                <a:gridCol w="329184">
                  <a:extLst>
                    <a:ext uri="{9D8B030D-6E8A-4147-A177-3AD203B41FA5}">
                      <a16:colId xmlns:a16="http://schemas.microsoft.com/office/drawing/2014/main" val="2854685095"/>
                    </a:ext>
                  </a:extLst>
                </a:gridCol>
                <a:gridCol w="329184">
                  <a:extLst>
                    <a:ext uri="{9D8B030D-6E8A-4147-A177-3AD203B41FA5}">
                      <a16:colId xmlns:a16="http://schemas.microsoft.com/office/drawing/2014/main" val="3980468437"/>
                    </a:ext>
                  </a:extLst>
                </a:gridCol>
                <a:gridCol w="329184">
                  <a:extLst>
                    <a:ext uri="{9D8B030D-6E8A-4147-A177-3AD203B41FA5}">
                      <a16:colId xmlns:a16="http://schemas.microsoft.com/office/drawing/2014/main" val="2910018889"/>
                    </a:ext>
                  </a:extLst>
                </a:gridCol>
                <a:gridCol w="329184">
                  <a:extLst>
                    <a:ext uri="{9D8B030D-6E8A-4147-A177-3AD203B41FA5}">
                      <a16:colId xmlns:a16="http://schemas.microsoft.com/office/drawing/2014/main" val="446070901"/>
                    </a:ext>
                  </a:extLst>
                </a:gridCol>
                <a:gridCol w="329184">
                  <a:extLst>
                    <a:ext uri="{9D8B030D-6E8A-4147-A177-3AD203B41FA5}">
                      <a16:colId xmlns:a16="http://schemas.microsoft.com/office/drawing/2014/main" val="128020857"/>
                    </a:ext>
                  </a:extLst>
                </a:gridCol>
                <a:gridCol w="329184">
                  <a:extLst>
                    <a:ext uri="{9D8B030D-6E8A-4147-A177-3AD203B41FA5}">
                      <a16:colId xmlns:a16="http://schemas.microsoft.com/office/drawing/2014/main" val="3042313882"/>
                    </a:ext>
                  </a:extLst>
                </a:gridCol>
                <a:gridCol w="329184">
                  <a:extLst>
                    <a:ext uri="{9D8B030D-6E8A-4147-A177-3AD203B41FA5}">
                      <a16:colId xmlns:a16="http://schemas.microsoft.com/office/drawing/2014/main" val="2720057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9808541"/>
                  </a:ext>
                </a:extLst>
              </a:tr>
            </a:tbl>
          </a:graphicData>
        </a:graphic>
      </p:graphicFrame>
      <p:sp>
        <p:nvSpPr>
          <p:cNvPr id="4" name="Text Placeholder 3">
            <a:extLst>
              <a:ext uri="{FF2B5EF4-FFF2-40B4-BE49-F238E27FC236}">
                <a16:creationId xmlns:a16="http://schemas.microsoft.com/office/drawing/2014/main" id="{DB439019-AFAA-46AF-B9C3-ACB0058EB3C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867414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FEF71-05FD-48FE-8152-58D39E04E8E2}"/>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6219D06A-9762-473A-A71C-925D7B223404}"/>
              </a:ext>
            </a:extLst>
          </p:cNvPr>
          <p:cNvGraphicFramePr>
            <a:graphicFrameLocks noGrp="1"/>
          </p:cNvGraphicFramePr>
          <p:nvPr>
            <p:ph type="tbl" sz="quarter" idx="13"/>
            <p:extLst>
              <p:ext uri="{D42A27DB-BD31-4B8C-83A1-F6EECF244321}">
                <p14:modId xmlns:p14="http://schemas.microsoft.com/office/powerpoint/2010/main" val="3912163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28850356"/>
                    </a:ext>
                  </a:extLst>
                </a:gridCol>
                <a:gridCol w="1481328">
                  <a:extLst>
                    <a:ext uri="{9D8B030D-6E8A-4147-A177-3AD203B41FA5}">
                      <a16:colId xmlns:a16="http://schemas.microsoft.com/office/drawing/2014/main" val="242636401"/>
                    </a:ext>
                  </a:extLst>
                </a:gridCol>
                <a:gridCol w="329184">
                  <a:extLst>
                    <a:ext uri="{9D8B030D-6E8A-4147-A177-3AD203B41FA5}">
                      <a16:colId xmlns:a16="http://schemas.microsoft.com/office/drawing/2014/main" val="1399189588"/>
                    </a:ext>
                  </a:extLst>
                </a:gridCol>
                <a:gridCol w="329184">
                  <a:extLst>
                    <a:ext uri="{9D8B030D-6E8A-4147-A177-3AD203B41FA5}">
                      <a16:colId xmlns:a16="http://schemas.microsoft.com/office/drawing/2014/main" val="2889194560"/>
                    </a:ext>
                  </a:extLst>
                </a:gridCol>
                <a:gridCol w="329184">
                  <a:extLst>
                    <a:ext uri="{9D8B030D-6E8A-4147-A177-3AD203B41FA5}">
                      <a16:colId xmlns:a16="http://schemas.microsoft.com/office/drawing/2014/main" val="3464563550"/>
                    </a:ext>
                  </a:extLst>
                </a:gridCol>
                <a:gridCol w="329184">
                  <a:extLst>
                    <a:ext uri="{9D8B030D-6E8A-4147-A177-3AD203B41FA5}">
                      <a16:colId xmlns:a16="http://schemas.microsoft.com/office/drawing/2014/main" val="2469035786"/>
                    </a:ext>
                  </a:extLst>
                </a:gridCol>
                <a:gridCol w="329184">
                  <a:extLst>
                    <a:ext uri="{9D8B030D-6E8A-4147-A177-3AD203B41FA5}">
                      <a16:colId xmlns:a16="http://schemas.microsoft.com/office/drawing/2014/main" val="3851116567"/>
                    </a:ext>
                  </a:extLst>
                </a:gridCol>
                <a:gridCol w="329184">
                  <a:extLst>
                    <a:ext uri="{9D8B030D-6E8A-4147-A177-3AD203B41FA5}">
                      <a16:colId xmlns:a16="http://schemas.microsoft.com/office/drawing/2014/main" val="2203319107"/>
                    </a:ext>
                  </a:extLst>
                </a:gridCol>
                <a:gridCol w="329184">
                  <a:extLst>
                    <a:ext uri="{9D8B030D-6E8A-4147-A177-3AD203B41FA5}">
                      <a16:colId xmlns:a16="http://schemas.microsoft.com/office/drawing/2014/main" val="1890994187"/>
                    </a:ext>
                  </a:extLst>
                </a:gridCol>
                <a:gridCol w="329184">
                  <a:extLst>
                    <a:ext uri="{9D8B030D-6E8A-4147-A177-3AD203B41FA5}">
                      <a16:colId xmlns:a16="http://schemas.microsoft.com/office/drawing/2014/main" val="2513216446"/>
                    </a:ext>
                  </a:extLst>
                </a:gridCol>
                <a:gridCol w="329184">
                  <a:extLst>
                    <a:ext uri="{9D8B030D-6E8A-4147-A177-3AD203B41FA5}">
                      <a16:colId xmlns:a16="http://schemas.microsoft.com/office/drawing/2014/main" val="3788883685"/>
                    </a:ext>
                  </a:extLst>
                </a:gridCol>
                <a:gridCol w="329184">
                  <a:extLst>
                    <a:ext uri="{9D8B030D-6E8A-4147-A177-3AD203B41FA5}">
                      <a16:colId xmlns:a16="http://schemas.microsoft.com/office/drawing/2014/main" val="3656782265"/>
                    </a:ext>
                  </a:extLst>
                </a:gridCol>
                <a:gridCol w="329184">
                  <a:extLst>
                    <a:ext uri="{9D8B030D-6E8A-4147-A177-3AD203B41FA5}">
                      <a16:colId xmlns:a16="http://schemas.microsoft.com/office/drawing/2014/main" val="2319921555"/>
                    </a:ext>
                  </a:extLst>
                </a:gridCol>
                <a:gridCol w="329184">
                  <a:extLst>
                    <a:ext uri="{9D8B030D-6E8A-4147-A177-3AD203B41FA5}">
                      <a16:colId xmlns:a16="http://schemas.microsoft.com/office/drawing/2014/main" val="1181448348"/>
                    </a:ext>
                  </a:extLst>
                </a:gridCol>
                <a:gridCol w="329184">
                  <a:extLst>
                    <a:ext uri="{9D8B030D-6E8A-4147-A177-3AD203B41FA5}">
                      <a16:colId xmlns:a16="http://schemas.microsoft.com/office/drawing/2014/main" val="3583005818"/>
                    </a:ext>
                  </a:extLst>
                </a:gridCol>
                <a:gridCol w="329184">
                  <a:extLst>
                    <a:ext uri="{9D8B030D-6E8A-4147-A177-3AD203B41FA5}">
                      <a16:colId xmlns:a16="http://schemas.microsoft.com/office/drawing/2014/main" val="2257291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1170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- 2023-01-06 16:29:51</a:t>
                      </a:r>
                      <a:r>
                        <a:rPr kumimoji="0" lang="en-US" sz="1000" b="0" i="0" u="none" strike="noStrike" kern="1200" cap="none" spc="0" normalizeH="0" baseline="0" noProof="0">
                          <a:ln>
                            <a:noFill/>
                          </a:ln>
                          <a:solidFill>
                            <a:prstClr val="black"/>
                          </a:solidFill>
                          <a:effectLst/>
                          <a:uLnTx/>
                          <a:uFillTx/>
                          <a:latin typeface="+mn-lt"/>
                          <a:ea typeface="+mn-ea"/>
                          <a:cs typeface="+mn-cs"/>
                        </a:rPr>
                        <a:t>
 In December, employees from Underwriting, Corporate Underwriting, and Corporate Reinsurance teams in Jersey City gathered to work together to build bikes for charity. 
They assembled 6 children’s bicycles that were donated to the Jersey City Police Athletic League. 🚲🎁It was a great opportunity to give back to our community and have fun at the same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https://quintly-image-storage.s3.amazonaws.com/e33bbb9956bb05844e7317a82c09a400/54eb74be6bea362e2aaa28d4c709a669.jpg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24782520"/>
                  </a:ext>
                </a:extLst>
              </a:tr>
            </a:tbl>
          </a:graphicData>
        </a:graphic>
      </p:graphicFrame>
      <p:sp>
        <p:nvSpPr>
          <p:cNvPr id="4" name="Text Placeholder 3">
            <a:extLst>
              <a:ext uri="{FF2B5EF4-FFF2-40B4-BE49-F238E27FC236}">
                <a16:creationId xmlns:a16="http://schemas.microsoft.com/office/drawing/2014/main" id="{E926D4BB-5051-4713-8ECB-62A6C1F033A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868005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C8BC0-EE70-4AE8-B30B-BB921189951E}"/>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A48D5BC2-96E4-44EF-B10E-D320346FF139}"/>
              </a:ext>
            </a:extLst>
          </p:cNvPr>
          <p:cNvGraphicFramePr>
            <a:graphicFrameLocks noGrp="1"/>
          </p:cNvGraphicFramePr>
          <p:nvPr>
            <p:ph type="tbl" sz="quarter" idx="13"/>
            <p:extLst>
              <p:ext uri="{D42A27DB-BD31-4B8C-83A1-F6EECF244321}">
                <p14:modId xmlns:p14="http://schemas.microsoft.com/office/powerpoint/2010/main" val="1888857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71091551"/>
                    </a:ext>
                  </a:extLst>
                </a:gridCol>
                <a:gridCol w="1481328">
                  <a:extLst>
                    <a:ext uri="{9D8B030D-6E8A-4147-A177-3AD203B41FA5}">
                      <a16:colId xmlns:a16="http://schemas.microsoft.com/office/drawing/2014/main" val="526994680"/>
                    </a:ext>
                  </a:extLst>
                </a:gridCol>
                <a:gridCol w="329184">
                  <a:extLst>
                    <a:ext uri="{9D8B030D-6E8A-4147-A177-3AD203B41FA5}">
                      <a16:colId xmlns:a16="http://schemas.microsoft.com/office/drawing/2014/main" val="2497909913"/>
                    </a:ext>
                  </a:extLst>
                </a:gridCol>
                <a:gridCol w="329184">
                  <a:extLst>
                    <a:ext uri="{9D8B030D-6E8A-4147-A177-3AD203B41FA5}">
                      <a16:colId xmlns:a16="http://schemas.microsoft.com/office/drawing/2014/main" val="2306458359"/>
                    </a:ext>
                  </a:extLst>
                </a:gridCol>
                <a:gridCol w="329184">
                  <a:extLst>
                    <a:ext uri="{9D8B030D-6E8A-4147-A177-3AD203B41FA5}">
                      <a16:colId xmlns:a16="http://schemas.microsoft.com/office/drawing/2014/main" val="1054291924"/>
                    </a:ext>
                  </a:extLst>
                </a:gridCol>
                <a:gridCol w="329184">
                  <a:extLst>
                    <a:ext uri="{9D8B030D-6E8A-4147-A177-3AD203B41FA5}">
                      <a16:colId xmlns:a16="http://schemas.microsoft.com/office/drawing/2014/main" val="4205559050"/>
                    </a:ext>
                  </a:extLst>
                </a:gridCol>
                <a:gridCol w="329184">
                  <a:extLst>
                    <a:ext uri="{9D8B030D-6E8A-4147-A177-3AD203B41FA5}">
                      <a16:colId xmlns:a16="http://schemas.microsoft.com/office/drawing/2014/main" val="2768455211"/>
                    </a:ext>
                  </a:extLst>
                </a:gridCol>
                <a:gridCol w="329184">
                  <a:extLst>
                    <a:ext uri="{9D8B030D-6E8A-4147-A177-3AD203B41FA5}">
                      <a16:colId xmlns:a16="http://schemas.microsoft.com/office/drawing/2014/main" val="1548359548"/>
                    </a:ext>
                  </a:extLst>
                </a:gridCol>
                <a:gridCol w="329184">
                  <a:extLst>
                    <a:ext uri="{9D8B030D-6E8A-4147-A177-3AD203B41FA5}">
                      <a16:colId xmlns:a16="http://schemas.microsoft.com/office/drawing/2014/main" val="3432004649"/>
                    </a:ext>
                  </a:extLst>
                </a:gridCol>
                <a:gridCol w="329184">
                  <a:extLst>
                    <a:ext uri="{9D8B030D-6E8A-4147-A177-3AD203B41FA5}">
                      <a16:colId xmlns:a16="http://schemas.microsoft.com/office/drawing/2014/main" val="3921495427"/>
                    </a:ext>
                  </a:extLst>
                </a:gridCol>
                <a:gridCol w="329184">
                  <a:extLst>
                    <a:ext uri="{9D8B030D-6E8A-4147-A177-3AD203B41FA5}">
                      <a16:colId xmlns:a16="http://schemas.microsoft.com/office/drawing/2014/main" val="4267671866"/>
                    </a:ext>
                  </a:extLst>
                </a:gridCol>
                <a:gridCol w="329184">
                  <a:extLst>
                    <a:ext uri="{9D8B030D-6E8A-4147-A177-3AD203B41FA5}">
                      <a16:colId xmlns:a16="http://schemas.microsoft.com/office/drawing/2014/main" val="1808299446"/>
                    </a:ext>
                  </a:extLst>
                </a:gridCol>
                <a:gridCol w="329184">
                  <a:extLst>
                    <a:ext uri="{9D8B030D-6E8A-4147-A177-3AD203B41FA5}">
                      <a16:colId xmlns:a16="http://schemas.microsoft.com/office/drawing/2014/main" val="2720375735"/>
                    </a:ext>
                  </a:extLst>
                </a:gridCol>
                <a:gridCol w="329184">
                  <a:extLst>
                    <a:ext uri="{9D8B030D-6E8A-4147-A177-3AD203B41FA5}">
                      <a16:colId xmlns:a16="http://schemas.microsoft.com/office/drawing/2014/main" val="1499332690"/>
                    </a:ext>
                  </a:extLst>
                </a:gridCol>
                <a:gridCol w="329184">
                  <a:extLst>
                    <a:ext uri="{9D8B030D-6E8A-4147-A177-3AD203B41FA5}">
                      <a16:colId xmlns:a16="http://schemas.microsoft.com/office/drawing/2014/main" val="2946415299"/>
                    </a:ext>
                  </a:extLst>
                </a:gridCol>
                <a:gridCol w="329184">
                  <a:extLst>
                    <a:ext uri="{9D8B030D-6E8A-4147-A177-3AD203B41FA5}">
                      <a16:colId xmlns:a16="http://schemas.microsoft.com/office/drawing/2014/main" val="2444452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85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- 2023-01-20 16:48:34</a:t>
                      </a:r>
                      <a:r>
                        <a:rPr kumimoji="0" lang="en-US" sz="1000" b="0" i="0" u="none" strike="noStrike" kern="1200" cap="none" spc="0" normalizeH="0" baseline="0" noProof="0">
                          <a:ln>
                            <a:noFill/>
                          </a:ln>
                          <a:solidFill>
                            <a:prstClr val="black"/>
                          </a:solidFill>
                          <a:effectLst/>
                          <a:uLnTx/>
                          <a:uFillTx/>
                          <a:latin typeface="+mn-lt"/>
                          <a:ea typeface="+mn-ea"/>
                          <a:cs typeface="+mn-cs"/>
                        </a:rPr>
                        <a:t>
 Last week, in honor of Martin Luther King Day, we held in-office volunteer events across all of our office locations! 
In Atlanta, we partnered with HOPE Atlanta to prepare hygiene kits for their programs that benefit the unsheltered who seek refuge at their locations. In Chicago, employees supported The Night Ministry preparing health care bundles for unhoused and those experiencing poverty. 
Over in Jersey City, employees wrote meaningful thank you cards for Operation Gratitude that will go directly to active military and first responders. Lastly, Pasadena employees worked with their local charity Union Station Homeless Services in support of their mission of providing necessities to the homeless.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https://quintly-image-storage.s3.amazonaws.com/e33bbb9956bb05844e7317a82c09a400/ee15f9e722c35e73434d3a55800c363b.jpg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98376455"/>
                  </a:ext>
                </a:extLst>
              </a:tr>
            </a:tbl>
          </a:graphicData>
        </a:graphic>
      </p:graphicFrame>
      <p:sp>
        <p:nvSpPr>
          <p:cNvPr id="4" name="Text Placeholder 3">
            <a:extLst>
              <a:ext uri="{FF2B5EF4-FFF2-40B4-BE49-F238E27FC236}">
                <a16:creationId xmlns:a16="http://schemas.microsoft.com/office/drawing/2014/main" id="{408ECBE6-B021-4ADF-92D4-97E84296470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697855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76A43-924E-4B37-9D56-A4B6FBC8B37F}"/>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9B70C97E-DBAA-4DD9-8816-42C02246699C}"/>
              </a:ext>
            </a:extLst>
          </p:cNvPr>
          <p:cNvGraphicFramePr>
            <a:graphicFrameLocks noGrp="1"/>
          </p:cNvGraphicFramePr>
          <p:nvPr>
            <p:ph type="tbl" sz="quarter" idx="13"/>
            <p:extLst>
              <p:ext uri="{D42A27DB-BD31-4B8C-83A1-F6EECF244321}">
                <p14:modId xmlns:p14="http://schemas.microsoft.com/office/powerpoint/2010/main" val="3583478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07617348"/>
                    </a:ext>
                  </a:extLst>
                </a:gridCol>
                <a:gridCol w="1481328">
                  <a:extLst>
                    <a:ext uri="{9D8B030D-6E8A-4147-A177-3AD203B41FA5}">
                      <a16:colId xmlns:a16="http://schemas.microsoft.com/office/drawing/2014/main" val="3339374197"/>
                    </a:ext>
                  </a:extLst>
                </a:gridCol>
                <a:gridCol w="329184">
                  <a:extLst>
                    <a:ext uri="{9D8B030D-6E8A-4147-A177-3AD203B41FA5}">
                      <a16:colId xmlns:a16="http://schemas.microsoft.com/office/drawing/2014/main" val="2603565747"/>
                    </a:ext>
                  </a:extLst>
                </a:gridCol>
                <a:gridCol w="329184">
                  <a:extLst>
                    <a:ext uri="{9D8B030D-6E8A-4147-A177-3AD203B41FA5}">
                      <a16:colId xmlns:a16="http://schemas.microsoft.com/office/drawing/2014/main" val="3822319431"/>
                    </a:ext>
                  </a:extLst>
                </a:gridCol>
                <a:gridCol w="329184">
                  <a:extLst>
                    <a:ext uri="{9D8B030D-6E8A-4147-A177-3AD203B41FA5}">
                      <a16:colId xmlns:a16="http://schemas.microsoft.com/office/drawing/2014/main" val="841809591"/>
                    </a:ext>
                  </a:extLst>
                </a:gridCol>
                <a:gridCol w="329184">
                  <a:extLst>
                    <a:ext uri="{9D8B030D-6E8A-4147-A177-3AD203B41FA5}">
                      <a16:colId xmlns:a16="http://schemas.microsoft.com/office/drawing/2014/main" val="709092026"/>
                    </a:ext>
                  </a:extLst>
                </a:gridCol>
                <a:gridCol w="329184">
                  <a:extLst>
                    <a:ext uri="{9D8B030D-6E8A-4147-A177-3AD203B41FA5}">
                      <a16:colId xmlns:a16="http://schemas.microsoft.com/office/drawing/2014/main" val="349737899"/>
                    </a:ext>
                  </a:extLst>
                </a:gridCol>
                <a:gridCol w="329184">
                  <a:extLst>
                    <a:ext uri="{9D8B030D-6E8A-4147-A177-3AD203B41FA5}">
                      <a16:colId xmlns:a16="http://schemas.microsoft.com/office/drawing/2014/main" val="3289520771"/>
                    </a:ext>
                  </a:extLst>
                </a:gridCol>
                <a:gridCol w="329184">
                  <a:extLst>
                    <a:ext uri="{9D8B030D-6E8A-4147-A177-3AD203B41FA5}">
                      <a16:colId xmlns:a16="http://schemas.microsoft.com/office/drawing/2014/main" val="1725745281"/>
                    </a:ext>
                  </a:extLst>
                </a:gridCol>
                <a:gridCol w="329184">
                  <a:extLst>
                    <a:ext uri="{9D8B030D-6E8A-4147-A177-3AD203B41FA5}">
                      <a16:colId xmlns:a16="http://schemas.microsoft.com/office/drawing/2014/main" val="2174378878"/>
                    </a:ext>
                  </a:extLst>
                </a:gridCol>
                <a:gridCol w="329184">
                  <a:extLst>
                    <a:ext uri="{9D8B030D-6E8A-4147-A177-3AD203B41FA5}">
                      <a16:colId xmlns:a16="http://schemas.microsoft.com/office/drawing/2014/main" val="656556489"/>
                    </a:ext>
                  </a:extLst>
                </a:gridCol>
                <a:gridCol w="329184">
                  <a:extLst>
                    <a:ext uri="{9D8B030D-6E8A-4147-A177-3AD203B41FA5}">
                      <a16:colId xmlns:a16="http://schemas.microsoft.com/office/drawing/2014/main" val="3177013982"/>
                    </a:ext>
                  </a:extLst>
                </a:gridCol>
                <a:gridCol w="329184">
                  <a:extLst>
                    <a:ext uri="{9D8B030D-6E8A-4147-A177-3AD203B41FA5}">
                      <a16:colId xmlns:a16="http://schemas.microsoft.com/office/drawing/2014/main" val="1227182271"/>
                    </a:ext>
                  </a:extLst>
                </a:gridCol>
                <a:gridCol w="329184">
                  <a:extLst>
                    <a:ext uri="{9D8B030D-6E8A-4147-A177-3AD203B41FA5}">
                      <a16:colId xmlns:a16="http://schemas.microsoft.com/office/drawing/2014/main" val="2483059326"/>
                    </a:ext>
                  </a:extLst>
                </a:gridCol>
                <a:gridCol w="329184">
                  <a:extLst>
                    <a:ext uri="{9D8B030D-6E8A-4147-A177-3AD203B41FA5}">
                      <a16:colId xmlns:a16="http://schemas.microsoft.com/office/drawing/2014/main" val="2139337544"/>
                    </a:ext>
                  </a:extLst>
                </a:gridCol>
                <a:gridCol w="329184">
                  <a:extLst>
                    <a:ext uri="{9D8B030D-6E8A-4147-A177-3AD203B41FA5}">
                      <a16:colId xmlns:a16="http://schemas.microsoft.com/office/drawing/2014/main" val="3650231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6972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- 2023-01-23 16:59:20</a:t>
                      </a:r>
                      <a:r>
                        <a:rPr kumimoji="0" lang="en-US" sz="1000" b="0" i="0" u="none" strike="noStrike" kern="1200" cap="none" spc="0" normalizeH="0" baseline="0" noProof="0">
                          <a:ln>
                            <a:noFill/>
                          </a:ln>
                          <a:solidFill>
                            <a:prstClr val="black"/>
                          </a:solidFill>
                          <a:effectLst/>
                          <a:uLnTx/>
                          <a:uFillTx/>
                          <a:latin typeface="+mn-lt"/>
                          <a:ea typeface="+mn-ea"/>
                          <a:cs typeface="+mn-cs"/>
                        </a:rPr>
                        <a:t>
 Last week, employees in our Plano, TX office collected gently used professional attire, shoes, accessories, and unused toiletries to help women who are rejoining the workforce. 
This was all in partnership with a great local charity, Dress for Success Dallas - a non-profit organization dedicated to empowering women to achieve economic independence by providing a network of support, professional attire and career development 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https://quintly-image-storage.s3.amazonaws.com/e33bbb9956bb05844e7317a82c09a400/0623e3487483eeaa12777da32b3559f6.jpg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26256534"/>
                  </a:ext>
                </a:extLst>
              </a:tr>
            </a:tbl>
          </a:graphicData>
        </a:graphic>
      </p:graphicFrame>
      <p:sp>
        <p:nvSpPr>
          <p:cNvPr id="4" name="Text Placeholder 3">
            <a:extLst>
              <a:ext uri="{FF2B5EF4-FFF2-40B4-BE49-F238E27FC236}">
                <a16:creationId xmlns:a16="http://schemas.microsoft.com/office/drawing/2014/main" id="{AE08A0E7-B662-4A00-9941-BD6573EF802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038378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D8806-BDD2-4507-8D19-A762B67C9F7D}"/>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9B118D1F-86B3-4AF8-BC2A-78AEBE7D888C}"/>
              </a:ext>
            </a:extLst>
          </p:cNvPr>
          <p:cNvGraphicFramePr>
            <a:graphicFrameLocks noGrp="1"/>
          </p:cNvGraphicFramePr>
          <p:nvPr>
            <p:ph type="tbl" sz="quarter" idx="13"/>
            <p:extLst>
              <p:ext uri="{D42A27DB-BD31-4B8C-83A1-F6EECF244321}">
                <p14:modId xmlns:p14="http://schemas.microsoft.com/office/powerpoint/2010/main" val="2636692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504310719"/>
                    </a:ext>
                  </a:extLst>
                </a:gridCol>
                <a:gridCol w="576072">
                  <a:extLst>
                    <a:ext uri="{9D8B030D-6E8A-4147-A177-3AD203B41FA5}">
                      <a16:colId xmlns:a16="http://schemas.microsoft.com/office/drawing/2014/main" val="1477536465"/>
                    </a:ext>
                  </a:extLst>
                </a:gridCol>
                <a:gridCol w="576072">
                  <a:extLst>
                    <a:ext uri="{9D8B030D-6E8A-4147-A177-3AD203B41FA5}">
                      <a16:colId xmlns:a16="http://schemas.microsoft.com/office/drawing/2014/main" val="4045344456"/>
                    </a:ext>
                  </a:extLst>
                </a:gridCol>
                <a:gridCol w="576072">
                  <a:extLst>
                    <a:ext uri="{9D8B030D-6E8A-4147-A177-3AD203B41FA5}">
                      <a16:colId xmlns:a16="http://schemas.microsoft.com/office/drawing/2014/main" val="4178016768"/>
                    </a:ext>
                  </a:extLst>
                </a:gridCol>
                <a:gridCol w="576072">
                  <a:extLst>
                    <a:ext uri="{9D8B030D-6E8A-4147-A177-3AD203B41FA5}">
                      <a16:colId xmlns:a16="http://schemas.microsoft.com/office/drawing/2014/main" val="1957280279"/>
                    </a:ext>
                  </a:extLst>
                </a:gridCol>
                <a:gridCol w="576072">
                  <a:extLst>
                    <a:ext uri="{9D8B030D-6E8A-4147-A177-3AD203B41FA5}">
                      <a16:colId xmlns:a16="http://schemas.microsoft.com/office/drawing/2014/main" val="3999566655"/>
                    </a:ext>
                  </a:extLst>
                </a:gridCol>
                <a:gridCol w="576072">
                  <a:extLst>
                    <a:ext uri="{9D8B030D-6E8A-4147-A177-3AD203B41FA5}">
                      <a16:colId xmlns:a16="http://schemas.microsoft.com/office/drawing/2014/main" val="2712000071"/>
                    </a:ext>
                  </a:extLst>
                </a:gridCol>
                <a:gridCol w="576072">
                  <a:extLst>
                    <a:ext uri="{9D8B030D-6E8A-4147-A177-3AD203B41FA5}">
                      <a16:colId xmlns:a16="http://schemas.microsoft.com/office/drawing/2014/main" val="3230915897"/>
                    </a:ext>
                  </a:extLst>
                </a:gridCol>
                <a:gridCol w="576072">
                  <a:extLst>
                    <a:ext uri="{9D8B030D-6E8A-4147-A177-3AD203B41FA5}">
                      <a16:colId xmlns:a16="http://schemas.microsoft.com/office/drawing/2014/main" val="2551534798"/>
                    </a:ext>
                  </a:extLst>
                </a:gridCol>
                <a:gridCol w="576072">
                  <a:extLst>
                    <a:ext uri="{9D8B030D-6E8A-4147-A177-3AD203B41FA5}">
                      <a16:colId xmlns:a16="http://schemas.microsoft.com/office/drawing/2014/main" val="4054447416"/>
                    </a:ext>
                  </a:extLst>
                </a:gridCol>
                <a:gridCol w="576072">
                  <a:extLst>
                    <a:ext uri="{9D8B030D-6E8A-4147-A177-3AD203B41FA5}">
                      <a16:colId xmlns:a16="http://schemas.microsoft.com/office/drawing/2014/main" val="1511218145"/>
                    </a:ext>
                  </a:extLst>
                </a:gridCol>
                <a:gridCol w="576072">
                  <a:extLst>
                    <a:ext uri="{9D8B030D-6E8A-4147-A177-3AD203B41FA5}">
                      <a16:colId xmlns:a16="http://schemas.microsoft.com/office/drawing/2014/main" val="85488891"/>
                    </a:ext>
                  </a:extLst>
                </a:gridCol>
                <a:gridCol w="576072">
                  <a:extLst>
                    <a:ext uri="{9D8B030D-6E8A-4147-A177-3AD203B41FA5}">
                      <a16:colId xmlns:a16="http://schemas.microsoft.com/office/drawing/2014/main" val="131687598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56129453"/>
                  </a:ext>
                </a:extLst>
              </a:tr>
              <a:tr h="370840">
                <a:tc>
                  <a:txBody>
                    <a:bodyPr/>
                    <a:lstStyle/>
                    <a:p>
                      <a:r>
                        <a:rPr lang="en-US" sz="1000"/>
                        <a:t>241</a:t>
                      </a:r>
                    </a:p>
                  </a:txBody>
                  <a:tcPr/>
                </a:tc>
                <a:tc>
                  <a:txBody>
                    <a:bodyPr/>
                    <a:lstStyle/>
                    <a:p>
                      <a:r>
                        <a:rPr lang="en-US" sz="1000"/>
                        <a:t>5</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2</a:t>
                      </a:r>
                    </a:p>
                  </a:txBody>
                  <a:tcPr/>
                </a:tc>
                <a:tc>
                  <a:txBody>
                    <a:bodyPr/>
                    <a:lstStyle/>
                    <a:p>
                      <a:r>
                        <a:rPr lang="en-US" sz="1000"/>
                        <a:t>0.2521 %</a:t>
                      </a:r>
                    </a:p>
                  </a:txBody>
                  <a:tcPr/>
                </a:tc>
                <a:tc>
                  <a:txBody>
                    <a:bodyPr/>
                    <a:lstStyle/>
                    <a:p>
                      <a:r>
                        <a:rPr lang="en-US" sz="1000"/>
                        <a:t>0.0 %</a:t>
                      </a:r>
                    </a:p>
                  </a:txBody>
                  <a:tcPr/>
                </a:tc>
                <a:extLst>
                  <a:ext uri="{0D108BD9-81ED-4DB2-BD59-A6C34878D82A}">
                    <a16:rowId xmlns:a16="http://schemas.microsoft.com/office/drawing/2014/main" val="3189911901"/>
                  </a:ext>
                </a:extLst>
              </a:tr>
            </a:tbl>
          </a:graphicData>
        </a:graphic>
      </p:graphicFrame>
      <p:sp>
        <p:nvSpPr>
          <p:cNvPr id="4" name="Text Placeholder 3">
            <a:extLst>
              <a:ext uri="{FF2B5EF4-FFF2-40B4-BE49-F238E27FC236}">
                <a16:creationId xmlns:a16="http://schemas.microsoft.com/office/drawing/2014/main" id="{FF6E4140-F60A-4E1F-98AD-9313FDEF7A3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439189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C0821-0A07-4E45-B67D-9AE1D5193D7E}"/>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E1D5596C-FB0E-4D7A-AB4B-3F1FFB0CA185}"/>
              </a:ext>
            </a:extLst>
          </p:cNvPr>
          <p:cNvGraphicFramePr>
            <a:graphicFrameLocks noGrp="1"/>
          </p:cNvGraphicFramePr>
          <p:nvPr>
            <p:ph type="chart" sz="quarter" idx="13"/>
            <p:extLst>
              <p:ext uri="{D42A27DB-BD31-4B8C-83A1-F6EECF244321}">
                <p14:modId xmlns:p14="http://schemas.microsoft.com/office/powerpoint/2010/main" val="1446887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1DA3EA-CD08-4260-BE79-512B815E588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79EA272-C58A-49FD-9B19-241BB756E0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5051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B48D1-AF1F-4FEF-9124-0ECC6B26417B}"/>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1E49F75B-7C1C-4F89-8B47-56CB538E3A22}"/>
              </a:ext>
            </a:extLst>
          </p:cNvPr>
          <p:cNvGraphicFramePr>
            <a:graphicFrameLocks noGrp="1"/>
          </p:cNvGraphicFramePr>
          <p:nvPr>
            <p:ph type="chart" sz="quarter" idx="13"/>
            <p:extLst>
              <p:ext uri="{D42A27DB-BD31-4B8C-83A1-F6EECF244321}">
                <p14:modId xmlns:p14="http://schemas.microsoft.com/office/powerpoint/2010/main" val="424231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EB2245-962B-4A5E-84DD-C009C851A62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91CA9B7-808A-437F-AC33-386C65523C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4299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8E907-60A2-4714-9EE0-7D6EE5D052EE}"/>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84D735FA-B6F9-4D44-9868-F0CB39C0AB26}"/>
              </a:ext>
            </a:extLst>
          </p:cNvPr>
          <p:cNvGraphicFramePr>
            <a:graphicFrameLocks noGrp="1"/>
          </p:cNvGraphicFramePr>
          <p:nvPr>
            <p:ph type="chart" sz="quarter" idx="13"/>
            <p:extLst>
              <p:ext uri="{D42A27DB-BD31-4B8C-83A1-F6EECF244321}">
                <p14:modId xmlns:p14="http://schemas.microsoft.com/office/powerpoint/2010/main" val="170291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F889F1-3419-43C9-93B3-4DF75AB6CB7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02A4064-71DC-4F20-9551-F5617E160A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6496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F577C-76BD-4FF2-B6E6-38338C97C25D}"/>
              </a:ext>
            </a:extLst>
          </p:cNvPr>
          <p:cNvSpPr>
            <a:spLocks noGrp="1"/>
          </p:cNvSpPr>
          <p:nvPr>
            <p:ph type="title"/>
          </p:nvPr>
        </p:nvSpPr>
        <p:spPr/>
        <p:txBody>
          <a:bodyPr/>
          <a:lstStyle/>
          <a:p>
            <a:r>
              <a:rPr lang="en-US"/>
              <a:t>Twitter Own and Retweeted Tweets Table | Tokio Marine America - 1 of 2</a:t>
            </a:r>
          </a:p>
        </p:txBody>
      </p:sp>
      <p:graphicFrame>
        <p:nvGraphicFramePr>
          <p:cNvPr id="5" name="Table Placeholder 4">
            <a:extLst>
              <a:ext uri="{FF2B5EF4-FFF2-40B4-BE49-F238E27FC236}">
                <a16:creationId xmlns:a16="http://schemas.microsoft.com/office/drawing/2014/main" id="{48542F12-B4CE-4BEC-B52A-8C886D6DDFFC}"/>
              </a:ext>
            </a:extLst>
          </p:cNvPr>
          <p:cNvGraphicFramePr>
            <a:graphicFrameLocks noGrp="1"/>
          </p:cNvGraphicFramePr>
          <p:nvPr>
            <p:ph type="tbl" sz="quarter" idx="13"/>
            <p:extLst>
              <p:ext uri="{D42A27DB-BD31-4B8C-83A1-F6EECF244321}">
                <p14:modId xmlns:p14="http://schemas.microsoft.com/office/powerpoint/2010/main" val="2264619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27221132"/>
                    </a:ext>
                  </a:extLst>
                </a:gridCol>
                <a:gridCol w="493776">
                  <a:extLst>
                    <a:ext uri="{9D8B030D-6E8A-4147-A177-3AD203B41FA5}">
                      <a16:colId xmlns:a16="http://schemas.microsoft.com/office/drawing/2014/main" val="1997855052"/>
                    </a:ext>
                  </a:extLst>
                </a:gridCol>
                <a:gridCol w="1069848">
                  <a:extLst>
                    <a:ext uri="{9D8B030D-6E8A-4147-A177-3AD203B41FA5}">
                      <a16:colId xmlns:a16="http://schemas.microsoft.com/office/drawing/2014/main" val="3294078717"/>
                    </a:ext>
                  </a:extLst>
                </a:gridCol>
                <a:gridCol w="1069848">
                  <a:extLst>
                    <a:ext uri="{9D8B030D-6E8A-4147-A177-3AD203B41FA5}">
                      <a16:colId xmlns:a16="http://schemas.microsoft.com/office/drawing/2014/main" val="2709102472"/>
                    </a:ext>
                  </a:extLst>
                </a:gridCol>
                <a:gridCol w="1069848">
                  <a:extLst>
                    <a:ext uri="{9D8B030D-6E8A-4147-A177-3AD203B41FA5}">
                      <a16:colId xmlns:a16="http://schemas.microsoft.com/office/drawing/2014/main" val="2078880671"/>
                    </a:ext>
                  </a:extLst>
                </a:gridCol>
                <a:gridCol w="1069848">
                  <a:extLst>
                    <a:ext uri="{9D8B030D-6E8A-4147-A177-3AD203B41FA5}">
                      <a16:colId xmlns:a16="http://schemas.microsoft.com/office/drawing/2014/main" val="28102235"/>
                    </a:ext>
                  </a:extLst>
                </a:gridCol>
                <a:gridCol w="1069848">
                  <a:extLst>
                    <a:ext uri="{9D8B030D-6E8A-4147-A177-3AD203B41FA5}">
                      <a16:colId xmlns:a16="http://schemas.microsoft.com/office/drawing/2014/main" val="272472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3268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@TokioMAmerica - 2023-01-17 15:53:53</a:t>
                      </a:r>
                      <a:r>
                        <a:rPr kumimoji="0" lang="en-US" sz="1000" b="0" i="0" u="none" strike="noStrike" kern="1200" cap="none" spc="0" normalizeH="0" baseline="0" noProof="0">
                          <a:ln>
                            <a:noFill/>
                          </a:ln>
                          <a:solidFill>
                            <a:prstClr val="black"/>
                          </a:solidFill>
                          <a:effectLst/>
                          <a:uLnTx/>
                          <a:uFillTx/>
                          <a:latin typeface="+mn-lt"/>
                          <a:ea typeface="+mn-ea"/>
                          <a:cs typeface="+mn-cs"/>
                        </a:rPr>
                        <a:t>
 Between rampant cell phone usage and distracting infotainment dashboards, the potential for accidents caused by distracted driving has never been higher. 
That's why TMA partnered with @end_dd to help play a role in ending distracted driving. 
WATCH: https://t.co/T5DpDnMasZ https://t.co/22gdSPwkqh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01/18/2023 13:06:31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1.6736 %</a:t>
                      </a:r>
                    </a:p>
                  </a:txBody>
                  <a:tcPr/>
                </a:tc>
                <a:extLst>
                  <a:ext uri="{0D108BD9-81ED-4DB2-BD59-A6C34878D82A}">
                    <a16:rowId xmlns:a16="http://schemas.microsoft.com/office/drawing/2014/main" val="2312666224"/>
                  </a:ext>
                </a:extLst>
              </a:tr>
            </a:tbl>
          </a:graphicData>
        </a:graphic>
      </p:graphicFrame>
      <p:sp>
        <p:nvSpPr>
          <p:cNvPr id="4" name="Text Placeholder 3">
            <a:extLst>
              <a:ext uri="{FF2B5EF4-FFF2-40B4-BE49-F238E27FC236}">
                <a16:creationId xmlns:a16="http://schemas.microsoft.com/office/drawing/2014/main" id="{22D3D35D-3604-4114-8C99-6824F2DF7BB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627625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0DEBE-B960-4BB8-9196-850F9A07A6CD}"/>
              </a:ext>
            </a:extLst>
          </p:cNvPr>
          <p:cNvSpPr>
            <a:spLocks noGrp="1"/>
          </p:cNvSpPr>
          <p:nvPr>
            <p:ph type="title"/>
          </p:nvPr>
        </p:nvSpPr>
        <p:spPr/>
        <p:txBody>
          <a:bodyPr/>
          <a:lstStyle/>
          <a:p>
            <a:r>
              <a:rPr lang="en-US"/>
              <a:t>Twitter Own and Retweeted Tweets Table | Tokio Marine America - 2 of 2</a:t>
            </a:r>
          </a:p>
        </p:txBody>
      </p:sp>
      <p:graphicFrame>
        <p:nvGraphicFramePr>
          <p:cNvPr id="5" name="Table Placeholder 4">
            <a:extLst>
              <a:ext uri="{FF2B5EF4-FFF2-40B4-BE49-F238E27FC236}">
                <a16:creationId xmlns:a16="http://schemas.microsoft.com/office/drawing/2014/main" id="{1D83F5B9-78C6-46F1-8B8E-AEF0ADA138C2}"/>
              </a:ext>
            </a:extLst>
          </p:cNvPr>
          <p:cNvGraphicFramePr>
            <a:graphicFrameLocks noGrp="1"/>
          </p:cNvGraphicFramePr>
          <p:nvPr>
            <p:ph type="tbl" sz="quarter" idx="13"/>
            <p:extLst>
              <p:ext uri="{D42A27DB-BD31-4B8C-83A1-F6EECF244321}">
                <p14:modId xmlns:p14="http://schemas.microsoft.com/office/powerpoint/2010/main" val="3582184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67478613"/>
                    </a:ext>
                  </a:extLst>
                </a:gridCol>
                <a:gridCol w="493776">
                  <a:extLst>
                    <a:ext uri="{9D8B030D-6E8A-4147-A177-3AD203B41FA5}">
                      <a16:colId xmlns:a16="http://schemas.microsoft.com/office/drawing/2014/main" val="1788101214"/>
                    </a:ext>
                  </a:extLst>
                </a:gridCol>
                <a:gridCol w="1069848">
                  <a:extLst>
                    <a:ext uri="{9D8B030D-6E8A-4147-A177-3AD203B41FA5}">
                      <a16:colId xmlns:a16="http://schemas.microsoft.com/office/drawing/2014/main" val="2981663897"/>
                    </a:ext>
                  </a:extLst>
                </a:gridCol>
                <a:gridCol w="1069848">
                  <a:extLst>
                    <a:ext uri="{9D8B030D-6E8A-4147-A177-3AD203B41FA5}">
                      <a16:colId xmlns:a16="http://schemas.microsoft.com/office/drawing/2014/main" val="3966259463"/>
                    </a:ext>
                  </a:extLst>
                </a:gridCol>
                <a:gridCol w="1069848">
                  <a:extLst>
                    <a:ext uri="{9D8B030D-6E8A-4147-A177-3AD203B41FA5}">
                      <a16:colId xmlns:a16="http://schemas.microsoft.com/office/drawing/2014/main" val="247425066"/>
                    </a:ext>
                  </a:extLst>
                </a:gridCol>
                <a:gridCol w="1069848">
                  <a:extLst>
                    <a:ext uri="{9D8B030D-6E8A-4147-A177-3AD203B41FA5}">
                      <a16:colId xmlns:a16="http://schemas.microsoft.com/office/drawing/2014/main" val="364101916"/>
                    </a:ext>
                  </a:extLst>
                </a:gridCol>
                <a:gridCol w="1069848">
                  <a:extLst>
                    <a:ext uri="{9D8B030D-6E8A-4147-A177-3AD203B41FA5}">
                      <a16:colId xmlns:a16="http://schemas.microsoft.com/office/drawing/2014/main" val="3801952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4944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@TokioMAmerica - 2023-01-23 16:58:26</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Plano, TX office collected gently used professional attire, shoes, accessories, and unused toiletries to help women who are rejoining the workforce. 
This was all in partnership with a great local charity, @dressforsuccess Dallas! https://t.co/qVk7akc82Y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01/26/2023 01:06:42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0.4184 %</a:t>
                      </a:r>
                    </a:p>
                  </a:txBody>
                  <a:tcPr/>
                </a:tc>
                <a:extLst>
                  <a:ext uri="{0D108BD9-81ED-4DB2-BD59-A6C34878D82A}">
                    <a16:rowId xmlns:a16="http://schemas.microsoft.com/office/drawing/2014/main" val="2204914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@TokioMAmerica - 2023-01-30 16:15:40</a:t>
                      </a:r>
                      <a:r>
                        <a:rPr kumimoji="0" lang="en-US" sz="1000" b="0" i="0" u="none" strike="noStrike" kern="1200" cap="none" spc="0" normalizeH="0" baseline="0" noProof="0">
                          <a:ln>
                            <a:noFill/>
                          </a:ln>
                          <a:solidFill>
                            <a:prstClr val="black"/>
                          </a:solidFill>
                          <a:effectLst/>
                          <a:uLnTx/>
                          <a:uFillTx/>
                          <a:latin typeface="+mn-lt"/>
                          <a:ea typeface="+mn-ea"/>
                          <a:cs typeface="+mn-cs"/>
                        </a:rPr>
                        <a:t>
 TMA holds our customers and clients in the highest regard and strives to bring a professional and pleasant attitude to all of our business dealings. 
See the latest #VoiceOfTheCustomer! https://t.co/T2eNdO4sHH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02/01/2023 19:08:53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0.4149 %</a:t>
                      </a:r>
                    </a:p>
                  </a:txBody>
                  <a:tcPr/>
                </a:tc>
                <a:extLst>
                  <a:ext uri="{0D108BD9-81ED-4DB2-BD59-A6C34878D82A}">
                    <a16:rowId xmlns:a16="http://schemas.microsoft.com/office/drawing/2014/main" val="2265559622"/>
                  </a:ext>
                </a:extLst>
              </a:tr>
            </a:tbl>
          </a:graphicData>
        </a:graphic>
      </p:graphicFrame>
      <p:sp>
        <p:nvSpPr>
          <p:cNvPr id="4" name="Text Placeholder 3">
            <a:extLst>
              <a:ext uri="{FF2B5EF4-FFF2-40B4-BE49-F238E27FC236}">
                <a16:creationId xmlns:a16="http://schemas.microsoft.com/office/drawing/2014/main" id="{DA8701EC-F8EC-4C12-AA73-F0B3154D447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178659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002B2-BA12-4124-9F2E-A6C75885829C}"/>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458A0F03-9829-46FC-8BFF-A5A492B0D6D7}"/>
              </a:ext>
            </a:extLst>
          </p:cNvPr>
          <p:cNvGraphicFramePr>
            <a:graphicFrameLocks noGrp="1"/>
          </p:cNvGraphicFramePr>
          <p:nvPr>
            <p:ph type="tbl" sz="quarter" idx="13"/>
            <p:extLst>
              <p:ext uri="{D42A27DB-BD31-4B8C-83A1-F6EECF244321}">
                <p14:modId xmlns:p14="http://schemas.microsoft.com/office/powerpoint/2010/main" val="1257738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977337377"/>
                    </a:ext>
                  </a:extLst>
                </a:gridCol>
                <a:gridCol w="658368">
                  <a:extLst>
                    <a:ext uri="{9D8B030D-6E8A-4147-A177-3AD203B41FA5}">
                      <a16:colId xmlns:a16="http://schemas.microsoft.com/office/drawing/2014/main" val="2789356757"/>
                    </a:ext>
                  </a:extLst>
                </a:gridCol>
                <a:gridCol w="658368">
                  <a:extLst>
                    <a:ext uri="{9D8B030D-6E8A-4147-A177-3AD203B41FA5}">
                      <a16:colId xmlns:a16="http://schemas.microsoft.com/office/drawing/2014/main" val="78231021"/>
                    </a:ext>
                  </a:extLst>
                </a:gridCol>
                <a:gridCol w="658368">
                  <a:extLst>
                    <a:ext uri="{9D8B030D-6E8A-4147-A177-3AD203B41FA5}">
                      <a16:colId xmlns:a16="http://schemas.microsoft.com/office/drawing/2014/main" val="66281002"/>
                    </a:ext>
                  </a:extLst>
                </a:gridCol>
                <a:gridCol w="658368">
                  <a:extLst>
                    <a:ext uri="{9D8B030D-6E8A-4147-A177-3AD203B41FA5}">
                      <a16:colId xmlns:a16="http://schemas.microsoft.com/office/drawing/2014/main" val="747458776"/>
                    </a:ext>
                  </a:extLst>
                </a:gridCol>
                <a:gridCol w="658368">
                  <a:extLst>
                    <a:ext uri="{9D8B030D-6E8A-4147-A177-3AD203B41FA5}">
                      <a16:colId xmlns:a16="http://schemas.microsoft.com/office/drawing/2014/main" val="4067029102"/>
                    </a:ext>
                  </a:extLst>
                </a:gridCol>
                <a:gridCol w="658368">
                  <a:extLst>
                    <a:ext uri="{9D8B030D-6E8A-4147-A177-3AD203B41FA5}">
                      <a16:colId xmlns:a16="http://schemas.microsoft.com/office/drawing/2014/main" val="3924918605"/>
                    </a:ext>
                  </a:extLst>
                </a:gridCol>
                <a:gridCol w="658368">
                  <a:extLst>
                    <a:ext uri="{9D8B030D-6E8A-4147-A177-3AD203B41FA5}">
                      <a16:colId xmlns:a16="http://schemas.microsoft.com/office/drawing/2014/main" val="851384696"/>
                    </a:ext>
                  </a:extLst>
                </a:gridCol>
                <a:gridCol w="658368">
                  <a:extLst>
                    <a:ext uri="{9D8B030D-6E8A-4147-A177-3AD203B41FA5}">
                      <a16:colId xmlns:a16="http://schemas.microsoft.com/office/drawing/2014/main" val="3586456438"/>
                    </a:ext>
                  </a:extLst>
                </a:gridCol>
                <a:gridCol w="658368">
                  <a:extLst>
                    <a:ext uri="{9D8B030D-6E8A-4147-A177-3AD203B41FA5}">
                      <a16:colId xmlns:a16="http://schemas.microsoft.com/office/drawing/2014/main" val="731810275"/>
                    </a:ext>
                  </a:extLst>
                </a:gridCol>
                <a:gridCol w="658368">
                  <a:extLst>
                    <a:ext uri="{9D8B030D-6E8A-4147-A177-3AD203B41FA5}">
                      <a16:colId xmlns:a16="http://schemas.microsoft.com/office/drawing/2014/main" val="2933398421"/>
                    </a:ext>
                  </a:extLst>
                </a:gridCol>
                <a:gridCol w="658368">
                  <a:extLst>
                    <a:ext uri="{9D8B030D-6E8A-4147-A177-3AD203B41FA5}">
                      <a16:colId xmlns:a16="http://schemas.microsoft.com/office/drawing/2014/main" val="11180037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186171905"/>
                  </a:ext>
                </a:extLst>
              </a:tr>
              <a:tr h="370840">
                <a:tc>
                  <a:txBody>
                    <a:bodyPr/>
                    <a:lstStyle/>
                    <a:p>
                      <a:r>
                        <a:rPr lang="en-US" sz="1000"/>
                        <a:t>20228</a:t>
                      </a:r>
                    </a:p>
                  </a:txBody>
                  <a:tcPr/>
                </a:tc>
                <a:tc>
                  <a:txBody>
                    <a:bodyPr/>
                    <a:lstStyle/>
                    <a:p>
                      <a:r>
                        <a:rPr lang="en-US" sz="1000"/>
                        <a:t>163</a:t>
                      </a:r>
                    </a:p>
                  </a:txBody>
                  <a:tcPr/>
                </a:tc>
                <a:tc>
                  <a:txBody>
                    <a:bodyPr/>
                    <a:lstStyle/>
                    <a:p>
                      <a:r>
                        <a:rPr lang="en-US" sz="1000"/>
                        <a:t>11</a:t>
                      </a:r>
                    </a:p>
                  </a:txBody>
                  <a:tcPr/>
                </a:tc>
                <a:tc>
                  <a:txBody>
                    <a:bodyPr/>
                    <a:lstStyle/>
                    <a:p>
                      <a:r>
                        <a:rPr lang="en-US" sz="1000"/>
                        <a:t>499</a:t>
                      </a:r>
                    </a:p>
                  </a:txBody>
                  <a:tcPr/>
                </a:tc>
                <a:tc>
                  <a:txBody>
                    <a:bodyPr/>
                    <a:lstStyle/>
                    <a:p>
                      <a:r>
                        <a:rPr lang="en-US" sz="1000"/>
                        <a:t>45.363636363636</a:t>
                      </a:r>
                    </a:p>
                  </a:txBody>
                  <a:tcPr/>
                </a:tc>
                <a:tc>
                  <a:txBody>
                    <a:bodyPr/>
                    <a:lstStyle/>
                    <a:p>
                      <a:r>
                        <a:rPr lang="en-US" sz="1000"/>
                        <a:t>10</a:t>
                      </a:r>
                    </a:p>
                  </a:txBody>
                  <a:tcPr/>
                </a:tc>
                <a:tc>
                  <a:txBody>
                    <a:bodyPr/>
                    <a:lstStyle/>
                    <a:p>
                      <a:r>
                        <a:rPr lang="en-US" sz="1000"/>
                        <a:t>14</a:t>
                      </a:r>
                    </a:p>
                  </a:txBody>
                  <a:tcPr/>
                </a:tc>
                <a:tc>
                  <a:txBody>
                    <a:bodyPr/>
                    <a:lstStyle/>
                    <a:p>
                      <a:r>
                        <a:rPr lang="en-US" sz="1000"/>
                        <a:t>1463</a:t>
                      </a:r>
                    </a:p>
                  </a:txBody>
                  <a:tcPr/>
                </a:tc>
                <a:tc>
                  <a:txBody>
                    <a:bodyPr/>
                    <a:lstStyle/>
                    <a:p>
                      <a:r>
                        <a:rPr lang="en-US" sz="1000"/>
                        <a:t>22196</a:t>
                      </a:r>
                    </a:p>
                  </a:txBody>
                  <a:tcPr/>
                </a:tc>
                <a:tc>
                  <a:txBody>
                    <a:bodyPr/>
                    <a:lstStyle/>
                    <a:p>
                      <a:r>
                        <a:rPr lang="en-US" sz="1000"/>
                        <a:t>2017.8181818182</a:t>
                      </a:r>
                    </a:p>
                  </a:txBody>
                  <a:tcPr/>
                </a:tc>
                <a:tc>
                  <a:txBody>
                    <a:bodyPr/>
                    <a:lstStyle/>
                    <a:p>
                      <a:r>
                        <a:rPr lang="en-US" sz="1000"/>
                        <a:t>5.6958556534332 %</a:t>
                      </a:r>
                    </a:p>
                  </a:txBody>
                  <a:tcPr/>
                </a:tc>
                <a:tc>
                  <a:txBody>
                    <a:bodyPr/>
                    <a:lstStyle/>
                    <a:p>
                      <a:r>
                        <a:rPr lang="en-US" sz="1000"/>
                        <a:t>0</a:t>
                      </a:r>
                    </a:p>
                  </a:txBody>
                  <a:tcPr/>
                </a:tc>
                <a:extLst>
                  <a:ext uri="{0D108BD9-81ED-4DB2-BD59-A6C34878D82A}">
                    <a16:rowId xmlns:a16="http://schemas.microsoft.com/office/drawing/2014/main" val="448860983"/>
                  </a:ext>
                </a:extLst>
              </a:tr>
            </a:tbl>
          </a:graphicData>
        </a:graphic>
      </p:graphicFrame>
      <p:sp>
        <p:nvSpPr>
          <p:cNvPr id="4" name="Text Placeholder 3">
            <a:extLst>
              <a:ext uri="{FF2B5EF4-FFF2-40B4-BE49-F238E27FC236}">
                <a16:creationId xmlns:a16="http://schemas.microsoft.com/office/drawing/2014/main" id="{4548E40C-CE4A-4025-AA5E-C2659243B14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962139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E3EE3-A1D0-41C2-A3DF-76A9D15963CD}"/>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B722EC95-20CC-46F3-BA60-A44A0B7A13F2}"/>
              </a:ext>
            </a:extLst>
          </p:cNvPr>
          <p:cNvGraphicFramePr>
            <a:graphicFrameLocks noGrp="1"/>
          </p:cNvGraphicFramePr>
          <p:nvPr>
            <p:ph type="chart" sz="quarter" idx="13"/>
            <p:extLst>
              <p:ext uri="{D42A27DB-BD31-4B8C-83A1-F6EECF244321}">
                <p14:modId xmlns:p14="http://schemas.microsoft.com/office/powerpoint/2010/main" val="1699666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2066C4-CDD7-4F21-A535-FD969C21C67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30BAC14-E9E1-418E-9F1D-73A30F7CB8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3544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CC763-4C1D-4691-807C-7D567B62ABAC}"/>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7AE7C906-695C-42C9-BAFF-9F74E407A9DB}"/>
              </a:ext>
            </a:extLst>
          </p:cNvPr>
          <p:cNvGraphicFramePr>
            <a:graphicFrameLocks noGrp="1"/>
          </p:cNvGraphicFramePr>
          <p:nvPr>
            <p:ph type="chart" sz="quarter" idx="13"/>
            <p:extLst>
              <p:ext uri="{D42A27DB-BD31-4B8C-83A1-F6EECF244321}">
                <p14:modId xmlns:p14="http://schemas.microsoft.com/office/powerpoint/2010/main" val="4015858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D7E8B1-5877-4F1D-B151-15A5EA0F4F3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0CE77B4-CD7D-498F-AEC9-FCE7A025F0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0061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8B62A-DCDC-4034-944A-A997D53535A1}"/>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BE8C8D3E-4EC5-4A09-A428-9F5DEAEA1709}"/>
              </a:ext>
            </a:extLst>
          </p:cNvPr>
          <p:cNvGraphicFramePr>
            <a:graphicFrameLocks noGrp="1"/>
          </p:cNvGraphicFramePr>
          <p:nvPr>
            <p:ph type="chart" sz="quarter" idx="13"/>
            <p:extLst>
              <p:ext uri="{D42A27DB-BD31-4B8C-83A1-F6EECF244321}">
                <p14:modId xmlns:p14="http://schemas.microsoft.com/office/powerpoint/2010/main" val="513665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2098EE-9B88-4756-8CB4-4D71841082A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9DD28A5-0A9D-4634-80A4-27161C19B0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6095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46879-818A-4492-862A-FFE9A87827DF}"/>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F44DB885-8794-46A0-B00C-87A628B5468C}"/>
              </a:ext>
            </a:extLst>
          </p:cNvPr>
          <p:cNvGraphicFramePr>
            <a:graphicFrameLocks noGrp="1"/>
          </p:cNvGraphicFramePr>
          <p:nvPr>
            <p:ph type="chart" sz="quarter" idx="13"/>
            <p:extLst>
              <p:ext uri="{D42A27DB-BD31-4B8C-83A1-F6EECF244321}">
                <p14:modId xmlns:p14="http://schemas.microsoft.com/office/powerpoint/2010/main" val="3534144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1BBA3A-AC88-4878-B0AD-4B3B5693FBE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DF950AD-EA78-4F94-BCFC-A2E425B4CE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1382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307A0-FC86-4378-9D6B-8B5D2202600D}"/>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4B025365-8DD7-4F1A-9E69-C92400C24F6C}"/>
              </a:ext>
            </a:extLst>
          </p:cNvPr>
          <p:cNvGraphicFramePr>
            <a:graphicFrameLocks noGrp="1"/>
          </p:cNvGraphicFramePr>
          <p:nvPr>
            <p:ph type="tbl" sz="quarter" idx="13"/>
            <p:extLst>
              <p:ext uri="{D42A27DB-BD31-4B8C-83A1-F6EECF244321}">
                <p14:modId xmlns:p14="http://schemas.microsoft.com/office/powerpoint/2010/main" val="1419513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03463540"/>
                    </a:ext>
                  </a:extLst>
                </a:gridCol>
                <a:gridCol w="740664">
                  <a:extLst>
                    <a:ext uri="{9D8B030D-6E8A-4147-A177-3AD203B41FA5}">
                      <a16:colId xmlns:a16="http://schemas.microsoft.com/office/drawing/2014/main" val="1422483686"/>
                    </a:ext>
                  </a:extLst>
                </a:gridCol>
                <a:gridCol w="740664">
                  <a:extLst>
                    <a:ext uri="{9D8B030D-6E8A-4147-A177-3AD203B41FA5}">
                      <a16:colId xmlns:a16="http://schemas.microsoft.com/office/drawing/2014/main" val="189692266"/>
                    </a:ext>
                  </a:extLst>
                </a:gridCol>
                <a:gridCol w="740664">
                  <a:extLst>
                    <a:ext uri="{9D8B030D-6E8A-4147-A177-3AD203B41FA5}">
                      <a16:colId xmlns:a16="http://schemas.microsoft.com/office/drawing/2014/main" val="886477314"/>
                    </a:ext>
                  </a:extLst>
                </a:gridCol>
                <a:gridCol w="740664">
                  <a:extLst>
                    <a:ext uri="{9D8B030D-6E8A-4147-A177-3AD203B41FA5}">
                      <a16:colId xmlns:a16="http://schemas.microsoft.com/office/drawing/2014/main" val="4097501440"/>
                    </a:ext>
                  </a:extLst>
                </a:gridCol>
                <a:gridCol w="740664">
                  <a:extLst>
                    <a:ext uri="{9D8B030D-6E8A-4147-A177-3AD203B41FA5}">
                      <a16:colId xmlns:a16="http://schemas.microsoft.com/office/drawing/2014/main" val="3251872782"/>
                    </a:ext>
                  </a:extLst>
                </a:gridCol>
                <a:gridCol w="740664">
                  <a:extLst>
                    <a:ext uri="{9D8B030D-6E8A-4147-A177-3AD203B41FA5}">
                      <a16:colId xmlns:a16="http://schemas.microsoft.com/office/drawing/2014/main" val="1478285514"/>
                    </a:ext>
                  </a:extLst>
                </a:gridCol>
                <a:gridCol w="740664">
                  <a:extLst>
                    <a:ext uri="{9D8B030D-6E8A-4147-A177-3AD203B41FA5}">
                      <a16:colId xmlns:a16="http://schemas.microsoft.com/office/drawing/2014/main" val="309695996"/>
                    </a:ext>
                  </a:extLst>
                </a:gridCol>
                <a:gridCol w="740664">
                  <a:extLst>
                    <a:ext uri="{9D8B030D-6E8A-4147-A177-3AD203B41FA5}">
                      <a16:colId xmlns:a16="http://schemas.microsoft.com/office/drawing/2014/main" val="2646355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5193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- 2023-01-23 16:56:32</a:t>
                      </a:r>
                      <a:r>
                        <a:rPr kumimoji="0" lang="en-US" sz="1000" b="0" i="0" u="none" strike="noStrike" kern="1200" cap="none" spc="0" normalizeH="0" baseline="0" noProof="0">
                          <a:ln>
                            <a:noFill/>
                          </a:ln>
                          <a:solidFill>
                            <a:prstClr val="black"/>
                          </a:solidFill>
                          <a:effectLst/>
                          <a:uLnTx/>
                          <a:uFillTx/>
                          <a:latin typeface="+mn-lt"/>
                          <a:ea typeface="+mn-ea"/>
                          <a:cs typeface="+mn-cs"/>
                        </a:rPr>
                        <a:t>
 Last week, employees in our Plano, TX office collected gently used professional attire, shoes, accessories, and unused toiletries to help women who are rejoining the workforce.
This was all in partnership with a great local charity, Dress for Success Dallas - a non-profit organization dedicated to empowering women to achieve economic independence by providing a network of support, professional attire and career development tools.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4616430"/>
                  </a:ext>
                </a:extLst>
              </a:tr>
            </a:tbl>
          </a:graphicData>
        </a:graphic>
      </p:graphicFrame>
      <p:sp>
        <p:nvSpPr>
          <p:cNvPr id="4" name="Text Placeholder 3">
            <a:extLst>
              <a:ext uri="{FF2B5EF4-FFF2-40B4-BE49-F238E27FC236}">
                <a16:creationId xmlns:a16="http://schemas.microsoft.com/office/drawing/2014/main" id="{F912747A-B826-4D27-9897-C85CCD4E6F9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950005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D3EC5-DAD9-4AEA-B18A-D243D4B07817}"/>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8385DC0A-C614-464D-9BBC-EA673F8F7D8B}"/>
              </a:ext>
            </a:extLst>
          </p:cNvPr>
          <p:cNvGraphicFramePr>
            <a:graphicFrameLocks noGrp="1"/>
          </p:cNvGraphicFramePr>
          <p:nvPr>
            <p:ph type="tbl" sz="quarter" idx="13"/>
            <p:extLst>
              <p:ext uri="{D42A27DB-BD31-4B8C-83A1-F6EECF244321}">
                <p14:modId xmlns:p14="http://schemas.microsoft.com/office/powerpoint/2010/main" val="1137880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3623852"/>
                    </a:ext>
                  </a:extLst>
                </a:gridCol>
                <a:gridCol w="740664">
                  <a:extLst>
                    <a:ext uri="{9D8B030D-6E8A-4147-A177-3AD203B41FA5}">
                      <a16:colId xmlns:a16="http://schemas.microsoft.com/office/drawing/2014/main" val="671415134"/>
                    </a:ext>
                  </a:extLst>
                </a:gridCol>
                <a:gridCol w="740664">
                  <a:extLst>
                    <a:ext uri="{9D8B030D-6E8A-4147-A177-3AD203B41FA5}">
                      <a16:colId xmlns:a16="http://schemas.microsoft.com/office/drawing/2014/main" val="2623511649"/>
                    </a:ext>
                  </a:extLst>
                </a:gridCol>
                <a:gridCol w="740664">
                  <a:extLst>
                    <a:ext uri="{9D8B030D-6E8A-4147-A177-3AD203B41FA5}">
                      <a16:colId xmlns:a16="http://schemas.microsoft.com/office/drawing/2014/main" val="3104997110"/>
                    </a:ext>
                  </a:extLst>
                </a:gridCol>
                <a:gridCol w="740664">
                  <a:extLst>
                    <a:ext uri="{9D8B030D-6E8A-4147-A177-3AD203B41FA5}">
                      <a16:colId xmlns:a16="http://schemas.microsoft.com/office/drawing/2014/main" val="2553784175"/>
                    </a:ext>
                  </a:extLst>
                </a:gridCol>
                <a:gridCol w="740664">
                  <a:extLst>
                    <a:ext uri="{9D8B030D-6E8A-4147-A177-3AD203B41FA5}">
                      <a16:colId xmlns:a16="http://schemas.microsoft.com/office/drawing/2014/main" val="818295452"/>
                    </a:ext>
                  </a:extLst>
                </a:gridCol>
                <a:gridCol w="740664">
                  <a:extLst>
                    <a:ext uri="{9D8B030D-6E8A-4147-A177-3AD203B41FA5}">
                      <a16:colId xmlns:a16="http://schemas.microsoft.com/office/drawing/2014/main" val="2834176281"/>
                    </a:ext>
                  </a:extLst>
                </a:gridCol>
                <a:gridCol w="740664">
                  <a:extLst>
                    <a:ext uri="{9D8B030D-6E8A-4147-A177-3AD203B41FA5}">
                      <a16:colId xmlns:a16="http://schemas.microsoft.com/office/drawing/2014/main" val="3086703351"/>
                    </a:ext>
                  </a:extLst>
                </a:gridCol>
                <a:gridCol w="740664">
                  <a:extLst>
                    <a:ext uri="{9D8B030D-6E8A-4147-A177-3AD203B41FA5}">
                      <a16:colId xmlns:a16="http://schemas.microsoft.com/office/drawing/2014/main" val="2926029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9462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- 2023-01-06 16:31:10</a:t>
                      </a:r>
                      <a:r>
                        <a:rPr kumimoji="0" lang="en-US" sz="1000" b="0" i="0" u="none" strike="noStrike" kern="1200" cap="none" spc="0" normalizeH="0" baseline="0" noProof="0">
                          <a:ln>
                            <a:noFill/>
                          </a:ln>
                          <a:solidFill>
                            <a:prstClr val="black"/>
                          </a:solidFill>
                          <a:effectLst/>
                          <a:uLnTx/>
                          <a:uFillTx/>
                          <a:latin typeface="+mn-lt"/>
                          <a:ea typeface="+mn-ea"/>
                          <a:cs typeface="+mn-cs"/>
                        </a:rPr>
                        <a:t>
 In December, employees from Underwriting, Corporate Underwriting, and Corporate Reinsurance teams in Jersey City gathered to work together to build bikes for charity. 
They assembled 6 children’s bicycles that were donated to the Jersey City Police Athletic League. 🚲🎁It was a great opportunity to give back to our community and have fun at the same time!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16.534152511746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6270585"/>
                  </a:ext>
                </a:extLst>
              </a:tr>
            </a:tbl>
          </a:graphicData>
        </a:graphic>
      </p:graphicFrame>
      <p:sp>
        <p:nvSpPr>
          <p:cNvPr id="4" name="Text Placeholder 3">
            <a:extLst>
              <a:ext uri="{FF2B5EF4-FFF2-40B4-BE49-F238E27FC236}">
                <a16:creationId xmlns:a16="http://schemas.microsoft.com/office/drawing/2014/main" id="{F5520E33-6144-4E63-930C-62BAEB1368A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632134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AD713-8A9C-407D-A858-FBDC7225C60B}"/>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BF2F9319-9B09-45B8-98D4-0CB9E2F7DC14}"/>
              </a:ext>
            </a:extLst>
          </p:cNvPr>
          <p:cNvGraphicFramePr>
            <a:graphicFrameLocks noGrp="1"/>
          </p:cNvGraphicFramePr>
          <p:nvPr>
            <p:ph type="tbl" sz="quarter" idx="13"/>
            <p:extLst>
              <p:ext uri="{D42A27DB-BD31-4B8C-83A1-F6EECF244321}">
                <p14:modId xmlns:p14="http://schemas.microsoft.com/office/powerpoint/2010/main" val="13343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81550034"/>
                    </a:ext>
                  </a:extLst>
                </a:gridCol>
                <a:gridCol w="740664">
                  <a:extLst>
                    <a:ext uri="{9D8B030D-6E8A-4147-A177-3AD203B41FA5}">
                      <a16:colId xmlns:a16="http://schemas.microsoft.com/office/drawing/2014/main" val="2863666386"/>
                    </a:ext>
                  </a:extLst>
                </a:gridCol>
                <a:gridCol w="740664">
                  <a:extLst>
                    <a:ext uri="{9D8B030D-6E8A-4147-A177-3AD203B41FA5}">
                      <a16:colId xmlns:a16="http://schemas.microsoft.com/office/drawing/2014/main" val="614584983"/>
                    </a:ext>
                  </a:extLst>
                </a:gridCol>
                <a:gridCol w="740664">
                  <a:extLst>
                    <a:ext uri="{9D8B030D-6E8A-4147-A177-3AD203B41FA5}">
                      <a16:colId xmlns:a16="http://schemas.microsoft.com/office/drawing/2014/main" val="4169866421"/>
                    </a:ext>
                  </a:extLst>
                </a:gridCol>
                <a:gridCol w="740664">
                  <a:extLst>
                    <a:ext uri="{9D8B030D-6E8A-4147-A177-3AD203B41FA5}">
                      <a16:colId xmlns:a16="http://schemas.microsoft.com/office/drawing/2014/main" val="4209057230"/>
                    </a:ext>
                  </a:extLst>
                </a:gridCol>
                <a:gridCol w="740664">
                  <a:extLst>
                    <a:ext uri="{9D8B030D-6E8A-4147-A177-3AD203B41FA5}">
                      <a16:colId xmlns:a16="http://schemas.microsoft.com/office/drawing/2014/main" val="4218116568"/>
                    </a:ext>
                  </a:extLst>
                </a:gridCol>
                <a:gridCol w="740664">
                  <a:extLst>
                    <a:ext uri="{9D8B030D-6E8A-4147-A177-3AD203B41FA5}">
                      <a16:colId xmlns:a16="http://schemas.microsoft.com/office/drawing/2014/main" val="3253099557"/>
                    </a:ext>
                  </a:extLst>
                </a:gridCol>
                <a:gridCol w="740664">
                  <a:extLst>
                    <a:ext uri="{9D8B030D-6E8A-4147-A177-3AD203B41FA5}">
                      <a16:colId xmlns:a16="http://schemas.microsoft.com/office/drawing/2014/main" val="3353610896"/>
                    </a:ext>
                  </a:extLst>
                </a:gridCol>
                <a:gridCol w="740664">
                  <a:extLst>
                    <a:ext uri="{9D8B030D-6E8A-4147-A177-3AD203B41FA5}">
                      <a16:colId xmlns:a16="http://schemas.microsoft.com/office/drawing/2014/main" val="3579031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5768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- 2023-01-09 16:26:43</a:t>
                      </a:r>
                      <a:r>
                        <a:rPr kumimoji="0" lang="en-US" sz="1000" b="0" i="0" u="none" strike="noStrike" kern="1200" cap="none" spc="0" normalizeH="0" baseline="0" noProof="0">
                          <a:ln>
                            <a:noFill/>
                          </a:ln>
                          <a:solidFill>
                            <a:prstClr val="black"/>
                          </a:solidFill>
                          <a:effectLst/>
                          <a:uLnTx/>
                          <a:uFillTx/>
                          <a:latin typeface="+mn-lt"/>
                          <a:ea typeface="+mn-ea"/>
                          <a:cs typeface="+mn-cs"/>
                        </a:rPr>
                        <a:t>
 TMA's Senior Vice President of Inland Marine Ben Tuttle will appear as a panelist on an upcoming Inland Marine Underwriters Association (IMUA) webinar focused on Compliance and Market Regulation. 
This engaging webinar on February 15th will cover major trends, issues, and topics regarding the ever-evolving Inland Marine Insurance industry.
Click here to register - https://lnkd.in/eqPehdi7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4.9387300408466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7467891"/>
                  </a:ext>
                </a:extLst>
              </a:tr>
            </a:tbl>
          </a:graphicData>
        </a:graphic>
      </p:graphicFrame>
      <p:sp>
        <p:nvSpPr>
          <p:cNvPr id="4" name="Text Placeholder 3">
            <a:extLst>
              <a:ext uri="{FF2B5EF4-FFF2-40B4-BE49-F238E27FC236}">
                <a16:creationId xmlns:a16="http://schemas.microsoft.com/office/drawing/2014/main" id="{366F4A5C-E11A-4796-A632-B6183E85D81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8093481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03761-F826-4CCF-B133-4913AF26F520}"/>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9BBEF732-7AC2-4E80-893F-F16640B7ABFA}"/>
              </a:ext>
            </a:extLst>
          </p:cNvPr>
          <p:cNvGraphicFramePr>
            <a:graphicFrameLocks noGrp="1"/>
          </p:cNvGraphicFramePr>
          <p:nvPr>
            <p:ph type="tbl" sz="quarter" idx="13"/>
            <p:extLst>
              <p:ext uri="{D42A27DB-BD31-4B8C-83A1-F6EECF244321}">
                <p14:modId xmlns:p14="http://schemas.microsoft.com/office/powerpoint/2010/main" val="3636128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31405940"/>
                    </a:ext>
                  </a:extLst>
                </a:gridCol>
                <a:gridCol w="576072">
                  <a:extLst>
                    <a:ext uri="{9D8B030D-6E8A-4147-A177-3AD203B41FA5}">
                      <a16:colId xmlns:a16="http://schemas.microsoft.com/office/drawing/2014/main" val="3877268911"/>
                    </a:ext>
                  </a:extLst>
                </a:gridCol>
                <a:gridCol w="576072">
                  <a:extLst>
                    <a:ext uri="{9D8B030D-6E8A-4147-A177-3AD203B41FA5}">
                      <a16:colId xmlns:a16="http://schemas.microsoft.com/office/drawing/2014/main" val="3587974693"/>
                    </a:ext>
                  </a:extLst>
                </a:gridCol>
                <a:gridCol w="576072">
                  <a:extLst>
                    <a:ext uri="{9D8B030D-6E8A-4147-A177-3AD203B41FA5}">
                      <a16:colId xmlns:a16="http://schemas.microsoft.com/office/drawing/2014/main" val="1917506279"/>
                    </a:ext>
                  </a:extLst>
                </a:gridCol>
                <a:gridCol w="576072">
                  <a:extLst>
                    <a:ext uri="{9D8B030D-6E8A-4147-A177-3AD203B41FA5}">
                      <a16:colId xmlns:a16="http://schemas.microsoft.com/office/drawing/2014/main" val="3880081779"/>
                    </a:ext>
                  </a:extLst>
                </a:gridCol>
                <a:gridCol w="576072">
                  <a:extLst>
                    <a:ext uri="{9D8B030D-6E8A-4147-A177-3AD203B41FA5}">
                      <a16:colId xmlns:a16="http://schemas.microsoft.com/office/drawing/2014/main" val="657537547"/>
                    </a:ext>
                  </a:extLst>
                </a:gridCol>
                <a:gridCol w="576072">
                  <a:extLst>
                    <a:ext uri="{9D8B030D-6E8A-4147-A177-3AD203B41FA5}">
                      <a16:colId xmlns:a16="http://schemas.microsoft.com/office/drawing/2014/main" val="3886638994"/>
                    </a:ext>
                  </a:extLst>
                </a:gridCol>
                <a:gridCol w="576072">
                  <a:extLst>
                    <a:ext uri="{9D8B030D-6E8A-4147-A177-3AD203B41FA5}">
                      <a16:colId xmlns:a16="http://schemas.microsoft.com/office/drawing/2014/main" val="2932927050"/>
                    </a:ext>
                  </a:extLst>
                </a:gridCol>
                <a:gridCol w="576072">
                  <a:extLst>
                    <a:ext uri="{9D8B030D-6E8A-4147-A177-3AD203B41FA5}">
                      <a16:colId xmlns:a16="http://schemas.microsoft.com/office/drawing/2014/main" val="1548616122"/>
                    </a:ext>
                  </a:extLst>
                </a:gridCol>
                <a:gridCol w="576072">
                  <a:extLst>
                    <a:ext uri="{9D8B030D-6E8A-4147-A177-3AD203B41FA5}">
                      <a16:colId xmlns:a16="http://schemas.microsoft.com/office/drawing/2014/main" val="2660813130"/>
                    </a:ext>
                  </a:extLst>
                </a:gridCol>
                <a:gridCol w="576072">
                  <a:extLst>
                    <a:ext uri="{9D8B030D-6E8A-4147-A177-3AD203B41FA5}">
                      <a16:colId xmlns:a16="http://schemas.microsoft.com/office/drawing/2014/main" val="128501669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6932059"/>
                  </a:ext>
                </a:extLst>
              </a:tr>
              <a:tr h="370840">
                <a:tc>
                  <a:txBody>
                    <a:bodyPr/>
                    <a:lstStyle/>
                    <a:p>
                      <a:r>
                        <a:rPr lang="en-US" sz="1000"/>
                        <a:t>tmamerica</a:t>
                      </a:r>
                    </a:p>
                  </a:txBody>
                  <a:tcPr/>
                </a:tc>
                <a:tc>
                  <a:txBody>
                    <a:bodyPr/>
                    <a:lstStyle/>
                    <a:p>
                      <a:r>
                        <a:rPr lang="en-US" sz="1000"/>
                        <a:t>487</a:t>
                      </a:r>
                    </a:p>
                  </a:txBody>
                  <a:tcPr/>
                </a:tc>
                <a:tc>
                  <a:txBody>
                    <a:bodyPr/>
                    <a:lstStyle/>
                    <a:p>
                      <a:r>
                        <a:rPr lang="en-US" sz="1000"/>
                        <a:t>4</a:t>
                      </a:r>
                    </a:p>
                  </a:txBody>
                  <a:tcPr/>
                </a:tc>
                <a:tc>
                  <a:txBody>
                    <a:bodyPr/>
                    <a:lstStyle/>
                    <a:p>
                      <a:r>
                        <a:rPr lang="en-US" sz="1000"/>
                        <a:t>7</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49</a:t>
                      </a:r>
                    </a:p>
                  </a:txBody>
                  <a:tcPr/>
                </a:tc>
                <a:tc>
                  <a:txBody>
                    <a:bodyPr/>
                    <a:lstStyle/>
                    <a:p>
                      <a:r>
                        <a:rPr lang="en-US" sz="1000"/>
                        <a:t>5</a:t>
                      </a:r>
                    </a:p>
                  </a:txBody>
                  <a:tcPr/>
                </a:tc>
                <a:tc>
                  <a:txBody>
                    <a:bodyPr/>
                    <a:lstStyle/>
                    <a:p>
                      <a:r>
                        <a:rPr lang="en-US" sz="1000"/>
                        <a:t>1.1134 %</a:t>
                      </a:r>
                    </a:p>
                  </a:txBody>
                  <a:tcPr/>
                </a:tc>
                <a:extLst>
                  <a:ext uri="{0D108BD9-81ED-4DB2-BD59-A6C34878D82A}">
                    <a16:rowId xmlns:a16="http://schemas.microsoft.com/office/drawing/2014/main" val="2388511869"/>
                  </a:ext>
                </a:extLst>
              </a:tr>
            </a:tbl>
          </a:graphicData>
        </a:graphic>
      </p:graphicFrame>
      <p:sp>
        <p:nvSpPr>
          <p:cNvPr id="4" name="Text Placeholder 3">
            <a:extLst>
              <a:ext uri="{FF2B5EF4-FFF2-40B4-BE49-F238E27FC236}">
                <a16:creationId xmlns:a16="http://schemas.microsoft.com/office/drawing/2014/main" id="{F6C836DE-CE9B-479A-97F7-B8F69EFFBCC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353879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E4777-AAB5-4410-881A-7ED6F12FB6E6}"/>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31134D1E-02D7-4836-A271-3765299D861F}"/>
              </a:ext>
            </a:extLst>
          </p:cNvPr>
          <p:cNvGraphicFramePr>
            <a:graphicFrameLocks noGrp="1"/>
          </p:cNvGraphicFramePr>
          <p:nvPr>
            <p:ph type="chart" sz="quarter" idx="13"/>
            <p:extLst>
              <p:ext uri="{D42A27DB-BD31-4B8C-83A1-F6EECF244321}">
                <p14:modId xmlns:p14="http://schemas.microsoft.com/office/powerpoint/2010/main" val="3955675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0A348E-2F02-41FA-A5D4-C3E731662B8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CC02254-460E-44AC-9B34-E446A51987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9607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A7995-8066-455D-B0F8-F6E358BA09C6}"/>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B550D4C7-7766-48AB-B7D0-B12997319006}"/>
              </a:ext>
            </a:extLst>
          </p:cNvPr>
          <p:cNvGraphicFramePr>
            <a:graphicFrameLocks noGrp="1"/>
          </p:cNvGraphicFramePr>
          <p:nvPr>
            <p:ph type="chart" sz="quarter" idx="13"/>
            <p:extLst>
              <p:ext uri="{D42A27DB-BD31-4B8C-83A1-F6EECF244321}">
                <p14:modId xmlns:p14="http://schemas.microsoft.com/office/powerpoint/2010/main" val="545646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DC1BFA-920C-40B3-A56F-1BCB9C664D4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487C937-9B44-4B4D-BAAD-FA029F354E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4271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38B7D-8E9A-4D80-9C0E-92BBE3DC91E9}"/>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A6F458A9-DD8E-4FCC-9522-CB93E26C2D34}"/>
              </a:ext>
            </a:extLst>
          </p:cNvPr>
          <p:cNvGraphicFramePr>
            <a:graphicFrameLocks noGrp="1"/>
          </p:cNvGraphicFramePr>
          <p:nvPr>
            <p:ph type="chart" sz="quarter" idx="13"/>
            <p:extLst>
              <p:ext uri="{D42A27DB-BD31-4B8C-83A1-F6EECF244321}">
                <p14:modId xmlns:p14="http://schemas.microsoft.com/office/powerpoint/2010/main" val="1882677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B394F9-0236-4D3D-A61A-2A5963B5E3C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0FE2E81-6BB3-4175-BA21-E2182EA5D0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5037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0ABA1-A572-4A3F-967C-BCFF15260415}"/>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DF05CAE0-2740-4B96-8941-DE6D44358EF5}"/>
              </a:ext>
            </a:extLst>
          </p:cNvPr>
          <p:cNvGraphicFramePr>
            <a:graphicFrameLocks noGrp="1"/>
          </p:cNvGraphicFramePr>
          <p:nvPr>
            <p:ph type="chart" sz="quarter" idx="13"/>
            <p:extLst>
              <p:ext uri="{D42A27DB-BD31-4B8C-83A1-F6EECF244321}">
                <p14:modId xmlns:p14="http://schemas.microsoft.com/office/powerpoint/2010/main" val="379116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FB86F0-1D60-44ED-B666-688BA4CA5B9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AE16129-473D-41B7-9872-8E26CA2476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603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9A05C-9329-40AA-8632-C296593BBB5A}"/>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6CBAF1DC-FEE7-4AB2-B802-9F0AB6490CA4}"/>
              </a:ext>
            </a:extLst>
          </p:cNvPr>
          <p:cNvGraphicFramePr>
            <a:graphicFrameLocks noGrp="1"/>
          </p:cNvGraphicFramePr>
          <p:nvPr>
            <p:ph type="tbl" sz="quarter" idx="13"/>
            <p:extLst>
              <p:ext uri="{D42A27DB-BD31-4B8C-83A1-F6EECF244321}">
                <p14:modId xmlns:p14="http://schemas.microsoft.com/office/powerpoint/2010/main" val="4037592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9752573"/>
                    </a:ext>
                  </a:extLst>
                </a:gridCol>
                <a:gridCol w="1810512">
                  <a:extLst>
                    <a:ext uri="{9D8B030D-6E8A-4147-A177-3AD203B41FA5}">
                      <a16:colId xmlns:a16="http://schemas.microsoft.com/office/drawing/2014/main" val="577180556"/>
                    </a:ext>
                  </a:extLst>
                </a:gridCol>
                <a:gridCol w="822960">
                  <a:extLst>
                    <a:ext uri="{9D8B030D-6E8A-4147-A177-3AD203B41FA5}">
                      <a16:colId xmlns:a16="http://schemas.microsoft.com/office/drawing/2014/main" val="1996186524"/>
                    </a:ext>
                  </a:extLst>
                </a:gridCol>
                <a:gridCol w="822960">
                  <a:extLst>
                    <a:ext uri="{9D8B030D-6E8A-4147-A177-3AD203B41FA5}">
                      <a16:colId xmlns:a16="http://schemas.microsoft.com/office/drawing/2014/main" val="2991337578"/>
                    </a:ext>
                  </a:extLst>
                </a:gridCol>
                <a:gridCol w="822960">
                  <a:extLst>
                    <a:ext uri="{9D8B030D-6E8A-4147-A177-3AD203B41FA5}">
                      <a16:colId xmlns:a16="http://schemas.microsoft.com/office/drawing/2014/main" val="3583697242"/>
                    </a:ext>
                  </a:extLst>
                </a:gridCol>
                <a:gridCol w="822960">
                  <a:extLst>
                    <a:ext uri="{9D8B030D-6E8A-4147-A177-3AD203B41FA5}">
                      <a16:colId xmlns:a16="http://schemas.microsoft.com/office/drawing/2014/main" val="1800988901"/>
                    </a:ext>
                  </a:extLst>
                </a:gridCol>
                <a:gridCol w="822960">
                  <a:extLst>
                    <a:ext uri="{9D8B030D-6E8A-4147-A177-3AD203B41FA5}">
                      <a16:colId xmlns:a16="http://schemas.microsoft.com/office/drawing/2014/main" val="1856382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4307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- 2023-01-23 17:01:27</a:t>
                      </a:r>
                      <a:r>
                        <a:rPr kumimoji="0" lang="en-US" sz="1000" b="0" i="0" u="none" strike="noStrike" kern="1200" cap="none" spc="0" normalizeH="0" baseline="0" noProof="0">
                          <a:ln>
                            <a:noFill/>
                          </a:ln>
                          <a:solidFill>
                            <a:prstClr val="black"/>
                          </a:solidFill>
                          <a:effectLst/>
                          <a:uLnTx/>
                          <a:uFillTx/>
                          <a:latin typeface="+mn-lt"/>
                          <a:ea typeface="+mn-ea"/>
                          <a:cs typeface="+mn-cs"/>
                        </a:rPr>
                        <a:t>
 Last week, employees in our Plano, TX office collected gently used professional attire, shoes, accessories and unused toiletries to help women who are rejoining the workforce.
This was all in partnership with a great local charity, dressforsuccessdallasfortwor- a non-profit organization dedicated to empowering women to achieve economic independence by providing a network of support, professional attire and career development tools.
#dallas #plano #dressforsuccess #insurancegivesback #insurance #csr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https://quintly-image-storage.s3.amazonaws.com/a8463497d6ac59d9f9b31e3831c67b7f/77bb7a95ad73008d5424a349b82ed234.jpg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02/06/2023 07:07:18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61411771"/>
                  </a:ext>
                </a:extLst>
              </a:tr>
            </a:tbl>
          </a:graphicData>
        </a:graphic>
      </p:graphicFrame>
      <p:sp>
        <p:nvSpPr>
          <p:cNvPr id="4" name="Text Placeholder 3">
            <a:extLst>
              <a:ext uri="{FF2B5EF4-FFF2-40B4-BE49-F238E27FC236}">
                <a16:creationId xmlns:a16="http://schemas.microsoft.com/office/drawing/2014/main" id="{7A5C82D2-6CD6-44CD-BF23-D2A2B3697DD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515331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CEE6-058C-4D2E-81BD-C80FB936C1D3}"/>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DE8D8D02-0B3D-4F72-826C-A80C33203812}"/>
              </a:ext>
            </a:extLst>
          </p:cNvPr>
          <p:cNvGraphicFramePr>
            <a:graphicFrameLocks noGrp="1"/>
          </p:cNvGraphicFramePr>
          <p:nvPr>
            <p:ph type="tbl" sz="quarter" idx="13"/>
            <p:extLst>
              <p:ext uri="{D42A27DB-BD31-4B8C-83A1-F6EECF244321}">
                <p14:modId xmlns:p14="http://schemas.microsoft.com/office/powerpoint/2010/main" val="1164622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15851658"/>
                    </a:ext>
                  </a:extLst>
                </a:gridCol>
                <a:gridCol w="1810512">
                  <a:extLst>
                    <a:ext uri="{9D8B030D-6E8A-4147-A177-3AD203B41FA5}">
                      <a16:colId xmlns:a16="http://schemas.microsoft.com/office/drawing/2014/main" val="4056909963"/>
                    </a:ext>
                  </a:extLst>
                </a:gridCol>
                <a:gridCol w="822960">
                  <a:extLst>
                    <a:ext uri="{9D8B030D-6E8A-4147-A177-3AD203B41FA5}">
                      <a16:colId xmlns:a16="http://schemas.microsoft.com/office/drawing/2014/main" val="834499776"/>
                    </a:ext>
                  </a:extLst>
                </a:gridCol>
                <a:gridCol w="822960">
                  <a:extLst>
                    <a:ext uri="{9D8B030D-6E8A-4147-A177-3AD203B41FA5}">
                      <a16:colId xmlns:a16="http://schemas.microsoft.com/office/drawing/2014/main" val="115995513"/>
                    </a:ext>
                  </a:extLst>
                </a:gridCol>
                <a:gridCol w="822960">
                  <a:extLst>
                    <a:ext uri="{9D8B030D-6E8A-4147-A177-3AD203B41FA5}">
                      <a16:colId xmlns:a16="http://schemas.microsoft.com/office/drawing/2014/main" val="3643026141"/>
                    </a:ext>
                  </a:extLst>
                </a:gridCol>
                <a:gridCol w="822960">
                  <a:extLst>
                    <a:ext uri="{9D8B030D-6E8A-4147-A177-3AD203B41FA5}">
                      <a16:colId xmlns:a16="http://schemas.microsoft.com/office/drawing/2014/main" val="1770867517"/>
                    </a:ext>
                  </a:extLst>
                </a:gridCol>
                <a:gridCol w="822960">
                  <a:extLst>
                    <a:ext uri="{9D8B030D-6E8A-4147-A177-3AD203B41FA5}">
                      <a16:colId xmlns:a16="http://schemas.microsoft.com/office/drawing/2014/main" val="698707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081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- 2023-01-20 16:57:42</a:t>
                      </a:r>
                      <a:r>
                        <a:rPr kumimoji="0" lang="en-US" sz="1000" b="0" i="0" u="none" strike="noStrike" kern="1200" cap="none" spc="0" normalizeH="0" baseline="0" noProof="0">
                          <a:ln>
                            <a:noFill/>
                          </a:ln>
                          <a:solidFill>
                            <a:prstClr val="black"/>
                          </a:solidFill>
                          <a:effectLst/>
                          <a:uLnTx/>
                          <a:uFillTx/>
                          <a:latin typeface="+mn-lt"/>
                          <a:ea typeface="+mn-ea"/>
                          <a:cs typeface="+mn-cs"/>
                        </a:rPr>
                        <a:t>
 Last week, in honor of Martin Luther King Day, we held in-office volunteer events across all of our office locations!
In Atlanta, we partnered with hopeatlanta to prepare hygiene kits for their programs that benefit the unsheltered who seek refuge at their locations. In Chicago, employees supported the nightministryassociateboard preparing health care bundles for unhoused and those experiencing poverty.
Over in Jersey City, employees wrote meaningful thank you cards for opgratitude that will go directly to active military and first responders. Lastly, Pasadena employees worked with their local charity ushsnews in support of their mission of providing necessities to the homeless.
#mlk #mlkday #dayofservice #community #communityservice #atlanta #pasadena #chicago #jerseycity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https://quintly-image-storage.s3.amazonaws.com/a8463497d6ac59d9f9b31e3831c67b7f/1e7459e41d44e637b1f89ad2a18a378d.jpg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02/06/2023 07:07:18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43439651"/>
                  </a:ext>
                </a:extLst>
              </a:tr>
            </a:tbl>
          </a:graphicData>
        </a:graphic>
      </p:graphicFrame>
      <p:sp>
        <p:nvSpPr>
          <p:cNvPr id="4" name="Text Placeholder 3">
            <a:extLst>
              <a:ext uri="{FF2B5EF4-FFF2-40B4-BE49-F238E27FC236}">
                <a16:creationId xmlns:a16="http://schemas.microsoft.com/office/drawing/2014/main" id="{AA44B337-594B-48A3-ACE8-DCF21B820F9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2985877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1471F-4197-4624-AA90-C466C8A2D7C5}"/>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7730BD94-0AD3-4CD7-9C12-D56760233247}"/>
              </a:ext>
            </a:extLst>
          </p:cNvPr>
          <p:cNvGraphicFramePr>
            <a:graphicFrameLocks noGrp="1"/>
          </p:cNvGraphicFramePr>
          <p:nvPr>
            <p:ph type="tbl" sz="quarter" idx="13"/>
            <p:extLst>
              <p:ext uri="{D42A27DB-BD31-4B8C-83A1-F6EECF244321}">
                <p14:modId xmlns:p14="http://schemas.microsoft.com/office/powerpoint/2010/main" val="3249559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13514592"/>
                    </a:ext>
                  </a:extLst>
                </a:gridCol>
                <a:gridCol w="1810512">
                  <a:extLst>
                    <a:ext uri="{9D8B030D-6E8A-4147-A177-3AD203B41FA5}">
                      <a16:colId xmlns:a16="http://schemas.microsoft.com/office/drawing/2014/main" val="2528842623"/>
                    </a:ext>
                  </a:extLst>
                </a:gridCol>
                <a:gridCol w="822960">
                  <a:extLst>
                    <a:ext uri="{9D8B030D-6E8A-4147-A177-3AD203B41FA5}">
                      <a16:colId xmlns:a16="http://schemas.microsoft.com/office/drawing/2014/main" val="371822264"/>
                    </a:ext>
                  </a:extLst>
                </a:gridCol>
                <a:gridCol w="822960">
                  <a:extLst>
                    <a:ext uri="{9D8B030D-6E8A-4147-A177-3AD203B41FA5}">
                      <a16:colId xmlns:a16="http://schemas.microsoft.com/office/drawing/2014/main" val="3201023849"/>
                    </a:ext>
                  </a:extLst>
                </a:gridCol>
                <a:gridCol w="822960">
                  <a:extLst>
                    <a:ext uri="{9D8B030D-6E8A-4147-A177-3AD203B41FA5}">
                      <a16:colId xmlns:a16="http://schemas.microsoft.com/office/drawing/2014/main" val="1591213839"/>
                    </a:ext>
                  </a:extLst>
                </a:gridCol>
                <a:gridCol w="822960">
                  <a:extLst>
                    <a:ext uri="{9D8B030D-6E8A-4147-A177-3AD203B41FA5}">
                      <a16:colId xmlns:a16="http://schemas.microsoft.com/office/drawing/2014/main" val="1998682026"/>
                    </a:ext>
                  </a:extLst>
                </a:gridCol>
                <a:gridCol w="822960">
                  <a:extLst>
                    <a:ext uri="{9D8B030D-6E8A-4147-A177-3AD203B41FA5}">
                      <a16:colId xmlns:a16="http://schemas.microsoft.com/office/drawing/2014/main" val="425460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6833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- 2023-01-27 16:06:31</a:t>
                      </a:r>
                      <a:r>
                        <a:rPr kumimoji="0" lang="en-US" sz="1000" b="0" i="0" u="none" strike="noStrike" kern="1200" cap="none" spc="0" normalizeH="0" baseline="0" noProof="0">
                          <a:ln>
                            <a:noFill/>
                          </a:ln>
                          <a:solidFill>
                            <a:prstClr val="black"/>
                          </a:solidFill>
                          <a:effectLst/>
                          <a:uLnTx/>
                          <a:uFillTx/>
                          <a:latin typeface="+mn-lt"/>
                          <a:ea typeface="+mn-ea"/>
                          <a:cs typeface="+mn-cs"/>
                        </a:rPr>
                        <a:t>
 TMA offices are spread all over the map! Because of this, we find it really important that each office makes meaningful connections with their local communities, and more specifically, local charities.
Scroll to take a look at this month's CSR partners! ➡️➡️
Chicago - cat.nap.from.the.heart 
Plano - dressforsuccess 
Atlanta - treesatlanta 
NY/NJ - garysinisefoundation 
Pasadena - unionstationla 
#csr #localcharity #pasadena #chicago #newyork #newjersey #insurance #plano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https://quintly-image-storage.s3.amazonaws.com/a8463497d6ac59d9f9b31e3831c67b7f/44f29de64030eae973c3cb569d541556.jpg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02/06/2023 07:07:18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09225258"/>
                  </a:ext>
                </a:extLst>
              </a:tr>
            </a:tbl>
          </a:graphicData>
        </a:graphic>
      </p:graphicFrame>
      <p:sp>
        <p:nvSpPr>
          <p:cNvPr id="4" name="Text Placeholder 3">
            <a:extLst>
              <a:ext uri="{FF2B5EF4-FFF2-40B4-BE49-F238E27FC236}">
                <a16:creationId xmlns:a16="http://schemas.microsoft.com/office/drawing/2014/main" id="{48ADE493-DA50-4868-8F3B-2A06378E0AC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576341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C8D48-3821-4B96-B859-0FC665F490D6}"/>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8D0D3711-9DE6-481B-8EEE-0839C649008A}"/>
              </a:ext>
            </a:extLst>
          </p:cNvPr>
          <p:cNvGraphicFramePr>
            <a:graphicFrameLocks noGrp="1"/>
          </p:cNvGraphicFramePr>
          <p:nvPr>
            <p:ph type="tbl" sz="quarter" idx="13"/>
            <p:extLst>
              <p:ext uri="{D42A27DB-BD31-4B8C-83A1-F6EECF244321}">
                <p14:modId xmlns:p14="http://schemas.microsoft.com/office/powerpoint/2010/main" val="3567115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07082356"/>
                    </a:ext>
                  </a:extLst>
                </a:gridCol>
                <a:gridCol w="658368">
                  <a:extLst>
                    <a:ext uri="{9D8B030D-6E8A-4147-A177-3AD203B41FA5}">
                      <a16:colId xmlns:a16="http://schemas.microsoft.com/office/drawing/2014/main" val="3416487988"/>
                    </a:ext>
                  </a:extLst>
                </a:gridCol>
                <a:gridCol w="658368">
                  <a:extLst>
                    <a:ext uri="{9D8B030D-6E8A-4147-A177-3AD203B41FA5}">
                      <a16:colId xmlns:a16="http://schemas.microsoft.com/office/drawing/2014/main" val="3793771009"/>
                    </a:ext>
                  </a:extLst>
                </a:gridCol>
                <a:gridCol w="329184">
                  <a:extLst>
                    <a:ext uri="{9D8B030D-6E8A-4147-A177-3AD203B41FA5}">
                      <a16:colId xmlns:a16="http://schemas.microsoft.com/office/drawing/2014/main" val="412406216"/>
                    </a:ext>
                  </a:extLst>
                </a:gridCol>
                <a:gridCol w="329184">
                  <a:extLst>
                    <a:ext uri="{9D8B030D-6E8A-4147-A177-3AD203B41FA5}">
                      <a16:colId xmlns:a16="http://schemas.microsoft.com/office/drawing/2014/main" val="2303732005"/>
                    </a:ext>
                  </a:extLst>
                </a:gridCol>
                <a:gridCol w="658368">
                  <a:extLst>
                    <a:ext uri="{9D8B030D-6E8A-4147-A177-3AD203B41FA5}">
                      <a16:colId xmlns:a16="http://schemas.microsoft.com/office/drawing/2014/main" val="3474608572"/>
                    </a:ext>
                  </a:extLst>
                </a:gridCol>
                <a:gridCol w="658368">
                  <a:extLst>
                    <a:ext uri="{9D8B030D-6E8A-4147-A177-3AD203B41FA5}">
                      <a16:colId xmlns:a16="http://schemas.microsoft.com/office/drawing/2014/main" val="3573024311"/>
                    </a:ext>
                  </a:extLst>
                </a:gridCol>
                <a:gridCol w="658368">
                  <a:extLst>
                    <a:ext uri="{9D8B030D-6E8A-4147-A177-3AD203B41FA5}">
                      <a16:colId xmlns:a16="http://schemas.microsoft.com/office/drawing/2014/main" val="4226531116"/>
                    </a:ext>
                  </a:extLst>
                </a:gridCol>
                <a:gridCol w="658368">
                  <a:extLst>
                    <a:ext uri="{9D8B030D-6E8A-4147-A177-3AD203B41FA5}">
                      <a16:colId xmlns:a16="http://schemas.microsoft.com/office/drawing/2014/main" val="585201761"/>
                    </a:ext>
                  </a:extLst>
                </a:gridCol>
                <a:gridCol w="658368">
                  <a:extLst>
                    <a:ext uri="{9D8B030D-6E8A-4147-A177-3AD203B41FA5}">
                      <a16:colId xmlns:a16="http://schemas.microsoft.com/office/drawing/2014/main" val="809992793"/>
                    </a:ext>
                  </a:extLst>
                </a:gridCol>
                <a:gridCol w="658368">
                  <a:extLst>
                    <a:ext uri="{9D8B030D-6E8A-4147-A177-3AD203B41FA5}">
                      <a16:colId xmlns:a16="http://schemas.microsoft.com/office/drawing/2014/main" val="2603267644"/>
                    </a:ext>
                  </a:extLst>
                </a:gridCol>
                <a:gridCol w="658368">
                  <a:extLst>
                    <a:ext uri="{9D8B030D-6E8A-4147-A177-3AD203B41FA5}">
                      <a16:colId xmlns:a16="http://schemas.microsoft.com/office/drawing/2014/main" val="419392851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411222170"/>
                  </a:ext>
                </a:extLst>
              </a:tr>
              <a:tr h="370840">
                <a:tc>
                  <a:txBody>
                    <a:bodyPr/>
                    <a:lstStyle/>
                    <a:p>
                      <a:r>
                        <a:rPr lang="en-US" sz="1000"/>
                        <a:t>tmamerica</a:t>
                      </a:r>
                    </a:p>
                  </a:txBody>
                  <a:tcPr/>
                </a:tc>
                <a:tc>
                  <a:txBody>
                    <a:bodyPr/>
                    <a:lstStyle/>
                    <a:p>
                      <a:r>
                        <a:rPr lang="en-US" sz="1000"/>
                        <a:t>1</a:t>
                      </a:r>
                    </a:p>
                  </a:txBody>
                  <a:tcPr/>
                </a:tc>
                <a:tc>
                  <a:txBody>
                    <a:bodyPr/>
                    <a:lstStyle/>
                    <a:p>
                      <a:r>
                        <a:rPr lang="en-US" sz="1000"/>
                        <a:t>n/a</a:t>
                      </a:r>
                    </a:p>
                  </a:txBody>
                  <a:tcPr/>
                </a:tc>
                <a:tc>
                  <a:txBody>
                    <a:bodyPr/>
                    <a:lstStyle/>
                    <a:p>
                      <a:r>
                        <a:rPr lang="en-US" sz="1000"/>
                        <a:t>n/a</a:t>
                      </a:r>
                    </a:p>
                  </a:txBody>
                  <a:tcPr/>
                </a:tc>
                <a:tc>
                  <a:txBody>
                    <a:bodyPr/>
                    <a:lstStyle/>
                    <a:p>
                      <a:r>
                        <a:rPr lang="en-US" sz="1000"/>
                        <a:t>0.00</a:t>
                      </a:r>
                    </a:p>
                  </a:txBody>
                  <a:tcPr/>
                </a:tc>
                <a:tc>
                  <a:txBody>
                    <a:bodyPr/>
                    <a:lstStyle/>
                    <a:p>
                      <a:r>
                        <a:rPr lang="en-US" sz="1000"/>
                        <a:t>97.00</a:t>
                      </a:r>
                    </a:p>
                  </a:txBody>
                  <a:tcPr/>
                </a:tc>
                <a:tc>
                  <a:txBody>
                    <a:bodyPr/>
                    <a:lstStyle/>
                    <a:p>
                      <a:r>
                        <a:rPr lang="en-US" sz="1000"/>
                        <a:t>97.00</a:t>
                      </a:r>
                    </a:p>
                  </a:txBody>
                  <a:tcPr/>
                </a:tc>
                <a:tc>
                  <a:txBody>
                    <a:bodyPr/>
                    <a:lstStyle/>
                    <a:p>
                      <a:r>
                        <a:rPr lang="en-US" sz="1000"/>
                        <a:t>n/a</a:t>
                      </a:r>
                    </a:p>
                  </a:txBody>
                  <a:tcPr/>
                </a:tc>
                <a:tc>
                  <a:txBody>
                    <a:bodyPr/>
                    <a:lstStyle/>
                    <a:p>
                      <a:r>
                        <a:rPr lang="en-US" sz="1000"/>
                        <a:t>n/a</a:t>
                      </a:r>
                    </a:p>
                  </a:txBody>
                  <a:tcPr/>
                </a:tc>
                <a:tc>
                  <a:txBody>
                    <a:bodyPr/>
                    <a:lstStyle/>
                    <a:p>
                      <a:r>
                        <a:rPr lang="en-US" sz="1000"/>
                        <a:t>97</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5983044"/>
                  </a:ext>
                </a:extLst>
              </a:tr>
            </a:tbl>
          </a:graphicData>
        </a:graphic>
      </p:graphicFrame>
      <p:sp>
        <p:nvSpPr>
          <p:cNvPr id="4" name="Text Placeholder 3">
            <a:extLst>
              <a:ext uri="{FF2B5EF4-FFF2-40B4-BE49-F238E27FC236}">
                <a16:creationId xmlns:a16="http://schemas.microsoft.com/office/drawing/2014/main" id="{C8C4A703-EA46-41A4-930F-96F4A7AEC29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8071931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7F979-4FFF-4473-8C03-CAC0BDB20FA4}"/>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6FAD2CE2-A07B-4903-988E-1CFEFA9DD4B6}"/>
              </a:ext>
            </a:extLst>
          </p:cNvPr>
          <p:cNvGraphicFramePr>
            <a:graphicFrameLocks noGrp="1"/>
          </p:cNvGraphicFramePr>
          <p:nvPr>
            <p:ph type="tbl" sz="quarter" idx="13"/>
            <p:extLst>
              <p:ext uri="{D42A27DB-BD31-4B8C-83A1-F6EECF244321}">
                <p14:modId xmlns:p14="http://schemas.microsoft.com/office/powerpoint/2010/main" val="77814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97385275"/>
                    </a:ext>
                  </a:extLst>
                </a:gridCol>
                <a:gridCol w="1316736">
                  <a:extLst>
                    <a:ext uri="{9D8B030D-6E8A-4147-A177-3AD203B41FA5}">
                      <a16:colId xmlns:a16="http://schemas.microsoft.com/office/drawing/2014/main" val="1416905648"/>
                    </a:ext>
                  </a:extLst>
                </a:gridCol>
                <a:gridCol w="658368">
                  <a:extLst>
                    <a:ext uri="{9D8B030D-6E8A-4147-A177-3AD203B41FA5}">
                      <a16:colId xmlns:a16="http://schemas.microsoft.com/office/drawing/2014/main" val="3732736098"/>
                    </a:ext>
                  </a:extLst>
                </a:gridCol>
                <a:gridCol w="658368">
                  <a:extLst>
                    <a:ext uri="{9D8B030D-6E8A-4147-A177-3AD203B41FA5}">
                      <a16:colId xmlns:a16="http://schemas.microsoft.com/office/drawing/2014/main" val="3252062393"/>
                    </a:ext>
                  </a:extLst>
                </a:gridCol>
                <a:gridCol w="658368">
                  <a:extLst>
                    <a:ext uri="{9D8B030D-6E8A-4147-A177-3AD203B41FA5}">
                      <a16:colId xmlns:a16="http://schemas.microsoft.com/office/drawing/2014/main" val="732758595"/>
                    </a:ext>
                  </a:extLst>
                </a:gridCol>
                <a:gridCol w="658368">
                  <a:extLst>
                    <a:ext uri="{9D8B030D-6E8A-4147-A177-3AD203B41FA5}">
                      <a16:colId xmlns:a16="http://schemas.microsoft.com/office/drawing/2014/main" val="1040448301"/>
                    </a:ext>
                  </a:extLst>
                </a:gridCol>
                <a:gridCol w="658368">
                  <a:extLst>
                    <a:ext uri="{9D8B030D-6E8A-4147-A177-3AD203B41FA5}">
                      <a16:colId xmlns:a16="http://schemas.microsoft.com/office/drawing/2014/main" val="3977681975"/>
                    </a:ext>
                  </a:extLst>
                </a:gridCol>
                <a:gridCol w="658368">
                  <a:extLst>
                    <a:ext uri="{9D8B030D-6E8A-4147-A177-3AD203B41FA5}">
                      <a16:colId xmlns:a16="http://schemas.microsoft.com/office/drawing/2014/main" val="516844901"/>
                    </a:ext>
                  </a:extLst>
                </a:gridCol>
                <a:gridCol w="658368">
                  <a:extLst>
                    <a:ext uri="{9D8B030D-6E8A-4147-A177-3AD203B41FA5}">
                      <a16:colId xmlns:a16="http://schemas.microsoft.com/office/drawing/2014/main" val="3635732390"/>
                    </a:ext>
                  </a:extLst>
                </a:gridCol>
                <a:gridCol w="658368">
                  <a:extLst>
                    <a:ext uri="{9D8B030D-6E8A-4147-A177-3AD203B41FA5}">
                      <a16:colId xmlns:a16="http://schemas.microsoft.com/office/drawing/2014/main" val="158005213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1007228100"/>
                  </a:ext>
                </a:extLst>
              </a:tr>
              <a:tr h="370840">
                <a:tc>
                  <a:txBody>
                    <a:bodyPr/>
                    <a:lstStyle/>
                    <a:p>
                      <a:r>
                        <a:rPr lang="en-US" sz="1000" b="1"/>
                        <a:t>tmamerica - 2023-01-18 12:37:05</a:t>
                      </a:r>
                      <a:r>
                        <a:rPr lang="en-US" sz="1000"/>
                        <a:t>
 We’re proud to partner with @enddd_enddistracteddriving 
to raise awareness about the dangers of #distracteddriving</a:t>
                      </a:r>
                    </a:p>
                  </a:txBody>
                  <a:tcPr/>
                </a:tc>
                <a:tc>
                  <a:txBody>
                    <a:bodyPr/>
                    <a:lstStyle/>
                    <a:p>
                      <a:r>
                        <a:rPr lang="en-US" sz="1000"/>
                        <a:t>https://quintly-image-storage.s3.amazonaws.com/ea0e6a3ca65b01a392bf1b0a36d01601/5da5fd1de1bd2cb0d8b96611507fa7bd.jpg</a:t>
                      </a:r>
                    </a:p>
                  </a:txBody>
                  <a:tcPr/>
                </a:tc>
                <a:tc>
                  <a:txBody>
                    <a:bodyPr/>
                    <a:lstStyle/>
                    <a:p>
                      <a:r>
                        <a:rPr lang="en-US" sz="1000"/>
                        <a:t>01/19/2023 12:36:23</a:t>
                      </a:r>
                    </a:p>
                  </a:txBody>
                  <a:tcPr/>
                </a:tc>
                <a:tc>
                  <a:txBody>
                    <a:bodyPr/>
                    <a:lstStyle/>
                    <a:p>
                      <a:r>
                        <a:rPr lang="en-US" sz="1000"/>
                        <a:t>Image</a:t>
                      </a:r>
                    </a:p>
                  </a:txBody>
                  <a:tcPr/>
                </a:tc>
                <a:tc>
                  <a:txBody>
                    <a:bodyPr/>
                    <a:lstStyle/>
                    <a:p>
                      <a:r>
                        <a:rPr lang="en-US" sz="1000"/>
                        <a:t>97</a:t>
                      </a:r>
                    </a:p>
                  </a:txBody>
                  <a:tcPr/>
                </a:tc>
                <a:tc>
                  <a:txBody>
                    <a:bodyPr/>
                    <a:lstStyle/>
                    <a:p>
                      <a:r>
                        <a:rPr lang="en-US" sz="1000"/>
                        <a:t>97</a:t>
                      </a:r>
                    </a:p>
                  </a:txBody>
                  <a:tcPr/>
                </a:tc>
                <a:tc>
                  <a:txBody>
                    <a:bodyPr/>
                    <a:lstStyle/>
                    <a:p>
                      <a:r>
                        <a:rPr lang="en-US" sz="1000"/>
                        <a:t>0</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4170550664"/>
                  </a:ext>
                </a:extLst>
              </a:tr>
            </a:tbl>
          </a:graphicData>
        </a:graphic>
      </p:graphicFrame>
      <p:sp>
        <p:nvSpPr>
          <p:cNvPr id="4" name="Text Placeholder 3">
            <a:extLst>
              <a:ext uri="{FF2B5EF4-FFF2-40B4-BE49-F238E27FC236}">
                <a16:creationId xmlns:a16="http://schemas.microsoft.com/office/drawing/2014/main" id="{115F6D94-6DBF-423F-AFA5-BB18025620F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4940173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1196</Words>
  <Application>Microsoft Office PowerPoint</Application>
  <PresentationFormat>On-screen Show (4:3)</PresentationFormat>
  <Paragraphs>463</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 - 1 of 2</vt:lpstr>
      <vt:lpstr>Twitter Own and Retweeted Tweets Table | Tokio Marine America - 2 of 2</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2023-02-06T16:04:17Z</dcterms:created>
  <dcterms:modified xsi:type="dcterms:W3CDTF">2023-02-06T16:05:22Z</dcterms:modified>
</cp:coreProperties>
</file>