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Sheet1!$A$2:$A$26</c:f>
              <c:numCache>
                <c:formatCode>m/d/yyyy</c:formatCode>
                <c:ptCount val="2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numCache>
            </c:numRef>
          </c:cat>
          <c:val>
            <c:numRef>
              <c:f>Sheet1!$B$2:$B$26</c:f>
              <c:numCache>
                <c:formatCode>General</c:formatCode>
                <c:ptCount val="25"/>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numCache>
            </c:numRef>
          </c:val>
          <c:smooth val="0"/>
          <c:extLst>
            <c:ext xmlns:c16="http://schemas.microsoft.com/office/drawing/2014/chart" uri="{C3380CC4-5D6E-409C-BE32-E72D297353CC}">
              <c16:uniqueId val="{00000000-8CD2-44F5-87EE-D2BD38A0C3C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Sheet1!$A$2:$A$26</c:f>
              <c:numCache>
                <c:formatCode>m/d/yyyy</c:formatCode>
                <c:ptCount val="2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numCache>
            </c:numRef>
          </c:cat>
          <c:val>
            <c:numRef>
              <c:f>Sheet1!$C$2:$C$26</c:f>
              <c:numCache>
                <c:formatCode>General</c:formatCode>
                <c:ptCount val="25"/>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numCache>
            </c:numRef>
          </c:val>
          <c:smooth val="0"/>
          <c:extLst>
            <c:ext xmlns:c16="http://schemas.microsoft.com/office/drawing/2014/chart" uri="{C3380CC4-5D6E-409C-BE32-E72D297353CC}">
              <c16:uniqueId val="{00000001-8CD2-44F5-87EE-D2BD38A0C3C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Sheet1!$A$2:$A$26</c:f>
              <c:numCache>
                <c:formatCode>m/d/yyyy</c:formatCode>
                <c:ptCount val="2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8CD2-44F5-87EE-D2BD38A0C3C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Sheet1!$A$2:$A$26</c:f>
              <c:numCache>
                <c:formatCode>m/d/yyyy</c:formatCode>
                <c:ptCount val="2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numCache>
            </c:numRef>
          </c:cat>
          <c:val>
            <c:numRef>
              <c:f>Sheet1!$E$2:$E$26</c:f>
              <c:numCache>
                <c:formatCode>General</c:formatCode>
                <c:ptCount val="25"/>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numCache>
            </c:numRef>
          </c:val>
          <c:smooth val="0"/>
          <c:extLst>
            <c:ext xmlns:c16="http://schemas.microsoft.com/office/drawing/2014/chart" uri="{C3380CC4-5D6E-409C-BE32-E72D297353CC}">
              <c16:uniqueId val="{00000003-8CD2-44F5-87EE-D2BD38A0C3C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Sheet1!$A$2:$A$26</c:f>
              <c:numCache>
                <c:formatCode>m/d/yyyy</c:formatCode>
                <c:ptCount val="25"/>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numCache>
            </c:numRef>
          </c:cat>
          <c:val>
            <c:numRef>
              <c:f>Sheet1!$F$2:$F$26</c:f>
              <c:numCache>
                <c:formatCode>General</c:formatCode>
                <c:ptCount val="25"/>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numCache>
            </c:numRef>
          </c:val>
          <c:smooth val="0"/>
          <c:extLst>
            <c:ext xmlns:c16="http://schemas.microsoft.com/office/drawing/2014/chart" uri="{C3380CC4-5D6E-409C-BE32-E72D297353CC}">
              <c16:uniqueId val="{00000004-8CD2-44F5-87EE-D2BD38A0C3C9}"/>
            </c:ext>
          </c:extLst>
        </c:ser>
        <c:dLbls>
          <c:showLegendKey val="0"/>
          <c:showVal val="0"/>
          <c:showCatName val="0"/>
          <c:showSerName val="0"/>
          <c:showPercent val="0"/>
          <c:showBubbleSize val="0"/>
        </c:dLbls>
        <c:smooth val="0"/>
        <c:axId val="427192104"/>
        <c:axId val="427184232"/>
      </c:lineChart>
      <c:dateAx>
        <c:axId val="42719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4232"/>
        <c:crosses val="autoZero"/>
        <c:auto val="1"/>
        <c:lblOffset val="100"/>
        <c:baseTimeUnit val="months"/>
      </c:dateAx>
      <c:valAx>
        <c:axId val="42718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9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c:v>
                </c:pt>
                <c:pt idx="2">
                  <c:v>0</c:v>
                </c:pt>
              </c:numCache>
            </c:numRef>
          </c:val>
          <c:extLst>
            <c:ext xmlns:c16="http://schemas.microsoft.com/office/drawing/2014/chart" uri="{C3380CC4-5D6E-409C-BE32-E72D297353CC}">
              <c16:uniqueId val="{00000000-AB6F-40D4-9FB1-ED571AA8D558}"/>
            </c:ext>
          </c:extLst>
        </c:ser>
        <c:dLbls>
          <c:showLegendKey val="0"/>
          <c:showVal val="0"/>
          <c:showCatName val="0"/>
          <c:showSerName val="0"/>
          <c:showPercent val="0"/>
          <c:showBubbleSize val="0"/>
        </c:dLbls>
        <c:gapWidth val="219"/>
        <c:overlap val="-27"/>
        <c:axId val="427198008"/>
        <c:axId val="427213752"/>
      </c:barChart>
      <c:dateAx>
        <c:axId val="42719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13752"/>
        <c:crosses val="autoZero"/>
        <c:auto val="1"/>
        <c:lblOffset val="100"/>
        <c:baseTimeUnit val="months"/>
      </c:dateAx>
      <c:valAx>
        <c:axId val="42721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9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EF7-4AE0-8110-AC94502375ED}"/>
            </c:ext>
          </c:extLst>
        </c:ser>
        <c:dLbls>
          <c:showLegendKey val="0"/>
          <c:showVal val="0"/>
          <c:showCatName val="0"/>
          <c:showSerName val="0"/>
          <c:showPercent val="0"/>
          <c:showBubbleSize val="0"/>
        </c:dLbls>
        <c:gapWidth val="219"/>
        <c:overlap val="-27"/>
        <c:axId val="427209816"/>
        <c:axId val="427209160"/>
      </c:barChart>
      <c:dateAx>
        <c:axId val="42720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9160"/>
        <c:crosses val="autoZero"/>
        <c:auto val="1"/>
        <c:lblOffset val="100"/>
        <c:baseTimeUnit val="months"/>
      </c:dateAx>
      <c:valAx>
        <c:axId val="42720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605</c:v>
                </c:pt>
                <c:pt idx="1">
                  <c:v>93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7A4-44BC-A898-82BA880EBB40}"/>
            </c:ext>
          </c:extLst>
        </c:ser>
        <c:dLbls>
          <c:showLegendKey val="0"/>
          <c:showVal val="0"/>
          <c:showCatName val="0"/>
          <c:showSerName val="0"/>
          <c:showPercent val="0"/>
          <c:showBubbleSize val="0"/>
        </c:dLbls>
        <c:gapWidth val="219"/>
        <c:overlap val="-27"/>
        <c:axId val="427209488"/>
        <c:axId val="427206208"/>
      </c:barChart>
      <c:catAx>
        <c:axId val="42720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6208"/>
        <c:crosses val="autoZero"/>
        <c:auto val="1"/>
        <c:lblAlgn val="ctr"/>
        <c:lblOffset val="100"/>
        <c:noMultiLvlLbl val="0"/>
      </c:catAx>
      <c:valAx>
        <c:axId val="42720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0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4755</c:v>
                </c:pt>
                <c:pt idx="2">
                  <c:v>0</c:v>
                </c:pt>
              </c:numCache>
            </c:numRef>
          </c:val>
          <c:extLst>
            <c:ext xmlns:c16="http://schemas.microsoft.com/office/drawing/2014/chart" uri="{C3380CC4-5D6E-409C-BE32-E72D297353CC}">
              <c16:uniqueId val="{00000000-87F5-47B9-99EB-70ECD6F29FAD}"/>
            </c:ext>
          </c:extLst>
        </c:ser>
        <c:dLbls>
          <c:showLegendKey val="0"/>
          <c:showVal val="0"/>
          <c:showCatName val="0"/>
          <c:showSerName val="0"/>
          <c:showPercent val="0"/>
          <c:showBubbleSize val="0"/>
        </c:dLbls>
        <c:gapWidth val="219"/>
        <c:overlap val="-27"/>
        <c:axId val="427157008"/>
        <c:axId val="427157664"/>
      </c:barChart>
      <c:dateAx>
        <c:axId val="42715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57664"/>
        <c:crosses val="autoZero"/>
        <c:auto val="1"/>
        <c:lblOffset val="100"/>
        <c:baseTimeUnit val="months"/>
      </c:dateAx>
      <c:valAx>
        <c:axId val="42715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5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21</c:v>
                </c:pt>
                <c:pt idx="1">
                  <c:v>290</c:v>
                </c:pt>
                <c:pt idx="2">
                  <c:v>461</c:v>
                </c:pt>
                <c:pt idx="3">
                  <c:v>404</c:v>
                </c:pt>
                <c:pt idx="4">
                  <c:v>370</c:v>
                </c:pt>
                <c:pt idx="5">
                  <c:v>323</c:v>
                </c:pt>
              </c:numCache>
            </c:numRef>
          </c:val>
          <c:extLst>
            <c:ext xmlns:c16="http://schemas.microsoft.com/office/drawing/2014/chart" uri="{C3380CC4-5D6E-409C-BE32-E72D297353CC}">
              <c16:uniqueId val="{00000000-4CF6-4DA6-8F43-28DD49E739BF}"/>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331</c:v>
                </c:pt>
                <c:pt idx="2">
                  <c:v>624</c:v>
                </c:pt>
                <c:pt idx="3">
                  <c:v>701</c:v>
                </c:pt>
                <c:pt idx="4">
                  <c:v>638</c:v>
                </c:pt>
                <c:pt idx="5">
                  <c:v>452</c:v>
                </c:pt>
              </c:numCache>
            </c:numRef>
          </c:val>
          <c:extLst>
            <c:ext xmlns:c16="http://schemas.microsoft.com/office/drawing/2014/chart" uri="{C3380CC4-5D6E-409C-BE32-E72D297353CC}">
              <c16:uniqueId val="{00000001-4CF6-4DA6-8F43-28DD49E739BF}"/>
            </c:ext>
          </c:extLst>
        </c:ser>
        <c:dLbls>
          <c:showLegendKey val="0"/>
          <c:showVal val="0"/>
          <c:showCatName val="0"/>
          <c:showSerName val="0"/>
          <c:showPercent val="0"/>
          <c:showBubbleSize val="0"/>
        </c:dLbls>
        <c:gapWidth val="219"/>
        <c:overlap val="-27"/>
        <c:axId val="412925872"/>
        <c:axId val="412919312"/>
      </c:barChart>
      <c:catAx>
        <c:axId val="41292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19312"/>
        <c:crosses val="autoZero"/>
        <c:auto val="1"/>
        <c:lblAlgn val="ctr"/>
        <c:lblOffset val="100"/>
        <c:noMultiLvlLbl val="0"/>
      </c:catAx>
      <c:valAx>
        <c:axId val="41291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2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numCache>
            </c:numRef>
          </c:val>
          <c:extLst>
            <c:ext xmlns:c16="http://schemas.microsoft.com/office/drawing/2014/chart" uri="{C3380CC4-5D6E-409C-BE32-E72D297353CC}">
              <c16:uniqueId val="{00000000-925A-446C-94F0-DAAEFDE50385}"/>
            </c:ext>
          </c:extLst>
        </c:ser>
        <c:dLbls>
          <c:showLegendKey val="0"/>
          <c:showVal val="0"/>
          <c:showCatName val="0"/>
          <c:showSerName val="0"/>
          <c:showPercent val="0"/>
          <c:showBubbleSize val="0"/>
        </c:dLbls>
        <c:gapWidth val="219"/>
        <c:overlap val="-27"/>
        <c:axId val="348465944"/>
        <c:axId val="299600160"/>
      </c:barChart>
      <c:dateAx>
        <c:axId val="34846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0160"/>
        <c:crosses val="autoZero"/>
        <c:auto val="1"/>
        <c:lblOffset val="100"/>
        <c:baseTimeUnit val="months"/>
      </c:dateAx>
      <c:valAx>
        <c:axId val="29960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85E-448C-A7CB-D0699E6B4320}"/>
            </c:ext>
          </c:extLst>
        </c:ser>
        <c:dLbls>
          <c:showLegendKey val="0"/>
          <c:showVal val="0"/>
          <c:showCatName val="0"/>
          <c:showSerName val="0"/>
          <c:showPercent val="0"/>
          <c:showBubbleSize val="0"/>
        </c:dLbls>
        <c:gapWidth val="219"/>
        <c:overlap val="-27"/>
        <c:axId val="361110656"/>
        <c:axId val="361103768"/>
      </c:barChart>
      <c:dateAx>
        <c:axId val="36111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03768"/>
        <c:crosses val="autoZero"/>
        <c:auto val="1"/>
        <c:lblOffset val="100"/>
        <c:baseTimeUnit val="months"/>
      </c:dateAx>
      <c:valAx>
        <c:axId val="36110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1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81E-42A6-9280-47ED6B345A7D}"/>
            </c:ext>
          </c:extLst>
        </c:ser>
        <c:dLbls>
          <c:showLegendKey val="0"/>
          <c:showVal val="0"/>
          <c:showCatName val="0"/>
          <c:showSerName val="0"/>
          <c:showPercent val="0"/>
          <c:showBubbleSize val="0"/>
        </c:dLbls>
        <c:gapWidth val="219"/>
        <c:overlap val="-27"/>
        <c:axId val="427188168"/>
        <c:axId val="427188824"/>
      </c:barChart>
      <c:catAx>
        <c:axId val="42718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8824"/>
        <c:crosses val="autoZero"/>
        <c:auto val="1"/>
        <c:lblAlgn val="ctr"/>
        <c:lblOffset val="100"/>
        <c:noMultiLvlLbl val="0"/>
      </c:catAx>
      <c:valAx>
        <c:axId val="42718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8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735-46F1-AAC7-67A1A5EB75C8}"/>
            </c:ext>
          </c:extLst>
        </c:ser>
        <c:dLbls>
          <c:showLegendKey val="0"/>
          <c:showVal val="0"/>
          <c:showCatName val="0"/>
          <c:showSerName val="0"/>
          <c:showPercent val="0"/>
          <c:showBubbleSize val="0"/>
        </c:dLbls>
        <c:gapWidth val="219"/>
        <c:overlap val="-27"/>
        <c:axId val="405475400"/>
        <c:axId val="294110376"/>
      </c:barChart>
      <c:dateAx>
        <c:axId val="40547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10376"/>
        <c:crosses val="autoZero"/>
        <c:auto val="1"/>
        <c:lblOffset val="100"/>
        <c:baseTimeUnit val="months"/>
      </c:dateAx>
      <c:valAx>
        <c:axId val="29411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7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80</c:v>
                </c:pt>
              </c:numCache>
            </c:numRef>
          </c:val>
          <c:extLst>
            <c:ext xmlns:c16="http://schemas.microsoft.com/office/drawing/2014/chart" uri="{C3380CC4-5D6E-409C-BE32-E72D297353CC}">
              <c16:uniqueId val="{00000000-063A-4C25-9F54-B4813B57897F}"/>
            </c:ext>
          </c:extLst>
        </c:ser>
        <c:dLbls>
          <c:showLegendKey val="0"/>
          <c:showVal val="0"/>
          <c:showCatName val="0"/>
          <c:showSerName val="0"/>
          <c:showPercent val="0"/>
          <c:showBubbleSize val="0"/>
        </c:dLbls>
        <c:gapWidth val="219"/>
        <c:overlap val="-27"/>
        <c:axId val="433750800"/>
        <c:axId val="433742600"/>
      </c:barChart>
      <c:dateAx>
        <c:axId val="43375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42600"/>
        <c:crosses val="autoZero"/>
        <c:auto val="1"/>
        <c:lblOffset val="100"/>
        <c:baseTimeUnit val="months"/>
      </c:dateAx>
      <c:valAx>
        <c:axId val="43374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5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2023-01</c:v>
                </c:pt>
                <c:pt idx="1">
                  <c:v>2023-02</c:v>
                </c:pt>
              </c:strCache>
            </c:strRef>
          </c:cat>
          <c:val>
            <c:numRef>
              <c:f>Sheet1!$B$2:$B$3</c:f>
              <c:numCache>
                <c:formatCode>General</c:formatCode>
                <c:ptCount val="2"/>
                <c:pt idx="0">
                  <c:v>115</c:v>
                </c:pt>
                <c:pt idx="1">
                  <c:v>87</c:v>
                </c:pt>
              </c:numCache>
            </c:numRef>
          </c:val>
          <c:extLst>
            <c:ext xmlns:c16="http://schemas.microsoft.com/office/drawing/2014/chart" uri="{C3380CC4-5D6E-409C-BE32-E72D297353CC}">
              <c16:uniqueId val="{00000000-2A50-483F-A427-745FC38D9069}"/>
            </c:ext>
          </c:extLst>
        </c:ser>
        <c:dLbls>
          <c:showLegendKey val="0"/>
          <c:showVal val="0"/>
          <c:showCatName val="0"/>
          <c:showSerName val="0"/>
          <c:showPercent val="0"/>
          <c:showBubbleSize val="0"/>
        </c:dLbls>
        <c:gapWidth val="219"/>
        <c:overlap val="-27"/>
        <c:axId val="433729152"/>
        <c:axId val="433729480"/>
      </c:barChart>
      <c:catAx>
        <c:axId val="43372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29480"/>
        <c:crosses val="autoZero"/>
        <c:auto val="1"/>
        <c:lblAlgn val="ctr"/>
        <c:lblOffset val="100"/>
        <c:noMultiLvlLbl val="0"/>
      </c:catAx>
      <c:valAx>
        <c:axId val="43372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2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2023-01</c:v>
                </c:pt>
                <c:pt idx="1">
                  <c:v>2023-02</c:v>
                </c:pt>
              </c:strCache>
            </c:strRef>
          </c:cat>
          <c:val>
            <c:numRef>
              <c:f>Sheet1!$B$2:$B$3</c:f>
              <c:numCache>
                <c:formatCode>General</c:formatCode>
                <c:ptCount val="2"/>
                <c:pt idx="0">
                  <c:v>2303</c:v>
                </c:pt>
                <c:pt idx="1">
                  <c:v>348</c:v>
                </c:pt>
              </c:numCache>
            </c:numRef>
          </c:val>
          <c:extLst>
            <c:ext xmlns:c16="http://schemas.microsoft.com/office/drawing/2014/chart" uri="{C3380CC4-5D6E-409C-BE32-E72D297353CC}">
              <c16:uniqueId val="{00000000-3E4C-46CC-BDD9-7EBDB6D3921C}"/>
            </c:ext>
          </c:extLst>
        </c:ser>
        <c:dLbls>
          <c:showLegendKey val="0"/>
          <c:showVal val="0"/>
          <c:showCatName val="0"/>
          <c:showSerName val="0"/>
          <c:showPercent val="0"/>
          <c:showBubbleSize val="0"/>
        </c:dLbls>
        <c:gapWidth val="219"/>
        <c:overlap val="-27"/>
        <c:axId val="427152088"/>
        <c:axId val="427153728"/>
      </c:barChart>
      <c:catAx>
        <c:axId val="42715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53728"/>
        <c:crosses val="autoZero"/>
        <c:auto val="1"/>
        <c:lblAlgn val="ctr"/>
        <c:lblOffset val="100"/>
        <c:noMultiLvlLbl val="0"/>
      </c:catAx>
      <c:valAx>
        <c:axId val="42715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5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85033</c:v>
                </c:pt>
                <c:pt idx="2">
                  <c:v>10636</c:v>
                </c:pt>
              </c:numCache>
            </c:numRef>
          </c:val>
          <c:extLst>
            <c:ext xmlns:c16="http://schemas.microsoft.com/office/drawing/2014/chart" uri="{C3380CC4-5D6E-409C-BE32-E72D297353CC}">
              <c16:uniqueId val="{00000000-95E3-4B9F-9D09-FAA8F16FA0DF}"/>
            </c:ext>
          </c:extLst>
        </c:ser>
        <c:dLbls>
          <c:showLegendKey val="0"/>
          <c:showVal val="0"/>
          <c:showCatName val="0"/>
          <c:showSerName val="0"/>
          <c:showPercent val="0"/>
          <c:showBubbleSize val="0"/>
        </c:dLbls>
        <c:gapWidth val="219"/>
        <c:overlap val="-27"/>
        <c:axId val="427160944"/>
        <c:axId val="427162584"/>
      </c:barChart>
      <c:catAx>
        <c:axId val="42716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62584"/>
        <c:crosses val="autoZero"/>
        <c:auto val="1"/>
        <c:lblAlgn val="ctr"/>
        <c:lblOffset val="100"/>
        <c:noMultiLvlLbl val="0"/>
      </c:catAx>
      <c:valAx>
        <c:axId val="42716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16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1</c:v>
                </c:pt>
              </c:numCache>
            </c:numRef>
          </c:val>
          <c:extLst>
            <c:ext xmlns:c16="http://schemas.microsoft.com/office/drawing/2014/chart" uri="{C3380CC4-5D6E-409C-BE32-E72D297353CC}">
              <c16:uniqueId val="{00000000-FABB-45C8-B055-945AD6C7E637}"/>
            </c:ext>
          </c:extLst>
        </c:ser>
        <c:dLbls>
          <c:showLegendKey val="0"/>
          <c:showVal val="0"/>
          <c:showCatName val="0"/>
          <c:showSerName val="0"/>
          <c:showPercent val="0"/>
          <c:showBubbleSize val="0"/>
        </c:dLbls>
        <c:gapWidth val="219"/>
        <c:overlap val="-27"/>
        <c:axId val="437098232"/>
        <c:axId val="437102168"/>
      </c:barChart>
      <c:dateAx>
        <c:axId val="43709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2168"/>
        <c:crosses val="autoZero"/>
        <c:auto val="1"/>
        <c:lblOffset val="100"/>
        <c:baseTimeUnit val="months"/>
      </c:dateAx>
      <c:valAx>
        <c:axId val="43710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9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39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352-48C4-AAB1-1F88A9C1BC2D}"/>
            </c:ext>
          </c:extLst>
        </c:ser>
        <c:dLbls>
          <c:showLegendKey val="0"/>
          <c:showVal val="0"/>
          <c:showCatName val="0"/>
          <c:showSerName val="0"/>
          <c:showPercent val="0"/>
          <c:showBubbleSize val="0"/>
        </c:dLbls>
        <c:gapWidth val="219"/>
        <c:overlap val="-27"/>
        <c:axId val="437099216"/>
        <c:axId val="437101840"/>
      </c:barChart>
      <c:dateAx>
        <c:axId val="43709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1840"/>
        <c:crosses val="autoZero"/>
        <c:auto val="1"/>
        <c:lblOffset val="100"/>
        <c:baseTimeUnit val="months"/>
      </c:dateAx>
      <c:valAx>
        <c:axId val="43710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9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649</c:v>
                </c:pt>
                <c:pt idx="1">
                  <c:v>119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AAA-4B26-A29B-F6147E641885}"/>
            </c:ext>
          </c:extLst>
        </c:ser>
        <c:dLbls>
          <c:showLegendKey val="0"/>
          <c:showVal val="0"/>
          <c:showCatName val="0"/>
          <c:showSerName val="0"/>
          <c:showPercent val="0"/>
          <c:showBubbleSize val="0"/>
        </c:dLbls>
        <c:gapWidth val="219"/>
        <c:overlap val="-27"/>
        <c:axId val="437107744"/>
        <c:axId val="437113648"/>
      </c:barChart>
      <c:catAx>
        <c:axId val="43710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13648"/>
        <c:crosses val="autoZero"/>
        <c:auto val="1"/>
        <c:lblAlgn val="ctr"/>
        <c:lblOffset val="100"/>
        <c:noMultiLvlLbl val="0"/>
      </c:catAx>
      <c:valAx>
        <c:axId val="43711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numCache>
            </c:numRef>
          </c:val>
          <c:extLst>
            <c:ext xmlns:c16="http://schemas.microsoft.com/office/drawing/2014/chart" uri="{C3380CC4-5D6E-409C-BE32-E72D297353CC}">
              <c16:uniqueId val="{00000000-F564-4E14-905B-51CAE7BC5C83}"/>
            </c:ext>
          </c:extLst>
        </c:ser>
        <c:dLbls>
          <c:showLegendKey val="0"/>
          <c:showVal val="0"/>
          <c:showCatName val="0"/>
          <c:showSerName val="0"/>
          <c:showPercent val="0"/>
          <c:showBubbleSize val="0"/>
        </c:dLbls>
        <c:gapWidth val="219"/>
        <c:overlap val="-27"/>
        <c:axId val="437105120"/>
        <c:axId val="437105448"/>
      </c:barChart>
      <c:dateAx>
        <c:axId val="43710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5448"/>
        <c:crosses val="autoZero"/>
        <c:auto val="1"/>
        <c:lblOffset val="100"/>
        <c:baseTimeUnit val="months"/>
      </c:dateAx>
      <c:valAx>
        <c:axId val="43710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0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9DB7D-E6A1-4581-8D62-9D4831F3611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EF5B6F1-5D98-4568-9438-2DBD4D7C096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99759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D48D-863A-4071-B2A7-8F5590B2CE3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AD65785-E048-4CD9-9536-7533A83F5713}"/>
              </a:ext>
            </a:extLst>
          </p:cNvPr>
          <p:cNvGraphicFramePr>
            <a:graphicFrameLocks noGrp="1"/>
          </p:cNvGraphicFramePr>
          <p:nvPr>
            <p:ph type="chart" sz="quarter" idx="13"/>
            <p:extLst>
              <p:ext uri="{D42A27DB-BD31-4B8C-83A1-F6EECF244321}">
                <p14:modId xmlns:p14="http://schemas.microsoft.com/office/powerpoint/2010/main" val="686443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D67C71-7825-43F9-884E-18C0D4AAF880}"/>
              </a:ext>
            </a:extLst>
          </p:cNvPr>
          <p:cNvSpPr>
            <a:spLocks noGrp="1"/>
          </p:cNvSpPr>
          <p:nvPr>
            <p:ph type="body" sz="quarter" idx="14"/>
          </p:nvPr>
        </p:nvSpPr>
        <p:spPr/>
        <p:txBody>
          <a:bodyPr/>
          <a:lstStyle/>
          <a:p>
            <a:r>
              <a:rPr lang="en-US"/>
              <a:t>01/01/2021 - 01/31/2023</a:t>
            </a:r>
          </a:p>
        </p:txBody>
      </p:sp>
      <p:sp>
        <p:nvSpPr>
          <p:cNvPr id="5" name="Footer Placeholder 4">
            <a:extLst>
              <a:ext uri="{FF2B5EF4-FFF2-40B4-BE49-F238E27FC236}">
                <a16:creationId xmlns:a16="http://schemas.microsoft.com/office/drawing/2014/main" id="{9262DA87-54A2-4DD4-A3AA-BAB0FC5D8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4682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088DF-E06F-4DCB-932C-3AA3D3E43F3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AFDCC8F-7077-4779-A721-83B1CE239137}"/>
              </a:ext>
            </a:extLst>
          </p:cNvPr>
          <p:cNvGraphicFramePr>
            <a:graphicFrameLocks noGrp="1"/>
          </p:cNvGraphicFramePr>
          <p:nvPr>
            <p:ph type="tbl" sz="quarter" idx="13"/>
            <p:extLst>
              <p:ext uri="{D42A27DB-BD31-4B8C-83A1-F6EECF244321}">
                <p14:modId xmlns:p14="http://schemas.microsoft.com/office/powerpoint/2010/main" val="1788311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53071881"/>
                    </a:ext>
                  </a:extLst>
                </a:gridCol>
                <a:gridCol w="905256">
                  <a:extLst>
                    <a:ext uri="{9D8B030D-6E8A-4147-A177-3AD203B41FA5}">
                      <a16:colId xmlns:a16="http://schemas.microsoft.com/office/drawing/2014/main" val="740441310"/>
                    </a:ext>
                  </a:extLst>
                </a:gridCol>
                <a:gridCol w="905256">
                  <a:extLst>
                    <a:ext uri="{9D8B030D-6E8A-4147-A177-3AD203B41FA5}">
                      <a16:colId xmlns:a16="http://schemas.microsoft.com/office/drawing/2014/main" val="1668957617"/>
                    </a:ext>
                  </a:extLst>
                </a:gridCol>
                <a:gridCol w="905256">
                  <a:extLst>
                    <a:ext uri="{9D8B030D-6E8A-4147-A177-3AD203B41FA5}">
                      <a16:colId xmlns:a16="http://schemas.microsoft.com/office/drawing/2014/main" val="1132623267"/>
                    </a:ext>
                  </a:extLst>
                </a:gridCol>
                <a:gridCol w="905256">
                  <a:extLst>
                    <a:ext uri="{9D8B030D-6E8A-4147-A177-3AD203B41FA5}">
                      <a16:colId xmlns:a16="http://schemas.microsoft.com/office/drawing/2014/main" val="2911841741"/>
                    </a:ext>
                  </a:extLst>
                </a:gridCol>
                <a:gridCol w="905256">
                  <a:extLst>
                    <a:ext uri="{9D8B030D-6E8A-4147-A177-3AD203B41FA5}">
                      <a16:colId xmlns:a16="http://schemas.microsoft.com/office/drawing/2014/main" val="795626004"/>
                    </a:ext>
                  </a:extLst>
                </a:gridCol>
                <a:gridCol w="905256">
                  <a:extLst>
                    <a:ext uri="{9D8B030D-6E8A-4147-A177-3AD203B41FA5}">
                      <a16:colId xmlns:a16="http://schemas.microsoft.com/office/drawing/2014/main" val="753644288"/>
                    </a:ext>
                  </a:extLst>
                </a:gridCol>
                <a:gridCol w="905256">
                  <a:extLst>
                    <a:ext uri="{9D8B030D-6E8A-4147-A177-3AD203B41FA5}">
                      <a16:colId xmlns:a16="http://schemas.microsoft.com/office/drawing/2014/main" val="1575744648"/>
                    </a:ext>
                  </a:extLst>
                </a:gridCol>
                <a:gridCol w="905256">
                  <a:extLst>
                    <a:ext uri="{9D8B030D-6E8A-4147-A177-3AD203B41FA5}">
                      <a16:colId xmlns:a16="http://schemas.microsoft.com/office/drawing/2014/main" val="339507672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895041"/>
                  </a:ext>
                </a:extLst>
              </a:tr>
              <a:tr h="370840">
                <a:tc>
                  <a:txBody>
                    <a:bodyPr/>
                    <a:lstStyle/>
                    <a:p>
                      <a:r>
                        <a:rPr lang="en-US" sz="1000"/>
                        <a:t>7281</a:t>
                      </a:r>
                    </a:p>
                  </a:txBody>
                  <a:tcPr/>
                </a:tc>
                <a:tc>
                  <a:txBody>
                    <a:bodyPr/>
                    <a:lstStyle/>
                    <a:p>
                      <a:r>
                        <a:rPr lang="en-US" sz="1000"/>
                        <a:t>2606</a:t>
                      </a:r>
                    </a:p>
                  </a:txBody>
                  <a:tcPr/>
                </a:tc>
                <a:tc>
                  <a:txBody>
                    <a:bodyPr/>
                    <a:lstStyle/>
                    <a:p>
                      <a:r>
                        <a:rPr lang="en-US" sz="1000"/>
                        <a:t>300</a:t>
                      </a:r>
                    </a:p>
                  </a:txBody>
                  <a:tcPr/>
                </a:tc>
                <a:tc>
                  <a:txBody>
                    <a:bodyPr/>
                    <a:lstStyle/>
                    <a:p>
                      <a:r>
                        <a:rPr lang="en-US" sz="1000"/>
                        <a:t>7481</a:t>
                      </a:r>
                    </a:p>
                  </a:txBody>
                  <a:tcPr/>
                </a:tc>
                <a:tc>
                  <a:txBody>
                    <a:bodyPr/>
                    <a:lstStyle/>
                    <a:p>
                      <a:r>
                        <a:rPr lang="en-US" sz="1000"/>
                        <a:t>349</a:t>
                      </a:r>
                    </a:p>
                  </a:txBody>
                  <a:tcPr/>
                </a:tc>
                <a:tc>
                  <a:txBody>
                    <a:bodyPr/>
                    <a:lstStyle/>
                    <a:p>
                      <a:r>
                        <a:rPr lang="en-US" sz="1000"/>
                        <a:t>336</a:t>
                      </a:r>
                    </a:p>
                  </a:txBody>
                  <a:tcPr/>
                </a:tc>
                <a:tc>
                  <a:txBody>
                    <a:bodyPr/>
                    <a:lstStyle/>
                    <a:p>
                      <a:r>
                        <a:rPr lang="en-US" sz="1000"/>
                        <a:t>0</a:t>
                      </a:r>
                    </a:p>
                  </a:txBody>
                  <a:tcPr/>
                </a:tc>
                <a:tc>
                  <a:txBody>
                    <a:bodyPr/>
                    <a:lstStyle/>
                    <a:p>
                      <a:r>
                        <a:rPr lang="en-US" sz="1000"/>
                        <a:t>0.4553 %</a:t>
                      </a:r>
                    </a:p>
                  </a:txBody>
                  <a:tcPr/>
                </a:tc>
                <a:tc>
                  <a:txBody>
                    <a:bodyPr/>
                    <a:lstStyle/>
                    <a:p>
                      <a:r>
                        <a:rPr lang="en-US" sz="1000"/>
                        <a:t>0.0 %</a:t>
                      </a:r>
                    </a:p>
                  </a:txBody>
                  <a:tcPr/>
                </a:tc>
                <a:extLst>
                  <a:ext uri="{0D108BD9-81ED-4DB2-BD59-A6C34878D82A}">
                    <a16:rowId xmlns:a16="http://schemas.microsoft.com/office/drawing/2014/main" val="1835403487"/>
                  </a:ext>
                </a:extLst>
              </a:tr>
            </a:tbl>
          </a:graphicData>
        </a:graphic>
      </p:graphicFrame>
      <p:sp>
        <p:nvSpPr>
          <p:cNvPr id="4" name="Text Placeholder 3">
            <a:extLst>
              <a:ext uri="{FF2B5EF4-FFF2-40B4-BE49-F238E27FC236}">
                <a16:creationId xmlns:a16="http://schemas.microsoft.com/office/drawing/2014/main" id="{8802B654-CD81-43F5-839F-F44C524396E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301356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A8AC1-B45F-4BA6-ABCB-B77057D98729}"/>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09A1D72-DBE8-4650-9ABA-E16117997F5F}"/>
              </a:ext>
            </a:extLst>
          </p:cNvPr>
          <p:cNvGraphicFramePr>
            <a:graphicFrameLocks noGrp="1"/>
          </p:cNvGraphicFramePr>
          <p:nvPr>
            <p:ph type="chart" sz="quarter" idx="13"/>
            <p:extLst>
              <p:ext uri="{D42A27DB-BD31-4B8C-83A1-F6EECF244321}">
                <p14:modId xmlns:p14="http://schemas.microsoft.com/office/powerpoint/2010/main" val="3829331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D8DBA-FC61-4A22-9863-A8B61FA1395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F8384BC-6F4A-4777-A409-08510711D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0010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2B779-9014-4391-A894-B4027AC25E79}"/>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DA4567A-58B6-40C1-8F24-FD29BC46A645}"/>
              </a:ext>
            </a:extLst>
          </p:cNvPr>
          <p:cNvGraphicFramePr>
            <a:graphicFrameLocks noGrp="1"/>
          </p:cNvGraphicFramePr>
          <p:nvPr>
            <p:ph type="chart" sz="quarter" idx="13"/>
            <p:extLst>
              <p:ext uri="{D42A27DB-BD31-4B8C-83A1-F6EECF244321}">
                <p14:modId xmlns:p14="http://schemas.microsoft.com/office/powerpoint/2010/main" val="1281664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168E8-FB51-41FF-BDE9-E3EE850FE51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07FF3D7-D05E-471E-AABB-3B11F2989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653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48FF4-E5F8-4325-AB50-96BC4241BCA2}"/>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A4AEEBAA-C45F-488B-B15A-5850C9C4ABEB}"/>
              </a:ext>
            </a:extLst>
          </p:cNvPr>
          <p:cNvGraphicFramePr>
            <a:graphicFrameLocks noGrp="1"/>
          </p:cNvGraphicFramePr>
          <p:nvPr>
            <p:ph type="chart" sz="quarter" idx="13"/>
            <p:extLst>
              <p:ext uri="{D42A27DB-BD31-4B8C-83A1-F6EECF244321}">
                <p14:modId xmlns:p14="http://schemas.microsoft.com/office/powerpoint/2010/main" val="4202109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5CCB5-7126-4816-B007-018FC09F316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B6A081C-5B35-4BDC-BA59-CF7CF2060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67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9F72-3878-43A3-8B1C-FBE73854941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D8FB8A03-C476-4813-8584-34F73E5D3FE5}"/>
              </a:ext>
            </a:extLst>
          </p:cNvPr>
          <p:cNvGraphicFramePr>
            <a:graphicFrameLocks noGrp="1"/>
          </p:cNvGraphicFramePr>
          <p:nvPr>
            <p:ph type="chart" sz="quarter" idx="13"/>
            <p:extLst>
              <p:ext uri="{D42A27DB-BD31-4B8C-83A1-F6EECF244321}">
                <p14:modId xmlns:p14="http://schemas.microsoft.com/office/powerpoint/2010/main" val="3580980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0962F-7901-4232-944F-2E7602BB71C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E0235C1-33FB-455E-865D-DD093A99C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7448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5024B-A6A3-4982-B202-2173CC4F3C45}"/>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7A685E8F-04EF-4364-A464-263EA0536868}"/>
              </a:ext>
            </a:extLst>
          </p:cNvPr>
          <p:cNvGraphicFramePr>
            <a:graphicFrameLocks noGrp="1"/>
          </p:cNvGraphicFramePr>
          <p:nvPr>
            <p:ph type="tbl" sz="quarter" idx="13"/>
            <p:extLst>
              <p:ext uri="{D42A27DB-BD31-4B8C-83A1-F6EECF244321}">
                <p14:modId xmlns:p14="http://schemas.microsoft.com/office/powerpoint/2010/main" val="351118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9355686"/>
                    </a:ext>
                  </a:extLst>
                </a:gridCol>
                <a:gridCol w="1481328">
                  <a:extLst>
                    <a:ext uri="{9D8B030D-6E8A-4147-A177-3AD203B41FA5}">
                      <a16:colId xmlns:a16="http://schemas.microsoft.com/office/drawing/2014/main" val="42127369"/>
                    </a:ext>
                  </a:extLst>
                </a:gridCol>
                <a:gridCol w="329184">
                  <a:extLst>
                    <a:ext uri="{9D8B030D-6E8A-4147-A177-3AD203B41FA5}">
                      <a16:colId xmlns:a16="http://schemas.microsoft.com/office/drawing/2014/main" val="1270684016"/>
                    </a:ext>
                  </a:extLst>
                </a:gridCol>
                <a:gridCol w="329184">
                  <a:extLst>
                    <a:ext uri="{9D8B030D-6E8A-4147-A177-3AD203B41FA5}">
                      <a16:colId xmlns:a16="http://schemas.microsoft.com/office/drawing/2014/main" val="3588275851"/>
                    </a:ext>
                  </a:extLst>
                </a:gridCol>
                <a:gridCol w="329184">
                  <a:extLst>
                    <a:ext uri="{9D8B030D-6E8A-4147-A177-3AD203B41FA5}">
                      <a16:colId xmlns:a16="http://schemas.microsoft.com/office/drawing/2014/main" val="84844645"/>
                    </a:ext>
                  </a:extLst>
                </a:gridCol>
                <a:gridCol w="329184">
                  <a:extLst>
                    <a:ext uri="{9D8B030D-6E8A-4147-A177-3AD203B41FA5}">
                      <a16:colId xmlns:a16="http://schemas.microsoft.com/office/drawing/2014/main" val="3099353232"/>
                    </a:ext>
                  </a:extLst>
                </a:gridCol>
                <a:gridCol w="329184">
                  <a:extLst>
                    <a:ext uri="{9D8B030D-6E8A-4147-A177-3AD203B41FA5}">
                      <a16:colId xmlns:a16="http://schemas.microsoft.com/office/drawing/2014/main" val="3580428738"/>
                    </a:ext>
                  </a:extLst>
                </a:gridCol>
                <a:gridCol w="329184">
                  <a:extLst>
                    <a:ext uri="{9D8B030D-6E8A-4147-A177-3AD203B41FA5}">
                      <a16:colId xmlns:a16="http://schemas.microsoft.com/office/drawing/2014/main" val="2163488493"/>
                    </a:ext>
                  </a:extLst>
                </a:gridCol>
                <a:gridCol w="329184">
                  <a:extLst>
                    <a:ext uri="{9D8B030D-6E8A-4147-A177-3AD203B41FA5}">
                      <a16:colId xmlns:a16="http://schemas.microsoft.com/office/drawing/2014/main" val="1995237772"/>
                    </a:ext>
                  </a:extLst>
                </a:gridCol>
                <a:gridCol w="329184">
                  <a:extLst>
                    <a:ext uri="{9D8B030D-6E8A-4147-A177-3AD203B41FA5}">
                      <a16:colId xmlns:a16="http://schemas.microsoft.com/office/drawing/2014/main" val="1490053009"/>
                    </a:ext>
                  </a:extLst>
                </a:gridCol>
                <a:gridCol w="329184">
                  <a:extLst>
                    <a:ext uri="{9D8B030D-6E8A-4147-A177-3AD203B41FA5}">
                      <a16:colId xmlns:a16="http://schemas.microsoft.com/office/drawing/2014/main" val="3807942912"/>
                    </a:ext>
                  </a:extLst>
                </a:gridCol>
                <a:gridCol w="329184">
                  <a:extLst>
                    <a:ext uri="{9D8B030D-6E8A-4147-A177-3AD203B41FA5}">
                      <a16:colId xmlns:a16="http://schemas.microsoft.com/office/drawing/2014/main" val="2190416051"/>
                    </a:ext>
                  </a:extLst>
                </a:gridCol>
                <a:gridCol w="329184">
                  <a:extLst>
                    <a:ext uri="{9D8B030D-6E8A-4147-A177-3AD203B41FA5}">
                      <a16:colId xmlns:a16="http://schemas.microsoft.com/office/drawing/2014/main" val="2644898942"/>
                    </a:ext>
                  </a:extLst>
                </a:gridCol>
                <a:gridCol w="329184">
                  <a:extLst>
                    <a:ext uri="{9D8B030D-6E8A-4147-A177-3AD203B41FA5}">
                      <a16:colId xmlns:a16="http://schemas.microsoft.com/office/drawing/2014/main" val="2057720533"/>
                    </a:ext>
                  </a:extLst>
                </a:gridCol>
                <a:gridCol w="329184">
                  <a:extLst>
                    <a:ext uri="{9D8B030D-6E8A-4147-A177-3AD203B41FA5}">
                      <a16:colId xmlns:a16="http://schemas.microsoft.com/office/drawing/2014/main" val="2617682892"/>
                    </a:ext>
                  </a:extLst>
                </a:gridCol>
                <a:gridCol w="329184">
                  <a:extLst>
                    <a:ext uri="{9D8B030D-6E8A-4147-A177-3AD203B41FA5}">
                      <a16:colId xmlns:a16="http://schemas.microsoft.com/office/drawing/2014/main" val="355781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897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- 2023-01-05 17:05:05</a:t>
                      </a:r>
                      <a:r>
                        <a:rPr kumimoji="0" lang="en-US" sz="1000" b="0" i="0" u="none" strike="noStrike" kern="1200" cap="none" spc="0" normalizeH="0" baseline="0" noProof="0">
                          <a:ln>
                            <a:noFill/>
                          </a:ln>
                          <a:solidFill>
                            <a:prstClr val="black"/>
                          </a:solidFill>
                          <a:effectLst/>
                          <a:uLnTx/>
                          <a:uFillTx/>
                          <a:latin typeface="+mn-lt"/>
                          <a:ea typeface="+mn-ea"/>
                          <a:cs typeface="+mn-cs"/>
                        </a:rPr>
                        <a:t>
 PHLY has experienced #leadership at all levels and across the company. We're pleased to announce the #promotion of six senior officers to new positions. 👏
Learn more: bit.ly/3GHSllD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https://quintly-image-storage.s3.amazonaws.com/d123f9c23f3abec6e562a564c92f236a/a95d22400a709cb3102a3c47f5db7486.jpg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8578516"/>
                  </a:ext>
                </a:extLst>
              </a:tr>
            </a:tbl>
          </a:graphicData>
        </a:graphic>
      </p:graphicFrame>
      <p:sp>
        <p:nvSpPr>
          <p:cNvPr id="4" name="Text Placeholder 3">
            <a:extLst>
              <a:ext uri="{FF2B5EF4-FFF2-40B4-BE49-F238E27FC236}">
                <a16:creationId xmlns:a16="http://schemas.microsoft.com/office/drawing/2014/main" id="{8B088758-1D31-4201-B2DC-79AF96CCC17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979653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B7B39-A379-445C-A950-8152A0BC49C9}"/>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EC130694-FB12-4D25-80AB-52054FF0C5AE}"/>
              </a:ext>
            </a:extLst>
          </p:cNvPr>
          <p:cNvGraphicFramePr>
            <a:graphicFrameLocks noGrp="1"/>
          </p:cNvGraphicFramePr>
          <p:nvPr>
            <p:ph type="tbl" sz="quarter" idx="13"/>
            <p:extLst>
              <p:ext uri="{D42A27DB-BD31-4B8C-83A1-F6EECF244321}">
                <p14:modId xmlns:p14="http://schemas.microsoft.com/office/powerpoint/2010/main" val="396419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3798256"/>
                    </a:ext>
                  </a:extLst>
                </a:gridCol>
                <a:gridCol w="1481328">
                  <a:extLst>
                    <a:ext uri="{9D8B030D-6E8A-4147-A177-3AD203B41FA5}">
                      <a16:colId xmlns:a16="http://schemas.microsoft.com/office/drawing/2014/main" val="2564927081"/>
                    </a:ext>
                  </a:extLst>
                </a:gridCol>
                <a:gridCol w="329184">
                  <a:extLst>
                    <a:ext uri="{9D8B030D-6E8A-4147-A177-3AD203B41FA5}">
                      <a16:colId xmlns:a16="http://schemas.microsoft.com/office/drawing/2014/main" val="3267727282"/>
                    </a:ext>
                  </a:extLst>
                </a:gridCol>
                <a:gridCol w="329184">
                  <a:extLst>
                    <a:ext uri="{9D8B030D-6E8A-4147-A177-3AD203B41FA5}">
                      <a16:colId xmlns:a16="http://schemas.microsoft.com/office/drawing/2014/main" val="3908829306"/>
                    </a:ext>
                  </a:extLst>
                </a:gridCol>
                <a:gridCol w="329184">
                  <a:extLst>
                    <a:ext uri="{9D8B030D-6E8A-4147-A177-3AD203B41FA5}">
                      <a16:colId xmlns:a16="http://schemas.microsoft.com/office/drawing/2014/main" val="1527663969"/>
                    </a:ext>
                  </a:extLst>
                </a:gridCol>
                <a:gridCol w="329184">
                  <a:extLst>
                    <a:ext uri="{9D8B030D-6E8A-4147-A177-3AD203B41FA5}">
                      <a16:colId xmlns:a16="http://schemas.microsoft.com/office/drawing/2014/main" val="241146056"/>
                    </a:ext>
                  </a:extLst>
                </a:gridCol>
                <a:gridCol w="329184">
                  <a:extLst>
                    <a:ext uri="{9D8B030D-6E8A-4147-A177-3AD203B41FA5}">
                      <a16:colId xmlns:a16="http://schemas.microsoft.com/office/drawing/2014/main" val="3567294495"/>
                    </a:ext>
                  </a:extLst>
                </a:gridCol>
                <a:gridCol w="329184">
                  <a:extLst>
                    <a:ext uri="{9D8B030D-6E8A-4147-A177-3AD203B41FA5}">
                      <a16:colId xmlns:a16="http://schemas.microsoft.com/office/drawing/2014/main" val="176056114"/>
                    </a:ext>
                  </a:extLst>
                </a:gridCol>
                <a:gridCol w="329184">
                  <a:extLst>
                    <a:ext uri="{9D8B030D-6E8A-4147-A177-3AD203B41FA5}">
                      <a16:colId xmlns:a16="http://schemas.microsoft.com/office/drawing/2014/main" val="3703109938"/>
                    </a:ext>
                  </a:extLst>
                </a:gridCol>
                <a:gridCol w="329184">
                  <a:extLst>
                    <a:ext uri="{9D8B030D-6E8A-4147-A177-3AD203B41FA5}">
                      <a16:colId xmlns:a16="http://schemas.microsoft.com/office/drawing/2014/main" val="1051871960"/>
                    </a:ext>
                  </a:extLst>
                </a:gridCol>
                <a:gridCol w="329184">
                  <a:extLst>
                    <a:ext uri="{9D8B030D-6E8A-4147-A177-3AD203B41FA5}">
                      <a16:colId xmlns:a16="http://schemas.microsoft.com/office/drawing/2014/main" val="2373048045"/>
                    </a:ext>
                  </a:extLst>
                </a:gridCol>
                <a:gridCol w="329184">
                  <a:extLst>
                    <a:ext uri="{9D8B030D-6E8A-4147-A177-3AD203B41FA5}">
                      <a16:colId xmlns:a16="http://schemas.microsoft.com/office/drawing/2014/main" val="432807663"/>
                    </a:ext>
                  </a:extLst>
                </a:gridCol>
                <a:gridCol w="329184">
                  <a:extLst>
                    <a:ext uri="{9D8B030D-6E8A-4147-A177-3AD203B41FA5}">
                      <a16:colId xmlns:a16="http://schemas.microsoft.com/office/drawing/2014/main" val="3490400277"/>
                    </a:ext>
                  </a:extLst>
                </a:gridCol>
                <a:gridCol w="329184">
                  <a:extLst>
                    <a:ext uri="{9D8B030D-6E8A-4147-A177-3AD203B41FA5}">
                      <a16:colId xmlns:a16="http://schemas.microsoft.com/office/drawing/2014/main" val="2583516672"/>
                    </a:ext>
                  </a:extLst>
                </a:gridCol>
                <a:gridCol w="329184">
                  <a:extLst>
                    <a:ext uri="{9D8B030D-6E8A-4147-A177-3AD203B41FA5}">
                      <a16:colId xmlns:a16="http://schemas.microsoft.com/office/drawing/2014/main" val="1980764789"/>
                    </a:ext>
                  </a:extLst>
                </a:gridCol>
                <a:gridCol w="329184">
                  <a:extLst>
                    <a:ext uri="{9D8B030D-6E8A-4147-A177-3AD203B41FA5}">
                      <a16:colId xmlns:a16="http://schemas.microsoft.com/office/drawing/2014/main" val="69839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230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- 2023-01-24 15:09:42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partners the Philadelphia Eagles on advancing to the conference championship! We were proud to partner with the Eagles throughout the season to highlight #nonprofits doing great work in the community before each home game. 
Congratulations to Camp Victory, Children &amp; Families First Delaware, and PAR-Recycle Works for being highlighted at last weekend's game! #FlyEaglesFly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https://quintly-image-storage.s3.amazonaws.com/d123f9c23f3abec6e562a564c92f236a/e59616724881665287612d077a7c53a3.jpg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7558701"/>
                  </a:ext>
                </a:extLst>
              </a:tr>
            </a:tbl>
          </a:graphicData>
        </a:graphic>
      </p:graphicFrame>
      <p:sp>
        <p:nvSpPr>
          <p:cNvPr id="4" name="Text Placeholder 3">
            <a:extLst>
              <a:ext uri="{FF2B5EF4-FFF2-40B4-BE49-F238E27FC236}">
                <a16:creationId xmlns:a16="http://schemas.microsoft.com/office/drawing/2014/main" id="{0BF0A0E2-7F73-4572-B712-D9FB56F099A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06042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6EEE-82FF-4036-AD04-A177E56C1264}"/>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CE3C448D-9EC1-4020-8915-344403DDA655}"/>
              </a:ext>
            </a:extLst>
          </p:cNvPr>
          <p:cNvGraphicFramePr>
            <a:graphicFrameLocks noGrp="1"/>
          </p:cNvGraphicFramePr>
          <p:nvPr>
            <p:ph type="tbl" sz="quarter" idx="13"/>
            <p:extLst>
              <p:ext uri="{D42A27DB-BD31-4B8C-83A1-F6EECF244321}">
                <p14:modId xmlns:p14="http://schemas.microsoft.com/office/powerpoint/2010/main" val="285612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22974787"/>
                    </a:ext>
                  </a:extLst>
                </a:gridCol>
                <a:gridCol w="1481328">
                  <a:extLst>
                    <a:ext uri="{9D8B030D-6E8A-4147-A177-3AD203B41FA5}">
                      <a16:colId xmlns:a16="http://schemas.microsoft.com/office/drawing/2014/main" val="1491815289"/>
                    </a:ext>
                  </a:extLst>
                </a:gridCol>
                <a:gridCol w="329184">
                  <a:extLst>
                    <a:ext uri="{9D8B030D-6E8A-4147-A177-3AD203B41FA5}">
                      <a16:colId xmlns:a16="http://schemas.microsoft.com/office/drawing/2014/main" val="2819127405"/>
                    </a:ext>
                  </a:extLst>
                </a:gridCol>
                <a:gridCol w="329184">
                  <a:extLst>
                    <a:ext uri="{9D8B030D-6E8A-4147-A177-3AD203B41FA5}">
                      <a16:colId xmlns:a16="http://schemas.microsoft.com/office/drawing/2014/main" val="2262356672"/>
                    </a:ext>
                  </a:extLst>
                </a:gridCol>
                <a:gridCol w="329184">
                  <a:extLst>
                    <a:ext uri="{9D8B030D-6E8A-4147-A177-3AD203B41FA5}">
                      <a16:colId xmlns:a16="http://schemas.microsoft.com/office/drawing/2014/main" val="1605210434"/>
                    </a:ext>
                  </a:extLst>
                </a:gridCol>
                <a:gridCol w="329184">
                  <a:extLst>
                    <a:ext uri="{9D8B030D-6E8A-4147-A177-3AD203B41FA5}">
                      <a16:colId xmlns:a16="http://schemas.microsoft.com/office/drawing/2014/main" val="2350985978"/>
                    </a:ext>
                  </a:extLst>
                </a:gridCol>
                <a:gridCol w="329184">
                  <a:extLst>
                    <a:ext uri="{9D8B030D-6E8A-4147-A177-3AD203B41FA5}">
                      <a16:colId xmlns:a16="http://schemas.microsoft.com/office/drawing/2014/main" val="2030220525"/>
                    </a:ext>
                  </a:extLst>
                </a:gridCol>
                <a:gridCol w="329184">
                  <a:extLst>
                    <a:ext uri="{9D8B030D-6E8A-4147-A177-3AD203B41FA5}">
                      <a16:colId xmlns:a16="http://schemas.microsoft.com/office/drawing/2014/main" val="963881936"/>
                    </a:ext>
                  </a:extLst>
                </a:gridCol>
                <a:gridCol w="329184">
                  <a:extLst>
                    <a:ext uri="{9D8B030D-6E8A-4147-A177-3AD203B41FA5}">
                      <a16:colId xmlns:a16="http://schemas.microsoft.com/office/drawing/2014/main" val="32247788"/>
                    </a:ext>
                  </a:extLst>
                </a:gridCol>
                <a:gridCol w="329184">
                  <a:extLst>
                    <a:ext uri="{9D8B030D-6E8A-4147-A177-3AD203B41FA5}">
                      <a16:colId xmlns:a16="http://schemas.microsoft.com/office/drawing/2014/main" val="4108359639"/>
                    </a:ext>
                  </a:extLst>
                </a:gridCol>
                <a:gridCol w="329184">
                  <a:extLst>
                    <a:ext uri="{9D8B030D-6E8A-4147-A177-3AD203B41FA5}">
                      <a16:colId xmlns:a16="http://schemas.microsoft.com/office/drawing/2014/main" val="3282289560"/>
                    </a:ext>
                  </a:extLst>
                </a:gridCol>
                <a:gridCol w="329184">
                  <a:extLst>
                    <a:ext uri="{9D8B030D-6E8A-4147-A177-3AD203B41FA5}">
                      <a16:colId xmlns:a16="http://schemas.microsoft.com/office/drawing/2014/main" val="137814351"/>
                    </a:ext>
                  </a:extLst>
                </a:gridCol>
                <a:gridCol w="329184">
                  <a:extLst>
                    <a:ext uri="{9D8B030D-6E8A-4147-A177-3AD203B41FA5}">
                      <a16:colId xmlns:a16="http://schemas.microsoft.com/office/drawing/2014/main" val="2487704078"/>
                    </a:ext>
                  </a:extLst>
                </a:gridCol>
                <a:gridCol w="329184">
                  <a:extLst>
                    <a:ext uri="{9D8B030D-6E8A-4147-A177-3AD203B41FA5}">
                      <a16:colId xmlns:a16="http://schemas.microsoft.com/office/drawing/2014/main" val="1781411091"/>
                    </a:ext>
                  </a:extLst>
                </a:gridCol>
                <a:gridCol w="329184">
                  <a:extLst>
                    <a:ext uri="{9D8B030D-6E8A-4147-A177-3AD203B41FA5}">
                      <a16:colId xmlns:a16="http://schemas.microsoft.com/office/drawing/2014/main" val="954422350"/>
                    </a:ext>
                  </a:extLst>
                </a:gridCol>
                <a:gridCol w="329184">
                  <a:extLst>
                    <a:ext uri="{9D8B030D-6E8A-4147-A177-3AD203B41FA5}">
                      <a16:colId xmlns:a16="http://schemas.microsoft.com/office/drawing/2014/main" val="173812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953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- 2023-01-12 16:15:32</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our 41 employees who were recently promoted to Regional Vice President, Vice President, and Assistant Vice President roles!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https://quintly-image-storage.s3.amazonaws.com/d123f9c23f3abec6e562a564c92f236a/55ceed1a0545d5da2d186163016137fe.jpg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9469120"/>
                  </a:ext>
                </a:extLst>
              </a:tr>
            </a:tbl>
          </a:graphicData>
        </a:graphic>
      </p:graphicFrame>
      <p:sp>
        <p:nvSpPr>
          <p:cNvPr id="4" name="Text Placeholder 3">
            <a:extLst>
              <a:ext uri="{FF2B5EF4-FFF2-40B4-BE49-F238E27FC236}">
                <a16:creationId xmlns:a16="http://schemas.microsoft.com/office/drawing/2014/main" id="{CE8F2372-E4F2-4F6A-B6DC-326C4D19343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54219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0561-887D-4D80-A7DB-D6A014E9B157}"/>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3765252B-7D0D-4B48-B9CE-1A63563DB87D}"/>
              </a:ext>
            </a:extLst>
          </p:cNvPr>
          <p:cNvGraphicFramePr>
            <a:graphicFrameLocks noGrp="1"/>
          </p:cNvGraphicFramePr>
          <p:nvPr>
            <p:ph type="tbl" sz="quarter" idx="13"/>
            <p:extLst>
              <p:ext uri="{D42A27DB-BD31-4B8C-83A1-F6EECF244321}">
                <p14:modId xmlns:p14="http://schemas.microsoft.com/office/powerpoint/2010/main" val="138657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6914531"/>
                    </a:ext>
                  </a:extLst>
                </a:gridCol>
                <a:gridCol w="1481328">
                  <a:extLst>
                    <a:ext uri="{9D8B030D-6E8A-4147-A177-3AD203B41FA5}">
                      <a16:colId xmlns:a16="http://schemas.microsoft.com/office/drawing/2014/main" val="578855793"/>
                    </a:ext>
                  </a:extLst>
                </a:gridCol>
                <a:gridCol w="329184">
                  <a:extLst>
                    <a:ext uri="{9D8B030D-6E8A-4147-A177-3AD203B41FA5}">
                      <a16:colId xmlns:a16="http://schemas.microsoft.com/office/drawing/2014/main" val="4215631981"/>
                    </a:ext>
                  </a:extLst>
                </a:gridCol>
                <a:gridCol w="329184">
                  <a:extLst>
                    <a:ext uri="{9D8B030D-6E8A-4147-A177-3AD203B41FA5}">
                      <a16:colId xmlns:a16="http://schemas.microsoft.com/office/drawing/2014/main" val="1076155073"/>
                    </a:ext>
                  </a:extLst>
                </a:gridCol>
                <a:gridCol w="329184">
                  <a:extLst>
                    <a:ext uri="{9D8B030D-6E8A-4147-A177-3AD203B41FA5}">
                      <a16:colId xmlns:a16="http://schemas.microsoft.com/office/drawing/2014/main" val="1527762919"/>
                    </a:ext>
                  </a:extLst>
                </a:gridCol>
                <a:gridCol w="329184">
                  <a:extLst>
                    <a:ext uri="{9D8B030D-6E8A-4147-A177-3AD203B41FA5}">
                      <a16:colId xmlns:a16="http://schemas.microsoft.com/office/drawing/2014/main" val="3435773377"/>
                    </a:ext>
                  </a:extLst>
                </a:gridCol>
                <a:gridCol w="329184">
                  <a:extLst>
                    <a:ext uri="{9D8B030D-6E8A-4147-A177-3AD203B41FA5}">
                      <a16:colId xmlns:a16="http://schemas.microsoft.com/office/drawing/2014/main" val="1746923391"/>
                    </a:ext>
                  </a:extLst>
                </a:gridCol>
                <a:gridCol w="329184">
                  <a:extLst>
                    <a:ext uri="{9D8B030D-6E8A-4147-A177-3AD203B41FA5}">
                      <a16:colId xmlns:a16="http://schemas.microsoft.com/office/drawing/2014/main" val="3661979415"/>
                    </a:ext>
                  </a:extLst>
                </a:gridCol>
                <a:gridCol w="329184">
                  <a:extLst>
                    <a:ext uri="{9D8B030D-6E8A-4147-A177-3AD203B41FA5}">
                      <a16:colId xmlns:a16="http://schemas.microsoft.com/office/drawing/2014/main" val="1663458655"/>
                    </a:ext>
                  </a:extLst>
                </a:gridCol>
                <a:gridCol w="329184">
                  <a:extLst>
                    <a:ext uri="{9D8B030D-6E8A-4147-A177-3AD203B41FA5}">
                      <a16:colId xmlns:a16="http://schemas.microsoft.com/office/drawing/2014/main" val="1148962063"/>
                    </a:ext>
                  </a:extLst>
                </a:gridCol>
                <a:gridCol w="329184">
                  <a:extLst>
                    <a:ext uri="{9D8B030D-6E8A-4147-A177-3AD203B41FA5}">
                      <a16:colId xmlns:a16="http://schemas.microsoft.com/office/drawing/2014/main" val="660860048"/>
                    </a:ext>
                  </a:extLst>
                </a:gridCol>
                <a:gridCol w="329184">
                  <a:extLst>
                    <a:ext uri="{9D8B030D-6E8A-4147-A177-3AD203B41FA5}">
                      <a16:colId xmlns:a16="http://schemas.microsoft.com/office/drawing/2014/main" val="1082045785"/>
                    </a:ext>
                  </a:extLst>
                </a:gridCol>
                <a:gridCol w="329184">
                  <a:extLst>
                    <a:ext uri="{9D8B030D-6E8A-4147-A177-3AD203B41FA5}">
                      <a16:colId xmlns:a16="http://schemas.microsoft.com/office/drawing/2014/main" val="2363380909"/>
                    </a:ext>
                  </a:extLst>
                </a:gridCol>
                <a:gridCol w="329184">
                  <a:extLst>
                    <a:ext uri="{9D8B030D-6E8A-4147-A177-3AD203B41FA5}">
                      <a16:colId xmlns:a16="http://schemas.microsoft.com/office/drawing/2014/main" val="753765989"/>
                    </a:ext>
                  </a:extLst>
                </a:gridCol>
                <a:gridCol w="329184">
                  <a:extLst>
                    <a:ext uri="{9D8B030D-6E8A-4147-A177-3AD203B41FA5}">
                      <a16:colId xmlns:a16="http://schemas.microsoft.com/office/drawing/2014/main" val="1496927031"/>
                    </a:ext>
                  </a:extLst>
                </a:gridCol>
                <a:gridCol w="329184">
                  <a:extLst>
                    <a:ext uri="{9D8B030D-6E8A-4147-A177-3AD203B41FA5}">
                      <a16:colId xmlns:a16="http://schemas.microsoft.com/office/drawing/2014/main" val="291680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68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- 2023-01-27 13:16:58</a:t>
                      </a:r>
                      <a:r>
                        <a:rPr kumimoji="0" lang="en-US" sz="1000" b="0" i="0" u="none" strike="noStrike" kern="1200" cap="none" spc="0" normalizeH="0" baseline="0" noProof="0">
                          <a:ln>
                            <a:noFill/>
                          </a:ln>
                          <a:solidFill>
                            <a:prstClr val="black"/>
                          </a:solidFill>
                          <a:effectLst/>
                          <a:uLnTx/>
                          <a:uFillTx/>
                          <a:latin typeface="+mn-lt"/>
                          <a:ea typeface="+mn-ea"/>
                          <a:cs typeface="+mn-cs"/>
                        </a:rPr>
                        <a:t>
 Last night, PHLY teamed up with the Philadelphia Phillies to celebrate our #Phillies Runs for Charities donation recipients at Citizens Bank Park. As a result of the Phillies’ 747 runs scored in 2022, we donated ,350 to four local #nonprofits that are making a difference.
Congratulations to Mission First Housing Group, PATH (People Acting to Help), Inc., Community YMCA of Eastern Delaware County, and SERV Behavioral Health System, Inc.!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https://quintly-image-storage.s3.amazonaws.com/d123f9c23f3abec6e562a564c92f236a/f45e0370a82c19673c0b4d8fdad179f7.jpg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488754"/>
                  </a:ext>
                </a:extLst>
              </a:tr>
            </a:tbl>
          </a:graphicData>
        </a:graphic>
      </p:graphicFrame>
      <p:sp>
        <p:nvSpPr>
          <p:cNvPr id="4" name="Text Placeholder 3">
            <a:extLst>
              <a:ext uri="{FF2B5EF4-FFF2-40B4-BE49-F238E27FC236}">
                <a16:creationId xmlns:a16="http://schemas.microsoft.com/office/drawing/2014/main" id="{14C353F3-EACD-4928-B387-D5FDCBEBD3B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507780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8C91B-F34A-4DB5-B4F9-238006A7A395}"/>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F3E3D0DB-EF08-496F-A64D-D4B8821AE0DE}"/>
              </a:ext>
            </a:extLst>
          </p:cNvPr>
          <p:cNvGraphicFramePr>
            <a:graphicFrameLocks noGrp="1"/>
          </p:cNvGraphicFramePr>
          <p:nvPr>
            <p:ph type="tbl" sz="quarter" idx="13"/>
            <p:extLst>
              <p:ext uri="{D42A27DB-BD31-4B8C-83A1-F6EECF244321}">
                <p14:modId xmlns:p14="http://schemas.microsoft.com/office/powerpoint/2010/main" val="287752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06513318"/>
                    </a:ext>
                  </a:extLst>
                </a:gridCol>
                <a:gridCol w="1481328">
                  <a:extLst>
                    <a:ext uri="{9D8B030D-6E8A-4147-A177-3AD203B41FA5}">
                      <a16:colId xmlns:a16="http://schemas.microsoft.com/office/drawing/2014/main" val="3665306628"/>
                    </a:ext>
                  </a:extLst>
                </a:gridCol>
                <a:gridCol w="329184">
                  <a:extLst>
                    <a:ext uri="{9D8B030D-6E8A-4147-A177-3AD203B41FA5}">
                      <a16:colId xmlns:a16="http://schemas.microsoft.com/office/drawing/2014/main" val="3529959448"/>
                    </a:ext>
                  </a:extLst>
                </a:gridCol>
                <a:gridCol w="329184">
                  <a:extLst>
                    <a:ext uri="{9D8B030D-6E8A-4147-A177-3AD203B41FA5}">
                      <a16:colId xmlns:a16="http://schemas.microsoft.com/office/drawing/2014/main" val="3688058735"/>
                    </a:ext>
                  </a:extLst>
                </a:gridCol>
                <a:gridCol w="329184">
                  <a:extLst>
                    <a:ext uri="{9D8B030D-6E8A-4147-A177-3AD203B41FA5}">
                      <a16:colId xmlns:a16="http://schemas.microsoft.com/office/drawing/2014/main" val="2306217402"/>
                    </a:ext>
                  </a:extLst>
                </a:gridCol>
                <a:gridCol w="329184">
                  <a:extLst>
                    <a:ext uri="{9D8B030D-6E8A-4147-A177-3AD203B41FA5}">
                      <a16:colId xmlns:a16="http://schemas.microsoft.com/office/drawing/2014/main" val="2796060244"/>
                    </a:ext>
                  </a:extLst>
                </a:gridCol>
                <a:gridCol w="329184">
                  <a:extLst>
                    <a:ext uri="{9D8B030D-6E8A-4147-A177-3AD203B41FA5}">
                      <a16:colId xmlns:a16="http://schemas.microsoft.com/office/drawing/2014/main" val="2504293612"/>
                    </a:ext>
                  </a:extLst>
                </a:gridCol>
                <a:gridCol w="329184">
                  <a:extLst>
                    <a:ext uri="{9D8B030D-6E8A-4147-A177-3AD203B41FA5}">
                      <a16:colId xmlns:a16="http://schemas.microsoft.com/office/drawing/2014/main" val="1206884776"/>
                    </a:ext>
                  </a:extLst>
                </a:gridCol>
                <a:gridCol w="329184">
                  <a:extLst>
                    <a:ext uri="{9D8B030D-6E8A-4147-A177-3AD203B41FA5}">
                      <a16:colId xmlns:a16="http://schemas.microsoft.com/office/drawing/2014/main" val="220918137"/>
                    </a:ext>
                  </a:extLst>
                </a:gridCol>
                <a:gridCol w="329184">
                  <a:extLst>
                    <a:ext uri="{9D8B030D-6E8A-4147-A177-3AD203B41FA5}">
                      <a16:colId xmlns:a16="http://schemas.microsoft.com/office/drawing/2014/main" val="1381634753"/>
                    </a:ext>
                  </a:extLst>
                </a:gridCol>
                <a:gridCol w="329184">
                  <a:extLst>
                    <a:ext uri="{9D8B030D-6E8A-4147-A177-3AD203B41FA5}">
                      <a16:colId xmlns:a16="http://schemas.microsoft.com/office/drawing/2014/main" val="3694194531"/>
                    </a:ext>
                  </a:extLst>
                </a:gridCol>
                <a:gridCol w="329184">
                  <a:extLst>
                    <a:ext uri="{9D8B030D-6E8A-4147-A177-3AD203B41FA5}">
                      <a16:colId xmlns:a16="http://schemas.microsoft.com/office/drawing/2014/main" val="4130969257"/>
                    </a:ext>
                  </a:extLst>
                </a:gridCol>
                <a:gridCol w="329184">
                  <a:extLst>
                    <a:ext uri="{9D8B030D-6E8A-4147-A177-3AD203B41FA5}">
                      <a16:colId xmlns:a16="http://schemas.microsoft.com/office/drawing/2014/main" val="3782828985"/>
                    </a:ext>
                  </a:extLst>
                </a:gridCol>
                <a:gridCol w="329184">
                  <a:extLst>
                    <a:ext uri="{9D8B030D-6E8A-4147-A177-3AD203B41FA5}">
                      <a16:colId xmlns:a16="http://schemas.microsoft.com/office/drawing/2014/main" val="133426759"/>
                    </a:ext>
                  </a:extLst>
                </a:gridCol>
                <a:gridCol w="329184">
                  <a:extLst>
                    <a:ext uri="{9D8B030D-6E8A-4147-A177-3AD203B41FA5}">
                      <a16:colId xmlns:a16="http://schemas.microsoft.com/office/drawing/2014/main" val="1407282572"/>
                    </a:ext>
                  </a:extLst>
                </a:gridCol>
                <a:gridCol w="329184">
                  <a:extLst>
                    <a:ext uri="{9D8B030D-6E8A-4147-A177-3AD203B41FA5}">
                      <a16:colId xmlns:a16="http://schemas.microsoft.com/office/drawing/2014/main" val="670948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067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- 2023-01-31 16:19:38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partners the Philadelphia Eagles on their big win! 👏👏 We were proud to partner with the Eagles throughout the season to highlight #nonprofits doing great work in the community before each home game. 
Congratulations to Ronald McDonald House Charities of the Philadelphia Region, Philadelphia Financial Scholars, and YEAH Philly for being highlighted at this weekend's game! 🙌 #FlyEaglesFly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https://quintly-image-storage.s3.amazonaws.com/d123f9c23f3abec6e562a564c92f236a/81a768129516f5c8a68c19862ae3f8a9.jpg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48060071"/>
                  </a:ext>
                </a:extLst>
              </a:tr>
            </a:tbl>
          </a:graphicData>
        </a:graphic>
      </p:graphicFrame>
      <p:sp>
        <p:nvSpPr>
          <p:cNvPr id="4" name="Text Placeholder 3">
            <a:extLst>
              <a:ext uri="{FF2B5EF4-FFF2-40B4-BE49-F238E27FC236}">
                <a16:creationId xmlns:a16="http://schemas.microsoft.com/office/drawing/2014/main" id="{8EB966D6-12F4-4FE3-A6D1-D06F504E19D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6077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E180D-6C40-43EC-BF14-135ED22D4A68}"/>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1B0CAE3-A4CC-4412-8D99-CB2319AA563D}"/>
              </a:ext>
            </a:extLst>
          </p:cNvPr>
          <p:cNvGraphicFramePr>
            <a:graphicFrameLocks noGrp="1"/>
          </p:cNvGraphicFramePr>
          <p:nvPr>
            <p:ph type="chart" sz="quarter" idx="13"/>
            <p:extLst>
              <p:ext uri="{D42A27DB-BD31-4B8C-83A1-F6EECF244321}">
                <p14:modId xmlns:p14="http://schemas.microsoft.com/office/powerpoint/2010/main" val="3011783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F02BE-432A-4D0C-9996-E4BAEFC8D9E9}"/>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48BDAB24-4CC4-4281-B260-DCFDD1F548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523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378D7-C24C-4F19-9C22-FDCEBFE30F8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A160B56-8AA3-4DC1-AA31-A98989C371E2}"/>
              </a:ext>
            </a:extLst>
          </p:cNvPr>
          <p:cNvGraphicFramePr>
            <a:graphicFrameLocks noGrp="1"/>
          </p:cNvGraphicFramePr>
          <p:nvPr>
            <p:ph type="tbl" sz="quarter" idx="13"/>
            <p:extLst>
              <p:ext uri="{D42A27DB-BD31-4B8C-83A1-F6EECF244321}">
                <p14:modId xmlns:p14="http://schemas.microsoft.com/office/powerpoint/2010/main" val="179441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52528817"/>
                    </a:ext>
                  </a:extLst>
                </a:gridCol>
                <a:gridCol w="576072">
                  <a:extLst>
                    <a:ext uri="{9D8B030D-6E8A-4147-A177-3AD203B41FA5}">
                      <a16:colId xmlns:a16="http://schemas.microsoft.com/office/drawing/2014/main" val="3011542266"/>
                    </a:ext>
                  </a:extLst>
                </a:gridCol>
                <a:gridCol w="576072">
                  <a:extLst>
                    <a:ext uri="{9D8B030D-6E8A-4147-A177-3AD203B41FA5}">
                      <a16:colId xmlns:a16="http://schemas.microsoft.com/office/drawing/2014/main" val="1436041529"/>
                    </a:ext>
                  </a:extLst>
                </a:gridCol>
                <a:gridCol w="576072">
                  <a:extLst>
                    <a:ext uri="{9D8B030D-6E8A-4147-A177-3AD203B41FA5}">
                      <a16:colId xmlns:a16="http://schemas.microsoft.com/office/drawing/2014/main" val="2869972022"/>
                    </a:ext>
                  </a:extLst>
                </a:gridCol>
                <a:gridCol w="576072">
                  <a:extLst>
                    <a:ext uri="{9D8B030D-6E8A-4147-A177-3AD203B41FA5}">
                      <a16:colId xmlns:a16="http://schemas.microsoft.com/office/drawing/2014/main" val="584378239"/>
                    </a:ext>
                  </a:extLst>
                </a:gridCol>
                <a:gridCol w="576072">
                  <a:extLst>
                    <a:ext uri="{9D8B030D-6E8A-4147-A177-3AD203B41FA5}">
                      <a16:colId xmlns:a16="http://schemas.microsoft.com/office/drawing/2014/main" val="1115759555"/>
                    </a:ext>
                  </a:extLst>
                </a:gridCol>
                <a:gridCol w="576072">
                  <a:extLst>
                    <a:ext uri="{9D8B030D-6E8A-4147-A177-3AD203B41FA5}">
                      <a16:colId xmlns:a16="http://schemas.microsoft.com/office/drawing/2014/main" val="2799742364"/>
                    </a:ext>
                  </a:extLst>
                </a:gridCol>
                <a:gridCol w="576072">
                  <a:extLst>
                    <a:ext uri="{9D8B030D-6E8A-4147-A177-3AD203B41FA5}">
                      <a16:colId xmlns:a16="http://schemas.microsoft.com/office/drawing/2014/main" val="2451978897"/>
                    </a:ext>
                  </a:extLst>
                </a:gridCol>
                <a:gridCol w="576072">
                  <a:extLst>
                    <a:ext uri="{9D8B030D-6E8A-4147-A177-3AD203B41FA5}">
                      <a16:colId xmlns:a16="http://schemas.microsoft.com/office/drawing/2014/main" val="3938833111"/>
                    </a:ext>
                  </a:extLst>
                </a:gridCol>
                <a:gridCol w="576072">
                  <a:extLst>
                    <a:ext uri="{9D8B030D-6E8A-4147-A177-3AD203B41FA5}">
                      <a16:colId xmlns:a16="http://schemas.microsoft.com/office/drawing/2014/main" val="545862728"/>
                    </a:ext>
                  </a:extLst>
                </a:gridCol>
                <a:gridCol w="576072">
                  <a:extLst>
                    <a:ext uri="{9D8B030D-6E8A-4147-A177-3AD203B41FA5}">
                      <a16:colId xmlns:a16="http://schemas.microsoft.com/office/drawing/2014/main" val="2475623821"/>
                    </a:ext>
                  </a:extLst>
                </a:gridCol>
                <a:gridCol w="576072">
                  <a:extLst>
                    <a:ext uri="{9D8B030D-6E8A-4147-A177-3AD203B41FA5}">
                      <a16:colId xmlns:a16="http://schemas.microsoft.com/office/drawing/2014/main" val="2452899288"/>
                    </a:ext>
                  </a:extLst>
                </a:gridCol>
                <a:gridCol w="576072">
                  <a:extLst>
                    <a:ext uri="{9D8B030D-6E8A-4147-A177-3AD203B41FA5}">
                      <a16:colId xmlns:a16="http://schemas.microsoft.com/office/drawing/2014/main" val="5669244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9257893"/>
                  </a:ext>
                </a:extLst>
              </a:tr>
              <a:tr h="370840">
                <a:tc>
                  <a:txBody>
                    <a:bodyPr/>
                    <a:lstStyle/>
                    <a:p>
                      <a:r>
                        <a:rPr lang="en-US" sz="1000"/>
                        <a:t>3850</a:t>
                      </a:r>
                    </a:p>
                  </a:txBody>
                  <a:tcPr/>
                </a:tc>
                <a:tc>
                  <a:txBody>
                    <a:bodyPr/>
                    <a:lstStyle/>
                    <a:p>
                      <a:r>
                        <a:rPr lang="en-US" sz="1000"/>
                        <a:t>54</a:t>
                      </a:r>
                    </a:p>
                  </a:txBody>
                  <a:tcPr/>
                </a:tc>
                <a:tc>
                  <a:txBody>
                    <a:bodyPr/>
                    <a:lstStyle/>
                    <a:p>
                      <a:r>
                        <a:rPr lang="en-US" sz="1000"/>
                        <a:t>371</a:t>
                      </a:r>
                    </a:p>
                  </a:txBody>
                  <a:tcPr/>
                </a:tc>
                <a:tc>
                  <a:txBody>
                    <a:bodyPr/>
                    <a:lstStyle/>
                    <a:p>
                      <a:r>
                        <a:rPr lang="en-US" sz="1000"/>
                        <a:t>309</a:t>
                      </a:r>
                    </a:p>
                  </a:txBody>
                  <a:tcPr/>
                </a:tc>
                <a:tc>
                  <a:txBody>
                    <a:bodyPr/>
                    <a:lstStyle/>
                    <a:p>
                      <a:r>
                        <a:rPr lang="en-US" sz="1000"/>
                        <a:t>16</a:t>
                      </a:r>
                    </a:p>
                  </a:txBody>
                  <a:tcPr/>
                </a:tc>
                <a:tc>
                  <a:txBody>
                    <a:bodyPr/>
                    <a:lstStyle/>
                    <a:p>
                      <a:r>
                        <a:rPr lang="en-US" sz="1000"/>
                        <a:t>46</a:t>
                      </a:r>
                    </a:p>
                  </a:txBody>
                  <a:tcPr/>
                </a:tc>
                <a:tc>
                  <a:txBody>
                    <a:bodyPr/>
                    <a:lstStyle/>
                    <a:p>
                      <a:r>
                        <a:rPr lang="en-US" sz="1000"/>
                        <a:t>139</a:t>
                      </a:r>
                    </a:p>
                  </a:txBody>
                  <a:tcPr/>
                </a:tc>
                <a:tc>
                  <a:txBody>
                    <a:bodyPr/>
                    <a:lstStyle/>
                    <a:p>
                      <a:r>
                        <a:rPr lang="en-US" sz="1000"/>
                        <a:t>132</a:t>
                      </a:r>
                    </a:p>
                  </a:txBody>
                  <a:tcPr/>
                </a:tc>
                <a:tc>
                  <a:txBody>
                    <a:bodyPr/>
                    <a:lstStyle/>
                    <a:p>
                      <a:r>
                        <a:rPr lang="en-US" sz="1000"/>
                        <a:t>769</a:t>
                      </a:r>
                    </a:p>
                  </a:txBody>
                  <a:tcPr/>
                </a:tc>
                <a:tc>
                  <a:txBody>
                    <a:bodyPr/>
                    <a:lstStyle/>
                    <a:p>
                      <a:r>
                        <a:rPr lang="en-US" sz="1000"/>
                        <a:t>23</a:t>
                      </a:r>
                    </a:p>
                  </a:txBody>
                  <a:tcPr/>
                </a:tc>
                <a:tc>
                  <a:txBody>
                    <a:bodyPr/>
                    <a:lstStyle/>
                    <a:p>
                      <a:r>
                        <a:rPr lang="en-US" sz="1000"/>
                        <a:t>226</a:t>
                      </a:r>
                    </a:p>
                  </a:txBody>
                  <a:tcPr/>
                </a:tc>
                <a:tc>
                  <a:txBody>
                    <a:bodyPr/>
                    <a:lstStyle/>
                    <a:p>
                      <a:r>
                        <a:rPr lang="en-US" sz="1000"/>
                        <a:t>0.0782 %</a:t>
                      </a:r>
                    </a:p>
                  </a:txBody>
                  <a:tcPr/>
                </a:tc>
                <a:tc>
                  <a:txBody>
                    <a:bodyPr/>
                    <a:lstStyle/>
                    <a:p>
                      <a:r>
                        <a:rPr lang="en-US" sz="1000"/>
                        <a:t>14.3 %</a:t>
                      </a:r>
                    </a:p>
                  </a:txBody>
                  <a:tcPr/>
                </a:tc>
                <a:extLst>
                  <a:ext uri="{0D108BD9-81ED-4DB2-BD59-A6C34878D82A}">
                    <a16:rowId xmlns:a16="http://schemas.microsoft.com/office/drawing/2014/main" val="870439417"/>
                  </a:ext>
                </a:extLst>
              </a:tr>
            </a:tbl>
          </a:graphicData>
        </a:graphic>
      </p:graphicFrame>
      <p:sp>
        <p:nvSpPr>
          <p:cNvPr id="4" name="Text Placeholder 3">
            <a:extLst>
              <a:ext uri="{FF2B5EF4-FFF2-40B4-BE49-F238E27FC236}">
                <a16:creationId xmlns:a16="http://schemas.microsoft.com/office/drawing/2014/main" id="{95963351-AD1B-4CFF-9A83-FEAC60AB2F5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6283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5E0C2-5084-4DEF-8F72-2B047F172D5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8D3F61E-5725-45C1-A9E7-BFBAE079BD79}"/>
              </a:ext>
            </a:extLst>
          </p:cNvPr>
          <p:cNvGraphicFramePr>
            <a:graphicFrameLocks noGrp="1"/>
          </p:cNvGraphicFramePr>
          <p:nvPr>
            <p:ph type="chart" sz="quarter" idx="13"/>
            <p:extLst>
              <p:ext uri="{D42A27DB-BD31-4B8C-83A1-F6EECF244321}">
                <p14:modId xmlns:p14="http://schemas.microsoft.com/office/powerpoint/2010/main" val="1227380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7958E-8356-4FE7-88A8-5DD0D10591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EA44970-87E6-4575-BDA7-59705BC14C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604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8301-BE8B-484A-9351-3CCB4C5D31F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688A1EF-79E8-4FC8-ACB6-846D6654A43F}"/>
              </a:ext>
            </a:extLst>
          </p:cNvPr>
          <p:cNvGraphicFramePr>
            <a:graphicFrameLocks noGrp="1"/>
          </p:cNvGraphicFramePr>
          <p:nvPr>
            <p:ph type="chart" sz="quarter" idx="13"/>
            <p:extLst>
              <p:ext uri="{D42A27DB-BD31-4B8C-83A1-F6EECF244321}">
                <p14:modId xmlns:p14="http://schemas.microsoft.com/office/powerpoint/2010/main" val="3967024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9F15A-700F-4F14-8235-B76EE9E6B69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F2FA03C-9247-4AB2-8FE7-7023382F5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101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C596F-67A7-46CE-82A2-A91B374E403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AEA43490-34A4-4757-A334-03AAE1537CFC}"/>
              </a:ext>
            </a:extLst>
          </p:cNvPr>
          <p:cNvGraphicFramePr>
            <a:graphicFrameLocks noGrp="1"/>
          </p:cNvGraphicFramePr>
          <p:nvPr>
            <p:ph type="chart" sz="quarter" idx="13"/>
            <p:extLst>
              <p:ext uri="{D42A27DB-BD31-4B8C-83A1-F6EECF244321}">
                <p14:modId xmlns:p14="http://schemas.microsoft.com/office/powerpoint/2010/main" val="1713111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A55F3-35B5-4746-AAF5-B72853EDB07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30CB82F-CF9D-49DF-A7FE-66AACFDDB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285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8E71-49E5-40B3-80DF-C113EC6BA761}"/>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5CD4D50B-1935-477A-84D8-D5C1C6610519}"/>
              </a:ext>
            </a:extLst>
          </p:cNvPr>
          <p:cNvGraphicFramePr>
            <a:graphicFrameLocks noGrp="1"/>
          </p:cNvGraphicFramePr>
          <p:nvPr>
            <p:ph type="chart" sz="quarter" idx="13"/>
            <p:extLst>
              <p:ext uri="{D42A27DB-BD31-4B8C-83A1-F6EECF244321}">
                <p14:modId xmlns:p14="http://schemas.microsoft.com/office/powerpoint/2010/main" val="676293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07B320-1A69-4F5B-811C-15766E6DCE3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08BC2DE-1F40-4557-8B09-5247DE683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965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85A9-6667-48F1-B7D4-EE8895BFA39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45A0287D-EB2A-440F-AC2A-ADFA10666CCD}"/>
              </a:ext>
            </a:extLst>
          </p:cNvPr>
          <p:cNvGraphicFramePr>
            <a:graphicFrameLocks noGrp="1"/>
          </p:cNvGraphicFramePr>
          <p:nvPr>
            <p:ph type="tbl" sz="quarter" idx="13"/>
            <p:extLst>
              <p:ext uri="{D42A27DB-BD31-4B8C-83A1-F6EECF244321}">
                <p14:modId xmlns:p14="http://schemas.microsoft.com/office/powerpoint/2010/main" val="105643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740752126"/>
                    </a:ext>
                  </a:extLst>
                </a:gridCol>
                <a:gridCol w="2468880">
                  <a:extLst>
                    <a:ext uri="{9D8B030D-6E8A-4147-A177-3AD203B41FA5}">
                      <a16:colId xmlns:a16="http://schemas.microsoft.com/office/drawing/2014/main" val="4011045130"/>
                    </a:ext>
                  </a:extLst>
                </a:gridCol>
                <a:gridCol w="2468880">
                  <a:extLst>
                    <a:ext uri="{9D8B030D-6E8A-4147-A177-3AD203B41FA5}">
                      <a16:colId xmlns:a16="http://schemas.microsoft.com/office/drawing/2014/main" val="413232768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346274894"/>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2871193976"/>
                  </a:ext>
                </a:extLst>
              </a:tr>
              <a:tr h="370840">
                <a:tc>
                  <a:txBody>
                    <a:bodyPr/>
                    <a:lstStyle/>
                    <a:p>
                      <a:r>
                        <a:rPr lang="en-US" sz="1000" b="1"/>
                        <a:t>@MargueriteTort</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080794367"/>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331528032"/>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6565545"/>
                  </a:ext>
                </a:extLst>
              </a:tr>
              <a:tr h="370840">
                <a:tc>
                  <a:txBody>
                    <a:bodyPr/>
                    <a:lstStyle/>
                    <a:p>
                      <a:r>
                        <a:rPr lang="en-US" sz="1000" b="1"/>
                        <a:t>@Caring4Friends_</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699360188"/>
                  </a:ext>
                </a:extLst>
              </a:tr>
              <a:tr h="370840">
                <a:tc>
                  <a:txBody>
                    <a:bodyPr/>
                    <a:lstStyle/>
                    <a:p>
                      <a:r>
                        <a:rPr lang="en-US" sz="1000" b="1"/>
                        <a:t>@Jayden31215665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047788549"/>
                  </a:ext>
                </a:extLst>
              </a:tr>
              <a:tr h="370840">
                <a:tc>
                  <a:txBody>
                    <a:bodyPr/>
                    <a:lstStyle/>
                    <a:p>
                      <a:r>
                        <a:rPr lang="en-US" sz="1000" b="1"/>
                        <a:t>@CSFPhiladelphia</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337144909"/>
                  </a:ext>
                </a:extLst>
              </a:tr>
              <a:tr h="370840">
                <a:tc>
                  <a:txBody>
                    <a:bodyPr/>
                    <a:lstStyle/>
                    <a:p>
                      <a:r>
                        <a:rPr lang="en-US" sz="1000" b="1"/>
                        <a:t>@BCCCC</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760099383"/>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75298883"/>
                  </a:ext>
                </a:extLst>
              </a:tr>
              <a:tr h="370840">
                <a:tc>
                  <a:txBody>
                    <a:bodyPr/>
                    <a:lstStyle/>
                    <a:p>
                      <a:r>
                        <a:rPr lang="en-US" sz="1000" b="1"/>
                        <a:t>@DOITFORDOMB</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337199005"/>
                  </a:ext>
                </a:extLst>
              </a:tr>
            </a:tbl>
          </a:graphicData>
        </a:graphic>
      </p:graphicFrame>
      <p:sp>
        <p:nvSpPr>
          <p:cNvPr id="4" name="Text Placeholder 3">
            <a:extLst>
              <a:ext uri="{FF2B5EF4-FFF2-40B4-BE49-F238E27FC236}">
                <a16:creationId xmlns:a16="http://schemas.microsoft.com/office/drawing/2014/main" id="{2B3D6176-0F2D-4AAC-8427-3272C77E87D3}"/>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535028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9F69-B6CF-41D7-9E42-907F764DB362}"/>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551613D0-4731-496C-B0C7-F388D39C92B0}"/>
              </a:ext>
            </a:extLst>
          </p:cNvPr>
          <p:cNvGraphicFramePr>
            <a:graphicFrameLocks noGrp="1"/>
          </p:cNvGraphicFramePr>
          <p:nvPr>
            <p:ph type="tbl" sz="quarter" idx="13"/>
            <p:extLst>
              <p:ext uri="{D42A27DB-BD31-4B8C-83A1-F6EECF244321}">
                <p14:modId xmlns:p14="http://schemas.microsoft.com/office/powerpoint/2010/main" val="274544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68364914"/>
                    </a:ext>
                  </a:extLst>
                </a:gridCol>
                <a:gridCol w="493776">
                  <a:extLst>
                    <a:ext uri="{9D8B030D-6E8A-4147-A177-3AD203B41FA5}">
                      <a16:colId xmlns:a16="http://schemas.microsoft.com/office/drawing/2014/main" val="2882605941"/>
                    </a:ext>
                  </a:extLst>
                </a:gridCol>
                <a:gridCol w="1069848">
                  <a:extLst>
                    <a:ext uri="{9D8B030D-6E8A-4147-A177-3AD203B41FA5}">
                      <a16:colId xmlns:a16="http://schemas.microsoft.com/office/drawing/2014/main" val="1232360897"/>
                    </a:ext>
                  </a:extLst>
                </a:gridCol>
                <a:gridCol w="1069848">
                  <a:extLst>
                    <a:ext uri="{9D8B030D-6E8A-4147-A177-3AD203B41FA5}">
                      <a16:colId xmlns:a16="http://schemas.microsoft.com/office/drawing/2014/main" val="1424346255"/>
                    </a:ext>
                  </a:extLst>
                </a:gridCol>
                <a:gridCol w="1069848">
                  <a:extLst>
                    <a:ext uri="{9D8B030D-6E8A-4147-A177-3AD203B41FA5}">
                      <a16:colId xmlns:a16="http://schemas.microsoft.com/office/drawing/2014/main" val="2416187701"/>
                    </a:ext>
                  </a:extLst>
                </a:gridCol>
                <a:gridCol w="1069848">
                  <a:extLst>
                    <a:ext uri="{9D8B030D-6E8A-4147-A177-3AD203B41FA5}">
                      <a16:colId xmlns:a16="http://schemas.microsoft.com/office/drawing/2014/main" val="3580014672"/>
                    </a:ext>
                  </a:extLst>
                </a:gridCol>
                <a:gridCol w="1069848">
                  <a:extLst>
                    <a:ext uri="{9D8B030D-6E8A-4147-A177-3AD203B41FA5}">
                      <a16:colId xmlns:a16="http://schemas.microsoft.com/office/drawing/2014/main" val="161690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402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- 2023-01-17 15:46:07</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joins thousands of volunteers to #giveback on #MLKDayOfService. This year, Home Office employees teamed up with @CityYearPhilly at Avery D. Harrington Elementary School to create a fun &amp;amp; colorful space by painting murals &amp;amp; making learning aids for students. https://t.co/rSby0ncwo0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01/19/2023 19:06:33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0.2859 %</a:t>
                      </a:r>
                    </a:p>
                  </a:txBody>
                  <a:tcPr/>
                </a:tc>
                <a:extLst>
                  <a:ext uri="{0D108BD9-81ED-4DB2-BD59-A6C34878D82A}">
                    <a16:rowId xmlns:a16="http://schemas.microsoft.com/office/drawing/2014/main" val="175344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- 2023-01-26 16:10:11</a:t>
                      </a:r>
                      <a:r>
                        <a:rPr kumimoji="0" lang="en-US" sz="1000" b="0" i="0" u="none" strike="noStrike" kern="1200" cap="none" spc="0" normalizeH="0" baseline="0" noProof="0">
                          <a:ln>
                            <a:noFill/>
                          </a:ln>
                          <a:solidFill>
                            <a:prstClr val="black"/>
                          </a:solidFill>
                          <a:effectLst/>
                          <a:uLnTx/>
                          <a:uFillTx/>
                          <a:latin typeface="+mn-lt"/>
                          <a:ea typeface="+mn-ea"/>
                          <a:cs typeface="+mn-cs"/>
                        </a:rPr>
                        <a:t>
 We're less than 1⃣ week away from #InsuranceCareersMonth! DYK #insurancecareers can be both challenging &amp;amp; rewarding? 🤔 Visit https://t.co/TAsZrjsJdi to learn more about exciting career opportunities on #TEAMPHLY &amp;amp; stay tuned for more behind-the-scenes looks during #ICM2023 👀 https://t.co/3MAwYbDPxN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13:06:48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0.2076 %</a:t>
                      </a:r>
                    </a:p>
                  </a:txBody>
                  <a:tcPr/>
                </a:tc>
                <a:extLst>
                  <a:ext uri="{0D108BD9-81ED-4DB2-BD59-A6C34878D82A}">
                    <a16:rowId xmlns:a16="http://schemas.microsoft.com/office/drawing/2014/main" val="1230799290"/>
                  </a:ext>
                </a:extLst>
              </a:tr>
            </a:tbl>
          </a:graphicData>
        </a:graphic>
      </p:graphicFrame>
      <p:sp>
        <p:nvSpPr>
          <p:cNvPr id="4" name="Text Placeholder 3">
            <a:extLst>
              <a:ext uri="{FF2B5EF4-FFF2-40B4-BE49-F238E27FC236}">
                <a16:creationId xmlns:a16="http://schemas.microsoft.com/office/drawing/2014/main" id="{CBD49E65-4512-4795-AFF4-6E01C654AAE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56356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02C1-506C-4B2C-A0DF-A32C2A397CC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2241C7AD-D4F6-4235-84D9-666978A5FBE3}"/>
              </a:ext>
            </a:extLst>
          </p:cNvPr>
          <p:cNvGraphicFramePr>
            <a:graphicFrameLocks noGrp="1"/>
          </p:cNvGraphicFramePr>
          <p:nvPr>
            <p:ph type="tbl" sz="quarter" idx="13"/>
            <p:extLst>
              <p:ext uri="{D42A27DB-BD31-4B8C-83A1-F6EECF244321}">
                <p14:modId xmlns:p14="http://schemas.microsoft.com/office/powerpoint/2010/main" val="336735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54276914"/>
                    </a:ext>
                  </a:extLst>
                </a:gridCol>
                <a:gridCol w="493776">
                  <a:extLst>
                    <a:ext uri="{9D8B030D-6E8A-4147-A177-3AD203B41FA5}">
                      <a16:colId xmlns:a16="http://schemas.microsoft.com/office/drawing/2014/main" val="2802049968"/>
                    </a:ext>
                  </a:extLst>
                </a:gridCol>
                <a:gridCol w="1069848">
                  <a:extLst>
                    <a:ext uri="{9D8B030D-6E8A-4147-A177-3AD203B41FA5}">
                      <a16:colId xmlns:a16="http://schemas.microsoft.com/office/drawing/2014/main" val="3986802943"/>
                    </a:ext>
                  </a:extLst>
                </a:gridCol>
                <a:gridCol w="1069848">
                  <a:extLst>
                    <a:ext uri="{9D8B030D-6E8A-4147-A177-3AD203B41FA5}">
                      <a16:colId xmlns:a16="http://schemas.microsoft.com/office/drawing/2014/main" val="2156149994"/>
                    </a:ext>
                  </a:extLst>
                </a:gridCol>
                <a:gridCol w="1069848">
                  <a:extLst>
                    <a:ext uri="{9D8B030D-6E8A-4147-A177-3AD203B41FA5}">
                      <a16:colId xmlns:a16="http://schemas.microsoft.com/office/drawing/2014/main" val="221811971"/>
                    </a:ext>
                  </a:extLst>
                </a:gridCol>
                <a:gridCol w="1069848">
                  <a:extLst>
                    <a:ext uri="{9D8B030D-6E8A-4147-A177-3AD203B41FA5}">
                      <a16:colId xmlns:a16="http://schemas.microsoft.com/office/drawing/2014/main" val="3596169692"/>
                    </a:ext>
                  </a:extLst>
                </a:gridCol>
                <a:gridCol w="1069848">
                  <a:extLst>
                    <a:ext uri="{9D8B030D-6E8A-4147-A177-3AD203B41FA5}">
                      <a16:colId xmlns:a16="http://schemas.microsoft.com/office/drawing/2014/main" val="1394394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8668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- 2023-01-03 16:46:22</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@IndBigs, @TheFreedomGuys &amp;amp; @CVPatCHOP for being highlighted at #NOvsPHI! 👏 #FlyEaglesFly https://t.co/kMdi441jVu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13:05:42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extLst>
                  <a:ext uri="{0D108BD9-81ED-4DB2-BD59-A6C34878D82A}">
                    <a16:rowId xmlns:a16="http://schemas.microsoft.com/office/drawing/2014/main" val="182016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- 2023-01-23 15:59:20</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collected 300 items of clothing to help bring warmth and comfort to families in need this winter. #TEAMPHLY filled bins with new and gently used coats, new socks, and fleece blankets and delivered them to local non-profits. #givingback #insurance https://t.co/tnqyPcNh25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01/25/2023 19:07:01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0.1817 %</a:t>
                      </a:r>
                    </a:p>
                  </a:txBody>
                  <a:tcPr/>
                </a:tc>
                <a:extLst>
                  <a:ext uri="{0D108BD9-81ED-4DB2-BD59-A6C34878D82A}">
                    <a16:rowId xmlns:a16="http://schemas.microsoft.com/office/drawing/2014/main" val="1038537295"/>
                  </a:ext>
                </a:extLst>
              </a:tr>
            </a:tbl>
          </a:graphicData>
        </a:graphic>
      </p:graphicFrame>
      <p:sp>
        <p:nvSpPr>
          <p:cNvPr id="4" name="Text Placeholder 3">
            <a:extLst>
              <a:ext uri="{FF2B5EF4-FFF2-40B4-BE49-F238E27FC236}">
                <a16:creationId xmlns:a16="http://schemas.microsoft.com/office/drawing/2014/main" id="{DEF2E172-9454-406A-B7B1-36819D98874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835181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9337-8D0C-4F3F-A45D-E939B462E09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3B84E5D4-4E88-48C9-9336-853DD3B79D26}"/>
              </a:ext>
            </a:extLst>
          </p:cNvPr>
          <p:cNvGraphicFramePr>
            <a:graphicFrameLocks noGrp="1"/>
          </p:cNvGraphicFramePr>
          <p:nvPr>
            <p:ph type="tbl" sz="quarter" idx="13"/>
            <p:extLst>
              <p:ext uri="{D42A27DB-BD31-4B8C-83A1-F6EECF244321}">
                <p14:modId xmlns:p14="http://schemas.microsoft.com/office/powerpoint/2010/main" val="1590647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85411166"/>
                    </a:ext>
                  </a:extLst>
                </a:gridCol>
                <a:gridCol w="493776">
                  <a:extLst>
                    <a:ext uri="{9D8B030D-6E8A-4147-A177-3AD203B41FA5}">
                      <a16:colId xmlns:a16="http://schemas.microsoft.com/office/drawing/2014/main" val="3392474606"/>
                    </a:ext>
                  </a:extLst>
                </a:gridCol>
                <a:gridCol w="1069848">
                  <a:extLst>
                    <a:ext uri="{9D8B030D-6E8A-4147-A177-3AD203B41FA5}">
                      <a16:colId xmlns:a16="http://schemas.microsoft.com/office/drawing/2014/main" val="558396179"/>
                    </a:ext>
                  </a:extLst>
                </a:gridCol>
                <a:gridCol w="1069848">
                  <a:extLst>
                    <a:ext uri="{9D8B030D-6E8A-4147-A177-3AD203B41FA5}">
                      <a16:colId xmlns:a16="http://schemas.microsoft.com/office/drawing/2014/main" val="2218561154"/>
                    </a:ext>
                  </a:extLst>
                </a:gridCol>
                <a:gridCol w="1069848">
                  <a:extLst>
                    <a:ext uri="{9D8B030D-6E8A-4147-A177-3AD203B41FA5}">
                      <a16:colId xmlns:a16="http://schemas.microsoft.com/office/drawing/2014/main" val="4034639573"/>
                    </a:ext>
                  </a:extLst>
                </a:gridCol>
                <a:gridCol w="1069848">
                  <a:extLst>
                    <a:ext uri="{9D8B030D-6E8A-4147-A177-3AD203B41FA5}">
                      <a16:colId xmlns:a16="http://schemas.microsoft.com/office/drawing/2014/main" val="2869097644"/>
                    </a:ext>
                  </a:extLst>
                </a:gridCol>
                <a:gridCol w="1069848">
                  <a:extLst>
                    <a:ext uri="{9D8B030D-6E8A-4147-A177-3AD203B41FA5}">
                      <a16:colId xmlns:a16="http://schemas.microsoft.com/office/drawing/2014/main" val="59116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7227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- 2023-01-10 11:46:51</a:t>
                      </a:r>
                      <a:r>
                        <a:rPr kumimoji="0" lang="en-US" sz="1000" b="0" i="0" u="none" strike="noStrike" kern="1200" cap="none" spc="0" normalizeH="0" baseline="0" noProof="0">
                          <a:ln>
                            <a:noFill/>
                          </a:ln>
                          <a:solidFill>
                            <a:prstClr val="black"/>
                          </a:solidFill>
                          <a:effectLst/>
                          <a:uLnTx/>
                          <a:uFillTx/>
                          <a:latin typeface="+mn-lt"/>
                          <a:ea typeface="+mn-ea"/>
                          <a:cs typeface="+mn-cs"/>
                        </a:rPr>
                        <a:t>
 Congrats to the @Eagles on clinching their division! We were proud to partner with the team this season to highlight #nonprofits doing great work.
Congrats to @sharefoodphilly, @hopeworkscamden, and Education and Health Centers of America for being highlighted this week! 👏 https://t.co/TndyoB9WKc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01/12/2023 13:05:41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0.1299 %</a:t>
                      </a:r>
                    </a:p>
                  </a:txBody>
                  <a:tcPr/>
                </a:tc>
                <a:extLst>
                  <a:ext uri="{0D108BD9-81ED-4DB2-BD59-A6C34878D82A}">
                    <a16:rowId xmlns:a16="http://schemas.microsoft.com/office/drawing/2014/main" val="1976841561"/>
                  </a:ext>
                </a:extLst>
              </a:tr>
            </a:tbl>
          </a:graphicData>
        </a:graphic>
      </p:graphicFrame>
      <p:sp>
        <p:nvSpPr>
          <p:cNvPr id="4" name="Text Placeholder 3">
            <a:extLst>
              <a:ext uri="{FF2B5EF4-FFF2-40B4-BE49-F238E27FC236}">
                <a16:creationId xmlns:a16="http://schemas.microsoft.com/office/drawing/2014/main" id="{2E9DA7DC-EBF2-472E-B141-8D8C27B580E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169209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925AB-D600-4BCC-AB15-7557427F5C3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1BF6B82-F426-4716-A615-624C716CA54F}"/>
              </a:ext>
            </a:extLst>
          </p:cNvPr>
          <p:cNvGraphicFramePr>
            <a:graphicFrameLocks noGrp="1"/>
          </p:cNvGraphicFramePr>
          <p:nvPr>
            <p:ph type="tbl" sz="quarter" idx="13"/>
            <p:extLst>
              <p:ext uri="{D42A27DB-BD31-4B8C-83A1-F6EECF244321}">
                <p14:modId xmlns:p14="http://schemas.microsoft.com/office/powerpoint/2010/main" val="51791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32807356"/>
                    </a:ext>
                  </a:extLst>
                </a:gridCol>
                <a:gridCol w="576072">
                  <a:extLst>
                    <a:ext uri="{9D8B030D-6E8A-4147-A177-3AD203B41FA5}">
                      <a16:colId xmlns:a16="http://schemas.microsoft.com/office/drawing/2014/main" val="3634168016"/>
                    </a:ext>
                  </a:extLst>
                </a:gridCol>
                <a:gridCol w="576072">
                  <a:extLst>
                    <a:ext uri="{9D8B030D-6E8A-4147-A177-3AD203B41FA5}">
                      <a16:colId xmlns:a16="http://schemas.microsoft.com/office/drawing/2014/main" val="4048025163"/>
                    </a:ext>
                  </a:extLst>
                </a:gridCol>
                <a:gridCol w="576072">
                  <a:extLst>
                    <a:ext uri="{9D8B030D-6E8A-4147-A177-3AD203B41FA5}">
                      <a16:colId xmlns:a16="http://schemas.microsoft.com/office/drawing/2014/main" val="42393871"/>
                    </a:ext>
                  </a:extLst>
                </a:gridCol>
                <a:gridCol w="576072">
                  <a:extLst>
                    <a:ext uri="{9D8B030D-6E8A-4147-A177-3AD203B41FA5}">
                      <a16:colId xmlns:a16="http://schemas.microsoft.com/office/drawing/2014/main" val="2955231202"/>
                    </a:ext>
                  </a:extLst>
                </a:gridCol>
                <a:gridCol w="576072">
                  <a:extLst>
                    <a:ext uri="{9D8B030D-6E8A-4147-A177-3AD203B41FA5}">
                      <a16:colId xmlns:a16="http://schemas.microsoft.com/office/drawing/2014/main" val="3866548541"/>
                    </a:ext>
                  </a:extLst>
                </a:gridCol>
                <a:gridCol w="576072">
                  <a:extLst>
                    <a:ext uri="{9D8B030D-6E8A-4147-A177-3AD203B41FA5}">
                      <a16:colId xmlns:a16="http://schemas.microsoft.com/office/drawing/2014/main" val="110506548"/>
                    </a:ext>
                  </a:extLst>
                </a:gridCol>
                <a:gridCol w="576072">
                  <a:extLst>
                    <a:ext uri="{9D8B030D-6E8A-4147-A177-3AD203B41FA5}">
                      <a16:colId xmlns:a16="http://schemas.microsoft.com/office/drawing/2014/main" val="2750236011"/>
                    </a:ext>
                  </a:extLst>
                </a:gridCol>
                <a:gridCol w="576072">
                  <a:extLst>
                    <a:ext uri="{9D8B030D-6E8A-4147-A177-3AD203B41FA5}">
                      <a16:colId xmlns:a16="http://schemas.microsoft.com/office/drawing/2014/main" val="2208790236"/>
                    </a:ext>
                  </a:extLst>
                </a:gridCol>
                <a:gridCol w="576072">
                  <a:extLst>
                    <a:ext uri="{9D8B030D-6E8A-4147-A177-3AD203B41FA5}">
                      <a16:colId xmlns:a16="http://schemas.microsoft.com/office/drawing/2014/main" val="2447526701"/>
                    </a:ext>
                  </a:extLst>
                </a:gridCol>
                <a:gridCol w="576072">
                  <a:extLst>
                    <a:ext uri="{9D8B030D-6E8A-4147-A177-3AD203B41FA5}">
                      <a16:colId xmlns:a16="http://schemas.microsoft.com/office/drawing/2014/main" val="453268099"/>
                    </a:ext>
                  </a:extLst>
                </a:gridCol>
                <a:gridCol w="576072">
                  <a:extLst>
                    <a:ext uri="{9D8B030D-6E8A-4147-A177-3AD203B41FA5}">
                      <a16:colId xmlns:a16="http://schemas.microsoft.com/office/drawing/2014/main" val="1960312902"/>
                    </a:ext>
                  </a:extLst>
                </a:gridCol>
                <a:gridCol w="576072">
                  <a:extLst>
                    <a:ext uri="{9D8B030D-6E8A-4147-A177-3AD203B41FA5}">
                      <a16:colId xmlns:a16="http://schemas.microsoft.com/office/drawing/2014/main" val="11908444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637068009"/>
                  </a:ext>
                </a:extLst>
              </a:tr>
              <a:tr h="370840">
                <a:tc>
                  <a:txBody>
                    <a:bodyPr/>
                    <a:lstStyle/>
                    <a:p>
                      <a:r>
                        <a:rPr lang="en-US" sz="1000"/>
                        <a:t>34633</a:t>
                      </a:r>
                    </a:p>
                  </a:txBody>
                  <a:tcPr/>
                </a:tc>
                <a:tc>
                  <a:txBody>
                    <a:bodyPr/>
                    <a:lstStyle/>
                    <a:p>
                      <a:r>
                        <a:rPr lang="en-US" sz="1000"/>
                        <a:t>4217</a:t>
                      </a:r>
                    </a:p>
                  </a:txBody>
                  <a:tcPr/>
                </a:tc>
                <a:tc>
                  <a:txBody>
                    <a:bodyPr/>
                    <a:lstStyle/>
                    <a:p>
                      <a:r>
                        <a:rPr lang="en-US" sz="1000"/>
                        <a:t>299</a:t>
                      </a:r>
                    </a:p>
                  </a:txBody>
                  <a:tcPr/>
                </a:tc>
                <a:tc>
                  <a:txBody>
                    <a:bodyPr/>
                    <a:lstStyle/>
                    <a:p>
                      <a:r>
                        <a:rPr lang="en-US" sz="1000"/>
                        <a:t>24616</a:t>
                      </a:r>
                    </a:p>
                  </a:txBody>
                  <a:tcPr/>
                </a:tc>
                <a:tc>
                  <a:txBody>
                    <a:bodyPr/>
                    <a:lstStyle/>
                    <a:p>
                      <a:r>
                        <a:rPr lang="en-US" sz="1000"/>
                        <a:t>82.604026845638</a:t>
                      </a:r>
                    </a:p>
                  </a:txBody>
                  <a:tcPr/>
                </a:tc>
                <a:tc>
                  <a:txBody>
                    <a:bodyPr/>
                    <a:lstStyle/>
                    <a:p>
                      <a:r>
                        <a:rPr lang="en-US" sz="1000"/>
                        <a:t>585</a:t>
                      </a:r>
                    </a:p>
                  </a:txBody>
                  <a:tcPr/>
                </a:tc>
                <a:tc>
                  <a:txBody>
                    <a:bodyPr/>
                    <a:lstStyle/>
                    <a:p>
                      <a:r>
                        <a:rPr lang="en-US" sz="1000"/>
                        <a:t>1431</a:t>
                      </a:r>
                    </a:p>
                  </a:txBody>
                  <a:tcPr/>
                </a:tc>
                <a:tc>
                  <a:txBody>
                    <a:bodyPr/>
                    <a:lstStyle/>
                    <a:p>
                      <a:r>
                        <a:rPr lang="en-US" sz="1000"/>
                        <a:t>4.8020134228188</a:t>
                      </a:r>
                    </a:p>
                  </a:txBody>
                  <a:tcPr/>
                </a:tc>
                <a:tc>
                  <a:txBody>
                    <a:bodyPr/>
                    <a:lstStyle/>
                    <a:p>
                      <a:r>
                        <a:rPr lang="en-US" sz="1000"/>
                        <a:t>120197</a:t>
                      </a:r>
                    </a:p>
                  </a:txBody>
                  <a:tcPr/>
                </a:tc>
                <a:tc>
                  <a:txBody>
                    <a:bodyPr/>
                    <a:lstStyle/>
                    <a:p>
                      <a:r>
                        <a:rPr lang="en-US" sz="1000"/>
                        <a:t>403.34563758389</a:t>
                      </a:r>
                    </a:p>
                  </a:txBody>
                  <a:tcPr/>
                </a:tc>
                <a:tc>
                  <a:txBody>
                    <a:bodyPr/>
                    <a:lstStyle/>
                    <a:p>
                      <a:r>
                        <a:rPr lang="en-US" sz="1000"/>
                        <a:t>949633</a:t>
                      </a:r>
                    </a:p>
                  </a:txBody>
                  <a:tcPr/>
                </a:tc>
                <a:tc>
                  <a:txBody>
                    <a:bodyPr/>
                    <a:lstStyle/>
                    <a:p>
                      <a:r>
                        <a:rPr lang="en-US" sz="1000"/>
                        <a:t>3186.6879194631</a:t>
                      </a:r>
                    </a:p>
                  </a:txBody>
                  <a:tcPr/>
                </a:tc>
                <a:tc>
                  <a:txBody>
                    <a:bodyPr/>
                    <a:lstStyle/>
                    <a:p>
                      <a:r>
                        <a:rPr lang="en-US" sz="1000"/>
                        <a:t>10.223501525951 %</a:t>
                      </a:r>
                    </a:p>
                  </a:txBody>
                  <a:tcPr/>
                </a:tc>
                <a:extLst>
                  <a:ext uri="{0D108BD9-81ED-4DB2-BD59-A6C34878D82A}">
                    <a16:rowId xmlns:a16="http://schemas.microsoft.com/office/drawing/2014/main" val="3274185487"/>
                  </a:ext>
                </a:extLst>
              </a:tr>
            </a:tbl>
          </a:graphicData>
        </a:graphic>
      </p:graphicFrame>
      <p:sp>
        <p:nvSpPr>
          <p:cNvPr id="4" name="Text Placeholder 3">
            <a:extLst>
              <a:ext uri="{FF2B5EF4-FFF2-40B4-BE49-F238E27FC236}">
                <a16:creationId xmlns:a16="http://schemas.microsoft.com/office/drawing/2014/main" id="{836FCF7F-E568-4E7E-8F22-9BEF53F2340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17094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25D04-5D5E-44F9-9B40-001ED0BE9B1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0314546-0C46-4018-BDD4-89174873FE8B}"/>
              </a:ext>
            </a:extLst>
          </p:cNvPr>
          <p:cNvGraphicFramePr>
            <a:graphicFrameLocks noGrp="1"/>
          </p:cNvGraphicFramePr>
          <p:nvPr>
            <p:ph type="chart" sz="quarter" idx="13"/>
            <p:extLst>
              <p:ext uri="{D42A27DB-BD31-4B8C-83A1-F6EECF244321}">
                <p14:modId xmlns:p14="http://schemas.microsoft.com/office/powerpoint/2010/main" val="1819896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83ECF-AEA8-40F6-AB59-83D972F97C4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60FA9CF-A796-48DA-BA03-823029984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822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F464-DF54-4677-B44F-9855A6D04E2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AE609DB-8FEA-44AC-AA3D-CB1A94976A47}"/>
              </a:ext>
            </a:extLst>
          </p:cNvPr>
          <p:cNvGraphicFramePr>
            <a:graphicFrameLocks noGrp="1"/>
          </p:cNvGraphicFramePr>
          <p:nvPr>
            <p:ph type="chart" sz="quarter" idx="13"/>
            <p:extLst>
              <p:ext uri="{D42A27DB-BD31-4B8C-83A1-F6EECF244321}">
                <p14:modId xmlns:p14="http://schemas.microsoft.com/office/powerpoint/2010/main" val="274774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1336A-4B21-4DB6-8D3E-1FB980086C4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0911E87-CC60-4789-83E2-9897E61F7C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619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BE72-D6F8-4E4E-A35D-E1DF985D251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57E5921D-50D8-4B20-9565-E21C21AAF07F}"/>
              </a:ext>
            </a:extLst>
          </p:cNvPr>
          <p:cNvGraphicFramePr>
            <a:graphicFrameLocks noGrp="1"/>
          </p:cNvGraphicFramePr>
          <p:nvPr>
            <p:ph type="chart" sz="quarter" idx="13"/>
            <p:extLst>
              <p:ext uri="{D42A27DB-BD31-4B8C-83A1-F6EECF244321}">
                <p14:modId xmlns:p14="http://schemas.microsoft.com/office/powerpoint/2010/main" val="2998144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5C947-EDEF-4906-A2D9-6901E865CDE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61E8F3-151D-4360-A6F2-32E137A7AC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994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2C54-8451-4129-956F-418839BE42F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71091FD3-F82E-4330-B549-A55DAA22E57B}"/>
              </a:ext>
            </a:extLst>
          </p:cNvPr>
          <p:cNvGraphicFramePr>
            <a:graphicFrameLocks noGrp="1"/>
          </p:cNvGraphicFramePr>
          <p:nvPr>
            <p:ph type="chart" sz="quarter" idx="13"/>
            <p:extLst>
              <p:ext uri="{D42A27DB-BD31-4B8C-83A1-F6EECF244321}">
                <p14:modId xmlns:p14="http://schemas.microsoft.com/office/powerpoint/2010/main" val="3826911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E9D6A8-7A61-4A1B-B20A-4B8CF50561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870F868-909A-4764-A331-F29BAFC37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556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5ADA-B672-41E8-AA1B-C255A5B1AB68}"/>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1D1DF98B-CB5E-44B6-B16C-74E6F9FF5C60}"/>
              </a:ext>
            </a:extLst>
          </p:cNvPr>
          <p:cNvGraphicFramePr>
            <a:graphicFrameLocks noGrp="1"/>
          </p:cNvGraphicFramePr>
          <p:nvPr>
            <p:ph type="tbl" sz="quarter" idx="13"/>
            <p:extLst>
              <p:ext uri="{D42A27DB-BD31-4B8C-83A1-F6EECF244321}">
                <p14:modId xmlns:p14="http://schemas.microsoft.com/office/powerpoint/2010/main" val="3696574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52449702"/>
                    </a:ext>
                  </a:extLst>
                </a:gridCol>
                <a:gridCol w="740664">
                  <a:extLst>
                    <a:ext uri="{9D8B030D-6E8A-4147-A177-3AD203B41FA5}">
                      <a16:colId xmlns:a16="http://schemas.microsoft.com/office/drawing/2014/main" val="1306571970"/>
                    </a:ext>
                  </a:extLst>
                </a:gridCol>
                <a:gridCol w="740664">
                  <a:extLst>
                    <a:ext uri="{9D8B030D-6E8A-4147-A177-3AD203B41FA5}">
                      <a16:colId xmlns:a16="http://schemas.microsoft.com/office/drawing/2014/main" val="745444802"/>
                    </a:ext>
                  </a:extLst>
                </a:gridCol>
                <a:gridCol w="740664">
                  <a:extLst>
                    <a:ext uri="{9D8B030D-6E8A-4147-A177-3AD203B41FA5}">
                      <a16:colId xmlns:a16="http://schemas.microsoft.com/office/drawing/2014/main" val="3522936116"/>
                    </a:ext>
                  </a:extLst>
                </a:gridCol>
                <a:gridCol w="740664">
                  <a:extLst>
                    <a:ext uri="{9D8B030D-6E8A-4147-A177-3AD203B41FA5}">
                      <a16:colId xmlns:a16="http://schemas.microsoft.com/office/drawing/2014/main" val="3548833932"/>
                    </a:ext>
                  </a:extLst>
                </a:gridCol>
                <a:gridCol w="740664">
                  <a:extLst>
                    <a:ext uri="{9D8B030D-6E8A-4147-A177-3AD203B41FA5}">
                      <a16:colId xmlns:a16="http://schemas.microsoft.com/office/drawing/2014/main" val="1792785692"/>
                    </a:ext>
                  </a:extLst>
                </a:gridCol>
                <a:gridCol w="740664">
                  <a:extLst>
                    <a:ext uri="{9D8B030D-6E8A-4147-A177-3AD203B41FA5}">
                      <a16:colId xmlns:a16="http://schemas.microsoft.com/office/drawing/2014/main" val="3554565026"/>
                    </a:ext>
                  </a:extLst>
                </a:gridCol>
                <a:gridCol w="740664">
                  <a:extLst>
                    <a:ext uri="{9D8B030D-6E8A-4147-A177-3AD203B41FA5}">
                      <a16:colId xmlns:a16="http://schemas.microsoft.com/office/drawing/2014/main" val="1132581898"/>
                    </a:ext>
                  </a:extLst>
                </a:gridCol>
                <a:gridCol w="740664">
                  <a:extLst>
                    <a:ext uri="{9D8B030D-6E8A-4147-A177-3AD203B41FA5}">
                      <a16:colId xmlns:a16="http://schemas.microsoft.com/office/drawing/2014/main" val="3858530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2757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- 2023-01-05 16:58:18</a:t>
                      </a:r>
                      <a:r>
                        <a:rPr kumimoji="0" lang="en-US" sz="1000" b="0" i="0" u="none" strike="noStrike" kern="1200" cap="none" spc="0" normalizeH="0" baseline="0" noProof="0">
                          <a:ln>
                            <a:noFill/>
                          </a:ln>
                          <a:solidFill>
                            <a:prstClr val="black"/>
                          </a:solidFill>
                          <a:effectLst/>
                          <a:uLnTx/>
                          <a:uFillTx/>
                          <a:latin typeface="+mn-lt"/>
                          <a:ea typeface="+mn-ea"/>
                          <a:cs typeface="+mn-cs"/>
                        </a:rPr>
                        <a:t>
 PHLY has experienced leadership at all levels and across the company. We're pleased to announce the promotion of six senior officers to new positions. Learn more: https://bit.ly/3CsIMV8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8.6465153825455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165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- 2023-01-12 15:59:31</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our 41 employees who were recently promoted to Regional Vice President, Vice President, and Assistant Vice President roles! #TEAMPHLY #insurance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8.2035740411746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extLst>
                  <a:ext uri="{0D108BD9-81ED-4DB2-BD59-A6C34878D82A}">
                    <a16:rowId xmlns:a16="http://schemas.microsoft.com/office/drawing/2014/main" val="1916263243"/>
                  </a:ext>
                </a:extLst>
              </a:tr>
            </a:tbl>
          </a:graphicData>
        </a:graphic>
      </p:graphicFrame>
      <p:sp>
        <p:nvSpPr>
          <p:cNvPr id="4" name="Text Placeholder 3">
            <a:extLst>
              <a:ext uri="{FF2B5EF4-FFF2-40B4-BE49-F238E27FC236}">
                <a16:creationId xmlns:a16="http://schemas.microsoft.com/office/drawing/2014/main" id="{3880C294-B64A-4C0C-80F8-7952CDB53EC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50341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079E-C0AB-4930-9BAA-0E03AA601381}"/>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10FCB00A-11CD-4B20-A26E-B62B39BE2928}"/>
              </a:ext>
            </a:extLst>
          </p:cNvPr>
          <p:cNvGraphicFramePr>
            <a:graphicFrameLocks noGrp="1"/>
          </p:cNvGraphicFramePr>
          <p:nvPr>
            <p:ph type="tbl" sz="quarter" idx="13"/>
            <p:extLst>
              <p:ext uri="{D42A27DB-BD31-4B8C-83A1-F6EECF244321}">
                <p14:modId xmlns:p14="http://schemas.microsoft.com/office/powerpoint/2010/main" val="3526373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02946367"/>
                    </a:ext>
                  </a:extLst>
                </a:gridCol>
                <a:gridCol w="740664">
                  <a:extLst>
                    <a:ext uri="{9D8B030D-6E8A-4147-A177-3AD203B41FA5}">
                      <a16:colId xmlns:a16="http://schemas.microsoft.com/office/drawing/2014/main" val="840305016"/>
                    </a:ext>
                  </a:extLst>
                </a:gridCol>
                <a:gridCol w="740664">
                  <a:extLst>
                    <a:ext uri="{9D8B030D-6E8A-4147-A177-3AD203B41FA5}">
                      <a16:colId xmlns:a16="http://schemas.microsoft.com/office/drawing/2014/main" val="4187092967"/>
                    </a:ext>
                  </a:extLst>
                </a:gridCol>
                <a:gridCol w="740664">
                  <a:extLst>
                    <a:ext uri="{9D8B030D-6E8A-4147-A177-3AD203B41FA5}">
                      <a16:colId xmlns:a16="http://schemas.microsoft.com/office/drawing/2014/main" val="1085583365"/>
                    </a:ext>
                  </a:extLst>
                </a:gridCol>
                <a:gridCol w="740664">
                  <a:extLst>
                    <a:ext uri="{9D8B030D-6E8A-4147-A177-3AD203B41FA5}">
                      <a16:colId xmlns:a16="http://schemas.microsoft.com/office/drawing/2014/main" val="4025939915"/>
                    </a:ext>
                  </a:extLst>
                </a:gridCol>
                <a:gridCol w="740664">
                  <a:extLst>
                    <a:ext uri="{9D8B030D-6E8A-4147-A177-3AD203B41FA5}">
                      <a16:colId xmlns:a16="http://schemas.microsoft.com/office/drawing/2014/main" val="22662691"/>
                    </a:ext>
                  </a:extLst>
                </a:gridCol>
                <a:gridCol w="740664">
                  <a:extLst>
                    <a:ext uri="{9D8B030D-6E8A-4147-A177-3AD203B41FA5}">
                      <a16:colId xmlns:a16="http://schemas.microsoft.com/office/drawing/2014/main" val="4265919055"/>
                    </a:ext>
                  </a:extLst>
                </a:gridCol>
                <a:gridCol w="740664">
                  <a:extLst>
                    <a:ext uri="{9D8B030D-6E8A-4147-A177-3AD203B41FA5}">
                      <a16:colId xmlns:a16="http://schemas.microsoft.com/office/drawing/2014/main" val="1390341887"/>
                    </a:ext>
                  </a:extLst>
                </a:gridCol>
                <a:gridCol w="740664">
                  <a:extLst>
                    <a:ext uri="{9D8B030D-6E8A-4147-A177-3AD203B41FA5}">
                      <a16:colId xmlns:a16="http://schemas.microsoft.com/office/drawing/2014/main" val="298720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7299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- 2023-01-27 13:08:29</a:t>
                      </a:r>
                      <a:r>
                        <a:rPr kumimoji="0" lang="en-US" sz="1000" b="0" i="0" u="none" strike="noStrike" kern="1200" cap="none" spc="0" normalizeH="0" baseline="0" noProof="0">
                          <a:ln>
                            <a:noFill/>
                          </a:ln>
                          <a:solidFill>
                            <a:prstClr val="black"/>
                          </a:solidFill>
                          <a:effectLst/>
                          <a:uLnTx/>
                          <a:uFillTx/>
                          <a:latin typeface="+mn-lt"/>
                          <a:ea typeface="+mn-ea"/>
                          <a:cs typeface="+mn-cs"/>
                        </a:rPr>
                        <a:t>
 Last night, PHLY teamed up with the Philadelphia Phillies to celebrate our #Phillies Runs for Charities donation recipients at Citizens Bank Park. As a result of the Phillies’ 747 runs scored in 2022, we donated ,350 to four local #nonprofits that are making a difference. 
Congratulations to Mission First Housing Group, PATH (People Acting to Help), Inc., Community YMCA of Eastern Delaware County, and SERV Behavioral Health System, Inc.!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71.934479178683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9531442"/>
                  </a:ext>
                </a:extLst>
              </a:tr>
            </a:tbl>
          </a:graphicData>
        </a:graphic>
      </p:graphicFrame>
      <p:sp>
        <p:nvSpPr>
          <p:cNvPr id="4" name="Text Placeholder 3">
            <a:extLst>
              <a:ext uri="{FF2B5EF4-FFF2-40B4-BE49-F238E27FC236}">
                <a16:creationId xmlns:a16="http://schemas.microsoft.com/office/drawing/2014/main" id="{DA4030E4-1CD5-4876-936E-8774502D2FD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182258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5565-2C77-48E9-B636-1EEA70098460}"/>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09912A4B-46F6-466E-B2B8-55B096E6277C}"/>
              </a:ext>
            </a:extLst>
          </p:cNvPr>
          <p:cNvGraphicFramePr>
            <a:graphicFrameLocks noGrp="1"/>
          </p:cNvGraphicFramePr>
          <p:nvPr>
            <p:ph type="tbl" sz="quarter" idx="13"/>
            <p:extLst>
              <p:ext uri="{D42A27DB-BD31-4B8C-83A1-F6EECF244321}">
                <p14:modId xmlns:p14="http://schemas.microsoft.com/office/powerpoint/2010/main" val="411115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90440811"/>
                    </a:ext>
                  </a:extLst>
                </a:gridCol>
                <a:gridCol w="740664">
                  <a:extLst>
                    <a:ext uri="{9D8B030D-6E8A-4147-A177-3AD203B41FA5}">
                      <a16:colId xmlns:a16="http://schemas.microsoft.com/office/drawing/2014/main" val="154473218"/>
                    </a:ext>
                  </a:extLst>
                </a:gridCol>
                <a:gridCol w="740664">
                  <a:extLst>
                    <a:ext uri="{9D8B030D-6E8A-4147-A177-3AD203B41FA5}">
                      <a16:colId xmlns:a16="http://schemas.microsoft.com/office/drawing/2014/main" val="1824279547"/>
                    </a:ext>
                  </a:extLst>
                </a:gridCol>
                <a:gridCol w="740664">
                  <a:extLst>
                    <a:ext uri="{9D8B030D-6E8A-4147-A177-3AD203B41FA5}">
                      <a16:colId xmlns:a16="http://schemas.microsoft.com/office/drawing/2014/main" val="2233833806"/>
                    </a:ext>
                  </a:extLst>
                </a:gridCol>
                <a:gridCol w="740664">
                  <a:extLst>
                    <a:ext uri="{9D8B030D-6E8A-4147-A177-3AD203B41FA5}">
                      <a16:colId xmlns:a16="http://schemas.microsoft.com/office/drawing/2014/main" val="425240940"/>
                    </a:ext>
                  </a:extLst>
                </a:gridCol>
                <a:gridCol w="740664">
                  <a:extLst>
                    <a:ext uri="{9D8B030D-6E8A-4147-A177-3AD203B41FA5}">
                      <a16:colId xmlns:a16="http://schemas.microsoft.com/office/drawing/2014/main" val="801104783"/>
                    </a:ext>
                  </a:extLst>
                </a:gridCol>
                <a:gridCol w="740664">
                  <a:extLst>
                    <a:ext uri="{9D8B030D-6E8A-4147-A177-3AD203B41FA5}">
                      <a16:colId xmlns:a16="http://schemas.microsoft.com/office/drawing/2014/main" val="3712350570"/>
                    </a:ext>
                  </a:extLst>
                </a:gridCol>
                <a:gridCol w="740664">
                  <a:extLst>
                    <a:ext uri="{9D8B030D-6E8A-4147-A177-3AD203B41FA5}">
                      <a16:colId xmlns:a16="http://schemas.microsoft.com/office/drawing/2014/main" val="142528462"/>
                    </a:ext>
                  </a:extLst>
                </a:gridCol>
                <a:gridCol w="740664">
                  <a:extLst>
                    <a:ext uri="{9D8B030D-6E8A-4147-A177-3AD203B41FA5}">
                      <a16:colId xmlns:a16="http://schemas.microsoft.com/office/drawing/2014/main" val="3433946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0254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- 2023-01-10 11:45:15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partners the Philadelphia Eagles on clinching their division! We were proud to partner with the Eagles throughout the season to highlight #nonprofits doing great work in the #community before each home game. 
Congratulations to Share Food Program, Hopeworks Camden, and Education and Health Centers of America, Inc. for being highlighted in this week's game! #FlyEaglesFly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16.071801294093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6888176"/>
                  </a:ext>
                </a:extLst>
              </a:tr>
            </a:tbl>
          </a:graphicData>
        </a:graphic>
      </p:graphicFrame>
      <p:sp>
        <p:nvSpPr>
          <p:cNvPr id="4" name="Text Placeholder 3">
            <a:extLst>
              <a:ext uri="{FF2B5EF4-FFF2-40B4-BE49-F238E27FC236}">
                <a16:creationId xmlns:a16="http://schemas.microsoft.com/office/drawing/2014/main" id="{9457A277-1A1C-4440-9663-3ADCAD26217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873604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6544E-F684-42CB-BE52-C80A143DB4BF}"/>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8DACCE1F-09B6-4AE5-8161-94BF80E22B1C}"/>
              </a:ext>
            </a:extLst>
          </p:cNvPr>
          <p:cNvGraphicFramePr>
            <a:graphicFrameLocks noGrp="1"/>
          </p:cNvGraphicFramePr>
          <p:nvPr>
            <p:ph type="tbl" sz="quarter" idx="13"/>
            <p:extLst>
              <p:ext uri="{D42A27DB-BD31-4B8C-83A1-F6EECF244321}">
                <p14:modId xmlns:p14="http://schemas.microsoft.com/office/powerpoint/2010/main" val="269108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26807871"/>
                    </a:ext>
                  </a:extLst>
                </a:gridCol>
                <a:gridCol w="740664">
                  <a:extLst>
                    <a:ext uri="{9D8B030D-6E8A-4147-A177-3AD203B41FA5}">
                      <a16:colId xmlns:a16="http://schemas.microsoft.com/office/drawing/2014/main" val="3905935871"/>
                    </a:ext>
                  </a:extLst>
                </a:gridCol>
                <a:gridCol w="740664">
                  <a:extLst>
                    <a:ext uri="{9D8B030D-6E8A-4147-A177-3AD203B41FA5}">
                      <a16:colId xmlns:a16="http://schemas.microsoft.com/office/drawing/2014/main" val="3382297146"/>
                    </a:ext>
                  </a:extLst>
                </a:gridCol>
                <a:gridCol w="740664">
                  <a:extLst>
                    <a:ext uri="{9D8B030D-6E8A-4147-A177-3AD203B41FA5}">
                      <a16:colId xmlns:a16="http://schemas.microsoft.com/office/drawing/2014/main" val="490862642"/>
                    </a:ext>
                  </a:extLst>
                </a:gridCol>
                <a:gridCol w="740664">
                  <a:extLst>
                    <a:ext uri="{9D8B030D-6E8A-4147-A177-3AD203B41FA5}">
                      <a16:colId xmlns:a16="http://schemas.microsoft.com/office/drawing/2014/main" val="189458830"/>
                    </a:ext>
                  </a:extLst>
                </a:gridCol>
                <a:gridCol w="740664">
                  <a:extLst>
                    <a:ext uri="{9D8B030D-6E8A-4147-A177-3AD203B41FA5}">
                      <a16:colId xmlns:a16="http://schemas.microsoft.com/office/drawing/2014/main" val="39243827"/>
                    </a:ext>
                  </a:extLst>
                </a:gridCol>
                <a:gridCol w="740664">
                  <a:extLst>
                    <a:ext uri="{9D8B030D-6E8A-4147-A177-3AD203B41FA5}">
                      <a16:colId xmlns:a16="http://schemas.microsoft.com/office/drawing/2014/main" val="2833169884"/>
                    </a:ext>
                  </a:extLst>
                </a:gridCol>
                <a:gridCol w="740664">
                  <a:extLst>
                    <a:ext uri="{9D8B030D-6E8A-4147-A177-3AD203B41FA5}">
                      <a16:colId xmlns:a16="http://schemas.microsoft.com/office/drawing/2014/main" val="1186240094"/>
                    </a:ext>
                  </a:extLst>
                </a:gridCol>
                <a:gridCol w="740664">
                  <a:extLst>
                    <a:ext uri="{9D8B030D-6E8A-4147-A177-3AD203B41FA5}">
                      <a16:colId xmlns:a16="http://schemas.microsoft.com/office/drawing/2014/main" val="2826347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9287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- 2023-01-23 15:58:38</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collected 300 items of clothing to help bring warmth and comfort to families in need this winter. #TEAMPHLY filled bins with new and gently used coats, new socks, and fleece blankets and delivered them to local #nonprofits. #givingback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6.7689053410894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2432669"/>
                  </a:ext>
                </a:extLst>
              </a:tr>
            </a:tbl>
          </a:graphicData>
        </a:graphic>
      </p:graphicFrame>
      <p:sp>
        <p:nvSpPr>
          <p:cNvPr id="4" name="Text Placeholder 3">
            <a:extLst>
              <a:ext uri="{FF2B5EF4-FFF2-40B4-BE49-F238E27FC236}">
                <a16:creationId xmlns:a16="http://schemas.microsoft.com/office/drawing/2014/main" id="{71F64E78-161D-4CD0-B6E2-9B51CDC7BF6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591173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0611-ACF3-4FCF-A1A4-DEF10160C94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F6C9AD6-D785-4108-9A23-67E599FF61A2}"/>
              </a:ext>
            </a:extLst>
          </p:cNvPr>
          <p:cNvGraphicFramePr>
            <a:graphicFrameLocks noGrp="1"/>
          </p:cNvGraphicFramePr>
          <p:nvPr>
            <p:ph type="tbl" sz="quarter" idx="13"/>
            <p:extLst>
              <p:ext uri="{D42A27DB-BD31-4B8C-83A1-F6EECF244321}">
                <p14:modId xmlns:p14="http://schemas.microsoft.com/office/powerpoint/2010/main" val="284115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71429601"/>
                    </a:ext>
                  </a:extLst>
                </a:gridCol>
                <a:gridCol w="576072">
                  <a:extLst>
                    <a:ext uri="{9D8B030D-6E8A-4147-A177-3AD203B41FA5}">
                      <a16:colId xmlns:a16="http://schemas.microsoft.com/office/drawing/2014/main" val="2407633783"/>
                    </a:ext>
                  </a:extLst>
                </a:gridCol>
                <a:gridCol w="576072">
                  <a:extLst>
                    <a:ext uri="{9D8B030D-6E8A-4147-A177-3AD203B41FA5}">
                      <a16:colId xmlns:a16="http://schemas.microsoft.com/office/drawing/2014/main" val="511067368"/>
                    </a:ext>
                  </a:extLst>
                </a:gridCol>
                <a:gridCol w="576072">
                  <a:extLst>
                    <a:ext uri="{9D8B030D-6E8A-4147-A177-3AD203B41FA5}">
                      <a16:colId xmlns:a16="http://schemas.microsoft.com/office/drawing/2014/main" val="534027499"/>
                    </a:ext>
                  </a:extLst>
                </a:gridCol>
                <a:gridCol w="576072">
                  <a:extLst>
                    <a:ext uri="{9D8B030D-6E8A-4147-A177-3AD203B41FA5}">
                      <a16:colId xmlns:a16="http://schemas.microsoft.com/office/drawing/2014/main" val="906642829"/>
                    </a:ext>
                  </a:extLst>
                </a:gridCol>
                <a:gridCol w="576072">
                  <a:extLst>
                    <a:ext uri="{9D8B030D-6E8A-4147-A177-3AD203B41FA5}">
                      <a16:colId xmlns:a16="http://schemas.microsoft.com/office/drawing/2014/main" val="3641412836"/>
                    </a:ext>
                  </a:extLst>
                </a:gridCol>
                <a:gridCol w="576072">
                  <a:extLst>
                    <a:ext uri="{9D8B030D-6E8A-4147-A177-3AD203B41FA5}">
                      <a16:colId xmlns:a16="http://schemas.microsoft.com/office/drawing/2014/main" val="1191178613"/>
                    </a:ext>
                  </a:extLst>
                </a:gridCol>
                <a:gridCol w="576072">
                  <a:extLst>
                    <a:ext uri="{9D8B030D-6E8A-4147-A177-3AD203B41FA5}">
                      <a16:colId xmlns:a16="http://schemas.microsoft.com/office/drawing/2014/main" val="200718530"/>
                    </a:ext>
                  </a:extLst>
                </a:gridCol>
                <a:gridCol w="576072">
                  <a:extLst>
                    <a:ext uri="{9D8B030D-6E8A-4147-A177-3AD203B41FA5}">
                      <a16:colId xmlns:a16="http://schemas.microsoft.com/office/drawing/2014/main" val="3029384675"/>
                    </a:ext>
                  </a:extLst>
                </a:gridCol>
                <a:gridCol w="576072">
                  <a:extLst>
                    <a:ext uri="{9D8B030D-6E8A-4147-A177-3AD203B41FA5}">
                      <a16:colId xmlns:a16="http://schemas.microsoft.com/office/drawing/2014/main" val="3022491018"/>
                    </a:ext>
                  </a:extLst>
                </a:gridCol>
                <a:gridCol w="576072">
                  <a:extLst>
                    <a:ext uri="{9D8B030D-6E8A-4147-A177-3AD203B41FA5}">
                      <a16:colId xmlns:a16="http://schemas.microsoft.com/office/drawing/2014/main" val="19047232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00736442"/>
                  </a:ext>
                </a:extLst>
              </a:tr>
              <a:tr h="370840">
                <a:tc>
                  <a:txBody>
                    <a:bodyPr/>
                    <a:lstStyle/>
                    <a:p>
                      <a:r>
                        <a:rPr lang="en-US" sz="1000"/>
                        <a:t>phlyinsurance</a:t>
                      </a:r>
                    </a:p>
                  </a:txBody>
                  <a:tcPr/>
                </a:tc>
                <a:tc>
                  <a:txBody>
                    <a:bodyPr/>
                    <a:lstStyle/>
                    <a:p>
                      <a:r>
                        <a:rPr lang="en-US" sz="1000"/>
                        <a:t>2899</a:t>
                      </a:r>
                    </a:p>
                  </a:txBody>
                  <a:tcPr/>
                </a:tc>
                <a:tc>
                  <a:txBody>
                    <a:bodyPr/>
                    <a:lstStyle/>
                    <a:p>
                      <a:r>
                        <a:rPr lang="en-US" sz="1000"/>
                        <a:t>15</a:t>
                      </a:r>
                    </a:p>
                  </a:txBody>
                  <a:tcPr/>
                </a:tc>
                <a:tc>
                  <a:txBody>
                    <a:bodyPr/>
                    <a:lstStyle/>
                    <a:p>
                      <a:r>
                        <a:rPr lang="en-US" sz="1000"/>
                        <a:t>4</a:t>
                      </a:r>
                    </a:p>
                  </a:txBody>
                  <a:tcPr/>
                </a:tc>
                <a:tc>
                  <a:txBody>
                    <a:bodyPr/>
                    <a:lstStyle/>
                    <a:p>
                      <a:r>
                        <a:rPr lang="en-US" sz="1000"/>
                        <a:t>6</a:t>
                      </a:r>
                    </a:p>
                  </a:txBody>
                  <a:tcPr/>
                </a:tc>
                <a:tc>
                  <a:txBody>
                    <a:bodyPr/>
                    <a:lstStyle/>
                    <a:p>
                      <a:r>
                        <a:rPr lang="en-US" sz="1000"/>
                        <a:t>8</a:t>
                      </a:r>
                    </a:p>
                  </a:txBody>
                  <a:tcPr/>
                </a:tc>
                <a:tc>
                  <a:txBody>
                    <a:bodyPr/>
                    <a:lstStyle/>
                    <a:p>
                      <a:r>
                        <a:rPr lang="en-US" sz="1000"/>
                        <a:t>2</a:t>
                      </a:r>
                    </a:p>
                  </a:txBody>
                  <a:tcPr/>
                </a:tc>
                <a:tc>
                  <a:txBody>
                    <a:bodyPr/>
                    <a:lstStyle/>
                    <a:p>
                      <a:r>
                        <a:rPr lang="en-US" sz="1000"/>
                        <a:t>20</a:t>
                      </a:r>
                    </a:p>
                  </a:txBody>
                  <a:tcPr/>
                </a:tc>
                <a:tc>
                  <a:txBody>
                    <a:bodyPr/>
                    <a:lstStyle/>
                    <a:p>
                      <a:r>
                        <a:rPr lang="en-US" sz="1000"/>
                        <a:t>639</a:t>
                      </a:r>
                    </a:p>
                  </a:txBody>
                  <a:tcPr/>
                </a:tc>
                <a:tc>
                  <a:txBody>
                    <a:bodyPr/>
                    <a:lstStyle/>
                    <a:p>
                      <a:r>
                        <a:rPr lang="en-US" sz="1000"/>
                        <a:t>10</a:t>
                      </a:r>
                    </a:p>
                  </a:txBody>
                  <a:tcPr/>
                </a:tc>
                <a:tc>
                  <a:txBody>
                    <a:bodyPr/>
                    <a:lstStyle/>
                    <a:p>
                      <a:r>
                        <a:rPr lang="en-US" sz="1000"/>
                        <a:t>1.1224 %</a:t>
                      </a:r>
                    </a:p>
                  </a:txBody>
                  <a:tcPr/>
                </a:tc>
                <a:extLst>
                  <a:ext uri="{0D108BD9-81ED-4DB2-BD59-A6C34878D82A}">
                    <a16:rowId xmlns:a16="http://schemas.microsoft.com/office/drawing/2014/main" val="3158927298"/>
                  </a:ext>
                </a:extLst>
              </a:tr>
            </a:tbl>
          </a:graphicData>
        </a:graphic>
      </p:graphicFrame>
      <p:sp>
        <p:nvSpPr>
          <p:cNvPr id="4" name="Text Placeholder 3">
            <a:extLst>
              <a:ext uri="{FF2B5EF4-FFF2-40B4-BE49-F238E27FC236}">
                <a16:creationId xmlns:a16="http://schemas.microsoft.com/office/drawing/2014/main" id="{9E6B1F10-5613-42EE-A551-6BD10ABE8C3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7680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A9FF-0E0D-4DD1-B106-C06E02CE197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A331858F-1066-499C-ACE8-21FA7AFAAB76}"/>
              </a:ext>
            </a:extLst>
          </p:cNvPr>
          <p:cNvGraphicFramePr>
            <a:graphicFrameLocks noGrp="1"/>
          </p:cNvGraphicFramePr>
          <p:nvPr>
            <p:ph type="chart" sz="quarter" idx="13"/>
            <p:extLst>
              <p:ext uri="{D42A27DB-BD31-4B8C-83A1-F6EECF244321}">
                <p14:modId xmlns:p14="http://schemas.microsoft.com/office/powerpoint/2010/main" val="1385369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F6DD0-8242-45B7-9EB8-2FFCC3B2F34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12B98D7-6663-42C5-8037-1C6D047EF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579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418C-A84A-4A7F-BD98-9330F0BE5BF1}"/>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B4C2D58-3E64-4B2E-BF31-2D49F9F8BE89}"/>
              </a:ext>
            </a:extLst>
          </p:cNvPr>
          <p:cNvGraphicFramePr>
            <a:graphicFrameLocks noGrp="1"/>
          </p:cNvGraphicFramePr>
          <p:nvPr>
            <p:ph type="chart" sz="quarter" idx="13"/>
            <p:extLst>
              <p:ext uri="{D42A27DB-BD31-4B8C-83A1-F6EECF244321}">
                <p14:modId xmlns:p14="http://schemas.microsoft.com/office/powerpoint/2010/main" val="3692838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FA8EB3-A892-47CD-9FDF-38861FB89E1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4D79510-7926-4E32-840B-B53438F5E2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785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B9514-9DE4-4634-9396-4D17145D1C3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37EDBA7-72E1-4D73-826D-7FD84B62B1E3}"/>
              </a:ext>
            </a:extLst>
          </p:cNvPr>
          <p:cNvGraphicFramePr>
            <a:graphicFrameLocks noGrp="1"/>
          </p:cNvGraphicFramePr>
          <p:nvPr>
            <p:ph type="chart" sz="quarter" idx="13"/>
            <p:extLst>
              <p:ext uri="{D42A27DB-BD31-4B8C-83A1-F6EECF244321}">
                <p14:modId xmlns:p14="http://schemas.microsoft.com/office/powerpoint/2010/main" val="172473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542BA-9DD7-4009-9FE8-13DCBD3D991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32563A8-68DE-495B-B864-98AC373FA5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604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4766-482F-4875-8860-2AF2AE17D747}"/>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E6F7DAD1-EFAB-4637-870A-BC55664183BB}"/>
              </a:ext>
            </a:extLst>
          </p:cNvPr>
          <p:cNvGraphicFramePr>
            <a:graphicFrameLocks noGrp="1"/>
          </p:cNvGraphicFramePr>
          <p:nvPr>
            <p:ph type="chart" sz="quarter" idx="13"/>
            <p:extLst>
              <p:ext uri="{D42A27DB-BD31-4B8C-83A1-F6EECF244321}">
                <p14:modId xmlns:p14="http://schemas.microsoft.com/office/powerpoint/2010/main" val="3791444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AE61DA-91CC-476E-B4C5-E01D155211E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0C65A4A-514F-4ADD-97DE-45E30E711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880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F3123-1C71-4C8E-82F3-95B8EE8E142B}"/>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0C58AF1-98ED-42C7-BEBF-9A65CF36AA85}"/>
              </a:ext>
            </a:extLst>
          </p:cNvPr>
          <p:cNvGraphicFramePr>
            <a:graphicFrameLocks noGrp="1"/>
          </p:cNvGraphicFramePr>
          <p:nvPr>
            <p:ph type="tbl" sz="quarter" idx="13"/>
            <p:extLst>
              <p:ext uri="{D42A27DB-BD31-4B8C-83A1-F6EECF244321}">
                <p14:modId xmlns:p14="http://schemas.microsoft.com/office/powerpoint/2010/main" val="419265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56533303"/>
                    </a:ext>
                  </a:extLst>
                </a:gridCol>
                <a:gridCol w="987552">
                  <a:extLst>
                    <a:ext uri="{9D8B030D-6E8A-4147-A177-3AD203B41FA5}">
                      <a16:colId xmlns:a16="http://schemas.microsoft.com/office/drawing/2014/main" val="2888933123"/>
                    </a:ext>
                  </a:extLst>
                </a:gridCol>
                <a:gridCol w="987552">
                  <a:extLst>
                    <a:ext uri="{9D8B030D-6E8A-4147-A177-3AD203B41FA5}">
                      <a16:colId xmlns:a16="http://schemas.microsoft.com/office/drawing/2014/main" val="367445151"/>
                    </a:ext>
                  </a:extLst>
                </a:gridCol>
                <a:gridCol w="987552">
                  <a:extLst>
                    <a:ext uri="{9D8B030D-6E8A-4147-A177-3AD203B41FA5}">
                      <a16:colId xmlns:a16="http://schemas.microsoft.com/office/drawing/2014/main" val="70580101"/>
                    </a:ext>
                  </a:extLst>
                </a:gridCol>
                <a:gridCol w="987552">
                  <a:extLst>
                    <a:ext uri="{9D8B030D-6E8A-4147-A177-3AD203B41FA5}">
                      <a16:colId xmlns:a16="http://schemas.microsoft.com/office/drawing/2014/main" val="3199488544"/>
                    </a:ext>
                  </a:extLst>
                </a:gridCol>
                <a:gridCol w="987552">
                  <a:extLst>
                    <a:ext uri="{9D8B030D-6E8A-4147-A177-3AD203B41FA5}">
                      <a16:colId xmlns:a16="http://schemas.microsoft.com/office/drawing/2014/main" val="351744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858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- 2023-01-05 17:08:11</a:t>
                      </a:r>
                      <a:r>
                        <a:rPr kumimoji="0" lang="en-US" sz="1000" b="0" i="0" u="none" strike="noStrike" kern="1200" cap="none" spc="0" normalizeH="0" baseline="0" noProof="0">
                          <a:ln>
                            <a:noFill/>
                          </a:ln>
                          <a:solidFill>
                            <a:prstClr val="black"/>
                          </a:solidFill>
                          <a:effectLst/>
                          <a:uLnTx/>
                          <a:uFillTx/>
                          <a:latin typeface="+mn-lt"/>
                          <a:ea typeface="+mn-ea"/>
                          <a:cs typeface="+mn-cs"/>
                        </a:rPr>
                        <a:t>
 PHLY has experienced leadership at all levels and across the company. We're pleased to announce the promotion of six senior officers to new positions. 👏
Learn more ➡ 𝐛𝐢𝐭.𝐥𝐲/𝟑𝐆𝐈𝐲𝐀𝐊𝐅 🔗 link in bio
#TEAMPHLY #congrats #careersuccess #businessgoals #jobpromotion #promoted #careeradvancement #insurancecareers #insurancelife #insurancework #insurancecompany #propertyandcasualty #specialtyinsurance #insurancebusiness #commercialinsurance #insuranceindustry #insuranceservices #insurances #businessinsurance #insurancenews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3248070"/>
                  </a:ext>
                </a:extLst>
              </a:tr>
            </a:tbl>
          </a:graphicData>
        </a:graphic>
      </p:graphicFrame>
      <p:sp>
        <p:nvSpPr>
          <p:cNvPr id="4" name="Text Placeholder 3">
            <a:extLst>
              <a:ext uri="{FF2B5EF4-FFF2-40B4-BE49-F238E27FC236}">
                <a16:creationId xmlns:a16="http://schemas.microsoft.com/office/drawing/2014/main" id="{CB7A3E0F-6F06-4099-909D-F58DCEB75ED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746267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D1F76-FFEF-4E7A-A087-009DA4BCD861}"/>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934D163D-6342-4736-8F00-3B6CA8340510}"/>
              </a:ext>
            </a:extLst>
          </p:cNvPr>
          <p:cNvGraphicFramePr>
            <a:graphicFrameLocks noGrp="1"/>
          </p:cNvGraphicFramePr>
          <p:nvPr>
            <p:ph type="tbl" sz="quarter" idx="13"/>
            <p:extLst>
              <p:ext uri="{D42A27DB-BD31-4B8C-83A1-F6EECF244321}">
                <p14:modId xmlns:p14="http://schemas.microsoft.com/office/powerpoint/2010/main" val="1918680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46160156"/>
                    </a:ext>
                  </a:extLst>
                </a:gridCol>
                <a:gridCol w="987552">
                  <a:extLst>
                    <a:ext uri="{9D8B030D-6E8A-4147-A177-3AD203B41FA5}">
                      <a16:colId xmlns:a16="http://schemas.microsoft.com/office/drawing/2014/main" val="4095360746"/>
                    </a:ext>
                  </a:extLst>
                </a:gridCol>
                <a:gridCol w="987552">
                  <a:extLst>
                    <a:ext uri="{9D8B030D-6E8A-4147-A177-3AD203B41FA5}">
                      <a16:colId xmlns:a16="http://schemas.microsoft.com/office/drawing/2014/main" val="1781493309"/>
                    </a:ext>
                  </a:extLst>
                </a:gridCol>
                <a:gridCol w="987552">
                  <a:extLst>
                    <a:ext uri="{9D8B030D-6E8A-4147-A177-3AD203B41FA5}">
                      <a16:colId xmlns:a16="http://schemas.microsoft.com/office/drawing/2014/main" val="3628777486"/>
                    </a:ext>
                  </a:extLst>
                </a:gridCol>
                <a:gridCol w="987552">
                  <a:extLst>
                    <a:ext uri="{9D8B030D-6E8A-4147-A177-3AD203B41FA5}">
                      <a16:colId xmlns:a16="http://schemas.microsoft.com/office/drawing/2014/main" val="2669613842"/>
                    </a:ext>
                  </a:extLst>
                </a:gridCol>
                <a:gridCol w="987552">
                  <a:extLst>
                    <a:ext uri="{9D8B030D-6E8A-4147-A177-3AD203B41FA5}">
                      <a16:colId xmlns:a16="http://schemas.microsoft.com/office/drawing/2014/main" val="45041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701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- 2023-01-12 16:19:17</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our 41 employees who were recently promoted to Regional Vice President, Vice President, and Assistant Vice President roles! 👏🥳
#TEAMPHLY #congrats #careersuccess #businessgoals #jobpromotion #promoted #careeradvancement #insurancecareers #insurancelife #insurancework #insurancecompany #propertyandcasualty #specialtyinsurance #insurancebusiness #commercialinsurance #insuranceindustry #insuranceservices #insurances #businessinsurance #insurancenews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8999534"/>
                  </a:ext>
                </a:extLst>
              </a:tr>
            </a:tbl>
          </a:graphicData>
        </a:graphic>
      </p:graphicFrame>
      <p:sp>
        <p:nvSpPr>
          <p:cNvPr id="4" name="Text Placeholder 3">
            <a:extLst>
              <a:ext uri="{FF2B5EF4-FFF2-40B4-BE49-F238E27FC236}">
                <a16:creationId xmlns:a16="http://schemas.microsoft.com/office/drawing/2014/main" id="{EE3FE712-BE1A-4F71-BA76-07365E4897E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335911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00C52-6165-49FE-9712-294115E567E9}"/>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EB214451-BFCC-46BA-9C44-221D12DFA61C}"/>
              </a:ext>
            </a:extLst>
          </p:cNvPr>
          <p:cNvGraphicFramePr>
            <a:graphicFrameLocks noGrp="1"/>
          </p:cNvGraphicFramePr>
          <p:nvPr>
            <p:ph type="tbl" sz="quarter" idx="13"/>
            <p:extLst>
              <p:ext uri="{D42A27DB-BD31-4B8C-83A1-F6EECF244321}">
                <p14:modId xmlns:p14="http://schemas.microsoft.com/office/powerpoint/2010/main" val="424254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85502944"/>
                    </a:ext>
                  </a:extLst>
                </a:gridCol>
                <a:gridCol w="987552">
                  <a:extLst>
                    <a:ext uri="{9D8B030D-6E8A-4147-A177-3AD203B41FA5}">
                      <a16:colId xmlns:a16="http://schemas.microsoft.com/office/drawing/2014/main" val="3147024734"/>
                    </a:ext>
                  </a:extLst>
                </a:gridCol>
                <a:gridCol w="987552">
                  <a:extLst>
                    <a:ext uri="{9D8B030D-6E8A-4147-A177-3AD203B41FA5}">
                      <a16:colId xmlns:a16="http://schemas.microsoft.com/office/drawing/2014/main" val="175607511"/>
                    </a:ext>
                  </a:extLst>
                </a:gridCol>
                <a:gridCol w="987552">
                  <a:extLst>
                    <a:ext uri="{9D8B030D-6E8A-4147-A177-3AD203B41FA5}">
                      <a16:colId xmlns:a16="http://schemas.microsoft.com/office/drawing/2014/main" val="463113206"/>
                    </a:ext>
                  </a:extLst>
                </a:gridCol>
                <a:gridCol w="987552">
                  <a:extLst>
                    <a:ext uri="{9D8B030D-6E8A-4147-A177-3AD203B41FA5}">
                      <a16:colId xmlns:a16="http://schemas.microsoft.com/office/drawing/2014/main" val="637988159"/>
                    </a:ext>
                  </a:extLst>
                </a:gridCol>
                <a:gridCol w="987552">
                  <a:extLst>
                    <a:ext uri="{9D8B030D-6E8A-4147-A177-3AD203B41FA5}">
                      <a16:colId xmlns:a16="http://schemas.microsoft.com/office/drawing/2014/main" val="254385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88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- 2023-01-27 13:38:26</a:t>
                      </a:r>
                      <a:r>
                        <a:rPr kumimoji="0" lang="en-US" sz="1000" b="0" i="0" u="none" strike="noStrike" kern="1200" cap="none" spc="0" normalizeH="0" baseline="0" noProof="0">
                          <a:ln>
                            <a:noFill/>
                          </a:ln>
                          <a:solidFill>
                            <a:prstClr val="black"/>
                          </a:solidFill>
                          <a:effectLst/>
                          <a:uLnTx/>
                          <a:uFillTx/>
                          <a:latin typeface="+mn-lt"/>
                          <a:ea typeface="+mn-ea"/>
                          <a:cs typeface="+mn-cs"/>
                        </a:rPr>
                        <a:t>
 Last night, PHLY teamed up with the phillies to celebrate our Phillies Runs for Charities donation recipients at Citizens Bank Park. As a result of the Phillies’ 747 runs scored in 2022, we donated ,350 to four local non-profits that are making a difference. 
Congratulations to Mission First Housing Group, People Acting to Help (PATH) Inc., The Community YMCA of Delaware County, and SERV Behavioral Health! 👏
#TEAMPHLY #citizensbankpark #philliesbaseball #philliesnation #mlbbaseball #communitysupport #charitable #charitablegiving #501c3 #notforprofit #communitymatters #supportnonprofits #helpingourcommunity #socialimpact #nonprofitsofinstagram #nonprofitorg #nonprofitwork #fundraisingforacause #insurancegivesback #insurancecompany #insuranceindustry #specialtyinsurance #proprertyandcasualty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7028006"/>
                  </a:ext>
                </a:extLst>
              </a:tr>
            </a:tbl>
          </a:graphicData>
        </a:graphic>
      </p:graphicFrame>
      <p:sp>
        <p:nvSpPr>
          <p:cNvPr id="4" name="Text Placeholder 3">
            <a:extLst>
              <a:ext uri="{FF2B5EF4-FFF2-40B4-BE49-F238E27FC236}">
                <a16:creationId xmlns:a16="http://schemas.microsoft.com/office/drawing/2014/main" id="{2970B1FD-9850-4076-9C91-EA98B8170A0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433090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B1A55-FC52-4D15-B357-990FB3B40049}"/>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931844F6-E376-4886-9B14-41239C79AF01}"/>
              </a:ext>
            </a:extLst>
          </p:cNvPr>
          <p:cNvGraphicFramePr>
            <a:graphicFrameLocks noGrp="1"/>
          </p:cNvGraphicFramePr>
          <p:nvPr>
            <p:ph type="tbl" sz="quarter" idx="13"/>
            <p:extLst>
              <p:ext uri="{D42A27DB-BD31-4B8C-83A1-F6EECF244321}">
                <p14:modId xmlns:p14="http://schemas.microsoft.com/office/powerpoint/2010/main" val="68731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9597367"/>
                    </a:ext>
                  </a:extLst>
                </a:gridCol>
                <a:gridCol w="987552">
                  <a:extLst>
                    <a:ext uri="{9D8B030D-6E8A-4147-A177-3AD203B41FA5}">
                      <a16:colId xmlns:a16="http://schemas.microsoft.com/office/drawing/2014/main" val="2727427735"/>
                    </a:ext>
                  </a:extLst>
                </a:gridCol>
                <a:gridCol w="987552">
                  <a:extLst>
                    <a:ext uri="{9D8B030D-6E8A-4147-A177-3AD203B41FA5}">
                      <a16:colId xmlns:a16="http://schemas.microsoft.com/office/drawing/2014/main" val="4111018600"/>
                    </a:ext>
                  </a:extLst>
                </a:gridCol>
                <a:gridCol w="987552">
                  <a:extLst>
                    <a:ext uri="{9D8B030D-6E8A-4147-A177-3AD203B41FA5}">
                      <a16:colId xmlns:a16="http://schemas.microsoft.com/office/drawing/2014/main" val="424415974"/>
                    </a:ext>
                  </a:extLst>
                </a:gridCol>
                <a:gridCol w="987552">
                  <a:extLst>
                    <a:ext uri="{9D8B030D-6E8A-4147-A177-3AD203B41FA5}">
                      <a16:colId xmlns:a16="http://schemas.microsoft.com/office/drawing/2014/main" val="111827006"/>
                    </a:ext>
                  </a:extLst>
                </a:gridCol>
                <a:gridCol w="987552">
                  <a:extLst>
                    <a:ext uri="{9D8B030D-6E8A-4147-A177-3AD203B41FA5}">
                      <a16:colId xmlns:a16="http://schemas.microsoft.com/office/drawing/2014/main" val="1145919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88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- 2023-01-20 14:31:17</a:t>
                      </a:r>
                      <a:r>
                        <a:rPr kumimoji="0" lang="en-US" sz="1000" b="0" i="0" u="none" strike="noStrike" kern="1200" cap="none" spc="0" normalizeH="0" baseline="0" noProof="0">
                          <a:ln>
                            <a:noFill/>
                          </a:ln>
                          <a:solidFill>
                            <a:prstClr val="black"/>
                          </a:solidFill>
                          <a:effectLst/>
                          <a:uLnTx/>
                          <a:uFillTx/>
                          <a:latin typeface="+mn-lt"/>
                          <a:ea typeface="+mn-ea"/>
                          <a:cs typeface="+mn-cs"/>
                        </a:rPr>
                        <a:t>
 Did you miss the exciting news we delivered during csfphiladelphia (CSFP) Lottery Day? 🤔
👀 Check out this video for a recap of the event where #TEAMPHLY partnered with CSFP friends and supporters to deliver life-changing news to thousands of Philadelphia families. 
CSFP is a privately-funded program whose mission is to provide children from under-resourced Philadelphia families with financial access to quality, safe, K-8th grade, tuition-based schools. 🍎📓🎒✏️
#educationalaccess #educationforkids #supportkids #phillykids #phillyschools #communitymatters #501c3 #nonprofitsupport #notforprofit #socialimpact #volunteerwork #volunteerspirit #volunteerism #insurancelife #insurancecompany #propertyandcasualty #specialtyinsurance #insurancebusiness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702533"/>
                  </a:ext>
                </a:extLst>
              </a:tr>
            </a:tbl>
          </a:graphicData>
        </a:graphic>
      </p:graphicFrame>
      <p:sp>
        <p:nvSpPr>
          <p:cNvPr id="4" name="Text Placeholder 3">
            <a:extLst>
              <a:ext uri="{FF2B5EF4-FFF2-40B4-BE49-F238E27FC236}">
                <a16:creationId xmlns:a16="http://schemas.microsoft.com/office/drawing/2014/main" id="{5A111ABC-EED3-4018-BBF5-4B953F085A7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00694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329B9-9851-4EAE-A009-F8437C9F60CA}"/>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479E9D4A-F517-4FC8-8063-93AA4316928B}"/>
              </a:ext>
            </a:extLst>
          </p:cNvPr>
          <p:cNvGraphicFramePr>
            <a:graphicFrameLocks noGrp="1"/>
          </p:cNvGraphicFramePr>
          <p:nvPr>
            <p:ph type="tbl" sz="quarter" idx="13"/>
            <p:extLst>
              <p:ext uri="{D42A27DB-BD31-4B8C-83A1-F6EECF244321}">
                <p14:modId xmlns:p14="http://schemas.microsoft.com/office/powerpoint/2010/main" val="3693233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5240502"/>
                    </a:ext>
                  </a:extLst>
                </a:gridCol>
                <a:gridCol w="987552">
                  <a:extLst>
                    <a:ext uri="{9D8B030D-6E8A-4147-A177-3AD203B41FA5}">
                      <a16:colId xmlns:a16="http://schemas.microsoft.com/office/drawing/2014/main" val="1962651962"/>
                    </a:ext>
                  </a:extLst>
                </a:gridCol>
                <a:gridCol w="987552">
                  <a:extLst>
                    <a:ext uri="{9D8B030D-6E8A-4147-A177-3AD203B41FA5}">
                      <a16:colId xmlns:a16="http://schemas.microsoft.com/office/drawing/2014/main" val="2312694676"/>
                    </a:ext>
                  </a:extLst>
                </a:gridCol>
                <a:gridCol w="987552">
                  <a:extLst>
                    <a:ext uri="{9D8B030D-6E8A-4147-A177-3AD203B41FA5}">
                      <a16:colId xmlns:a16="http://schemas.microsoft.com/office/drawing/2014/main" val="664569542"/>
                    </a:ext>
                  </a:extLst>
                </a:gridCol>
                <a:gridCol w="987552">
                  <a:extLst>
                    <a:ext uri="{9D8B030D-6E8A-4147-A177-3AD203B41FA5}">
                      <a16:colId xmlns:a16="http://schemas.microsoft.com/office/drawing/2014/main" val="2125424255"/>
                    </a:ext>
                  </a:extLst>
                </a:gridCol>
                <a:gridCol w="987552">
                  <a:extLst>
                    <a:ext uri="{9D8B030D-6E8A-4147-A177-3AD203B41FA5}">
                      <a16:colId xmlns:a16="http://schemas.microsoft.com/office/drawing/2014/main" val="342998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522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- 2023-01-23 16:45:13</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collected 300 items of clothing to help bring warmth and comfort to families in need this winter. #TEAMPHLY filled bins with new and gently used coats, new socks, and fleece blankets and delivered them to local non-profits. 
#communityservice #charitablegiving #501c3 #notforprofit #communitymatters #supportnonprofits #helpingourcommunity #socialimpact #givingseason #volunteerwork #insurancelife #insurancecompany #propertyandcasualty #specialtyinsurance #insurancebusiness #commercialinsurance #insuranceindustry #insurancecareers #insurancejobs #insurancework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02/06/2023 07:07:59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8015585"/>
                  </a:ext>
                </a:extLst>
              </a:tr>
            </a:tbl>
          </a:graphicData>
        </a:graphic>
      </p:graphicFrame>
      <p:sp>
        <p:nvSpPr>
          <p:cNvPr id="4" name="Text Placeholder 3">
            <a:extLst>
              <a:ext uri="{FF2B5EF4-FFF2-40B4-BE49-F238E27FC236}">
                <a16:creationId xmlns:a16="http://schemas.microsoft.com/office/drawing/2014/main" id="{D9859027-8865-4BE7-A5A7-477D5B5835E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872847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5AFD4-7FA2-4E33-A102-8A722552052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FCD33EC-2834-4C6C-81A1-D7F46A28347F}"/>
              </a:ext>
            </a:extLst>
          </p:cNvPr>
          <p:cNvGraphicFramePr>
            <a:graphicFrameLocks noGrp="1"/>
          </p:cNvGraphicFramePr>
          <p:nvPr>
            <p:ph type="tbl" sz="quarter" idx="13"/>
            <p:extLst>
              <p:ext uri="{D42A27DB-BD31-4B8C-83A1-F6EECF244321}">
                <p14:modId xmlns:p14="http://schemas.microsoft.com/office/powerpoint/2010/main" val="180374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11040605"/>
                    </a:ext>
                  </a:extLst>
                </a:gridCol>
                <a:gridCol w="905256">
                  <a:extLst>
                    <a:ext uri="{9D8B030D-6E8A-4147-A177-3AD203B41FA5}">
                      <a16:colId xmlns:a16="http://schemas.microsoft.com/office/drawing/2014/main" val="1256814321"/>
                    </a:ext>
                  </a:extLst>
                </a:gridCol>
                <a:gridCol w="411480">
                  <a:extLst>
                    <a:ext uri="{9D8B030D-6E8A-4147-A177-3AD203B41FA5}">
                      <a16:colId xmlns:a16="http://schemas.microsoft.com/office/drawing/2014/main" val="2938856695"/>
                    </a:ext>
                  </a:extLst>
                </a:gridCol>
                <a:gridCol w="905256">
                  <a:extLst>
                    <a:ext uri="{9D8B030D-6E8A-4147-A177-3AD203B41FA5}">
                      <a16:colId xmlns:a16="http://schemas.microsoft.com/office/drawing/2014/main" val="477775360"/>
                    </a:ext>
                  </a:extLst>
                </a:gridCol>
                <a:gridCol w="905256">
                  <a:extLst>
                    <a:ext uri="{9D8B030D-6E8A-4147-A177-3AD203B41FA5}">
                      <a16:colId xmlns:a16="http://schemas.microsoft.com/office/drawing/2014/main" val="3207702669"/>
                    </a:ext>
                  </a:extLst>
                </a:gridCol>
                <a:gridCol w="905256">
                  <a:extLst>
                    <a:ext uri="{9D8B030D-6E8A-4147-A177-3AD203B41FA5}">
                      <a16:colId xmlns:a16="http://schemas.microsoft.com/office/drawing/2014/main" val="2955020152"/>
                    </a:ext>
                  </a:extLst>
                </a:gridCol>
                <a:gridCol w="905256">
                  <a:extLst>
                    <a:ext uri="{9D8B030D-6E8A-4147-A177-3AD203B41FA5}">
                      <a16:colId xmlns:a16="http://schemas.microsoft.com/office/drawing/2014/main" val="2603387120"/>
                    </a:ext>
                  </a:extLst>
                </a:gridCol>
                <a:gridCol w="905256">
                  <a:extLst>
                    <a:ext uri="{9D8B030D-6E8A-4147-A177-3AD203B41FA5}">
                      <a16:colId xmlns:a16="http://schemas.microsoft.com/office/drawing/2014/main" val="536102909"/>
                    </a:ext>
                  </a:extLst>
                </a:gridCol>
                <a:gridCol w="905256">
                  <a:extLst>
                    <a:ext uri="{9D8B030D-6E8A-4147-A177-3AD203B41FA5}">
                      <a16:colId xmlns:a16="http://schemas.microsoft.com/office/drawing/2014/main" val="63953555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83521175"/>
                  </a:ext>
                </a:extLst>
              </a:tr>
              <a:tr h="370840">
                <a:tc>
                  <a:txBody>
                    <a:bodyPr/>
                    <a:lstStyle/>
                    <a:p>
                      <a:r>
                        <a:rPr lang="en-US" sz="1000"/>
                        <a:t>15</a:t>
                      </a:r>
                    </a:p>
                  </a:txBody>
                  <a:tcPr/>
                </a:tc>
                <a:tc>
                  <a:txBody>
                    <a:bodyPr/>
                    <a:lstStyle/>
                    <a:p>
                      <a:r>
                        <a:rPr lang="en-US" sz="1000"/>
                        <a:t>0.6970 %</a:t>
                      </a:r>
                    </a:p>
                  </a:txBody>
                  <a:tcPr/>
                </a:tc>
                <a:tc>
                  <a:txBody>
                    <a:bodyPr/>
                    <a:lstStyle/>
                    <a:p>
                      <a:r>
                        <a:rPr lang="en-US" sz="1000"/>
                        <a:t>0.20</a:t>
                      </a:r>
                    </a:p>
                  </a:txBody>
                  <a:tcPr/>
                </a:tc>
                <a:tc>
                  <a:txBody>
                    <a:bodyPr/>
                    <a:lstStyle/>
                    <a:p>
                      <a:r>
                        <a:rPr lang="en-US" sz="1000"/>
                        <a:t>150.53</a:t>
                      </a:r>
                    </a:p>
                  </a:txBody>
                  <a:tcPr/>
                </a:tc>
                <a:tc>
                  <a:txBody>
                    <a:bodyPr/>
                    <a:lstStyle/>
                    <a:p>
                      <a:r>
                        <a:rPr lang="en-US" sz="1000"/>
                        <a:t>149.67</a:t>
                      </a:r>
                    </a:p>
                  </a:txBody>
                  <a:tcPr/>
                </a:tc>
                <a:tc>
                  <a:txBody>
                    <a:bodyPr/>
                    <a:lstStyle/>
                    <a:p>
                      <a:r>
                        <a:rPr lang="en-US" sz="1000"/>
                        <a:t>115.00</a:t>
                      </a:r>
                    </a:p>
                  </a:txBody>
                  <a:tcPr/>
                </a:tc>
                <a:tc>
                  <a:txBody>
                    <a:bodyPr/>
                    <a:lstStyle/>
                    <a:p>
                      <a:r>
                        <a:rPr lang="en-US" sz="1000"/>
                        <a:t>115.00</a:t>
                      </a:r>
                    </a:p>
                  </a:txBody>
                  <a:tcPr/>
                </a:tc>
                <a:tc>
                  <a:txBody>
                    <a:bodyPr/>
                    <a:lstStyle/>
                    <a:p>
                      <a:r>
                        <a:rPr lang="en-US" sz="1000"/>
                        <a:t>2258</a:t>
                      </a:r>
                    </a:p>
                  </a:txBody>
                  <a:tcPr/>
                </a:tc>
                <a:tc>
                  <a:txBody>
                    <a:bodyPr/>
                    <a:lstStyle/>
                    <a:p>
                      <a:r>
                        <a:rPr lang="en-US" sz="1000"/>
                        <a:t>115</a:t>
                      </a:r>
                    </a:p>
                  </a:txBody>
                  <a:tcPr/>
                </a:tc>
                <a:extLst>
                  <a:ext uri="{0D108BD9-81ED-4DB2-BD59-A6C34878D82A}">
                    <a16:rowId xmlns:a16="http://schemas.microsoft.com/office/drawing/2014/main" val="4055823285"/>
                  </a:ext>
                </a:extLst>
              </a:tr>
            </a:tbl>
          </a:graphicData>
        </a:graphic>
      </p:graphicFrame>
      <p:sp>
        <p:nvSpPr>
          <p:cNvPr id="4" name="Text Placeholder 3">
            <a:extLst>
              <a:ext uri="{FF2B5EF4-FFF2-40B4-BE49-F238E27FC236}">
                <a16:creationId xmlns:a16="http://schemas.microsoft.com/office/drawing/2014/main" id="{CD55C53D-E808-4045-B11C-65E260FD8B9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845556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3DAD-E06C-4899-99F3-5D7D48185C1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EF0588E7-6D82-4A97-AB3B-65970705B963}"/>
              </a:ext>
            </a:extLst>
          </p:cNvPr>
          <p:cNvGraphicFramePr>
            <a:graphicFrameLocks noGrp="1"/>
          </p:cNvGraphicFramePr>
          <p:nvPr>
            <p:ph type="tbl" sz="quarter" idx="13"/>
            <p:extLst>
              <p:ext uri="{D42A27DB-BD31-4B8C-83A1-F6EECF244321}">
                <p14:modId xmlns:p14="http://schemas.microsoft.com/office/powerpoint/2010/main" val="303640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87163574"/>
                    </a:ext>
                  </a:extLst>
                </a:gridCol>
                <a:gridCol w="1316736">
                  <a:extLst>
                    <a:ext uri="{9D8B030D-6E8A-4147-A177-3AD203B41FA5}">
                      <a16:colId xmlns:a16="http://schemas.microsoft.com/office/drawing/2014/main" val="2884212310"/>
                    </a:ext>
                  </a:extLst>
                </a:gridCol>
                <a:gridCol w="658368">
                  <a:extLst>
                    <a:ext uri="{9D8B030D-6E8A-4147-A177-3AD203B41FA5}">
                      <a16:colId xmlns:a16="http://schemas.microsoft.com/office/drawing/2014/main" val="1251886990"/>
                    </a:ext>
                  </a:extLst>
                </a:gridCol>
                <a:gridCol w="658368">
                  <a:extLst>
                    <a:ext uri="{9D8B030D-6E8A-4147-A177-3AD203B41FA5}">
                      <a16:colId xmlns:a16="http://schemas.microsoft.com/office/drawing/2014/main" val="1747718001"/>
                    </a:ext>
                  </a:extLst>
                </a:gridCol>
                <a:gridCol w="658368">
                  <a:extLst>
                    <a:ext uri="{9D8B030D-6E8A-4147-A177-3AD203B41FA5}">
                      <a16:colId xmlns:a16="http://schemas.microsoft.com/office/drawing/2014/main" val="3084422624"/>
                    </a:ext>
                  </a:extLst>
                </a:gridCol>
                <a:gridCol w="658368">
                  <a:extLst>
                    <a:ext uri="{9D8B030D-6E8A-4147-A177-3AD203B41FA5}">
                      <a16:colId xmlns:a16="http://schemas.microsoft.com/office/drawing/2014/main" val="1819702253"/>
                    </a:ext>
                  </a:extLst>
                </a:gridCol>
                <a:gridCol w="658368">
                  <a:extLst>
                    <a:ext uri="{9D8B030D-6E8A-4147-A177-3AD203B41FA5}">
                      <a16:colId xmlns:a16="http://schemas.microsoft.com/office/drawing/2014/main" val="804769263"/>
                    </a:ext>
                  </a:extLst>
                </a:gridCol>
                <a:gridCol w="658368">
                  <a:extLst>
                    <a:ext uri="{9D8B030D-6E8A-4147-A177-3AD203B41FA5}">
                      <a16:colId xmlns:a16="http://schemas.microsoft.com/office/drawing/2014/main" val="3267066059"/>
                    </a:ext>
                  </a:extLst>
                </a:gridCol>
                <a:gridCol w="658368">
                  <a:extLst>
                    <a:ext uri="{9D8B030D-6E8A-4147-A177-3AD203B41FA5}">
                      <a16:colId xmlns:a16="http://schemas.microsoft.com/office/drawing/2014/main" val="1103385198"/>
                    </a:ext>
                  </a:extLst>
                </a:gridCol>
                <a:gridCol w="658368">
                  <a:extLst>
                    <a:ext uri="{9D8B030D-6E8A-4147-A177-3AD203B41FA5}">
                      <a16:colId xmlns:a16="http://schemas.microsoft.com/office/drawing/2014/main" val="177606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0340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- 2023-01-31 16:50:18</a:t>
                      </a:r>
                      <a:r>
                        <a:rPr kumimoji="0" lang="en-US" sz="1000" b="0" i="0" u="none" strike="noStrike" kern="1200" cap="none" spc="0" normalizeH="0" baseline="0" noProof="0">
                          <a:ln>
                            <a:noFill/>
                          </a:ln>
                          <a:solidFill>
                            <a:prstClr val="black"/>
                          </a:solidFill>
                          <a:effectLst/>
                          <a:uLnTx/>
                          <a:uFillTx/>
                          <a:latin typeface="+mn-lt"/>
                          <a:ea typeface="+mn-ea"/>
                          <a:cs typeface="+mn-cs"/>
                        </a:rPr>
                        <a:t>
 @rmhcphilly 
@phlfinscholars 
@yeahphilly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https://quintly-image-storage.s3.amazonaws.com/c303562b672a3318c686cfcc37b7e67a/c9391eefccd1aba721110f3d2b0adeda.jpg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02/01/2023 16:36:12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4218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- 2023-01-26 16:35:57</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https://quintly-image-storage.s3.amazonaws.com/c303562b672a3318c686cfcc37b7e67a/fbf3a8ab6beb76da600858c83975e08e.jpg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01/27/2023 16:06:23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- 2023-01-25 16:04:51</a:t>
                      </a:r>
                      <a:r>
                        <a:rPr kumimoji="0" lang="en-US" sz="1000" b="0" i="0" u="none" strike="noStrike" kern="1200" cap="none" spc="0" normalizeH="0" baseline="0" noProof="0">
                          <a:ln>
                            <a:noFill/>
                          </a:ln>
                          <a:solidFill>
                            <a:prstClr val="black"/>
                          </a:solidFill>
                          <a:effectLst/>
                          <a:uLnTx/>
                          <a:uFillTx/>
                          <a:latin typeface="+mn-lt"/>
                          <a:ea typeface="+mn-ea"/>
                          <a:cs typeface="+mn-cs"/>
                        </a:rPr>
                        <a:t>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https://quintly-image-storage.s3.amazonaws.com/c303562b672a3318c686cfcc37b7e67a/285c2fca85f581e2995818689d0339b2.jpg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01/26/2023 15:36:11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490407"/>
                  </a:ext>
                </a:extLst>
              </a:tr>
            </a:tbl>
          </a:graphicData>
        </a:graphic>
      </p:graphicFrame>
      <p:sp>
        <p:nvSpPr>
          <p:cNvPr id="4" name="Text Placeholder 3">
            <a:extLst>
              <a:ext uri="{FF2B5EF4-FFF2-40B4-BE49-F238E27FC236}">
                <a16:creationId xmlns:a16="http://schemas.microsoft.com/office/drawing/2014/main" id="{B5F15EE6-9426-4904-AADB-33820E2DBDF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77152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8D90D-CBB5-4C94-B2B1-51BB7E95ACDB}"/>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E5C7202D-A0D6-4356-92F2-22A6C42221C7}"/>
              </a:ext>
            </a:extLst>
          </p:cNvPr>
          <p:cNvGraphicFramePr>
            <a:graphicFrameLocks noGrp="1"/>
          </p:cNvGraphicFramePr>
          <p:nvPr>
            <p:ph type="tbl" sz="quarter" idx="13"/>
            <p:extLst>
              <p:ext uri="{D42A27DB-BD31-4B8C-83A1-F6EECF244321}">
                <p14:modId xmlns:p14="http://schemas.microsoft.com/office/powerpoint/2010/main" val="237701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9830143"/>
                    </a:ext>
                  </a:extLst>
                </a:gridCol>
                <a:gridCol w="1316736">
                  <a:extLst>
                    <a:ext uri="{9D8B030D-6E8A-4147-A177-3AD203B41FA5}">
                      <a16:colId xmlns:a16="http://schemas.microsoft.com/office/drawing/2014/main" val="1510058833"/>
                    </a:ext>
                  </a:extLst>
                </a:gridCol>
                <a:gridCol w="658368">
                  <a:extLst>
                    <a:ext uri="{9D8B030D-6E8A-4147-A177-3AD203B41FA5}">
                      <a16:colId xmlns:a16="http://schemas.microsoft.com/office/drawing/2014/main" val="3324695220"/>
                    </a:ext>
                  </a:extLst>
                </a:gridCol>
                <a:gridCol w="658368">
                  <a:extLst>
                    <a:ext uri="{9D8B030D-6E8A-4147-A177-3AD203B41FA5}">
                      <a16:colId xmlns:a16="http://schemas.microsoft.com/office/drawing/2014/main" val="2069412180"/>
                    </a:ext>
                  </a:extLst>
                </a:gridCol>
                <a:gridCol w="658368">
                  <a:extLst>
                    <a:ext uri="{9D8B030D-6E8A-4147-A177-3AD203B41FA5}">
                      <a16:colId xmlns:a16="http://schemas.microsoft.com/office/drawing/2014/main" val="2916107027"/>
                    </a:ext>
                  </a:extLst>
                </a:gridCol>
                <a:gridCol w="658368">
                  <a:extLst>
                    <a:ext uri="{9D8B030D-6E8A-4147-A177-3AD203B41FA5}">
                      <a16:colId xmlns:a16="http://schemas.microsoft.com/office/drawing/2014/main" val="4175453902"/>
                    </a:ext>
                  </a:extLst>
                </a:gridCol>
                <a:gridCol w="658368">
                  <a:extLst>
                    <a:ext uri="{9D8B030D-6E8A-4147-A177-3AD203B41FA5}">
                      <a16:colId xmlns:a16="http://schemas.microsoft.com/office/drawing/2014/main" val="1106653580"/>
                    </a:ext>
                  </a:extLst>
                </a:gridCol>
                <a:gridCol w="658368">
                  <a:extLst>
                    <a:ext uri="{9D8B030D-6E8A-4147-A177-3AD203B41FA5}">
                      <a16:colId xmlns:a16="http://schemas.microsoft.com/office/drawing/2014/main" val="1963421257"/>
                    </a:ext>
                  </a:extLst>
                </a:gridCol>
                <a:gridCol w="658368">
                  <a:extLst>
                    <a:ext uri="{9D8B030D-6E8A-4147-A177-3AD203B41FA5}">
                      <a16:colId xmlns:a16="http://schemas.microsoft.com/office/drawing/2014/main" val="3700538069"/>
                    </a:ext>
                  </a:extLst>
                </a:gridCol>
                <a:gridCol w="658368">
                  <a:extLst>
                    <a:ext uri="{9D8B030D-6E8A-4147-A177-3AD203B41FA5}">
                      <a16:colId xmlns:a16="http://schemas.microsoft.com/office/drawing/2014/main" val="388081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125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- 2023-01-24 15:34:09</a:t>
                      </a:r>
                      <a:r>
                        <a:rPr kumimoji="0" lang="en-US" sz="1000" b="0" i="0" u="none" strike="noStrike" kern="1200" cap="none" spc="0" normalizeH="0" baseline="0" noProof="0">
                          <a:ln>
                            <a:noFill/>
                          </a:ln>
                          <a:solidFill>
                            <a:prstClr val="black"/>
                          </a:solidFill>
                          <a:effectLst/>
                          <a:uLnTx/>
                          <a:uFillTx/>
                          <a:latin typeface="+mn-lt"/>
                          <a:ea typeface="+mn-ea"/>
                          <a:cs typeface="+mn-cs"/>
                        </a:rPr>
                        <a:t>
 @campvictorypa 
@cffde 
@parrecycleworks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https://quintly-image-storage.s3.amazonaws.com/c303562b672a3318c686cfcc37b7e67a/5913643338f4e4a01e2ebe5724239bd2.jpg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01/25/2023 15:06:27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89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- 2023-01-23 16:53:38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https://quintly-image-storage.s3.amazonaws.com/c303562b672a3318c686cfcc37b7e67a/e2d0ea3607363767e8b70d1d5e919da8.jpg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01/24/2023 16:36:15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1577986"/>
                  </a:ext>
                </a:extLst>
              </a:tr>
            </a:tbl>
          </a:graphicData>
        </a:graphic>
      </p:graphicFrame>
      <p:sp>
        <p:nvSpPr>
          <p:cNvPr id="4" name="Text Placeholder 3">
            <a:extLst>
              <a:ext uri="{FF2B5EF4-FFF2-40B4-BE49-F238E27FC236}">
                <a16:creationId xmlns:a16="http://schemas.microsoft.com/office/drawing/2014/main" id="{4A0946FD-D667-456A-A731-0CAE0FE1D62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623183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1678</Words>
  <Application>Microsoft Office PowerPoint</Application>
  <PresentationFormat>On-screen Show (4:3)</PresentationFormat>
  <Paragraphs>676</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2023-02-06T15:53:54Z</dcterms:created>
  <dcterms:modified xsi:type="dcterms:W3CDTF">2023-02-06T15:55:47Z</dcterms:modified>
</cp:coreProperties>
</file>