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44927</c:v>
                </c:pt>
              </c:numCache>
            </c:numRef>
          </c:cat>
          <c:val>
            <c:numRef>
              <c:f>Sheet1!$B$2</c:f>
              <c:numCache>
                <c:formatCode>General</c:formatCode>
                <c:ptCount val="1"/>
                <c:pt idx="0">
                  <c:v>1854</c:v>
                </c:pt>
              </c:numCache>
            </c:numRef>
          </c:val>
          <c:extLst>
            <c:ext xmlns:c16="http://schemas.microsoft.com/office/drawing/2014/chart" uri="{C3380CC4-5D6E-409C-BE32-E72D297353CC}">
              <c16:uniqueId val="{00000000-1B88-48CA-B7FD-9403C163AD8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44927</c:v>
                </c:pt>
              </c:numCache>
            </c:numRef>
          </c:cat>
          <c:val>
            <c:numRef>
              <c:f>Sheet1!$C$2</c:f>
              <c:numCache>
                <c:formatCode>General</c:formatCode>
                <c:ptCount val="1"/>
                <c:pt idx="0">
                  <c:v>2739</c:v>
                </c:pt>
              </c:numCache>
            </c:numRef>
          </c:val>
          <c:extLst>
            <c:ext xmlns:c16="http://schemas.microsoft.com/office/drawing/2014/chart" uri="{C3380CC4-5D6E-409C-BE32-E72D297353CC}">
              <c16:uniqueId val="{00000001-1B88-48CA-B7FD-9403C163AD8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44927</c:v>
                </c:pt>
              </c:numCache>
            </c:numRef>
          </c:cat>
          <c:val>
            <c:numRef>
              <c:f>Sheet1!$D$2</c:f>
              <c:numCache>
                <c:formatCode>General</c:formatCode>
                <c:ptCount val="1"/>
                <c:pt idx="0">
                  <c:v>3883</c:v>
                </c:pt>
              </c:numCache>
            </c:numRef>
          </c:val>
          <c:extLst>
            <c:ext xmlns:c16="http://schemas.microsoft.com/office/drawing/2014/chart" uri="{C3380CC4-5D6E-409C-BE32-E72D297353CC}">
              <c16:uniqueId val="{00000002-1B88-48CA-B7FD-9403C163AD8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44927</c:v>
                </c:pt>
              </c:numCache>
            </c:numRef>
          </c:cat>
          <c:val>
            <c:numRef>
              <c:f>Sheet1!$E$2</c:f>
              <c:numCache>
                <c:formatCode>General</c:formatCode>
                <c:ptCount val="1"/>
                <c:pt idx="0">
                  <c:v>1190</c:v>
                </c:pt>
              </c:numCache>
            </c:numRef>
          </c:val>
          <c:extLst>
            <c:ext xmlns:c16="http://schemas.microsoft.com/office/drawing/2014/chart" uri="{C3380CC4-5D6E-409C-BE32-E72D297353CC}">
              <c16:uniqueId val="{00000003-1B88-48CA-B7FD-9403C163AD88}"/>
            </c:ext>
          </c:extLst>
        </c:ser>
        <c:dLbls>
          <c:showLegendKey val="0"/>
          <c:showVal val="0"/>
          <c:showCatName val="0"/>
          <c:showSerName val="0"/>
          <c:showPercent val="0"/>
          <c:showBubbleSize val="0"/>
        </c:dLbls>
        <c:gapWidth val="219"/>
        <c:overlap val="-27"/>
        <c:axId val="297862096"/>
        <c:axId val="297858488"/>
      </c:barChart>
      <c:dateAx>
        <c:axId val="29786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58488"/>
        <c:crosses val="autoZero"/>
        <c:auto val="1"/>
        <c:lblOffset val="100"/>
        <c:baseTimeUnit val="days"/>
      </c:dateAx>
      <c:valAx>
        <c:axId val="2978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6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numCache>
            </c:numRef>
          </c:val>
          <c:extLst>
            <c:ext xmlns:c16="http://schemas.microsoft.com/office/drawing/2014/chart" uri="{C3380CC4-5D6E-409C-BE32-E72D297353CC}">
              <c16:uniqueId val="{00000000-EE2A-474D-8747-6495F9403E5C}"/>
            </c:ext>
          </c:extLst>
        </c:ser>
        <c:dLbls>
          <c:showLegendKey val="0"/>
          <c:showVal val="0"/>
          <c:showCatName val="0"/>
          <c:showSerName val="0"/>
          <c:showPercent val="0"/>
          <c:showBubbleSize val="0"/>
        </c:dLbls>
        <c:gapWidth val="219"/>
        <c:overlap val="-27"/>
        <c:axId val="361103440"/>
        <c:axId val="361109016"/>
      </c:barChart>
      <c:dateAx>
        <c:axId val="36110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09016"/>
        <c:crosses val="autoZero"/>
        <c:auto val="1"/>
        <c:lblOffset val="100"/>
        <c:baseTimeUnit val="months"/>
      </c:dateAx>
      <c:valAx>
        <c:axId val="36110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0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737-4BE6-BD54-99B4795396E5}"/>
            </c:ext>
          </c:extLst>
        </c:ser>
        <c:dLbls>
          <c:showLegendKey val="0"/>
          <c:showVal val="0"/>
          <c:showCatName val="0"/>
          <c:showSerName val="0"/>
          <c:showPercent val="0"/>
          <c:showBubbleSize val="0"/>
        </c:dLbls>
        <c:gapWidth val="219"/>
        <c:overlap val="-27"/>
        <c:axId val="417538624"/>
        <c:axId val="417541576"/>
      </c:barChart>
      <c:dateAx>
        <c:axId val="41753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1576"/>
        <c:crosses val="autoZero"/>
        <c:auto val="1"/>
        <c:lblOffset val="100"/>
        <c:baseTimeUnit val="months"/>
      </c:dateAx>
      <c:valAx>
        <c:axId val="41754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3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19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B06-4DC4-8AD8-DE5A335F4D91}"/>
            </c:ext>
          </c:extLst>
        </c:ser>
        <c:dLbls>
          <c:showLegendKey val="0"/>
          <c:showVal val="0"/>
          <c:showCatName val="0"/>
          <c:showSerName val="0"/>
          <c:showPercent val="0"/>
          <c:showBubbleSize val="0"/>
        </c:dLbls>
        <c:gapWidth val="219"/>
        <c:overlap val="-27"/>
        <c:axId val="412924888"/>
        <c:axId val="412919640"/>
      </c:barChart>
      <c:catAx>
        <c:axId val="41292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19640"/>
        <c:crosses val="autoZero"/>
        <c:auto val="1"/>
        <c:lblAlgn val="ctr"/>
        <c:lblOffset val="100"/>
        <c:noMultiLvlLbl val="0"/>
      </c:catAx>
      <c:valAx>
        <c:axId val="41291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2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850</c:v>
                </c:pt>
                <c:pt idx="2">
                  <c:v>0</c:v>
                </c:pt>
              </c:numCache>
            </c:numRef>
          </c:val>
          <c:extLst>
            <c:ext xmlns:c16="http://schemas.microsoft.com/office/drawing/2014/chart" uri="{C3380CC4-5D6E-409C-BE32-E72D297353CC}">
              <c16:uniqueId val="{00000000-90C4-43D8-9416-7C519610C408}"/>
            </c:ext>
          </c:extLst>
        </c:ser>
        <c:dLbls>
          <c:showLegendKey val="0"/>
          <c:showVal val="0"/>
          <c:showCatName val="0"/>
          <c:showSerName val="0"/>
          <c:showPercent val="0"/>
          <c:showBubbleSize val="0"/>
        </c:dLbls>
        <c:gapWidth val="219"/>
        <c:overlap val="-27"/>
        <c:axId val="426761992"/>
        <c:axId val="426745264"/>
      </c:barChart>
      <c:dateAx>
        <c:axId val="42676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45264"/>
        <c:crosses val="autoZero"/>
        <c:auto val="1"/>
        <c:lblOffset val="100"/>
        <c:baseTimeUnit val="months"/>
      </c:dateAx>
      <c:valAx>
        <c:axId val="42674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6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0</c:v>
                </c:pt>
              </c:numCache>
            </c:numRef>
          </c:val>
          <c:extLst>
            <c:ext xmlns:c16="http://schemas.microsoft.com/office/drawing/2014/chart" uri="{C3380CC4-5D6E-409C-BE32-E72D297353CC}">
              <c16:uniqueId val="{00000000-7CD8-4D98-AF35-1407A073EE7D}"/>
            </c:ext>
          </c:extLst>
        </c:ser>
        <c:dLbls>
          <c:showLegendKey val="0"/>
          <c:showVal val="0"/>
          <c:showCatName val="0"/>
          <c:showSerName val="0"/>
          <c:showPercent val="0"/>
          <c:showBubbleSize val="0"/>
        </c:dLbls>
        <c:gapWidth val="219"/>
        <c:overlap val="-27"/>
        <c:axId val="455068184"/>
        <c:axId val="455070808"/>
      </c:barChart>
      <c:dateAx>
        <c:axId val="45506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70808"/>
        <c:crosses val="autoZero"/>
        <c:auto val="1"/>
        <c:lblOffset val="100"/>
        <c:baseTimeUnit val="months"/>
      </c:dateAx>
      <c:valAx>
        <c:axId val="45507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CED-48CC-A6CC-1A36E4CD48EC}"/>
            </c:ext>
          </c:extLst>
        </c:ser>
        <c:dLbls>
          <c:showLegendKey val="0"/>
          <c:showVal val="0"/>
          <c:showCatName val="0"/>
          <c:showSerName val="0"/>
          <c:showPercent val="0"/>
          <c:showBubbleSize val="0"/>
        </c:dLbls>
        <c:gapWidth val="219"/>
        <c:overlap val="-27"/>
        <c:axId val="455073760"/>
        <c:axId val="455074744"/>
      </c:barChart>
      <c:dateAx>
        <c:axId val="45507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74744"/>
        <c:crosses val="autoZero"/>
        <c:auto val="1"/>
        <c:lblOffset val="100"/>
        <c:baseTimeUnit val="months"/>
      </c:dateAx>
      <c:valAx>
        <c:axId val="45507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7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E53-4E10-BE03-727989F9168B}"/>
            </c:ext>
          </c:extLst>
        </c:ser>
        <c:dLbls>
          <c:showLegendKey val="0"/>
          <c:showVal val="0"/>
          <c:showCatName val="0"/>
          <c:showSerName val="0"/>
          <c:showPercent val="0"/>
          <c:showBubbleSize val="0"/>
        </c:dLbls>
        <c:gapWidth val="219"/>
        <c:overlap val="-27"/>
        <c:axId val="455076384"/>
        <c:axId val="455017344"/>
      </c:barChart>
      <c:catAx>
        <c:axId val="45507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17344"/>
        <c:crosses val="autoZero"/>
        <c:auto val="1"/>
        <c:lblAlgn val="ctr"/>
        <c:lblOffset val="100"/>
        <c:noMultiLvlLbl val="0"/>
      </c:catAx>
      <c:valAx>
        <c:axId val="4550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7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c:v>
                </c:pt>
              </c:numCache>
            </c:numRef>
          </c:val>
          <c:extLst>
            <c:ext xmlns:c16="http://schemas.microsoft.com/office/drawing/2014/chart" uri="{C3380CC4-5D6E-409C-BE32-E72D297353CC}">
              <c16:uniqueId val="{00000000-346C-42DD-8F5C-44C020FD7FEB}"/>
            </c:ext>
          </c:extLst>
        </c:ser>
        <c:dLbls>
          <c:showLegendKey val="0"/>
          <c:showVal val="0"/>
          <c:showCatName val="0"/>
          <c:showSerName val="0"/>
          <c:showPercent val="0"/>
          <c:showBubbleSize val="0"/>
        </c:dLbls>
        <c:gapWidth val="219"/>
        <c:overlap val="-27"/>
        <c:axId val="455037024"/>
        <c:axId val="455040304"/>
      </c:barChart>
      <c:dateAx>
        <c:axId val="45503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0304"/>
        <c:crosses val="autoZero"/>
        <c:auto val="1"/>
        <c:lblOffset val="100"/>
        <c:baseTimeUnit val="months"/>
      </c:dateAx>
      <c:valAx>
        <c:axId val="45504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2023-01</c:v>
                </c:pt>
              </c:strCache>
            </c:strRef>
          </c:cat>
          <c:val>
            <c:numRef>
              <c:f>Sheet1!$B$2</c:f>
              <c:numCache>
                <c:formatCode>General</c:formatCode>
                <c:ptCount val="1"/>
                <c:pt idx="0">
                  <c:v>40</c:v>
                </c:pt>
              </c:numCache>
            </c:numRef>
          </c:val>
          <c:extLst>
            <c:ext xmlns:c16="http://schemas.microsoft.com/office/drawing/2014/chart" uri="{C3380CC4-5D6E-409C-BE32-E72D297353CC}">
              <c16:uniqueId val="{00000000-7055-42F5-8164-D0561FB52877}"/>
            </c:ext>
          </c:extLst>
        </c:ser>
        <c:dLbls>
          <c:showLegendKey val="0"/>
          <c:showVal val="0"/>
          <c:showCatName val="0"/>
          <c:showSerName val="0"/>
          <c:showPercent val="0"/>
          <c:showBubbleSize val="0"/>
        </c:dLbls>
        <c:gapWidth val="219"/>
        <c:overlap val="-27"/>
        <c:axId val="455033744"/>
        <c:axId val="455040960"/>
      </c:barChart>
      <c:catAx>
        <c:axId val="45503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40960"/>
        <c:crosses val="autoZero"/>
        <c:auto val="1"/>
        <c:lblAlgn val="ctr"/>
        <c:lblOffset val="100"/>
        <c:noMultiLvlLbl val="0"/>
      </c:catAx>
      <c:valAx>
        <c:axId val="45504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2023-01</c:v>
                </c:pt>
              </c:strCache>
            </c:strRef>
          </c:cat>
          <c:val>
            <c:numRef>
              <c:f>Sheet1!$B$2</c:f>
              <c:numCache>
                <c:formatCode>General</c:formatCode>
                <c:ptCount val="1"/>
                <c:pt idx="0">
                  <c:v>202</c:v>
                </c:pt>
              </c:numCache>
            </c:numRef>
          </c:val>
          <c:extLst>
            <c:ext xmlns:c16="http://schemas.microsoft.com/office/drawing/2014/chart" uri="{C3380CC4-5D6E-409C-BE32-E72D297353CC}">
              <c16:uniqueId val="{00000000-9A46-47F8-A87A-79D3ED162887}"/>
            </c:ext>
          </c:extLst>
        </c:ser>
        <c:dLbls>
          <c:showLegendKey val="0"/>
          <c:showVal val="0"/>
          <c:showCatName val="0"/>
          <c:showSerName val="0"/>
          <c:showPercent val="0"/>
          <c:showBubbleSize val="0"/>
        </c:dLbls>
        <c:gapWidth val="219"/>
        <c:overlap val="-27"/>
        <c:axId val="299599504"/>
        <c:axId val="299598192"/>
      </c:barChart>
      <c:catAx>
        <c:axId val="29959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98192"/>
        <c:crosses val="autoZero"/>
        <c:auto val="1"/>
        <c:lblAlgn val="ctr"/>
        <c:lblOffset val="100"/>
        <c:noMultiLvlLbl val="0"/>
      </c:catAx>
      <c:valAx>
        <c:axId val="29959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567</c:v>
                </c:pt>
              </c:numCache>
            </c:numRef>
          </c:val>
          <c:extLst>
            <c:ext xmlns:c16="http://schemas.microsoft.com/office/drawing/2014/chart" uri="{C3380CC4-5D6E-409C-BE32-E72D297353CC}">
              <c16:uniqueId val="{00000000-5CEC-4195-819C-A143A88E140F}"/>
            </c:ext>
          </c:extLst>
        </c:ser>
        <c:dLbls>
          <c:showLegendKey val="0"/>
          <c:showVal val="0"/>
          <c:showCatName val="0"/>
          <c:showSerName val="0"/>
          <c:showPercent val="0"/>
          <c:showBubbleSize val="0"/>
        </c:dLbls>
        <c:gapWidth val="219"/>
        <c:overlap val="-27"/>
        <c:axId val="426740016"/>
        <c:axId val="412917344"/>
      </c:barChart>
      <c:catAx>
        <c:axId val="42674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17344"/>
        <c:crosses val="autoZero"/>
        <c:auto val="1"/>
        <c:lblAlgn val="ctr"/>
        <c:lblOffset val="100"/>
        <c:noMultiLvlLbl val="0"/>
      </c:catAx>
      <c:valAx>
        <c:axId val="4129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4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8</c:v>
                </c:pt>
              </c:numCache>
            </c:numRef>
          </c:val>
          <c:extLst>
            <c:ext xmlns:c16="http://schemas.microsoft.com/office/drawing/2014/chart" uri="{C3380CC4-5D6E-409C-BE32-E72D297353CC}">
              <c16:uniqueId val="{00000000-DD72-4847-A085-8291179684F2}"/>
            </c:ext>
          </c:extLst>
        </c:ser>
        <c:dLbls>
          <c:showLegendKey val="0"/>
          <c:showVal val="0"/>
          <c:showCatName val="0"/>
          <c:showSerName val="0"/>
          <c:showPercent val="0"/>
          <c:showBubbleSize val="0"/>
        </c:dLbls>
        <c:gapWidth val="219"/>
        <c:overlap val="-27"/>
        <c:axId val="463289816"/>
        <c:axId val="463290144"/>
      </c:barChart>
      <c:dateAx>
        <c:axId val="46328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90144"/>
        <c:crosses val="autoZero"/>
        <c:auto val="1"/>
        <c:lblOffset val="100"/>
        <c:baseTimeUnit val="months"/>
      </c:dateAx>
      <c:valAx>
        <c:axId val="46329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8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35</c:v>
                </c:pt>
                <c:pt idx="1">
                  <c:v>202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70-4547-A945-BBCC5A202BD3}"/>
            </c:ext>
          </c:extLst>
        </c:ser>
        <c:dLbls>
          <c:showLegendKey val="0"/>
          <c:showVal val="0"/>
          <c:showCatName val="0"/>
          <c:showSerName val="0"/>
          <c:showPercent val="0"/>
          <c:showBubbleSize val="0"/>
        </c:dLbls>
        <c:gapWidth val="219"/>
        <c:overlap val="-27"/>
        <c:axId val="463290472"/>
        <c:axId val="463292112"/>
      </c:barChart>
      <c:dateAx>
        <c:axId val="46329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92112"/>
        <c:crosses val="autoZero"/>
        <c:auto val="1"/>
        <c:lblOffset val="100"/>
        <c:baseTimeUnit val="months"/>
      </c:dateAx>
      <c:valAx>
        <c:axId val="46329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9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213</c:v>
                </c:pt>
                <c:pt idx="1">
                  <c:v>404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42E-449D-AA33-1427F9DE51D7}"/>
            </c:ext>
          </c:extLst>
        </c:ser>
        <c:dLbls>
          <c:showLegendKey val="0"/>
          <c:showVal val="0"/>
          <c:showCatName val="0"/>
          <c:showSerName val="0"/>
          <c:showPercent val="0"/>
          <c:showBubbleSize val="0"/>
        </c:dLbls>
        <c:gapWidth val="219"/>
        <c:overlap val="-27"/>
        <c:axId val="463299656"/>
        <c:axId val="463302936"/>
      </c:barChart>
      <c:catAx>
        <c:axId val="46329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302936"/>
        <c:crosses val="autoZero"/>
        <c:auto val="1"/>
        <c:lblAlgn val="ctr"/>
        <c:lblOffset val="100"/>
        <c:noMultiLvlLbl val="0"/>
      </c:catAx>
      <c:valAx>
        <c:axId val="46330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9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numCache>
            </c:numRef>
          </c:val>
          <c:extLst>
            <c:ext xmlns:c16="http://schemas.microsoft.com/office/drawing/2014/chart" uri="{C3380CC4-5D6E-409C-BE32-E72D297353CC}">
              <c16:uniqueId val="{00000000-3180-4307-B7B9-821208384FA9}"/>
            </c:ext>
          </c:extLst>
        </c:ser>
        <c:dLbls>
          <c:showLegendKey val="0"/>
          <c:showVal val="0"/>
          <c:showCatName val="0"/>
          <c:showSerName val="0"/>
          <c:showPercent val="0"/>
          <c:showBubbleSize val="0"/>
        </c:dLbls>
        <c:gapWidth val="219"/>
        <c:overlap val="-27"/>
        <c:axId val="463304576"/>
        <c:axId val="463309168"/>
      </c:barChart>
      <c:dateAx>
        <c:axId val="46330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309168"/>
        <c:crosses val="autoZero"/>
        <c:auto val="1"/>
        <c:lblOffset val="100"/>
        <c:baseTimeUnit val="months"/>
      </c:dateAx>
      <c:valAx>
        <c:axId val="46330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30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B4095-1638-4A02-AF61-E07B5836B1C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507FA81-D8B3-4AD7-8A2A-44DF5893B65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56183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63A09-0211-4D89-A95F-C0376DDC465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0CC245D-3BFE-4573-85F9-B4A9F17DE7D2}"/>
              </a:ext>
            </a:extLst>
          </p:cNvPr>
          <p:cNvGraphicFramePr>
            <a:graphicFrameLocks noGrp="1"/>
          </p:cNvGraphicFramePr>
          <p:nvPr>
            <p:ph type="chart" sz="quarter" idx="13"/>
            <p:extLst>
              <p:ext uri="{D42A27DB-BD31-4B8C-83A1-F6EECF244321}">
                <p14:modId xmlns:p14="http://schemas.microsoft.com/office/powerpoint/2010/main" val="1592209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67E9C-6818-4D60-92B4-1D3FBDFAA0C1}"/>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A3823487-134A-49BE-B12D-25D63F747B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861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6A8C-85C2-43DA-87DC-46EAAC715BC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460800C-56D6-4423-B28E-EE4F9E779B53}"/>
              </a:ext>
            </a:extLst>
          </p:cNvPr>
          <p:cNvGraphicFramePr>
            <a:graphicFrameLocks noGrp="1"/>
          </p:cNvGraphicFramePr>
          <p:nvPr>
            <p:ph type="tbl" sz="quarter" idx="13"/>
            <p:extLst>
              <p:ext uri="{D42A27DB-BD31-4B8C-83A1-F6EECF244321}">
                <p14:modId xmlns:p14="http://schemas.microsoft.com/office/powerpoint/2010/main" val="2686719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21660968"/>
                    </a:ext>
                  </a:extLst>
                </a:gridCol>
                <a:gridCol w="905256">
                  <a:extLst>
                    <a:ext uri="{9D8B030D-6E8A-4147-A177-3AD203B41FA5}">
                      <a16:colId xmlns:a16="http://schemas.microsoft.com/office/drawing/2014/main" val="3742019302"/>
                    </a:ext>
                  </a:extLst>
                </a:gridCol>
                <a:gridCol w="905256">
                  <a:extLst>
                    <a:ext uri="{9D8B030D-6E8A-4147-A177-3AD203B41FA5}">
                      <a16:colId xmlns:a16="http://schemas.microsoft.com/office/drawing/2014/main" val="2581214963"/>
                    </a:ext>
                  </a:extLst>
                </a:gridCol>
                <a:gridCol w="905256">
                  <a:extLst>
                    <a:ext uri="{9D8B030D-6E8A-4147-A177-3AD203B41FA5}">
                      <a16:colId xmlns:a16="http://schemas.microsoft.com/office/drawing/2014/main" val="3984424299"/>
                    </a:ext>
                  </a:extLst>
                </a:gridCol>
                <a:gridCol w="905256">
                  <a:extLst>
                    <a:ext uri="{9D8B030D-6E8A-4147-A177-3AD203B41FA5}">
                      <a16:colId xmlns:a16="http://schemas.microsoft.com/office/drawing/2014/main" val="3591151892"/>
                    </a:ext>
                  </a:extLst>
                </a:gridCol>
                <a:gridCol w="905256">
                  <a:extLst>
                    <a:ext uri="{9D8B030D-6E8A-4147-A177-3AD203B41FA5}">
                      <a16:colId xmlns:a16="http://schemas.microsoft.com/office/drawing/2014/main" val="931476039"/>
                    </a:ext>
                  </a:extLst>
                </a:gridCol>
                <a:gridCol w="905256">
                  <a:extLst>
                    <a:ext uri="{9D8B030D-6E8A-4147-A177-3AD203B41FA5}">
                      <a16:colId xmlns:a16="http://schemas.microsoft.com/office/drawing/2014/main" val="3893488703"/>
                    </a:ext>
                  </a:extLst>
                </a:gridCol>
                <a:gridCol w="905256">
                  <a:extLst>
                    <a:ext uri="{9D8B030D-6E8A-4147-A177-3AD203B41FA5}">
                      <a16:colId xmlns:a16="http://schemas.microsoft.com/office/drawing/2014/main" val="3843097182"/>
                    </a:ext>
                  </a:extLst>
                </a:gridCol>
                <a:gridCol w="905256">
                  <a:extLst>
                    <a:ext uri="{9D8B030D-6E8A-4147-A177-3AD203B41FA5}">
                      <a16:colId xmlns:a16="http://schemas.microsoft.com/office/drawing/2014/main" val="34457462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59983413"/>
                  </a:ext>
                </a:extLst>
              </a:tr>
              <a:tr h="370840">
                <a:tc>
                  <a:txBody>
                    <a:bodyPr/>
                    <a:lstStyle/>
                    <a:p>
                      <a:r>
                        <a:rPr lang="en-US" sz="1000"/>
                        <a:t>1854</a:t>
                      </a:r>
                    </a:p>
                  </a:txBody>
                  <a:tcPr/>
                </a:tc>
                <a:tc>
                  <a:txBody>
                    <a:bodyPr/>
                    <a:lstStyle/>
                    <a:p>
                      <a:r>
                        <a:rPr lang="en-US" sz="1000"/>
                        <a:t>22</a:t>
                      </a:r>
                    </a:p>
                  </a:txBody>
                  <a:tcPr/>
                </a:tc>
                <a:tc>
                  <a:txBody>
                    <a:bodyPr/>
                    <a:lstStyle/>
                    <a:p>
                      <a:r>
                        <a:rPr lang="en-US" sz="1000"/>
                        <a:t>5</a:t>
                      </a:r>
                    </a:p>
                  </a:txBody>
                  <a:tcPr/>
                </a:tc>
                <a:tc>
                  <a:txBody>
                    <a:bodyPr/>
                    <a:lstStyle/>
                    <a:p>
                      <a:r>
                        <a:rPr lang="en-US" sz="1000"/>
                        <a:t>61</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0.7596 %</a:t>
                      </a:r>
                    </a:p>
                  </a:txBody>
                  <a:tcPr/>
                </a:tc>
                <a:tc>
                  <a:txBody>
                    <a:bodyPr/>
                    <a:lstStyle/>
                    <a:p>
                      <a:r>
                        <a:rPr lang="en-US" sz="1000"/>
                        <a:t>0.0 %</a:t>
                      </a:r>
                    </a:p>
                  </a:txBody>
                  <a:tcPr/>
                </a:tc>
                <a:extLst>
                  <a:ext uri="{0D108BD9-81ED-4DB2-BD59-A6C34878D82A}">
                    <a16:rowId xmlns:a16="http://schemas.microsoft.com/office/drawing/2014/main" val="2051529007"/>
                  </a:ext>
                </a:extLst>
              </a:tr>
            </a:tbl>
          </a:graphicData>
        </a:graphic>
      </p:graphicFrame>
      <p:sp>
        <p:nvSpPr>
          <p:cNvPr id="4" name="Text Placeholder 3">
            <a:extLst>
              <a:ext uri="{FF2B5EF4-FFF2-40B4-BE49-F238E27FC236}">
                <a16:creationId xmlns:a16="http://schemas.microsoft.com/office/drawing/2014/main" id="{29B54945-1062-439D-9D8D-975F3F8113B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4134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4D9F-C0C9-49B4-8DB0-1D6EAC01960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080B6966-BDEF-4A81-B26B-C002C56C4C6B}"/>
              </a:ext>
            </a:extLst>
          </p:cNvPr>
          <p:cNvGraphicFramePr>
            <a:graphicFrameLocks noGrp="1"/>
          </p:cNvGraphicFramePr>
          <p:nvPr>
            <p:ph type="chart" sz="quarter" idx="13"/>
            <p:extLst>
              <p:ext uri="{D42A27DB-BD31-4B8C-83A1-F6EECF244321}">
                <p14:modId xmlns:p14="http://schemas.microsoft.com/office/powerpoint/2010/main" val="3580407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2BA83-78BC-479D-BFF8-A5C50ACD4A2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A7E6B09-2F06-47D7-AA1C-01C5818F2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394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ABD1-54FE-4EC8-AB4E-F6C3BD4A5DE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584F246-C889-4E40-83E1-999C684F027C}"/>
              </a:ext>
            </a:extLst>
          </p:cNvPr>
          <p:cNvGraphicFramePr>
            <a:graphicFrameLocks noGrp="1"/>
          </p:cNvGraphicFramePr>
          <p:nvPr>
            <p:ph type="chart" sz="quarter" idx="13"/>
            <p:extLst>
              <p:ext uri="{D42A27DB-BD31-4B8C-83A1-F6EECF244321}">
                <p14:modId xmlns:p14="http://schemas.microsoft.com/office/powerpoint/2010/main" val="936038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02E164-C626-409B-9357-1C25FE259CE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657AEE-8504-417C-8681-594B8B257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695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7623-400E-46F9-B712-B1919283436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520E653-BAE8-4C25-A445-5AFC9ACB6834}"/>
              </a:ext>
            </a:extLst>
          </p:cNvPr>
          <p:cNvGraphicFramePr>
            <a:graphicFrameLocks noGrp="1"/>
          </p:cNvGraphicFramePr>
          <p:nvPr>
            <p:ph type="chart" sz="quarter" idx="13"/>
            <p:extLst>
              <p:ext uri="{D42A27DB-BD31-4B8C-83A1-F6EECF244321}">
                <p14:modId xmlns:p14="http://schemas.microsoft.com/office/powerpoint/2010/main" val="1788439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22C79-40A3-4F1C-B1A9-74C033F5DC1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541E1B-B744-400F-8A0E-57150359C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061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CA79-26C4-4D6D-A862-D318FA5B2CD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48B5A50-17D3-453D-9ED7-E52AFE071F1E}"/>
              </a:ext>
            </a:extLst>
          </p:cNvPr>
          <p:cNvGraphicFramePr>
            <a:graphicFrameLocks noGrp="1"/>
          </p:cNvGraphicFramePr>
          <p:nvPr>
            <p:ph type="chart" sz="quarter" idx="13"/>
            <p:extLst>
              <p:ext uri="{D42A27DB-BD31-4B8C-83A1-F6EECF244321}">
                <p14:modId xmlns:p14="http://schemas.microsoft.com/office/powerpoint/2010/main" val="3242293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A31C6-BADC-405D-A3D0-F9CD31E4D8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CF65EEF-AD84-4550-B14E-1B2823DB6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77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FF5A-FABC-4FBD-A850-656C581B06E0}"/>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19A0950A-F609-4192-A16A-C241BD903ED5}"/>
              </a:ext>
            </a:extLst>
          </p:cNvPr>
          <p:cNvGraphicFramePr>
            <a:graphicFrameLocks noGrp="1"/>
          </p:cNvGraphicFramePr>
          <p:nvPr>
            <p:ph type="tbl" sz="quarter" idx="13"/>
            <p:extLst>
              <p:ext uri="{D42A27DB-BD31-4B8C-83A1-F6EECF244321}">
                <p14:modId xmlns:p14="http://schemas.microsoft.com/office/powerpoint/2010/main" val="403532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39389335"/>
                    </a:ext>
                  </a:extLst>
                </a:gridCol>
                <a:gridCol w="1316737">
                  <a:extLst>
                    <a:ext uri="{9D8B030D-6E8A-4147-A177-3AD203B41FA5}">
                      <a16:colId xmlns:a16="http://schemas.microsoft.com/office/drawing/2014/main" val="4263663597"/>
                    </a:ext>
                  </a:extLst>
                </a:gridCol>
                <a:gridCol w="329184">
                  <a:extLst>
                    <a:ext uri="{9D8B030D-6E8A-4147-A177-3AD203B41FA5}">
                      <a16:colId xmlns:a16="http://schemas.microsoft.com/office/drawing/2014/main" val="1965509194"/>
                    </a:ext>
                  </a:extLst>
                </a:gridCol>
                <a:gridCol w="329184">
                  <a:extLst>
                    <a:ext uri="{9D8B030D-6E8A-4147-A177-3AD203B41FA5}">
                      <a16:colId xmlns:a16="http://schemas.microsoft.com/office/drawing/2014/main" val="201648687"/>
                    </a:ext>
                  </a:extLst>
                </a:gridCol>
                <a:gridCol w="329184">
                  <a:extLst>
                    <a:ext uri="{9D8B030D-6E8A-4147-A177-3AD203B41FA5}">
                      <a16:colId xmlns:a16="http://schemas.microsoft.com/office/drawing/2014/main" val="743473560"/>
                    </a:ext>
                  </a:extLst>
                </a:gridCol>
                <a:gridCol w="329184">
                  <a:extLst>
                    <a:ext uri="{9D8B030D-6E8A-4147-A177-3AD203B41FA5}">
                      <a16:colId xmlns:a16="http://schemas.microsoft.com/office/drawing/2014/main" val="638516200"/>
                    </a:ext>
                  </a:extLst>
                </a:gridCol>
                <a:gridCol w="329184">
                  <a:extLst>
                    <a:ext uri="{9D8B030D-6E8A-4147-A177-3AD203B41FA5}">
                      <a16:colId xmlns:a16="http://schemas.microsoft.com/office/drawing/2014/main" val="3314641231"/>
                    </a:ext>
                  </a:extLst>
                </a:gridCol>
                <a:gridCol w="329184">
                  <a:extLst>
                    <a:ext uri="{9D8B030D-6E8A-4147-A177-3AD203B41FA5}">
                      <a16:colId xmlns:a16="http://schemas.microsoft.com/office/drawing/2014/main" val="812774837"/>
                    </a:ext>
                  </a:extLst>
                </a:gridCol>
                <a:gridCol w="329184">
                  <a:extLst>
                    <a:ext uri="{9D8B030D-6E8A-4147-A177-3AD203B41FA5}">
                      <a16:colId xmlns:a16="http://schemas.microsoft.com/office/drawing/2014/main" val="3415240935"/>
                    </a:ext>
                  </a:extLst>
                </a:gridCol>
                <a:gridCol w="329184">
                  <a:extLst>
                    <a:ext uri="{9D8B030D-6E8A-4147-A177-3AD203B41FA5}">
                      <a16:colId xmlns:a16="http://schemas.microsoft.com/office/drawing/2014/main" val="112522334"/>
                    </a:ext>
                  </a:extLst>
                </a:gridCol>
                <a:gridCol w="329184">
                  <a:extLst>
                    <a:ext uri="{9D8B030D-6E8A-4147-A177-3AD203B41FA5}">
                      <a16:colId xmlns:a16="http://schemas.microsoft.com/office/drawing/2014/main" val="3970864990"/>
                    </a:ext>
                  </a:extLst>
                </a:gridCol>
                <a:gridCol w="329184">
                  <a:extLst>
                    <a:ext uri="{9D8B030D-6E8A-4147-A177-3AD203B41FA5}">
                      <a16:colId xmlns:a16="http://schemas.microsoft.com/office/drawing/2014/main" val="423645422"/>
                    </a:ext>
                  </a:extLst>
                </a:gridCol>
                <a:gridCol w="329184">
                  <a:extLst>
                    <a:ext uri="{9D8B030D-6E8A-4147-A177-3AD203B41FA5}">
                      <a16:colId xmlns:a16="http://schemas.microsoft.com/office/drawing/2014/main" val="3501318824"/>
                    </a:ext>
                  </a:extLst>
                </a:gridCol>
                <a:gridCol w="329184">
                  <a:extLst>
                    <a:ext uri="{9D8B030D-6E8A-4147-A177-3AD203B41FA5}">
                      <a16:colId xmlns:a16="http://schemas.microsoft.com/office/drawing/2014/main" val="3769363078"/>
                    </a:ext>
                  </a:extLst>
                </a:gridCol>
                <a:gridCol w="329184">
                  <a:extLst>
                    <a:ext uri="{9D8B030D-6E8A-4147-A177-3AD203B41FA5}">
                      <a16:colId xmlns:a16="http://schemas.microsoft.com/office/drawing/2014/main" val="3717436472"/>
                    </a:ext>
                  </a:extLst>
                </a:gridCol>
                <a:gridCol w="329184">
                  <a:extLst>
                    <a:ext uri="{9D8B030D-6E8A-4147-A177-3AD203B41FA5}">
                      <a16:colId xmlns:a16="http://schemas.microsoft.com/office/drawing/2014/main" val="1894362796"/>
                    </a:ext>
                  </a:extLst>
                </a:gridCol>
                <a:gridCol w="329184">
                  <a:extLst>
                    <a:ext uri="{9D8B030D-6E8A-4147-A177-3AD203B41FA5}">
                      <a16:colId xmlns:a16="http://schemas.microsoft.com/office/drawing/2014/main" val="3317548005"/>
                    </a:ext>
                  </a:extLst>
                </a:gridCol>
                <a:gridCol w="329184">
                  <a:extLst>
                    <a:ext uri="{9D8B030D-6E8A-4147-A177-3AD203B41FA5}">
                      <a16:colId xmlns:a16="http://schemas.microsoft.com/office/drawing/2014/main" val="1022213159"/>
                    </a:ext>
                  </a:extLst>
                </a:gridCol>
                <a:gridCol w="329184">
                  <a:extLst>
                    <a:ext uri="{9D8B030D-6E8A-4147-A177-3AD203B41FA5}">
                      <a16:colId xmlns:a16="http://schemas.microsoft.com/office/drawing/2014/main" val="2337304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6744797"/>
                  </a:ext>
                </a:extLst>
              </a:tr>
            </a:tbl>
          </a:graphicData>
        </a:graphic>
      </p:graphicFrame>
      <p:sp>
        <p:nvSpPr>
          <p:cNvPr id="4" name="Text Placeholder 3">
            <a:extLst>
              <a:ext uri="{FF2B5EF4-FFF2-40B4-BE49-F238E27FC236}">
                <a16:creationId xmlns:a16="http://schemas.microsoft.com/office/drawing/2014/main" id="{D80861EF-8DA5-4595-9B3F-27F1F509E6B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2229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C922-87CD-4EBC-9F16-16CB5C1ACCCA}"/>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AE032561-9933-4E1B-ADD5-CF1A4624F6FF}"/>
              </a:ext>
            </a:extLst>
          </p:cNvPr>
          <p:cNvGraphicFramePr>
            <a:graphicFrameLocks noGrp="1"/>
          </p:cNvGraphicFramePr>
          <p:nvPr>
            <p:ph type="tbl" sz="quarter" idx="13"/>
            <p:extLst>
              <p:ext uri="{D42A27DB-BD31-4B8C-83A1-F6EECF244321}">
                <p14:modId xmlns:p14="http://schemas.microsoft.com/office/powerpoint/2010/main" val="195787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06345956"/>
                    </a:ext>
                  </a:extLst>
                </a:gridCol>
                <a:gridCol w="1316737">
                  <a:extLst>
                    <a:ext uri="{9D8B030D-6E8A-4147-A177-3AD203B41FA5}">
                      <a16:colId xmlns:a16="http://schemas.microsoft.com/office/drawing/2014/main" val="4257186343"/>
                    </a:ext>
                  </a:extLst>
                </a:gridCol>
                <a:gridCol w="329184">
                  <a:extLst>
                    <a:ext uri="{9D8B030D-6E8A-4147-A177-3AD203B41FA5}">
                      <a16:colId xmlns:a16="http://schemas.microsoft.com/office/drawing/2014/main" val="1922970146"/>
                    </a:ext>
                  </a:extLst>
                </a:gridCol>
                <a:gridCol w="329184">
                  <a:extLst>
                    <a:ext uri="{9D8B030D-6E8A-4147-A177-3AD203B41FA5}">
                      <a16:colId xmlns:a16="http://schemas.microsoft.com/office/drawing/2014/main" val="1623199784"/>
                    </a:ext>
                  </a:extLst>
                </a:gridCol>
                <a:gridCol w="329184">
                  <a:extLst>
                    <a:ext uri="{9D8B030D-6E8A-4147-A177-3AD203B41FA5}">
                      <a16:colId xmlns:a16="http://schemas.microsoft.com/office/drawing/2014/main" val="4245600715"/>
                    </a:ext>
                  </a:extLst>
                </a:gridCol>
                <a:gridCol w="329184">
                  <a:extLst>
                    <a:ext uri="{9D8B030D-6E8A-4147-A177-3AD203B41FA5}">
                      <a16:colId xmlns:a16="http://schemas.microsoft.com/office/drawing/2014/main" val="4214432598"/>
                    </a:ext>
                  </a:extLst>
                </a:gridCol>
                <a:gridCol w="329184">
                  <a:extLst>
                    <a:ext uri="{9D8B030D-6E8A-4147-A177-3AD203B41FA5}">
                      <a16:colId xmlns:a16="http://schemas.microsoft.com/office/drawing/2014/main" val="1547567953"/>
                    </a:ext>
                  </a:extLst>
                </a:gridCol>
                <a:gridCol w="329184">
                  <a:extLst>
                    <a:ext uri="{9D8B030D-6E8A-4147-A177-3AD203B41FA5}">
                      <a16:colId xmlns:a16="http://schemas.microsoft.com/office/drawing/2014/main" val="4266665705"/>
                    </a:ext>
                  </a:extLst>
                </a:gridCol>
                <a:gridCol w="329184">
                  <a:extLst>
                    <a:ext uri="{9D8B030D-6E8A-4147-A177-3AD203B41FA5}">
                      <a16:colId xmlns:a16="http://schemas.microsoft.com/office/drawing/2014/main" val="3975040516"/>
                    </a:ext>
                  </a:extLst>
                </a:gridCol>
                <a:gridCol w="329184">
                  <a:extLst>
                    <a:ext uri="{9D8B030D-6E8A-4147-A177-3AD203B41FA5}">
                      <a16:colId xmlns:a16="http://schemas.microsoft.com/office/drawing/2014/main" val="3682128246"/>
                    </a:ext>
                  </a:extLst>
                </a:gridCol>
                <a:gridCol w="329184">
                  <a:extLst>
                    <a:ext uri="{9D8B030D-6E8A-4147-A177-3AD203B41FA5}">
                      <a16:colId xmlns:a16="http://schemas.microsoft.com/office/drawing/2014/main" val="1489866782"/>
                    </a:ext>
                  </a:extLst>
                </a:gridCol>
                <a:gridCol w="329184">
                  <a:extLst>
                    <a:ext uri="{9D8B030D-6E8A-4147-A177-3AD203B41FA5}">
                      <a16:colId xmlns:a16="http://schemas.microsoft.com/office/drawing/2014/main" val="1651691345"/>
                    </a:ext>
                  </a:extLst>
                </a:gridCol>
                <a:gridCol w="329184">
                  <a:extLst>
                    <a:ext uri="{9D8B030D-6E8A-4147-A177-3AD203B41FA5}">
                      <a16:colId xmlns:a16="http://schemas.microsoft.com/office/drawing/2014/main" val="3168295425"/>
                    </a:ext>
                  </a:extLst>
                </a:gridCol>
                <a:gridCol w="329184">
                  <a:extLst>
                    <a:ext uri="{9D8B030D-6E8A-4147-A177-3AD203B41FA5}">
                      <a16:colId xmlns:a16="http://schemas.microsoft.com/office/drawing/2014/main" val="2826168733"/>
                    </a:ext>
                  </a:extLst>
                </a:gridCol>
                <a:gridCol w="329184">
                  <a:extLst>
                    <a:ext uri="{9D8B030D-6E8A-4147-A177-3AD203B41FA5}">
                      <a16:colId xmlns:a16="http://schemas.microsoft.com/office/drawing/2014/main" val="3847801557"/>
                    </a:ext>
                  </a:extLst>
                </a:gridCol>
                <a:gridCol w="329184">
                  <a:extLst>
                    <a:ext uri="{9D8B030D-6E8A-4147-A177-3AD203B41FA5}">
                      <a16:colId xmlns:a16="http://schemas.microsoft.com/office/drawing/2014/main" val="1576907713"/>
                    </a:ext>
                  </a:extLst>
                </a:gridCol>
                <a:gridCol w="329184">
                  <a:extLst>
                    <a:ext uri="{9D8B030D-6E8A-4147-A177-3AD203B41FA5}">
                      <a16:colId xmlns:a16="http://schemas.microsoft.com/office/drawing/2014/main" val="906485977"/>
                    </a:ext>
                  </a:extLst>
                </a:gridCol>
                <a:gridCol w="329184">
                  <a:extLst>
                    <a:ext uri="{9D8B030D-6E8A-4147-A177-3AD203B41FA5}">
                      <a16:colId xmlns:a16="http://schemas.microsoft.com/office/drawing/2014/main" val="4220002067"/>
                    </a:ext>
                  </a:extLst>
                </a:gridCol>
                <a:gridCol w="329184">
                  <a:extLst>
                    <a:ext uri="{9D8B030D-6E8A-4147-A177-3AD203B41FA5}">
                      <a16:colId xmlns:a16="http://schemas.microsoft.com/office/drawing/2014/main" val="1270619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737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- 2023-01-19 17:00:01</a:t>
                      </a:r>
                      <a:r>
                        <a:rPr kumimoji="0" lang="en-US" sz="1000" b="0" i="0" u="none" strike="noStrike" kern="1200" cap="none" spc="0" normalizeH="0" baseline="0" noProof="0">
                          <a:ln>
                            <a:noFill/>
                          </a:ln>
                          <a:solidFill>
                            <a:prstClr val="black"/>
                          </a:solidFill>
                          <a:effectLst/>
                          <a:uLnTx/>
                          <a:uFillTx/>
                          <a:latin typeface="+mn-lt"/>
                          <a:ea typeface="+mn-ea"/>
                          <a:cs typeface="+mn-cs"/>
                        </a:rPr>
                        <a:t>
 Ho'omaika'i to Charla Chandler who marked 59 years of service with the company in December and Maggie Hayes who marked 52 years of service this month. We are grateful for associates who embody resilience and adaptability in their commitment to FICOH.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https://quintly-image-storage.s3.amazonaws.com/17ae3836335657ff0a83f20c7d11e5e8/4314412f392c716f749046dc470b0a9d.jpg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18649991"/>
                  </a:ext>
                </a:extLst>
              </a:tr>
            </a:tbl>
          </a:graphicData>
        </a:graphic>
      </p:graphicFrame>
      <p:sp>
        <p:nvSpPr>
          <p:cNvPr id="4" name="Text Placeholder 3">
            <a:extLst>
              <a:ext uri="{FF2B5EF4-FFF2-40B4-BE49-F238E27FC236}">
                <a16:creationId xmlns:a16="http://schemas.microsoft.com/office/drawing/2014/main" id="{B9964454-22FC-4BAF-A8A2-749293E422F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7407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0D17-A2D1-41DA-86A5-A8BC53FDD48A}"/>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0731869E-BB93-45DF-908C-8FC3765187D8}"/>
              </a:ext>
            </a:extLst>
          </p:cNvPr>
          <p:cNvGraphicFramePr>
            <a:graphicFrameLocks noGrp="1"/>
          </p:cNvGraphicFramePr>
          <p:nvPr>
            <p:ph type="tbl" sz="quarter" idx="13"/>
            <p:extLst>
              <p:ext uri="{D42A27DB-BD31-4B8C-83A1-F6EECF244321}">
                <p14:modId xmlns:p14="http://schemas.microsoft.com/office/powerpoint/2010/main" val="378420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4534995"/>
                    </a:ext>
                  </a:extLst>
                </a:gridCol>
                <a:gridCol w="1316737">
                  <a:extLst>
                    <a:ext uri="{9D8B030D-6E8A-4147-A177-3AD203B41FA5}">
                      <a16:colId xmlns:a16="http://schemas.microsoft.com/office/drawing/2014/main" val="2135635143"/>
                    </a:ext>
                  </a:extLst>
                </a:gridCol>
                <a:gridCol w="329184">
                  <a:extLst>
                    <a:ext uri="{9D8B030D-6E8A-4147-A177-3AD203B41FA5}">
                      <a16:colId xmlns:a16="http://schemas.microsoft.com/office/drawing/2014/main" val="2880062514"/>
                    </a:ext>
                  </a:extLst>
                </a:gridCol>
                <a:gridCol w="329184">
                  <a:extLst>
                    <a:ext uri="{9D8B030D-6E8A-4147-A177-3AD203B41FA5}">
                      <a16:colId xmlns:a16="http://schemas.microsoft.com/office/drawing/2014/main" val="385132109"/>
                    </a:ext>
                  </a:extLst>
                </a:gridCol>
                <a:gridCol w="329184">
                  <a:extLst>
                    <a:ext uri="{9D8B030D-6E8A-4147-A177-3AD203B41FA5}">
                      <a16:colId xmlns:a16="http://schemas.microsoft.com/office/drawing/2014/main" val="1746649686"/>
                    </a:ext>
                  </a:extLst>
                </a:gridCol>
                <a:gridCol w="329184">
                  <a:extLst>
                    <a:ext uri="{9D8B030D-6E8A-4147-A177-3AD203B41FA5}">
                      <a16:colId xmlns:a16="http://schemas.microsoft.com/office/drawing/2014/main" val="3576488779"/>
                    </a:ext>
                  </a:extLst>
                </a:gridCol>
                <a:gridCol w="329184">
                  <a:extLst>
                    <a:ext uri="{9D8B030D-6E8A-4147-A177-3AD203B41FA5}">
                      <a16:colId xmlns:a16="http://schemas.microsoft.com/office/drawing/2014/main" val="4276046074"/>
                    </a:ext>
                  </a:extLst>
                </a:gridCol>
                <a:gridCol w="329184">
                  <a:extLst>
                    <a:ext uri="{9D8B030D-6E8A-4147-A177-3AD203B41FA5}">
                      <a16:colId xmlns:a16="http://schemas.microsoft.com/office/drawing/2014/main" val="2313082563"/>
                    </a:ext>
                  </a:extLst>
                </a:gridCol>
                <a:gridCol w="329184">
                  <a:extLst>
                    <a:ext uri="{9D8B030D-6E8A-4147-A177-3AD203B41FA5}">
                      <a16:colId xmlns:a16="http://schemas.microsoft.com/office/drawing/2014/main" val="4045948750"/>
                    </a:ext>
                  </a:extLst>
                </a:gridCol>
                <a:gridCol w="329184">
                  <a:extLst>
                    <a:ext uri="{9D8B030D-6E8A-4147-A177-3AD203B41FA5}">
                      <a16:colId xmlns:a16="http://schemas.microsoft.com/office/drawing/2014/main" val="2987775714"/>
                    </a:ext>
                  </a:extLst>
                </a:gridCol>
                <a:gridCol w="329184">
                  <a:extLst>
                    <a:ext uri="{9D8B030D-6E8A-4147-A177-3AD203B41FA5}">
                      <a16:colId xmlns:a16="http://schemas.microsoft.com/office/drawing/2014/main" val="531685107"/>
                    </a:ext>
                  </a:extLst>
                </a:gridCol>
                <a:gridCol w="329184">
                  <a:extLst>
                    <a:ext uri="{9D8B030D-6E8A-4147-A177-3AD203B41FA5}">
                      <a16:colId xmlns:a16="http://schemas.microsoft.com/office/drawing/2014/main" val="1158899482"/>
                    </a:ext>
                  </a:extLst>
                </a:gridCol>
                <a:gridCol w="329184">
                  <a:extLst>
                    <a:ext uri="{9D8B030D-6E8A-4147-A177-3AD203B41FA5}">
                      <a16:colId xmlns:a16="http://schemas.microsoft.com/office/drawing/2014/main" val="1071246466"/>
                    </a:ext>
                  </a:extLst>
                </a:gridCol>
                <a:gridCol w="329184">
                  <a:extLst>
                    <a:ext uri="{9D8B030D-6E8A-4147-A177-3AD203B41FA5}">
                      <a16:colId xmlns:a16="http://schemas.microsoft.com/office/drawing/2014/main" val="3002288157"/>
                    </a:ext>
                  </a:extLst>
                </a:gridCol>
                <a:gridCol w="329184">
                  <a:extLst>
                    <a:ext uri="{9D8B030D-6E8A-4147-A177-3AD203B41FA5}">
                      <a16:colId xmlns:a16="http://schemas.microsoft.com/office/drawing/2014/main" val="522175393"/>
                    </a:ext>
                  </a:extLst>
                </a:gridCol>
                <a:gridCol w="329184">
                  <a:extLst>
                    <a:ext uri="{9D8B030D-6E8A-4147-A177-3AD203B41FA5}">
                      <a16:colId xmlns:a16="http://schemas.microsoft.com/office/drawing/2014/main" val="1612868939"/>
                    </a:ext>
                  </a:extLst>
                </a:gridCol>
                <a:gridCol w="329184">
                  <a:extLst>
                    <a:ext uri="{9D8B030D-6E8A-4147-A177-3AD203B41FA5}">
                      <a16:colId xmlns:a16="http://schemas.microsoft.com/office/drawing/2014/main" val="4149230097"/>
                    </a:ext>
                  </a:extLst>
                </a:gridCol>
                <a:gridCol w="329184">
                  <a:extLst>
                    <a:ext uri="{9D8B030D-6E8A-4147-A177-3AD203B41FA5}">
                      <a16:colId xmlns:a16="http://schemas.microsoft.com/office/drawing/2014/main" val="3297040616"/>
                    </a:ext>
                  </a:extLst>
                </a:gridCol>
                <a:gridCol w="329184">
                  <a:extLst>
                    <a:ext uri="{9D8B030D-6E8A-4147-A177-3AD203B41FA5}">
                      <a16:colId xmlns:a16="http://schemas.microsoft.com/office/drawing/2014/main" val="365850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459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- 2023-01-31 20:00:03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associates and friends were excited to participate in the first-ever local insurance industry pickleball tourney organized by our agency partner Business Insurance Services. Mahalo to Corina and David from BIS for organizing a super fun scrimmage this past Saturday at Moanalua High School. It was a great opportunity to connect with other insurance professionals while playing America’s fastest growing sport!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https://quintly-image-storage.s3.amazonaws.com/17ae3836335657ff0a83f20c7d11e5e8/849cbf3fbff41b1a8bdfe9cff676f130.jpg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26015950"/>
                  </a:ext>
                </a:extLst>
              </a:tr>
            </a:tbl>
          </a:graphicData>
        </a:graphic>
      </p:graphicFrame>
      <p:sp>
        <p:nvSpPr>
          <p:cNvPr id="4" name="Text Placeholder 3">
            <a:extLst>
              <a:ext uri="{FF2B5EF4-FFF2-40B4-BE49-F238E27FC236}">
                <a16:creationId xmlns:a16="http://schemas.microsoft.com/office/drawing/2014/main" id="{72E267AA-4433-4232-B210-F57190CFF59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0065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DC23F-E9A2-4FCA-8578-09F56C456E9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801AE28-AF48-43BC-B2AB-6C93BC7373F6}"/>
              </a:ext>
            </a:extLst>
          </p:cNvPr>
          <p:cNvGraphicFramePr>
            <a:graphicFrameLocks noGrp="1"/>
          </p:cNvGraphicFramePr>
          <p:nvPr>
            <p:ph type="tbl" sz="quarter" idx="13"/>
            <p:extLst>
              <p:ext uri="{D42A27DB-BD31-4B8C-83A1-F6EECF244321}">
                <p14:modId xmlns:p14="http://schemas.microsoft.com/office/powerpoint/2010/main" val="273145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88991275"/>
                    </a:ext>
                  </a:extLst>
                </a:gridCol>
                <a:gridCol w="1316737">
                  <a:extLst>
                    <a:ext uri="{9D8B030D-6E8A-4147-A177-3AD203B41FA5}">
                      <a16:colId xmlns:a16="http://schemas.microsoft.com/office/drawing/2014/main" val="3734134754"/>
                    </a:ext>
                  </a:extLst>
                </a:gridCol>
                <a:gridCol w="329184">
                  <a:extLst>
                    <a:ext uri="{9D8B030D-6E8A-4147-A177-3AD203B41FA5}">
                      <a16:colId xmlns:a16="http://schemas.microsoft.com/office/drawing/2014/main" val="4282846530"/>
                    </a:ext>
                  </a:extLst>
                </a:gridCol>
                <a:gridCol w="329184">
                  <a:extLst>
                    <a:ext uri="{9D8B030D-6E8A-4147-A177-3AD203B41FA5}">
                      <a16:colId xmlns:a16="http://schemas.microsoft.com/office/drawing/2014/main" val="3098206739"/>
                    </a:ext>
                  </a:extLst>
                </a:gridCol>
                <a:gridCol w="329184">
                  <a:extLst>
                    <a:ext uri="{9D8B030D-6E8A-4147-A177-3AD203B41FA5}">
                      <a16:colId xmlns:a16="http://schemas.microsoft.com/office/drawing/2014/main" val="2980063152"/>
                    </a:ext>
                  </a:extLst>
                </a:gridCol>
                <a:gridCol w="329184">
                  <a:extLst>
                    <a:ext uri="{9D8B030D-6E8A-4147-A177-3AD203B41FA5}">
                      <a16:colId xmlns:a16="http://schemas.microsoft.com/office/drawing/2014/main" val="3059093588"/>
                    </a:ext>
                  </a:extLst>
                </a:gridCol>
                <a:gridCol w="329184">
                  <a:extLst>
                    <a:ext uri="{9D8B030D-6E8A-4147-A177-3AD203B41FA5}">
                      <a16:colId xmlns:a16="http://schemas.microsoft.com/office/drawing/2014/main" val="2089903326"/>
                    </a:ext>
                  </a:extLst>
                </a:gridCol>
                <a:gridCol w="329184">
                  <a:extLst>
                    <a:ext uri="{9D8B030D-6E8A-4147-A177-3AD203B41FA5}">
                      <a16:colId xmlns:a16="http://schemas.microsoft.com/office/drawing/2014/main" val="1850317900"/>
                    </a:ext>
                  </a:extLst>
                </a:gridCol>
                <a:gridCol w="329184">
                  <a:extLst>
                    <a:ext uri="{9D8B030D-6E8A-4147-A177-3AD203B41FA5}">
                      <a16:colId xmlns:a16="http://schemas.microsoft.com/office/drawing/2014/main" val="213629482"/>
                    </a:ext>
                  </a:extLst>
                </a:gridCol>
                <a:gridCol w="329184">
                  <a:extLst>
                    <a:ext uri="{9D8B030D-6E8A-4147-A177-3AD203B41FA5}">
                      <a16:colId xmlns:a16="http://schemas.microsoft.com/office/drawing/2014/main" val="3304825764"/>
                    </a:ext>
                  </a:extLst>
                </a:gridCol>
                <a:gridCol w="329184">
                  <a:extLst>
                    <a:ext uri="{9D8B030D-6E8A-4147-A177-3AD203B41FA5}">
                      <a16:colId xmlns:a16="http://schemas.microsoft.com/office/drawing/2014/main" val="3565202603"/>
                    </a:ext>
                  </a:extLst>
                </a:gridCol>
                <a:gridCol w="329184">
                  <a:extLst>
                    <a:ext uri="{9D8B030D-6E8A-4147-A177-3AD203B41FA5}">
                      <a16:colId xmlns:a16="http://schemas.microsoft.com/office/drawing/2014/main" val="1535208814"/>
                    </a:ext>
                  </a:extLst>
                </a:gridCol>
                <a:gridCol w="329184">
                  <a:extLst>
                    <a:ext uri="{9D8B030D-6E8A-4147-A177-3AD203B41FA5}">
                      <a16:colId xmlns:a16="http://schemas.microsoft.com/office/drawing/2014/main" val="2133192106"/>
                    </a:ext>
                  </a:extLst>
                </a:gridCol>
                <a:gridCol w="329184">
                  <a:extLst>
                    <a:ext uri="{9D8B030D-6E8A-4147-A177-3AD203B41FA5}">
                      <a16:colId xmlns:a16="http://schemas.microsoft.com/office/drawing/2014/main" val="1942034965"/>
                    </a:ext>
                  </a:extLst>
                </a:gridCol>
                <a:gridCol w="329184">
                  <a:extLst>
                    <a:ext uri="{9D8B030D-6E8A-4147-A177-3AD203B41FA5}">
                      <a16:colId xmlns:a16="http://schemas.microsoft.com/office/drawing/2014/main" val="81807761"/>
                    </a:ext>
                  </a:extLst>
                </a:gridCol>
                <a:gridCol w="329184">
                  <a:extLst>
                    <a:ext uri="{9D8B030D-6E8A-4147-A177-3AD203B41FA5}">
                      <a16:colId xmlns:a16="http://schemas.microsoft.com/office/drawing/2014/main" val="868093983"/>
                    </a:ext>
                  </a:extLst>
                </a:gridCol>
                <a:gridCol w="329184">
                  <a:extLst>
                    <a:ext uri="{9D8B030D-6E8A-4147-A177-3AD203B41FA5}">
                      <a16:colId xmlns:a16="http://schemas.microsoft.com/office/drawing/2014/main" val="462171155"/>
                    </a:ext>
                  </a:extLst>
                </a:gridCol>
                <a:gridCol w="329184">
                  <a:extLst>
                    <a:ext uri="{9D8B030D-6E8A-4147-A177-3AD203B41FA5}">
                      <a16:colId xmlns:a16="http://schemas.microsoft.com/office/drawing/2014/main" val="2226053867"/>
                    </a:ext>
                  </a:extLst>
                </a:gridCol>
                <a:gridCol w="329184">
                  <a:extLst>
                    <a:ext uri="{9D8B030D-6E8A-4147-A177-3AD203B41FA5}">
                      <a16:colId xmlns:a16="http://schemas.microsoft.com/office/drawing/2014/main" val="95489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93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- 2023-01-24 17:00:02</a:t>
                      </a:r>
                      <a:r>
                        <a:rPr kumimoji="0" lang="en-US" sz="1000" b="0" i="0" u="none" strike="noStrike" kern="1200" cap="none" spc="0" normalizeH="0" baseline="0" noProof="0">
                          <a:ln>
                            <a:noFill/>
                          </a:ln>
                          <a:solidFill>
                            <a:prstClr val="black"/>
                          </a:solidFill>
                          <a:effectLst/>
                          <a:uLnTx/>
                          <a:uFillTx/>
                          <a:latin typeface="+mn-lt"/>
                          <a:ea typeface="+mn-ea"/>
                          <a:cs typeface="+mn-cs"/>
                        </a:rPr>
                        <a:t>
 On Saturday, First Insurance volunteers met high above Makakilo at the Mālama Learning Center  Camilo planting site and planted more than 100 native plants. Our associates learned native plants thrive when planted close together, which is a beautiful metaphor for our communities -- we are stronger together! A few volunteers visited the Palehua site where we planted more than 200 native plants back in October and were excited to see the young plants flourishing. Mahalo to MLC's dedicated staff for sharing their mana'o as we help Hawai'i become a more sustainable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https://quintly-image-storage.s3.amazonaws.com/17ae3836335657ff0a83f20c7d11e5e8/b51b18aa9adf6e97d089e563bb1a91c4.jpg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8877933"/>
                  </a:ext>
                </a:extLst>
              </a:tr>
            </a:tbl>
          </a:graphicData>
        </a:graphic>
      </p:graphicFrame>
      <p:sp>
        <p:nvSpPr>
          <p:cNvPr id="4" name="Text Placeholder 3">
            <a:extLst>
              <a:ext uri="{FF2B5EF4-FFF2-40B4-BE49-F238E27FC236}">
                <a16:creationId xmlns:a16="http://schemas.microsoft.com/office/drawing/2014/main" id="{7103EF2C-D20A-4ACC-8C5A-EE9E044A7AF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86165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9F20-5FF9-461A-AEB5-1F2FBD07A91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9FB76F9-ABFF-43E8-923F-F0071466E913}"/>
              </a:ext>
            </a:extLst>
          </p:cNvPr>
          <p:cNvGraphicFramePr>
            <a:graphicFrameLocks noGrp="1"/>
          </p:cNvGraphicFramePr>
          <p:nvPr>
            <p:ph type="tbl" sz="quarter" idx="13"/>
            <p:extLst>
              <p:ext uri="{D42A27DB-BD31-4B8C-83A1-F6EECF244321}">
                <p14:modId xmlns:p14="http://schemas.microsoft.com/office/powerpoint/2010/main" val="19787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9936338"/>
                    </a:ext>
                  </a:extLst>
                </a:gridCol>
                <a:gridCol w="576072">
                  <a:extLst>
                    <a:ext uri="{9D8B030D-6E8A-4147-A177-3AD203B41FA5}">
                      <a16:colId xmlns:a16="http://schemas.microsoft.com/office/drawing/2014/main" val="3461079382"/>
                    </a:ext>
                  </a:extLst>
                </a:gridCol>
                <a:gridCol w="576072">
                  <a:extLst>
                    <a:ext uri="{9D8B030D-6E8A-4147-A177-3AD203B41FA5}">
                      <a16:colId xmlns:a16="http://schemas.microsoft.com/office/drawing/2014/main" val="3244585044"/>
                    </a:ext>
                  </a:extLst>
                </a:gridCol>
                <a:gridCol w="576072">
                  <a:extLst>
                    <a:ext uri="{9D8B030D-6E8A-4147-A177-3AD203B41FA5}">
                      <a16:colId xmlns:a16="http://schemas.microsoft.com/office/drawing/2014/main" val="807340774"/>
                    </a:ext>
                  </a:extLst>
                </a:gridCol>
                <a:gridCol w="576072">
                  <a:extLst>
                    <a:ext uri="{9D8B030D-6E8A-4147-A177-3AD203B41FA5}">
                      <a16:colId xmlns:a16="http://schemas.microsoft.com/office/drawing/2014/main" val="1239005541"/>
                    </a:ext>
                  </a:extLst>
                </a:gridCol>
                <a:gridCol w="576072">
                  <a:extLst>
                    <a:ext uri="{9D8B030D-6E8A-4147-A177-3AD203B41FA5}">
                      <a16:colId xmlns:a16="http://schemas.microsoft.com/office/drawing/2014/main" val="992138521"/>
                    </a:ext>
                  </a:extLst>
                </a:gridCol>
                <a:gridCol w="576072">
                  <a:extLst>
                    <a:ext uri="{9D8B030D-6E8A-4147-A177-3AD203B41FA5}">
                      <a16:colId xmlns:a16="http://schemas.microsoft.com/office/drawing/2014/main" val="809607226"/>
                    </a:ext>
                  </a:extLst>
                </a:gridCol>
                <a:gridCol w="576072">
                  <a:extLst>
                    <a:ext uri="{9D8B030D-6E8A-4147-A177-3AD203B41FA5}">
                      <a16:colId xmlns:a16="http://schemas.microsoft.com/office/drawing/2014/main" val="2755604298"/>
                    </a:ext>
                  </a:extLst>
                </a:gridCol>
                <a:gridCol w="576072">
                  <a:extLst>
                    <a:ext uri="{9D8B030D-6E8A-4147-A177-3AD203B41FA5}">
                      <a16:colId xmlns:a16="http://schemas.microsoft.com/office/drawing/2014/main" val="565180398"/>
                    </a:ext>
                  </a:extLst>
                </a:gridCol>
                <a:gridCol w="576072">
                  <a:extLst>
                    <a:ext uri="{9D8B030D-6E8A-4147-A177-3AD203B41FA5}">
                      <a16:colId xmlns:a16="http://schemas.microsoft.com/office/drawing/2014/main" val="2578194396"/>
                    </a:ext>
                  </a:extLst>
                </a:gridCol>
                <a:gridCol w="576072">
                  <a:extLst>
                    <a:ext uri="{9D8B030D-6E8A-4147-A177-3AD203B41FA5}">
                      <a16:colId xmlns:a16="http://schemas.microsoft.com/office/drawing/2014/main" val="2368275487"/>
                    </a:ext>
                  </a:extLst>
                </a:gridCol>
                <a:gridCol w="576072">
                  <a:extLst>
                    <a:ext uri="{9D8B030D-6E8A-4147-A177-3AD203B41FA5}">
                      <a16:colId xmlns:a16="http://schemas.microsoft.com/office/drawing/2014/main" val="1071243521"/>
                    </a:ext>
                  </a:extLst>
                </a:gridCol>
                <a:gridCol w="576072">
                  <a:extLst>
                    <a:ext uri="{9D8B030D-6E8A-4147-A177-3AD203B41FA5}">
                      <a16:colId xmlns:a16="http://schemas.microsoft.com/office/drawing/2014/main" val="16819963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37340494"/>
                  </a:ext>
                </a:extLst>
              </a:tr>
              <a:tr h="370840">
                <a:tc>
                  <a:txBody>
                    <a:bodyPr/>
                    <a:lstStyle/>
                    <a:p>
                      <a:r>
                        <a:rPr lang="en-US" sz="1000"/>
                        <a:t>1190</a:t>
                      </a:r>
                    </a:p>
                  </a:txBody>
                  <a:tcPr/>
                </a:tc>
                <a:tc>
                  <a:txBody>
                    <a:bodyPr/>
                    <a:lstStyle/>
                    <a:p>
                      <a:r>
                        <a:rPr lang="en-US" sz="1000"/>
                        <a:t>-4</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0.0746 %</a:t>
                      </a:r>
                    </a:p>
                  </a:txBody>
                  <a:tcPr/>
                </a:tc>
                <a:tc>
                  <a:txBody>
                    <a:bodyPr/>
                    <a:lstStyle/>
                    <a:p>
                      <a:r>
                        <a:rPr lang="en-US" sz="1000"/>
                        <a:t>0.0 %</a:t>
                      </a:r>
                    </a:p>
                  </a:txBody>
                  <a:tcPr/>
                </a:tc>
                <a:extLst>
                  <a:ext uri="{0D108BD9-81ED-4DB2-BD59-A6C34878D82A}">
                    <a16:rowId xmlns:a16="http://schemas.microsoft.com/office/drawing/2014/main" val="2321463924"/>
                  </a:ext>
                </a:extLst>
              </a:tr>
            </a:tbl>
          </a:graphicData>
        </a:graphic>
      </p:graphicFrame>
      <p:sp>
        <p:nvSpPr>
          <p:cNvPr id="4" name="Text Placeholder 3">
            <a:extLst>
              <a:ext uri="{FF2B5EF4-FFF2-40B4-BE49-F238E27FC236}">
                <a16:creationId xmlns:a16="http://schemas.microsoft.com/office/drawing/2014/main" id="{190395EE-CD17-412D-89BC-26D68048BE1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0084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466E5-7F9D-4424-A2EF-1BA81255B6B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1C65A61-A143-4DEF-8507-53E6901F826F}"/>
              </a:ext>
            </a:extLst>
          </p:cNvPr>
          <p:cNvGraphicFramePr>
            <a:graphicFrameLocks noGrp="1"/>
          </p:cNvGraphicFramePr>
          <p:nvPr>
            <p:ph type="chart" sz="quarter" idx="13"/>
            <p:extLst>
              <p:ext uri="{D42A27DB-BD31-4B8C-83A1-F6EECF244321}">
                <p14:modId xmlns:p14="http://schemas.microsoft.com/office/powerpoint/2010/main" val="1351108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F455A-7EE8-4FA2-9AA9-1177440EF79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802A758-94C9-4B2F-A1A5-D0B0EA27F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143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7C6A9-564C-411F-94F5-F4F1870DD84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88FDD54-40CA-4CB1-BAEF-215FB5F3A49C}"/>
              </a:ext>
            </a:extLst>
          </p:cNvPr>
          <p:cNvGraphicFramePr>
            <a:graphicFrameLocks noGrp="1"/>
          </p:cNvGraphicFramePr>
          <p:nvPr>
            <p:ph type="chart" sz="quarter" idx="13"/>
            <p:extLst>
              <p:ext uri="{D42A27DB-BD31-4B8C-83A1-F6EECF244321}">
                <p14:modId xmlns:p14="http://schemas.microsoft.com/office/powerpoint/2010/main" val="288885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52097-1986-4555-81C8-D27785BD01A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9602FF-1F5C-40C0-99B2-3F32F21C5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551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0FDAE-3905-4BB0-9900-AEFEEF215F6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3BD372FB-D9C8-40CA-BFB9-CE13B502C271}"/>
              </a:ext>
            </a:extLst>
          </p:cNvPr>
          <p:cNvGraphicFramePr>
            <a:graphicFrameLocks noGrp="1"/>
          </p:cNvGraphicFramePr>
          <p:nvPr>
            <p:ph type="chart" sz="quarter" idx="13"/>
            <p:extLst>
              <p:ext uri="{D42A27DB-BD31-4B8C-83A1-F6EECF244321}">
                <p14:modId xmlns:p14="http://schemas.microsoft.com/office/powerpoint/2010/main" val="2537756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64617-E1A7-4F20-8DE1-44B2011CAF8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4B5C79B-F89D-4304-9E57-E90DE5376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5541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9630-93D3-43E2-B350-31E3BF2C9F7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738C207-A00F-4282-B793-0753C83110FE}"/>
              </a:ext>
            </a:extLst>
          </p:cNvPr>
          <p:cNvGraphicFramePr>
            <a:graphicFrameLocks noGrp="1"/>
          </p:cNvGraphicFramePr>
          <p:nvPr>
            <p:ph type="tbl" sz="quarter" idx="13"/>
            <p:extLst>
              <p:ext uri="{D42A27DB-BD31-4B8C-83A1-F6EECF244321}">
                <p14:modId xmlns:p14="http://schemas.microsoft.com/office/powerpoint/2010/main" val="22731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48852073"/>
                    </a:ext>
                  </a:extLst>
                </a:gridCol>
                <a:gridCol w="493776">
                  <a:extLst>
                    <a:ext uri="{9D8B030D-6E8A-4147-A177-3AD203B41FA5}">
                      <a16:colId xmlns:a16="http://schemas.microsoft.com/office/drawing/2014/main" val="1157665631"/>
                    </a:ext>
                  </a:extLst>
                </a:gridCol>
                <a:gridCol w="1069848">
                  <a:extLst>
                    <a:ext uri="{9D8B030D-6E8A-4147-A177-3AD203B41FA5}">
                      <a16:colId xmlns:a16="http://schemas.microsoft.com/office/drawing/2014/main" val="2404549972"/>
                    </a:ext>
                  </a:extLst>
                </a:gridCol>
                <a:gridCol w="1069848">
                  <a:extLst>
                    <a:ext uri="{9D8B030D-6E8A-4147-A177-3AD203B41FA5}">
                      <a16:colId xmlns:a16="http://schemas.microsoft.com/office/drawing/2014/main" val="2661004751"/>
                    </a:ext>
                  </a:extLst>
                </a:gridCol>
                <a:gridCol w="1069848">
                  <a:extLst>
                    <a:ext uri="{9D8B030D-6E8A-4147-A177-3AD203B41FA5}">
                      <a16:colId xmlns:a16="http://schemas.microsoft.com/office/drawing/2014/main" val="2004360690"/>
                    </a:ext>
                  </a:extLst>
                </a:gridCol>
                <a:gridCol w="1069848">
                  <a:extLst>
                    <a:ext uri="{9D8B030D-6E8A-4147-A177-3AD203B41FA5}">
                      <a16:colId xmlns:a16="http://schemas.microsoft.com/office/drawing/2014/main" val="1097522456"/>
                    </a:ext>
                  </a:extLst>
                </a:gridCol>
                <a:gridCol w="1069848">
                  <a:extLst>
                    <a:ext uri="{9D8B030D-6E8A-4147-A177-3AD203B41FA5}">
                      <a16:colId xmlns:a16="http://schemas.microsoft.com/office/drawing/2014/main" val="74821843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20089232"/>
                  </a:ext>
                </a:extLst>
              </a:tr>
              <a:tr h="370840">
                <a:tc>
                  <a:txBody>
                    <a:bodyPr/>
                    <a:lstStyle/>
                    <a:p>
                      <a:r>
                        <a:rPr lang="en-US" sz="1000" b="1"/>
                        <a:t>@FirstInsHI - 2023-01-31 20:00:38</a:t>
                      </a:r>
                      <a:r>
                        <a:rPr lang="en-US" sz="1000"/>
                        <a:t>
 First Insurance associates and friends were excited to participate in the first-ever local insurance industry pickleball tourney organized by our agency partner Business Insurance Services. #TeamFICOH https://t.co/RkhuHRcDpr</a:t>
                      </a:r>
                    </a:p>
                  </a:txBody>
                  <a:tcPr/>
                </a:tc>
                <a:tc>
                  <a:txBody>
                    <a:bodyPr/>
                    <a:lstStyle/>
                    <a:p>
                      <a:r>
                        <a:rPr lang="en-US" sz="1000"/>
                        <a:t>02/01/2023 13:06:26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0.1681 %</a:t>
                      </a:r>
                    </a:p>
                  </a:txBody>
                  <a:tcPr/>
                </a:tc>
                <a:extLst>
                  <a:ext uri="{0D108BD9-81ED-4DB2-BD59-A6C34878D82A}">
                    <a16:rowId xmlns:a16="http://schemas.microsoft.com/office/drawing/2014/main" val="3781495247"/>
                  </a:ext>
                </a:extLst>
              </a:tr>
              <a:tr h="370840">
                <a:tc>
                  <a:txBody>
                    <a:bodyPr/>
                    <a:lstStyle/>
                    <a:p>
                      <a:r>
                        <a:rPr lang="en-US" sz="1000" b="1"/>
                        <a:t>@FirstInsHI - 2023-01-19 17:01:46</a:t>
                      </a:r>
                      <a:r>
                        <a:rPr lang="en-US" sz="1000"/>
                        <a:t>
 Ho'omaika'i to Charla Chandler who marked 59 years of service with the company in December and Maggie Hayes who marked 52 years of service this month. We are grateful for associates who embody resilience and adaptability in their commitment to FICOH. #TeamFICOH https://t.co/jiPk4cxqV8</a:t>
                      </a:r>
                    </a:p>
                  </a:txBody>
                  <a:tcPr/>
                </a:tc>
                <a:tc>
                  <a:txBody>
                    <a:bodyPr/>
                    <a:lstStyle/>
                    <a:p>
                      <a:r>
                        <a:rPr lang="en-US" sz="1000"/>
                        <a:t>01/20/2023 01:06:14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0.1676 %</a:t>
                      </a:r>
                    </a:p>
                  </a:txBody>
                  <a:tcPr/>
                </a:tc>
                <a:extLst>
                  <a:ext uri="{0D108BD9-81ED-4DB2-BD59-A6C34878D82A}">
                    <a16:rowId xmlns:a16="http://schemas.microsoft.com/office/drawing/2014/main" val="3896059759"/>
                  </a:ext>
                </a:extLst>
              </a:tr>
              <a:tr h="370840">
                <a:tc>
                  <a:txBody>
                    <a:bodyPr/>
                    <a:lstStyle/>
                    <a:p>
                      <a:r>
                        <a:rPr lang="en-US" sz="1000" b="1"/>
                        <a:t>@FirstInsHI - 2023-01-18 17:04:35</a:t>
                      </a:r>
                      <a:r>
                        <a:rPr lang="en-US" sz="1000"/>
                        <a:t>
 Hawaii drivers: Do you know the rules for sharing the road with cyclists? Here’s a quick refresher. 
https://t.co/Q5uabsohzS</a:t>
                      </a:r>
                    </a:p>
                  </a:txBody>
                  <a:tcPr/>
                </a:tc>
                <a:tc>
                  <a:txBody>
                    <a:bodyPr/>
                    <a:lstStyle/>
                    <a:p>
                      <a:r>
                        <a:rPr lang="en-US" sz="1000"/>
                        <a:t>01/18/2023 19:06:13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0.0839 %</a:t>
                      </a:r>
                    </a:p>
                  </a:txBody>
                  <a:tcPr/>
                </a:tc>
                <a:extLst>
                  <a:ext uri="{0D108BD9-81ED-4DB2-BD59-A6C34878D82A}">
                    <a16:rowId xmlns:a16="http://schemas.microsoft.com/office/drawing/2014/main" val="1244378596"/>
                  </a:ext>
                </a:extLst>
              </a:tr>
            </a:tbl>
          </a:graphicData>
        </a:graphic>
      </p:graphicFrame>
      <p:sp>
        <p:nvSpPr>
          <p:cNvPr id="4" name="Text Placeholder 3">
            <a:extLst>
              <a:ext uri="{FF2B5EF4-FFF2-40B4-BE49-F238E27FC236}">
                <a16:creationId xmlns:a16="http://schemas.microsoft.com/office/drawing/2014/main" id="{1FF18D7A-9D54-466B-93C1-0EB1A55D612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35647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8660-E1A3-4719-AA38-FBCDC253657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12566FE-FF2A-4604-9A12-38F2977FBE49}"/>
              </a:ext>
            </a:extLst>
          </p:cNvPr>
          <p:cNvGraphicFramePr>
            <a:graphicFrameLocks noGrp="1"/>
          </p:cNvGraphicFramePr>
          <p:nvPr>
            <p:ph type="tbl" sz="quarter" idx="13"/>
            <p:extLst>
              <p:ext uri="{D42A27DB-BD31-4B8C-83A1-F6EECF244321}">
                <p14:modId xmlns:p14="http://schemas.microsoft.com/office/powerpoint/2010/main" val="223591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13581722"/>
                    </a:ext>
                  </a:extLst>
                </a:gridCol>
                <a:gridCol w="576072">
                  <a:extLst>
                    <a:ext uri="{9D8B030D-6E8A-4147-A177-3AD203B41FA5}">
                      <a16:colId xmlns:a16="http://schemas.microsoft.com/office/drawing/2014/main" val="1166731712"/>
                    </a:ext>
                  </a:extLst>
                </a:gridCol>
                <a:gridCol w="576072">
                  <a:extLst>
                    <a:ext uri="{9D8B030D-6E8A-4147-A177-3AD203B41FA5}">
                      <a16:colId xmlns:a16="http://schemas.microsoft.com/office/drawing/2014/main" val="1601126586"/>
                    </a:ext>
                  </a:extLst>
                </a:gridCol>
                <a:gridCol w="576072">
                  <a:extLst>
                    <a:ext uri="{9D8B030D-6E8A-4147-A177-3AD203B41FA5}">
                      <a16:colId xmlns:a16="http://schemas.microsoft.com/office/drawing/2014/main" val="3467465419"/>
                    </a:ext>
                  </a:extLst>
                </a:gridCol>
                <a:gridCol w="576072">
                  <a:extLst>
                    <a:ext uri="{9D8B030D-6E8A-4147-A177-3AD203B41FA5}">
                      <a16:colId xmlns:a16="http://schemas.microsoft.com/office/drawing/2014/main" val="2415114995"/>
                    </a:ext>
                  </a:extLst>
                </a:gridCol>
                <a:gridCol w="576072">
                  <a:extLst>
                    <a:ext uri="{9D8B030D-6E8A-4147-A177-3AD203B41FA5}">
                      <a16:colId xmlns:a16="http://schemas.microsoft.com/office/drawing/2014/main" val="3941500203"/>
                    </a:ext>
                  </a:extLst>
                </a:gridCol>
                <a:gridCol w="576072">
                  <a:extLst>
                    <a:ext uri="{9D8B030D-6E8A-4147-A177-3AD203B41FA5}">
                      <a16:colId xmlns:a16="http://schemas.microsoft.com/office/drawing/2014/main" val="2736867561"/>
                    </a:ext>
                  </a:extLst>
                </a:gridCol>
                <a:gridCol w="576072">
                  <a:extLst>
                    <a:ext uri="{9D8B030D-6E8A-4147-A177-3AD203B41FA5}">
                      <a16:colId xmlns:a16="http://schemas.microsoft.com/office/drawing/2014/main" val="2773846917"/>
                    </a:ext>
                  </a:extLst>
                </a:gridCol>
                <a:gridCol w="576072">
                  <a:extLst>
                    <a:ext uri="{9D8B030D-6E8A-4147-A177-3AD203B41FA5}">
                      <a16:colId xmlns:a16="http://schemas.microsoft.com/office/drawing/2014/main" val="3703950318"/>
                    </a:ext>
                  </a:extLst>
                </a:gridCol>
                <a:gridCol w="576072">
                  <a:extLst>
                    <a:ext uri="{9D8B030D-6E8A-4147-A177-3AD203B41FA5}">
                      <a16:colId xmlns:a16="http://schemas.microsoft.com/office/drawing/2014/main" val="1913352668"/>
                    </a:ext>
                  </a:extLst>
                </a:gridCol>
                <a:gridCol w="576072">
                  <a:extLst>
                    <a:ext uri="{9D8B030D-6E8A-4147-A177-3AD203B41FA5}">
                      <a16:colId xmlns:a16="http://schemas.microsoft.com/office/drawing/2014/main" val="3661646044"/>
                    </a:ext>
                  </a:extLst>
                </a:gridCol>
                <a:gridCol w="576072">
                  <a:extLst>
                    <a:ext uri="{9D8B030D-6E8A-4147-A177-3AD203B41FA5}">
                      <a16:colId xmlns:a16="http://schemas.microsoft.com/office/drawing/2014/main" val="2037439448"/>
                    </a:ext>
                  </a:extLst>
                </a:gridCol>
                <a:gridCol w="576072">
                  <a:extLst>
                    <a:ext uri="{9D8B030D-6E8A-4147-A177-3AD203B41FA5}">
                      <a16:colId xmlns:a16="http://schemas.microsoft.com/office/drawing/2014/main" val="3206783356"/>
                    </a:ext>
                  </a:extLst>
                </a:gridCol>
                <a:gridCol w="576072">
                  <a:extLst>
                    <a:ext uri="{9D8B030D-6E8A-4147-A177-3AD203B41FA5}">
                      <a16:colId xmlns:a16="http://schemas.microsoft.com/office/drawing/2014/main" val="10251457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998607827"/>
                  </a:ext>
                </a:extLst>
              </a:tr>
              <a:tr h="370840">
                <a:tc>
                  <a:txBody>
                    <a:bodyPr/>
                    <a:lstStyle/>
                    <a:p>
                      <a:r>
                        <a:rPr lang="en-US" sz="1000"/>
                        <a:t>3883</a:t>
                      </a:r>
                    </a:p>
                  </a:txBody>
                  <a:tcPr/>
                </a:tc>
                <a:tc>
                  <a:txBody>
                    <a:bodyPr/>
                    <a:lstStyle/>
                    <a:p>
                      <a:r>
                        <a:rPr lang="en-US" sz="1000"/>
                        <a:t>31</a:t>
                      </a:r>
                    </a:p>
                  </a:txBody>
                  <a:tcPr/>
                </a:tc>
                <a:tc>
                  <a:txBody>
                    <a:bodyPr/>
                    <a:lstStyle/>
                    <a:p>
                      <a:r>
                        <a:rPr lang="en-US" sz="1000"/>
                        <a:t>5</a:t>
                      </a:r>
                    </a:p>
                  </a:txBody>
                  <a:tcPr/>
                </a:tc>
                <a:tc>
                  <a:txBody>
                    <a:bodyPr/>
                    <a:lstStyle/>
                    <a:p>
                      <a:r>
                        <a:rPr lang="en-US" sz="1000"/>
                        <a:t>194</a:t>
                      </a:r>
                    </a:p>
                  </a:txBody>
                  <a:tcPr/>
                </a:tc>
                <a:tc>
                  <a:txBody>
                    <a:bodyPr/>
                    <a:lstStyle/>
                    <a:p>
                      <a:r>
                        <a:rPr lang="en-US" sz="1000"/>
                        <a:t>38.8</a:t>
                      </a:r>
                    </a:p>
                  </a:txBody>
                  <a:tcPr/>
                </a:tc>
                <a:tc>
                  <a:txBody>
                    <a:bodyPr/>
                    <a:lstStyle/>
                    <a:p>
                      <a:r>
                        <a:rPr lang="en-US" sz="1000"/>
                        <a:t>3</a:t>
                      </a:r>
                    </a:p>
                  </a:txBody>
                  <a:tcPr/>
                </a:tc>
                <a:tc>
                  <a:txBody>
                    <a:bodyPr/>
                    <a:lstStyle/>
                    <a:p>
                      <a:r>
                        <a:rPr lang="en-US" sz="1000"/>
                        <a:t>5</a:t>
                      </a:r>
                    </a:p>
                  </a:txBody>
                  <a:tcPr/>
                </a:tc>
                <a:tc>
                  <a:txBody>
                    <a:bodyPr/>
                    <a:lstStyle/>
                    <a:p>
                      <a:r>
                        <a:rPr lang="en-US" sz="1000"/>
                        <a:t>1</a:t>
                      </a:r>
                    </a:p>
                  </a:txBody>
                  <a:tcPr/>
                </a:tc>
                <a:tc>
                  <a:txBody>
                    <a:bodyPr/>
                    <a:lstStyle/>
                    <a:p>
                      <a:r>
                        <a:rPr lang="en-US" sz="1000"/>
                        <a:t>374</a:t>
                      </a:r>
                    </a:p>
                  </a:txBody>
                  <a:tcPr/>
                </a:tc>
                <a:tc>
                  <a:txBody>
                    <a:bodyPr/>
                    <a:lstStyle/>
                    <a:p>
                      <a:r>
                        <a:rPr lang="en-US" sz="1000"/>
                        <a:t>74.8</a:t>
                      </a:r>
                    </a:p>
                  </a:txBody>
                  <a:tcPr/>
                </a:tc>
                <a:tc>
                  <a:txBody>
                    <a:bodyPr/>
                    <a:lstStyle/>
                    <a:p>
                      <a:r>
                        <a:rPr lang="en-US" sz="1000"/>
                        <a:t>4797</a:t>
                      </a:r>
                    </a:p>
                  </a:txBody>
                  <a:tcPr/>
                </a:tc>
                <a:tc>
                  <a:txBody>
                    <a:bodyPr/>
                    <a:lstStyle/>
                    <a:p>
                      <a:r>
                        <a:rPr lang="en-US" sz="1000"/>
                        <a:t>959.4</a:t>
                      </a:r>
                    </a:p>
                  </a:txBody>
                  <a:tcPr/>
                </a:tc>
                <a:tc>
                  <a:txBody>
                    <a:bodyPr/>
                    <a:lstStyle/>
                    <a:p>
                      <a:r>
                        <a:rPr lang="en-US" sz="1000"/>
                        <a:t>12.800442022844 %</a:t>
                      </a:r>
                    </a:p>
                  </a:txBody>
                  <a:tcPr/>
                </a:tc>
                <a:tc>
                  <a:txBody>
                    <a:bodyPr/>
                    <a:lstStyle/>
                    <a:p>
                      <a:r>
                        <a:rPr lang="en-US" sz="1000"/>
                        <a:t>0</a:t>
                      </a:r>
                    </a:p>
                  </a:txBody>
                  <a:tcPr/>
                </a:tc>
                <a:extLst>
                  <a:ext uri="{0D108BD9-81ED-4DB2-BD59-A6C34878D82A}">
                    <a16:rowId xmlns:a16="http://schemas.microsoft.com/office/drawing/2014/main" val="3541979575"/>
                  </a:ext>
                </a:extLst>
              </a:tr>
            </a:tbl>
          </a:graphicData>
        </a:graphic>
      </p:graphicFrame>
      <p:sp>
        <p:nvSpPr>
          <p:cNvPr id="4" name="Text Placeholder 3">
            <a:extLst>
              <a:ext uri="{FF2B5EF4-FFF2-40B4-BE49-F238E27FC236}">
                <a16:creationId xmlns:a16="http://schemas.microsoft.com/office/drawing/2014/main" id="{29B7F21E-2458-4405-9B40-384C6607BF7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40601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96139-62FF-4783-B7C8-7B181B11A79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88A6A35-D546-4E54-9A18-D70664A85105}"/>
              </a:ext>
            </a:extLst>
          </p:cNvPr>
          <p:cNvGraphicFramePr>
            <a:graphicFrameLocks noGrp="1"/>
          </p:cNvGraphicFramePr>
          <p:nvPr>
            <p:ph type="chart" sz="quarter" idx="13"/>
            <p:extLst>
              <p:ext uri="{D42A27DB-BD31-4B8C-83A1-F6EECF244321}">
                <p14:modId xmlns:p14="http://schemas.microsoft.com/office/powerpoint/2010/main" val="1862223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CE39C0-B4F8-491C-8833-EE6F64E55BC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BD28863-6738-4CAA-BEED-4600A8019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37A2B-1B88-4AEA-B35C-F6525C7641C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85E2B6F-8A7C-41D4-9DF6-AF5A6FB1CFA6}"/>
              </a:ext>
            </a:extLst>
          </p:cNvPr>
          <p:cNvGraphicFramePr>
            <a:graphicFrameLocks noGrp="1"/>
          </p:cNvGraphicFramePr>
          <p:nvPr>
            <p:ph type="chart" sz="quarter" idx="13"/>
            <p:extLst>
              <p:ext uri="{D42A27DB-BD31-4B8C-83A1-F6EECF244321}">
                <p14:modId xmlns:p14="http://schemas.microsoft.com/office/powerpoint/2010/main" val="513333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989E3-DF2C-4DD9-8C16-BDCF155AFD1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F07F035-ABB2-4D23-A4E9-909DE6DA4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89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2FF8-F392-41DF-BE5B-737B3AAA1DF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F94B23B-CED1-47B7-B0C4-D080698BD690}"/>
              </a:ext>
            </a:extLst>
          </p:cNvPr>
          <p:cNvGraphicFramePr>
            <a:graphicFrameLocks noGrp="1"/>
          </p:cNvGraphicFramePr>
          <p:nvPr>
            <p:ph type="chart" sz="quarter" idx="13"/>
            <p:extLst>
              <p:ext uri="{D42A27DB-BD31-4B8C-83A1-F6EECF244321}">
                <p14:modId xmlns:p14="http://schemas.microsoft.com/office/powerpoint/2010/main" val="3631305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6C908-D13F-4C7C-B34A-30A9B7F15D3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C06A9CD-AFA0-4885-92E9-04547ABE8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049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81F8-BE0A-4737-895B-B1C0C8ABD732}"/>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3000371C-232C-4EFE-BC14-0595FCBDE454}"/>
              </a:ext>
            </a:extLst>
          </p:cNvPr>
          <p:cNvGraphicFramePr>
            <a:graphicFrameLocks noGrp="1"/>
          </p:cNvGraphicFramePr>
          <p:nvPr>
            <p:ph type="chart" sz="quarter" idx="13"/>
            <p:extLst>
              <p:ext uri="{D42A27DB-BD31-4B8C-83A1-F6EECF244321}">
                <p14:modId xmlns:p14="http://schemas.microsoft.com/office/powerpoint/2010/main" val="2729966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631BC1-0DF7-42FC-9011-4DBFD1B346C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4E7382-24FB-448C-BF3A-9C708F56A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0747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2850-92DD-4192-9C5A-88595C36DA9E}"/>
              </a:ext>
            </a:extLst>
          </p:cNvPr>
          <p:cNvSpPr>
            <a:spLocks noGrp="1"/>
          </p:cNvSpPr>
          <p:nvPr>
            <p:ph type="title"/>
          </p:nvPr>
        </p:nvSpPr>
        <p:spPr/>
        <p:txBody>
          <a:bodyPr/>
          <a:lstStyle/>
          <a:p>
            <a:r>
              <a:rPr lang="en-US"/>
              <a:t>LinkedIn Posts Table | FICOH - 1 of 2</a:t>
            </a:r>
          </a:p>
        </p:txBody>
      </p:sp>
      <p:graphicFrame>
        <p:nvGraphicFramePr>
          <p:cNvPr id="5" name="Table Placeholder 4">
            <a:extLst>
              <a:ext uri="{FF2B5EF4-FFF2-40B4-BE49-F238E27FC236}">
                <a16:creationId xmlns:a16="http://schemas.microsoft.com/office/drawing/2014/main" id="{C89A5176-CC79-48F3-B0F5-A6CDCAE0BE35}"/>
              </a:ext>
            </a:extLst>
          </p:cNvPr>
          <p:cNvGraphicFramePr>
            <a:graphicFrameLocks noGrp="1"/>
          </p:cNvGraphicFramePr>
          <p:nvPr>
            <p:ph type="tbl" sz="quarter" idx="13"/>
            <p:extLst>
              <p:ext uri="{D42A27DB-BD31-4B8C-83A1-F6EECF244321}">
                <p14:modId xmlns:p14="http://schemas.microsoft.com/office/powerpoint/2010/main" val="63833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8736800"/>
                    </a:ext>
                  </a:extLst>
                </a:gridCol>
                <a:gridCol w="740664">
                  <a:extLst>
                    <a:ext uri="{9D8B030D-6E8A-4147-A177-3AD203B41FA5}">
                      <a16:colId xmlns:a16="http://schemas.microsoft.com/office/drawing/2014/main" val="1594948265"/>
                    </a:ext>
                  </a:extLst>
                </a:gridCol>
                <a:gridCol w="740664">
                  <a:extLst>
                    <a:ext uri="{9D8B030D-6E8A-4147-A177-3AD203B41FA5}">
                      <a16:colId xmlns:a16="http://schemas.microsoft.com/office/drawing/2014/main" val="3304993196"/>
                    </a:ext>
                  </a:extLst>
                </a:gridCol>
                <a:gridCol w="740664">
                  <a:extLst>
                    <a:ext uri="{9D8B030D-6E8A-4147-A177-3AD203B41FA5}">
                      <a16:colId xmlns:a16="http://schemas.microsoft.com/office/drawing/2014/main" val="3506705203"/>
                    </a:ext>
                  </a:extLst>
                </a:gridCol>
                <a:gridCol w="740664">
                  <a:extLst>
                    <a:ext uri="{9D8B030D-6E8A-4147-A177-3AD203B41FA5}">
                      <a16:colId xmlns:a16="http://schemas.microsoft.com/office/drawing/2014/main" val="2926176436"/>
                    </a:ext>
                  </a:extLst>
                </a:gridCol>
                <a:gridCol w="740664">
                  <a:extLst>
                    <a:ext uri="{9D8B030D-6E8A-4147-A177-3AD203B41FA5}">
                      <a16:colId xmlns:a16="http://schemas.microsoft.com/office/drawing/2014/main" val="2795112880"/>
                    </a:ext>
                  </a:extLst>
                </a:gridCol>
                <a:gridCol w="740664">
                  <a:extLst>
                    <a:ext uri="{9D8B030D-6E8A-4147-A177-3AD203B41FA5}">
                      <a16:colId xmlns:a16="http://schemas.microsoft.com/office/drawing/2014/main" val="3764039945"/>
                    </a:ext>
                  </a:extLst>
                </a:gridCol>
                <a:gridCol w="740664">
                  <a:extLst>
                    <a:ext uri="{9D8B030D-6E8A-4147-A177-3AD203B41FA5}">
                      <a16:colId xmlns:a16="http://schemas.microsoft.com/office/drawing/2014/main" val="2734247745"/>
                    </a:ext>
                  </a:extLst>
                </a:gridCol>
                <a:gridCol w="740664">
                  <a:extLst>
                    <a:ext uri="{9D8B030D-6E8A-4147-A177-3AD203B41FA5}">
                      <a16:colId xmlns:a16="http://schemas.microsoft.com/office/drawing/2014/main" val="286158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8111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- 2023-01-10 18:32:50</a:t>
                      </a:r>
                      <a:r>
                        <a:rPr kumimoji="0" lang="en-US" sz="1000" b="0" i="0" u="none" strike="noStrike" kern="1200" cap="none" spc="0" normalizeH="0" baseline="0" noProof="0">
                          <a:ln>
                            <a:noFill/>
                          </a:ln>
                          <a:solidFill>
                            <a:prstClr val="black"/>
                          </a:solidFill>
                          <a:effectLst/>
                          <a:uLnTx/>
                          <a:uFillTx/>
                          <a:latin typeface="+mn-lt"/>
                          <a:ea typeface="+mn-ea"/>
                          <a:cs typeface="+mn-cs"/>
                        </a:rPr>
                        <a:t>
 Yesterday, we welcomed our newest class of interns from University of Hawai‘i - Shidler College of Business. Over the next few months, our interns will learn more about the insurance industry by rotating through our various departments and collaborating on a business project, all of which will lead up to a formal presentation to our leadership team in 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8.4269662921348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9881276"/>
                  </a:ext>
                </a:extLst>
              </a:tr>
            </a:tbl>
          </a:graphicData>
        </a:graphic>
      </p:graphicFrame>
      <p:sp>
        <p:nvSpPr>
          <p:cNvPr id="4" name="Text Placeholder 3">
            <a:extLst>
              <a:ext uri="{FF2B5EF4-FFF2-40B4-BE49-F238E27FC236}">
                <a16:creationId xmlns:a16="http://schemas.microsoft.com/office/drawing/2014/main" id="{2301BE66-DD64-46E7-917D-53703CF2CDE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49921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7C42-7D67-447F-B099-36FEEB94A0A3}"/>
              </a:ext>
            </a:extLst>
          </p:cNvPr>
          <p:cNvSpPr>
            <a:spLocks noGrp="1"/>
          </p:cNvSpPr>
          <p:nvPr>
            <p:ph type="title"/>
          </p:nvPr>
        </p:nvSpPr>
        <p:spPr/>
        <p:txBody>
          <a:bodyPr/>
          <a:lstStyle/>
          <a:p>
            <a:r>
              <a:rPr lang="en-US"/>
              <a:t>LinkedIn Posts Table | FICOH - 2 of 2</a:t>
            </a:r>
          </a:p>
        </p:txBody>
      </p:sp>
      <p:graphicFrame>
        <p:nvGraphicFramePr>
          <p:cNvPr id="5" name="Table Placeholder 4">
            <a:extLst>
              <a:ext uri="{FF2B5EF4-FFF2-40B4-BE49-F238E27FC236}">
                <a16:creationId xmlns:a16="http://schemas.microsoft.com/office/drawing/2014/main" id="{EF9E13FC-6596-4D6F-9924-9B976D7696EC}"/>
              </a:ext>
            </a:extLst>
          </p:cNvPr>
          <p:cNvGraphicFramePr>
            <a:graphicFrameLocks noGrp="1"/>
          </p:cNvGraphicFramePr>
          <p:nvPr>
            <p:ph type="tbl" sz="quarter" idx="13"/>
            <p:extLst>
              <p:ext uri="{D42A27DB-BD31-4B8C-83A1-F6EECF244321}">
                <p14:modId xmlns:p14="http://schemas.microsoft.com/office/powerpoint/2010/main" val="169419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1075031"/>
                    </a:ext>
                  </a:extLst>
                </a:gridCol>
                <a:gridCol w="740664">
                  <a:extLst>
                    <a:ext uri="{9D8B030D-6E8A-4147-A177-3AD203B41FA5}">
                      <a16:colId xmlns:a16="http://schemas.microsoft.com/office/drawing/2014/main" val="3093606961"/>
                    </a:ext>
                  </a:extLst>
                </a:gridCol>
                <a:gridCol w="740664">
                  <a:extLst>
                    <a:ext uri="{9D8B030D-6E8A-4147-A177-3AD203B41FA5}">
                      <a16:colId xmlns:a16="http://schemas.microsoft.com/office/drawing/2014/main" val="2460458637"/>
                    </a:ext>
                  </a:extLst>
                </a:gridCol>
                <a:gridCol w="740664">
                  <a:extLst>
                    <a:ext uri="{9D8B030D-6E8A-4147-A177-3AD203B41FA5}">
                      <a16:colId xmlns:a16="http://schemas.microsoft.com/office/drawing/2014/main" val="1303699792"/>
                    </a:ext>
                  </a:extLst>
                </a:gridCol>
                <a:gridCol w="740664">
                  <a:extLst>
                    <a:ext uri="{9D8B030D-6E8A-4147-A177-3AD203B41FA5}">
                      <a16:colId xmlns:a16="http://schemas.microsoft.com/office/drawing/2014/main" val="370589512"/>
                    </a:ext>
                  </a:extLst>
                </a:gridCol>
                <a:gridCol w="740664">
                  <a:extLst>
                    <a:ext uri="{9D8B030D-6E8A-4147-A177-3AD203B41FA5}">
                      <a16:colId xmlns:a16="http://schemas.microsoft.com/office/drawing/2014/main" val="3247583577"/>
                    </a:ext>
                  </a:extLst>
                </a:gridCol>
                <a:gridCol w="740664">
                  <a:extLst>
                    <a:ext uri="{9D8B030D-6E8A-4147-A177-3AD203B41FA5}">
                      <a16:colId xmlns:a16="http://schemas.microsoft.com/office/drawing/2014/main" val="1815360751"/>
                    </a:ext>
                  </a:extLst>
                </a:gridCol>
                <a:gridCol w="740664">
                  <a:extLst>
                    <a:ext uri="{9D8B030D-6E8A-4147-A177-3AD203B41FA5}">
                      <a16:colId xmlns:a16="http://schemas.microsoft.com/office/drawing/2014/main" val="3290108855"/>
                    </a:ext>
                  </a:extLst>
                </a:gridCol>
                <a:gridCol w="740664">
                  <a:extLst>
                    <a:ext uri="{9D8B030D-6E8A-4147-A177-3AD203B41FA5}">
                      <a16:colId xmlns:a16="http://schemas.microsoft.com/office/drawing/2014/main" val="2828680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7612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- 2023-01-20 13:48:58</a:t>
                      </a:r>
                      <a:r>
                        <a:rPr kumimoji="0" lang="en-US" sz="1000" b="0" i="0" u="none" strike="noStrike" kern="1200" cap="none" spc="0" normalizeH="0" baseline="0" noProof="0">
                          <a:ln>
                            <a:noFill/>
                          </a:ln>
                          <a:solidFill>
                            <a:prstClr val="black"/>
                          </a:solidFill>
                          <a:effectLst/>
                          <a:uLnTx/>
                          <a:uFillTx/>
                          <a:latin typeface="+mn-lt"/>
                          <a:ea typeface="+mn-ea"/>
                          <a:cs typeface="+mn-cs"/>
                        </a:rPr>
                        <a:t>
 We are kicking off the New Year by recognizing a few special milestones. Ho'omaika'i to Charla Chandler who marked 59 years of service with the company in December and Maggie Hayes who marked 52 years of service this month. We are grateful for associates who embody resilience and adaptability in their commitment to FICOH. Mahalo Charla and Maggie!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607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- 2023-01-11 15:57:35</a:t>
                      </a:r>
                      <a:r>
                        <a:rPr kumimoji="0" lang="en-US" sz="1000" b="0" i="0" u="none" strike="noStrike" kern="1200" cap="none" spc="0" normalizeH="0" baseline="0" noProof="0">
                          <a:ln>
                            <a:noFill/>
                          </a:ln>
                          <a:solidFill>
                            <a:prstClr val="black"/>
                          </a:solidFill>
                          <a:effectLst/>
                          <a:uLnTx/>
                          <a:uFillTx/>
                          <a:latin typeface="+mn-lt"/>
                          <a:ea typeface="+mn-ea"/>
                          <a:cs typeface="+mn-cs"/>
                        </a:rPr>
                        <a:t>
 In 2022, First Insurance continued its commitment to the local community by donating 7,275 to more than 80 charitable organizations across the state. In addition, associates volunteered more than 420 hours in the community. Learn more: http://ow.ly/9eQQ50Mo8gu.
#firstinourcommunity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9.4701240135287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2835744"/>
                  </a:ext>
                </a:extLst>
              </a:tr>
            </a:tbl>
          </a:graphicData>
        </a:graphic>
      </p:graphicFrame>
      <p:sp>
        <p:nvSpPr>
          <p:cNvPr id="4" name="Text Placeholder 3">
            <a:extLst>
              <a:ext uri="{FF2B5EF4-FFF2-40B4-BE49-F238E27FC236}">
                <a16:creationId xmlns:a16="http://schemas.microsoft.com/office/drawing/2014/main" id="{F9DEF5E2-A85E-4DEF-A096-787B7BCA436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29574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ED6B-6ADB-44D2-B559-80375C7BFF9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AC9381B-CD87-4ED6-B8D6-7036D13CFA72}"/>
              </a:ext>
            </a:extLst>
          </p:cNvPr>
          <p:cNvGraphicFramePr>
            <a:graphicFrameLocks noGrp="1"/>
          </p:cNvGraphicFramePr>
          <p:nvPr>
            <p:ph type="tbl" sz="quarter" idx="13"/>
            <p:extLst>
              <p:ext uri="{D42A27DB-BD31-4B8C-83A1-F6EECF244321}">
                <p14:modId xmlns:p14="http://schemas.microsoft.com/office/powerpoint/2010/main" val="19555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3746918"/>
                    </a:ext>
                  </a:extLst>
                </a:gridCol>
                <a:gridCol w="658368">
                  <a:extLst>
                    <a:ext uri="{9D8B030D-6E8A-4147-A177-3AD203B41FA5}">
                      <a16:colId xmlns:a16="http://schemas.microsoft.com/office/drawing/2014/main" val="1688987388"/>
                    </a:ext>
                  </a:extLst>
                </a:gridCol>
                <a:gridCol w="658368">
                  <a:extLst>
                    <a:ext uri="{9D8B030D-6E8A-4147-A177-3AD203B41FA5}">
                      <a16:colId xmlns:a16="http://schemas.microsoft.com/office/drawing/2014/main" val="1469223215"/>
                    </a:ext>
                  </a:extLst>
                </a:gridCol>
                <a:gridCol w="658368">
                  <a:extLst>
                    <a:ext uri="{9D8B030D-6E8A-4147-A177-3AD203B41FA5}">
                      <a16:colId xmlns:a16="http://schemas.microsoft.com/office/drawing/2014/main" val="1012018222"/>
                    </a:ext>
                  </a:extLst>
                </a:gridCol>
                <a:gridCol w="658368">
                  <a:extLst>
                    <a:ext uri="{9D8B030D-6E8A-4147-A177-3AD203B41FA5}">
                      <a16:colId xmlns:a16="http://schemas.microsoft.com/office/drawing/2014/main" val="255698291"/>
                    </a:ext>
                  </a:extLst>
                </a:gridCol>
                <a:gridCol w="658368">
                  <a:extLst>
                    <a:ext uri="{9D8B030D-6E8A-4147-A177-3AD203B41FA5}">
                      <a16:colId xmlns:a16="http://schemas.microsoft.com/office/drawing/2014/main" val="1873577117"/>
                    </a:ext>
                  </a:extLst>
                </a:gridCol>
                <a:gridCol w="658368">
                  <a:extLst>
                    <a:ext uri="{9D8B030D-6E8A-4147-A177-3AD203B41FA5}">
                      <a16:colId xmlns:a16="http://schemas.microsoft.com/office/drawing/2014/main" val="1823670550"/>
                    </a:ext>
                  </a:extLst>
                </a:gridCol>
                <a:gridCol w="658368">
                  <a:extLst>
                    <a:ext uri="{9D8B030D-6E8A-4147-A177-3AD203B41FA5}">
                      <a16:colId xmlns:a16="http://schemas.microsoft.com/office/drawing/2014/main" val="1606248953"/>
                    </a:ext>
                  </a:extLst>
                </a:gridCol>
                <a:gridCol w="658368">
                  <a:extLst>
                    <a:ext uri="{9D8B030D-6E8A-4147-A177-3AD203B41FA5}">
                      <a16:colId xmlns:a16="http://schemas.microsoft.com/office/drawing/2014/main" val="649509264"/>
                    </a:ext>
                  </a:extLst>
                </a:gridCol>
                <a:gridCol w="658368">
                  <a:extLst>
                    <a:ext uri="{9D8B030D-6E8A-4147-A177-3AD203B41FA5}">
                      <a16:colId xmlns:a16="http://schemas.microsoft.com/office/drawing/2014/main" val="35470325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045209302"/>
                  </a:ext>
                </a:extLst>
              </a:tr>
              <a:tr h="370840">
                <a:tc>
                  <a:txBody>
                    <a:bodyPr/>
                    <a:lstStyle/>
                    <a:p>
                      <a:r>
                        <a:rPr lang="en-US" sz="1000"/>
                        <a:t>firstinshi</a:t>
                      </a:r>
                    </a:p>
                  </a:txBody>
                  <a:tcPr/>
                </a:tc>
                <a:tc>
                  <a:txBody>
                    <a:bodyPr/>
                    <a:lstStyle/>
                    <a:p>
                      <a:r>
                        <a:rPr lang="en-US" sz="1000"/>
                        <a:t>2739</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9</a:t>
                      </a:r>
                    </a:p>
                  </a:txBody>
                  <a:tcPr/>
                </a:tc>
                <a:tc>
                  <a:txBody>
                    <a:bodyPr/>
                    <a:lstStyle/>
                    <a:p>
                      <a:r>
                        <a:rPr lang="en-US" sz="1000"/>
                        <a:t>241</a:t>
                      </a:r>
                    </a:p>
                  </a:txBody>
                  <a:tcPr/>
                </a:tc>
                <a:tc>
                  <a:txBody>
                    <a:bodyPr/>
                    <a:lstStyle/>
                    <a:p>
                      <a:r>
                        <a:rPr lang="en-US" sz="1000"/>
                        <a:t>6</a:t>
                      </a:r>
                    </a:p>
                  </a:txBody>
                  <a:tcPr/>
                </a:tc>
                <a:extLst>
                  <a:ext uri="{0D108BD9-81ED-4DB2-BD59-A6C34878D82A}">
                    <a16:rowId xmlns:a16="http://schemas.microsoft.com/office/drawing/2014/main" val="3962388694"/>
                  </a:ext>
                </a:extLst>
              </a:tr>
            </a:tbl>
          </a:graphicData>
        </a:graphic>
      </p:graphicFrame>
      <p:sp>
        <p:nvSpPr>
          <p:cNvPr id="4" name="Text Placeholder 3">
            <a:extLst>
              <a:ext uri="{FF2B5EF4-FFF2-40B4-BE49-F238E27FC236}">
                <a16:creationId xmlns:a16="http://schemas.microsoft.com/office/drawing/2014/main" id="{24B9D04D-B5AB-4CA7-8247-DC82ECEBADF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81504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35A3-7384-4408-B5CA-BD677ADED05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D1F82F0-A933-40EE-A923-43CBBA2C8D92}"/>
              </a:ext>
            </a:extLst>
          </p:cNvPr>
          <p:cNvGraphicFramePr>
            <a:graphicFrameLocks noGrp="1"/>
          </p:cNvGraphicFramePr>
          <p:nvPr>
            <p:ph type="chart" sz="quarter" idx="13"/>
            <p:extLst>
              <p:ext uri="{D42A27DB-BD31-4B8C-83A1-F6EECF244321}">
                <p14:modId xmlns:p14="http://schemas.microsoft.com/office/powerpoint/2010/main" val="1900355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C6C4B-F235-4D5E-BA62-822329D48E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839F83D-AAA4-47AD-8499-8F79ED13D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425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983B-C29E-4DC6-BBEB-A875584C41E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89B8047-789E-4343-80E9-45FFB44CA620}"/>
              </a:ext>
            </a:extLst>
          </p:cNvPr>
          <p:cNvGraphicFramePr>
            <a:graphicFrameLocks noGrp="1"/>
          </p:cNvGraphicFramePr>
          <p:nvPr>
            <p:ph type="chart" sz="quarter" idx="13"/>
            <p:extLst>
              <p:ext uri="{D42A27DB-BD31-4B8C-83A1-F6EECF244321}">
                <p14:modId xmlns:p14="http://schemas.microsoft.com/office/powerpoint/2010/main" val="423488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361EB-292A-42F6-B579-131A0FBA951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BA94CBC-0049-468A-BF25-1F6C8934E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2381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7744C-624A-4EBE-A590-DD2533D1985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FA451FE-0158-4FAC-96C8-03DE0A42D41B}"/>
              </a:ext>
            </a:extLst>
          </p:cNvPr>
          <p:cNvGraphicFramePr>
            <a:graphicFrameLocks noGrp="1"/>
          </p:cNvGraphicFramePr>
          <p:nvPr>
            <p:ph type="chart" sz="quarter" idx="13"/>
            <p:extLst>
              <p:ext uri="{D42A27DB-BD31-4B8C-83A1-F6EECF244321}">
                <p14:modId xmlns:p14="http://schemas.microsoft.com/office/powerpoint/2010/main" val="2128640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A44DE-BC57-48FE-A221-442BD4B3F7B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1AC01F2-763D-4D2C-9718-90173F1B4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330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F5D1-2D24-4E87-9C3F-10B2227B2017}"/>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3320EEFC-8D0D-496C-A71D-34F687E50560}"/>
              </a:ext>
            </a:extLst>
          </p:cNvPr>
          <p:cNvGraphicFramePr>
            <a:graphicFrameLocks noGrp="1"/>
          </p:cNvGraphicFramePr>
          <p:nvPr>
            <p:ph type="chart" sz="quarter" idx="13"/>
            <p:extLst>
              <p:ext uri="{D42A27DB-BD31-4B8C-83A1-F6EECF244321}">
                <p14:modId xmlns:p14="http://schemas.microsoft.com/office/powerpoint/2010/main" val="1160553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735C26-74BF-4A14-87FF-66E680F9FFF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249F16F-CE37-4A5C-B876-7360EC5D0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157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5B1D-C445-4CF0-8A07-F05129D80FB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D51E82AC-C2F0-4AF1-A88F-6BB99E28FA2A}"/>
              </a:ext>
            </a:extLst>
          </p:cNvPr>
          <p:cNvGraphicFramePr>
            <a:graphicFrameLocks noGrp="1"/>
          </p:cNvGraphicFramePr>
          <p:nvPr>
            <p:ph type="tbl" sz="quarter" idx="13"/>
            <p:extLst>
              <p:ext uri="{D42A27DB-BD31-4B8C-83A1-F6EECF244321}">
                <p14:modId xmlns:p14="http://schemas.microsoft.com/office/powerpoint/2010/main" val="317675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87332866"/>
                    </a:ext>
                  </a:extLst>
                </a:gridCol>
                <a:gridCol w="987552">
                  <a:extLst>
                    <a:ext uri="{9D8B030D-6E8A-4147-A177-3AD203B41FA5}">
                      <a16:colId xmlns:a16="http://schemas.microsoft.com/office/drawing/2014/main" val="3705754763"/>
                    </a:ext>
                  </a:extLst>
                </a:gridCol>
                <a:gridCol w="987552">
                  <a:extLst>
                    <a:ext uri="{9D8B030D-6E8A-4147-A177-3AD203B41FA5}">
                      <a16:colId xmlns:a16="http://schemas.microsoft.com/office/drawing/2014/main" val="4146870777"/>
                    </a:ext>
                  </a:extLst>
                </a:gridCol>
                <a:gridCol w="987552">
                  <a:extLst>
                    <a:ext uri="{9D8B030D-6E8A-4147-A177-3AD203B41FA5}">
                      <a16:colId xmlns:a16="http://schemas.microsoft.com/office/drawing/2014/main" val="143299870"/>
                    </a:ext>
                  </a:extLst>
                </a:gridCol>
                <a:gridCol w="987552">
                  <a:extLst>
                    <a:ext uri="{9D8B030D-6E8A-4147-A177-3AD203B41FA5}">
                      <a16:colId xmlns:a16="http://schemas.microsoft.com/office/drawing/2014/main" val="417504898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06940698"/>
                  </a:ext>
                </a:extLst>
              </a:tr>
              <a:tr h="370840">
                <a:tc>
                  <a:txBody>
                    <a:bodyPr/>
                    <a:lstStyle/>
                    <a:p>
                      <a:r>
                        <a:rPr lang="en-US" sz="1000" b="1"/>
                        <a:t>firstinshi - 2023-01-19 17:01:22</a:t>
                      </a:r>
                      <a:r>
                        <a:rPr lang="en-US" sz="1000"/>
                        <a:t>
 We are kicking off the New Year by recognizing a few special milestones. Ho'omaika'i to Charla Chandler who marked 59 years of service with the company in December and Maggie Hayes who marked 52 years of service this month. We are grateful for associates who embody resilience and adaptability in their commitment to FICOH. Mahalo Charla and Maggie! #TeamFICOH</a:t>
                      </a:r>
                    </a:p>
                  </a:txBody>
                  <a:tcPr/>
                </a:tc>
                <a:tc>
                  <a:txBody>
                    <a:bodyPr/>
                    <a:lstStyle/>
                    <a:p>
                      <a:r>
                        <a:rPr lang="en-US" sz="1000"/>
                        <a:t>64</a:t>
                      </a:r>
                    </a:p>
                  </a:txBody>
                  <a:tcPr/>
                </a:tc>
                <a:tc>
                  <a:txBody>
                    <a:bodyPr/>
                    <a:lstStyle/>
                    <a:p>
                      <a:r>
                        <a:rPr lang="en-US" sz="1000"/>
                        <a:t>1</a:t>
                      </a:r>
                    </a:p>
                  </a:txBody>
                  <a:tcPr/>
                </a:tc>
                <a:tc>
                  <a:txBody>
                    <a:bodyPr/>
                    <a:lstStyle/>
                    <a:p>
                      <a:r>
                        <a:rPr lang="en-US" sz="1000"/>
                        <a:t>2.3714 %</a:t>
                      </a:r>
                    </a:p>
                  </a:txBody>
                  <a:tcPr/>
                </a:tc>
                <a:tc>
                  <a:txBody>
                    <a:bodyPr/>
                    <a:lstStyle/>
                    <a:p>
                      <a:r>
                        <a:rPr lang="en-US" sz="1000"/>
                        <a:t>Carousel</a:t>
                      </a:r>
                    </a:p>
                  </a:txBody>
                  <a:tcPr/>
                </a:tc>
                <a:extLst>
                  <a:ext uri="{0D108BD9-81ED-4DB2-BD59-A6C34878D82A}">
                    <a16:rowId xmlns:a16="http://schemas.microsoft.com/office/drawing/2014/main" val="3902391944"/>
                  </a:ext>
                </a:extLst>
              </a:tr>
              <a:tr h="370840">
                <a:tc>
                  <a:txBody>
                    <a:bodyPr/>
                    <a:lstStyle/>
                    <a:p>
                      <a:r>
                        <a:rPr lang="en-US" sz="1000" b="1"/>
                        <a:t>firstinshi - 2023-01-31 20:00:40</a:t>
                      </a:r>
                      <a:r>
                        <a:rPr lang="en-US" sz="1000"/>
                        <a:t>
 First Insurance associates and friends were excited to participate in the first-ever local insurance industry pickleball tourney organized by our agency partner Business Insurance Services. #TeamFICOH</a:t>
                      </a:r>
                    </a:p>
                  </a:txBody>
                  <a:tcPr/>
                </a:tc>
                <a:tc>
                  <a:txBody>
                    <a:bodyPr/>
                    <a:lstStyle/>
                    <a:p>
                      <a:r>
                        <a:rPr lang="en-US" sz="1000"/>
                        <a:t>43</a:t>
                      </a:r>
                    </a:p>
                  </a:txBody>
                  <a:tcPr/>
                </a:tc>
                <a:tc>
                  <a:txBody>
                    <a:bodyPr/>
                    <a:lstStyle/>
                    <a:p>
                      <a:r>
                        <a:rPr lang="en-US" sz="1000"/>
                        <a:t>1</a:t>
                      </a:r>
                    </a:p>
                  </a:txBody>
                  <a:tcPr/>
                </a:tc>
                <a:tc>
                  <a:txBody>
                    <a:bodyPr/>
                    <a:lstStyle/>
                    <a:p>
                      <a:r>
                        <a:rPr lang="en-US" sz="1000"/>
                        <a:t>1.6064 %</a:t>
                      </a:r>
                    </a:p>
                  </a:txBody>
                  <a:tcPr/>
                </a:tc>
                <a:tc>
                  <a:txBody>
                    <a:bodyPr/>
                    <a:lstStyle/>
                    <a:p>
                      <a:r>
                        <a:rPr lang="en-US" sz="1000"/>
                        <a:t>Carousel</a:t>
                      </a:r>
                    </a:p>
                  </a:txBody>
                  <a:tcPr/>
                </a:tc>
                <a:extLst>
                  <a:ext uri="{0D108BD9-81ED-4DB2-BD59-A6C34878D82A}">
                    <a16:rowId xmlns:a16="http://schemas.microsoft.com/office/drawing/2014/main" val="432303804"/>
                  </a:ext>
                </a:extLst>
              </a:tr>
              <a:tr h="370840">
                <a:tc>
                  <a:txBody>
                    <a:bodyPr/>
                    <a:lstStyle/>
                    <a:p>
                      <a:r>
                        <a:rPr lang="en-US" sz="1000" b="1"/>
                        <a:t>firstinshi - 2023-01-24 17:01:01</a:t>
                      </a:r>
                      <a:r>
                        <a:rPr lang="en-US" sz="1000"/>
                        <a:t>
 On Saturday, First Insurance volunteers met high above Makakilo at the malamalearningcenter Camilo planting site and planted more than 100 native plants. Our associates learned native plants thrive when planted close together, which is a beautiful metaphor for our communities -- we are stronger together! A few volunteers visited the Palehua site where we planted more than 200 native plants back in October and were excited to see the young plants flourishing. Mahalo to MLC's dedicated staff for sharing their mana'o as we help Hawai'i become a more sustainable place.</a:t>
                      </a:r>
                    </a:p>
                  </a:txBody>
                  <a:tcPr/>
                </a:tc>
                <a:tc>
                  <a:txBody>
                    <a:bodyPr/>
                    <a:lstStyle/>
                    <a:p>
                      <a:r>
                        <a:rPr lang="en-US" sz="1000"/>
                        <a:t>40</a:t>
                      </a:r>
                    </a:p>
                  </a:txBody>
                  <a:tcPr/>
                </a:tc>
                <a:tc>
                  <a:txBody>
                    <a:bodyPr/>
                    <a:lstStyle/>
                    <a:p>
                      <a:r>
                        <a:rPr lang="en-US" sz="1000"/>
                        <a:t>3</a:t>
                      </a:r>
                    </a:p>
                  </a:txBody>
                  <a:tcPr/>
                </a:tc>
                <a:tc>
                  <a:txBody>
                    <a:bodyPr/>
                    <a:lstStyle/>
                    <a:p>
                      <a:r>
                        <a:rPr lang="en-US" sz="1000"/>
                        <a:t>1.5682 %</a:t>
                      </a:r>
                    </a:p>
                  </a:txBody>
                  <a:tcPr/>
                </a:tc>
                <a:tc>
                  <a:txBody>
                    <a:bodyPr/>
                    <a:lstStyle/>
                    <a:p>
                      <a:r>
                        <a:rPr lang="en-US" sz="1000"/>
                        <a:t>Carousel</a:t>
                      </a:r>
                    </a:p>
                  </a:txBody>
                  <a:tcPr/>
                </a:tc>
                <a:extLst>
                  <a:ext uri="{0D108BD9-81ED-4DB2-BD59-A6C34878D82A}">
                    <a16:rowId xmlns:a16="http://schemas.microsoft.com/office/drawing/2014/main" val="318620198"/>
                  </a:ext>
                </a:extLst>
              </a:tr>
            </a:tbl>
          </a:graphicData>
        </a:graphic>
      </p:graphicFrame>
      <p:sp>
        <p:nvSpPr>
          <p:cNvPr id="4" name="Text Placeholder 3">
            <a:extLst>
              <a:ext uri="{FF2B5EF4-FFF2-40B4-BE49-F238E27FC236}">
                <a16:creationId xmlns:a16="http://schemas.microsoft.com/office/drawing/2014/main" id="{F1979B25-60AA-424D-939D-A49F2CB6E63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11081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500CC-4052-45C6-AC86-F563FBAE1F82}"/>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93A7B61D-CFC7-4CA8-A387-E4C587F33836}"/>
              </a:ext>
            </a:extLst>
          </p:cNvPr>
          <p:cNvGraphicFramePr>
            <a:graphicFrameLocks noGrp="1"/>
          </p:cNvGraphicFramePr>
          <p:nvPr>
            <p:ph type="tbl" sz="quarter" idx="13"/>
            <p:extLst>
              <p:ext uri="{D42A27DB-BD31-4B8C-83A1-F6EECF244321}">
                <p14:modId xmlns:p14="http://schemas.microsoft.com/office/powerpoint/2010/main" val="159274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27139234"/>
                    </a:ext>
                  </a:extLst>
                </a:gridCol>
                <a:gridCol w="1069848">
                  <a:extLst>
                    <a:ext uri="{9D8B030D-6E8A-4147-A177-3AD203B41FA5}">
                      <a16:colId xmlns:a16="http://schemas.microsoft.com/office/drawing/2014/main" val="3021274362"/>
                    </a:ext>
                  </a:extLst>
                </a:gridCol>
                <a:gridCol w="493776">
                  <a:extLst>
                    <a:ext uri="{9D8B030D-6E8A-4147-A177-3AD203B41FA5}">
                      <a16:colId xmlns:a16="http://schemas.microsoft.com/office/drawing/2014/main" val="2813824009"/>
                    </a:ext>
                  </a:extLst>
                </a:gridCol>
                <a:gridCol w="1069848">
                  <a:extLst>
                    <a:ext uri="{9D8B030D-6E8A-4147-A177-3AD203B41FA5}">
                      <a16:colId xmlns:a16="http://schemas.microsoft.com/office/drawing/2014/main" val="2957256624"/>
                    </a:ext>
                  </a:extLst>
                </a:gridCol>
                <a:gridCol w="1069848">
                  <a:extLst>
                    <a:ext uri="{9D8B030D-6E8A-4147-A177-3AD203B41FA5}">
                      <a16:colId xmlns:a16="http://schemas.microsoft.com/office/drawing/2014/main" val="2233275872"/>
                    </a:ext>
                  </a:extLst>
                </a:gridCol>
                <a:gridCol w="1069848">
                  <a:extLst>
                    <a:ext uri="{9D8B030D-6E8A-4147-A177-3AD203B41FA5}">
                      <a16:colId xmlns:a16="http://schemas.microsoft.com/office/drawing/2014/main" val="960449559"/>
                    </a:ext>
                  </a:extLst>
                </a:gridCol>
                <a:gridCol w="1069848">
                  <a:extLst>
                    <a:ext uri="{9D8B030D-6E8A-4147-A177-3AD203B41FA5}">
                      <a16:colId xmlns:a16="http://schemas.microsoft.com/office/drawing/2014/main" val="2401967253"/>
                    </a:ext>
                  </a:extLst>
                </a:gridCol>
                <a:gridCol w="1069848">
                  <a:extLst>
                    <a:ext uri="{9D8B030D-6E8A-4147-A177-3AD203B41FA5}">
                      <a16:colId xmlns:a16="http://schemas.microsoft.com/office/drawing/2014/main" val="232015756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114254781"/>
                  </a:ext>
                </a:extLst>
              </a:tr>
              <a:tr h="370840">
                <a:tc>
                  <a:txBody>
                    <a:bodyPr/>
                    <a:lstStyle/>
                    <a:p>
                      <a:r>
                        <a:rPr lang="en-US" sz="1000"/>
                        <a:t>254</a:t>
                      </a:r>
                    </a:p>
                  </a:txBody>
                  <a:tcPr/>
                </a:tc>
                <a:tc>
                  <a:txBody>
                    <a:bodyPr/>
                    <a:lstStyle/>
                    <a:p>
                      <a:r>
                        <a:rPr lang="en-US" sz="1000"/>
                        <a:t>n/a</a:t>
                      </a:r>
                    </a:p>
                  </a:txBody>
                  <a:tcPr/>
                </a:tc>
                <a:tc>
                  <a:txBody>
                    <a:bodyPr/>
                    <a:lstStyle/>
                    <a:p>
                      <a:r>
                        <a:rPr lang="en-US" sz="1000"/>
                        <a:t>0.20</a:t>
                      </a:r>
                    </a:p>
                  </a:txBody>
                  <a:tcPr/>
                </a:tc>
                <a:tc>
                  <a:txBody>
                    <a:bodyPr/>
                    <a:lstStyle/>
                    <a:p>
                      <a:r>
                        <a:rPr lang="en-US" sz="1000"/>
                        <a:t>87.29</a:t>
                      </a:r>
                    </a:p>
                  </a:txBody>
                  <a:tcPr/>
                </a:tc>
                <a:tc>
                  <a:txBody>
                    <a:bodyPr/>
                    <a:lstStyle/>
                    <a:p>
                      <a:r>
                        <a:rPr lang="en-US" sz="1000"/>
                        <a:t>85.04</a:t>
                      </a:r>
                    </a:p>
                  </a:txBody>
                  <a:tcPr/>
                </a:tc>
                <a:tc>
                  <a:txBody>
                    <a:bodyPr/>
                    <a:lstStyle/>
                    <a:p>
                      <a:r>
                        <a:rPr lang="en-US" sz="1000"/>
                        <a:t>n/a</a:t>
                      </a:r>
                    </a:p>
                  </a:txBody>
                  <a:tcPr/>
                </a:tc>
                <a:tc>
                  <a:txBody>
                    <a:bodyPr/>
                    <a:lstStyle/>
                    <a:p>
                      <a:r>
                        <a:rPr lang="en-US" sz="1000"/>
                        <a:t>22172</a:t>
                      </a:r>
                    </a:p>
                  </a:txBody>
                  <a:tcPr/>
                </a:tc>
                <a:tc>
                  <a:txBody>
                    <a:bodyPr/>
                    <a:lstStyle/>
                    <a:p>
                      <a:r>
                        <a:rPr lang="en-US" sz="1000"/>
                        <a:t>n/a</a:t>
                      </a:r>
                    </a:p>
                  </a:txBody>
                  <a:tcPr/>
                </a:tc>
                <a:extLst>
                  <a:ext uri="{0D108BD9-81ED-4DB2-BD59-A6C34878D82A}">
                    <a16:rowId xmlns:a16="http://schemas.microsoft.com/office/drawing/2014/main" val="3970942697"/>
                  </a:ext>
                </a:extLst>
              </a:tr>
            </a:tbl>
          </a:graphicData>
        </a:graphic>
      </p:graphicFrame>
      <p:sp>
        <p:nvSpPr>
          <p:cNvPr id="4" name="Text Placeholder 3">
            <a:extLst>
              <a:ext uri="{FF2B5EF4-FFF2-40B4-BE49-F238E27FC236}">
                <a16:creationId xmlns:a16="http://schemas.microsoft.com/office/drawing/2014/main" id="{C85C620D-5159-4A8F-B151-C5ECA3BDA07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418358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D52E-FBD5-48C1-8C05-20605C408CE6}"/>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9203A168-4215-4564-A7BD-EA2419BFE2C7}"/>
              </a:ext>
            </a:extLst>
          </p:cNvPr>
          <p:cNvGraphicFramePr>
            <a:graphicFrameLocks noGrp="1"/>
          </p:cNvGraphicFramePr>
          <p:nvPr>
            <p:ph type="tbl" sz="quarter" idx="13"/>
            <p:extLst>
              <p:ext uri="{D42A27DB-BD31-4B8C-83A1-F6EECF244321}">
                <p14:modId xmlns:p14="http://schemas.microsoft.com/office/powerpoint/2010/main" val="342218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13298644"/>
                    </a:ext>
                  </a:extLst>
                </a:gridCol>
                <a:gridCol w="905256">
                  <a:extLst>
                    <a:ext uri="{9D8B030D-6E8A-4147-A177-3AD203B41FA5}">
                      <a16:colId xmlns:a16="http://schemas.microsoft.com/office/drawing/2014/main" val="1445855206"/>
                    </a:ext>
                  </a:extLst>
                </a:gridCol>
                <a:gridCol w="411480">
                  <a:extLst>
                    <a:ext uri="{9D8B030D-6E8A-4147-A177-3AD203B41FA5}">
                      <a16:colId xmlns:a16="http://schemas.microsoft.com/office/drawing/2014/main" val="3397776243"/>
                    </a:ext>
                  </a:extLst>
                </a:gridCol>
                <a:gridCol w="905256">
                  <a:extLst>
                    <a:ext uri="{9D8B030D-6E8A-4147-A177-3AD203B41FA5}">
                      <a16:colId xmlns:a16="http://schemas.microsoft.com/office/drawing/2014/main" val="1462433212"/>
                    </a:ext>
                  </a:extLst>
                </a:gridCol>
                <a:gridCol w="905256">
                  <a:extLst>
                    <a:ext uri="{9D8B030D-6E8A-4147-A177-3AD203B41FA5}">
                      <a16:colId xmlns:a16="http://schemas.microsoft.com/office/drawing/2014/main" val="3479481302"/>
                    </a:ext>
                  </a:extLst>
                </a:gridCol>
                <a:gridCol w="905256">
                  <a:extLst>
                    <a:ext uri="{9D8B030D-6E8A-4147-A177-3AD203B41FA5}">
                      <a16:colId xmlns:a16="http://schemas.microsoft.com/office/drawing/2014/main" val="1748984429"/>
                    </a:ext>
                  </a:extLst>
                </a:gridCol>
                <a:gridCol w="905256">
                  <a:extLst>
                    <a:ext uri="{9D8B030D-6E8A-4147-A177-3AD203B41FA5}">
                      <a16:colId xmlns:a16="http://schemas.microsoft.com/office/drawing/2014/main" val="66128237"/>
                    </a:ext>
                  </a:extLst>
                </a:gridCol>
                <a:gridCol w="905256">
                  <a:extLst>
                    <a:ext uri="{9D8B030D-6E8A-4147-A177-3AD203B41FA5}">
                      <a16:colId xmlns:a16="http://schemas.microsoft.com/office/drawing/2014/main" val="570346143"/>
                    </a:ext>
                  </a:extLst>
                </a:gridCol>
                <a:gridCol w="905256">
                  <a:extLst>
                    <a:ext uri="{9D8B030D-6E8A-4147-A177-3AD203B41FA5}">
                      <a16:colId xmlns:a16="http://schemas.microsoft.com/office/drawing/2014/main" val="7669239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487028"/>
                  </a:ext>
                </a:extLst>
              </a:tr>
              <a:tr h="370840">
                <a:tc>
                  <a:txBody>
                    <a:bodyPr/>
                    <a:lstStyle/>
                    <a:p>
                      <a:r>
                        <a:rPr lang="en-US" sz="1000"/>
                        <a:t>5</a:t>
                      </a:r>
                    </a:p>
                  </a:txBody>
                  <a:tcPr/>
                </a:tc>
                <a:tc>
                  <a:txBody>
                    <a:bodyPr/>
                    <a:lstStyle/>
                    <a:p>
                      <a:r>
                        <a:rPr lang="en-US" sz="1000"/>
                        <a:t>n/a</a:t>
                      </a:r>
                    </a:p>
                  </a:txBody>
                  <a:tcPr/>
                </a:tc>
                <a:tc>
                  <a:txBody>
                    <a:bodyPr/>
                    <a:lstStyle/>
                    <a:p>
                      <a:r>
                        <a:rPr lang="en-US" sz="1000"/>
                        <a:t>0.00</a:t>
                      </a:r>
                    </a:p>
                  </a:txBody>
                  <a:tcPr/>
                </a:tc>
                <a:tc>
                  <a:txBody>
                    <a:bodyPr/>
                    <a:lstStyle/>
                    <a:p>
                      <a:r>
                        <a:rPr lang="en-US" sz="1000"/>
                        <a:t>84.20</a:t>
                      </a:r>
                    </a:p>
                  </a:txBody>
                  <a:tcPr/>
                </a:tc>
                <a:tc>
                  <a:txBody>
                    <a:bodyPr/>
                    <a:lstStyle/>
                    <a:p>
                      <a:r>
                        <a:rPr lang="en-US" sz="1000"/>
                        <a:t>83.60</a:t>
                      </a:r>
                    </a:p>
                  </a:txBody>
                  <a:tcPr/>
                </a:tc>
                <a:tc>
                  <a:txBody>
                    <a:bodyPr/>
                    <a:lstStyle/>
                    <a:p>
                      <a:r>
                        <a:rPr lang="en-US" sz="1000"/>
                        <a:t>n/a</a:t>
                      </a:r>
                    </a:p>
                  </a:txBody>
                  <a:tcPr/>
                </a:tc>
                <a:tc>
                  <a:txBody>
                    <a:bodyPr/>
                    <a:lstStyle/>
                    <a:p>
                      <a:r>
                        <a:rPr lang="en-US" sz="1000"/>
                        <a:t>n/a</a:t>
                      </a:r>
                    </a:p>
                  </a:txBody>
                  <a:tcPr/>
                </a:tc>
                <a:tc>
                  <a:txBody>
                    <a:bodyPr/>
                    <a:lstStyle/>
                    <a:p>
                      <a:r>
                        <a:rPr lang="en-US" sz="1000"/>
                        <a:t>421</a:t>
                      </a:r>
                    </a:p>
                  </a:txBody>
                  <a:tcPr/>
                </a:tc>
                <a:tc>
                  <a:txBody>
                    <a:bodyPr/>
                    <a:lstStyle/>
                    <a:p>
                      <a:r>
                        <a:rPr lang="en-US" sz="1000"/>
                        <a:t>n/a</a:t>
                      </a:r>
                    </a:p>
                  </a:txBody>
                  <a:tcPr/>
                </a:tc>
                <a:extLst>
                  <a:ext uri="{0D108BD9-81ED-4DB2-BD59-A6C34878D82A}">
                    <a16:rowId xmlns:a16="http://schemas.microsoft.com/office/drawing/2014/main" val="3799308933"/>
                  </a:ext>
                </a:extLst>
              </a:tr>
            </a:tbl>
          </a:graphicData>
        </a:graphic>
      </p:graphicFrame>
      <p:sp>
        <p:nvSpPr>
          <p:cNvPr id="4" name="Text Placeholder 3">
            <a:extLst>
              <a:ext uri="{FF2B5EF4-FFF2-40B4-BE49-F238E27FC236}">
                <a16:creationId xmlns:a16="http://schemas.microsoft.com/office/drawing/2014/main" id="{18C24E5D-C9C1-4032-B8C9-3C67452BEBB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16493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80454-92B0-4620-9869-FBEC7BAADF6F}"/>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43C684ED-0737-452A-A619-868C590C6A30}"/>
              </a:ext>
            </a:extLst>
          </p:cNvPr>
          <p:cNvGraphicFramePr>
            <a:graphicFrameLocks noGrp="1"/>
          </p:cNvGraphicFramePr>
          <p:nvPr>
            <p:ph type="tbl" sz="quarter" idx="13"/>
            <p:extLst>
              <p:ext uri="{D42A27DB-BD31-4B8C-83A1-F6EECF244321}">
                <p14:modId xmlns:p14="http://schemas.microsoft.com/office/powerpoint/2010/main" val="143883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3695066"/>
                    </a:ext>
                  </a:extLst>
                </a:gridCol>
                <a:gridCol w="1316736">
                  <a:extLst>
                    <a:ext uri="{9D8B030D-6E8A-4147-A177-3AD203B41FA5}">
                      <a16:colId xmlns:a16="http://schemas.microsoft.com/office/drawing/2014/main" val="1322701630"/>
                    </a:ext>
                  </a:extLst>
                </a:gridCol>
                <a:gridCol w="658368">
                  <a:extLst>
                    <a:ext uri="{9D8B030D-6E8A-4147-A177-3AD203B41FA5}">
                      <a16:colId xmlns:a16="http://schemas.microsoft.com/office/drawing/2014/main" val="2936130675"/>
                    </a:ext>
                  </a:extLst>
                </a:gridCol>
                <a:gridCol w="658368">
                  <a:extLst>
                    <a:ext uri="{9D8B030D-6E8A-4147-A177-3AD203B41FA5}">
                      <a16:colId xmlns:a16="http://schemas.microsoft.com/office/drawing/2014/main" val="2032085979"/>
                    </a:ext>
                  </a:extLst>
                </a:gridCol>
                <a:gridCol w="658368">
                  <a:extLst>
                    <a:ext uri="{9D8B030D-6E8A-4147-A177-3AD203B41FA5}">
                      <a16:colId xmlns:a16="http://schemas.microsoft.com/office/drawing/2014/main" val="3463433762"/>
                    </a:ext>
                  </a:extLst>
                </a:gridCol>
                <a:gridCol w="658368">
                  <a:extLst>
                    <a:ext uri="{9D8B030D-6E8A-4147-A177-3AD203B41FA5}">
                      <a16:colId xmlns:a16="http://schemas.microsoft.com/office/drawing/2014/main" val="782443834"/>
                    </a:ext>
                  </a:extLst>
                </a:gridCol>
                <a:gridCol w="658368">
                  <a:extLst>
                    <a:ext uri="{9D8B030D-6E8A-4147-A177-3AD203B41FA5}">
                      <a16:colId xmlns:a16="http://schemas.microsoft.com/office/drawing/2014/main" val="23489756"/>
                    </a:ext>
                  </a:extLst>
                </a:gridCol>
                <a:gridCol w="658368">
                  <a:extLst>
                    <a:ext uri="{9D8B030D-6E8A-4147-A177-3AD203B41FA5}">
                      <a16:colId xmlns:a16="http://schemas.microsoft.com/office/drawing/2014/main" val="3464620083"/>
                    </a:ext>
                  </a:extLst>
                </a:gridCol>
                <a:gridCol w="658368">
                  <a:extLst>
                    <a:ext uri="{9D8B030D-6E8A-4147-A177-3AD203B41FA5}">
                      <a16:colId xmlns:a16="http://schemas.microsoft.com/office/drawing/2014/main" val="1377289306"/>
                    </a:ext>
                  </a:extLst>
                </a:gridCol>
                <a:gridCol w="658368">
                  <a:extLst>
                    <a:ext uri="{9D8B030D-6E8A-4147-A177-3AD203B41FA5}">
                      <a16:colId xmlns:a16="http://schemas.microsoft.com/office/drawing/2014/main" val="46466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785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- 2023-01-25 17:35:52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https://quintly-image-storage.s3.amazonaws.com/42a5b893a9726451877e4ab7634db126/d1a33374012d9c9b8d9463f0d6f4b27c.jpg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01/26/2023 17:06:21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723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- 2023-01-20 17:10:02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https://quintly-image-storage.s3.amazonaws.com/42a5b893a9726451877e4ab7634db126/d13d73c777d8be57371845cee9de00bc.jpg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01/21/2023 17:06:25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693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- 2023-01-10 17:51:02</a:t>
                      </a:r>
                      <a:r>
                        <a:rPr kumimoji="0" lang="en-US" sz="1000" b="0" i="0" u="none" strike="noStrike" kern="1200" cap="none" spc="0" normalizeH="0" baseline="0" noProof="0">
                          <a:ln>
                            <a:noFill/>
                          </a:ln>
                          <a:solidFill>
                            <a:prstClr val="black"/>
                          </a:solidFill>
                          <a:effectLst/>
                          <a:uLnTx/>
                          <a:uFillTx/>
                          <a:latin typeface="+mn-lt"/>
                          <a:ea typeface="+mn-ea"/>
                          <a:cs typeface="+mn-cs"/>
                        </a:rPr>
                        <a:t>
 WELCOME,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https://quintly-image-storage.s3.amazonaws.com/42a5b893a9726451877e4ab7634db126/b42432fe2d43db4b5468e33a6a3dd131.jpg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01/11/2023 17:36:17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0228463"/>
                  </a:ext>
                </a:extLst>
              </a:tr>
            </a:tbl>
          </a:graphicData>
        </a:graphic>
      </p:graphicFrame>
      <p:sp>
        <p:nvSpPr>
          <p:cNvPr id="4" name="Text Placeholder 3">
            <a:extLst>
              <a:ext uri="{FF2B5EF4-FFF2-40B4-BE49-F238E27FC236}">
                <a16:creationId xmlns:a16="http://schemas.microsoft.com/office/drawing/2014/main" id="{8ACEE821-0783-415A-9E2C-A19C13217C7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21587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89209-F7DC-4EF2-A8DB-0EBA49ABD3B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AF7969FD-510A-4E01-90F2-1166D8090D43}"/>
              </a:ext>
            </a:extLst>
          </p:cNvPr>
          <p:cNvGraphicFramePr>
            <a:graphicFrameLocks noGrp="1"/>
          </p:cNvGraphicFramePr>
          <p:nvPr>
            <p:ph type="tbl" sz="quarter" idx="13"/>
            <p:extLst>
              <p:ext uri="{D42A27DB-BD31-4B8C-83A1-F6EECF244321}">
                <p14:modId xmlns:p14="http://schemas.microsoft.com/office/powerpoint/2010/main" val="90127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0141329"/>
                    </a:ext>
                  </a:extLst>
                </a:gridCol>
                <a:gridCol w="1316736">
                  <a:extLst>
                    <a:ext uri="{9D8B030D-6E8A-4147-A177-3AD203B41FA5}">
                      <a16:colId xmlns:a16="http://schemas.microsoft.com/office/drawing/2014/main" val="918218378"/>
                    </a:ext>
                  </a:extLst>
                </a:gridCol>
                <a:gridCol w="658368">
                  <a:extLst>
                    <a:ext uri="{9D8B030D-6E8A-4147-A177-3AD203B41FA5}">
                      <a16:colId xmlns:a16="http://schemas.microsoft.com/office/drawing/2014/main" val="2884618630"/>
                    </a:ext>
                  </a:extLst>
                </a:gridCol>
                <a:gridCol w="658368">
                  <a:extLst>
                    <a:ext uri="{9D8B030D-6E8A-4147-A177-3AD203B41FA5}">
                      <a16:colId xmlns:a16="http://schemas.microsoft.com/office/drawing/2014/main" val="2180032114"/>
                    </a:ext>
                  </a:extLst>
                </a:gridCol>
                <a:gridCol w="658368">
                  <a:extLst>
                    <a:ext uri="{9D8B030D-6E8A-4147-A177-3AD203B41FA5}">
                      <a16:colId xmlns:a16="http://schemas.microsoft.com/office/drawing/2014/main" val="414788849"/>
                    </a:ext>
                  </a:extLst>
                </a:gridCol>
                <a:gridCol w="658368">
                  <a:extLst>
                    <a:ext uri="{9D8B030D-6E8A-4147-A177-3AD203B41FA5}">
                      <a16:colId xmlns:a16="http://schemas.microsoft.com/office/drawing/2014/main" val="877143017"/>
                    </a:ext>
                  </a:extLst>
                </a:gridCol>
                <a:gridCol w="658368">
                  <a:extLst>
                    <a:ext uri="{9D8B030D-6E8A-4147-A177-3AD203B41FA5}">
                      <a16:colId xmlns:a16="http://schemas.microsoft.com/office/drawing/2014/main" val="1561359328"/>
                    </a:ext>
                  </a:extLst>
                </a:gridCol>
                <a:gridCol w="658368">
                  <a:extLst>
                    <a:ext uri="{9D8B030D-6E8A-4147-A177-3AD203B41FA5}">
                      <a16:colId xmlns:a16="http://schemas.microsoft.com/office/drawing/2014/main" val="1398623418"/>
                    </a:ext>
                  </a:extLst>
                </a:gridCol>
                <a:gridCol w="658368">
                  <a:extLst>
                    <a:ext uri="{9D8B030D-6E8A-4147-A177-3AD203B41FA5}">
                      <a16:colId xmlns:a16="http://schemas.microsoft.com/office/drawing/2014/main" val="4174211131"/>
                    </a:ext>
                  </a:extLst>
                </a:gridCol>
                <a:gridCol w="658368">
                  <a:extLst>
                    <a:ext uri="{9D8B030D-6E8A-4147-A177-3AD203B41FA5}">
                      <a16:colId xmlns:a16="http://schemas.microsoft.com/office/drawing/2014/main" val="134517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7563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- 2023-01-05 17:14:08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https://quintly-image-storage.s3.amazonaws.com/42a5b893a9726451877e4ab7634db126/f77e36cd0851efd161fde5074a063498.jpg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01/06/2023 17:06:27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655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- 2023-01-04 17:07:37</a:t>
                      </a:r>
                      <a:r>
                        <a:rPr kumimoji="0" lang="en-US" sz="1000" b="0" i="0" u="none" strike="noStrike" kern="1200" cap="none" spc="0" normalizeH="0" baseline="0" noProof="0">
                          <a:ln>
                            <a:noFill/>
                          </a:ln>
                          <a:solidFill>
                            <a:prstClr val="black"/>
                          </a:solidFill>
                          <a:effectLst/>
                          <a:uLnTx/>
                          <a:uFillTx/>
                          <a:latin typeface="+mn-lt"/>
                          <a:ea typeface="+mn-ea"/>
                          <a:cs typeface="+mn-cs"/>
                        </a:rPr>
                        <a:t>
 Meet Dean!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https://quintly-image-storage.s3.amazonaws.com/42a5b893a9726451877e4ab7634db126/a3681ef609e23f18afbfcd26ddffb088.jpg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17:06:28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9842175"/>
                  </a:ext>
                </a:extLst>
              </a:tr>
            </a:tbl>
          </a:graphicData>
        </a:graphic>
      </p:graphicFrame>
      <p:sp>
        <p:nvSpPr>
          <p:cNvPr id="4" name="Text Placeholder 3">
            <a:extLst>
              <a:ext uri="{FF2B5EF4-FFF2-40B4-BE49-F238E27FC236}">
                <a16:creationId xmlns:a16="http://schemas.microsoft.com/office/drawing/2014/main" id="{DFA4E8F3-D130-4B60-A7C7-D2C13EC19BA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15215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1215</Words>
  <Application>Microsoft Office PowerPoint</Application>
  <PresentationFormat>On-screen Show (4:3)</PresentationFormat>
  <Paragraphs>504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2</vt:lpstr>
      <vt:lpstr>LinkedIn Posts Table | FICOH - 2 of 2</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2023-02-06T15:49:28Z</dcterms:created>
  <dcterms:modified xsi:type="dcterms:W3CDTF">2023-02-06T15:50:36Z</dcterms:modified>
</cp:coreProperties>
</file>