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A6BD-F92A-46A8-ACC6-C6E1C34A007D}"/>
              </a:ext>
            </a:extLst>
          </p:cNvPr>
          <p:cNvSpPr>
            <a:spLocks noGrp="1"/>
          </p:cNvSpPr>
          <p:nvPr>
            <p:ph type="title"/>
          </p:nvPr>
        </p:nvSpPr>
        <p:spPr/>
        <p:txBody>
          <a:bodyPr/>
          <a:lstStyle/>
          <a:p>
            <a:r>
              <a:rPr lang="en-US"/>
              <a:t>Instagram Instagram Top Posts | TMNAS - 1 of 3</a:t>
            </a:r>
          </a:p>
        </p:txBody>
      </p:sp>
      <p:graphicFrame>
        <p:nvGraphicFramePr>
          <p:cNvPr id="5" name="Table Placeholder 4">
            <a:extLst>
              <a:ext uri="{FF2B5EF4-FFF2-40B4-BE49-F238E27FC236}">
                <a16:creationId xmlns:a16="http://schemas.microsoft.com/office/drawing/2014/main" id="{2223079D-F55D-4215-9BB6-D5789D9B3DDC}"/>
              </a:ext>
            </a:extLst>
          </p:cNvPr>
          <p:cNvGraphicFramePr>
            <a:graphicFrameLocks noGrp="1"/>
          </p:cNvGraphicFramePr>
          <p:nvPr>
            <p:ph type="tbl" sz="quarter" idx="13"/>
            <p:extLst>
              <p:ext uri="{D42A27DB-BD31-4B8C-83A1-F6EECF244321}">
                <p14:modId xmlns:p14="http://schemas.microsoft.com/office/powerpoint/2010/main" val="1635410283"/>
              </p:ext>
            </p:extLst>
          </p:nvPr>
        </p:nvGraphicFramePr>
        <p:xfrm>
          <a:off x="457200" y="1731963"/>
          <a:ext cx="8147304" cy="35356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76465433"/>
                    </a:ext>
                  </a:extLst>
                </a:gridCol>
                <a:gridCol w="1975104">
                  <a:extLst>
                    <a:ext uri="{9D8B030D-6E8A-4147-A177-3AD203B41FA5}">
                      <a16:colId xmlns:a16="http://schemas.microsoft.com/office/drawing/2014/main" val="3238847626"/>
                    </a:ext>
                  </a:extLst>
                </a:gridCol>
                <a:gridCol w="905256">
                  <a:extLst>
                    <a:ext uri="{9D8B030D-6E8A-4147-A177-3AD203B41FA5}">
                      <a16:colId xmlns:a16="http://schemas.microsoft.com/office/drawing/2014/main" val="253338366"/>
                    </a:ext>
                  </a:extLst>
                </a:gridCol>
                <a:gridCol w="905256">
                  <a:extLst>
                    <a:ext uri="{9D8B030D-6E8A-4147-A177-3AD203B41FA5}">
                      <a16:colId xmlns:a16="http://schemas.microsoft.com/office/drawing/2014/main" val="3715255906"/>
                    </a:ext>
                  </a:extLst>
                </a:gridCol>
                <a:gridCol w="905256">
                  <a:extLst>
                    <a:ext uri="{9D8B030D-6E8A-4147-A177-3AD203B41FA5}">
                      <a16:colId xmlns:a16="http://schemas.microsoft.com/office/drawing/2014/main" val="3307110909"/>
                    </a:ext>
                  </a:extLst>
                </a:gridCol>
                <a:gridCol w="905256">
                  <a:extLst>
                    <a:ext uri="{9D8B030D-6E8A-4147-A177-3AD203B41FA5}">
                      <a16:colId xmlns:a16="http://schemas.microsoft.com/office/drawing/2014/main" val="124144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582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- 2022-12-30 14:12:45</a:t>
                      </a:r>
                      <a:r>
                        <a:rPr kumimoji="0" lang="en-US" sz="1000" b="0" i="0" u="none" strike="noStrike" kern="1200" cap="none" spc="0" normalizeH="0" baseline="0" noProof="0">
                          <a:ln>
                            <a:noFill/>
                          </a:ln>
                          <a:solidFill>
                            <a:prstClr val="black"/>
                          </a:solidFill>
                          <a:effectLst/>
                          <a:uLnTx/>
                          <a:uFillTx/>
                          <a:latin typeface="+mn-lt"/>
                          <a:ea typeface="+mn-ea"/>
                          <a:cs typeface="+mn-cs"/>
                        </a:rPr>
                        <a:t>
 As we go into the New Year, we say goodbye and good luck to long-time colleague, friend, and mentor.
Mark Proska, who has been with TMNAS since 2013 and has served as our Chief Actuarial and Risk Officer for nearly a decade, announced earlier this year that he's headed to #retirement after an incredible career.
Mark was known well around TMNAS for his quick wit, approachability, and certainly his fancy suits! He looks forward to spending even more time soaking up the sun on the Ocean City, NJ beaches with his family.
Thank you for all that you've done for our organization, Mark, and good luck with whatever comes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https://quintly-image-storage.s3.amazonaws.com/10429b35b14158eee4bb6fd8424b954e/9442db1d1901b89f0894f1e186e7f498.jpg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4402756"/>
                  </a:ext>
                </a:extLst>
              </a:tr>
            </a:tbl>
          </a:graphicData>
        </a:graphic>
      </p:graphicFrame>
      <p:sp>
        <p:nvSpPr>
          <p:cNvPr id="4" name="Text Placeholder 3">
            <a:extLst>
              <a:ext uri="{FF2B5EF4-FFF2-40B4-BE49-F238E27FC236}">
                <a16:creationId xmlns:a16="http://schemas.microsoft.com/office/drawing/2014/main" id="{ED1E0A9F-6FF6-4BCE-9A2D-CE8FD6031839}"/>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091582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C581-A842-411B-9294-C511D086FF6F}"/>
              </a:ext>
            </a:extLst>
          </p:cNvPr>
          <p:cNvSpPr>
            <a:spLocks noGrp="1"/>
          </p:cNvSpPr>
          <p:nvPr>
            <p:ph type="title"/>
          </p:nvPr>
        </p:nvSpPr>
        <p:spPr/>
        <p:txBody>
          <a:bodyPr/>
          <a:lstStyle/>
          <a:p>
            <a:r>
              <a:rPr lang="en-US"/>
              <a:t>Instagram Instagram Top Posts | TMNAS - 2 of 3</a:t>
            </a:r>
          </a:p>
        </p:txBody>
      </p:sp>
      <p:graphicFrame>
        <p:nvGraphicFramePr>
          <p:cNvPr id="5" name="Table Placeholder 4">
            <a:extLst>
              <a:ext uri="{FF2B5EF4-FFF2-40B4-BE49-F238E27FC236}">
                <a16:creationId xmlns:a16="http://schemas.microsoft.com/office/drawing/2014/main" id="{11A10B2A-07AD-429E-85D0-7FCD0C7A2BE2}"/>
              </a:ext>
            </a:extLst>
          </p:cNvPr>
          <p:cNvGraphicFramePr>
            <a:graphicFrameLocks noGrp="1"/>
          </p:cNvGraphicFramePr>
          <p:nvPr>
            <p:ph type="tbl" sz="quarter" idx="13"/>
            <p:extLst>
              <p:ext uri="{D42A27DB-BD31-4B8C-83A1-F6EECF244321}">
                <p14:modId xmlns:p14="http://schemas.microsoft.com/office/powerpoint/2010/main" val="287251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22924165"/>
                    </a:ext>
                  </a:extLst>
                </a:gridCol>
                <a:gridCol w="1975104">
                  <a:extLst>
                    <a:ext uri="{9D8B030D-6E8A-4147-A177-3AD203B41FA5}">
                      <a16:colId xmlns:a16="http://schemas.microsoft.com/office/drawing/2014/main" val="348668019"/>
                    </a:ext>
                  </a:extLst>
                </a:gridCol>
                <a:gridCol w="905256">
                  <a:extLst>
                    <a:ext uri="{9D8B030D-6E8A-4147-A177-3AD203B41FA5}">
                      <a16:colId xmlns:a16="http://schemas.microsoft.com/office/drawing/2014/main" val="2389096765"/>
                    </a:ext>
                  </a:extLst>
                </a:gridCol>
                <a:gridCol w="905256">
                  <a:extLst>
                    <a:ext uri="{9D8B030D-6E8A-4147-A177-3AD203B41FA5}">
                      <a16:colId xmlns:a16="http://schemas.microsoft.com/office/drawing/2014/main" val="3536334198"/>
                    </a:ext>
                  </a:extLst>
                </a:gridCol>
                <a:gridCol w="905256">
                  <a:extLst>
                    <a:ext uri="{9D8B030D-6E8A-4147-A177-3AD203B41FA5}">
                      <a16:colId xmlns:a16="http://schemas.microsoft.com/office/drawing/2014/main" val="600646892"/>
                    </a:ext>
                  </a:extLst>
                </a:gridCol>
                <a:gridCol w="905256">
                  <a:extLst>
                    <a:ext uri="{9D8B030D-6E8A-4147-A177-3AD203B41FA5}">
                      <a16:colId xmlns:a16="http://schemas.microsoft.com/office/drawing/2014/main" val="220390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005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- 2022-10-28 15:30:16</a:t>
                      </a:r>
                      <a:r>
                        <a:rPr kumimoji="0" lang="en-US" sz="1000" b="0" i="0" u="none" strike="noStrike" kern="1200" cap="none" spc="0" normalizeH="0" baseline="0" noProof="0">
                          <a:ln>
                            <a:noFill/>
                          </a:ln>
                          <a:solidFill>
                            <a:prstClr val="black"/>
                          </a:solidFill>
                          <a:effectLst/>
                          <a:uLnTx/>
                          <a:uFillTx/>
                          <a:latin typeface="+mn-lt"/>
                          <a:ea typeface="+mn-ea"/>
                          <a:cs typeface="+mn-cs"/>
                        </a:rPr>
                        <a:t>
 The TMNAS team is READY for the final series and to cap off this #RedOctober with a bang! ⚾ This week, we had a Phillies Spirit Day in our home office in Bala Cynwyd, PA where employees wore their favorite gear and dined on one of Philly's most coveted cuisines, soft pretzels! Good luck to the phillies in their first match up tonight!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https://quintly-image-storage.s3.amazonaws.com/10429b35b14158eee4bb6fd8424b954e/30904e738a803ddc221257ffb5f7127b.jpg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481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- 2022-10-31 15:45:23</a:t>
                      </a:r>
                      <a:r>
                        <a:rPr kumimoji="0" lang="en-US" sz="1000" b="0" i="0" u="none" strike="noStrike" kern="1200" cap="none" spc="0" normalizeH="0" baseline="0" noProof="0">
                          <a:ln>
                            <a:noFill/>
                          </a:ln>
                          <a:solidFill>
                            <a:prstClr val="black"/>
                          </a:solidFill>
                          <a:effectLst/>
                          <a:uLnTx/>
                          <a:uFillTx/>
                          <a:latin typeface="+mn-lt"/>
                          <a:ea typeface="+mn-ea"/>
                          <a:cs typeface="+mn-cs"/>
                        </a:rPr>
                        <a:t>
 Happy Halloween from TMNAS employees and their families!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https://quintly-image-storage.s3.amazonaws.com/10429b35b14158eee4bb6fd8424b954e/51cc490a356eb81f3eda35020c2d6b83.jpg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4581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- 2022-10-24 14:43:50</a:t>
                      </a:r>
                      <a:r>
                        <a:rPr kumimoji="0" lang="en-US" sz="1000" b="0" i="0" u="none" strike="noStrike" kern="1200" cap="none" spc="0" normalizeH="0" baseline="0" noProof="0">
                          <a:ln>
                            <a:noFill/>
                          </a:ln>
                          <a:solidFill>
                            <a:prstClr val="black"/>
                          </a:solidFill>
                          <a:effectLst/>
                          <a:uLnTx/>
                          <a:uFillTx/>
                          <a:latin typeface="+mn-lt"/>
                          <a:ea typeface="+mn-ea"/>
                          <a:cs typeface="+mn-cs"/>
                        </a:rPr>
                        <a:t>
 TMNAS wants to wish everyone who celebrates the festival of Diwali a great week full of light, kindness, and reflection.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https://quintly-image-storage.s3.amazonaws.com/10429b35b14158eee4bb6fd8424b954e/96fbc4e7d895cd234b5724614ec79e8f.jpg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57099839"/>
                  </a:ext>
                </a:extLst>
              </a:tr>
            </a:tbl>
          </a:graphicData>
        </a:graphic>
      </p:graphicFrame>
      <p:sp>
        <p:nvSpPr>
          <p:cNvPr id="4" name="Text Placeholder 3">
            <a:extLst>
              <a:ext uri="{FF2B5EF4-FFF2-40B4-BE49-F238E27FC236}">
                <a16:creationId xmlns:a16="http://schemas.microsoft.com/office/drawing/2014/main" id="{BAC5DF19-2EF5-42A2-BBD4-863957332341}"/>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3545345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9C1E7-128F-4A07-AB3E-2E56E0CA8F77}"/>
              </a:ext>
            </a:extLst>
          </p:cNvPr>
          <p:cNvSpPr>
            <a:spLocks noGrp="1"/>
          </p:cNvSpPr>
          <p:nvPr>
            <p:ph type="title"/>
          </p:nvPr>
        </p:nvSpPr>
        <p:spPr/>
        <p:txBody>
          <a:bodyPr/>
          <a:lstStyle/>
          <a:p>
            <a:r>
              <a:rPr lang="en-US"/>
              <a:t>Instagram Instagram Top Posts | TMNAS - 3 of 3</a:t>
            </a:r>
          </a:p>
        </p:txBody>
      </p:sp>
      <p:graphicFrame>
        <p:nvGraphicFramePr>
          <p:cNvPr id="5" name="Table Placeholder 4">
            <a:extLst>
              <a:ext uri="{FF2B5EF4-FFF2-40B4-BE49-F238E27FC236}">
                <a16:creationId xmlns:a16="http://schemas.microsoft.com/office/drawing/2014/main" id="{A88A84CC-8467-45DC-81BC-06772A205A13}"/>
              </a:ext>
            </a:extLst>
          </p:cNvPr>
          <p:cNvGraphicFramePr>
            <a:graphicFrameLocks noGrp="1"/>
          </p:cNvGraphicFramePr>
          <p:nvPr>
            <p:ph type="tbl" sz="quarter" idx="13"/>
            <p:extLst>
              <p:ext uri="{D42A27DB-BD31-4B8C-83A1-F6EECF244321}">
                <p14:modId xmlns:p14="http://schemas.microsoft.com/office/powerpoint/2010/main" val="1111072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58147844"/>
                    </a:ext>
                  </a:extLst>
                </a:gridCol>
                <a:gridCol w="1975104">
                  <a:extLst>
                    <a:ext uri="{9D8B030D-6E8A-4147-A177-3AD203B41FA5}">
                      <a16:colId xmlns:a16="http://schemas.microsoft.com/office/drawing/2014/main" val="826411118"/>
                    </a:ext>
                  </a:extLst>
                </a:gridCol>
                <a:gridCol w="905256">
                  <a:extLst>
                    <a:ext uri="{9D8B030D-6E8A-4147-A177-3AD203B41FA5}">
                      <a16:colId xmlns:a16="http://schemas.microsoft.com/office/drawing/2014/main" val="2195947638"/>
                    </a:ext>
                  </a:extLst>
                </a:gridCol>
                <a:gridCol w="905256">
                  <a:extLst>
                    <a:ext uri="{9D8B030D-6E8A-4147-A177-3AD203B41FA5}">
                      <a16:colId xmlns:a16="http://schemas.microsoft.com/office/drawing/2014/main" val="3015801279"/>
                    </a:ext>
                  </a:extLst>
                </a:gridCol>
                <a:gridCol w="905256">
                  <a:extLst>
                    <a:ext uri="{9D8B030D-6E8A-4147-A177-3AD203B41FA5}">
                      <a16:colId xmlns:a16="http://schemas.microsoft.com/office/drawing/2014/main" val="3176093206"/>
                    </a:ext>
                  </a:extLst>
                </a:gridCol>
                <a:gridCol w="905256">
                  <a:extLst>
                    <a:ext uri="{9D8B030D-6E8A-4147-A177-3AD203B41FA5}">
                      <a16:colId xmlns:a16="http://schemas.microsoft.com/office/drawing/2014/main" val="3681133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4437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- 2022-12-09 11:22:44</a:t>
                      </a:r>
                      <a:r>
                        <a:rPr kumimoji="0" lang="en-US" sz="1000" b="0" i="0" u="none" strike="noStrike" kern="1200" cap="none" spc="0" normalizeH="0" baseline="0" noProof="0">
                          <a:ln>
                            <a:noFill/>
                          </a:ln>
                          <a:solidFill>
                            <a:prstClr val="black"/>
                          </a:solidFill>
                          <a:effectLst/>
                          <a:uLnTx/>
                          <a:uFillTx/>
                          <a:latin typeface="+mn-lt"/>
                          <a:ea typeface="+mn-ea"/>
                          <a:cs typeface="+mn-cs"/>
                        </a:rPr>
                        <a:t>
 Last night, our HR team made their way to Lancaster, PA to attend the Central Penn Business Journals' Best Places to Work in PA 2022 awards dinner. As our 9th time making this list, TMNAS was nominated in the Large Employers category with over 30 companies.
This year, we're proud to announce we got 5TH PLACE in this category, our best yet! What an amazing way to round out our 10th anniversary!
Thank you to all of our employees for making TMNAS one of the Best Places to Work in 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https://quintly-image-storage.s3.amazonaws.com/10429b35b14158eee4bb6fd8424b954e/9f886101e45deb2d61f4c751fd5bab45.jpg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0256877"/>
                  </a:ext>
                </a:extLst>
              </a:tr>
            </a:tbl>
          </a:graphicData>
        </a:graphic>
      </p:graphicFrame>
      <p:sp>
        <p:nvSpPr>
          <p:cNvPr id="4" name="Text Placeholder 3">
            <a:extLst>
              <a:ext uri="{FF2B5EF4-FFF2-40B4-BE49-F238E27FC236}">
                <a16:creationId xmlns:a16="http://schemas.microsoft.com/office/drawing/2014/main" id="{183A14D2-3907-44F2-A28B-2A3CF0A6B5FF}"/>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39160543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214</Words>
  <Application>Microsoft Office PowerPoint</Application>
  <PresentationFormat>On-screen Show (4:3)</PresentationFormat>
  <Paragraphs>54</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Instagram Instagram Top Posts | TMNAS - 1 of 3</vt:lpstr>
      <vt:lpstr>Instagram Instagram Top Posts | TMNAS - 2 of 3</vt:lpstr>
      <vt:lpstr>Instagram Instagram Top Posts | TMNAS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Instagram Top Posts | TMNAS - 1 of 3</dc:title>
  <dc:creator>Administrator</dc:creator>
  <cp:lastModifiedBy>Administrator</cp:lastModifiedBy>
  <cp:revision>1</cp:revision>
  <dcterms:created xsi:type="dcterms:W3CDTF">2023-01-30T21:13:10Z</dcterms:created>
  <dcterms:modified xsi:type="dcterms:W3CDTF">2023-01-30T21:13:20Z</dcterms:modified>
</cp:coreProperties>
</file>