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C471-34B1-4B10-A559-EA9EEC90EC68}"/>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6E363418-E4F6-47F7-AB88-4F6E863EE62B}"/>
              </a:ext>
            </a:extLst>
          </p:cNvPr>
          <p:cNvGraphicFramePr>
            <a:graphicFrameLocks noGrp="1"/>
          </p:cNvGraphicFramePr>
          <p:nvPr>
            <p:ph type="tbl" sz="quarter" idx="13"/>
            <p:extLst>
              <p:ext uri="{D42A27DB-BD31-4B8C-83A1-F6EECF244321}">
                <p14:modId xmlns:p14="http://schemas.microsoft.com/office/powerpoint/2010/main" val="3331053591"/>
              </p:ext>
            </p:extLst>
          </p:nvPr>
        </p:nvGraphicFramePr>
        <p:xfrm>
          <a:off x="457200" y="1731963"/>
          <a:ext cx="8065008" cy="231648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78292571"/>
                    </a:ext>
                  </a:extLst>
                </a:gridCol>
                <a:gridCol w="740664">
                  <a:extLst>
                    <a:ext uri="{9D8B030D-6E8A-4147-A177-3AD203B41FA5}">
                      <a16:colId xmlns:a16="http://schemas.microsoft.com/office/drawing/2014/main" val="2672881734"/>
                    </a:ext>
                  </a:extLst>
                </a:gridCol>
                <a:gridCol w="740664">
                  <a:extLst>
                    <a:ext uri="{9D8B030D-6E8A-4147-A177-3AD203B41FA5}">
                      <a16:colId xmlns:a16="http://schemas.microsoft.com/office/drawing/2014/main" val="4094959148"/>
                    </a:ext>
                  </a:extLst>
                </a:gridCol>
                <a:gridCol w="740664">
                  <a:extLst>
                    <a:ext uri="{9D8B030D-6E8A-4147-A177-3AD203B41FA5}">
                      <a16:colId xmlns:a16="http://schemas.microsoft.com/office/drawing/2014/main" val="1473213290"/>
                    </a:ext>
                  </a:extLst>
                </a:gridCol>
                <a:gridCol w="740664">
                  <a:extLst>
                    <a:ext uri="{9D8B030D-6E8A-4147-A177-3AD203B41FA5}">
                      <a16:colId xmlns:a16="http://schemas.microsoft.com/office/drawing/2014/main" val="1737503714"/>
                    </a:ext>
                  </a:extLst>
                </a:gridCol>
                <a:gridCol w="740664">
                  <a:extLst>
                    <a:ext uri="{9D8B030D-6E8A-4147-A177-3AD203B41FA5}">
                      <a16:colId xmlns:a16="http://schemas.microsoft.com/office/drawing/2014/main" val="1541786412"/>
                    </a:ext>
                  </a:extLst>
                </a:gridCol>
                <a:gridCol w="740664">
                  <a:extLst>
                    <a:ext uri="{9D8B030D-6E8A-4147-A177-3AD203B41FA5}">
                      <a16:colId xmlns:a16="http://schemas.microsoft.com/office/drawing/2014/main" val="1179886808"/>
                    </a:ext>
                  </a:extLst>
                </a:gridCol>
                <a:gridCol w="740664">
                  <a:extLst>
                    <a:ext uri="{9D8B030D-6E8A-4147-A177-3AD203B41FA5}">
                      <a16:colId xmlns:a16="http://schemas.microsoft.com/office/drawing/2014/main" val="2327124638"/>
                    </a:ext>
                  </a:extLst>
                </a:gridCol>
                <a:gridCol w="740664">
                  <a:extLst>
                    <a:ext uri="{9D8B030D-6E8A-4147-A177-3AD203B41FA5}">
                      <a16:colId xmlns:a16="http://schemas.microsoft.com/office/drawing/2014/main" val="2959350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4951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- 2022-12-19 15:13:55</a:t>
                      </a:r>
                      <a:r>
                        <a:rPr kumimoji="0" lang="en-US" sz="1000" b="0" i="0" u="none" strike="noStrike" kern="1200" cap="none" spc="0" normalizeH="0" baseline="0" noProof="0">
                          <a:ln>
                            <a:noFill/>
                          </a:ln>
                          <a:solidFill>
                            <a:prstClr val="black"/>
                          </a:solidFill>
                          <a:effectLst/>
                          <a:uLnTx/>
                          <a:uFillTx/>
                          <a:latin typeface="+mn-lt"/>
                          <a:ea typeface="+mn-ea"/>
                          <a:cs typeface="+mn-cs"/>
                        </a:rPr>
                        <a:t>
 Last week, we celebrated our 10th Annual Holiday Party here in Bala Cynwyd with delicious catered food, festive hot beverages, and plenty of recognitions and celebrations!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64.515393386545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7441862"/>
                  </a:ext>
                </a:extLst>
              </a:tr>
            </a:tbl>
          </a:graphicData>
        </a:graphic>
      </p:graphicFrame>
      <p:sp>
        <p:nvSpPr>
          <p:cNvPr id="4" name="Text Placeholder 3">
            <a:extLst>
              <a:ext uri="{FF2B5EF4-FFF2-40B4-BE49-F238E27FC236}">
                <a16:creationId xmlns:a16="http://schemas.microsoft.com/office/drawing/2014/main" id="{5FF75E47-9D74-48CD-95DE-0CA35CE54A28}"/>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744414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101D-1F14-4470-B21F-32058E52E3D1}"/>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F0A67EDA-A4E1-4F29-8AEA-64321B9144F9}"/>
              </a:ext>
            </a:extLst>
          </p:cNvPr>
          <p:cNvGraphicFramePr>
            <a:graphicFrameLocks noGrp="1"/>
          </p:cNvGraphicFramePr>
          <p:nvPr>
            <p:ph type="tbl" sz="quarter" idx="13"/>
            <p:extLst>
              <p:ext uri="{D42A27DB-BD31-4B8C-83A1-F6EECF244321}">
                <p14:modId xmlns:p14="http://schemas.microsoft.com/office/powerpoint/2010/main" val="3668836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29755367"/>
                    </a:ext>
                  </a:extLst>
                </a:gridCol>
                <a:gridCol w="740664">
                  <a:extLst>
                    <a:ext uri="{9D8B030D-6E8A-4147-A177-3AD203B41FA5}">
                      <a16:colId xmlns:a16="http://schemas.microsoft.com/office/drawing/2014/main" val="1545193288"/>
                    </a:ext>
                  </a:extLst>
                </a:gridCol>
                <a:gridCol w="740664">
                  <a:extLst>
                    <a:ext uri="{9D8B030D-6E8A-4147-A177-3AD203B41FA5}">
                      <a16:colId xmlns:a16="http://schemas.microsoft.com/office/drawing/2014/main" val="2126973367"/>
                    </a:ext>
                  </a:extLst>
                </a:gridCol>
                <a:gridCol w="740664">
                  <a:extLst>
                    <a:ext uri="{9D8B030D-6E8A-4147-A177-3AD203B41FA5}">
                      <a16:colId xmlns:a16="http://schemas.microsoft.com/office/drawing/2014/main" val="194225628"/>
                    </a:ext>
                  </a:extLst>
                </a:gridCol>
                <a:gridCol w="740664">
                  <a:extLst>
                    <a:ext uri="{9D8B030D-6E8A-4147-A177-3AD203B41FA5}">
                      <a16:colId xmlns:a16="http://schemas.microsoft.com/office/drawing/2014/main" val="1372451884"/>
                    </a:ext>
                  </a:extLst>
                </a:gridCol>
                <a:gridCol w="740664">
                  <a:extLst>
                    <a:ext uri="{9D8B030D-6E8A-4147-A177-3AD203B41FA5}">
                      <a16:colId xmlns:a16="http://schemas.microsoft.com/office/drawing/2014/main" val="576799970"/>
                    </a:ext>
                  </a:extLst>
                </a:gridCol>
                <a:gridCol w="740664">
                  <a:extLst>
                    <a:ext uri="{9D8B030D-6E8A-4147-A177-3AD203B41FA5}">
                      <a16:colId xmlns:a16="http://schemas.microsoft.com/office/drawing/2014/main" val="2729057274"/>
                    </a:ext>
                  </a:extLst>
                </a:gridCol>
                <a:gridCol w="740664">
                  <a:extLst>
                    <a:ext uri="{9D8B030D-6E8A-4147-A177-3AD203B41FA5}">
                      <a16:colId xmlns:a16="http://schemas.microsoft.com/office/drawing/2014/main" val="361948962"/>
                    </a:ext>
                  </a:extLst>
                </a:gridCol>
                <a:gridCol w="740664">
                  <a:extLst>
                    <a:ext uri="{9D8B030D-6E8A-4147-A177-3AD203B41FA5}">
                      <a16:colId xmlns:a16="http://schemas.microsoft.com/office/drawing/2014/main" val="1621698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2503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- 2022-10-04 15:42:07</a:t>
                      </a:r>
                      <a:r>
                        <a:rPr kumimoji="0" lang="en-US" sz="1000" b="0" i="0" u="none" strike="noStrike" kern="1200" cap="none" spc="0" normalizeH="0" baseline="0" noProof="0">
                          <a:ln>
                            <a:noFill/>
                          </a:ln>
                          <a:solidFill>
                            <a:prstClr val="black"/>
                          </a:solidFill>
                          <a:effectLst/>
                          <a:uLnTx/>
                          <a:uFillTx/>
                          <a:latin typeface="+mn-lt"/>
                          <a:ea typeface="+mn-ea"/>
                          <a:cs typeface="+mn-cs"/>
                        </a:rPr>
                        <a:t>
 TMNAS and @Philadelphia Insurance Companies employees got together for a Healthy Picnic in the parking lot of our Bala office last week! Employees ate delicious food, enjoyed entertainment from 93.3 WMMR Philadelphia, entered into raffles and got to learn about our benefits and offerings from the many vendors in attendance. This was our first Healthy Picnic since 2019! It was great to be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45.484581497797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0114842"/>
                  </a:ext>
                </a:extLst>
              </a:tr>
            </a:tbl>
          </a:graphicData>
        </a:graphic>
      </p:graphicFrame>
      <p:sp>
        <p:nvSpPr>
          <p:cNvPr id="4" name="Text Placeholder 3">
            <a:extLst>
              <a:ext uri="{FF2B5EF4-FFF2-40B4-BE49-F238E27FC236}">
                <a16:creationId xmlns:a16="http://schemas.microsoft.com/office/drawing/2014/main" id="{99A37ECF-33DD-4732-BEE5-BCEB4A68850D}"/>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92468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E0E8-B38B-42C1-8591-22E36B6DCA92}"/>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48CA4846-093C-438F-96A8-BE6263321BCE}"/>
              </a:ext>
            </a:extLst>
          </p:cNvPr>
          <p:cNvGraphicFramePr>
            <a:graphicFrameLocks noGrp="1"/>
          </p:cNvGraphicFramePr>
          <p:nvPr>
            <p:ph type="tbl" sz="quarter" idx="13"/>
            <p:extLst>
              <p:ext uri="{D42A27DB-BD31-4B8C-83A1-F6EECF244321}">
                <p14:modId xmlns:p14="http://schemas.microsoft.com/office/powerpoint/2010/main" val="149334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73089240"/>
                    </a:ext>
                  </a:extLst>
                </a:gridCol>
                <a:gridCol w="740664">
                  <a:extLst>
                    <a:ext uri="{9D8B030D-6E8A-4147-A177-3AD203B41FA5}">
                      <a16:colId xmlns:a16="http://schemas.microsoft.com/office/drawing/2014/main" val="1358265755"/>
                    </a:ext>
                  </a:extLst>
                </a:gridCol>
                <a:gridCol w="740664">
                  <a:extLst>
                    <a:ext uri="{9D8B030D-6E8A-4147-A177-3AD203B41FA5}">
                      <a16:colId xmlns:a16="http://schemas.microsoft.com/office/drawing/2014/main" val="2015123810"/>
                    </a:ext>
                  </a:extLst>
                </a:gridCol>
                <a:gridCol w="740664">
                  <a:extLst>
                    <a:ext uri="{9D8B030D-6E8A-4147-A177-3AD203B41FA5}">
                      <a16:colId xmlns:a16="http://schemas.microsoft.com/office/drawing/2014/main" val="2290162053"/>
                    </a:ext>
                  </a:extLst>
                </a:gridCol>
                <a:gridCol w="740664">
                  <a:extLst>
                    <a:ext uri="{9D8B030D-6E8A-4147-A177-3AD203B41FA5}">
                      <a16:colId xmlns:a16="http://schemas.microsoft.com/office/drawing/2014/main" val="4285211089"/>
                    </a:ext>
                  </a:extLst>
                </a:gridCol>
                <a:gridCol w="740664">
                  <a:extLst>
                    <a:ext uri="{9D8B030D-6E8A-4147-A177-3AD203B41FA5}">
                      <a16:colId xmlns:a16="http://schemas.microsoft.com/office/drawing/2014/main" val="3099628378"/>
                    </a:ext>
                  </a:extLst>
                </a:gridCol>
                <a:gridCol w="740664">
                  <a:extLst>
                    <a:ext uri="{9D8B030D-6E8A-4147-A177-3AD203B41FA5}">
                      <a16:colId xmlns:a16="http://schemas.microsoft.com/office/drawing/2014/main" val="313066047"/>
                    </a:ext>
                  </a:extLst>
                </a:gridCol>
                <a:gridCol w="740664">
                  <a:extLst>
                    <a:ext uri="{9D8B030D-6E8A-4147-A177-3AD203B41FA5}">
                      <a16:colId xmlns:a16="http://schemas.microsoft.com/office/drawing/2014/main" val="1323654746"/>
                    </a:ext>
                  </a:extLst>
                </a:gridCol>
                <a:gridCol w="740664">
                  <a:extLst>
                    <a:ext uri="{9D8B030D-6E8A-4147-A177-3AD203B41FA5}">
                      <a16:colId xmlns:a16="http://schemas.microsoft.com/office/drawing/2014/main" val="65178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4375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- 2022-11-02 16:56:14</a:t>
                      </a:r>
                      <a:r>
                        <a:rPr kumimoji="0" lang="en-US" sz="1000" b="0" i="0" u="none" strike="noStrike" kern="1200" cap="none" spc="0" normalizeH="0" baseline="0" noProof="0">
                          <a:ln>
                            <a:noFill/>
                          </a:ln>
                          <a:solidFill>
                            <a:prstClr val="black"/>
                          </a:solidFill>
                          <a:effectLst/>
                          <a:uLnTx/>
                          <a:uFillTx/>
                          <a:latin typeface="+mn-lt"/>
                          <a:ea typeface="+mn-ea"/>
                          <a:cs typeface="+mn-cs"/>
                        </a:rPr>
                        <a:t>
 Not only are many of our employees at TMNAS rooting for their hometown team the Philadelphia Phillies in the final series, but one lucky TMNAS employee won the opportunity to go the Citizen's Bank Park TONIGHT! Congrats to Jennifer M. for winning the TMNAS and Philadelphia Insurance Companies joint raffle for two tickets to tonight's game against the Astros. Enjoy the game and #GoPhillies!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39.295001444669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422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- 2022-10-07 16:09:03</a:t>
                      </a:r>
                      <a:r>
                        <a:rPr kumimoji="0" lang="en-US" sz="1000" b="0" i="0" u="none" strike="noStrike" kern="1200" cap="none" spc="0" normalizeH="0" baseline="0" noProof="0">
                          <a:ln>
                            <a:noFill/>
                          </a:ln>
                          <a:solidFill>
                            <a:prstClr val="black"/>
                          </a:solidFill>
                          <a:effectLst/>
                          <a:uLnTx/>
                          <a:uFillTx/>
                          <a:latin typeface="+mn-lt"/>
                          <a:ea typeface="+mn-ea"/>
                          <a:cs typeface="+mn-cs"/>
                        </a:rPr>
                        <a:t>
 To celebrate Customer Service Week, TMNAS employees enjoyed treats in the office, participated in team building activities, nominated coworkers for customer service spotlights, and more! It was another great Customer Service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38.146279949559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7010951"/>
                  </a:ext>
                </a:extLst>
              </a:tr>
            </a:tbl>
          </a:graphicData>
        </a:graphic>
      </p:graphicFrame>
      <p:sp>
        <p:nvSpPr>
          <p:cNvPr id="4" name="Text Placeholder 3">
            <a:extLst>
              <a:ext uri="{FF2B5EF4-FFF2-40B4-BE49-F238E27FC236}">
                <a16:creationId xmlns:a16="http://schemas.microsoft.com/office/drawing/2014/main" id="{587C3DDF-1A4C-47D0-8601-C6DA5DEC9D10}"/>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2522707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9ABC-1852-4821-9C5D-4776385D87EC}"/>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5A2B2CDF-DB59-49B9-82A4-349A2162B6CE}"/>
              </a:ext>
            </a:extLst>
          </p:cNvPr>
          <p:cNvGraphicFramePr>
            <a:graphicFrameLocks noGrp="1"/>
          </p:cNvGraphicFramePr>
          <p:nvPr>
            <p:ph type="tbl" sz="quarter" idx="13"/>
            <p:extLst>
              <p:ext uri="{D42A27DB-BD31-4B8C-83A1-F6EECF244321}">
                <p14:modId xmlns:p14="http://schemas.microsoft.com/office/powerpoint/2010/main" val="294439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3744768"/>
                    </a:ext>
                  </a:extLst>
                </a:gridCol>
                <a:gridCol w="740664">
                  <a:extLst>
                    <a:ext uri="{9D8B030D-6E8A-4147-A177-3AD203B41FA5}">
                      <a16:colId xmlns:a16="http://schemas.microsoft.com/office/drawing/2014/main" val="657413250"/>
                    </a:ext>
                  </a:extLst>
                </a:gridCol>
                <a:gridCol w="740664">
                  <a:extLst>
                    <a:ext uri="{9D8B030D-6E8A-4147-A177-3AD203B41FA5}">
                      <a16:colId xmlns:a16="http://schemas.microsoft.com/office/drawing/2014/main" val="1532795899"/>
                    </a:ext>
                  </a:extLst>
                </a:gridCol>
                <a:gridCol w="740664">
                  <a:extLst>
                    <a:ext uri="{9D8B030D-6E8A-4147-A177-3AD203B41FA5}">
                      <a16:colId xmlns:a16="http://schemas.microsoft.com/office/drawing/2014/main" val="505548607"/>
                    </a:ext>
                  </a:extLst>
                </a:gridCol>
                <a:gridCol w="740664">
                  <a:extLst>
                    <a:ext uri="{9D8B030D-6E8A-4147-A177-3AD203B41FA5}">
                      <a16:colId xmlns:a16="http://schemas.microsoft.com/office/drawing/2014/main" val="3917301364"/>
                    </a:ext>
                  </a:extLst>
                </a:gridCol>
                <a:gridCol w="740664">
                  <a:extLst>
                    <a:ext uri="{9D8B030D-6E8A-4147-A177-3AD203B41FA5}">
                      <a16:colId xmlns:a16="http://schemas.microsoft.com/office/drawing/2014/main" val="297709250"/>
                    </a:ext>
                  </a:extLst>
                </a:gridCol>
                <a:gridCol w="740664">
                  <a:extLst>
                    <a:ext uri="{9D8B030D-6E8A-4147-A177-3AD203B41FA5}">
                      <a16:colId xmlns:a16="http://schemas.microsoft.com/office/drawing/2014/main" val="1614115267"/>
                    </a:ext>
                  </a:extLst>
                </a:gridCol>
                <a:gridCol w="740664">
                  <a:extLst>
                    <a:ext uri="{9D8B030D-6E8A-4147-A177-3AD203B41FA5}">
                      <a16:colId xmlns:a16="http://schemas.microsoft.com/office/drawing/2014/main" val="3167235599"/>
                    </a:ext>
                  </a:extLst>
                </a:gridCol>
                <a:gridCol w="740664">
                  <a:extLst>
                    <a:ext uri="{9D8B030D-6E8A-4147-A177-3AD203B41FA5}">
                      <a16:colId xmlns:a16="http://schemas.microsoft.com/office/drawing/2014/main" val="268926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9251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- 2022-10-21 12:55:28</a:t>
                      </a:r>
                      <a:r>
                        <a:rPr kumimoji="0" lang="en-US" sz="1000" b="0" i="0" u="none" strike="noStrike" kern="1200" cap="none" spc="0" normalizeH="0" baseline="0" noProof="0">
                          <a:ln>
                            <a:noFill/>
                          </a:ln>
                          <a:solidFill>
                            <a:prstClr val="black"/>
                          </a:solidFill>
                          <a:effectLst/>
                          <a:uLnTx/>
                          <a:uFillTx/>
                          <a:latin typeface="+mn-lt"/>
                          <a:ea typeface="+mn-ea"/>
                          <a:cs typeface="+mn-cs"/>
                        </a:rPr>
                        <a:t>
 The global Next Generation Leadership Program just wrapped up its first week-long offsite in New York City! This year long program is designed to develop high-potential global leaders from across the Tokio Marine Group on four key competencies: Self Awareness, Organizational Savvy and Collaboration, Inclusive Leadership, and Creating a Network Across the Tokio Marine Group. The programming kicked off with a fun scavenger hunt where participants took selfies from all over Midtown Manhattan.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32.420238478891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1633539"/>
                  </a:ext>
                </a:extLst>
              </a:tr>
            </a:tbl>
          </a:graphicData>
        </a:graphic>
      </p:graphicFrame>
      <p:sp>
        <p:nvSpPr>
          <p:cNvPr id="4" name="Text Placeholder 3">
            <a:extLst>
              <a:ext uri="{FF2B5EF4-FFF2-40B4-BE49-F238E27FC236}">
                <a16:creationId xmlns:a16="http://schemas.microsoft.com/office/drawing/2014/main" id="{F9F2E1BE-1047-4BD1-B592-F17CA83F7668}"/>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28423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Words>
  <Application>Microsoft Office PowerPoint</Application>
  <PresentationFormat>On-screen Show (4:3)</PresentationFormat>
  <Paragraphs>89</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LinkedIn Posts Table | TMNAS - 1 of 4</vt:lpstr>
      <vt:lpstr>LinkedIn Posts Table | TMNAS - 2 of 4</vt:lpstr>
      <vt:lpstr>LinkedIn Posts Table | TMNAS - 3 of 4</vt:lpstr>
      <vt:lpstr>LinkedIn Posts Table | TMNAS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TMNAS - 1 of 4</dc:title>
  <dc:creator>Administrator</dc:creator>
  <cp:lastModifiedBy>Administrator</cp:lastModifiedBy>
  <cp:revision>1</cp:revision>
  <dcterms:created xsi:type="dcterms:W3CDTF">2023-01-30T21:10:00Z</dcterms:created>
  <dcterms:modified xsi:type="dcterms:W3CDTF">2023-01-30T21:10:16Z</dcterms:modified>
</cp:coreProperties>
</file>