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4C1D9-C3D7-4ED3-9165-00B83B26006B}"/>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25791D41-9407-4709-B58A-2519E36E0E19}"/>
              </a:ext>
            </a:extLst>
          </p:cNvPr>
          <p:cNvGraphicFramePr>
            <a:graphicFrameLocks noGrp="1"/>
          </p:cNvGraphicFramePr>
          <p:nvPr>
            <p:ph type="tbl" sz="quarter" idx="13"/>
            <p:extLst>
              <p:ext uri="{D42A27DB-BD31-4B8C-83A1-F6EECF244321}">
                <p14:modId xmlns:p14="http://schemas.microsoft.com/office/powerpoint/2010/main" val="4044185369"/>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8895238"/>
                    </a:ext>
                  </a:extLst>
                </a:gridCol>
                <a:gridCol w="822960">
                  <a:extLst>
                    <a:ext uri="{9D8B030D-6E8A-4147-A177-3AD203B41FA5}">
                      <a16:colId xmlns:a16="http://schemas.microsoft.com/office/drawing/2014/main" val="3565745530"/>
                    </a:ext>
                  </a:extLst>
                </a:gridCol>
                <a:gridCol w="822960">
                  <a:extLst>
                    <a:ext uri="{9D8B030D-6E8A-4147-A177-3AD203B41FA5}">
                      <a16:colId xmlns:a16="http://schemas.microsoft.com/office/drawing/2014/main" val="579381521"/>
                    </a:ext>
                  </a:extLst>
                </a:gridCol>
                <a:gridCol w="822960">
                  <a:extLst>
                    <a:ext uri="{9D8B030D-6E8A-4147-A177-3AD203B41FA5}">
                      <a16:colId xmlns:a16="http://schemas.microsoft.com/office/drawing/2014/main" val="3423908069"/>
                    </a:ext>
                  </a:extLst>
                </a:gridCol>
                <a:gridCol w="822960">
                  <a:extLst>
                    <a:ext uri="{9D8B030D-6E8A-4147-A177-3AD203B41FA5}">
                      <a16:colId xmlns:a16="http://schemas.microsoft.com/office/drawing/2014/main" val="2733406808"/>
                    </a:ext>
                  </a:extLst>
                </a:gridCol>
                <a:gridCol w="822960">
                  <a:extLst>
                    <a:ext uri="{9D8B030D-6E8A-4147-A177-3AD203B41FA5}">
                      <a16:colId xmlns:a16="http://schemas.microsoft.com/office/drawing/2014/main" val="161575831"/>
                    </a:ext>
                  </a:extLst>
                </a:gridCol>
                <a:gridCol w="822960">
                  <a:extLst>
                    <a:ext uri="{9D8B030D-6E8A-4147-A177-3AD203B41FA5}">
                      <a16:colId xmlns:a16="http://schemas.microsoft.com/office/drawing/2014/main" val="298007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702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- 2022-12-30 14:12:48</a:t>
                      </a:r>
                      <a:r>
                        <a:rPr kumimoji="0" lang="en-US" sz="1000" b="0" i="0" u="none" strike="noStrike" kern="1200" cap="none" spc="0" normalizeH="0" baseline="0" noProof="0">
                          <a:ln>
                            <a:noFill/>
                          </a:ln>
                          <a:solidFill>
                            <a:prstClr val="black"/>
                          </a:solidFill>
                          <a:effectLst/>
                          <a:uLnTx/>
                          <a:uFillTx/>
                          <a:latin typeface="+mn-lt"/>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In actuary.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8796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- 2022-10-28 15:30:19</a:t>
                      </a:r>
                      <a:r>
                        <a:rPr kumimoji="0" lang="en-US" sz="1000" b="0" i="0" u="none" strike="noStrike" kern="1200" cap="none" spc="0" normalizeH="0" baseline="0" noProof="0">
                          <a:ln>
                            <a:noFill/>
                          </a:ln>
                          <a:solidFill>
                            <a:prstClr val="black"/>
                          </a:solidFill>
                          <a:effectLst/>
                          <a:uLnTx/>
                          <a:uFillTx/>
                          <a:latin typeface="+mn-lt"/>
                          <a:ea typeface="+mn-ea"/>
                          <a:cs typeface="+mn-cs"/>
                        </a:rPr>
                        <a:t>
 The TMNAS team is READY for the final series and to cap off this #RedOctober with a bang! ⚾ This week, we had a Phillies Spirit Day in our home office in Bala Cynwyd, PA where employees wore their favorite gear and dined on one of Philly's most coveted cuisines, soft pretzels! Good luck to the @phillies in their first match up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3968128"/>
                  </a:ext>
                </a:extLst>
              </a:tr>
            </a:tbl>
          </a:graphicData>
        </a:graphic>
      </p:graphicFrame>
      <p:sp>
        <p:nvSpPr>
          <p:cNvPr id="4" name="Text Placeholder 3">
            <a:extLst>
              <a:ext uri="{FF2B5EF4-FFF2-40B4-BE49-F238E27FC236}">
                <a16:creationId xmlns:a16="http://schemas.microsoft.com/office/drawing/2014/main" id="{0097114E-CA84-4DF6-8E0A-AEC806AA8211}"/>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459564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0854-FBDC-48B4-999C-5B5724C2CF8D}"/>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3FE07E6B-B270-4FB5-A34C-C7BF6BB44A50}"/>
              </a:ext>
            </a:extLst>
          </p:cNvPr>
          <p:cNvGraphicFramePr>
            <a:graphicFrameLocks noGrp="1"/>
          </p:cNvGraphicFramePr>
          <p:nvPr>
            <p:ph type="tbl" sz="quarter" idx="13"/>
            <p:extLst>
              <p:ext uri="{D42A27DB-BD31-4B8C-83A1-F6EECF244321}">
                <p14:modId xmlns:p14="http://schemas.microsoft.com/office/powerpoint/2010/main" val="72608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0839831"/>
                    </a:ext>
                  </a:extLst>
                </a:gridCol>
                <a:gridCol w="822960">
                  <a:extLst>
                    <a:ext uri="{9D8B030D-6E8A-4147-A177-3AD203B41FA5}">
                      <a16:colId xmlns:a16="http://schemas.microsoft.com/office/drawing/2014/main" val="2279799259"/>
                    </a:ext>
                  </a:extLst>
                </a:gridCol>
                <a:gridCol w="822960">
                  <a:extLst>
                    <a:ext uri="{9D8B030D-6E8A-4147-A177-3AD203B41FA5}">
                      <a16:colId xmlns:a16="http://schemas.microsoft.com/office/drawing/2014/main" val="2830648353"/>
                    </a:ext>
                  </a:extLst>
                </a:gridCol>
                <a:gridCol w="822960">
                  <a:extLst>
                    <a:ext uri="{9D8B030D-6E8A-4147-A177-3AD203B41FA5}">
                      <a16:colId xmlns:a16="http://schemas.microsoft.com/office/drawing/2014/main" val="1188368869"/>
                    </a:ext>
                  </a:extLst>
                </a:gridCol>
                <a:gridCol w="822960">
                  <a:extLst>
                    <a:ext uri="{9D8B030D-6E8A-4147-A177-3AD203B41FA5}">
                      <a16:colId xmlns:a16="http://schemas.microsoft.com/office/drawing/2014/main" val="2866008460"/>
                    </a:ext>
                  </a:extLst>
                </a:gridCol>
                <a:gridCol w="822960">
                  <a:extLst>
                    <a:ext uri="{9D8B030D-6E8A-4147-A177-3AD203B41FA5}">
                      <a16:colId xmlns:a16="http://schemas.microsoft.com/office/drawing/2014/main" val="2332205268"/>
                    </a:ext>
                  </a:extLst>
                </a:gridCol>
                <a:gridCol w="822960">
                  <a:extLst>
                    <a:ext uri="{9D8B030D-6E8A-4147-A177-3AD203B41FA5}">
                      <a16:colId xmlns:a16="http://schemas.microsoft.com/office/drawing/2014/main" val="1155033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626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- 2022-12-09 11:22:48</a:t>
                      </a:r>
                      <a:r>
                        <a:rPr kumimoji="0" lang="en-US" sz="1000" b="0" i="0" u="none" strike="noStrike" kern="1200" cap="none" spc="0" normalizeH="0" baseline="0" noProof="0">
                          <a:ln>
                            <a:noFill/>
                          </a:ln>
                          <a:solidFill>
                            <a:prstClr val="black"/>
                          </a:solidFill>
                          <a:effectLst/>
                          <a:uLnTx/>
                          <a:uFillTx/>
                          <a:latin typeface="+mn-lt"/>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934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- 2022-12-15 16:16:04</a:t>
                      </a:r>
                      <a:r>
                        <a:rPr kumimoji="0" lang="en-US" sz="1000" b="0" i="0" u="none" strike="noStrike" kern="1200" cap="none" spc="0" normalizeH="0" baseline="0" noProof="0">
                          <a:ln>
                            <a:noFill/>
                          </a:ln>
                          <a:solidFill>
                            <a:prstClr val="black"/>
                          </a:solidFill>
                          <a:effectLst/>
                          <a:uLnTx/>
                          <a:uFillTx/>
                          <a:latin typeface="+mn-lt"/>
                          <a:ea typeface="+mn-ea"/>
                          <a:cs typeface="+mn-cs"/>
                        </a:rPr>
                        <a:t>
 On Tuesday, we celebrated our 10th Annual Holiday Party here in Bala Cynwyd with delicious catered food, festive hot beverages, and plenty of recognitions and celebrations! As this was the first time we've done the party as a hybrid event,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3809788"/>
                  </a:ext>
                </a:extLst>
              </a:tr>
            </a:tbl>
          </a:graphicData>
        </a:graphic>
      </p:graphicFrame>
      <p:sp>
        <p:nvSpPr>
          <p:cNvPr id="4" name="Text Placeholder 3">
            <a:extLst>
              <a:ext uri="{FF2B5EF4-FFF2-40B4-BE49-F238E27FC236}">
                <a16:creationId xmlns:a16="http://schemas.microsoft.com/office/drawing/2014/main" id="{7E4CA6FB-68BE-4E14-8FAA-B37E40134617}"/>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79214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64FFE-C9F3-4897-9A68-BDAFB387CB4E}"/>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EAE80753-392D-49C3-B619-1CA0745ECDB3}"/>
              </a:ext>
            </a:extLst>
          </p:cNvPr>
          <p:cNvGraphicFramePr>
            <a:graphicFrameLocks noGrp="1"/>
          </p:cNvGraphicFramePr>
          <p:nvPr>
            <p:ph type="tbl" sz="quarter" idx="13"/>
            <p:extLst>
              <p:ext uri="{D42A27DB-BD31-4B8C-83A1-F6EECF244321}">
                <p14:modId xmlns:p14="http://schemas.microsoft.com/office/powerpoint/2010/main" val="127016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8700013"/>
                    </a:ext>
                  </a:extLst>
                </a:gridCol>
                <a:gridCol w="822960">
                  <a:extLst>
                    <a:ext uri="{9D8B030D-6E8A-4147-A177-3AD203B41FA5}">
                      <a16:colId xmlns:a16="http://schemas.microsoft.com/office/drawing/2014/main" val="3790039004"/>
                    </a:ext>
                  </a:extLst>
                </a:gridCol>
                <a:gridCol w="822960">
                  <a:extLst>
                    <a:ext uri="{9D8B030D-6E8A-4147-A177-3AD203B41FA5}">
                      <a16:colId xmlns:a16="http://schemas.microsoft.com/office/drawing/2014/main" val="703430715"/>
                    </a:ext>
                  </a:extLst>
                </a:gridCol>
                <a:gridCol w="822960">
                  <a:extLst>
                    <a:ext uri="{9D8B030D-6E8A-4147-A177-3AD203B41FA5}">
                      <a16:colId xmlns:a16="http://schemas.microsoft.com/office/drawing/2014/main" val="3921766024"/>
                    </a:ext>
                  </a:extLst>
                </a:gridCol>
                <a:gridCol w="822960">
                  <a:extLst>
                    <a:ext uri="{9D8B030D-6E8A-4147-A177-3AD203B41FA5}">
                      <a16:colId xmlns:a16="http://schemas.microsoft.com/office/drawing/2014/main" val="2749602333"/>
                    </a:ext>
                  </a:extLst>
                </a:gridCol>
                <a:gridCol w="822960">
                  <a:extLst>
                    <a:ext uri="{9D8B030D-6E8A-4147-A177-3AD203B41FA5}">
                      <a16:colId xmlns:a16="http://schemas.microsoft.com/office/drawing/2014/main" val="921510668"/>
                    </a:ext>
                  </a:extLst>
                </a:gridCol>
                <a:gridCol w="822960">
                  <a:extLst>
                    <a:ext uri="{9D8B030D-6E8A-4147-A177-3AD203B41FA5}">
                      <a16:colId xmlns:a16="http://schemas.microsoft.com/office/drawing/2014/main" val="314653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99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- 2022-10-31 15:45:29</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from TMNAS employees and their families!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32505490"/>
                  </a:ext>
                </a:extLst>
              </a:tr>
            </a:tbl>
          </a:graphicData>
        </a:graphic>
      </p:graphicFrame>
      <p:sp>
        <p:nvSpPr>
          <p:cNvPr id="4" name="Text Placeholder 3">
            <a:extLst>
              <a:ext uri="{FF2B5EF4-FFF2-40B4-BE49-F238E27FC236}">
                <a16:creationId xmlns:a16="http://schemas.microsoft.com/office/drawing/2014/main" id="{863CB9DE-20C3-4C69-8289-61459682AFC6}"/>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977991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118</Words>
  <Application>Microsoft Office PowerPoint</Application>
  <PresentationFormat>On-screen Show (4:3)</PresentationFormat>
  <Paragraphs>62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TMNAS - 1 of 3</vt:lpstr>
      <vt:lpstr>Facebook Own Posts Table | TMNAS - 2 of 3</vt:lpstr>
      <vt:lpstr>Facebook Own Posts Table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TMNAS - 1 of 3</dc:title>
  <dc:creator>Administrator</dc:creator>
  <cp:lastModifiedBy>Administrator</cp:lastModifiedBy>
  <cp:revision>1</cp:revision>
  <dcterms:created xsi:type="dcterms:W3CDTF">2023-01-30T21:05:24Z</dcterms:created>
  <dcterms:modified xsi:type="dcterms:W3CDTF">2023-01-30T21:05:42Z</dcterms:modified>
</cp:coreProperties>
</file>