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3" r:id="rId36"/>
    <p:sldId id="294"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CC56E-A877-4C2D-884E-13B508816A30}"/>
              </a:ext>
            </a:extLst>
          </p:cNvPr>
          <p:cNvSpPr>
            <a:spLocks noGrp="1"/>
          </p:cNvSpPr>
          <p:nvPr>
            <p:ph type="ctrTitle"/>
          </p:nvPr>
        </p:nvSpPr>
        <p:spPr/>
        <p:txBody>
          <a:bodyPr/>
          <a:lstStyle/>
          <a:p>
            <a:r>
              <a:rPr lang="en-US"/>
              <a:t>Top Posts</a:t>
            </a:r>
          </a:p>
        </p:txBody>
      </p:sp>
      <p:sp>
        <p:nvSpPr>
          <p:cNvPr id="3" name="Subtitle 2">
            <a:extLst>
              <a:ext uri="{FF2B5EF4-FFF2-40B4-BE49-F238E27FC236}">
                <a16:creationId xmlns:a16="http://schemas.microsoft.com/office/drawing/2014/main" id="{451188FD-993C-41D0-B89F-64285C6292A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590950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8544C-738B-4C77-8490-113FC233857B}"/>
              </a:ext>
            </a:extLst>
          </p:cNvPr>
          <p:cNvSpPr>
            <a:spLocks noGrp="1"/>
          </p:cNvSpPr>
          <p:nvPr>
            <p:ph type="title"/>
          </p:nvPr>
        </p:nvSpPr>
        <p:spPr/>
        <p:txBody>
          <a:bodyPr/>
          <a:lstStyle/>
          <a:p>
            <a:r>
              <a:rPr lang="en-US"/>
              <a:t>Facebook Own Posts Table | Philadelphia Insurance - 1 of 12</a:t>
            </a:r>
          </a:p>
        </p:txBody>
      </p:sp>
      <p:graphicFrame>
        <p:nvGraphicFramePr>
          <p:cNvPr id="5" name="Table Placeholder 4">
            <a:extLst>
              <a:ext uri="{FF2B5EF4-FFF2-40B4-BE49-F238E27FC236}">
                <a16:creationId xmlns:a16="http://schemas.microsoft.com/office/drawing/2014/main" id="{4F6B8461-2A3B-42EF-86D3-D3E7170A9FC8}"/>
              </a:ext>
            </a:extLst>
          </p:cNvPr>
          <p:cNvGraphicFramePr>
            <a:graphicFrameLocks noGrp="1"/>
          </p:cNvGraphicFramePr>
          <p:nvPr>
            <p:ph type="tbl" sz="quarter" idx="13"/>
            <p:extLst>
              <p:ext uri="{D42A27DB-BD31-4B8C-83A1-F6EECF244321}">
                <p14:modId xmlns:p14="http://schemas.microsoft.com/office/powerpoint/2010/main" val="290522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95239002"/>
                    </a:ext>
                  </a:extLst>
                </a:gridCol>
                <a:gridCol w="1481328">
                  <a:extLst>
                    <a:ext uri="{9D8B030D-6E8A-4147-A177-3AD203B41FA5}">
                      <a16:colId xmlns:a16="http://schemas.microsoft.com/office/drawing/2014/main" val="1573665233"/>
                    </a:ext>
                  </a:extLst>
                </a:gridCol>
                <a:gridCol w="493776">
                  <a:extLst>
                    <a:ext uri="{9D8B030D-6E8A-4147-A177-3AD203B41FA5}">
                      <a16:colId xmlns:a16="http://schemas.microsoft.com/office/drawing/2014/main" val="2565939423"/>
                    </a:ext>
                  </a:extLst>
                </a:gridCol>
                <a:gridCol w="493776">
                  <a:extLst>
                    <a:ext uri="{9D8B030D-6E8A-4147-A177-3AD203B41FA5}">
                      <a16:colId xmlns:a16="http://schemas.microsoft.com/office/drawing/2014/main" val="2961713591"/>
                    </a:ext>
                  </a:extLst>
                </a:gridCol>
                <a:gridCol w="493776">
                  <a:extLst>
                    <a:ext uri="{9D8B030D-6E8A-4147-A177-3AD203B41FA5}">
                      <a16:colId xmlns:a16="http://schemas.microsoft.com/office/drawing/2014/main" val="2597066724"/>
                    </a:ext>
                  </a:extLst>
                </a:gridCol>
                <a:gridCol w="493776">
                  <a:extLst>
                    <a:ext uri="{9D8B030D-6E8A-4147-A177-3AD203B41FA5}">
                      <a16:colId xmlns:a16="http://schemas.microsoft.com/office/drawing/2014/main" val="2695774346"/>
                    </a:ext>
                  </a:extLst>
                </a:gridCol>
                <a:gridCol w="493776">
                  <a:extLst>
                    <a:ext uri="{9D8B030D-6E8A-4147-A177-3AD203B41FA5}">
                      <a16:colId xmlns:a16="http://schemas.microsoft.com/office/drawing/2014/main" val="1535198639"/>
                    </a:ext>
                  </a:extLst>
                </a:gridCol>
                <a:gridCol w="493776">
                  <a:extLst>
                    <a:ext uri="{9D8B030D-6E8A-4147-A177-3AD203B41FA5}">
                      <a16:colId xmlns:a16="http://schemas.microsoft.com/office/drawing/2014/main" val="2709623255"/>
                    </a:ext>
                  </a:extLst>
                </a:gridCol>
                <a:gridCol w="493776">
                  <a:extLst>
                    <a:ext uri="{9D8B030D-6E8A-4147-A177-3AD203B41FA5}">
                      <a16:colId xmlns:a16="http://schemas.microsoft.com/office/drawing/2014/main" val="590484360"/>
                    </a:ext>
                  </a:extLst>
                </a:gridCol>
                <a:gridCol w="493776">
                  <a:extLst>
                    <a:ext uri="{9D8B030D-6E8A-4147-A177-3AD203B41FA5}">
                      <a16:colId xmlns:a16="http://schemas.microsoft.com/office/drawing/2014/main" val="3865136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60783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- 2022-03-17 15:12:58</a:t>
                      </a:r>
                      <a:r>
                        <a:rPr kumimoji="0" lang="en-US" sz="1000" b="0" i="0" u="none" strike="noStrike" kern="1200" cap="none" spc="0" normalizeH="0" baseline="0" noProof="0">
                          <a:ln>
                            <a:noFill/>
                          </a:ln>
                          <a:solidFill>
                            <a:prstClr val="black"/>
                          </a:solidFill>
                          <a:effectLst/>
                          <a:uLnTx/>
                          <a:uFillTx/>
                          <a:latin typeface="+mn-lt"/>
                          <a:ea typeface="+mn-ea"/>
                          <a:cs typeface="+mn-cs"/>
                        </a:rPr>
                        <a:t>
 In honor of #WomensHistoryMonth, #TEAMPHLY partnered with the Women's Wisdom Initiative to create traveling postcards for survivors of #genderviolence. The hand-crafted postcards will be placed in bags along with other necessities and donated to #domesticabuse shelters around the world. Traveling Postcards #volunteerwork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3162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- 2022-04-13 18:27:05</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Plano, TX office volunteered to make #Easter bunny bags from paper lunch bags and filled them with candy and kind messages. The bags were donated to Firewheel Town Village, a local residential community for seniors. #TEAMPHLY #givingback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01406755"/>
                  </a:ext>
                </a:extLst>
              </a:tr>
            </a:tbl>
          </a:graphicData>
        </a:graphic>
      </p:graphicFrame>
      <p:sp>
        <p:nvSpPr>
          <p:cNvPr id="4" name="Text Placeholder 3">
            <a:extLst>
              <a:ext uri="{FF2B5EF4-FFF2-40B4-BE49-F238E27FC236}">
                <a16:creationId xmlns:a16="http://schemas.microsoft.com/office/drawing/2014/main" id="{DE9AFCCA-D408-4F2E-A0F0-9C32622B757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05230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F225F-1D8C-4571-BA96-66E36204C847}"/>
              </a:ext>
            </a:extLst>
          </p:cNvPr>
          <p:cNvSpPr>
            <a:spLocks noGrp="1"/>
          </p:cNvSpPr>
          <p:nvPr>
            <p:ph type="title"/>
          </p:nvPr>
        </p:nvSpPr>
        <p:spPr/>
        <p:txBody>
          <a:bodyPr/>
          <a:lstStyle/>
          <a:p>
            <a:r>
              <a:rPr lang="en-US"/>
              <a:t>Facebook Own Posts Table | Philadelphia Insurance - 2 of 12</a:t>
            </a:r>
          </a:p>
        </p:txBody>
      </p:sp>
      <p:graphicFrame>
        <p:nvGraphicFramePr>
          <p:cNvPr id="5" name="Table Placeholder 4">
            <a:extLst>
              <a:ext uri="{FF2B5EF4-FFF2-40B4-BE49-F238E27FC236}">
                <a16:creationId xmlns:a16="http://schemas.microsoft.com/office/drawing/2014/main" id="{D48F8252-BDE4-4AE5-9529-A8CB18ACC20B}"/>
              </a:ext>
            </a:extLst>
          </p:cNvPr>
          <p:cNvGraphicFramePr>
            <a:graphicFrameLocks noGrp="1"/>
          </p:cNvGraphicFramePr>
          <p:nvPr>
            <p:ph type="tbl" sz="quarter" idx="13"/>
            <p:extLst>
              <p:ext uri="{D42A27DB-BD31-4B8C-83A1-F6EECF244321}">
                <p14:modId xmlns:p14="http://schemas.microsoft.com/office/powerpoint/2010/main" val="3933832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30259800"/>
                    </a:ext>
                  </a:extLst>
                </a:gridCol>
                <a:gridCol w="1481328">
                  <a:extLst>
                    <a:ext uri="{9D8B030D-6E8A-4147-A177-3AD203B41FA5}">
                      <a16:colId xmlns:a16="http://schemas.microsoft.com/office/drawing/2014/main" val="2113148342"/>
                    </a:ext>
                  </a:extLst>
                </a:gridCol>
                <a:gridCol w="493776">
                  <a:extLst>
                    <a:ext uri="{9D8B030D-6E8A-4147-A177-3AD203B41FA5}">
                      <a16:colId xmlns:a16="http://schemas.microsoft.com/office/drawing/2014/main" val="181746417"/>
                    </a:ext>
                  </a:extLst>
                </a:gridCol>
                <a:gridCol w="493776">
                  <a:extLst>
                    <a:ext uri="{9D8B030D-6E8A-4147-A177-3AD203B41FA5}">
                      <a16:colId xmlns:a16="http://schemas.microsoft.com/office/drawing/2014/main" val="2679846909"/>
                    </a:ext>
                  </a:extLst>
                </a:gridCol>
                <a:gridCol w="493776">
                  <a:extLst>
                    <a:ext uri="{9D8B030D-6E8A-4147-A177-3AD203B41FA5}">
                      <a16:colId xmlns:a16="http://schemas.microsoft.com/office/drawing/2014/main" val="2104458619"/>
                    </a:ext>
                  </a:extLst>
                </a:gridCol>
                <a:gridCol w="493776">
                  <a:extLst>
                    <a:ext uri="{9D8B030D-6E8A-4147-A177-3AD203B41FA5}">
                      <a16:colId xmlns:a16="http://schemas.microsoft.com/office/drawing/2014/main" val="2357418916"/>
                    </a:ext>
                  </a:extLst>
                </a:gridCol>
                <a:gridCol w="493776">
                  <a:extLst>
                    <a:ext uri="{9D8B030D-6E8A-4147-A177-3AD203B41FA5}">
                      <a16:colId xmlns:a16="http://schemas.microsoft.com/office/drawing/2014/main" val="4151011743"/>
                    </a:ext>
                  </a:extLst>
                </a:gridCol>
                <a:gridCol w="493776">
                  <a:extLst>
                    <a:ext uri="{9D8B030D-6E8A-4147-A177-3AD203B41FA5}">
                      <a16:colId xmlns:a16="http://schemas.microsoft.com/office/drawing/2014/main" val="1713013507"/>
                    </a:ext>
                  </a:extLst>
                </a:gridCol>
                <a:gridCol w="493776">
                  <a:extLst>
                    <a:ext uri="{9D8B030D-6E8A-4147-A177-3AD203B41FA5}">
                      <a16:colId xmlns:a16="http://schemas.microsoft.com/office/drawing/2014/main" val="556763613"/>
                    </a:ext>
                  </a:extLst>
                </a:gridCol>
                <a:gridCol w="493776">
                  <a:extLst>
                    <a:ext uri="{9D8B030D-6E8A-4147-A177-3AD203B41FA5}">
                      <a16:colId xmlns:a16="http://schemas.microsoft.com/office/drawing/2014/main" val="2623963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91419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- 2022-01-07 11:01:48</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our Chief Underwriting Officer John Doyle to Executive Vice President! 
Learn more: https://bit.ly/3f23MWw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53681626"/>
                  </a:ext>
                </a:extLst>
              </a:tr>
            </a:tbl>
          </a:graphicData>
        </a:graphic>
      </p:graphicFrame>
      <p:sp>
        <p:nvSpPr>
          <p:cNvPr id="4" name="Text Placeholder 3">
            <a:extLst>
              <a:ext uri="{FF2B5EF4-FFF2-40B4-BE49-F238E27FC236}">
                <a16:creationId xmlns:a16="http://schemas.microsoft.com/office/drawing/2014/main" id="{2F5C1EEF-8B26-4294-929E-8742A5C8FD9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892163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FB180-FD78-4CB5-9E88-332903244AFE}"/>
              </a:ext>
            </a:extLst>
          </p:cNvPr>
          <p:cNvSpPr>
            <a:spLocks noGrp="1"/>
          </p:cNvSpPr>
          <p:nvPr>
            <p:ph type="title"/>
          </p:nvPr>
        </p:nvSpPr>
        <p:spPr/>
        <p:txBody>
          <a:bodyPr/>
          <a:lstStyle/>
          <a:p>
            <a:r>
              <a:rPr lang="en-US"/>
              <a:t>Facebook Own Posts Table | Philadelphia Insurance - 3 of 12</a:t>
            </a:r>
          </a:p>
        </p:txBody>
      </p:sp>
      <p:graphicFrame>
        <p:nvGraphicFramePr>
          <p:cNvPr id="5" name="Table Placeholder 4">
            <a:extLst>
              <a:ext uri="{FF2B5EF4-FFF2-40B4-BE49-F238E27FC236}">
                <a16:creationId xmlns:a16="http://schemas.microsoft.com/office/drawing/2014/main" id="{33B2DC8D-1BE6-4979-B7E6-4E98AD127238}"/>
              </a:ext>
            </a:extLst>
          </p:cNvPr>
          <p:cNvGraphicFramePr>
            <a:graphicFrameLocks noGrp="1"/>
          </p:cNvGraphicFramePr>
          <p:nvPr>
            <p:ph type="tbl" sz="quarter" idx="13"/>
            <p:extLst>
              <p:ext uri="{D42A27DB-BD31-4B8C-83A1-F6EECF244321}">
                <p14:modId xmlns:p14="http://schemas.microsoft.com/office/powerpoint/2010/main" val="2244248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34857970"/>
                    </a:ext>
                  </a:extLst>
                </a:gridCol>
                <a:gridCol w="1481328">
                  <a:extLst>
                    <a:ext uri="{9D8B030D-6E8A-4147-A177-3AD203B41FA5}">
                      <a16:colId xmlns:a16="http://schemas.microsoft.com/office/drawing/2014/main" val="553609497"/>
                    </a:ext>
                  </a:extLst>
                </a:gridCol>
                <a:gridCol w="493776">
                  <a:extLst>
                    <a:ext uri="{9D8B030D-6E8A-4147-A177-3AD203B41FA5}">
                      <a16:colId xmlns:a16="http://schemas.microsoft.com/office/drawing/2014/main" val="1008939565"/>
                    </a:ext>
                  </a:extLst>
                </a:gridCol>
                <a:gridCol w="493776">
                  <a:extLst>
                    <a:ext uri="{9D8B030D-6E8A-4147-A177-3AD203B41FA5}">
                      <a16:colId xmlns:a16="http://schemas.microsoft.com/office/drawing/2014/main" val="613485863"/>
                    </a:ext>
                  </a:extLst>
                </a:gridCol>
                <a:gridCol w="493776">
                  <a:extLst>
                    <a:ext uri="{9D8B030D-6E8A-4147-A177-3AD203B41FA5}">
                      <a16:colId xmlns:a16="http://schemas.microsoft.com/office/drawing/2014/main" val="2626413795"/>
                    </a:ext>
                  </a:extLst>
                </a:gridCol>
                <a:gridCol w="493776">
                  <a:extLst>
                    <a:ext uri="{9D8B030D-6E8A-4147-A177-3AD203B41FA5}">
                      <a16:colId xmlns:a16="http://schemas.microsoft.com/office/drawing/2014/main" val="2759482646"/>
                    </a:ext>
                  </a:extLst>
                </a:gridCol>
                <a:gridCol w="493776">
                  <a:extLst>
                    <a:ext uri="{9D8B030D-6E8A-4147-A177-3AD203B41FA5}">
                      <a16:colId xmlns:a16="http://schemas.microsoft.com/office/drawing/2014/main" val="3006397587"/>
                    </a:ext>
                  </a:extLst>
                </a:gridCol>
                <a:gridCol w="493776">
                  <a:extLst>
                    <a:ext uri="{9D8B030D-6E8A-4147-A177-3AD203B41FA5}">
                      <a16:colId xmlns:a16="http://schemas.microsoft.com/office/drawing/2014/main" val="3876758042"/>
                    </a:ext>
                  </a:extLst>
                </a:gridCol>
                <a:gridCol w="493776">
                  <a:extLst>
                    <a:ext uri="{9D8B030D-6E8A-4147-A177-3AD203B41FA5}">
                      <a16:colId xmlns:a16="http://schemas.microsoft.com/office/drawing/2014/main" val="3826210381"/>
                    </a:ext>
                  </a:extLst>
                </a:gridCol>
                <a:gridCol w="493776">
                  <a:extLst>
                    <a:ext uri="{9D8B030D-6E8A-4147-A177-3AD203B41FA5}">
                      <a16:colId xmlns:a16="http://schemas.microsoft.com/office/drawing/2014/main" val="4164047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0559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- 2022-10-31 13:23:26</a:t>
                      </a:r>
                      <a:r>
                        <a:rPr kumimoji="0" lang="en-US" sz="1000" b="0" i="0" u="none" strike="noStrike" kern="1200" cap="none" spc="0" normalizeH="0" baseline="0" noProof="0">
                          <a:ln>
                            <a:noFill/>
                          </a:ln>
                          <a:solidFill>
                            <a:prstClr val="black"/>
                          </a:solidFill>
                          <a:effectLst/>
                          <a:uLnTx/>
                          <a:uFillTx/>
                          <a:latin typeface="+mn-lt"/>
                          <a:ea typeface="+mn-ea"/>
                          <a:cs typeface="+mn-cs"/>
                        </a:rPr>
                        <a:t>
 Cast your vote to help us pick our winning pumpkins! 🗳🎃
To celebrate Halloween, we challenged #TEAMPHLY to a pumpkin carving contest for a chance to win a prize. We’ve narrowed down the submissions to six finalists and we need your help to pick the winner. 
💬 Comment below with the number of your favorite pumpkin to cast your vote! #happyhalloween #pumpkingcarving #instagramcontest #PHLYHalloweenContest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82785025"/>
                  </a:ext>
                </a:extLst>
              </a:tr>
            </a:tbl>
          </a:graphicData>
        </a:graphic>
      </p:graphicFrame>
      <p:sp>
        <p:nvSpPr>
          <p:cNvPr id="4" name="Text Placeholder 3">
            <a:extLst>
              <a:ext uri="{FF2B5EF4-FFF2-40B4-BE49-F238E27FC236}">
                <a16:creationId xmlns:a16="http://schemas.microsoft.com/office/drawing/2014/main" id="{4BCBA1F7-4727-4CA4-B7AF-DBAE84D97CE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277817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FB399-7F73-455F-B468-0272527B8888}"/>
              </a:ext>
            </a:extLst>
          </p:cNvPr>
          <p:cNvSpPr>
            <a:spLocks noGrp="1"/>
          </p:cNvSpPr>
          <p:nvPr>
            <p:ph type="title"/>
          </p:nvPr>
        </p:nvSpPr>
        <p:spPr/>
        <p:txBody>
          <a:bodyPr/>
          <a:lstStyle/>
          <a:p>
            <a:r>
              <a:rPr lang="en-US"/>
              <a:t>Facebook Own Posts Table | Philadelphia Insurance - 4 of 12</a:t>
            </a:r>
          </a:p>
        </p:txBody>
      </p:sp>
      <p:graphicFrame>
        <p:nvGraphicFramePr>
          <p:cNvPr id="5" name="Table Placeholder 4">
            <a:extLst>
              <a:ext uri="{FF2B5EF4-FFF2-40B4-BE49-F238E27FC236}">
                <a16:creationId xmlns:a16="http://schemas.microsoft.com/office/drawing/2014/main" id="{E439C5F3-12CB-4EB9-9B69-699831CEF6D7}"/>
              </a:ext>
            </a:extLst>
          </p:cNvPr>
          <p:cNvGraphicFramePr>
            <a:graphicFrameLocks noGrp="1"/>
          </p:cNvGraphicFramePr>
          <p:nvPr>
            <p:ph type="tbl" sz="quarter" idx="13"/>
            <p:extLst>
              <p:ext uri="{D42A27DB-BD31-4B8C-83A1-F6EECF244321}">
                <p14:modId xmlns:p14="http://schemas.microsoft.com/office/powerpoint/2010/main" val="3271555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56272518"/>
                    </a:ext>
                  </a:extLst>
                </a:gridCol>
                <a:gridCol w="1481328">
                  <a:extLst>
                    <a:ext uri="{9D8B030D-6E8A-4147-A177-3AD203B41FA5}">
                      <a16:colId xmlns:a16="http://schemas.microsoft.com/office/drawing/2014/main" val="1848193648"/>
                    </a:ext>
                  </a:extLst>
                </a:gridCol>
                <a:gridCol w="493776">
                  <a:extLst>
                    <a:ext uri="{9D8B030D-6E8A-4147-A177-3AD203B41FA5}">
                      <a16:colId xmlns:a16="http://schemas.microsoft.com/office/drawing/2014/main" val="2881173628"/>
                    </a:ext>
                  </a:extLst>
                </a:gridCol>
                <a:gridCol w="493776">
                  <a:extLst>
                    <a:ext uri="{9D8B030D-6E8A-4147-A177-3AD203B41FA5}">
                      <a16:colId xmlns:a16="http://schemas.microsoft.com/office/drawing/2014/main" val="3513295917"/>
                    </a:ext>
                  </a:extLst>
                </a:gridCol>
                <a:gridCol w="493776">
                  <a:extLst>
                    <a:ext uri="{9D8B030D-6E8A-4147-A177-3AD203B41FA5}">
                      <a16:colId xmlns:a16="http://schemas.microsoft.com/office/drawing/2014/main" val="3541078427"/>
                    </a:ext>
                  </a:extLst>
                </a:gridCol>
                <a:gridCol w="493776">
                  <a:extLst>
                    <a:ext uri="{9D8B030D-6E8A-4147-A177-3AD203B41FA5}">
                      <a16:colId xmlns:a16="http://schemas.microsoft.com/office/drawing/2014/main" val="2896043460"/>
                    </a:ext>
                  </a:extLst>
                </a:gridCol>
                <a:gridCol w="493776">
                  <a:extLst>
                    <a:ext uri="{9D8B030D-6E8A-4147-A177-3AD203B41FA5}">
                      <a16:colId xmlns:a16="http://schemas.microsoft.com/office/drawing/2014/main" val="77812273"/>
                    </a:ext>
                  </a:extLst>
                </a:gridCol>
                <a:gridCol w="493776">
                  <a:extLst>
                    <a:ext uri="{9D8B030D-6E8A-4147-A177-3AD203B41FA5}">
                      <a16:colId xmlns:a16="http://schemas.microsoft.com/office/drawing/2014/main" val="2377046692"/>
                    </a:ext>
                  </a:extLst>
                </a:gridCol>
                <a:gridCol w="493776">
                  <a:extLst>
                    <a:ext uri="{9D8B030D-6E8A-4147-A177-3AD203B41FA5}">
                      <a16:colId xmlns:a16="http://schemas.microsoft.com/office/drawing/2014/main" val="2959607363"/>
                    </a:ext>
                  </a:extLst>
                </a:gridCol>
                <a:gridCol w="493776">
                  <a:extLst>
                    <a:ext uri="{9D8B030D-6E8A-4147-A177-3AD203B41FA5}">
                      <a16:colId xmlns:a16="http://schemas.microsoft.com/office/drawing/2014/main" val="3770499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319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- 2022-08-26 13:13:18</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PHLY ranked #2 on the list of Top Workplaces in Philadelphia (our highest rank ever) and our CEO John Glomb was recognized as the top scoring leader! 🏆👏🏼
PHLY is included on the list of 30 large companies nominated this year, and this is our 13th year in a row receiving this recognition. 
Thanks to #TEAMPHLY for making us a #TopWorkplace! Learn more about careers at 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01682292"/>
                  </a:ext>
                </a:extLst>
              </a:tr>
            </a:tbl>
          </a:graphicData>
        </a:graphic>
      </p:graphicFrame>
      <p:sp>
        <p:nvSpPr>
          <p:cNvPr id="4" name="Text Placeholder 3">
            <a:extLst>
              <a:ext uri="{FF2B5EF4-FFF2-40B4-BE49-F238E27FC236}">
                <a16:creationId xmlns:a16="http://schemas.microsoft.com/office/drawing/2014/main" id="{1F311330-934A-4CE0-96FC-CE027D92A8F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2090252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E942B-F2FE-4041-8191-D6166F8E87B6}"/>
              </a:ext>
            </a:extLst>
          </p:cNvPr>
          <p:cNvSpPr>
            <a:spLocks noGrp="1"/>
          </p:cNvSpPr>
          <p:nvPr>
            <p:ph type="title"/>
          </p:nvPr>
        </p:nvSpPr>
        <p:spPr/>
        <p:txBody>
          <a:bodyPr/>
          <a:lstStyle/>
          <a:p>
            <a:r>
              <a:rPr lang="en-US"/>
              <a:t>Facebook Own Posts Table | Philadelphia Insurance - 5 of 12</a:t>
            </a:r>
          </a:p>
        </p:txBody>
      </p:sp>
      <p:graphicFrame>
        <p:nvGraphicFramePr>
          <p:cNvPr id="5" name="Table Placeholder 4">
            <a:extLst>
              <a:ext uri="{FF2B5EF4-FFF2-40B4-BE49-F238E27FC236}">
                <a16:creationId xmlns:a16="http://schemas.microsoft.com/office/drawing/2014/main" id="{AF55E67F-2245-4FEA-A988-480383914B74}"/>
              </a:ext>
            </a:extLst>
          </p:cNvPr>
          <p:cNvGraphicFramePr>
            <a:graphicFrameLocks noGrp="1"/>
          </p:cNvGraphicFramePr>
          <p:nvPr>
            <p:ph type="tbl" sz="quarter" idx="13"/>
            <p:extLst>
              <p:ext uri="{D42A27DB-BD31-4B8C-83A1-F6EECF244321}">
                <p14:modId xmlns:p14="http://schemas.microsoft.com/office/powerpoint/2010/main" val="294674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57418468"/>
                    </a:ext>
                  </a:extLst>
                </a:gridCol>
                <a:gridCol w="1481328">
                  <a:extLst>
                    <a:ext uri="{9D8B030D-6E8A-4147-A177-3AD203B41FA5}">
                      <a16:colId xmlns:a16="http://schemas.microsoft.com/office/drawing/2014/main" val="838970020"/>
                    </a:ext>
                  </a:extLst>
                </a:gridCol>
                <a:gridCol w="493776">
                  <a:extLst>
                    <a:ext uri="{9D8B030D-6E8A-4147-A177-3AD203B41FA5}">
                      <a16:colId xmlns:a16="http://schemas.microsoft.com/office/drawing/2014/main" val="1592053017"/>
                    </a:ext>
                  </a:extLst>
                </a:gridCol>
                <a:gridCol w="493776">
                  <a:extLst>
                    <a:ext uri="{9D8B030D-6E8A-4147-A177-3AD203B41FA5}">
                      <a16:colId xmlns:a16="http://schemas.microsoft.com/office/drawing/2014/main" val="1537149962"/>
                    </a:ext>
                  </a:extLst>
                </a:gridCol>
                <a:gridCol w="493776">
                  <a:extLst>
                    <a:ext uri="{9D8B030D-6E8A-4147-A177-3AD203B41FA5}">
                      <a16:colId xmlns:a16="http://schemas.microsoft.com/office/drawing/2014/main" val="393019351"/>
                    </a:ext>
                  </a:extLst>
                </a:gridCol>
                <a:gridCol w="493776">
                  <a:extLst>
                    <a:ext uri="{9D8B030D-6E8A-4147-A177-3AD203B41FA5}">
                      <a16:colId xmlns:a16="http://schemas.microsoft.com/office/drawing/2014/main" val="1814993647"/>
                    </a:ext>
                  </a:extLst>
                </a:gridCol>
                <a:gridCol w="493776">
                  <a:extLst>
                    <a:ext uri="{9D8B030D-6E8A-4147-A177-3AD203B41FA5}">
                      <a16:colId xmlns:a16="http://schemas.microsoft.com/office/drawing/2014/main" val="265910789"/>
                    </a:ext>
                  </a:extLst>
                </a:gridCol>
                <a:gridCol w="493776">
                  <a:extLst>
                    <a:ext uri="{9D8B030D-6E8A-4147-A177-3AD203B41FA5}">
                      <a16:colId xmlns:a16="http://schemas.microsoft.com/office/drawing/2014/main" val="1172048151"/>
                    </a:ext>
                  </a:extLst>
                </a:gridCol>
                <a:gridCol w="493776">
                  <a:extLst>
                    <a:ext uri="{9D8B030D-6E8A-4147-A177-3AD203B41FA5}">
                      <a16:colId xmlns:a16="http://schemas.microsoft.com/office/drawing/2014/main" val="353363187"/>
                    </a:ext>
                  </a:extLst>
                </a:gridCol>
                <a:gridCol w="493776">
                  <a:extLst>
                    <a:ext uri="{9D8B030D-6E8A-4147-A177-3AD203B41FA5}">
                      <a16:colId xmlns:a16="http://schemas.microsoft.com/office/drawing/2014/main" val="2718105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8366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- 2022-05-12 14:00:20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VP John Kirby for being recognized as a Caring for Friends 2021 Top Volunteer! 👏 John has helped the #nonprofit food bank prepare over 200,000 nutritious meals for homebound seniors and people with disabilities in the Greater #Philadelphia area. 
Read the full article: bit.ly/3wqO3Zh #givingbacktothecommunity #volunteering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00451462"/>
                  </a:ext>
                </a:extLst>
              </a:tr>
            </a:tbl>
          </a:graphicData>
        </a:graphic>
      </p:graphicFrame>
      <p:sp>
        <p:nvSpPr>
          <p:cNvPr id="4" name="Text Placeholder 3">
            <a:extLst>
              <a:ext uri="{FF2B5EF4-FFF2-40B4-BE49-F238E27FC236}">
                <a16:creationId xmlns:a16="http://schemas.microsoft.com/office/drawing/2014/main" id="{5AB6794B-7578-494A-B4DD-776E13E8168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559816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61479-F4E1-484B-B0CB-EDCC5978E987}"/>
              </a:ext>
            </a:extLst>
          </p:cNvPr>
          <p:cNvSpPr>
            <a:spLocks noGrp="1"/>
          </p:cNvSpPr>
          <p:nvPr>
            <p:ph type="title"/>
          </p:nvPr>
        </p:nvSpPr>
        <p:spPr/>
        <p:txBody>
          <a:bodyPr/>
          <a:lstStyle/>
          <a:p>
            <a:r>
              <a:rPr lang="en-US"/>
              <a:t>Facebook Own Posts Table | Philadelphia Insurance - 6 of 12</a:t>
            </a:r>
          </a:p>
        </p:txBody>
      </p:sp>
      <p:graphicFrame>
        <p:nvGraphicFramePr>
          <p:cNvPr id="5" name="Table Placeholder 4">
            <a:extLst>
              <a:ext uri="{FF2B5EF4-FFF2-40B4-BE49-F238E27FC236}">
                <a16:creationId xmlns:a16="http://schemas.microsoft.com/office/drawing/2014/main" id="{10753454-4334-4500-A3BA-2117A9FC5424}"/>
              </a:ext>
            </a:extLst>
          </p:cNvPr>
          <p:cNvGraphicFramePr>
            <a:graphicFrameLocks noGrp="1"/>
          </p:cNvGraphicFramePr>
          <p:nvPr>
            <p:ph type="tbl" sz="quarter" idx="13"/>
            <p:extLst>
              <p:ext uri="{D42A27DB-BD31-4B8C-83A1-F6EECF244321}">
                <p14:modId xmlns:p14="http://schemas.microsoft.com/office/powerpoint/2010/main" val="1830525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48525083"/>
                    </a:ext>
                  </a:extLst>
                </a:gridCol>
                <a:gridCol w="1481328">
                  <a:extLst>
                    <a:ext uri="{9D8B030D-6E8A-4147-A177-3AD203B41FA5}">
                      <a16:colId xmlns:a16="http://schemas.microsoft.com/office/drawing/2014/main" val="2832590173"/>
                    </a:ext>
                  </a:extLst>
                </a:gridCol>
                <a:gridCol w="493776">
                  <a:extLst>
                    <a:ext uri="{9D8B030D-6E8A-4147-A177-3AD203B41FA5}">
                      <a16:colId xmlns:a16="http://schemas.microsoft.com/office/drawing/2014/main" val="465869572"/>
                    </a:ext>
                  </a:extLst>
                </a:gridCol>
                <a:gridCol w="493776">
                  <a:extLst>
                    <a:ext uri="{9D8B030D-6E8A-4147-A177-3AD203B41FA5}">
                      <a16:colId xmlns:a16="http://schemas.microsoft.com/office/drawing/2014/main" val="3158998906"/>
                    </a:ext>
                  </a:extLst>
                </a:gridCol>
                <a:gridCol w="493776">
                  <a:extLst>
                    <a:ext uri="{9D8B030D-6E8A-4147-A177-3AD203B41FA5}">
                      <a16:colId xmlns:a16="http://schemas.microsoft.com/office/drawing/2014/main" val="4174294155"/>
                    </a:ext>
                  </a:extLst>
                </a:gridCol>
                <a:gridCol w="493776">
                  <a:extLst>
                    <a:ext uri="{9D8B030D-6E8A-4147-A177-3AD203B41FA5}">
                      <a16:colId xmlns:a16="http://schemas.microsoft.com/office/drawing/2014/main" val="2914517350"/>
                    </a:ext>
                  </a:extLst>
                </a:gridCol>
                <a:gridCol w="493776">
                  <a:extLst>
                    <a:ext uri="{9D8B030D-6E8A-4147-A177-3AD203B41FA5}">
                      <a16:colId xmlns:a16="http://schemas.microsoft.com/office/drawing/2014/main" val="652002440"/>
                    </a:ext>
                  </a:extLst>
                </a:gridCol>
                <a:gridCol w="493776">
                  <a:extLst>
                    <a:ext uri="{9D8B030D-6E8A-4147-A177-3AD203B41FA5}">
                      <a16:colId xmlns:a16="http://schemas.microsoft.com/office/drawing/2014/main" val="3825537394"/>
                    </a:ext>
                  </a:extLst>
                </a:gridCol>
                <a:gridCol w="493776">
                  <a:extLst>
                    <a:ext uri="{9D8B030D-6E8A-4147-A177-3AD203B41FA5}">
                      <a16:colId xmlns:a16="http://schemas.microsoft.com/office/drawing/2014/main" val="2380452973"/>
                    </a:ext>
                  </a:extLst>
                </a:gridCol>
                <a:gridCol w="493776">
                  <a:extLst>
                    <a:ext uri="{9D8B030D-6E8A-4147-A177-3AD203B41FA5}">
                      <a16:colId xmlns:a16="http://schemas.microsoft.com/office/drawing/2014/main" val="2782713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43582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- 2022-07-07 13:23:00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 Michelle Brown for receiving an Appreciation Award for Service Excellence from our PHLY Phorum Toastmasters club! 👏🏼 The award recognizes 13 years of outstanding and dedicated service to the #toastmastersclub, which helps people from diverse backgrounds become more confident speakers, communicators, and leaders. Toastmasters District 38 #publicspeaker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82163066"/>
                  </a:ext>
                </a:extLst>
              </a:tr>
            </a:tbl>
          </a:graphicData>
        </a:graphic>
      </p:graphicFrame>
      <p:sp>
        <p:nvSpPr>
          <p:cNvPr id="4" name="Text Placeholder 3">
            <a:extLst>
              <a:ext uri="{FF2B5EF4-FFF2-40B4-BE49-F238E27FC236}">
                <a16:creationId xmlns:a16="http://schemas.microsoft.com/office/drawing/2014/main" id="{0BE16C28-B338-4D51-962B-A95F6DEAF50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12001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0F081-6E63-492D-9E82-3A05BDC7C8BD}"/>
              </a:ext>
            </a:extLst>
          </p:cNvPr>
          <p:cNvSpPr>
            <a:spLocks noGrp="1"/>
          </p:cNvSpPr>
          <p:nvPr>
            <p:ph type="title"/>
          </p:nvPr>
        </p:nvSpPr>
        <p:spPr/>
        <p:txBody>
          <a:bodyPr/>
          <a:lstStyle/>
          <a:p>
            <a:r>
              <a:rPr lang="en-US"/>
              <a:t>Facebook Own Posts Table | Philadelphia Insurance - 7 of 12</a:t>
            </a:r>
          </a:p>
        </p:txBody>
      </p:sp>
      <p:graphicFrame>
        <p:nvGraphicFramePr>
          <p:cNvPr id="5" name="Table Placeholder 4">
            <a:extLst>
              <a:ext uri="{FF2B5EF4-FFF2-40B4-BE49-F238E27FC236}">
                <a16:creationId xmlns:a16="http://schemas.microsoft.com/office/drawing/2014/main" id="{CB9DA6A4-12E4-4177-B485-FEF5278B29FD}"/>
              </a:ext>
            </a:extLst>
          </p:cNvPr>
          <p:cNvGraphicFramePr>
            <a:graphicFrameLocks noGrp="1"/>
          </p:cNvGraphicFramePr>
          <p:nvPr>
            <p:ph type="tbl" sz="quarter" idx="13"/>
            <p:extLst>
              <p:ext uri="{D42A27DB-BD31-4B8C-83A1-F6EECF244321}">
                <p14:modId xmlns:p14="http://schemas.microsoft.com/office/powerpoint/2010/main" val="430855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7353428"/>
                    </a:ext>
                  </a:extLst>
                </a:gridCol>
                <a:gridCol w="1481328">
                  <a:extLst>
                    <a:ext uri="{9D8B030D-6E8A-4147-A177-3AD203B41FA5}">
                      <a16:colId xmlns:a16="http://schemas.microsoft.com/office/drawing/2014/main" val="1502544168"/>
                    </a:ext>
                  </a:extLst>
                </a:gridCol>
                <a:gridCol w="493776">
                  <a:extLst>
                    <a:ext uri="{9D8B030D-6E8A-4147-A177-3AD203B41FA5}">
                      <a16:colId xmlns:a16="http://schemas.microsoft.com/office/drawing/2014/main" val="210956337"/>
                    </a:ext>
                  </a:extLst>
                </a:gridCol>
                <a:gridCol w="493776">
                  <a:extLst>
                    <a:ext uri="{9D8B030D-6E8A-4147-A177-3AD203B41FA5}">
                      <a16:colId xmlns:a16="http://schemas.microsoft.com/office/drawing/2014/main" val="2565862551"/>
                    </a:ext>
                  </a:extLst>
                </a:gridCol>
                <a:gridCol w="493776">
                  <a:extLst>
                    <a:ext uri="{9D8B030D-6E8A-4147-A177-3AD203B41FA5}">
                      <a16:colId xmlns:a16="http://schemas.microsoft.com/office/drawing/2014/main" val="1326654089"/>
                    </a:ext>
                  </a:extLst>
                </a:gridCol>
                <a:gridCol w="493776">
                  <a:extLst>
                    <a:ext uri="{9D8B030D-6E8A-4147-A177-3AD203B41FA5}">
                      <a16:colId xmlns:a16="http://schemas.microsoft.com/office/drawing/2014/main" val="3166674385"/>
                    </a:ext>
                  </a:extLst>
                </a:gridCol>
                <a:gridCol w="493776">
                  <a:extLst>
                    <a:ext uri="{9D8B030D-6E8A-4147-A177-3AD203B41FA5}">
                      <a16:colId xmlns:a16="http://schemas.microsoft.com/office/drawing/2014/main" val="2558324851"/>
                    </a:ext>
                  </a:extLst>
                </a:gridCol>
                <a:gridCol w="493776">
                  <a:extLst>
                    <a:ext uri="{9D8B030D-6E8A-4147-A177-3AD203B41FA5}">
                      <a16:colId xmlns:a16="http://schemas.microsoft.com/office/drawing/2014/main" val="3194317037"/>
                    </a:ext>
                  </a:extLst>
                </a:gridCol>
                <a:gridCol w="493776">
                  <a:extLst>
                    <a:ext uri="{9D8B030D-6E8A-4147-A177-3AD203B41FA5}">
                      <a16:colId xmlns:a16="http://schemas.microsoft.com/office/drawing/2014/main" val="2491442416"/>
                    </a:ext>
                  </a:extLst>
                </a:gridCol>
                <a:gridCol w="493776">
                  <a:extLst>
                    <a:ext uri="{9D8B030D-6E8A-4147-A177-3AD203B41FA5}">
                      <a16:colId xmlns:a16="http://schemas.microsoft.com/office/drawing/2014/main" val="116017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7368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- 2022-05-19 15:12:02</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PHLY employee Yolanda Parks for winning TWO Toastmasters International speech contests! 👏🏼 Our #Toastmasters club, PHLY Phorum, is part of a global network of clubs that teaches #publicspeaking and helps people from diverse backgrounds become more confident speakers, communicators, and leaders. Toastmasters District 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80071069"/>
                  </a:ext>
                </a:extLst>
              </a:tr>
            </a:tbl>
          </a:graphicData>
        </a:graphic>
      </p:graphicFrame>
      <p:sp>
        <p:nvSpPr>
          <p:cNvPr id="4" name="Text Placeholder 3">
            <a:extLst>
              <a:ext uri="{FF2B5EF4-FFF2-40B4-BE49-F238E27FC236}">
                <a16:creationId xmlns:a16="http://schemas.microsoft.com/office/drawing/2014/main" id="{EA469C65-ABB0-45BC-9735-EF0B8DA00C5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084494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810D3-D1B7-4707-860F-CBD72D112D62}"/>
              </a:ext>
            </a:extLst>
          </p:cNvPr>
          <p:cNvSpPr>
            <a:spLocks noGrp="1"/>
          </p:cNvSpPr>
          <p:nvPr>
            <p:ph type="title"/>
          </p:nvPr>
        </p:nvSpPr>
        <p:spPr/>
        <p:txBody>
          <a:bodyPr/>
          <a:lstStyle/>
          <a:p>
            <a:r>
              <a:rPr lang="en-US"/>
              <a:t>Facebook Own Posts Table | Philadelphia Insurance - 8 of 12</a:t>
            </a:r>
          </a:p>
        </p:txBody>
      </p:sp>
      <p:graphicFrame>
        <p:nvGraphicFramePr>
          <p:cNvPr id="5" name="Table Placeholder 4">
            <a:extLst>
              <a:ext uri="{FF2B5EF4-FFF2-40B4-BE49-F238E27FC236}">
                <a16:creationId xmlns:a16="http://schemas.microsoft.com/office/drawing/2014/main" id="{5D6166C6-9934-440A-B864-CCE77474760C}"/>
              </a:ext>
            </a:extLst>
          </p:cNvPr>
          <p:cNvGraphicFramePr>
            <a:graphicFrameLocks noGrp="1"/>
          </p:cNvGraphicFramePr>
          <p:nvPr>
            <p:ph type="tbl" sz="quarter" idx="13"/>
            <p:extLst>
              <p:ext uri="{D42A27DB-BD31-4B8C-83A1-F6EECF244321}">
                <p14:modId xmlns:p14="http://schemas.microsoft.com/office/powerpoint/2010/main" val="112215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38432564"/>
                    </a:ext>
                  </a:extLst>
                </a:gridCol>
                <a:gridCol w="1481328">
                  <a:extLst>
                    <a:ext uri="{9D8B030D-6E8A-4147-A177-3AD203B41FA5}">
                      <a16:colId xmlns:a16="http://schemas.microsoft.com/office/drawing/2014/main" val="1270813227"/>
                    </a:ext>
                  </a:extLst>
                </a:gridCol>
                <a:gridCol w="493776">
                  <a:extLst>
                    <a:ext uri="{9D8B030D-6E8A-4147-A177-3AD203B41FA5}">
                      <a16:colId xmlns:a16="http://schemas.microsoft.com/office/drawing/2014/main" val="340250869"/>
                    </a:ext>
                  </a:extLst>
                </a:gridCol>
                <a:gridCol w="493776">
                  <a:extLst>
                    <a:ext uri="{9D8B030D-6E8A-4147-A177-3AD203B41FA5}">
                      <a16:colId xmlns:a16="http://schemas.microsoft.com/office/drawing/2014/main" val="4258051172"/>
                    </a:ext>
                  </a:extLst>
                </a:gridCol>
                <a:gridCol w="493776">
                  <a:extLst>
                    <a:ext uri="{9D8B030D-6E8A-4147-A177-3AD203B41FA5}">
                      <a16:colId xmlns:a16="http://schemas.microsoft.com/office/drawing/2014/main" val="3685331952"/>
                    </a:ext>
                  </a:extLst>
                </a:gridCol>
                <a:gridCol w="493776">
                  <a:extLst>
                    <a:ext uri="{9D8B030D-6E8A-4147-A177-3AD203B41FA5}">
                      <a16:colId xmlns:a16="http://schemas.microsoft.com/office/drawing/2014/main" val="745860254"/>
                    </a:ext>
                  </a:extLst>
                </a:gridCol>
                <a:gridCol w="493776">
                  <a:extLst>
                    <a:ext uri="{9D8B030D-6E8A-4147-A177-3AD203B41FA5}">
                      <a16:colId xmlns:a16="http://schemas.microsoft.com/office/drawing/2014/main" val="3451872602"/>
                    </a:ext>
                  </a:extLst>
                </a:gridCol>
                <a:gridCol w="493776">
                  <a:extLst>
                    <a:ext uri="{9D8B030D-6E8A-4147-A177-3AD203B41FA5}">
                      <a16:colId xmlns:a16="http://schemas.microsoft.com/office/drawing/2014/main" val="3720672285"/>
                    </a:ext>
                  </a:extLst>
                </a:gridCol>
                <a:gridCol w="493776">
                  <a:extLst>
                    <a:ext uri="{9D8B030D-6E8A-4147-A177-3AD203B41FA5}">
                      <a16:colId xmlns:a16="http://schemas.microsoft.com/office/drawing/2014/main" val="4048015709"/>
                    </a:ext>
                  </a:extLst>
                </a:gridCol>
                <a:gridCol w="493776">
                  <a:extLst>
                    <a:ext uri="{9D8B030D-6E8A-4147-A177-3AD203B41FA5}">
                      <a16:colId xmlns:a16="http://schemas.microsoft.com/office/drawing/2014/main" val="1760406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0412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- 2022-04-22 13:15:12</a:t>
                      </a:r>
                      <a:r>
                        <a:rPr kumimoji="0" lang="en-US" sz="1000" b="0" i="0" u="none" strike="noStrike" kern="1200" cap="none" spc="0" normalizeH="0" baseline="0" noProof="0">
                          <a:ln>
                            <a:noFill/>
                          </a:ln>
                          <a:solidFill>
                            <a:prstClr val="black"/>
                          </a:solidFill>
                          <a:effectLst/>
                          <a:uLnTx/>
                          <a:uFillTx/>
                          <a:latin typeface="+mn-lt"/>
                          <a:ea typeface="+mn-ea"/>
                          <a:cs typeface="+mn-cs"/>
                        </a:rPr>
                        <a:t>
 #COVID19 has forever changed the workplace as we know it and we're proud of how our employees adapted to new ways of working during the pandemic. We're excited to get back to in-person events and have been looking forward to the day we'd be able to safely return. After two years of #workingfromhome, we're happy to welcome many members of #TEAMPHLY back to the office! 🙌🏽 #returntooffice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08833154"/>
                  </a:ext>
                </a:extLst>
              </a:tr>
            </a:tbl>
          </a:graphicData>
        </a:graphic>
      </p:graphicFrame>
      <p:sp>
        <p:nvSpPr>
          <p:cNvPr id="4" name="Text Placeholder 3">
            <a:extLst>
              <a:ext uri="{FF2B5EF4-FFF2-40B4-BE49-F238E27FC236}">
                <a16:creationId xmlns:a16="http://schemas.microsoft.com/office/drawing/2014/main" id="{84D2198E-828A-4478-A132-E81B7D3D8AB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53847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A9B47-AA46-4E17-8834-47B73B22C2FA}"/>
              </a:ext>
            </a:extLst>
          </p:cNvPr>
          <p:cNvSpPr>
            <a:spLocks noGrp="1"/>
          </p:cNvSpPr>
          <p:nvPr>
            <p:ph type="title"/>
          </p:nvPr>
        </p:nvSpPr>
        <p:spPr/>
        <p:txBody>
          <a:bodyPr/>
          <a:lstStyle/>
          <a:p>
            <a:r>
              <a:rPr lang="en-US"/>
              <a:t>Facebook Own Posts Table | Philadelphia Insurance - 9 of 12</a:t>
            </a:r>
          </a:p>
        </p:txBody>
      </p:sp>
      <p:graphicFrame>
        <p:nvGraphicFramePr>
          <p:cNvPr id="5" name="Table Placeholder 4">
            <a:extLst>
              <a:ext uri="{FF2B5EF4-FFF2-40B4-BE49-F238E27FC236}">
                <a16:creationId xmlns:a16="http://schemas.microsoft.com/office/drawing/2014/main" id="{A261E5BE-7A95-4DC4-96BA-73C31A52D3A1}"/>
              </a:ext>
            </a:extLst>
          </p:cNvPr>
          <p:cNvGraphicFramePr>
            <a:graphicFrameLocks noGrp="1"/>
          </p:cNvGraphicFramePr>
          <p:nvPr>
            <p:ph type="tbl" sz="quarter" idx="13"/>
            <p:extLst>
              <p:ext uri="{D42A27DB-BD31-4B8C-83A1-F6EECF244321}">
                <p14:modId xmlns:p14="http://schemas.microsoft.com/office/powerpoint/2010/main" val="1417943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72066091"/>
                    </a:ext>
                  </a:extLst>
                </a:gridCol>
                <a:gridCol w="1481328">
                  <a:extLst>
                    <a:ext uri="{9D8B030D-6E8A-4147-A177-3AD203B41FA5}">
                      <a16:colId xmlns:a16="http://schemas.microsoft.com/office/drawing/2014/main" val="3789647135"/>
                    </a:ext>
                  </a:extLst>
                </a:gridCol>
                <a:gridCol w="493776">
                  <a:extLst>
                    <a:ext uri="{9D8B030D-6E8A-4147-A177-3AD203B41FA5}">
                      <a16:colId xmlns:a16="http://schemas.microsoft.com/office/drawing/2014/main" val="559353531"/>
                    </a:ext>
                  </a:extLst>
                </a:gridCol>
                <a:gridCol w="493776">
                  <a:extLst>
                    <a:ext uri="{9D8B030D-6E8A-4147-A177-3AD203B41FA5}">
                      <a16:colId xmlns:a16="http://schemas.microsoft.com/office/drawing/2014/main" val="549150635"/>
                    </a:ext>
                  </a:extLst>
                </a:gridCol>
                <a:gridCol w="493776">
                  <a:extLst>
                    <a:ext uri="{9D8B030D-6E8A-4147-A177-3AD203B41FA5}">
                      <a16:colId xmlns:a16="http://schemas.microsoft.com/office/drawing/2014/main" val="2607309425"/>
                    </a:ext>
                  </a:extLst>
                </a:gridCol>
                <a:gridCol w="493776">
                  <a:extLst>
                    <a:ext uri="{9D8B030D-6E8A-4147-A177-3AD203B41FA5}">
                      <a16:colId xmlns:a16="http://schemas.microsoft.com/office/drawing/2014/main" val="516747041"/>
                    </a:ext>
                  </a:extLst>
                </a:gridCol>
                <a:gridCol w="493776">
                  <a:extLst>
                    <a:ext uri="{9D8B030D-6E8A-4147-A177-3AD203B41FA5}">
                      <a16:colId xmlns:a16="http://schemas.microsoft.com/office/drawing/2014/main" val="59133675"/>
                    </a:ext>
                  </a:extLst>
                </a:gridCol>
                <a:gridCol w="493776">
                  <a:extLst>
                    <a:ext uri="{9D8B030D-6E8A-4147-A177-3AD203B41FA5}">
                      <a16:colId xmlns:a16="http://schemas.microsoft.com/office/drawing/2014/main" val="3223920224"/>
                    </a:ext>
                  </a:extLst>
                </a:gridCol>
                <a:gridCol w="493776">
                  <a:extLst>
                    <a:ext uri="{9D8B030D-6E8A-4147-A177-3AD203B41FA5}">
                      <a16:colId xmlns:a16="http://schemas.microsoft.com/office/drawing/2014/main" val="1268788089"/>
                    </a:ext>
                  </a:extLst>
                </a:gridCol>
                <a:gridCol w="493776">
                  <a:extLst>
                    <a:ext uri="{9D8B030D-6E8A-4147-A177-3AD203B41FA5}">
                      <a16:colId xmlns:a16="http://schemas.microsoft.com/office/drawing/2014/main" val="1287929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2443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- 2022-08-12 16:04:46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2022 Summer Associates on a successful program! 🥳 Yesterday, our young professionals ended their 10-week summer #internship by delivering their final presentations to our senior leadership team. #TEAMPHLY wishes you the best of luck in your future endeavors! 🙌🏼
Learn more about our internship opportunities: bit.ly/PHLYSummerAssociates #PHLYInternLife #internships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69935519"/>
                  </a:ext>
                </a:extLst>
              </a:tr>
            </a:tbl>
          </a:graphicData>
        </a:graphic>
      </p:graphicFrame>
      <p:sp>
        <p:nvSpPr>
          <p:cNvPr id="4" name="Text Placeholder 3">
            <a:extLst>
              <a:ext uri="{FF2B5EF4-FFF2-40B4-BE49-F238E27FC236}">
                <a16:creationId xmlns:a16="http://schemas.microsoft.com/office/drawing/2014/main" id="{79ECA23B-CD80-4BE8-9466-D7974BFF7CC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72549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E66CA-F08A-4482-854D-39E5EAD9D1D0}"/>
              </a:ext>
            </a:extLst>
          </p:cNvPr>
          <p:cNvSpPr>
            <a:spLocks noGrp="1"/>
          </p:cNvSpPr>
          <p:nvPr>
            <p:ph type="title"/>
          </p:nvPr>
        </p:nvSpPr>
        <p:spPr/>
        <p:txBody>
          <a:bodyPr/>
          <a:lstStyle/>
          <a:p>
            <a:r>
              <a:rPr lang="en-US"/>
              <a:t>Facebook Own Posts Table | Philadelphia Insurance - 10 of 12</a:t>
            </a:r>
          </a:p>
        </p:txBody>
      </p:sp>
      <p:graphicFrame>
        <p:nvGraphicFramePr>
          <p:cNvPr id="5" name="Table Placeholder 4">
            <a:extLst>
              <a:ext uri="{FF2B5EF4-FFF2-40B4-BE49-F238E27FC236}">
                <a16:creationId xmlns:a16="http://schemas.microsoft.com/office/drawing/2014/main" id="{0F44972E-F112-4688-9419-384E639C558C}"/>
              </a:ext>
            </a:extLst>
          </p:cNvPr>
          <p:cNvGraphicFramePr>
            <a:graphicFrameLocks noGrp="1"/>
          </p:cNvGraphicFramePr>
          <p:nvPr>
            <p:ph type="tbl" sz="quarter" idx="13"/>
            <p:extLst>
              <p:ext uri="{D42A27DB-BD31-4B8C-83A1-F6EECF244321}">
                <p14:modId xmlns:p14="http://schemas.microsoft.com/office/powerpoint/2010/main" val="122081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88249435"/>
                    </a:ext>
                  </a:extLst>
                </a:gridCol>
                <a:gridCol w="1481328">
                  <a:extLst>
                    <a:ext uri="{9D8B030D-6E8A-4147-A177-3AD203B41FA5}">
                      <a16:colId xmlns:a16="http://schemas.microsoft.com/office/drawing/2014/main" val="3218365982"/>
                    </a:ext>
                  </a:extLst>
                </a:gridCol>
                <a:gridCol w="493776">
                  <a:extLst>
                    <a:ext uri="{9D8B030D-6E8A-4147-A177-3AD203B41FA5}">
                      <a16:colId xmlns:a16="http://schemas.microsoft.com/office/drawing/2014/main" val="3434977008"/>
                    </a:ext>
                  </a:extLst>
                </a:gridCol>
                <a:gridCol w="493776">
                  <a:extLst>
                    <a:ext uri="{9D8B030D-6E8A-4147-A177-3AD203B41FA5}">
                      <a16:colId xmlns:a16="http://schemas.microsoft.com/office/drawing/2014/main" val="451343028"/>
                    </a:ext>
                  </a:extLst>
                </a:gridCol>
                <a:gridCol w="493776">
                  <a:extLst>
                    <a:ext uri="{9D8B030D-6E8A-4147-A177-3AD203B41FA5}">
                      <a16:colId xmlns:a16="http://schemas.microsoft.com/office/drawing/2014/main" val="693490824"/>
                    </a:ext>
                  </a:extLst>
                </a:gridCol>
                <a:gridCol w="493776">
                  <a:extLst>
                    <a:ext uri="{9D8B030D-6E8A-4147-A177-3AD203B41FA5}">
                      <a16:colId xmlns:a16="http://schemas.microsoft.com/office/drawing/2014/main" val="3187489482"/>
                    </a:ext>
                  </a:extLst>
                </a:gridCol>
                <a:gridCol w="493776">
                  <a:extLst>
                    <a:ext uri="{9D8B030D-6E8A-4147-A177-3AD203B41FA5}">
                      <a16:colId xmlns:a16="http://schemas.microsoft.com/office/drawing/2014/main" val="4113744578"/>
                    </a:ext>
                  </a:extLst>
                </a:gridCol>
                <a:gridCol w="493776">
                  <a:extLst>
                    <a:ext uri="{9D8B030D-6E8A-4147-A177-3AD203B41FA5}">
                      <a16:colId xmlns:a16="http://schemas.microsoft.com/office/drawing/2014/main" val="560972406"/>
                    </a:ext>
                  </a:extLst>
                </a:gridCol>
                <a:gridCol w="493776">
                  <a:extLst>
                    <a:ext uri="{9D8B030D-6E8A-4147-A177-3AD203B41FA5}">
                      <a16:colId xmlns:a16="http://schemas.microsoft.com/office/drawing/2014/main" val="3272181676"/>
                    </a:ext>
                  </a:extLst>
                </a:gridCol>
                <a:gridCol w="493776">
                  <a:extLst>
                    <a:ext uri="{9D8B030D-6E8A-4147-A177-3AD203B41FA5}">
                      <a16:colId xmlns:a16="http://schemas.microsoft.com/office/drawing/2014/main" val="2380313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8541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- 2022-09-09 15:33:01</a:t>
                      </a:r>
                      <a:r>
                        <a:rPr kumimoji="0" lang="en-US" sz="1000" b="0" i="0" u="none" strike="noStrike" kern="1200" cap="none" spc="0" normalizeH="0" baseline="0" noProof="0">
                          <a:ln>
                            <a:noFill/>
                          </a:ln>
                          <a:solidFill>
                            <a:prstClr val="black"/>
                          </a:solidFill>
                          <a:effectLst/>
                          <a:uLnTx/>
                          <a:uFillTx/>
                          <a:latin typeface="+mn-lt"/>
                          <a:ea typeface="+mn-ea"/>
                          <a:cs typeface="+mn-cs"/>
                        </a:rPr>
                        <a:t>
 This week, we officially welcomed many employees back to the office! As we transition into our new #hybridwork environment, we are excited to connect with our co-workers in the office and get back to in-person events. 
To celebrate our return, we hosted various #welcomeback events across the country. From a bagel breakfast and ice cream social to happy hour, here's a look at #TEAMPHLY having fun together throughout the week. 🥳🥳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03314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- 2022-01-21 13:48:15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#TEAMPHLY's newest Assistant Vice Presidents!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6499623"/>
                  </a:ext>
                </a:extLst>
              </a:tr>
            </a:tbl>
          </a:graphicData>
        </a:graphic>
      </p:graphicFrame>
      <p:sp>
        <p:nvSpPr>
          <p:cNvPr id="4" name="Text Placeholder 3">
            <a:extLst>
              <a:ext uri="{FF2B5EF4-FFF2-40B4-BE49-F238E27FC236}">
                <a16:creationId xmlns:a16="http://schemas.microsoft.com/office/drawing/2014/main" id="{5A095ACD-6472-4A4C-B72C-FE4A50348F9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635278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1DA6D-1F87-48A7-81C1-403748D5CF9B}"/>
              </a:ext>
            </a:extLst>
          </p:cNvPr>
          <p:cNvSpPr>
            <a:spLocks noGrp="1"/>
          </p:cNvSpPr>
          <p:nvPr>
            <p:ph type="title"/>
          </p:nvPr>
        </p:nvSpPr>
        <p:spPr/>
        <p:txBody>
          <a:bodyPr/>
          <a:lstStyle/>
          <a:p>
            <a:r>
              <a:rPr lang="en-US"/>
              <a:t>Facebook Own Posts Table | Philadelphia Insurance - 11 of 12</a:t>
            </a:r>
          </a:p>
        </p:txBody>
      </p:sp>
      <p:graphicFrame>
        <p:nvGraphicFramePr>
          <p:cNvPr id="5" name="Table Placeholder 4">
            <a:extLst>
              <a:ext uri="{FF2B5EF4-FFF2-40B4-BE49-F238E27FC236}">
                <a16:creationId xmlns:a16="http://schemas.microsoft.com/office/drawing/2014/main" id="{60E0EE93-6082-4CA0-B5F6-AA3B527CD55A}"/>
              </a:ext>
            </a:extLst>
          </p:cNvPr>
          <p:cNvGraphicFramePr>
            <a:graphicFrameLocks noGrp="1"/>
          </p:cNvGraphicFramePr>
          <p:nvPr>
            <p:ph type="tbl" sz="quarter" idx="13"/>
            <p:extLst>
              <p:ext uri="{D42A27DB-BD31-4B8C-83A1-F6EECF244321}">
                <p14:modId xmlns:p14="http://schemas.microsoft.com/office/powerpoint/2010/main" val="233492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47361296"/>
                    </a:ext>
                  </a:extLst>
                </a:gridCol>
                <a:gridCol w="1481328">
                  <a:extLst>
                    <a:ext uri="{9D8B030D-6E8A-4147-A177-3AD203B41FA5}">
                      <a16:colId xmlns:a16="http://schemas.microsoft.com/office/drawing/2014/main" val="3872459476"/>
                    </a:ext>
                  </a:extLst>
                </a:gridCol>
                <a:gridCol w="493776">
                  <a:extLst>
                    <a:ext uri="{9D8B030D-6E8A-4147-A177-3AD203B41FA5}">
                      <a16:colId xmlns:a16="http://schemas.microsoft.com/office/drawing/2014/main" val="1625434295"/>
                    </a:ext>
                  </a:extLst>
                </a:gridCol>
                <a:gridCol w="493776">
                  <a:extLst>
                    <a:ext uri="{9D8B030D-6E8A-4147-A177-3AD203B41FA5}">
                      <a16:colId xmlns:a16="http://schemas.microsoft.com/office/drawing/2014/main" val="2164518554"/>
                    </a:ext>
                  </a:extLst>
                </a:gridCol>
                <a:gridCol w="493776">
                  <a:extLst>
                    <a:ext uri="{9D8B030D-6E8A-4147-A177-3AD203B41FA5}">
                      <a16:colId xmlns:a16="http://schemas.microsoft.com/office/drawing/2014/main" val="3228081893"/>
                    </a:ext>
                  </a:extLst>
                </a:gridCol>
                <a:gridCol w="493776">
                  <a:extLst>
                    <a:ext uri="{9D8B030D-6E8A-4147-A177-3AD203B41FA5}">
                      <a16:colId xmlns:a16="http://schemas.microsoft.com/office/drawing/2014/main" val="3362398376"/>
                    </a:ext>
                  </a:extLst>
                </a:gridCol>
                <a:gridCol w="493776">
                  <a:extLst>
                    <a:ext uri="{9D8B030D-6E8A-4147-A177-3AD203B41FA5}">
                      <a16:colId xmlns:a16="http://schemas.microsoft.com/office/drawing/2014/main" val="1772584023"/>
                    </a:ext>
                  </a:extLst>
                </a:gridCol>
                <a:gridCol w="493776">
                  <a:extLst>
                    <a:ext uri="{9D8B030D-6E8A-4147-A177-3AD203B41FA5}">
                      <a16:colId xmlns:a16="http://schemas.microsoft.com/office/drawing/2014/main" val="696839429"/>
                    </a:ext>
                  </a:extLst>
                </a:gridCol>
                <a:gridCol w="493776">
                  <a:extLst>
                    <a:ext uri="{9D8B030D-6E8A-4147-A177-3AD203B41FA5}">
                      <a16:colId xmlns:a16="http://schemas.microsoft.com/office/drawing/2014/main" val="2468660671"/>
                    </a:ext>
                  </a:extLst>
                </a:gridCol>
                <a:gridCol w="493776">
                  <a:extLst>
                    <a:ext uri="{9D8B030D-6E8A-4147-A177-3AD203B41FA5}">
                      <a16:colId xmlns:a16="http://schemas.microsoft.com/office/drawing/2014/main" val="4060780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8467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- 2022-05-27 15:03:00</a:t>
                      </a:r>
                      <a:r>
                        <a:rPr kumimoji="0" lang="en-US" sz="1000" b="0" i="0" u="none" strike="noStrike" kern="1200" cap="none" spc="0" normalizeH="0" baseline="0" noProof="0">
                          <a:ln>
                            <a:noFill/>
                          </a:ln>
                          <a:solidFill>
                            <a:prstClr val="black"/>
                          </a:solidFill>
                          <a:effectLst/>
                          <a:uLnTx/>
                          <a:uFillTx/>
                          <a:latin typeface="+mn-lt"/>
                          <a:ea typeface="+mn-ea"/>
                          <a:cs typeface="+mn-cs"/>
                        </a:rPr>
                        <a:t>
 In honor of our #veterans, several groups of PHLY employees visited various cemeteries to pay tribute to the men and women who died while serving in the U.S. military. #TEAMPHLY and their families cleaned headstones, entrances, and military emblem walls, and placed flags on veterans' gravesites in recognition of #MemorialDay.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8520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- 2022-12-16 15:03:02</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#UglyChristmasSweaterDay and in the spirit of the #holidayseason, we asked employees to wear their ugliest #holidaysweaters! Here's a roundup of #TEAMPHLY wearing their most festive and cringe-worthy sweaters.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13316171"/>
                  </a:ext>
                </a:extLst>
              </a:tr>
            </a:tbl>
          </a:graphicData>
        </a:graphic>
      </p:graphicFrame>
      <p:sp>
        <p:nvSpPr>
          <p:cNvPr id="4" name="Text Placeholder 3">
            <a:extLst>
              <a:ext uri="{FF2B5EF4-FFF2-40B4-BE49-F238E27FC236}">
                <a16:creationId xmlns:a16="http://schemas.microsoft.com/office/drawing/2014/main" id="{2C0896F2-F3C6-4EFD-91C2-54D07F4F744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860449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0718-780C-4B06-802B-4BF2DAAE4005}"/>
              </a:ext>
            </a:extLst>
          </p:cNvPr>
          <p:cNvSpPr>
            <a:spLocks noGrp="1"/>
          </p:cNvSpPr>
          <p:nvPr>
            <p:ph type="title"/>
          </p:nvPr>
        </p:nvSpPr>
        <p:spPr/>
        <p:txBody>
          <a:bodyPr/>
          <a:lstStyle/>
          <a:p>
            <a:r>
              <a:rPr lang="en-US"/>
              <a:t>Facebook Own Posts Table | Philadelphia Insurance - 12 of 12</a:t>
            </a:r>
          </a:p>
        </p:txBody>
      </p:sp>
      <p:graphicFrame>
        <p:nvGraphicFramePr>
          <p:cNvPr id="5" name="Table Placeholder 4">
            <a:extLst>
              <a:ext uri="{FF2B5EF4-FFF2-40B4-BE49-F238E27FC236}">
                <a16:creationId xmlns:a16="http://schemas.microsoft.com/office/drawing/2014/main" id="{003B8FEC-0BA6-46B9-B4C8-21A8E984C64B}"/>
              </a:ext>
            </a:extLst>
          </p:cNvPr>
          <p:cNvGraphicFramePr>
            <a:graphicFrameLocks noGrp="1"/>
          </p:cNvGraphicFramePr>
          <p:nvPr>
            <p:ph type="tbl" sz="quarter" idx="13"/>
            <p:extLst>
              <p:ext uri="{D42A27DB-BD31-4B8C-83A1-F6EECF244321}">
                <p14:modId xmlns:p14="http://schemas.microsoft.com/office/powerpoint/2010/main" val="3868584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1173889"/>
                    </a:ext>
                  </a:extLst>
                </a:gridCol>
                <a:gridCol w="1481328">
                  <a:extLst>
                    <a:ext uri="{9D8B030D-6E8A-4147-A177-3AD203B41FA5}">
                      <a16:colId xmlns:a16="http://schemas.microsoft.com/office/drawing/2014/main" val="4054145599"/>
                    </a:ext>
                  </a:extLst>
                </a:gridCol>
                <a:gridCol w="493776">
                  <a:extLst>
                    <a:ext uri="{9D8B030D-6E8A-4147-A177-3AD203B41FA5}">
                      <a16:colId xmlns:a16="http://schemas.microsoft.com/office/drawing/2014/main" val="2141967257"/>
                    </a:ext>
                  </a:extLst>
                </a:gridCol>
                <a:gridCol w="493776">
                  <a:extLst>
                    <a:ext uri="{9D8B030D-6E8A-4147-A177-3AD203B41FA5}">
                      <a16:colId xmlns:a16="http://schemas.microsoft.com/office/drawing/2014/main" val="2257484199"/>
                    </a:ext>
                  </a:extLst>
                </a:gridCol>
                <a:gridCol w="493776">
                  <a:extLst>
                    <a:ext uri="{9D8B030D-6E8A-4147-A177-3AD203B41FA5}">
                      <a16:colId xmlns:a16="http://schemas.microsoft.com/office/drawing/2014/main" val="920568311"/>
                    </a:ext>
                  </a:extLst>
                </a:gridCol>
                <a:gridCol w="493776">
                  <a:extLst>
                    <a:ext uri="{9D8B030D-6E8A-4147-A177-3AD203B41FA5}">
                      <a16:colId xmlns:a16="http://schemas.microsoft.com/office/drawing/2014/main" val="2103662195"/>
                    </a:ext>
                  </a:extLst>
                </a:gridCol>
                <a:gridCol w="493776">
                  <a:extLst>
                    <a:ext uri="{9D8B030D-6E8A-4147-A177-3AD203B41FA5}">
                      <a16:colId xmlns:a16="http://schemas.microsoft.com/office/drawing/2014/main" val="314886713"/>
                    </a:ext>
                  </a:extLst>
                </a:gridCol>
                <a:gridCol w="493776">
                  <a:extLst>
                    <a:ext uri="{9D8B030D-6E8A-4147-A177-3AD203B41FA5}">
                      <a16:colId xmlns:a16="http://schemas.microsoft.com/office/drawing/2014/main" val="511108041"/>
                    </a:ext>
                  </a:extLst>
                </a:gridCol>
                <a:gridCol w="493776">
                  <a:extLst>
                    <a:ext uri="{9D8B030D-6E8A-4147-A177-3AD203B41FA5}">
                      <a16:colId xmlns:a16="http://schemas.microsoft.com/office/drawing/2014/main" val="2280493907"/>
                    </a:ext>
                  </a:extLst>
                </a:gridCol>
                <a:gridCol w="493776">
                  <a:extLst>
                    <a:ext uri="{9D8B030D-6E8A-4147-A177-3AD203B41FA5}">
                      <a16:colId xmlns:a16="http://schemas.microsoft.com/office/drawing/2014/main" val="1954589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2562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- 2022-01-31 13:35:50</a:t>
                      </a:r>
                      <a:r>
                        <a:rPr kumimoji="0" lang="en-US" sz="1000" b="0" i="0" u="none" strike="noStrike" kern="1200" cap="none" spc="0" normalizeH="0" baseline="0" noProof="0">
                          <a:ln>
                            <a:noFill/>
                          </a:ln>
                          <a:solidFill>
                            <a:prstClr val="black"/>
                          </a:solidFill>
                          <a:effectLst/>
                          <a:uLnTx/>
                          <a:uFillTx/>
                          <a:latin typeface="+mn-lt"/>
                          <a:ea typeface="+mn-ea"/>
                          <a:cs typeface="+mn-cs"/>
                        </a:rPr>
                        <a:t>
 Today, a #career means much more than just a stable place to work. For those who are curious about what it’s like to work at PHLY, we asked Trista Lukasiewicz why she loves being part of #TEAMPHLY. 💙
Learn more: bit.ly/PHLYCareers #employeespotlight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23322758"/>
                  </a:ext>
                </a:extLst>
              </a:tr>
            </a:tbl>
          </a:graphicData>
        </a:graphic>
      </p:graphicFrame>
      <p:sp>
        <p:nvSpPr>
          <p:cNvPr id="4" name="Text Placeholder 3">
            <a:extLst>
              <a:ext uri="{FF2B5EF4-FFF2-40B4-BE49-F238E27FC236}">
                <a16:creationId xmlns:a16="http://schemas.microsoft.com/office/drawing/2014/main" id="{1838D2C9-130C-4D5D-8764-447325E81A6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884846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8E2DA-808C-438C-8258-C9DA0CD0269F}"/>
              </a:ext>
            </a:extLst>
          </p:cNvPr>
          <p:cNvSpPr>
            <a:spLocks noGrp="1"/>
          </p:cNvSpPr>
          <p:nvPr>
            <p:ph type="title"/>
          </p:nvPr>
        </p:nvSpPr>
        <p:spPr/>
        <p:txBody>
          <a:bodyPr/>
          <a:lstStyle/>
          <a:p>
            <a:r>
              <a:rPr lang="en-US"/>
              <a:t>LinkedIn Posts Table | Philadelphia Insurance - 1 of 16</a:t>
            </a:r>
          </a:p>
        </p:txBody>
      </p:sp>
      <p:graphicFrame>
        <p:nvGraphicFramePr>
          <p:cNvPr id="5" name="Table Placeholder 4">
            <a:extLst>
              <a:ext uri="{FF2B5EF4-FFF2-40B4-BE49-F238E27FC236}">
                <a16:creationId xmlns:a16="http://schemas.microsoft.com/office/drawing/2014/main" id="{71F3F370-A3B5-443E-8A88-BB5668E1E8C0}"/>
              </a:ext>
            </a:extLst>
          </p:cNvPr>
          <p:cNvGraphicFramePr>
            <a:graphicFrameLocks noGrp="1"/>
          </p:cNvGraphicFramePr>
          <p:nvPr>
            <p:ph type="tbl" sz="quarter" idx="13"/>
            <p:extLst>
              <p:ext uri="{D42A27DB-BD31-4B8C-83A1-F6EECF244321}">
                <p14:modId xmlns:p14="http://schemas.microsoft.com/office/powerpoint/2010/main" val="951320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84749690"/>
                    </a:ext>
                  </a:extLst>
                </a:gridCol>
                <a:gridCol w="1316736">
                  <a:extLst>
                    <a:ext uri="{9D8B030D-6E8A-4147-A177-3AD203B41FA5}">
                      <a16:colId xmlns:a16="http://schemas.microsoft.com/office/drawing/2014/main" val="2009821203"/>
                    </a:ext>
                  </a:extLst>
                </a:gridCol>
                <a:gridCol w="658368">
                  <a:extLst>
                    <a:ext uri="{9D8B030D-6E8A-4147-A177-3AD203B41FA5}">
                      <a16:colId xmlns:a16="http://schemas.microsoft.com/office/drawing/2014/main" val="1768178840"/>
                    </a:ext>
                  </a:extLst>
                </a:gridCol>
                <a:gridCol w="411480">
                  <a:extLst>
                    <a:ext uri="{9D8B030D-6E8A-4147-A177-3AD203B41FA5}">
                      <a16:colId xmlns:a16="http://schemas.microsoft.com/office/drawing/2014/main" val="123355108"/>
                    </a:ext>
                  </a:extLst>
                </a:gridCol>
                <a:gridCol w="411480">
                  <a:extLst>
                    <a:ext uri="{9D8B030D-6E8A-4147-A177-3AD203B41FA5}">
                      <a16:colId xmlns:a16="http://schemas.microsoft.com/office/drawing/2014/main" val="3259966294"/>
                    </a:ext>
                  </a:extLst>
                </a:gridCol>
                <a:gridCol w="411480">
                  <a:extLst>
                    <a:ext uri="{9D8B030D-6E8A-4147-A177-3AD203B41FA5}">
                      <a16:colId xmlns:a16="http://schemas.microsoft.com/office/drawing/2014/main" val="3240045678"/>
                    </a:ext>
                  </a:extLst>
                </a:gridCol>
                <a:gridCol w="411480">
                  <a:extLst>
                    <a:ext uri="{9D8B030D-6E8A-4147-A177-3AD203B41FA5}">
                      <a16:colId xmlns:a16="http://schemas.microsoft.com/office/drawing/2014/main" val="2142156355"/>
                    </a:ext>
                  </a:extLst>
                </a:gridCol>
                <a:gridCol w="411480">
                  <a:extLst>
                    <a:ext uri="{9D8B030D-6E8A-4147-A177-3AD203B41FA5}">
                      <a16:colId xmlns:a16="http://schemas.microsoft.com/office/drawing/2014/main" val="1651059993"/>
                    </a:ext>
                  </a:extLst>
                </a:gridCol>
                <a:gridCol w="411480">
                  <a:extLst>
                    <a:ext uri="{9D8B030D-6E8A-4147-A177-3AD203B41FA5}">
                      <a16:colId xmlns:a16="http://schemas.microsoft.com/office/drawing/2014/main" val="1771206901"/>
                    </a:ext>
                  </a:extLst>
                </a:gridCol>
                <a:gridCol w="411480">
                  <a:extLst>
                    <a:ext uri="{9D8B030D-6E8A-4147-A177-3AD203B41FA5}">
                      <a16:colId xmlns:a16="http://schemas.microsoft.com/office/drawing/2014/main" val="2570529450"/>
                    </a:ext>
                  </a:extLst>
                </a:gridCol>
                <a:gridCol w="411480">
                  <a:extLst>
                    <a:ext uri="{9D8B030D-6E8A-4147-A177-3AD203B41FA5}">
                      <a16:colId xmlns:a16="http://schemas.microsoft.com/office/drawing/2014/main" val="3315933057"/>
                    </a:ext>
                  </a:extLst>
                </a:gridCol>
                <a:gridCol w="411480">
                  <a:extLst>
                    <a:ext uri="{9D8B030D-6E8A-4147-A177-3AD203B41FA5}">
                      <a16:colId xmlns:a16="http://schemas.microsoft.com/office/drawing/2014/main" val="3424313551"/>
                    </a:ext>
                  </a:extLst>
                </a:gridCol>
                <a:gridCol w="411480">
                  <a:extLst>
                    <a:ext uri="{9D8B030D-6E8A-4147-A177-3AD203B41FA5}">
                      <a16:colId xmlns:a16="http://schemas.microsoft.com/office/drawing/2014/main" val="872613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63186499"/>
                  </a:ext>
                </a:extLst>
              </a:tr>
            </a:tbl>
          </a:graphicData>
        </a:graphic>
      </p:graphicFrame>
      <p:sp>
        <p:nvSpPr>
          <p:cNvPr id="4" name="Text Placeholder 3">
            <a:extLst>
              <a:ext uri="{FF2B5EF4-FFF2-40B4-BE49-F238E27FC236}">
                <a16:creationId xmlns:a16="http://schemas.microsoft.com/office/drawing/2014/main" id="{3D64BF61-B1B9-442E-A468-0955E531B0D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9975437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CE90-7A33-4211-A82B-D6CEA97E2578}"/>
              </a:ext>
            </a:extLst>
          </p:cNvPr>
          <p:cNvSpPr>
            <a:spLocks noGrp="1"/>
          </p:cNvSpPr>
          <p:nvPr>
            <p:ph type="title"/>
          </p:nvPr>
        </p:nvSpPr>
        <p:spPr/>
        <p:txBody>
          <a:bodyPr/>
          <a:lstStyle/>
          <a:p>
            <a:r>
              <a:rPr lang="en-US"/>
              <a:t>LinkedIn Posts Table | Philadelphia Insurance - 2 of 16</a:t>
            </a:r>
          </a:p>
        </p:txBody>
      </p:sp>
      <p:graphicFrame>
        <p:nvGraphicFramePr>
          <p:cNvPr id="5" name="Table Placeholder 4">
            <a:extLst>
              <a:ext uri="{FF2B5EF4-FFF2-40B4-BE49-F238E27FC236}">
                <a16:creationId xmlns:a16="http://schemas.microsoft.com/office/drawing/2014/main" id="{C547A378-C87E-422F-B299-5EEC72C63798}"/>
              </a:ext>
            </a:extLst>
          </p:cNvPr>
          <p:cNvGraphicFramePr>
            <a:graphicFrameLocks noGrp="1"/>
          </p:cNvGraphicFramePr>
          <p:nvPr>
            <p:ph type="tbl" sz="quarter" idx="13"/>
            <p:extLst>
              <p:ext uri="{D42A27DB-BD31-4B8C-83A1-F6EECF244321}">
                <p14:modId xmlns:p14="http://schemas.microsoft.com/office/powerpoint/2010/main" val="652837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73374222"/>
                    </a:ext>
                  </a:extLst>
                </a:gridCol>
                <a:gridCol w="1316736">
                  <a:extLst>
                    <a:ext uri="{9D8B030D-6E8A-4147-A177-3AD203B41FA5}">
                      <a16:colId xmlns:a16="http://schemas.microsoft.com/office/drawing/2014/main" val="1380836804"/>
                    </a:ext>
                  </a:extLst>
                </a:gridCol>
                <a:gridCol w="658368">
                  <a:extLst>
                    <a:ext uri="{9D8B030D-6E8A-4147-A177-3AD203B41FA5}">
                      <a16:colId xmlns:a16="http://schemas.microsoft.com/office/drawing/2014/main" val="2954982842"/>
                    </a:ext>
                  </a:extLst>
                </a:gridCol>
                <a:gridCol w="411480">
                  <a:extLst>
                    <a:ext uri="{9D8B030D-6E8A-4147-A177-3AD203B41FA5}">
                      <a16:colId xmlns:a16="http://schemas.microsoft.com/office/drawing/2014/main" val="765148608"/>
                    </a:ext>
                  </a:extLst>
                </a:gridCol>
                <a:gridCol w="411480">
                  <a:extLst>
                    <a:ext uri="{9D8B030D-6E8A-4147-A177-3AD203B41FA5}">
                      <a16:colId xmlns:a16="http://schemas.microsoft.com/office/drawing/2014/main" val="763816974"/>
                    </a:ext>
                  </a:extLst>
                </a:gridCol>
                <a:gridCol w="411480">
                  <a:extLst>
                    <a:ext uri="{9D8B030D-6E8A-4147-A177-3AD203B41FA5}">
                      <a16:colId xmlns:a16="http://schemas.microsoft.com/office/drawing/2014/main" val="1788982956"/>
                    </a:ext>
                  </a:extLst>
                </a:gridCol>
                <a:gridCol w="411480">
                  <a:extLst>
                    <a:ext uri="{9D8B030D-6E8A-4147-A177-3AD203B41FA5}">
                      <a16:colId xmlns:a16="http://schemas.microsoft.com/office/drawing/2014/main" val="880545056"/>
                    </a:ext>
                  </a:extLst>
                </a:gridCol>
                <a:gridCol w="411480">
                  <a:extLst>
                    <a:ext uri="{9D8B030D-6E8A-4147-A177-3AD203B41FA5}">
                      <a16:colId xmlns:a16="http://schemas.microsoft.com/office/drawing/2014/main" val="225248642"/>
                    </a:ext>
                  </a:extLst>
                </a:gridCol>
                <a:gridCol w="411480">
                  <a:extLst>
                    <a:ext uri="{9D8B030D-6E8A-4147-A177-3AD203B41FA5}">
                      <a16:colId xmlns:a16="http://schemas.microsoft.com/office/drawing/2014/main" val="1786111995"/>
                    </a:ext>
                  </a:extLst>
                </a:gridCol>
                <a:gridCol w="411480">
                  <a:extLst>
                    <a:ext uri="{9D8B030D-6E8A-4147-A177-3AD203B41FA5}">
                      <a16:colId xmlns:a16="http://schemas.microsoft.com/office/drawing/2014/main" val="1184000665"/>
                    </a:ext>
                  </a:extLst>
                </a:gridCol>
                <a:gridCol w="411480">
                  <a:extLst>
                    <a:ext uri="{9D8B030D-6E8A-4147-A177-3AD203B41FA5}">
                      <a16:colId xmlns:a16="http://schemas.microsoft.com/office/drawing/2014/main" val="2171455511"/>
                    </a:ext>
                  </a:extLst>
                </a:gridCol>
                <a:gridCol w="411480">
                  <a:extLst>
                    <a:ext uri="{9D8B030D-6E8A-4147-A177-3AD203B41FA5}">
                      <a16:colId xmlns:a16="http://schemas.microsoft.com/office/drawing/2014/main" val="1163143879"/>
                    </a:ext>
                  </a:extLst>
                </a:gridCol>
                <a:gridCol w="411480">
                  <a:extLst>
                    <a:ext uri="{9D8B030D-6E8A-4147-A177-3AD203B41FA5}">
                      <a16:colId xmlns:a16="http://schemas.microsoft.com/office/drawing/2014/main" val="1214795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96136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- 2022-09-09 15:44:02</a:t>
                      </a:r>
                      <a:r>
                        <a:rPr kumimoji="0" lang="en-US" sz="1000" b="0" i="0" u="none" strike="noStrike" kern="1200" cap="none" spc="0" normalizeH="0" baseline="0" noProof="0">
                          <a:ln>
                            <a:noFill/>
                          </a:ln>
                          <a:solidFill>
                            <a:prstClr val="black"/>
                          </a:solidFill>
                          <a:effectLst/>
                          <a:uLnTx/>
                          <a:uFillTx/>
                          <a:latin typeface="+mn-lt"/>
                          <a:ea typeface="+mn-ea"/>
                          <a:cs typeface="+mn-cs"/>
                        </a:rPr>
                        <a:t>
 This week, we officially welcomed many employees back to the office! As we transition into our new #hybridwork environment, we are excited to connect with our co-workers in the office and get back to in-person events. 
To celebrate our return, we hosted various welcome back events across the country. From a bagel breakfast and ice cream social to happy hour, here's a look at #TEAMPHLY having fun together throughout the week. #returntooffice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12/20/2022 16:32:43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101.30593020766 %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0188029"/>
                  </a:ext>
                </a:extLst>
              </a:tr>
            </a:tbl>
          </a:graphicData>
        </a:graphic>
      </p:graphicFrame>
      <p:sp>
        <p:nvSpPr>
          <p:cNvPr id="4" name="Text Placeholder 3">
            <a:extLst>
              <a:ext uri="{FF2B5EF4-FFF2-40B4-BE49-F238E27FC236}">
                <a16:creationId xmlns:a16="http://schemas.microsoft.com/office/drawing/2014/main" id="{700DCF73-D9C8-4852-ACF6-7A57D94FFB2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504122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F3CE7-4922-4A54-B232-71BBC73024CE}"/>
              </a:ext>
            </a:extLst>
          </p:cNvPr>
          <p:cNvSpPr>
            <a:spLocks noGrp="1"/>
          </p:cNvSpPr>
          <p:nvPr>
            <p:ph type="title"/>
          </p:nvPr>
        </p:nvSpPr>
        <p:spPr/>
        <p:txBody>
          <a:bodyPr/>
          <a:lstStyle/>
          <a:p>
            <a:r>
              <a:rPr lang="en-US"/>
              <a:t>LinkedIn Posts Table | Philadelphia Insurance - 3 of 16</a:t>
            </a:r>
          </a:p>
        </p:txBody>
      </p:sp>
      <p:graphicFrame>
        <p:nvGraphicFramePr>
          <p:cNvPr id="5" name="Table Placeholder 4">
            <a:extLst>
              <a:ext uri="{FF2B5EF4-FFF2-40B4-BE49-F238E27FC236}">
                <a16:creationId xmlns:a16="http://schemas.microsoft.com/office/drawing/2014/main" id="{69055BCC-23F8-4803-A91D-FE08F8CE4A67}"/>
              </a:ext>
            </a:extLst>
          </p:cNvPr>
          <p:cNvGraphicFramePr>
            <a:graphicFrameLocks noGrp="1"/>
          </p:cNvGraphicFramePr>
          <p:nvPr>
            <p:ph type="tbl" sz="quarter" idx="13"/>
            <p:extLst>
              <p:ext uri="{D42A27DB-BD31-4B8C-83A1-F6EECF244321}">
                <p14:modId xmlns:p14="http://schemas.microsoft.com/office/powerpoint/2010/main" val="1895463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36978515"/>
                    </a:ext>
                  </a:extLst>
                </a:gridCol>
                <a:gridCol w="1316736">
                  <a:extLst>
                    <a:ext uri="{9D8B030D-6E8A-4147-A177-3AD203B41FA5}">
                      <a16:colId xmlns:a16="http://schemas.microsoft.com/office/drawing/2014/main" val="1344913644"/>
                    </a:ext>
                  </a:extLst>
                </a:gridCol>
                <a:gridCol w="658368">
                  <a:extLst>
                    <a:ext uri="{9D8B030D-6E8A-4147-A177-3AD203B41FA5}">
                      <a16:colId xmlns:a16="http://schemas.microsoft.com/office/drawing/2014/main" val="606246194"/>
                    </a:ext>
                  </a:extLst>
                </a:gridCol>
                <a:gridCol w="411480">
                  <a:extLst>
                    <a:ext uri="{9D8B030D-6E8A-4147-A177-3AD203B41FA5}">
                      <a16:colId xmlns:a16="http://schemas.microsoft.com/office/drawing/2014/main" val="199545369"/>
                    </a:ext>
                  </a:extLst>
                </a:gridCol>
                <a:gridCol w="411480">
                  <a:extLst>
                    <a:ext uri="{9D8B030D-6E8A-4147-A177-3AD203B41FA5}">
                      <a16:colId xmlns:a16="http://schemas.microsoft.com/office/drawing/2014/main" val="3974379326"/>
                    </a:ext>
                  </a:extLst>
                </a:gridCol>
                <a:gridCol w="411480">
                  <a:extLst>
                    <a:ext uri="{9D8B030D-6E8A-4147-A177-3AD203B41FA5}">
                      <a16:colId xmlns:a16="http://schemas.microsoft.com/office/drawing/2014/main" val="2027843618"/>
                    </a:ext>
                  </a:extLst>
                </a:gridCol>
                <a:gridCol w="411480">
                  <a:extLst>
                    <a:ext uri="{9D8B030D-6E8A-4147-A177-3AD203B41FA5}">
                      <a16:colId xmlns:a16="http://schemas.microsoft.com/office/drawing/2014/main" val="1075426584"/>
                    </a:ext>
                  </a:extLst>
                </a:gridCol>
                <a:gridCol w="411480">
                  <a:extLst>
                    <a:ext uri="{9D8B030D-6E8A-4147-A177-3AD203B41FA5}">
                      <a16:colId xmlns:a16="http://schemas.microsoft.com/office/drawing/2014/main" val="1278525597"/>
                    </a:ext>
                  </a:extLst>
                </a:gridCol>
                <a:gridCol w="411480">
                  <a:extLst>
                    <a:ext uri="{9D8B030D-6E8A-4147-A177-3AD203B41FA5}">
                      <a16:colId xmlns:a16="http://schemas.microsoft.com/office/drawing/2014/main" val="2865286160"/>
                    </a:ext>
                  </a:extLst>
                </a:gridCol>
                <a:gridCol w="411480">
                  <a:extLst>
                    <a:ext uri="{9D8B030D-6E8A-4147-A177-3AD203B41FA5}">
                      <a16:colId xmlns:a16="http://schemas.microsoft.com/office/drawing/2014/main" val="4253080052"/>
                    </a:ext>
                  </a:extLst>
                </a:gridCol>
                <a:gridCol w="411480">
                  <a:extLst>
                    <a:ext uri="{9D8B030D-6E8A-4147-A177-3AD203B41FA5}">
                      <a16:colId xmlns:a16="http://schemas.microsoft.com/office/drawing/2014/main" val="962795322"/>
                    </a:ext>
                  </a:extLst>
                </a:gridCol>
                <a:gridCol w="411480">
                  <a:extLst>
                    <a:ext uri="{9D8B030D-6E8A-4147-A177-3AD203B41FA5}">
                      <a16:colId xmlns:a16="http://schemas.microsoft.com/office/drawing/2014/main" val="3141077373"/>
                    </a:ext>
                  </a:extLst>
                </a:gridCol>
                <a:gridCol w="411480">
                  <a:extLst>
                    <a:ext uri="{9D8B030D-6E8A-4147-A177-3AD203B41FA5}">
                      <a16:colId xmlns:a16="http://schemas.microsoft.com/office/drawing/2014/main" val="3251446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72830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- 2022-05-27 15:10:05</a:t>
                      </a:r>
                      <a:r>
                        <a:rPr kumimoji="0" lang="en-US" sz="1000" b="0" i="0" u="none" strike="noStrike" kern="1200" cap="none" spc="0" normalizeH="0" baseline="0" noProof="0">
                          <a:ln>
                            <a:noFill/>
                          </a:ln>
                          <a:solidFill>
                            <a:prstClr val="black"/>
                          </a:solidFill>
                          <a:effectLst/>
                          <a:uLnTx/>
                          <a:uFillTx/>
                          <a:latin typeface="+mn-lt"/>
                          <a:ea typeface="+mn-ea"/>
                          <a:cs typeface="+mn-cs"/>
                        </a:rPr>
                        <a:t>
 In honor of our #veterans, several groups of PHLY employees visited various cemeteries to pay tribute to the men and women who died while serving in the U.S. military. #TEAMPHLY and their families cleaned headstones, entrances, and military emblem walls, and placed flags on veterans' gravesites in recognition of #MemorialDay.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12/20/2022 16:32:43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74.3370551291 %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72050586"/>
                  </a:ext>
                </a:extLst>
              </a:tr>
            </a:tbl>
          </a:graphicData>
        </a:graphic>
      </p:graphicFrame>
      <p:sp>
        <p:nvSpPr>
          <p:cNvPr id="4" name="Text Placeholder 3">
            <a:extLst>
              <a:ext uri="{FF2B5EF4-FFF2-40B4-BE49-F238E27FC236}">
                <a16:creationId xmlns:a16="http://schemas.microsoft.com/office/drawing/2014/main" id="{EAF8F2E8-28DF-41AF-903C-0A50ADC748B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967159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5F26A-8A63-4F3C-AEE4-7E509A693E56}"/>
              </a:ext>
            </a:extLst>
          </p:cNvPr>
          <p:cNvSpPr>
            <a:spLocks noGrp="1"/>
          </p:cNvSpPr>
          <p:nvPr>
            <p:ph type="title"/>
          </p:nvPr>
        </p:nvSpPr>
        <p:spPr/>
        <p:txBody>
          <a:bodyPr/>
          <a:lstStyle/>
          <a:p>
            <a:r>
              <a:rPr lang="en-US"/>
              <a:t>LinkedIn Posts Table | Philadelphia Insurance - 4 of 16</a:t>
            </a:r>
          </a:p>
        </p:txBody>
      </p:sp>
      <p:graphicFrame>
        <p:nvGraphicFramePr>
          <p:cNvPr id="5" name="Table Placeholder 4">
            <a:extLst>
              <a:ext uri="{FF2B5EF4-FFF2-40B4-BE49-F238E27FC236}">
                <a16:creationId xmlns:a16="http://schemas.microsoft.com/office/drawing/2014/main" id="{C7DE3AE3-8832-4386-B84F-7158F9888D2A}"/>
              </a:ext>
            </a:extLst>
          </p:cNvPr>
          <p:cNvGraphicFramePr>
            <a:graphicFrameLocks noGrp="1"/>
          </p:cNvGraphicFramePr>
          <p:nvPr>
            <p:ph type="tbl" sz="quarter" idx="13"/>
            <p:extLst>
              <p:ext uri="{D42A27DB-BD31-4B8C-83A1-F6EECF244321}">
                <p14:modId xmlns:p14="http://schemas.microsoft.com/office/powerpoint/2010/main" val="3482274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66951177"/>
                    </a:ext>
                  </a:extLst>
                </a:gridCol>
                <a:gridCol w="1316736">
                  <a:extLst>
                    <a:ext uri="{9D8B030D-6E8A-4147-A177-3AD203B41FA5}">
                      <a16:colId xmlns:a16="http://schemas.microsoft.com/office/drawing/2014/main" val="1812809811"/>
                    </a:ext>
                  </a:extLst>
                </a:gridCol>
                <a:gridCol w="658368">
                  <a:extLst>
                    <a:ext uri="{9D8B030D-6E8A-4147-A177-3AD203B41FA5}">
                      <a16:colId xmlns:a16="http://schemas.microsoft.com/office/drawing/2014/main" val="2423386067"/>
                    </a:ext>
                  </a:extLst>
                </a:gridCol>
                <a:gridCol w="411480">
                  <a:extLst>
                    <a:ext uri="{9D8B030D-6E8A-4147-A177-3AD203B41FA5}">
                      <a16:colId xmlns:a16="http://schemas.microsoft.com/office/drawing/2014/main" val="170118669"/>
                    </a:ext>
                  </a:extLst>
                </a:gridCol>
                <a:gridCol w="411480">
                  <a:extLst>
                    <a:ext uri="{9D8B030D-6E8A-4147-A177-3AD203B41FA5}">
                      <a16:colId xmlns:a16="http://schemas.microsoft.com/office/drawing/2014/main" val="3169817431"/>
                    </a:ext>
                  </a:extLst>
                </a:gridCol>
                <a:gridCol w="411480">
                  <a:extLst>
                    <a:ext uri="{9D8B030D-6E8A-4147-A177-3AD203B41FA5}">
                      <a16:colId xmlns:a16="http://schemas.microsoft.com/office/drawing/2014/main" val="3459975211"/>
                    </a:ext>
                  </a:extLst>
                </a:gridCol>
                <a:gridCol w="411480">
                  <a:extLst>
                    <a:ext uri="{9D8B030D-6E8A-4147-A177-3AD203B41FA5}">
                      <a16:colId xmlns:a16="http://schemas.microsoft.com/office/drawing/2014/main" val="3636923247"/>
                    </a:ext>
                  </a:extLst>
                </a:gridCol>
                <a:gridCol w="411480">
                  <a:extLst>
                    <a:ext uri="{9D8B030D-6E8A-4147-A177-3AD203B41FA5}">
                      <a16:colId xmlns:a16="http://schemas.microsoft.com/office/drawing/2014/main" val="1920975529"/>
                    </a:ext>
                  </a:extLst>
                </a:gridCol>
                <a:gridCol w="411480">
                  <a:extLst>
                    <a:ext uri="{9D8B030D-6E8A-4147-A177-3AD203B41FA5}">
                      <a16:colId xmlns:a16="http://schemas.microsoft.com/office/drawing/2014/main" val="1589077656"/>
                    </a:ext>
                  </a:extLst>
                </a:gridCol>
                <a:gridCol w="411480">
                  <a:extLst>
                    <a:ext uri="{9D8B030D-6E8A-4147-A177-3AD203B41FA5}">
                      <a16:colId xmlns:a16="http://schemas.microsoft.com/office/drawing/2014/main" val="83315465"/>
                    </a:ext>
                  </a:extLst>
                </a:gridCol>
                <a:gridCol w="411480">
                  <a:extLst>
                    <a:ext uri="{9D8B030D-6E8A-4147-A177-3AD203B41FA5}">
                      <a16:colId xmlns:a16="http://schemas.microsoft.com/office/drawing/2014/main" val="2310762657"/>
                    </a:ext>
                  </a:extLst>
                </a:gridCol>
                <a:gridCol w="411480">
                  <a:extLst>
                    <a:ext uri="{9D8B030D-6E8A-4147-A177-3AD203B41FA5}">
                      <a16:colId xmlns:a16="http://schemas.microsoft.com/office/drawing/2014/main" val="4224218079"/>
                    </a:ext>
                  </a:extLst>
                </a:gridCol>
                <a:gridCol w="411480">
                  <a:extLst>
                    <a:ext uri="{9D8B030D-6E8A-4147-A177-3AD203B41FA5}">
                      <a16:colId xmlns:a16="http://schemas.microsoft.com/office/drawing/2014/main" val="712764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3946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- 2022-09-30 13:17:14</a:t>
                      </a:r>
                      <a:r>
                        <a:rPr kumimoji="0" lang="en-US" sz="1000" b="0" i="0" u="none" strike="noStrike" kern="1200" cap="none" spc="0" normalizeH="0" baseline="0" noProof="0">
                          <a:ln>
                            <a:noFill/>
                          </a:ln>
                          <a:solidFill>
                            <a:prstClr val="black"/>
                          </a:solidFill>
                          <a:effectLst/>
                          <a:uLnTx/>
                          <a:uFillTx/>
                          <a:latin typeface="+mn-lt"/>
                          <a:ea typeface="+mn-ea"/>
                          <a:cs typeface="+mn-cs"/>
                        </a:rPr>
                        <a:t>
 Food, fun, and games are just a few things #TEAMPHLY enjoyed during our annual Healthy Picnic and Wellness Fair! 
Co-hosted with sister company TMNA Services, the annual event was complete with a catered lunch by 12th St Catering which included a variety of #healthy options, one-on-ones with #healthandwellness experts, and a special guest appearance by the Phillie Phanatic! 
Thanks again to our vendors for joining us! #PHLYHealthyPicnic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01/06/2023 13:07:27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63.610256410256 %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2236880"/>
                  </a:ext>
                </a:extLst>
              </a:tr>
            </a:tbl>
          </a:graphicData>
        </a:graphic>
      </p:graphicFrame>
      <p:sp>
        <p:nvSpPr>
          <p:cNvPr id="4" name="Text Placeholder 3">
            <a:extLst>
              <a:ext uri="{FF2B5EF4-FFF2-40B4-BE49-F238E27FC236}">
                <a16:creationId xmlns:a16="http://schemas.microsoft.com/office/drawing/2014/main" id="{4D7FE856-AEF0-4150-BD84-CFFB5B3BB3C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988628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61B51-4CCC-4E97-A7D9-6AB5DB5B3413}"/>
              </a:ext>
            </a:extLst>
          </p:cNvPr>
          <p:cNvSpPr>
            <a:spLocks noGrp="1"/>
          </p:cNvSpPr>
          <p:nvPr>
            <p:ph type="title"/>
          </p:nvPr>
        </p:nvSpPr>
        <p:spPr/>
        <p:txBody>
          <a:bodyPr/>
          <a:lstStyle/>
          <a:p>
            <a:r>
              <a:rPr lang="en-US"/>
              <a:t>LinkedIn Posts Table | Philadelphia Insurance - 5 of 16</a:t>
            </a:r>
          </a:p>
        </p:txBody>
      </p:sp>
      <p:graphicFrame>
        <p:nvGraphicFramePr>
          <p:cNvPr id="5" name="Table Placeholder 4">
            <a:extLst>
              <a:ext uri="{FF2B5EF4-FFF2-40B4-BE49-F238E27FC236}">
                <a16:creationId xmlns:a16="http://schemas.microsoft.com/office/drawing/2014/main" id="{443C693D-BE7F-43F1-A161-4A9AA7D1381F}"/>
              </a:ext>
            </a:extLst>
          </p:cNvPr>
          <p:cNvGraphicFramePr>
            <a:graphicFrameLocks noGrp="1"/>
          </p:cNvGraphicFramePr>
          <p:nvPr>
            <p:ph type="tbl" sz="quarter" idx="13"/>
            <p:extLst>
              <p:ext uri="{D42A27DB-BD31-4B8C-83A1-F6EECF244321}">
                <p14:modId xmlns:p14="http://schemas.microsoft.com/office/powerpoint/2010/main" val="279508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403470"/>
                    </a:ext>
                  </a:extLst>
                </a:gridCol>
                <a:gridCol w="1316736">
                  <a:extLst>
                    <a:ext uri="{9D8B030D-6E8A-4147-A177-3AD203B41FA5}">
                      <a16:colId xmlns:a16="http://schemas.microsoft.com/office/drawing/2014/main" val="3300460002"/>
                    </a:ext>
                  </a:extLst>
                </a:gridCol>
                <a:gridCol w="658368">
                  <a:extLst>
                    <a:ext uri="{9D8B030D-6E8A-4147-A177-3AD203B41FA5}">
                      <a16:colId xmlns:a16="http://schemas.microsoft.com/office/drawing/2014/main" val="2938708662"/>
                    </a:ext>
                  </a:extLst>
                </a:gridCol>
                <a:gridCol w="411480">
                  <a:extLst>
                    <a:ext uri="{9D8B030D-6E8A-4147-A177-3AD203B41FA5}">
                      <a16:colId xmlns:a16="http://schemas.microsoft.com/office/drawing/2014/main" val="1509732256"/>
                    </a:ext>
                  </a:extLst>
                </a:gridCol>
                <a:gridCol w="411480">
                  <a:extLst>
                    <a:ext uri="{9D8B030D-6E8A-4147-A177-3AD203B41FA5}">
                      <a16:colId xmlns:a16="http://schemas.microsoft.com/office/drawing/2014/main" val="3031684192"/>
                    </a:ext>
                  </a:extLst>
                </a:gridCol>
                <a:gridCol w="411480">
                  <a:extLst>
                    <a:ext uri="{9D8B030D-6E8A-4147-A177-3AD203B41FA5}">
                      <a16:colId xmlns:a16="http://schemas.microsoft.com/office/drawing/2014/main" val="1862609488"/>
                    </a:ext>
                  </a:extLst>
                </a:gridCol>
                <a:gridCol w="411480">
                  <a:extLst>
                    <a:ext uri="{9D8B030D-6E8A-4147-A177-3AD203B41FA5}">
                      <a16:colId xmlns:a16="http://schemas.microsoft.com/office/drawing/2014/main" val="1370219331"/>
                    </a:ext>
                  </a:extLst>
                </a:gridCol>
                <a:gridCol w="411480">
                  <a:extLst>
                    <a:ext uri="{9D8B030D-6E8A-4147-A177-3AD203B41FA5}">
                      <a16:colId xmlns:a16="http://schemas.microsoft.com/office/drawing/2014/main" val="257046143"/>
                    </a:ext>
                  </a:extLst>
                </a:gridCol>
                <a:gridCol w="411480">
                  <a:extLst>
                    <a:ext uri="{9D8B030D-6E8A-4147-A177-3AD203B41FA5}">
                      <a16:colId xmlns:a16="http://schemas.microsoft.com/office/drawing/2014/main" val="4118608788"/>
                    </a:ext>
                  </a:extLst>
                </a:gridCol>
                <a:gridCol w="411480">
                  <a:extLst>
                    <a:ext uri="{9D8B030D-6E8A-4147-A177-3AD203B41FA5}">
                      <a16:colId xmlns:a16="http://schemas.microsoft.com/office/drawing/2014/main" val="2189904335"/>
                    </a:ext>
                  </a:extLst>
                </a:gridCol>
                <a:gridCol w="411480">
                  <a:extLst>
                    <a:ext uri="{9D8B030D-6E8A-4147-A177-3AD203B41FA5}">
                      <a16:colId xmlns:a16="http://schemas.microsoft.com/office/drawing/2014/main" val="2375185552"/>
                    </a:ext>
                  </a:extLst>
                </a:gridCol>
                <a:gridCol w="411480">
                  <a:extLst>
                    <a:ext uri="{9D8B030D-6E8A-4147-A177-3AD203B41FA5}">
                      <a16:colId xmlns:a16="http://schemas.microsoft.com/office/drawing/2014/main" val="4140137990"/>
                    </a:ext>
                  </a:extLst>
                </a:gridCol>
                <a:gridCol w="411480">
                  <a:extLst>
                    <a:ext uri="{9D8B030D-6E8A-4147-A177-3AD203B41FA5}">
                      <a16:colId xmlns:a16="http://schemas.microsoft.com/office/drawing/2014/main" val="133527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50223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- 2022-08-29 16:07:03</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enjoyed an evening of music, food, and drinks during a happy hour benefiting the Children's Hospital of Philadelphia (CHOP). Later, #TEAMPHLY sat back in their cars with movie theater snacks to watch Night at the Museum on the big screen. All money raised was donated to CHOP to help children battling #cancer. 
Learn how you can make a difference: parkway.chop.edu #ForBreakThroughs #fundraising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12/20/2022 16:32:43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58.418189426698 %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85627052"/>
                  </a:ext>
                </a:extLst>
              </a:tr>
            </a:tbl>
          </a:graphicData>
        </a:graphic>
      </p:graphicFrame>
      <p:sp>
        <p:nvSpPr>
          <p:cNvPr id="4" name="Text Placeholder 3">
            <a:extLst>
              <a:ext uri="{FF2B5EF4-FFF2-40B4-BE49-F238E27FC236}">
                <a16:creationId xmlns:a16="http://schemas.microsoft.com/office/drawing/2014/main" id="{FD1327BE-82F1-4143-8847-B1DCAF8D8E0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7826674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74E19-2A9C-419E-A659-0E514BB9AFD5}"/>
              </a:ext>
            </a:extLst>
          </p:cNvPr>
          <p:cNvSpPr>
            <a:spLocks noGrp="1"/>
          </p:cNvSpPr>
          <p:nvPr>
            <p:ph type="title"/>
          </p:nvPr>
        </p:nvSpPr>
        <p:spPr/>
        <p:txBody>
          <a:bodyPr/>
          <a:lstStyle/>
          <a:p>
            <a:r>
              <a:rPr lang="en-US"/>
              <a:t>LinkedIn Posts Table | Philadelphia Insurance - 6 of 16</a:t>
            </a:r>
          </a:p>
        </p:txBody>
      </p:sp>
      <p:graphicFrame>
        <p:nvGraphicFramePr>
          <p:cNvPr id="5" name="Table Placeholder 4">
            <a:extLst>
              <a:ext uri="{FF2B5EF4-FFF2-40B4-BE49-F238E27FC236}">
                <a16:creationId xmlns:a16="http://schemas.microsoft.com/office/drawing/2014/main" id="{109D1FC0-3324-4511-ABB3-DB9A66F42969}"/>
              </a:ext>
            </a:extLst>
          </p:cNvPr>
          <p:cNvGraphicFramePr>
            <a:graphicFrameLocks noGrp="1"/>
          </p:cNvGraphicFramePr>
          <p:nvPr>
            <p:ph type="tbl" sz="quarter" idx="13"/>
            <p:extLst>
              <p:ext uri="{D42A27DB-BD31-4B8C-83A1-F6EECF244321}">
                <p14:modId xmlns:p14="http://schemas.microsoft.com/office/powerpoint/2010/main" val="1190601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550662485"/>
                    </a:ext>
                  </a:extLst>
                </a:gridCol>
                <a:gridCol w="1316736">
                  <a:extLst>
                    <a:ext uri="{9D8B030D-6E8A-4147-A177-3AD203B41FA5}">
                      <a16:colId xmlns:a16="http://schemas.microsoft.com/office/drawing/2014/main" val="2527675774"/>
                    </a:ext>
                  </a:extLst>
                </a:gridCol>
                <a:gridCol w="658368">
                  <a:extLst>
                    <a:ext uri="{9D8B030D-6E8A-4147-A177-3AD203B41FA5}">
                      <a16:colId xmlns:a16="http://schemas.microsoft.com/office/drawing/2014/main" val="4001138655"/>
                    </a:ext>
                  </a:extLst>
                </a:gridCol>
                <a:gridCol w="411480">
                  <a:extLst>
                    <a:ext uri="{9D8B030D-6E8A-4147-A177-3AD203B41FA5}">
                      <a16:colId xmlns:a16="http://schemas.microsoft.com/office/drawing/2014/main" val="3922991597"/>
                    </a:ext>
                  </a:extLst>
                </a:gridCol>
                <a:gridCol w="411480">
                  <a:extLst>
                    <a:ext uri="{9D8B030D-6E8A-4147-A177-3AD203B41FA5}">
                      <a16:colId xmlns:a16="http://schemas.microsoft.com/office/drawing/2014/main" val="2214593850"/>
                    </a:ext>
                  </a:extLst>
                </a:gridCol>
                <a:gridCol w="411480">
                  <a:extLst>
                    <a:ext uri="{9D8B030D-6E8A-4147-A177-3AD203B41FA5}">
                      <a16:colId xmlns:a16="http://schemas.microsoft.com/office/drawing/2014/main" val="7279432"/>
                    </a:ext>
                  </a:extLst>
                </a:gridCol>
                <a:gridCol w="411480">
                  <a:extLst>
                    <a:ext uri="{9D8B030D-6E8A-4147-A177-3AD203B41FA5}">
                      <a16:colId xmlns:a16="http://schemas.microsoft.com/office/drawing/2014/main" val="4111580780"/>
                    </a:ext>
                  </a:extLst>
                </a:gridCol>
                <a:gridCol w="411480">
                  <a:extLst>
                    <a:ext uri="{9D8B030D-6E8A-4147-A177-3AD203B41FA5}">
                      <a16:colId xmlns:a16="http://schemas.microsoft.com/office/drawing/2014/main" val="2245824429"/>
                    </a:ext>
                  </a:extLst>
                </a:gridCol>
                <a:gridCol w="411480">
                  <a:extLst>
                    <a:ext uri="{9D8B030D-6E8A-4147-A177-3AD203B41FA5}">
                      <a16:colId xmlns:a16="http://schemas.microsoft.com/office/drawing/2014/main" val="2870561919"/>
                    </a:ext>
                  </a:extLst>
                </a:gridCol>
                <a:gridCol w="411480">
                  <a:extLst>
                    <a:ext uri="{9D8B030D-6E8A-4147-A177-3AD203B41FA5}">
                      <a16:colId xmlns:a16="http://schemas.microsoft.com/office/drawing/2014/main" val="2821726713"/>
                    </a:ext>
                  </a:extLst>
                </a:gridCol>
                <a:gridCol w="411480">
                  <a:extLst>
                    <a:ext uri="{9D8B030D-6E8A-4147-A177-3AD203B41FA5}">
                      <a16:colId xmlns:a16="http://schemas.microsoft.com/office/drawing/2014/main" val="1784785401"/>
                    </a:ext>
                  </a:extLst>
                </a:gridCol>
                <a:gridCol w="411480">
                  <a:extLst>
                    <a:ext uri="{9D8B030D-6E8A-4147-A177-3AD203B41FA5}">
                      <a16:colId xmlns:a16="http://schemas.microsoft.com/office/drawing/2014/main" val="155160841"/>
                    </a:ext>
                  </a:extLst>
                </a:gridCol>
                <a:gridCol w="411480">
                  <a:extLst>
                    <a:ext uri="{9D8B030D-6E8A-4147-A177-3AD203B41FA5}">
                      <a16:colId xmlns:a16="http://schemas.microsoft.com/office/drawing/2014/main" val="1722909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40177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- 2022-10-07 15:39:27</a:t>
                      </a:r>
                      <a:r>
                        <a:rPr kumimoji="0" lang="en-US" sz="1000" b="0" i="0" u="none" strike="noStrike" kern="1200" cap="none" spc="0" normalizeH="0" baseline="0" noProof="0">
                          <a:ln>
                            <a:noFill/>
                          </a:ln>
                          <a:solidFill>
                            <a:prstClr val="black"/>
                          </a:solidFill>
                          <a:effectLst/>
                          <a:uLnTx/>
                          <a:uFillTx/>
                          <a:latin typeface="+mn-lt"/>
                          <a:ea typeface="+mn-ea"/>
                          <a:cs typeface="+mn-cs"/>
                        </a:rPr>
                        <a:t>
 It's been a fun #CustomerServiceWeek! Throughout the week we held various activities to celebrate our employees who continually strive to exceed service expectations. From a total body workout and a scavenger hunt to bingo and sweet treats from Mr. Softee, #TEAMPHLY enjoyed an eventful week! #insurancecareers #customerservice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01/09/2023 19:07:24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57.708744247206 %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2917730"/>
                  </a:ext>
                </a:extLst>
              </a:tr>
            </a:tbl>
          </a:graphicData>
        </a:graphic>
      </p:graphicFrame>
      <p:sp>
        <p:nvSpPr>
          <p:cNvPr id="4" name="Text Placeholder 3">
            <a:extLst>
              <a:ext uri="{FF2B5EF4-FFF2-40B4-BE49-F238E27FC236}">
                <a16:creationId xmlns:a16="http://schemas.microsoft.com/office/drawing/2014/main" id="{43884991-9884-4099-BBFC-E2288CDAB83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989098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3412A-4E38-4348-8803-F7B6D23E26FB}"/>
              </a:ext>
            </a:extLst>
          </p:cNvPr>
          <p:cNvSpPr>
            <a:spLocks noGrp="1"/>
          </p:cNvSpPr>
          <p:nvPr>
            <p:ph type="title"/>
          </p:nvPr>
        </p:nvSpPr>
        <p:spPr/>
        <p:txBody>
          <a:bodyPr/>
          <a:lstStyle/>
          <a:p>
            <a:r>
              <a:rPr lang="en-US"/>
              <a:t>LinkedIn Posts Table | Philadelphia Insurance - 7 of 16</a:t>
            </a:r>
          </a:p>
        </p:txBody>
      </p:sp>
      <p:graphicFrame>
        <p:nvGraphicFramePr>
          <p:cNvPr id="5" name="Table Placeholder 4">
            <a:extLst>
              <a:ext uri="{FF2B5EF4-FFF2-40B4-BE49-F238E27FC236}">
                <a16:creationId xmlns:a16="http://schemas.microsoft.com/office/drawing/2014/main" id="{A1D74ED0-70CB-4FE9-BEAD-89FCF0B90E86}"/>
              </a:ext>
            </a:extLst>
          </p:cNvPr>
          <p:cNvGraphicFramePr>
            <a:graphicFrameLocks noGrp="1"/>
          </p:cNvGraphicFramePr>
          <p:nvPr>
            <p:ph type="tbl" sz="quarter" idx="13"/>
            <p:extLst>
              <p:ext uri="{D42A27DB-BD31-4B8C-83A1-F6EECF244321}">
                <p14:modId xmlns:p14="http://schemas.microsoft.com/office/powerpoint/2010/main" val="63317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95467930"/>
                    </a:ext>
                  </a:extLst>
                </a:gridCol>
                <a:gridCol w="1316736">
                  <a:extLst>
                    <a:ext uri="{9D8B030D-6E8A-4147-A177-3AD203B41FA5}">
                      <a16:colId xmlns:a16="http://schemas.microsoft.com/office/drawing/2014/main" val="3409398578"/>
                    </a:ext>
                  </a:extLst>
                </a:gridCol>
                <a:gridCol w="658368">
                  <a:extLst>
                    <a:ext uri="{9D8B030D-6E8A-4147-A177-3AD203B41FA5}">
                      <a16:colId xmlns:a16="http://schemas.microsoft.com/office/drawing/2014/main" val="4247946915"/>
                    </a:ext>
                  </a:extLst>
                </a:gridCol>
                <a:gridCol w="411480">
                  <a:extLst>
                    <a:ext uri="{9D8B030D-6E8A-4147-A177-3AD203B41FA5}">
                      <a16:colId xmlns:a16="http://schemas.microsoft.com/office/drawing/2014/main" val="1761335425"/>
                    </a:ext>
                  </a:extLst>
                </a:gridCol>
                <a:gridCol w="411480">
                  <a:extLst>
                    <a:ext uri="{9D8B030D-6E8A-4147-A177-3AD203B41FA5}">
                      <a16:colId xmlns:a16="http://schemas.microsoft.com/office/drawing/2014/main" val="4200899548"/>
                    </a:ext>
                  </a:extLst>
                </a:gridCol>
                <a:gridCol w="411480">
                  <a:extLst>
                    <a:ext uri="{9D8B030D-6E8A-4147-A177-3AD203B41FA5}">
                      <a16:colId xmlns:a16="http://schemas.microsoft.com/office/drawing/2014/main" val="2175679638"/>
                    </a:ext>
                  </a:extLst>
                </a:gridCol>
                <a:gridCol w="411480">
                  <a:extLst>
                    <a:ext uri="{9D8B030D-6E8A-4147-A177-3AD203B41FA5}">
                      <a16:colId xmlns:a16="http://schemas.microsoft.com/office/drawing/2014/main" val="2864933844"/>
                    </a:ext>
                  </a:extLst>
                </a:gridCol>
                <a:gridCol w="411480">
                  <a:extLst>
                    <a:ext uri="{9D8B030D-6E8A-4147-A177-3AD203B41FA5}">
                      <a16:colId xmlns:a16="http://schemas.microsoft.com/office/drawing/2014/main" val="3592598365"/>
                    </a:ext>
                  </a:extLst>
                </a:gridCol>
                <a:gridCol w="411480">
                  <a:extLst>
                    <a:ext uri="{9D8B030D-6E8A-4147-A177-3AD203B41FA5}">
                      <a16:colId xmlns:a16="http://schemas.microsoft.com/office/drawing/2014/main" val="2811490778"/>
                    </a:ext>
                  </a:extLst>
                </a:gridCol>
                <a:gridCol w="411480">
                  <a:extLst>
                    <a:ext uri="{9D8B030D-6E8A-4147-A177-3AD203B41FA5}">
                      <a16:colId xmlns:a16="http://schemas.microsoft.com/office/drawing/2014/main" val="2669780183"/>
                    </a:ext>
                  </a:extLst>
                </a:gridCol>
                <a:gridCol w="411480">
                  <a:extLst>
                    <a:ext uri="{9D8B030D-6E8A-4147-A177-3AD203B41FA5}">
                      <a16:colId xmlns:a16="http://schemas.microsoft.com/office/drawing/2014/main" val="4060073907"/>
                    </a:ext>
                  </a:extLst>
                </a:gridCol>
                <a:gridCol w="411480">
                  <a:extLst>
                    <a:ext uri="{9D8B030D-6E8A-4147-A177-3AD203B41FA5}">
                      <a16:colId xmlns:a16="http://schemas.microsoft.com/office/drawing/2014/main" val="825586002"/>
                    </a:ext>
                  </a:extLst>
                </a:gridCol>
                <a:gridCol w="411480">
                  <a:extLst>
                    <a:ext uri="{9D8B030D-6E8A-4147-A177-3AD203B41FA5}">
                      <a16:colId xmlns:a16="http://schemas.microsoft.com/office/drawing/2014/main" val="2134858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694389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- 2022-11-17 15:49:37</a:t>
                      </a:r>
                      <a:r>
                        <a:rPr kumimoji="0" lang="en-US" sz="1000" b="0" i="0" u="none" strike="noStrike" kern="1200" cap="none" spc="0" normalizeH="0" baseline="0" noProof="0">
                          <a:ln>
                            <a:noFill/>
                          </a:ln>
                          <a:solidFill>
                            <a:prstClr val="black"/>
                          </a:solidFill>
                          <a:effectLst/>
                          <a:uLnTx/>
                          <a:uFillTx/>
                          <a:latin typeface="+mn-lt"/>
                          <a:ea typeface="+mn-ea"/>
                          <a:cs typeface="+mn-cs"/>
                        </a:rPr>
                        <a:t>
 Our Women in Sales Empowerment event brought together employees from across the country for three days of networking and career development. Attendees gained insights from industry leaders, had opportunities to network with fellow Marketing employees, and learned about leveraging their strengths to advance their careers and confidence. #TEAMPHLY #insurancecareers #womenempowerment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01/10/2023 13:07:25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56.90207549798 %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3302910"/>
                  </a:ext>
                </a:extLst>
              </a:tr>
            </a:tbl>
          </a:graphicData>
        </a:graphic>
      </p:graphicFrame>
      <p:sp>
        <p:nvSpPr>
          <p:cNvPr id="4" name="Text Placeholder 3">
            <a:extLst>
              <a:ext uri="{FF2B5EF4-FFF2-40B4-BE49-F238E27FC236}">
                <a16:creationId xmlns:a16="http://schemas.microsoft.com/office/drawing/2014/main" id="{F36C0C7A-5E54-4A12-9DCE-0859CD99787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340452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B1B4D-336C-4382-B37C-B0BB53FDBB26}"/>
              </a:ext>
            </a:extLst>
          </p:cNvPr>
          <p:cNvSpPr>
            <a:spLocks noGrp="1"/>
          </p:cNvSpPr>
          <p:nvPr>
            <p:ph type="title"/>
          </p:nvPr>
        </p:nvSpPr>
        <p:spPr/>
        <p:txBody>
          <a:bodyPr/>
          <a:lstStyle/>
          <a:p>
            <a:r>
              <a:rPr lang="en-US"/>
              <a:t>LinkedIn Posts Table | Philadelphia Insurance - 8 of 16</a:t>
            </a:r>
          </a:p>
        </p:txBody>
      </p:sp>
      <p:graphicFrame>
        <p:nvGraphicFramePr>
          <p:cNvPr id="5" name="Table Placeholder 4">
            <a:extLst>
              <a:ext uri="{FF2B5EF4-FFF2-40B4-BE49-F238E27FC236}">
                <a16:creationId xmlns:a16="http://schemas.microsoft.com/office/drawing/2014/main" id="{C0902DCE-31FC-493B-90FE-66DA19885939}"/>
              </a:ext>
            </a:extLst>
          </p:cNvPr>
          <p:cNvGraphicFramePr>
            <a:graphicFrameLocks noGrp="1"/>
          </p:cNvGraphicFramePr>
          <p:nvPr>
            <p:ph type="tbl" sz="quarter" idx="13"/>
            <p:extLst>
              <p:ext uri="{D42A27DB-BD31-4B8C-83A1-F6EECF244321}">
                <p14:modId xmlns:p14="http://schemas.microsoft.com/office/powerpoint/2010/main" val="162990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47039655"/>
                    </a:ext>
                  </a:extLst>
                </a:gridCol>
                <a:gridCol w="1316736">
                  <a:extLst>
                    <a:ext uri="{9D8B030D-6E8A-4147-A177-3AD203B41FA5}">
                      <a16:colId xmlns:a16="http://schemas.microsoft.com/office/drawing/2014/main" val="3094559545"/>
                    </a:ext>
                  </a:extLst>
                </a:gridCol>
                <a:gridCol w="658368">
                  <a:extLst>
                    <a:ext uri="{9D8B030D-6E8A-4147-A177-3AD203B41FA5}">
                      <a16:colId xmlns:a16="http://schemas.microsoft.com/office/drawing/2014/main" val="1121994228"/>
                    </a:ext>
                  </a:extLst>
                </a:gridCol>
                <a:gridCol w="411480">
                  <a:extLst>
                    <a:ext uri="{9D8B030D-6E8A-4147-A177-3AD203B41FA5}">
                      <a16:colId xmlns:a16="http://schemas.microsoft.com/office/drawing/2014/main" val="446215457"/>
                    </a:ext>
                  </a:extLst>
                </a:gridCol>
                <a:gridCol w="411480">
                  <a:extLst>
                    <a:ext uri="{9D8B030D-6E8A-4147-A177-3AD203B41FA5}">
                      <a16:colId xmlns:a16="http://schemas.microsoft.com/office/drawing/2014/main" val="2010360115"/>
                    </a:ext>
                  </a:extLst>
                </a:gridCol>
                <a:gridCol w="411480">
                  <a:extLst>
                    <a:ext uri="{9D8B030D-6E8A-4147-A177-3AD203B41FA5}">
                      <a16:colId xmlns:a16="http://schemas.microsoft.com/office/drawing/2014/main" val="4032382172"/>
                    </a:ext>
                  </a:extLst>
                </a:gridCol>
                <a:gridCol w="411480">
                  <a:extLst>
                    <a:ext uri="{9D8B030D-6E8A-4147-A177-3AD203B41FA5}">
                      <a16:colId xmlns:a16="http://schemas.microsoft.com/office/drawing/2014/main" val="55400182"/>
                    </a:ext>
                  </a:extLst>
                </a:gridCol>
                <a:gridCol w="411480">
                  <a:extLst>
                    <a:ext uri="{9D8B030D-6E8A-4147-A177-3AD203B41FA5}">
                      <a16:colId xmlns:a16="http://schemas.microsoft.com/office/drawing/2014/main" val="3955155336"/>
                    </a:ext>
                  </a:extLst>
                </a:gridCol>
                <a:gridCol w="411480">
                  <a:extLst>
                    <a:ext uri="{9D8B030D-6E8A-4147-A177-3AD203B41FA5}">
                      <a16:colId xmlns:a16="http://schemas.microsoft.com/office/drawing/2014/main" val="2134403149"/>
                    </a:ext>
                  </a:extLst>
                </a:gridCol>
                <a:gridCol w="411480">
                  <a:extLst>
                    <a:ext uri="{9D8B030D-6E8A-4147-A177-3AD203B41FA5}">
                      <a16:colId xmlns:a16="http://schemas.microsoft.com/office/drawing/2014/main" val="1918983245"/>
                    </a:ext>
                  </a:extLst>
                </a:gridCol>
                <a:gridCol w="411480">
                  <a:extLst>
                    <a:ext uri="{9D8B030D-6E8A-4147-A177-3AD203B41FA5}">
                      <a16:colId xmlns:a16="http://schemas.microsoft.com/office/drawing/2014/main" val="1060772227"/>
                    </a:ext>
                  </a:extLst>
                </a:gridCol>
                <a:gridCol w="411480">
                  <a:extLst>
                    <a:ext uri="{9D8B030D-6E8A-4147-A177-3AD203B41FA5}">
                      <a16:colId xmlns:a16="http://schemas.microsoft.com/office/drawing/2014/main" val="3726556893"/>
                    </a:ext>
                  </a:extLst>
                </a:gridCol>
                <a:gridCol w="411480">
                  <a:extLst>
                    <a:ext uri="{9D8B030D-6E8A-4147-A177-3AD203B41FA5}">
                      <a16:colId xmlns:a16="http://schemas.microsoft.com/office/drawing/2014/main" val="1218852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912491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- 2022-12-16 15:20:16</a:t>
                      </a:r>
                      <a:r>
                        <a:rPr kumimoji="0" lang="en-US" sz="1000" b="0" i="0" u="none" strike="noStrike" kern="1200" cap="none" spc="0" normalizeH="0" baseline="0" noProof="0">
                          <a:ln>
                            <a:noFill/>
                          </a:ln>
                          <a:solidFill>
                            <a:prstClr val="black"/>
                          </a:solidFill>
                          <a:effectLst/>
                          <a:uLnTx/>
                          <a:uFillTx/>
                          <a:latin typeface="+mn-lt"/>
                          <a:ea typeface="+mn-ea"/>
                          <a:cs typeface="+mn-cs"/>
                        </a:rPr>
                        <a:t>
 Today is National #UglyChristmasSweaterDay and in the spirit of the #holidayseason, we asked employees to wear their ugliest #holidaysweaters! Here's a roundup of #TEAMPHLY wearing their most festive and cringe-worthy sweaters.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01/11/2023 07:06:58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56.01387456642 %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4442522"/>
                  </a:ext>
                </a:extLst>
              </a:tr>
            </a:tbl>
          </a:graphicData>
        </a:graphic>
      </p:graphicFrame>
      <p:sp>
        <p:nvSpPr>
          <p:cNvPr id="4" name="Text Placeholder 3">
            <a:extLst>
              <a:ext uri="{FF2B5EF4-FFF2-40B4-BE49-F238E27FC236}">
                <a16:creationId xmlns:a16="http://schemas.microsoft.com/office/drawing/2014/main" id="{70B47F87-766B-485B-8083-3D3033251DF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162653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90610-F81E-4742-B14F-2271F1BD9C38}"/>
              </a:ext>
            </a:extLst>
          </p:cNvPr>
          <p:cNvSpPr>
            <a:spLocks noGrp="1"/>
          </p:cNvSpPr>
          <p:nvPr>
            <p:ph type="title"/>
          </p:nvPr>
        </p:nvSpPr>
        <p:spPr/>
        <p:txBody>
          <a:bodyPr/>
          <a:lstStyle/>
          <a:p>
            <a:r>
              <a:rPr lang="en-US"/>
              <a:t>LinkedIn Posts Table | Philadelphia Insurance - 9 of 16</a:t>
            </a:r>
          </a:p>
        </p:txBody>
      </p:sp>
      <p:graphicFrame>
        <p:nvGraphicFramePr>
          <p:cNvPr id="5" name="Table Placeholder 4">
            <a:extLst>
              <a:ext uri="{FF2B5EF4-FFF2-40B4-BE49-F238E27FC236}">
                <a16:creationId xmlns:a16="http://schemas.microsoft.com/office/drawing/2014/main" id="{2D5455B5-7C69-4522-B5B0-D770FA970C19}"/>
              </a:ext>
            </a:extLst>
          </p:cNvPr>
          <p:cNvGraphicFramePr>
            <a:graphicFrameLocks noGrp="1"/>
          </p:cNvGraphicFramePr>
          <p:nvPr>
            <p:ph type="tbl" sz="quarter" idx="13"/>
            <p:extLst>
              <p:ext uri="{D42A27DB-BD31-4B8C-83A1-F6EECF244321}">
                <p14:modId xmlns:p14="http://schemas.microsoft.com/office/powerpoint/2010/main" val="2073675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8130502"/>
                    </a:ext>
                  </a:extLst>
                </a:gridCol>
                <a:gridCol w="1316736">
                  <a:extLst>
                    <a:ext uri="{9D8B030D-6E8A-4147-A177-3AD203B41FA5}">
                      <a16:colId xmlns:a16="http://schemas.microsoft.com/office/drawing/2014/main" val="2257727108"/>
                    </a:ext>
                  </a:extLst>
                </a:gridCol>
                <a:gridCol w="658368">
                  <a:extLst>
                    <a:ext uri="{9D8B030D-6E8A-4147-A177-3AD203B41FA5}">
                      <a16:colId xmlns:a16="http://schemas.microsoft.com/office/drawing/2014/main" val="3248071541"/>
                    </a:ext>
                  </a:extLst>
                </a:gridCol>
                <a:gridCol w="411480">
                  <a:extLst>
                    <a:ext uri="{9D8B030D-6E8A-4147-A177-3AD203B41FA5}">
                      <a16:colId xmlns:a16="http://schemas.microsoft.com/office/drawing/2014/main" val="788516935"/>
                    </a:ext>
                  </a:extLst>
                </a:gridCol>
                <a:gridCol w="411480">
                  <a:extLst>
                    <a:ext uri="{9D8B030D-6E8A-4147-A177-3AD203B41FA5}">
                      <a16:colId xmlns:a16="http://schemas.microsoft.com/office/drawing/2014/main" val="3781204907"/>
                    </a:ext>
                  </a:extLst>
                </a:gridCol>
                <a:gridCol w="411480">
                  <a:extLst>
                    <a:ext uri="{9D8B030D-6E8A-4147-A177-3AD203B41FA5}">
                      <a16:colId xmlns:a16="http://schemas.microsoft.com/office/drawing/2014/main" val="2841615548"/>
                    </a:ext>
                  </a:extLst>
                </a:gridCol>
                <a:gridCol w="411480">
                  <a:extLst>
                    <a:ext uri="{9D8B030D-6E8A-4147-A177-3AD203B41FA5}">
                      <a16:colId xmlns:a16="http://schemas.microsoft.com/office/drawing/2014/main" val="272953808"/>
                    </a:ext>
                  </a:extLst>
                </a:gridCol>
                <a:gridCol w="411480">
                  <a:extLst>
                    <a:ext uri="{9D8B030D-6E8A-4147-A177-3AD203B41FA5}">
                      <a16:colId xmlns:a16="http://schemas.microsoft.com/office/drawing/2014/main" val="4078961155"/>
                    </a:ext>
                  </a:extLst>
                </a:gridCol>
                <a:gridCol w="411480">
                  <a:extLst>
                    <a:ext uri="{9D8B030D-6E8A-4147-A177-3AD203B41FA5}">
                      <a16:colId xmlns:a16="http://schemas.microsoft.com/office/drawing/2014/main" val="982840297"/>
                    </a:ext>
                  </a:extLst>
                </a:gridCol>
                <a:gridCol w="411480">
                  <a:extLst>
                    <a:ext uri="{9D8B030D-6E8A-4147-A177-3AD203B41FA5}">
                      <a16:colId xmlns:a16="http://schemas.microsoft.com/office/drawing/2014/main" val="3845805012"/>
                    </a:ext>
                  </a:extLst>
                </a:gridCol>
                <a:gridCol w="411480">
                  <a:extLst>
                    <a:ext uri="{9D8B030D-6E8A-4147-A177-3AD203B41FA5}">
                      <a16:colId xmlns:a16="http://schemas.microsoft.com/office/drawing/2014/main" val="2735809283"/>
                    </a:ext>
                  </a:extLst>
                </a:gridCol>
                <a:gridCol w="411480">
                  <a:extLst>
                    <a:ext uri="{9D8B030D-6E8A-4147-A177-3AD203B41FA5}">
                      <a16:colId xmlns:a16="http://schemas.microsoft.com/office/drawing/2014/main" val="2005746601"/>
                    </a:ext>
                  </a:extLst>
                </a:gridCol>
                <a:gridCol w="411480">
                  <a:extLst>
                    <a:ext uri="{9D8B030D-6E8A-4147-A177-3AD203B41FA5}">
                      <a16:colId xmlns:a16="http://schemas.microsoft.com/office/drawing/2014/main" val="3413394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7962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- 2022-04-22 13:05:25</a:t>
                      </a:r>
                      <a:r>
                        <a:rPr kumimoji="0" lang="en-US" sz="1000" b="0" i="0" u="none" strike="noStrike" kern="1200" cap="none" spc="0" normalizeH="0" baseline="0" noProof="0">
                          <a:ln>
                            <a:noFill/>
                          </a:ln>
                          <a:solidFill>
                            <a:prstClr val="black"/>
                          </a:solidFill>
                          <a:effectLst/>
                          <a:uLnTx/>
                          <a:uFillTx/>
                          <a:latin typeface="+mn-lt"/>
                          <a:ea typeface="+mn-ea"/>
                          <a:cs typeface="+mn-cs"/>
                        </a:rPr>
                        <a:t>
 #COVID19 has forever changed the workplace as we know it and we're proud of how our employees adapted to new ways of working during the pandemic. We're excited to get back to in-person events and have been looking forward to the day we'd be able to safely return. After two years of #workingfromhome, we're happy to welcome many members of #TEAMPHLY back to the office! #returntooffice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12/20/2022 16:33:25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53.425897977664 %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71449173"/>
                  </a:ext>
                </a:extLst>
              </a:tr>
            </a:tbl>
          </a:graphicData>
        </a:graphic>
      </p:graphicFrame>
      <p:sp>
        <p:nvSpPr>
          <p:cNvPr id="4" name="Text Placeholder 3">
            <a:extLst>
              <a:ext uri="{FF2B5EF4-FFF2-40B4-BE49-F238E27FC236}">
                <a16:creationId xmlns:a16="http://schemas.microsoft.com/office/drawing/2014/main" id="{67A44573-E8B9-4547-8628-F74649F892C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153047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177C6-F933-4AE0-8071-FF6465F6490B}"/>
              </a:ext>
            </a:extLst>
          </p:cNvPr>
          <p:cNvSpPr>
            <a:spLocks noGrp="1"/>
          </p:cNvSpPr>
          <p:nvPr>
            <p:ph type="title"/>
          </p:nvPr>
        </p:nvSpPr>
        <p:spPr/>
        <p:txBody>
          <a:bodyPr/>
          <a:lstStyle/>
          <a:p>
            <a:r>
              <a:rPr lang="en-US"/>
              <a:t>LinkedIn Posts Table | Philadelphia Insurance - 10 of 16</a:t>
            </a:r>
          </a:p>
        </p:txBody>
      </p:sp>
      <p:graphicFrame>
        <p:nvGraphicFramePr>
          <p:cNvPr id="5" name="Table Placeholder 4">
            <a:extLst>
              <a:ext uri="{FF2B5EF4-FFF2-40B4-BE49-F238E27FC236}">
                <a16:creationId xmlns:a16="http://schemas.microsoft.com/office/drawing/2014/main" id="{5F1D364D-DFCE-403F-9583-8614F6C597D6}"/>
              </a:ext>
            </a:extLst>
          </p:cNvPr>
          <p:cNvGraphicFramePr>
            <a:graphicFrameLocks noGrp="1"/>
          </p:cNvGraphicFramePr>
          <p:nvPr>
            <p:ph type="tbl" sz="quarter" idx="13"/>
            <p:extLst>
              <p:ext uri="{D42A27DB-BD31-4B8C-83A1-F6EECF244321}">
                <p14:modId xmlns:p14="http://schemas.microsoft.com/office/powerpoint/2010/main" val="2637817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81199664"/>
                    </a:ext>
                  </a:extLst>
                </a:gridCol>
                <a:gridCol w="1316736">
                  <a:extLst>
                    <a:ext uri="{9D8B030D-6E8A-4147-A177-3AD203B41FA5}">
                      <a16:colId xmlns:a16="http://schemas.microsoft.com/office/drawing/2014/main" val="1638108551"/>
                    </a:ext>
                  </a:extLst>
                </a:gridCol>
                <a:gridCol w="658368">
                  <a:extLst>
                    <a:ext uri="{9D8B030D-6E8A-4147-A177-3AD203B41FA5}">
                      <a16:colId xmlns:a16="http://schemas.microsoft.com/office/drawing/2014/main" val="25239816"/>
                    </a:ext>
                  </a:extLst>
                </a:gridCol>
                <a:gridCol w="411480">
                  <a:extLst>
                    <a:ext uri="{9D8B030D-6E8A-4147-A177-3AD203B41FA5}">
                      <a16:colId xmlns:a16="http://schemas.microsoft.com/office/drawing/2014/main" val="3617710150"/>
                    </a:ext>
                  </a:extLst>
                </a:gridCol>
                <a:gridCol w="411480">
                  <a:extLst>
                    <a:ext uri="{9D8B030D-6E8A-4147-A177-3AD203B41FA5}">
                      <a16:colId xmlns:a16="http://schemas.microsoft.com/office/drawing/2014/main" val="312669381"/>
                    </a:ext>
                  </a:extLst>
                </a:gridCol>
                <a:gridCol w="411480">
                  <a:extLst>
                    <a:ext uri="{9D8B030D-6E8A-4147-A177-3AD203B41FA5}">
                      <a16:colId xmlns:a16="http://schemas.microsoft.com/office/drawing/2014/main" val="1205002262"/>
                    </a:ext>
                  </a:extLst>
                </a:gridCol>
                <a:gridCol w="411480">
                  <a:extLst>
                    <a:ext uri="{9D8B030D-6E8A-4147-A177-3AD203B41FA5}">
                      <a16:colId xmlns:a16="http://schemas.microsoft.com/office/drawing/2014/main" val="4080659746"/>
                    </a:ext>
                  </a:extLst>
                </a:gridCol>
                <a:gridCol w="411480">
                  <a:extLst>
                    <a:ext uri="{9D8B030D-6E8A-4147-A177-3AD203B41FA5}">
                      <a16:colId xmlns:a16="http://schemas.microsoft.com/office/drawing/2014/main" val="539181623"/>
                    </a:ext>
                  </a:extLst>
                </a:gridCol>
                <a:gridCol w="411480">
                  <a:extLst>
                    <a:ext uri="{9D8B030D-6E8A-4147-A177-3AD203B41FA5}">
                      <a16:colId xmlns:a16="http://schemas.microsoft.com/office/drawing/2014/main" val="2270472457"/>
                    </a:ext>
                  </a:extLst>
                </a:gridCol>
                <a:gridCol w="411480">
                  <a:extLst>
                    <a:ext uri="{9D8B030D-6E8A-4147-A177-3AD203B41FA5}">
                      <a16:colId xmlns:a16="http://schemas.microsoft.com/office/drawing/2014/main" val="1966744031"/>
                    </a:ext>
                  </a:extLst>
                </a:gridCol>
                <a:gridCol w="411480">
                  <a:extLst>
                    <a:ext uri="{9D8B030D-6E8A-4147-A177-3AD203B41FA5}">
                      <a16:colId xmlns:a16="http://schemas.microsoft.com/office/drawing/2014/main" val="1683078156"/>
                    </a:ext>
                  </a:extLst>
                </a:gridCol>
                <a:gridCol w="411480">
                  <a:extLst>
                    <a:ext uri="{9D8B030D-6E8A-4147-A177-3AD203B41FA5}">
                      <a16:colId xmlns:a16="http://schemas.microsoft.com/office/drawing/2014/main" val="2043594566"/>
                    </a:ext>
                  </a:extLst>
                </a:gridCol>
                <a:gridCol w="411480">
                  <a:extLst>
                    <a:ext uri="{9D8B030D-6E8A-4147-A177-3AD203B41FA5}">
                      <a16:colId xmlns:a16="http://schemas.microsoft.com/office/drawing/2014/main" val="796114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73728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- 2022-11-01 14:42:53</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 Phillies as they get ready to play their first home game of the championship series! ⚾️ To celebrate, #TEAMPHLY enjoyed a tailgate-style lunch with ballpark favorites and participated in a raffle drawing for a chance to win tickets to tomorrow's home game. 
Congratulations to the winners Terry Fox and Jennifer McAnally! 🏆👏 Let's go Phils! #RingTheBell #WorldSeries #Phillies #PhilliesNation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01/11/2023 07:06:58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50.857973824527 %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6573811"/>
                  </a:ext>
                </a:extLst>
              </a:tr>
            </a:tbl>
          </a:graphicData>
        </a:graphic>
      </p:graphicFrame>
      <p:sp>
        <p:nvSpPr>
          <p:cNvPr id="4" name="Text Placeholder 3">
            <a:extLst>
              <a:ext uri="{FF2B5EF4-FFF2-40B4-BE49-F238E27FC236}">
                <a16:creationId xmlns:a16="http://schemas.microsoft.com/office/drawing/2014/main" id="{531356B0-3FC3-41A4-B64E-3F0D58347E4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5903072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9143D-45FB-414F-A9C0-04FC4BBA9102}"/>
              </a:ext>
            </a:extLst>
          </p:cNvPr>
          <p:cNvSpPr>
            <a:spLocks noGrp="1"/>
          </p:cNvSpPr>
          <p:nvPr>
            <p:ph type="title"/>
          </p:nvPr>
        </p:nvSpPr>
        <p:spPr/>
        <p:txBody>
          <a:bodyPr/>
          <a:lstStyle/>
          <a:p>
            <a:r>
              <a:rPr lang="en-US"/>
              <a:t>LinkedIn Posts Table | Philadelphia Insurance - 11 of 16</a:t>
            </a:r>
          </a:p>
        </p:txBody>
      </p:sp>
      <p:graphicFrame>
        <p:nvGraphicFramePr>
          <p:cNvPr id="5" name="Table Placeholder 4">
            <a:extLst>
              <a:ext uri="{FF2B5EF4-FFF2-40B4-BE49-F238E27FC236}">
                <a16:creationId xmlns:a16="http://schemas.microsoft.com/office/drawing/2014/main" id="{77051EA2-3CBC-4FF9-AE11-883269A80FA7}"/>
              </a:ext>
            </a:extLst>
          </p:cNvPr>
          <p:cNvGraphicFramePr>
            <a:graphicFrameLocks noGrp="1"/>
          </p:cNvGraphicFramePr>
          <p:nvPr>
            <p:ph type="tbl" sz="quarter" idx="13"/>
            <p:extLst>
              <p:ext uri="{D42A27DB-BD31-4B8C-83A1-F6EECF244321}">
                <p14:modId xmlns:p14="http://schemas.microsoft.com/office/powerpoint/2010/main" val="389512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469577"/>
                    </a:ext>
                  </a:extLst>
                </a:gridCol>
                <a:gridCol w="1316736">
                  <a:extLst>
                    <a:ext uri="{9D8B030D-6E8A-4147-A177-3AD203B41FA5}">
                      <a16:colId xmlns:a16="http://schemas.microsoft.com/office/drawing/2014/main" val="2224365309"/>
                    </a:ext>
                  </a:extLst>
                </a:gridCol>
                <a:gridCol w="658368">
                  <a:extLst>
                    <a:ext uri="{9D8B030D-6E8A-4147-A177-3AD203B41FA5}">
                      <a16:colId xmlns:a16="http://schemas.microsoft.com/office/drawing/2014/main" val="4062732017"/>
                    </a:ext>
                  </a:extLst>
                </a:gridCol>
                <a:gridCol w="411480">
                  <a:extLst>
                    <a:ext uri="{9D8B030D-6E8A-4147-A177-3AD203B41FA5}">
                      <a16:colId xmlns:a16="http://schemas.microsoft.com/office/drawing/2014/main" val="933422856"/>
                    </a:ext>
                  </a:extLst>
                </a:gridCol>
                <a:gridCol w="411480">
                  <a:extLst>
                    <a:ext uri="{9D8B030D-6E8A-4147-A177-3AD203B41FA5}">
                      <a16:colId xmlns:a16="http://schemas.microsoft.com/office/drawing/2014/main" val="2907663851"/>
                    </a:ext>
                  </a:extLst>
                </a:gridCol>
                <a:gridCol w="411480">
                  <a:extLst>
                    <a:ext uri="{9D8B030D-6E8A-4147-A177-3AD203B41FA5}">
                      <a16:colId xmlns:a16="http://schemas.microsoft.com/office/drawing/2014/main" val="1145846280"/>
                    </a:ext>
                  </a:extLst>
                </a:gridCol>
                <a:gridCol w="411480">
                  <a:extLst>
                    <a:ext uri="{9D8B030D-6E8A-4147-A177-3AD203B41FA5}">
                      <a16:colId xmlns:a16="http://schemas.microsoft.com/office/drawing/2014/main" val="217507840"/>
                    </a:ext>
                  </a:extLst>
                </a:gridCol>
                <a:gridCol w="411480">
                  <a:extLst>
                    <a:ext uri="{9D8B030D-6E8A-4147-A177-3AD203B41FA5}">
                      <a16:colId xmlns:a16="http://schemas.microsoft.com/office/drawing/2014/main" val="1895084961"/>
                    </a:ext>
                  </a:extLst>
                </a:gridCol>
                <a:gridCol w="411480">
                  <a:extLst>
                    <a:ext uri="{9D8B030D-6E8A-4147-A177-3AD203B41FA5}">
                      <a16:colId xmlns:a16="http://schemas.microsoft.com/office/drawing/2014/main" val="590945614"/>
                    </a:ext>
                  </a:extLst>
                </a:gridCol>
                <a:gridCol w="411480">
                  <a:extLst>
                    <a:ext uri="{9D8B030D-6E8A-4147-A177-3AD203B41FA5}">
                      <a16:colId xmlns:a16="http://schemas.microsoft.com/office/drawing/2014/main" val="860278915"/>
                    </a:ext>
                  </a:extLst>
                </a:gridCol>
                <a:gridCol w="411480">
                  <a:extLst>
                    <a:ext uri="{9D8B030D-6E8A-4147-A177-3AD203B41FA5}">
                      <a16:colId xmlns:a16="http://schemas.microsoft.com/office/drawing/2014/main" val="2588916038"/>
                    </a:ext>
                  </a:extLst>
                </a:gridCol>
                <a:gridCol w="411480">
                  <a:extLst>
                    <a:ext uri="{9D8B030D-6E8A-4147-A177-3AD203B41FA5}">
                      <a16:colId xmlns:a16="http://schemas.microsoft.com/office/drawing/2014/main" val="373426452"/>
                    </a:ext>
                  </a:extLst>
                </a:gridCol>
                <a:gridCol w="411480">
                  <a:extLst>
                    <a:ext uri="{9D8B030D-6E8A-4147-A177-3AD203B41FA5}">
                      <a16:colId xmlns:a16="http://schemas.microsoft.com/office/drawing/2014/main" val="3757535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9534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- 2022-12-20 16:06:56</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#TEAMPHLY came together for a Winter Wonderland holiday party at Lincoln Financial Field. To celebrate the #holidayseason, Home Office employees, along with their family and friends, enjoyed a fun-filled day of food, music, crafts, games, and photos with Santa! #happyholidays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01/11/2023 07:06:58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45.334908047916 %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50911616"/>
                  </a:ext>
                </a:extLst>
              </a:tr>
            </a:tbl>
          </a:graphicData>
        </a:graphic>
      </p:graphicFrame>
      <p:sp>
        <p:nvSpPr>
          <p:cNvPr id="4" name="Text Placeholder 3">
            <a:extLst>
              <a:ext uri="{FF2B5EF4-FFF2-40B4-BE49-F238E27FC236}">
                <a16:creationId xmlns:a16="http://schemas.microsoft.com/office/drawing/2014/main" id="{E3FEB1E0-B23D-4AAA-8D9F-3BA3080BD8D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1418885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99CC8-1750-418D-8DE7-7501DCD7AD63}"/>
              </a:ext>
            </a:extLst>
          </p:cNvPr>
          <p:cNvSpPr>
            <a:spLocks noGrp="1"/>
          </p:cNvSpPr>
          <p:nvPr>
            <p:ph type="title"/>
          </p:nvPr>
        </p:nvSpPr>
        <p:spPr/>
        <p:txBody>
          <a:bodyPr/>
          <a:lstStyle/>
          <a:p>
            <a:r>
              <a:rPr lang="en-US"/>
              <a:t>LinkedIn Posts Table | Philadelphia Insurance - 12 of 16</a:t>
            </a:r>
          </a:p>
        </p:txBody>
      </p:sp>
      <p:graphicFrame>
        <p:nvGraphicFramePr>
          <p:cNvPr id="5" name="Table Placeholder 4">
            <a:extLst>
              <a:ext uri="{FF2B5EF4-FFF2-40B4-BE49-F238E27FC236}">
                <a16:creationId xmlns:a16="http://schemas.microsoft.com/office/drawing/2014/main" id="{C40CECB9-70EF-4FD5-9C03-5CDA18A0D23D}"/>
              </a:ext>
            </a:extLst>
          </p:cNvPr>
          <p:cNvGraphicFramePr>
            <a:graphicFrameLocks noGrp="1"/>
          </p:cNvGraphicFramePr>
          <p:nvPr>
            <p:ph type="tbl" sz="quarter" idx="13"/>
            <p:extLst>
              <p:ext uri="{D42A27DB-BD31-4B8C-83A1-F6EECF244321}">
                <p14:modId xmlns:p14="http://schemas.microsoft.com/office/powerpoint/2010/main" val="2074732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14824677"/>
                    </a:ext>
                  </a:extLst>
                </a:gridCol>
                <a:gridCol w="1316736">
                  <a:extLst>
                    <a:ext uri="{9D8B030D-6E8A-4147-A177-3AD203B41FA5}">
                      <a16:colId xmlns:a16="http://schemas.microsoft.com/office/drawing/2014/main" val="3658649178"/>
                    </a:ext>
                  </a:extLst>
                </a:gridCol>
                <a:gridCol w="658368">
                  <a:extLst>
                    <a:ext uri="{9D8B030D-6E8A-4147-A177-3AD203B41FA5}">
                      <a16:colId xmlns:a16="http://schemas.microsoft.com/office/drawing/2014/main" val="3766768864"/>
                    </a:ext>
                  </a:extLst>
                </a:gridCol>
                <a:gridCol w="411480">
                  <a:extLst>
                    <a:ext uri="{9D8B030D-6E8A-4147-A177-3AD203B41FA5}">
                      <a16:colId xmlns:a16="http://schemas.microsoft.com/office/drawing/2014/main" val="1489116077"/>
                    </a:ext>
                  </a:extLst>
                </a:gridCol>
                <a:gridCol w="411480">
                  <a:extLst>
                    <a:ext uri="{9D8B030D-6E8A-4147-A177-3AD203B41FA5}">
                      <a16:colId xmlns:a16="http://schemas.microsoft.com/office/drawing/2014/main" val="759451103"/>
                    </a:ext>
                  </a:extLst>
                </a:gridCol>
                <a:gridCol w="411480">
                  <a:extLst>
                    <a:ext uri="{9D8B030D-6E8A-4147-A177-3AD203B41FA5}">
                      <a16:colId xmlns:a16="http://schemas.microsoft.com/office/drawing/2014/main" val="2894708093"/>
                    </a:ext>
                  </a:extLst>
                </a:gridCol>
                <a:gridCol w="411480">
                  <a:extLst>
                    <a:ext uri="{9D8B030D-6E8A-4147-A177-3AD203B41FA5}">
                      <a16:colId xmlns:a16="http://schemas.microsoft.com/office/drawing/2014/main" val="926768261"/>
                    </a:ext>
                  </a:extLst>
                </a:gridCol>
                <a:gridCol w="411480">
                  <a:extLst>
                    <a:ext uri="{9D8B030D-6E8A-4147-A177-3AD203B41FA5}">
                      <a16:colId xmlns:a16="http://schemas.microsoft.com/office/drawing/2014/main" val="983178347"/>
                    </a:ext>
                  </a:extLst>
                </a:gridCol>
                <a:gridCol w="411480">
                  <a:extLst>
                    <a:ext uri="{9D8B030D-6E8A-4147-A177-3AD203B41FA5}">
                      <a16:colId xmlns:a16="http://schemas.microsoft.com/office/drawing/2014/main" val="1942596167"/>
                    </a:ext>
                  </a:extLst>
                </a:gridCol>
                <a:gridCol w="411480">
                  <a:extLst>
                    <a:ext uri="{9D8B030D-6E8A-4147-A177-3AD203B41FA5}">
                      <a16:colId xmlns:a16="http://schemas.microsoft.com/office/drawing/2014/main" val="3965241950"/>
                    </a:ext>
                  </a:extLst>
                </a:gridCol>
                <a:gridCol w="411480">
                  <a:extLst>
                    <a:ext uri="{9D8B030D-6E8A-4147-A177-3AD203B41FA5}">
                      <a16:colId xmlns:a16="http://schemas.microsoft.com/office/drawing/2014/main" val="3814778380"/>
                    </a:ext>
                  </a:extLst>
                </a:gridCol>
                <a:gridCol w="411480">
                  <a:extLst>
                    <a:ext uri="{9D8B030D-6E8A-4147-A177-3AD203B41FA5}">
                      <a16:colId xmlns:a16="http://schemas.microsoft.com/office/drawing/2014/main" val="2680361457"/>
                    </a:ext>
                  </a:extLst>
                </a:gridCol>
                <a:gridCol w="411480">
                  <a:extLst>
                    <a:ext uri="{9D8B030D-6E8A-4147-A177-3AD203B41FA5}">
                      <a16:colId xmlns:a16="http://schemas.microsoft.com/office/drawing/2014/main" val="3213494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89478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- 2022-09-26 15:14:21</a:t>
                      </a:r>
                      <a:r>
                        <a:rPr kumimoji="0" lang="en-US" sz="1000" b="0" i="0" u="none" strike="noStrike" kern="1200" cap="none" spc="0" normalizeH="0" baseline="0" noProof="0">
                          <a:ln>
                            <a:noFill/>
                          </a:ln>
                          <a:solidFill>
                            <a:prstClr val="black"/>
                          </a:solidFill>
                          <a:effectLst/>
                          <a:uLnTx/>
                          <a:uFillTx/>
                          <a:latin typeface="+mn-lt"/>
                          <a:ea typeface="+mn-ea"/>
                          <a:cs typeface="+mn-cs"/>
                        </a:rPr>
                        <a:t>
 Here's a look at 80 of our newest employees from across the country! After being virtual for two years, we just wrapped up a successful week of New Hire Training at the Home Office. 
Our #newhires had the opportunity to connect with #TEAMPHLY through various #onboarding events aimed at strengthening their skills while acclimating them to their new roles at PHLY. Welcome to the team! 
Learn more about what it's like to work at PHLY: bit.ly/PHLYCareers #insurancecareers #insuranceindustry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12/29/2022 01:07:18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45.21979105066 %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3458747"/>
                  </a:ext>
                </a:extLst>
              </a:tr>
            </a:tbl>
          </a:graphicData>
        </a:graphic>
      </p:graphicFrame>
      <p:sp>
        <p:nvSpPr>
          <p:cNvPr id="4" name="Text Placeholder 3">
            <a:extLst>
              <a:ext uri="{FF2B5EF4-FFF2-40B4-BE49-F238E27FC236}">
                <a16:creationId xmlns:a16="http://schemas.microsoft.com/office/drawing/2014/main" id="{ED1E5197-E2FE-45D4-9D8C-3FDC57ABCCBF}"/>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276867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6E2E1-08B5-4DF3-8023-C0169A2E2415}"/>
              </a:ext>
            </a:extLst>
          </p:cNvPr>
          <p:cNvSpPr>
            <a:spLocks noGrp="1"/>
          </p:cNvSpPr>
          <p:nvPr>
            <p:ph type="title"/>
          </p:nvPr>
        </p:nvSpPr>
        <p:spPr/>
        <p:txBody>
          <a:bodyPr/>
          <a:lstStyle/>
          <a:p>
            <a:r>
              <a:rPr lang="en-US"/>
              <a:t>LinkedIn Posts Table | Philadelphia Insurance - 13 of 16</a:t>
            </a:r>
          </a:p>
        </p:txBody>
      </p:sp>
      <p:graphicFrame>
        <p:nvGraphicFramePr>
          <p:cNvPr id="5" name="Table Placeholder 4">
            <a:extLst>
              <a:ext uri="{FF2B5EF4-FFF2-40B4-BE49-F238E27FC236}">
                <a16:creationId xmlns:a16="http://schemas.microsoft.com/office/drawing/2014/main" id="{D3317FF6-8644-4ADC-9928-F36B13C045EF}"/>
              </a:ext>
            </a:extLst>
          </p:cNvPr>
          <p:cNvGraphicFramePr>
            <a:graphicFrameLocks noGrp="1"/>
          </p:cNvGraphicFramePr>
          <p:nvPr>
            <p:ph type="tbl" sz="quarter" idx="13"/>
            <p:extLst>
              <p:ext uri="{D42A27DB-BD31-4B8C-83A1-F6EECF244321}">
                <p14:modId xmlns:p14="http://schemas.microsoft.com/office/powerpoint/2010/main" val="1395477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38645673"/>
                    </a:ext>
                  </a:extLst>
                </a:gridCol>
                <a:gridCol w="1316736">
                  <a:extLst>
                    <a:ext uri="{9D8B030D-6E8A-4147-A177-3AD203B41FA5}">
                      <a16:colId xmlns:a16="http://schemas.microsoft.com/office/drawing/2014/main" val="3385153410"/>
                    </a:ext>
                  </a:extLst>
                </a:gridCol>
                <a:gridCol w="658368">
                  <a:extLst>
                    <a:ext uri="{9D8B030D-6E8A-4147-A177-3AD203B41FA5}">
                      <a16:colId xmlns:a16="http://schemas.microsoft.com/office/drawing/2014/main" val="674846276"/>
                    </a:ext>
                  </a:extLst>
                </a:gridCol>
                <a:gridCol w="411480">
                  <a:extLst>
                    <a:ext uri="{9D8B030D-6E8A-4147-A177-3AD203B41FA5}">
                      <a16:colId xmlns:a16="http://schemas.microsoft.com/office/drawing/2014/main" val="267596242"/>
                    </a:ext>
                  </a:extLst>
                </a:gridCol>
                <a:gridCol w="411480">
                  <a:extLst>
                    <a:ext uri="{9D8B030D-6E8A-4147-A177-3AD203B41FA5}">
                      <a16:colId xmlns:a16="http://schemas.microsoft.com/office/drawing/2014/main" val="3981758957"/>
                    </a:ext>
                  </a:extLst>
                </a:gridCol>
                <a:gridCol w="411480">
                  <a:extLst>
                    <a:ext uri="{9D8B030D-6E8A-4147-A177-3AD203B41FA5}">
                      <a16:colId xmlns:a16="http://schemas.microsoft.com/office/drawing/2014/main" val="2682469854"/>
                    </a:ext>
                  </a:extLst>
                </a:gridCol>
                <a:gridCol w="411480">
                  <a:extLst>
                    <a:ext uri="{9D8B030D-6E8A-4147-A177-3AD203B41FA5}">
                      <a16:colId xmlns:a16="http://schemas.microsoft.com/office/drawing/2014/main" val="651840154"/>
                    </a:ext>
                  </a:extLst>
                </a:gridCol>
                <a:gridCol w="411480">
                  <a:extLst>
                    <a:ext uri="{9D8B030D-6E8A-4147-A177-3AD203B41FA5}">
                      <a16:colId xmlns:a16="http://schemas.microsoft.com/office/drawing/2014/main" val="3317053698"/>
                    </a:ext>
                  </a:extLst>
                </a:gridCol>
                <a:gridCol w="411480">
                  <a:extLst>
                    <a:ext uri="{9D8B030D-6E8A-4147-A177-3AD203B41FA5}">
                      <a16:colId xmlns:a16="http://schemas.microsoft.com/office/drawing/2014/main" val="673029747"/>
                    </a:ext>
                  </a:extLst>
                </a:gridCol>
                <a:gridCol w="411480">
                  <a:extLst>
                    <a:ext uri="{9D8B030D-6E8A-4147-A177-3AD203B41FA5}">
                      <a16:colId xmlns:a16="http://schemas.microsoft.com/office/drawing/2014/main" val="1254004266"/>
                    </a:ext>
                  </a:extLst>
                </a:gridCol>
                <a:gridCol w="411480">
                  <a:extLst>
                    <a:ext uri="{9D8B030D-6E8A-4147-A177-3AD203B41FA5}">
                      <a16:colId xmlns:a16="http://schemas.microsoft.com/office/drawing/2014/main" val="1704970866"/>
                    </a:ext>
                  </a:extLst>
                </a:gridCol>
                <a:gridCol w="411480">
                  <a:extLst>
                    <a:ext uri="{9D8B030D-6E8A-4147-A177-3AD203B41FA5}">
                      <a16:colId xmlns:a16="http://schemas.microsoft.com/office/drawing/2014/main" val="3232880074"/>
                    </a:ext>
                  </a:extLst>
                </a:gridCol>
                <a:gridCol w="411480">
                  <a:extLst>
                    <a:ext uri="{9D8B030D-6E8A-4147-A177-3AD203B41FA5}">
                      <a16:colId xmlns:a16="http://schemas.microsoft.com/office/drawing/2014/main" val="2243113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60436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- 2022-04-26 17:23:57</a:t>
                      </a:r>
                      <a:r>
                        <a:rPr kumimoji="0" lang="en-US" sz="1000" b="0" i="0" u="none" strike="noStrike" kern="1200" cap="none" spc="0" normalizeH="0" baseline="0" noProof="0">
                          <a:ln>
                            <a:noFill/>
                          </a:ln>
                          <a:solidFill>
                            <a:prstClr val="black"/>
                          </a:solidFill>
                          <a:effectLst/>
                          <a:uLnTx/>
                          <a:uFillTx/>
                          <a:latin typeface="+mn-lt"/>
                          <a:ea typeface="+mn-ea"/>
                          <a:cs typeface="+mn-cs"/>
                        </a:rPr>
                        <a:t>
 Kickboxing is not only one of the best full-body workouts around, but it's also a powerful #stress buster that packs a punch! 👊 In recognition of #StressAwarenessMonth, #TEAMPHLY joined EXOS #fitness staff for a high-energy outdoor #kickboxing class to increase their energy and help release stress.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12/20/2022 16:33:25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43.866666666667 %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79372838"/>
                  </a:ext>
                </a:extLst>
              </a:tr>
            </a:tbl>
          </a:graphicData>
        </a:graphic>
      </p:graphicFrame>
      <p:sp>
        <p:nvSpPr>
          <p:cNvPr id="4" name="Text Placeholder 3">
            <a:extLst>
              <a:ext uri="{FF2B5EF4-FFF2-40B4-BE49-F238E27FC236}">
                <a16:creationId xmlns:a16="http://schemas.microsoft.com/office/drawing/2014/main" id="{16370A2E-8F3C-4F1C-B845-9F685C4049F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451185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255EA-29F5-409E-A724-57A1D64901FE}"/>
              </a:ext>
            </a:extLst>
          </p:cNvPr>
          <p:cNvSpPr>
            <a:spLocks noGrp="1"/>
          </p:cNvSpPr>
          <p:nvPr>
            <p:ph type="title"/>
          </p:nvPr>
        </p:nvSpPr>
        <p:spPr/>
        <p:txBody>
          <a:bodyPr/>
          <a:lstStyle/>
          <a:p>
            <a:r>
              <a:rPr lang="en-US"/>
              <a:t>LinkedIn Posts Table | Philadelphia Insurance - 14 of 16</a:t>
            </a:r>
          </a:p>
        </p:txBody>
      </p:sp>
      <p:graphicFrame>
        <p:nvGraphicFramePr>
          <p:cNvPr id="5" name="Table Placeholder 4">
            <a:extLst>
              <a:ext uri="{FF2B5EF4-FFF2-40B4-BE49-F238E27FC236}">
                <a16:creationId xmlns:a16="http://schemas.microsoft.com/office/drawing/2014/main" id="{995F2F8B-680B-4CBC-8287-280CC5643E8E}"/>
              </a:ext>
            </a:extLst>
          </p:cNvPr>
          <p:cNvGraphicFramePr>
            <a:graphicFrameLocks noGrp="1"/>
          </p:cNvGraphicFramePr>
          <p:nvPr>
            <p:ph type="tbl" sz="quarter" idx="13"/>
            <p:extLst>
              <p:ext uri="{D42A27DB-BD31-4B8C-83A1-F6EECF244321}">
                <p14:modId xmlns:p14="http://schemas.microsoft.com/office/powerpoint/2010/main" val="2117690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82183320"/>
                    </a:ext>
                  </a:extLst>
                </a:gridCol>
                <a:gridCol w="1316736">
                  <a:extLst>
                    <a:ext uri="{9D8B030D-6E8A-4147-A177-3AD203B41FA5}">
                      <a16:colId xmlns:a16="http://schemas.microsoft.com/office/drawing/2014/main" val="2821933118"/>
                    </a:ext>
                  </a:extLst>
                </a:gridCol>
                <a:gridCol w="658368">
                  <a:extLst>
                    <a:ext uri="{9D8B030D-6E8A-4147-A177-3AD203B41FA5}">
                      <a16:colId xmlns:a16="http://schemas.microsoft.com/office/drawing/2014/main" val="2372730879"/>
                    </a:ext>
                  </a:extLst>
                </a:gridCol>
                <a:gridCol w="411480">
                  <a:extLst>
                    <a:ext uri="{9D8B030D-6E8A-4147-A177-3AD203B41FA5}">
                      <a16:colId xmlns:a16="http://schemas.microsoft.com/office/drawing/2014/main" val="792115055"/>
                    </a:ext>
                  </a:extLst>
                </a:gridCol>
                <a:gridCol w="411480">
                  <a:extLst>
                    <a:ext uri="{9D8B030D-6E8A-4147-A177-3AD203B41FA5}">
                      <a16:colId xmlns:a16="http://schemas.microsoft.com/office/drawing/2014/main" val="4112893077"/>
                    </a:ext>
                  </a:extLst>
                </a:gridCol>
                <a:gridCol w="411480">
                  <a:extLst>
                    <a:ext uri="{9D8B030D-6E8A-4147-A177-3AD203B41FA5}">
                      <a16:colId xmlns:a16="http://schemas.microsoft.com/office/drawing/2014/main" val="2250037281"/>
                    </a:ext>
                  </a:extLst>
                </a:gridCol>
                <a:gridCol w="411480">
                  <a:extLst>
                    <a:ext uri="{9D8B030D-6E8A-4147-A177-3AD203B41FA5}">
                      <a16:colId xmlns:a16="http://schemas.microsoft.com/office/drawing/2014/main" val="1525380234"/>
                    </a:ext>
                  </a:extLst>
                </a:gridCol>
                <a:gridCol w="411480">
                  <a:extLst>
                    <a:ext uri="{9D8B030D-6E8A-4147-A177-3AD203B41FA5}">
                      <a16:colId xmlns:a16="http://schemas.microsoft.com/office/drawing/2014/main" val="3014980985"/>
                    </a:ext>
                  </a:extLst>
                </a:gridCol>
                <a:gridCol w="411480">
                  <a:extLst>
                    <a:ext uri="{9D8B030D-6E8A-4147-A177-3AD203B41FA5}">
                      <a16:colId xmlns:a16="http://schemas.microsoft.com/office/drawing/2014/main" val="2311861476"/>
                    </a:ext>
                  </a:extLst>
                </a:gridCol>
                <a:gridCol w="411480">
                  <a:extLst>
                    <a:ext uri="{9D8B030D-6E8A-4147-A177-3AD203B41FA5}">
                      <a16:colId xmlns:a16="http://schemas.microsoft.com/office/drawing/2014/main" val="2276662549"/>
                    </a:ext>
                  </a:extLst>
                </a:gridCol>
                <a:gridCol w="411480">
                  <a:extLst>
                    <a:ext uri="{9D8B030D-6E8A-4147-A177-3AD203B41FA5}">
                      <a16:colId xmlns:a16="http://schemas.microsoft.com/office/drawing/2014/main" val="3366701073"/>
                    </a:ext>
                  </a:extLst>
                </a:gridCol>
                <a:gridCol w="411480">
                  <a:extLst>
                    <a:ext uri="{9D8B030D-6E8A-4147-A177-3AD203B41FA5}">
                      <a16:colId xmlns:a16="http://schemas.microsoft.com/office/drawing/2014/main" val="942896856"/>
                    </a:ext>
                  </a:extLst>
                </a:gridCol>
                <a:gridCol w="411480">
                  <a:extLst>
                    <a:ext uri="{9D8B030D-6E8A-4147-A177-3AD203B41FA5}">
                      <a16:colId xmlns:a16="http://schemas.microsoft.com/office/drawing/2014/main" val="1477808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32952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- 2022-07-22 14:26:40</a:t>
                      </a:r>
                      <a:r>
                        <a:rPr kumimoji="0" lang="en-US" sz="1000" b="0" i="0" u="none" strike="noStrike" kern="1200" cap="none" spc="0" normalizeH="0" baseline="0" noProof="0">
                          <a:ln>
                            <a:noFill/>
                          </a:ln>
                          <a:solidFill>
                            <a:prstClr val="black"/>
                          </a:solidFill>
                          <a:effectLst/>
                          <a:uLnTx/>
                          <a:uFillTx/>
                          <a:latin typeface="+mn-lt"/>
                          <a:ea typeface="+mn-ea"/>
                          <a:cs typeface="+mn-cs"/>
                        </a:rPr>
                        <a:t>
 This is what it looks like to make an impact 💟
#TEAMPHLY volunteered with Cradles to Crayons Philadelphia to create well-wish #backtoschool cards for local kids. The cards will be tucked into backpacks along with school supplies to help the children feel optimistic and excited about learning! #insurancegivesback #insurancecareers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12/20/2022 16:32:43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39.647223892564 %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8664863"/>
                  </a:ext>
                </a:extLst>
              </a:tr>
            </a:tbl>
          </a:graphicData>
        </a:graphic>
      </p:graphicFrame>
      <p:sp>
        <p:nvSpPr>
          <p:cNvPr id="4" name="Text Placeholder 3">
            <a:extLst>
              <a:ext uri="{FF2B5EF4-FFF2-40B4-BE49-F238E27FC236}">
                <a16:creationId xmlns:a16="http://schemas.microsoft.com/office/drawing/2014/main" id="{481F9DB1-F045-4F79-A513-43FCD37AC7F2}"/>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369164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6FAF9-3DE1-467D-942B-258301517D45}"/>
              </a:ext>
            </a:extLst>
          </p:cNvPr>
          <p:cNvSpPr>
            <a:spLocks noGrp="1"/>
          </p:cNvSpPr>
          <p:nvPr>
            <p:ph type="title"/>
          </p:nvPr>
        </p:nvSpPr>
        <p:spPr/>
        <p:txBody>
          <a:bodyPr/>
          <a:lstStyle/>
          <a:p>
            <a:r>
              <a:rPr lang="en-US"/>
              <a:t>LinkedIn Posts Table | Philadelphia Insurance - 15 of 16</a:t>
            </a:r>
          </a:p>
        </p:txBody>
      </p:sp>
      <p:graphicFrame>
        <p:nvGraphicFramePr>
          <p:cNvPr id="5" name="Table Placeholder 4">
            <a:extLst>
              <a:ext uri="{FF2B5EF4-FFF2-40B4-BE49-F238E27FC236}">
                <a16:creationId xmlns:a16="http://schemas.microsoft.com/office/drawing/2014/main" id="{02128D9A-5EC2-4525-94EF-4D9141A82321}"/>
              </a:ext>
            </a:extLst>
          </p:cNvPr>
          <p:cNvGraphicFramePr>
            <a:graphicFrameLocks noGrp="1"/>
          </p:cNvGraphicFramePr>
          <p:nvPr>
            <p:ph type="tbl" sz="quarter" idx="13"/>
            <p:extLst>
              <p:ext uri="{D42A27DB-BD31-4B8C-83A1-F6EECF244321}">
                <p14:modId xmlns:p14="http://schemas.microsoft.com/office/powerpoint/2010/main" val="4088478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20328371"/>
                    </a:ext>
                  </a:extLst>
                </a:gridCol>
                <a:gridCol w="1316736">
                  <a:extLst>
                    <a:ext uri="{9D8B030D-6E8A-4147-A177-3AD203B41FA5}">
                      <a16:colId xmlns:a16="http://schemas.microsoft.com/office/drawing/2014/main" val="1899061003"/>
                    </a:ext>
                  </a:extLst>
                </a:gridCol>
                <a:gridCol w="658368">
                  <a:extLst>
                    <a:ext uri="{9D8B030D-6E8A-4147-A177-3AD203B41FA5}">
                      <a16:colId xmlns:a16="http://schemas.microsoft.com/office/drawing/2014/main" val="1104912591"/>
                    </a:ext>
                  </a:extLst>
                </a:gridCol>
                <a:gridCol w="411480">
                  <a:extLst>
                    <a:ext uri="{9D8B030D-6E8A-4147-A177-3AD203B41FA5}">
                      <a16:colId xmlns:a16="http://schemas.microsoft.com/office/drawing/2014/main" val="150819274"/>
                    </a:ext>
                  </a:extLst>
                </a:gridCol>
                <a:gridCol w="411480">
                  <a:extLst>
                    <a:ext uri="{9D8B030D-6E8A-4147-A177-3AD203B41FA5}">
                      <a16:colId xmlns:a16="http://schemas.microsoft.com/office/drawing/2014/main" val="721064913"/>
                    </a:ext>
                  </a:extLst>
                </a:gridCol>
                <a:gridCol w="411480">
                  <a:extLst>
                    <a:ext uri="{9D8B030D-6E8A-4147-A177-3AD203B41FA5}">
                      <a16:colId xmlns:a16="http://schemas.microsoft.com/office/drawing/2014/main" val="3939740911"/>
                    </a:ext>
                  </a:extLst>
                </a:gridCol>
                <a:gridCol w="411480">
                  <a:extLst>
                    <a:ext uri="{9D8B030D-6E8A-4147-A177-3AD203B41FA5}">
                      <a16:colId xmlns:a16="http://schemas.microsoft.com/office/drawing/2014/main" val="71017085"/>
                    </a:ext>
                  </a:extLst>
                </a:gridCol>
                <a:gridCol w="411480">
                  <a:extLst>
                    <a:ext uri="{9D8B030D-6E8A-4147-A177-3AD203B41FA5}">
                      <a16:colId xmlns:a16="http://schemas.microsoft.com/office/drawing/2014/main" val="4215492654"/>
                    </a:ext>
                  </a:extLst>
                </a:gridCol>
                <a:gridCol w="411480">
                  <a:extLst>
                    <a:ext uri="{9D8B030D-6E8A-4147-A177-3AD203B41FA5}">
                      <a16:colId xmlns:a16="http://schemas.microsoft.com/office/drawing/2014/main" val="1446884066"/>
                    </a:ext>
                  </a:extLst>
                </a:gridCol>
                <a:gridCol w="411480">
                  <a:extLst>
                    <a:ext uri="{9D8B030D-6E8A-4147-A177-3AD203B41FA5}">
                      <a16:colId xmlns:a16="http://schemas.microsoft.com/office/drawing/2014/main" val="3456323106"/>
                    </a:ext>
                  </a:extLst>
                </a:gridCol>
                <a:gridCol w="411480">
                  <a:extLst>
                    <a:ext uri="{9D8B030D-6E8A-4147-A177-3AD203B41FA5}">
                      <a16:colId xmlns:a16="http://schemas.microsoft.com/office/drawing/2014/main" val="2726565580"/>
                    </a:ext>
                  </a:extLst>
                </a:gridCol>
                <a:gridCol w="411480">
                  <a:extLst>
                    <a:ext uri="{9D8B030D-6E8A-4147-A177-3AD203B41FA5}">
                      <a16:colId xmlns:a16="http://schemas.microsoft.com/office/drawing/2014/main" val="2973692588"/>
                    </a:ext>
                  </a:extLst>
                </a:gridCol>
                <a:gridCol w="411480">
                  <a:extLst>
                    <a:ext uri="{9D8B030D-6E8A-4147-A177-3AD203B41FA5}">
                      <a16:colId xmlns:a16="http://schemas.microsoft.com/office/drawing/2014/main" val="133917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46022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- 2022-09-25 15:12:55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Children's Hospital of Philadelphia (CHOP) for raising over .8 million for children battling cancer! This year marks the 20th anniversary of the #ParkwayRun &amp; Walk which raises money for pediatric #cancerresearch and care. #TEAMPHLY joined thousands of other runners, walkers, and supporters at the race today. PHLY employees participated in a series of office-wide fundraising events leading up to the race to power breakthroughs in #cancer care for children.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12/27/2022 07:06:59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37.845057880677 %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31310239"/>
                  </a:ext>
                </a:extLst>
              </a:tr>
            </a:tbl>
          </a:graphicData>
        </a:graphic>
      </p:graphicFrame>
      <p:sp>
        <p:nvSpPr>
          <p:cNvPr id="4" name="Text Placeholder 3">
            <a:extLst>
              <a:ext uri="{FF2B5EF4-FFF2-40B4-BE49-F238E27FC236}">
                <a16:creationId xmlns:a16="http://schemas.microsoft.com/office/drawing/2014/main" id="{98C72989-DACD-431D-968F-68734CA8F45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792533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A82D9-F47D-41A8-816A-B3F14C2F55AB}"/>
              </a:ext>
            </a:extLst>
          </p:cNvPr>
          <p:cNvSpPr>
            <a:spLocks noGrp="1"/>
          </p:cNvSpPr>
          <p:nvPr>
            <p:ph type="title"/>
          </p:nvPr>
        </p:nvSpPr>
        <p:spPr/>
        <p:txBody>
          <a:bodyPr/>
          <a:lstStyle/>
          <a:p>
            <a:r>
              <a:rPr lang="en-US"/>
              <a:t>LinkedIn Posts Table | Philadelphia Insurance - 16 of 16</a:t>
            </a:r>
          </a:p>
        </p:txBody>
      </p:sp>
      <p:graphicFrame>
        <p:nvGraphicFramePr>
          <p:cNvPr id="5" name="Table Placeholder 4">
            <a:extLst>
              <a:ext uri="{FF2B5EF4-FFF2-40B4-BE49-F238E27FC236}">
                <a16:creationId xmlns:a16="http://schemas.microsoft.com/office/drawing/2014/main" id="{43F10E02-ABB7-4D7D-AB99-01EBA82F2BDF}"/>
              </a:ext>
            </a:extLst>
          </p:cNvPr>
          <p:cNvGraphicFramePr>
            <a:graphicFrameLocks noGrp="1"/>
          </p:cNvGraphicFramePr>
          <p:nvPr>
            <p:ph type="tbl" sz="quarter" idx="13"/>
            <p:extLst>
              <p:ext uri="{D42A27DB-BD31-4B8C-83A1-F6EECF244321}">
                <p14:modId xmlns:p14="http://schemas.microsoft.com/office/powerpoint/2010/main" val="2956166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23735971"/>
                    </a:ext>
                  </a:extLst>
                </a:gridCol>
                <a:gridCol w="1316736">
                  <a:extLst>
                    <a:ext uri="{9D8B030D-6E8A-4147-A177-3AD203B41FA5}">
                      <a16:colId xmlns:a16="http://schemas.microsoft.com/office/drawing/2014/main" val="1063656273"/>
                    </a:ext>
                  </a:extLst>
                </a:gridCol>
                <a:gridCol w="658368">
                  <a:extLst>
                    <a:ext uri="{9D8B030D-6E8A-4147-A177-3AD203B41FA5}">
                      <a16:colId xmlns:a16="http://schemas.microsoft.com/office/drawing/2014/main" val="3515289717"/>
                    </a:ext>
                  </a:extLst>
                </a:gridCol>
                <a:gridCol w="411480">
                  <a:extLst>
                    <a:ext uri="{9D8B030D-6E8A-4147-A177-3AD203B41FA5}">
                      <a16:colId xmlns:a16="http://schemas.microsoft.com/office/drawing/2014/main" val="3960685450"/>
                    </a:ext>
                  </a:extLst>
                </a:gridCol>
                <a:gridCol w="411480">
                  <a:extLst>
                    <a:ext uri="{9D8B030D-6E8A-4147-A177-3AD203B41FA5}">
                      <a16:colId xmlns:a16="http://schemas.microsoft.com/office/drawing/2014/main" val="2297128759"/>
                    </a:ext>
                  </a:extLst>
                </a:gridCol>
                <a:gridCol w="411480">
                  <a:extLst>
                    <a:ext uri="{9D8B030D-6E8A-4147-A177-3AD203B41FA5}">
                      <a16:colId xmlns:a16="http://schemas.microsoft.com/office/drawing/2014/main" val="462936371"/>
                    </a:ext>
                  </a:extLst>
                </a:gridCol>
                <a:gridCol w="411480">
                  <a:extLst>
                    <a:ext uri="{9D8B030D-6E8A-4147-A177-3AD203B41FA5}">
                      <a16:colId xmlns:a16="http://schemas.microsoft.com/office/drawing/2014/main" val="97011711"/>
                    </a:ext>
                  </a:extLst>
                </a:gridCol>
                <a:gridCol w="411480">
                  <a:extLst>
                    <a:ext uri="{9D8B030D-6E8A-4147-A177-3AD203B41FA5}">
                      <a16:colId xmlns:a16="http://schemas.microsoft.com/office/drawing/2014/main" val="1178004453"/>
                    </a:ext>
                  </a:extLst>
                </a:gridCol>
                <a:gridCol w="411480">
                  <a:extLst>
                    <a:ext uri="{9D8B030D-6E8A-4147-A177-3AD203B41FA5}">
                      <a16:colId xmlns:a16="http://schemas.microsoft.com/office/drawing/2014/main" val="1983479769"/>
                    </a:ext>
                  </a:extLst>
                </a:gridCol>
                <a:gridCol w="411480">
                  <a:extLst>
                    <a:ext uri="{9D8B030D-6E8A-4147-A177-3AD203B41FA5}">
                      <a16:colId xmlns:a16="http://schemas.microsoft.com/office/drawing/2014/main" val="3615200150"/>
                    </a:ext>
                  </a:extLst>
                </a:gridCol>
                <a:gridCol w="411480">
                  <a:extLst>
                    <a:ext uri="{9D8B030D-6E8A-4147-A177-3AD203B41FA5}">
                      <a16:colId xmlns:a16="http://schemas.microsoft.com/office/drawing/2014/main" val="3043942336"/>
                    </a:ext>
                  </a:extLst>
                </a:gridCol>
                <a:gridCol w="411480">
                  <a:extLst>
                    <a:ext uri="{9D8B030D-6E8A-4147-A177-3AD203B41FA5}">
                      <a16:colId xmlns:a16="http://schemas.microsoft.com/office/drawing/2014/main" val="2240019608"/>
                    </a:ext>
                  </a:extLst>
                </a:gridCol>
                <a:gridCol w="411480">
                  <a:extLst>
                    <a:ext uri="{9D8B030D-6E8A-4147-A177-3AD203B41FA5}">
                      <a16:colId xmlns:a16="http://schemas.microsoft.com/office/drawing/2014/main" val="644461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Funny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6871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- 2022-12-15 15:52:15</a:t>
                      </a:r>
                      <a:r>
                        <a:rPr kumimoji="0" lang="en-US" sz="1000" b="0" i="0" u="none" strike="noStrike" kern="1200" cap="none" spc="0" normalizeH="0" baseline="0" noProof="0">
                          <a:ln>
                            <a:noFill/>
                          </a:ln>
                          <a:solidFill>
                            <a:prstClr val="black"/>
                          </a:solidFill>
                          <a:effectLst/>
                          <a:uLnTx/>
                          <a:uFillTx/>
                          <a:latin typeface="+mn-lt"/>
                          <a:ea typeface="+mn-ea"/>
                          <a:cs typeface="+mn-cs"/>
                        </a:rPr>
                        <a:t>
 Last night, we sponsored and hosted Children's Scholarship Fund Philadelphia's (CSFP) 2022 Lottery Day at our Home Office! 🙌 #TEAMPHLY partnered with CSFP friends and supporters to deliver exciting news to unsuspecting families. The #nonprofit is a privately-funded program that grants #scholarships to children from low-income #Philadelphia families, all of which are awarded by random lottery.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01/11/2023 07:06:58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35.784621831133 %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6253797"/>
                  </a:ext>
                </a:extLst>
              </a:tr>
            </a:tbl>
          </a:graphicData>
        </a:graphic>
      </p:graphicFrame>
      <p:sp>
        <p:nvSpPr>
          <p:cNvPr id="4" name="Text Placeholder 3">
            <a:extLst>
              <a:ext uri="{FF2B5EF4-FFF2-40B4-BE49-F238E27FC236}">
                <a16:creationId xmlns:a16="http://schemas.microsoft.com/office/drawing/2014/main" id="{DD609409-35D7-4801-9D51-CF5D545366D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150301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B9E90-61C7-427E-AC17-843A03562B5C}"/>
              </a:ext>
            </a:extLst>
          </p:cNvPr>
          <p:cNvSpPr>
            <a:spLocks noGrp="1"/>
          </p:cNvSpPr>
          <p:nvPr>
            <p:ph type="title"/>
          </p:nvPr>
        </p:nvSpPr>
        <p:spPr/>
        <p:txBody>
          <a:bodyPr/>
          <a:lstStyle/>
          <a:p>
            <a:r>
              <a:rPr lang="en-US"/>
              <a:t>Twitter Own Tweets Table | Philadelphia Insurance - 1 of 7</a:t>
            </a:r>
          </a:p>
        </p:txBody>
      </p:sp>
      <p:graphicFrame>
        <p:nvGraphicFramePr>
          <p:cNvPr id="5" name="Table Placeholder 4">
            <a:extLst>
              <a:ext uri="{FF2B5EF4-FFF2-40B4-BE49-F238E27FC236}">
                <a16:creationId xmlns:a16="http://schemas.microsoft.com/office/drawing/2014/main" id="{116FADE0-F841-46CB-9FB1-3E18784A0898}"/>
              </a:ext>
            </a:extLst>
          </p:cNvPr>
          <p:cNvGraphicFramePr>
            <a:graphicFrameLocks noGrp="1"/>
          </p:cNvGraphicFramePr>
          <p:nvPr>
            <p:ph type="tbl" sz="quarter" idx="13"/>
            <p:extLst>
              <p:ext uri="{D42A27DB-BD31-4B8C-83A1-F6EECF244321}">
                <p14:modId xmlns:p14="http://schemas.microsoft.com/office/powerpoint/2010/main" val="21783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77397440"/>
                    </a:ext>
                  </a:extLst>
                </a:gridCol>
                <a:gridCol w="1316736">
                  <a:extLst>
                    <a:ext uri="{9D8B030D-6E8A-4147-A177-3AD203B41FA5}">
                      <a16:colId xmlns:a16="http://schemas.microsoft.com/office/drawing/2014/main" val="1445664587"/>
                    </a:ext>
                  </a:extLst>
                </a:gridCol>
                <a:gridCol w="1563624">
                  <a:extLst>
                    <a:ext uri="{9D8B030D-6E8A-4147-A177-3AD203B41FA5}">
                      <a16:colId xmlns:a16="http://schemas.microsoft.com/office/drawing/2014/main" val="4234132510"/>
                    </a:ext>
                  </a:extLst>
                </a:gridCol>
                <a:gridCol w="576072">
                  <a:extLst>
                    <a:ext uri="{9D8B030D-6E8A-4147-A177-3AD203B41FA5}">
                      <a16:colId xmlns:a16="http://schemas.microsoft.com/office/drawing/2014/main" val="617707880"/>
                    </a:ext>
                  </a:extLst>
                </a:gridCol>
                <a:gridCol w="576072">
                  <a:extLst>
                    <a:ext uri="{9D8B030D-6E8A-4147-A177-3AD203B41FA5}">
                      <a16:colId xmlns:a16="http://schemas.microsoft.com/office/drawing/2014/main" val="4037650773"/>
                    </a:ext>
                  </a:extLst>
                </a:gridCol>
                <a:gridCol w="576072">
                  <a:extLst>
                    <a:ext uri="{9D8B030D-6E8A-4147-A177-3AD203B41FA5}">
                      <a16:colId xmlns:a16="http://schemas.microsoft.com/office/drawing/2014/main" val="407690057"/>
                    </a:ext>
                  </a:extLst>
                </a:gridCol>
                <a:gridCol w="576072">
                  <a:extLst>
                    <a:ext uri="{9D8B030D-6E8A-4147-A177-3AD203B41FA5}">
                      <a16:colId xmlns:a16="http://schemas.microsoft.com/office/drawing/2014/main" val="2435862487"/>
                    </a:ext>
                  </a:extLst>
                </a:gridCol>
                <a:gridCol w="576072">
                  <a:extLst>
                    <a:ext uri="{9D8B030D-6E8A-4147-A177-3AD203B41FA5}">
                      <a16:colId xmlns:a16="http://schemas.microsoft.com/office/drawing/2014/main" val="3149450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57233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- 2022-08-16 16:33:17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@HEADstrongFnd,
@PhillyASAP, &amp;amp; @C2CPhiladelphia for being highlighted at #NYJvsPHI! 👏 https://t.co/PhYHdkWSl5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https://pbs.twimg.com/media/FaTzwQSWAAAkKsW.jpg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0.4667 %</a:t>
                      </a:r>
                    </a:p>
                  </a:txBody>
                  <a:tcPr/>
                </a:tc>
                <a:extLst>
                  <a:ext uri="{0D108BD9-81ED-4DB2-BD59-A6C34878D82A}">
                    <a16:rowId xmlns:a16="http://schemas.microsoft.com/office/drawing/2014/main" val="203698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- 2022-06-22 15:04:10</a:t>
                      </a:r>
                      <a:r>
                        <a:rPr kumimoji="0" lang="en-US" sz="1000" b="0" i="0" u="none" strike="noStrike" kern="1200" cap="none" spc="0" normalizeH="0" baseline="0" noProof="0">
                          <a:ln>
                            <a:noFill/>
                          </a:ln>
                          <a:solidFill>
                            <a:prstClr val="black"/>
                          </a:solidFill>
                          <a:effectLst/>
                          <a:uLnTx/>
                          <a:uFillTx/>
                          <a:latin typeface="+mn-lt"/>
                          <a:ea typeface="+mn-ea"/>
                          <a:cs typeface="+mn-cs"/>
                        </a:rPr>
                        <a:t>
 Our Customer Service team volunteered with @sharefoodphilly, a #nonprofit dedicated to reducing regional hunger &amp;amp; expanding access to nutritious food. #TEAMPHLY packed 350 boxes of #food for local seniors while remote employees contacted the recipients to confirm their delivery. https://t.co/15AOeZaAjP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https://pbs.twimg.com/media/FV4P6baWQAMMBcA.jpg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0.3925 %</a:t>
                      </a:r>
                    </a:p>
                  </a:txBody>
                  <a:tcPr/>
                </a:tc>
                <a:extLst>
                  <a:ext uri="{0D108BD9-81ED-4DB2-BD59-A6C34878D82A}">
                    <a16:rowId xmlns:a16="http://schemas.microsoft.com/office/drawing/2014/main" val="3019029185"/>
                  </a:ext>
                </a:extLst>
              </a:tr>
            </a:tbl>
          </a:graphicData>
        </a:graphic>
      </p:graphicFrame>
      <p:sp>
        <p:nvSpPr>
          <p:cNvPr id="4" name="Text Placeholder 3">
            <a:extLst>
              <a:ext uri="{FF2B5EF4-FFF2-40B4-BE49-F238E27FC236}">
                <a16:creationId xmlns:a16="http://schemas.microsoft.com/office/drawing/2014/main" id="{300D46CB-2825-4C44-A955-54AFE9C8EACA}"/>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282794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8951C-E356-4CEC-AA08-CF1BEAE1E2A2}"/>
              </a:ext>
            </a:extLst>
          </p:cNvPr>
          <p:cNvSpPr>
            <a:spLocks noGrp="1"/>
          </p:cNvSpPr>
          <p:nvPr>
            <p:ph type="title"/>
          </p:nvPr>
        </p:nvSpPr>
        <p:spPr/>
        <p:txBody>
          <a:bodyPr/>
          <a:lstStyle/>
          <a:p>
            <a:r>
              <a:rPr lang="en-US"/>
              <a:t>Twitter Own Tweets Table | Philadelphia Insurance - 2 of 7</a:t>
            </a:r>
          </a:p>
        </p:txBody>
      </p:sp>
      <p:graphicFrame>
        <p:nvGraphicFramePr>
          <p:cNvPr id="5" name="Table Placeholder 4">
            <a:extLst>
              <a:ext uri="{FF2B5EF4-FFF2-40B4-BE49-F238E27FC236}">
                <a16:creationId xmlns:a16="http://schemas.microsoft.com/office/drawing/2014/main" id="{BF6A6609-DC38-42A9-9F93-E291DA9F7EAB}"/>
              </a:ext>
            </a:extLst>
          </p:cNvPr>
          <p:cNvGraphicFramePr>
            <a:graphicFrameLocks noGrp="1"/>
          </p:cNvGraphicFramePr>
          <p:nvPr>
            <p:ph type="tbl" sz="quarter" idx="13"/>
            <p:extLst>
              <p:ext uri="{D42A27DB-BD31-4B8C-83A1-F6EECF244321}">
                <p14:modId xmlns:p14="http://schemas.microsoft.com/office/powerpoint/2010/main" val="1898398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96337837"/>
                    </a:ext>
                  </a:extLst>
                </a:gridCol>
                <a:gridCol w="1316736">
                  <a:extLst>
                    <a:ext uri="{9D8B030D-6E8A-4147-A177-3AD203B41FA5}">
                      <a16:colId xmlns:a16="http://schemas.microsoft.com/office/drawing/2014/main" val="935984217"/>
                    </a:ext>
                  </a:extLst>
                </a:gridCol>
                <a:gridCol w="1563624">
                  <a:extLst>
                    <a:ext uri="{9D8B030D-6E8A-4147-A177-3AD203B41FA5}">
                      <a16:colId xmlns:a16="http://schemas.microsoft.com/office/drawing/2014/main" val="1741692283"/>
                    </a:ext>
                  </a:extLst>
                </a:gridCol>
                <a:gridCol w="576072">
                  <a:extLst>
                    <a:ext uri="{9D8B030D-6E8A-4147-A177-3AD203B41FA5}">
                      <a16:colId xmlns:a16="http://schemas.microsoft.com/office/drawing/2014/main" val="1919814465"/>
                    </a:ext>
                  </a:extLst>
                </a:gridCol>
                <a:gridCol w="576072">
                  <a:extLst>
                    <a:ext uri="{9D8B030D-6E8A-4147-A177-3AD203B41FA5}">
                      <a16:colId xmlns:a16="http://schemas.microsoft.com/office/drawing/2014/main" val="2043014512"/>
                    </a:ext>
                  </a:extLst>
                </a:gridCol>
                <a:gridCol w="576072">
                  <a:extLst>
                    <a:ext uri="{9D8B030D-6E8A-4147-A177-3AD203B41FA5}">
                      <a16:colId xmlns:a16="http://schemas.microsoft.com/office/drawing/2014/main" val="3875371010"/>
                    </a:ext>
                  </a:extLst>
                </a:gridCol>
                <a:gridCol w="576072">
                  <a:extLst>
                    <a:ext uri="{9D8B030D-6E8A-4147-A177-3AD203B41FA5}">
                      <a16:colId xmlns:a16="http://schemas.microsoft.com/office/drawing/2014/main" val="3682490244"/>
                    </a:ext>
                  </a:extLst>
                </a:gridCol>
                <a:gridCol w="576072">
                  <a:extLst>
                    <a:ext uri="{9D8B030D-6E8A-4147-A177-3AD203B41FA5}">
                      <a16:colId xmlns:a16="http://schemas.microsoft.com/office/drawing/2014/main" val="547585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754032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- 2022-07-22 13:58:35</a:t>
                      </a:r>
                      <a:r>
                        <a:rPr kumimoji="0" lang="en-US" sz="1000" b="0" i="0" u="none" strike="noStrike" kern="1200" cap="none" spc="0" normalizeH="0" baseline="0" noProof="0">
                          <a:ln>
                            <a:noFill/>
                          </a:ln>
                          <a:solidFill>
                            <a:prstClr val="black"/>
                          </a:solidFill>
                          <a:effectLst/>
                          <a:uLnTx/>
                          <a:uFillTx/>
                          <a:latin typeface="+mn-lt"/>
                          <a:ea typeface="+mn-ea"/>
                          <a:cs typeface="+mn-cs"/>
                        </a:rPr>
                        <a:t>
 This is what it looks like to make an impact 💟
#TEAMPHLY volunteered with @C2CPhiladelphia to create well-wish #backtoschool cards for local kids. The cards will be tucked into backpacks with school supplies to help the kids feel excited about learning! #FridayFeeling https://t.co/t2R9OJuyvn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https://pbs.twimg.com/media/FYSgoGpWIAAFCIn.jpg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0.3914 %</a:t>
                      </a:r>
                    </a:p>
                  </a:txBody>
                  <a:tcPr/>
                </a:tc>
                <a:extLst>
                  <a:ext uri="{0D108BD9-81ED-4DB2-BD59-A6C34878D82A}">
                    <a16:rowId xmlns:a16="http://schemas.microsoft.com/office/drawing/2014/main" val="850591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- 2022-03-29 10:35:51</a:t>
                      </a:r>
                      <a:r>
                        <a:rPr kumimoji="0" lang="en-US" sz="1000" b="0" i="0" u="none" strike="noStrike" kern="1200" cap="none" spc="0" normalizeH="0" baseline="0" noProof="0">
                          <a:ln>
                            <a:noFill/>
                          </a:ln>
                          <a:solidFill>
                            <a:prstClr val="black"/>
                          </a:solidFill>
                          <a:effectLst/>
                          <a:uLnTx/>
                          <a:uFillTx/>
                          <a:latin typeface="+mn-lt"/>
                          <a:ea typeface="+mn-ea"/>
                          <a:cs typeface="+mn-cs"/>
                        </a:rPr>
                        <a:t>
 We're honored to be recognized by @Forbes as one of America's Best Midsize Employers of 2022! PHLY ranked #245 out of the top 500 companies survey respondents said they would recommend to family &amp;amp; friends. Learn more: https://t.co/2X9ucllbCM #AmericasBestEmployers #TEAMPHLY https://t.co/oJjWNqmqfn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https://pbs.twimg.com/media/FPBjRPnXwAouxtK.jpg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0.3425 %</a:t>
                      </a:r>
                    </a:p>
                  </a:txBody>
                  <a:tcPr/>
                </a:tc>
                <a:extLst>
                  <a:ext uri="{0D108BD9-81ED-4DB2-BD59-A6C34878D82A}">
                    <a16:rowId xmlns:a16="http://schemas.microsoft.com/office/drawing/2014/main" val="809219227"/>
                  </a:ext>
                </a:extLst>
              </a:tr>
            </a:tbl>
          </a:graphicData>
        </a:graphic>
      </p:graphicFrame>
      <p:sp>
        <p:nvSpPr>
          <p:cNvPr id="4" name="Text Placeholder 3">
            <a:extLst>
              <a:ext uri="{FF2B5EF4-FFF2-40B4-BE49-F238E27FC236}">
                <a16:creationId xmlns:a16="http://schemas.microsoft.com/office/drawing/2014/main" id="{9E69D0FB-F595-4A01-A159-5B699A2EB6A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0085498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9BA77-82E5-4BD2-9600-8F4B8D0DB9BB}"/>
              </a:ext>
            </a:extLst>
          </p:cNvPr>
          <p:cNvSpPr>
            <a:spLocks noGrp="1"/>
          </p:cNvSpPr>
          <p:nvPr>
            <p:ph type="title"/>
          </p:nvPr>
        </p:nvSpPr>
        <p:spPr/>
        <p:txBody>
          <a:bodyPr/>
          <a:lstStyle/>
          <a:p>
            <a:r>
              <a:rPr lang="en-US"/>
              <a:t>Twitter Own Tweets Table | Philadelphia Insurance - 3 of 7</a:t>
            </a:r>
          </a:p>
        </p:txBody>
      </p:sp>
      <p:graphicFrame>
        <p:nvGraphicFramePr>
          <p:cNvPr id="5" name="Table Placeholder 4">
            <a:extLst>
              <a:ext uri="{FF2B5EF4-FFF2-40B4-BE49-F238E27FC236}">
                <a16:creationId xmlns:a16="http://schemas.microsoft.com/office/drawing/2014/main" id="{80545F13-F244-4D49-82A2-5E3252A99BDE}"/>
              </a:ext>
            </a:extLst>
          </p:cNvPr>
          <p:cNvGraphicFramePr>
            <a:graphicFrameLocks noGrp="1"/>
          </p:cNvGraphicFramePr>
          <p:nvPr>
            <p:ph type="tbl" sz="quarter" idx="13"/>
            <p:extLst>
              <p:ext uri="{D42A27DB-BD31-4B8C-83A1-F6EECF244321}">
                <p14:modId xmlns:p14="http://schemas.microsoft.com/office/powerpoint/2010/main" val="1256739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15217788"/>
                    </a:ext>
                  </a:extLst>
                </a:gridCol>
                <a:gridCol w="1316736">
                  <a:extLst>
                    <a:ext uri="{9D8B030D-6E8A-4147-A177-3AD203B41FA5}">
                      <a16:colId xmlns:a16="http://schemas.microsoft.com/office/drawing/2014/main" val="1141520096"/>
                    </a:ext>
                  </a:extLst>
                </a:gridCol>
                <a:gridCol w="1563624">
                  <a:extLst>
                    <a:ext uri="{9D8B030D-6E8A-4147-A177-3AD203B41FA5}">
                      <a16:colId xmlns:a16="http://schemas.microsoft.com/office/drawing/2014/main" val="1352028871"/>
                    </a:ext>
                  </a:extLst>
                </a:gridCol>
                <a:gridCol w="576072">
                  <a:extLst>
                    <a:ext uri="{9D8B030D-6E8A-4147-A177-3AD203B41FA5}">
                      <a16:colId xmlns:a16="http://schemas.microsoft.com/office/drawing/2014/main" val="2841404297"/>
                    </a:ext>
                  </a:extLst>
                </a:gridCol>
                <a:gridCol w="576072">
                  <a:extLst>
                    <a:ext uri="{9D8B030D-6E8A-4147-A177-3AD203B41FA5}">
                      <a16:colId xmlns:a16="http://schemas.microsoft.com/office/drawing/2014/main" val="2773827683"/>
                    </a:ext>
                  </a:extLst>
                </a:gridCol>
                <a:gridCol w="576072">
                  <a:extLst>
                    <a:ext uri="{9D8B030D-6E8A-4147-A177-3AD203B41FA5}">
                      <a16:colId xmlns:a16="http://schemas.microsoft.com/office/drawing/2014/main" val="1066158469"/>
                    </a:ext>
                  </a:extLst>
                </a:gridCol>
                <a:gridCol w="576072">
                  <a:extLst>
                    <a:ext uri="{9D8B030D-6E8A-4147-A177-3AD203B41FA5}">
                      <a16:colId xmlns:a16="http://schemas.microsoft.com/office/drawing/2014/main" val="4040268644"/>
                    </a:ext>
                  </a:extLst>
                </a:gridCol>
                <a:gridCol w="576072">
                  <a:extLst>
                    <a:ext uri="{9D8B030D-6E8A-4147-A177-3AD203B41FA5}">
                      <a16:colId xmlns:a16="http://schemas.microsoft.com/office/drawing/2014/main" val="3724372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7832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- 2022-06-19 10:10:03</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dads a very happy #FathersDay! https://t.co/4Yvu4SEIE8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https://pbs.twimg.com/media/FVnv5GQWUAAwHq0.jpg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0.3139 %</a:t>
                      </a:r>
                    </a:p>
                  </a:txBody>
                  <a:tcPr/>
                </a:tc>
                <a:extLst>
                  <a:ext uri="{0D108BD9-81ED-4DB2-BD59-A6C34878D82A}">
                    <a16:rowId xmlns:a16="http://schemas.microsoft.com/office/drawing/2014/main" val="2106194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- 2022-10-07 13:35:43</a:t>
                      </a:r>
                      <a:r>
                        <a:rPr kumimoji="0" lang="en-US" sz="1000" b="0" i="0" u="none" strike="noStrike" kern="1200" cap="none" spc="0" normalizeH="0" baseline="0" noProof="0">
                          <a:ln>
                            <a:noFill/>
                          </a:ln>
                          <a:solidFill>
                            <a:prstClr val="black"/>
                          </a:solidFill>
                          <a:effectLst/>
                          <a:uLnTx/>
                          <a:uFillTx/>
                          <a:latin typeface="+mn-lt"/>
                          <a:ea typeface="+mn-ea"/>
                          <a:cs typeface="+mn-cs"/>
                        </a:rPr>
                        <a:t>
 Best of luck to our partners the @Phillies in the postseason! 
We pledged to donate  to #charity for each #Phillies run scored during the regular season. As a result of the Phillies’ 747 runs scored, we’re donating ,350 to local #nonprofits that are making a difference 👏 https://t.co/HvvU4hb2S4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0.3107 %</a:t>
                      </a:r>
                    </a:p>
                  </a:txBody>
                  <a:tcPr/>
                </a:tc>
                <a:extLst>
                  <a:ext uri="{0D108BD9-81ED-4DB2-BD59-A6C34878D82A}">
                    <a16:rowId xmlns:a16="http://schemas.microsoft.com/office/drawing/2014/main" val="4093250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- 2022-12-06 11:36:00</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@LPFsports, @SJAIDSAlliance, &amp;amp; @cscinc_org for being highlighted at #TENvsPHI! 👏 #FlyEaglesFly https://t.co/yvHCaHuFBA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https://pbs.twimg.com/media/FjTvgJFXoAE6XD6.jpg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0.2857 %</a:t>
                      </a:r>
                    </a:p>
                  </a:txBody>
                  <a:tcPr/>
                </a:tc>
                <a:extLst>
                  <a:ext uri="{0D108BD9-81ED-4DB2-BD59-A6C34878D82A}">
                    <a16:rowId xmlns:a16="http://schemas.microsoft.com/office/drawing/2014/main" val="538683490"/>
                  </a:ext>
                </a:extLst>
              </a:tr>
            </a:tbl>
          </a:graphicData>
        </a:graphic>
      </p:graphicFrame>
      <p:sp>
        <p:nvSpPr>
          <p:cNvPr id="4" name="Text Placeholder 3">
            <a:extLst>
              <a:ext uri="{FF2B5EF4-FFF2-40B4-BE49-F238E27FC236}">
                <a16:creationId xmlns:a16="http://schemas.microsoft.com/office/drawing/2014/main" id="{1EE8DEBA-6C19-406C-B3B0-304CAE0D65C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2211309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652A2-CE61-4ACB-B084-F808AF02669B}"/>
              </a:ext>
            </a:extLst>
          </p:cNvPr>
          <p:cNvSpPr>
            <a:spLocks noGrp="1"/>
          </p:cNvSpPr>
          <p:nvPr>
            <p:ph type="title"/>
          </p:nvPr>
        </p:nvSpPr>
        <p:spPr/>
        <p:txBody>
          <a:bodyPr/>
          <a:lstStyle/>
          <a:p>
            <a:r>
              <a:rPr lang="en-US"/>
              <a:t>Twitter Own Tweets Table | Philadelphia Insurance - 4 of 7</a:t>
            </a:r>
          </a:p>
        </p:txBody>
      </p:sp>
      <p:graphicFrame>
        <p:nvGraphicFramePr>
          <p:cNvPr id="5" name="Table Placeholder 4">
            <a:extLst>
              <a:ext uri="{FF2B5EF4-FFF2-40B4-BE49-F238E27FC236}">
                <a16:creationId xmlns:a16="http://schemas.microsoft.com/office/drawing/2014/main" id="{8A01132D-ECAF-44D2-BEDC-FCC0154529F4}"/>
              </a:ext>
            </a:extLst>
          </p:cNvPr>
          <p:cNvGraphicFramePr>
            <a:graphicFrameLocks noGrp="1"/>
          </p:cNvGraphicFramePr>
          <p:nvPr>
            <p:ph type="tbl" sz="quarter" idx="13"/>
            <p:extLst>
              <p:ext uri="{D42A27DB-BD31-4B8C-83A1-F6EECF244321}">
                <p14:modId xmlns:p14="http://schemas.microsoft.com/office/powerpoint/2010/main" val="383534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84252773"/>
                    </a:ext>
                  </a:extLst>
                </a:gridCol>
                <a:gridCol w="1316736">
                  <a:extLst>
                    <a:ext uri="{9D8B030D-6E8A-4147-A177-3AD203B41FA5}">
                      <a16:colId xmlns:a16="http://schemas.microsoft.com/office/drawing/2014/main" val="3673698995"/>
                    </a:ext>
                  </a:extLst>
                </a:gridCol>
                <a:gridCol w="1563624">
                  <a:extLst>
                    <a:ext uri="{9D8B030D-6E8A-4147-A177-3AD203B41FA5}">
                      <a16:colId xmlns:a16="http://schemas.microsoft.com/office/drawing/2014/main" val="2283623577"/>
                    </a:ext>
                  </a:extLst>
                </a:gridCol>
                <a:gridCol w="576072">
                  <a:extLst>
                    <a:ext uri="{9D8B030D-6E8A-4147-A177-3AD203B41FA5}">
                      <a16:colId xmlns:a16="http://schemas.microsoft.com/office/drawing/2014/main" val="2348477724"/>
                    </a:ext>
                  </a:extLst>
                </a:gridCol>
                <a:gridCol w="576072">
                  <a:extLst>
                    <a:ext uri="{9D8B030D-6E8A-4147-A177-3AD203B41FA5}">
                      <a16:colId xmlns:a16="http://schemas.microsoft.com/office/drawing/2014/main" val="3507755090"/>
                    </a:ext>
                  </a:extLst>
                </a:gridCol>
                <a:gridCol w="576072">
                  <a:extLst>
                    <a:ext uri="{9D8B030D-6E8A-4147-A177-3AD203B41FA5}">
                      <a16:colId xmlns:a16="http://schemas.microsoft.com/office/drawing/2014/main" val="3635683967"/>
                    </a:ext>
                  </a:extLst>
                </a:gridCol>
                <a:gridCol w="576072">
                  <a:extLst>
                    <a:ext uri="{9D8B030D-6E8A-4147-A177-3AD203B41FA5}">
                      <a16:colId xmlns:a16="http://schemas.microsoft.com/office/drawing/2014/main" val="237537101"/>
                    </a:ext>
                  </a:extLst>
                </a:gridCol>
                <a:gridCol w="576072">
                  <a:extLst>
                    <a:ext uri="{9D8B030D-6E8A-4147-A177-3AD203B41FA5}">
                      <a16:colId xmlns:a16="http://schemas.microsoft.com/office/drawing/2014/main" val="3106172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5083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- 2022-01-10 10:55:01</a:t>
                      </a:r>
                      <a:r>
                        <a:rPr kumimoji="0" lang="en-US" sz="1000" b="0" i="0" u="none" strike="noStrike" kern="1200" cap="none" spc="0" normalizeH="0" baseline="0" noProof="0">
                          <a:ln>
                            <a:noFill/>
                          </a:ln>
                          <a:solidFill>
                            <a:prstClr val="black"/>
                          </a:solidFill>
                          <a:effectLst/>
                          <a:uLnTx/>
                          <a:uFillTx/>
                          <a:latin typeface="+mn-lt"/>
                          <a:ea typeface="+mn-ea"/>
                          <a:cs typeface="+mn-cs"/>
                        </a:rPr>
                        <a:t>
 As the #newyear begins, we’re looking back at the moments that brought us joy during the past year. From #volunteering to virtual events, here’s a recap of some of #TEAMPHLY's memorable moments from 2021. 🙌 https://t.co/DFwPldF07e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https://pbs.twimg.com/ext_tw_video_thumb/1480568603732848642/pu/img/cJch1mdh0DWpNVzJ.jpg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0.2639 %</a:t>
                      </a:r>
                    </a:p>
                  </a:txBody>
                  <a:tcPr/>
                </a:tc>
                <a:extLst>
                  <a:ext uri="{0D108BD9-81ED-4DB2-BD59-A6C34878D82A}">
                    <a16:rowId xmlns:a16="http://schemas.microsoft.com/office/drawing/2014/main" val="35140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- 2022-04-20 16:08:58</a:t>
                      </a:r>
                      <a:r>
                        <a:rPr kumimoji="0" lang="en-US" sz="1000" b="0" i="0" u="none" strike="noStrike" kern="1200" cap="none" spc="0" normalizeH="0" baseline="0" noProof="0">
                          <a:ln>
                            <a:noFill/>
                          </a:ln>
                          <a:solidFill>
                            <a:prstClr val="black"/>
                          </a:solidFill>
                          <a:effectLst/>
                          <a:uLnTx/>
                          <a:uFillTx/>
                          <a:latin typeface="+mn-lt"/>
                          <a:ea typeface="+mn-ea"/>
                          <a:cs typeface="+mn-cs"/>
                        </a:rPr>
                        <a:t>
 If you're looking for a way to #InvestInOurPlanet &amp;amp; help those in need, creating #plarn mats is an eco-friendly way to give back. To celebrate #EarthDay, #TEAMPHLY transformed recycled grocery bags into plastic yarn (plarn) &amp;amp; weaved them into sleeping mats for the homeless. https://t.co/KGLt2Oc3Wt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https://pbs.twimg.com/media/FQ0CmrYWUAAojj7.jpg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0.2621 %</a:t>
                      </a:r>
                    </a:p>
                  </a:txBody>
                  <a:tcPr/>
                </a:tc>
                <a:extLst>
                  <a:ext uri="{0D108BD9-81ED-4DB2-BD59-A6C34878D82A}">
                    <a16:rowId xmlns:a16="http://schemas.microsoft.com/office/drawing/2014/main" val="597471501"/>
                  </a:ext>
                </a:extLst>
              </a:tr>
            </a:tbl>
          </a:graphicData>
        </a:graphic>
      </p:graphicFrame>
      <p:sp>
        <p:nvSpPr>
          <p:cNvPr id="4" name="Text Placeholder 3">
            <a:extLst>
              <a:ext uri="{FF2B5EF4-FFF2-40B4-BE49-F238E27FC236}">
                <a16:creationId xmlns:a16="http://schemas.microsoft.com/office/drawing/2014/main" id="{1ECEDD60-3AFC-4B90-9C1F-AB2101400D5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9148564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A4553-2383-40E7-B2AB-7A47A10BA6F9}"/>
              </a:ext>
            </a:extLst>
          </p:cNvPr>
          <p:cNvSpPr>
            <a:spLocks noGrp="1"/>
          </p:cNvSpPr>
          <p:nvPr>
            <p:ph type="title"/>
          </p:nvPr>
        </p:nvSpPr>
        <p:spPr/>
        <p:txBody>
          <a:bodyPr/>
          <a:lstStyle/>
          <a:p>
            <a:r>
              <a:rPr lang="en-US"/>
              <a:t>Twitter Own Tweets Table | Philadelphia Insurance - 5 of 7</a:t>
            </a:r>
          </a:p>
        </p:txBody>
      </p:sp>
      <p:graphicFrame>
        <p:nvGraphicFramePr>
          <p:cNvPr id="5" name="Table Placeholder 4">
            <a:extLst>
              <a:ext uri="{FF2B5EF4-FFF2-40B4-BE49-F238E27FC236}">
                <a16:creationId xmlns:a16="http://schemas.microsoft.com/office/drawing/2014/main" id="{C91A01C7-3515-4E05-BC6A-D5DC4CC044D5}"/>
              </a:ext>
            </a:extLst>
          </p:cNvPr>
          <p:cNvGraphicFramePr>
            <a:graphicFrameLocks noGrp="1"/>
          </p:cNvGraphicFramePr>
          <p:nvPr>
            <p:ph type="tbl" sz="quarter" idx="13"/>
            <p:extLst>
              <p:ext uri="{D42A27DB-BD31-4B8C-83A1-F6EECF244321}">
                <p14:modId xmlns:p14="http://schemas.microsoft.com/office/powerpoint/2010/main" val="2272867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8039279"/>
                    </a:ext>
                  </a:extLst>
                </a:gridCol>
                <a:gridCol w="1316736">
                  <a:extLst>
                    <a:ext uri="{9D8B030D-6E8A-4147-A177-3AD203B41FA5}">
                      <a16:colId xmlns:a16="http://schemas.microsoft.com/office/drawing/2014/main" val="482495576"/>
                    </a:ext>
                  </a:extLst>
                </a:gridCol>
                <a:gridCol w="1563624">
                  <a:extLst>
                    <a:ext uri="{9D8B030D-6E8A-4147-A177-3AD203B41FA5}">
                      <a16:colId xmlns:a16="http://schemas.microsoft.com/office/drawing/2014/main" val="1835438085"/>
                    </a:ext>
                  </a:extLst>
                </a:gridCol>
                <a:gridCol w="576072">
                  <a:extLst>
                    <a:ext uri="{9D8B030D-6E8A-4147-A177-3AD203B41FA5}">
                      <a16:colId xmlns:a16="http://schemas.microsoft.com/office/drawing/2014/main" val="1239527043"/>
                    </a:ext>
                  </a:extLst>
                </a:gridCol>
                <a:gridCol w="576072">
                  <a:extLst>
                    <a:ext uri="{9D8B030D-6E8A-4147-A177-3AD203B41FA5}">
                      <a16:colId xmlns:a16="http://schemas.microsoft.com/office/drawing/2014/main" val="3326471060"/>
                    </a:ext>
                  </a:extLst>
                </a:gridCol>
                <a:gridCol w="576072">
                  <a:extLst>
                    <a:ext uri="{9D8B030D-6E8A-4147-A177-3AD203B41FA5}">
                      <a16:colId xmlns:a16="http://schemas.microsoft.com/office/drawing/2014/main" val="1992769387"/>
                    </a:ext>
                  </a:extLst>
                </a:gridCol>
                <a:gridCol w="576072">
                  <a:extLst>
                    <a:ext uri="{9D8B030D-6E8A-4147-A177-3AD203B41FA5}">
                      <a16:colId xmlns:a16="http://schemas.microsoft.com/office/drawing/2014/main" val="1243329755"/>
                    </a:ext>
                  </a:extLst>
                </a:gridCol>
                <a:gridCol w="576072">
                  <a:extLst>
                    <a:ext uri="{9D8B030D-6E8A-4147-A177-3AD203B41FA5}">
                      <a16:colId xmlns:a16="http://schemas.microsoft.com/office/drawing/2014/main" val="3856759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05631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- 2022-02-28 14:52:42</a:t>
                      </a:r>
                      <a:r>
                        <a:rPr kumimoji="0" lang="en-US" sz="1000" b="0" i="0" u="none" strike="noStrike" kern="1200" cap="none" spc="0" normalizeH="0" baseline="0" noProof="0">
                          <a:ln>
                            <a:noFill/>
                          </a:ln>
                          <a:solidFill>
                            <a:prstClr val="black"/>
                          </a:solidFill>
                          <a:effectLst/>
                          <a:uLnTx/>
                          <a:uFillTx/>
                          <a:latin typeface="+mn-lt"/>
                          <a:ea typeface="+mn-ea"/>
                          <a:cs typeface="+mn-cs"/>
                        </a:rPr>
                        <a:t>
 Working in insurance is not only stable, it's also meaningful &amp;amp; impactful. To end #InsuranceCareersMonth, we're shining our final #ICM2022 spotlight on Morgan Quinn as she shares why she chose a career in insurance! Learn more: https://t.co/TAsZrjsbnK #insuranceishiring #TEAMPHLY https://t.co/Yv4nNTuvVu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https://pbs.twimg.com/media/FMtVvpDX0AkXnA0.jpg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 Insurance Careers Month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0.2372 %</a:t>
                      </a:r>
                    </a:p>
                  </a:txBody>
                  <a:tcPr/>
                </a:tc>
                <a:extLst>
                  <a:ext uri="{0D108BD9-81ED-4DB2-BD59-A6C34878D82A}">
                    <a16:rowId xmlns:a16="http://schemas.microsoft.com/office/drawing/2014/main" val="187593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- 2022-03-03 13:53:07</a:t>
                      </a:r>
                      <a:r>
                        <a:rPr kumimoji="0" lang="en-US" sz="1000" b="0" i="0" u="none" strike="noStrike" kern="1200" cap="none" spc="0" normalizeH="0" baseline="0" noProof="0">
                          <a:ln>
                            <a:noFill/>
                          </a:ln>
                          <a:solidFill>
                            <a:prstClr val="black"/>
                          </a:solidFill>
                          <a:effectLst/>
                          <a:uLnTx/>
                          <a:uFillTx/>
                          <a:latin typeface="+mn-lt"/>
                          <a:ea typeface="+mn-ea"/>
                          <a:cs typeface="+mn-cs"/>
                        </a:rPr>
                        <a:t>
 #TEAMPHLY is dedicated to #givingback to the community. Last year, our employees logged an impressive 18K+ hours of #volunteering! Congrats to Elizabeth Hoyland, Jodi Lieb, &amp;amp; Cindy Nelson for being recognized as our 2021 Volunteer Champions!🙌 #InsuranceGivesBack https://t.co/DLzN0ua04I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https://pbs.twimg.com/media/FM8k1DKWUAMgMcU.jpg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0.2372 %</a:t>
                      </a:r>
                    </a:p>
                  </a:txBody>
                  <a:tcPr/>
                </a:tc>
                <a:extLst>
                  <a:ext uri="{0D108BD9-81ED-4DB2-BD59-A6C34878D82A}">
                    <a16:rowId xmlns:a16="http://schemas.microsoft.com/office/drawing/2014/main" val="2154223157"/>
                  </a:ext>
                </a:extLst>
              </a:tr>
            </a:tbl>
          </a:graphicData>
        </a:graphic>
      </p:graphicFrame>
      <p:sp>
        <p:nvSpPr>
          <p:cNvPr id="4" name="Text Placeholder 3">
            <a:extLst>
              <a:ext uri="{FF2B5EF4-FFF2-40B4-BE49-F238E27FC236}">
                <a16:creationId xmlns:a16="http://schemas.microsoft.com/office/drawing/2014/main" id="{206E2B70-65CB-484C-B1E9-ACC5D5C7A67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703710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A3253-BF90-459E-AEC7-668EF4CB255F}"/>
              </a:ext>
            </a:extLst>
          </p:cNvPr>
          <p:cNvSpPr>
            <a:spLocks noGrp="1"/>
          </p:cNvSpPr>
          <p:nvPr>
            <p:ph type="title"/>
          </p:nvPr>
        </p:nvSpPr>
        <p:spPr/>
        <p:txBody>
          <a:bodyPr/>
          <a:lstStyle/>
          <a:p>
            <a:r>
              <a:rPr lang="en-US"/>
              <a:t>Twitter Own Tweets Table | Philadelphia Insurance - 6 of 7</a:t>
            </a:r>
          </a:p>
        </p:txBody>
      </p:sp>
      <p:graphicFrame>
        <p:nvGraphicFramePr>
          <p:cNvPr id="5" name="Table Placeholder 4">
            <a:extLst>
              <a:ext uri="{FF2B5EF4-FFF2-40B4-BE49-F238E27FC236}">
                <a16:creationId xmlns:a16="http://schemas.microsoft.com/office/drawing/2014/main" id="{B3FECF99-2251-4E12-A051-98F95887DA4C}"/>
              </a:ext>
            </a:extLst>
          </p:cNvPr>
          <p:cNvGraphicFramePr>
            <a:graphicFrameLocks noGrp="1"/>
          </p:cNvGraphicFramePr>
          <p:nvPr>
            <p:ph type="tbl" sz="quarter" idx="13"/>
            <p:extLst>
              <p:ext uri="{D42A27DB-BD31-4B8C-83A1-F6EECF244321}">
                <p14:modId xmlns:p14="http://schemas.microsoft.com/office/powerpoint/2010/main" val="1506063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09619871"/>
                    </a:ext>
                  </a:extLst>
                </a:gridCol>
                <a:gridCol w="1316736">
                  <a:extLst>
                    <a:ext uri="{9D8B030D-6E8A-4147-A177-3AD203B41FA5}">
                      <a16:colId xmlns:a16="http://schemas.microsoft.com/office/drawing/2014/main" val="4257466681"/>
                    </a:ext>
                  </a:extLst>
                </a:gridCol>
                <a:gridCol w="1563624">
                  <a:extLst>
                    <a:ext uri="{9D8B030D-6E8A-4147-A177-3AD203B41FA5}">
                      <a16:colId xmlns:a16="http://schemas.microsoft.com/office/drawing/2014/main" val="2471307535"/>
                    </a:ext>
                  </a:extLst>
                </a:gridCol>
                <a:gridCol w="576072">
                  <a:extLst>
                    <a:ext uri="{9D8B030D-6E8A-4147-A177-3AD203B41FA5}">
                      <a16:colId xmlns:a16="http://schemas.microsoft.com/office/drawing/2014/main" val="2192464792"/>
                    </a:ext>
                  </a:extLst>
                </a:gridCol>
                <a:gridCol w="576072">
                  <a:extLst>
                    <a:ext uri="{9D8B030D-6E8A-4147-A177-3AD203B41FA5}">
                      <a16:colId xmlns:a16="http://schemas.microsoft.com/office/drawing/2014/main" val="2908634841"/>
                    </a:ext>
                  </a:extLst>
                </a:gridCol>
                <a:gridCol w="576072">
                  <a:extLst>
                    <a:ext uri="{9D8B030D-6E8A-4147-A177-3AD203B41FA5}">
                      <a16:colId xmlns:a16="http://schemas.microsoft.com/office/drawing/2014/main" val="4246535473"/>
                    </a:ext>
                  </a:extLst>
                </a:gridCol>
                <a:gridCol w="576072">
                  <a:extLst>
                    <a:ext uri="{9D8B030D-6E8A-4147-A177-3AD203B41FA5}">
                      <a16:colId xmlns:a16="http://schemas.microsoft.com/office/drawing/2014/main" val="3591553445"/>
                    </a:ext>
                  </a:extLst>
                </a:gridCol>
                <a:gridCol w="576072">
                  <a:extLst>
                    <a:ext uri="{9D8B030D-6E8A-4147-A177-3AD203B41FA5}">
                      <a16:colId xmlns:a16="http://schemas.microsoft.com/office/drawing/2014/main" val="3390980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50338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- 2022-03-23 12:44:05</a:t>
                      </a:r>
                      <a:r>
                        <a:rPr kumimoji="0" lang="en-US" sz="1000" b="0" i="0" u="none" strike="noStrike" kern="1200" cap="none" spc="0" normalizeH="0" baseline="0" noProof="0">
                          <a:ln>
                            <a:noFill/>
                          </a:ln>
                          <a:solidFill>
                            <a:prstClr val="black"/>
                          </a:solidFill>
                          <a:effectLst/>
                          <a:uLnTx/>
                          <a:uFillTx/>
                          <a:latin typeface="+mn-lt"/>
                          <a:ea typeface="+mn-ea"/>
                          <a:cs typeface="+mn-cs"/>
                        </a:rPr>
                        <a:t>
 PHLY SVP of HR Laura Crossin is joining a panel of speakers at @DiversityPA Women in Leadership Symposium! The event will explore how #women are adapting to changes in work structure, pay equity, &amp;amp; relationships. Don't miss your chance to attend! Register: https://t.co/R2j7zIsXHy https://t.co/sPSj7XZuCJ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https://pbs.twimg.com/media/FOjHOLmXEBIgb7k.jpg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0.2370 %</a:t>
                      </a:r>
                    </a:p>
                  </a:txBody>
                  <a:tcPr/>
                </a:tc>
                <a:extLst>
                  <a:ext uri="{0D108BD9-81ED-4DB2-BD59-A6C34878D82A}">
                    <a16:rowId xmlns:a16="http://schemas.microsoft.com/office/drawing/2014/main" val="1523215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- 2022-04-19 17:06:14</a:t>
                      </a:r>
                      <a:r>
                        <a:rPr kumimoji="0" lang="en-US" sz="1000" b="0" i="0" u="none" strike="noStrike" kern="1200" cap="none" spc="0" normalizeH="0" baseline="0" noProof="0">
                          <a:ln>
                            <a:noFill/>
                          </a:ln>
                          <a:solidFill>
                            <a:prstClr val="black"/>
                          </a:solidFill>
                          <a:effectLst/>
                          <a:uLnTx/>
                          <a:uFillTx/>
                          <a:latin typeface="+mn-lt"/>
                          <a:ea typeface="+mn-ea"/>
                          <a:cs typeface="+mn-cs"/>
                        </a:rPr>
                        <a:t>
 In March, #TEAMPHLY hit the pavement to support @GOTRPhilly, a program for girls that uses #running to encourage self-respect &amp;amp; healthy lifestyles. The 5K #fundraiser combined with fundraising efforts among other Tokio Marine Group companies raised an incredible K+ donation! https://t.co/fLtoa4xR6N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https://pbs.twimg.com/ext_tw_video_thumb/1516523479327252480/pu/img/1rCbzknyZxSkAdVc.jpg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0.2360 %</a:t>
                      </a:r>
                    </a:p>
                  </a:txBody>
                  <a:tcPr/>
                </a:tc>
                <a:extLst>
                  <a:ext uri="{0D108BD9-81ED-4DB2-BD59-A6C34878D82A}">
                    <a16:rowId xmlns:a16="http://schemas.microsoft.com/office/drawing/2014/main" val="1862369986"/>
                  </a:ext>
                </a:extLst>
              </a:tr>
            </a:tbl>
          </a:graphicData>
        </a:graphic>
      </p:graphicFrame>
      <p:sp>
        <p:nvSpPr>
          <p:cNvPr id="4" name="Text Placeholder 3">
            <a:extLst>
              <a:ext uri="{FF2B5EF4-FFF2-40B4-BE49-F238E27FC236}">
                <a16:creationId xmlns:a16="http://schemas.microsoft.com/office/drawing/2014/main" id="{14503B93-9A3D-48CB-BF7C-3F2B3650DC8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928676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B63ED-F683-4822-8557-4711EE8AA1A6}"/>
              </a:ext>
            </a:extLst>
          </p:cNvPr>
          <p:cNvSpPr>
            <a:spLocks noGrp="1"/>
          </p:cNvSpPr>
          <p:nvPr>
            <p:ph type="title"/>
          </p:nvPr>
        </p:nvSpPr>
        <p:spPr/>
        <p:txBody>
          <a:bodyPr/>
          <a:lstStyle/>
          <a:p>
            <a:r>
              <a:rPr lang="en-US"/>
              <a:t>Twitter Own Tweets Table | Philadelphia Insurance - 7 of 7</a:t>
            </a:r>
          </a:p>
        </p:txBody>
      </p:sp>
      <p:graphicFrame>
        <p:nvGraphicFramePr>
          <p:cNvPr id="5" name="Table Placeholder 4">
            <a:extLst>
              <a:ext uri="{FF2B5EF4-FFF2-40B4-BE49-F238E27FC236}">
                <a16:creationId xmlns:a16="http://schemas.microsoft.com/office/drawing/2014/main" id="{55C39FE0-C7DA-4E40-9991-B8C867E44AB4}"/>
              </a:ext>
            </a:extLst>
          </p:cNvPr>
          <p:cNvGraphicFramePr>
            <a:graphicFrameLocks noGrp="1"/>
          </p:cNvGraphicFramePr>
          <p:nvPr>
            <p:ph type="tbl" sz="quarter" idx="13"/>
            <p:extLst>
              <p:ext uri="{D42A27DB-BD31-4B8C-83A1-F6EECF244321}">
                <p14:modId xmlns:p14="http://schemas.microsoft.com/office/powerpoint/2010/main" val="1294421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2248639"/>
                    </a:ext>
                  </a:extLst>
                </a:gridCol>
                <a:gridCol w="1316736">
                  <a:extLst>
                    <a:ext uri="{9D8B030D-6E8A-4147-A177-3AD203B41FA5}">
                      <a16:colId xmlns:a16="http://schemas.microsoft.com/office/drawing/2014/main" val="4047224374"/>
                    </a:ext>
                  </a:extLst>
                </a:gridCol>
                <a:gridCol w="1563624">
                  <a:extLst>
                    <a:ext uri="{9D8B030D-6E8A-4147-A177-3AD203B41FA5}">
                      <a16:colId xmlns:a16="http://schemas.microsoft.com/office/drawing/2014/main" val="1922818850"/>
                    </a:ext>
                  </a:extLst>
                </a:gridCol>
                <a:gridCol w="576072">
                  <a:extLst>
                    <a:ext uri="{9D8B030D-6E8A-4147-A177-3AD203B41FA5}">
                      <a16:colId xmlns:a16="http://schemas.microsoft.com/office/drawing/2014/main" val="3168126612"/>
                    </a:ext>
                  </a:extLst>
                </a:gridCol>
                <a:gridCol w="576072">
                  <a:extLst>
                    <a:ext uri="{9D8B030D-6E8A-4147-A177-3AD203B41FA5}">
                      <a16:colId xmlns:a16="http://schemas.microsoft.com/office/drawing/2014/main" val="1229976832"/>
                    </a:ext>
                  </a:extLst>
                </a:gridCol>
                <a:gridCol w="576072">
                  <a:extLst>
                    <a:ext uri="{9D8B030D-6E8A-4147-A177-3AD203B41FA5}">
                      <a16:colId xmlns:a16="http://schemas.microsoft.com/office/drawing/2014/main" val="635060405"/>
                    </a:ext>
                  </a:extLst>
                </a:gridCol>
                <a:gridCol w="576072">
                  <a:extLst>
                    <a:ext uri="{9D8B030D-6E8A-4147-A177-3AD203B41FA5}">
                      <a16:colId xmlns:a16="http://schemas.microsoft.com/office/drawing/2014/main" val="2779602910"/>
                    </a:ext>
                  </a:extLst>
                </a:gridCol>
                <a:gridCol w="576072">
                  <a:extLst>
                    <a:ext uri="{9D8B030D-6E8A-4147-A177-3AD203B41FA5}">
                      <a16:colId xmlns:a16="http://schemas.microsoft.com/office/drawing/2014/main" val="3367501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0873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- 2022-09-07 14:05:21</a:t>
                      </a:r>
                      <a:r>
                        <a:rPr kumimoji="0" lang="en-US" sz="1000" b="0" i="0" u="none" strike="noStrike" kern="1200" cap="none" spc="0" normalizeH="0" baseline="0" noProof="0">
                          <a:ln>
                            <a:noFill/>
                          </a:ln>
                          <a:solidFill>
                            <a:prstClr val="black"/>
                          </a:solidFill>
                          <a:effectLst/>
                          <a:uLnTx/>
                          <a:uFillTx/>
                          <a:latin typeface="+mn-lt"/>
                          <a:ea typeface="+mn-ea"/>
                          <a:cs typeface="+mn-cs"/>
                        </a:rPr>
                        <a:t>
 A group of Home Office employees assembled 1,000 snack bags for people in the #community who are in need! #givingback #volunteering
🧵(THREAD) https://t.co/yGfKioHb1g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https://pbs.twimg.com/media/FcEko8KXwAID1Pd.jpg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0.2338 %</a:t>
                      </a:r>
                    </a:p>
                  </a:txBody>
                  <a:tcPr/>
                </a:tc>
                <a:extLst>
                  <a:ext uri="{0D108BD9-81ED-4DB2-BD59-A6C34878D82A}">
                    <a16:rowId xmlns:a16="http://schemas.microsoft.com/office/drawing/2014/main" val="1490384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- 2022-02-01 11:00:54</a:t>
                      </a:r>
                      <a:r>
                        <a:rPr kumimoji="0" lang="en-US" sz="1000" b="0" i="0" u="none" strike="noStrike" kern="1200" cap="none" spc="0" normalizeH="0" baseline="0" noProof="0">
                          <a:ln>
                            <a:noFill/>
                          </a:ln>
                          <a:solidFill>
                            <a:prstClr val="black"/>
                          </a:solidFill>
                          <a:effectLst/>
                          <a:uLnTx/>
                          <a:uFillTx/>
                          <a:latin typeface="+mn-lt"/>
                          <a:ea typeface="+mn-ea"/>
                          <a:cs typeface="+mn-cs"/>
                        </a:rPr>
                        <a:t>
 When you consider a career in #insurance, the possibilities are endless! Follow along this #InsuranceCareersMonth as we continue to highlight the many great opportunities available in the insurance industry. 
Learn more: https://t.co/TAsZrjsbnK #ICM2022 #TalentTuesday https://t.co/jOPd1Bu7tD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https://pbs.twimg.com/media/FKhdxLRWQAAX9l4.jpg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Insurance Careers Month 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0.2109 %</a:t>
                      </a:r>
                    </a:p>
                  </a:txBody>
                  <a:tcPr/>
                </a:tc>
                <a:extLst>
                  <a:ext uri="{0D108BD9-81ED-4DB2-BD59-A6C34878D82A}">
                    <a16:rowId xmlns:a16="http://schemas.microsoft.com/office/drawing/2014/main" val="320246573"/>
                  </a:ext>
                </a:extLst>
              </a:tr>
            </a:tbl>
          </a:graphicData>
        </a:graphic>
      </p:graphicFrame>
      <p:sp>
        <p:nvSpPr>
          <p:cNvPr id="4" name="Text Placeholder 3">
            <a:extLst>
              <a:ext uri="{FF2B5EF4-FFF2-40B4-BE49-F238E27FC236}">
                <a16:creationId xmlns:a16="http://schemas.microsoft.com/office/drawing/2014/main" id="{CBD07CC3-0D85-4850-B782-CE3A165DB27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7724825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DC063-FE63-4219-B64A-3E05D0BDC20E}"/>
              </a:ext>
            </a:extLst>
          </p:cNvPr>
          <p:cNvSpPr>
            <a:spLocks noGrp="1"/>
          </p:cNvSpPr>
          <p:nvPr>
            <p:ph type="title"/>
          </p:nvPr>
        </p:nvSpPr>
        <p:spPr/>
        <p:txBody>
          <a:bodyPr/>
          <a:lstStyle/>
          <a:p>
            <a:r>
              <a:rPr lang="en-US"/>
              <a:t>Instagram Posts Table | Philadelphia Insurance - 1 of 16</a:t>
            </a:r>
          </a:p>
        </p:txBody>
      </p:sp>
      <p:graphicFrame>
        <p:nvGraphicFramePr>
          <p:cNvPr id="5" name="Table Placeholder 4">
            <a:extLst>
              <a:ext uri="{FF2B5EF4-FFF2-40B4-BE49-F238E27FC236}">
                <a16:creationId xmlns:a16="http://schemas.microsoft.com/office/drawing/2014/main" id="{77776679-5052-4E86-976A-1D9A952E8F99}"/>
              </a:ext>
            </a:extLst>
          </p:cNvPr>
          <p:cNvGraphicFramePr>
            <a:graphicFrameLocks noGrp="1"/>
          </p:cNvGraphicFramePr>
          <p:nvPr>
            <p:ph type="tbl" sz="quarter" idx="13"/>
            <p:extLst>
              <p:ext uri="{D42A27DB-BD31-4B8C-83A1-F6EECF244321}">
                <p14:modId xmlns:p14="http://schemas.microsoft.com/office/powerpoint/2010/main" val="3022682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88938153"/>
                    </a:ext>
                  </a:extLst>
                </a:gridCol>
                <a:gridCol w="2139696">
                  <a:extLst>
                    <a:ext uri="{9D8B030D-6E8A-4147-A177-3AD203B41FA5}">
                      <a16:colId xmlns:a16="http://schemas.microsoft.com/office/drawing/2014/main" val="2920589971"/>
                    </a:ext>
                  </a:extLst>
                </a:gridCol>
                <a:gridCol w="740664">
                  <a:extLst>
                    <a:ext uri="{9D8B030D-6E8A-4147-A177-3AD203B41FA5}">
                      <a16:colId xmlns:a16="http://schemas.microsoft.com/office/drawing/2014/main" val="1627680925"/>
                    </a:ext>
                  </a:extLst>
                </a:gridCol>
                <a:gridCol w="740664">
                  <a:extLst>
                    <a:ext uri="{9D8B030D-6E8A-4147-A177-3AD203B41FA5}">
                      <a16:colId xmlns:a16="http://schemas.microsoft.com/office/drawing/2014/main" val="25618220"/>
                    </a:ext>
                  </a:extLst>
                </a:gridCol>
                <a:gridCol w="740664">
                  <a:extLst>
                    <a:ext uri="{9D8B030D-6E8A-4147-A177-3AD203B41FA5}">
                      <a16:colId xmlns:a16="http://schemas.microsoft.com/office/drawing/2014/main" val="2645778240"/>
                    </a:ext>
                  </a:extLst>
                </a:gridCol>
                <a:gridCol w="740664">
                  <a:extLst>
                    <a:ext uri="{9D8B030D-6E8A-4147-A177-3AD203B41FA5}">
                      <a16:colId xmlns:a16="http://schemas.microsoft.com/office/drawing/2014/main" val="2204028520"/>
                    </a:ext>
                  </a:extLst>
                </a:gridCol>
                <a:gridCol w="740664">
                  <a:extLst>
                    <a:ext uri="{9D8B030D-6E8A-4147-A177-3AD203B41FA5}">
                      <a16:colId xmlns:a16="http://schemas.microsoft.com/office/drawing/2014/main" val="3658741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5718881"/>
                  </a:ext>
                </a:extLst>
              </a:tr>
            </a:tbl>
          </a:graphicData>
        </a:graphic>
      </p:graphicFrame>
      <p:sp>
        <p:nvSpPr>
          <p:cNvPr id="4" name="Text Placeholder 3">
            <a:extLst>
              <a:ext uri="{FF2B5EF4-FFF2-40B4-BE49-F238E27FC236}">
                <a16:creationId xmlns:a16="http://schemas.microsoft.com/office/drawing/2014/main" id="{CC1E47D4-B60A-40F2-A8C6-9CA5229C848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1562551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F32253-396F-4C7B-8D54-6AEF70BDB91F}"/>
              </a:ext>
            </a:extLst>
          </p:cNvPr>
          <p:cNvSpPr>
            <a:spLocks noGrp="1"/>
          </p:cNvSpPr>
          <p:nvPr>
            <p:ph type="title"/>
          </p:nvPr>
        </p:nvSpPr>
        <p:spPr/>
        <p:txBody>
          <a:bodyPr/>
          <a:lstStyle/>
          <a:p>
            <a:r>
              <a:rPr lang="en-US"/>
              <a:t>Instagram Posts Table | Philadelphia Insurance - 2 of 16</a:t>
            </a:r>
          </a:p>
        </p:txBody>
      </p:sp>
      <p:graphicFrame>
        <p:nvGraphicFramePr>
          <p:cNvPr id="5" name="Table Placeholder 4">
            <a:extLst>
              <a:ext uri="{FF2B5EF4-FFF2-40B4-BE49-F238E27FC236}">
                <a16:creationId xmlns:a16="http://schemas.microsoft.com/office/drawing/2014/main" id="{2FBC716A-AB2C-462F-8DF3-1AB2B77C0401}"/>
              </a:ext>
            </a:extLst>
          </p:cNvPr>
          <p:cNvGraphicFramePr>
            <a:graphicFrameLocks noGrp="1"/>
          </p:cNvGraphicFramePr>
          <p:nvPr>
            <p:ph type="tbl" sz="quarter" idx="13"/>
            <p:extLst>
              <p:ext uri="{D42A27DB-BD31-4B8C-83A1-F6EECF244321}">
                <p14:modId xmlns:p14="http://schemas.microsoft.com/office/powerpoint/2010/main" val="55980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2298788"/>
                    </a:ext>
                  </a:extLst>
                </a:gridCol>
                <a:gridCol w="2139696">
                  <a:extLst>
                    <a:ext uri="{9D8B030D-6E8A-4147-A177-3AD203B41FA5}">
                      <a16:colId xmlns:a16="http://schemas.microsoft.com/office/drawing/2014/main" val="777898033"/>
                    </a:ext>
                  </a:extLst>
                </a:gridCol>
                <a:gridCol w="740664">
                  <a:extLst>
                    <a:ext uri="{9D8B030D-6E8A-4147-A177-3AD203B41FA5}">
                      <a16:colId xmlns:a16="http://schemas.microsoft.com/office/drawing/2014/main" val="1891683451"/>
                    </a:ext>
                  </a:extLst>
                </a:gridCol>
                <a:gridCol w="740664">
                  <a:extLst>
                    <a:ext uri="{9D8B030D-6E8A-4147-A177-3AD203B41FA5}">
                      <a16:colId xmlns:a16="http://schemas.microsoft.com/office/drawing/2014/main" val="256756265"/>
                    </a:ext>
                  </a:extLst>
                </a:gridCol>
                <a:gridCol w="740664">
                  <a:extLst>
                    <a:ext uri="{9D8B030D-6E8A-4147-A177-3AD203B41FA5}">
                      <a16:colId xmlns:a16="http://schemas.microsoft.com/office/drawing/2014/main" val="2734458504"/>
                    </a:ext>
                  </a:extLst>
                </a:gridCol>
                <a:gridCol w="740664">
                  <a:extLst>
                    <a:ext uri="{9D8B030D-6E8A-4147-A177-3AD203B41FA5}">
                      <a16:colId xmlns:a16="http://schemas.microsoft.com/office/drawing/2014/main" val="3956865400"/>
                    </a:ext>
                  </a:extLst>
                </a:gridCol>
                <a:gridCol w="740664">
                  <a:extLst>
                    <a:ext uri="{9D8B030D-6E8A-4147-A177-3AD203B41FA5}">
                      <a16:colId xmlns:a16="http://schemas.microsoft.com/office/drawing/2014/main" val="2257139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0881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- 2022-11-01 14:59:24</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 phillies  as they get ready to play their first home game of the championship series! ⚾️🧢
🥳 To celebrate, #TEAMPHLY enjoyed a tailgate-style lunch with ballpark favorites and participated in a raffle drawing for a chance to win tickets to tomorrow's home game. 
Congratulations to the winners Terry Fox and Jennifer McAnally! 👏🏆 Let's go Phils! 
#ringthebell #worldseries #worldserieschampionships #baseballseason #philliesbaseball #philliesnation #mlbbaseball #phillysports #workplaceculture #insurance #insurancebusiness #insurancework #insurancecareers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57063569"/>
                  </a:ext>
                </a:extLst>
              </a:tr>
            </a:tbl>
          </a:graphicData>
        </a:graphic>
      </p:graphicFrame>
      <p:sp>
        <p:nvSpPr>
          <p:cNvPr id="4" name="Text Placeholder 3">
            <a:extLst>
              <a:ext uri="{FF2B5EF4-FFF2-40B4-BE49-F238E27FC236}">
                <a16:creationId xmlns:a16="http://schemas.microsoft.com/office/drawing/2014/main" id="{1B617A7F-A5B5-4A88-9BB7-A7D6B48800A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0138567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1AC18-71E6-4BD1-A540-0CA801DE19CC}"/>
              </a:ext>
            </a:extLst>
          </p:cNvPr>
          <p:cNvSpPr>
            <a:spLocks noGrp="1"/>
          </p:cNvSpPr>
          <p:nvPr>
            <p:ph type="title"/>
          </p:nvPr>
        </p:nvSpPr>
        <p:spPr/>
        <p:txBody>
          <a:bodyPr/>
          <a:lstStyle/>
          <a:p>
            <a:r>
              <a:rPr lang="en-US"/>
              <a:t>Instagram Posts Table | Philadelphia Insurance - 3 of 16</a:t>
            </a:r>
          </a:p>
        </p:txBody>
      </p:sp>
      <p:graphicFrame>
        <p:nvGraphicFramePr>
          <p:cNvPr id="5" name="Table Placeholder 4">
            <a:extLst>
              <a:ext uri="{FF2B5EF4-FFF2-40B4-BE49-F238E27FC236}">
                <a16:creationId xmlns:a16="http://schemas.microsoft.com/office/drawing/2014/main" id="{4CDEB038-FDA9-4A39-907E-818056FA5556}"/>
              </a:ext>
            </a:extLst>
          </p:cNvPr>
          <p:cNvGraphicFramePr>
            <a:graphicFrameLocks noGrp="1"/>
          </p:cNvGraphicFramePr>
          <p:nvPr>
            <p:ph type="tbl" sz="quarter" idx="13"/>
            <p:extLst>
              <p:ext uri="{D42A27DB-BD31-4B8C-83A1-F6EECF244321}">
                <p14:modId xmlns:p14="http://schemas.microsoft.com/office/powerpoint/2010/main" val="4003154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97165035"/>
                    </a:ext>
                  </a:extLst>
                </a:gridCol>
                <a:gridCol w="2139696">
                  <a:extLst>
                    <a:ext uri="{9D8B030D-6E8A-4147-A177-3AD203B41FA5}">
                      <a16:colId xmlns:a16="http://schemas.microsoft.com/office/drawing/2014/main" val="1684781939"/>
                    </a:ext>
                  </a:extLst>
                </a:gridCol>
                <a:gridCol w="740664">
                  <a:extLst>
                    <a:ext uri="{9D8B030D-6E8A-4147-A177-3AD203B41FA5}">
                      <a16:colId xmlns:a16="http://schemas.microsoft.com/office/drawing/2014/main" val="4219112323"/>
                    </a:ext>
                  </a:extLst>
                </a:gridCol>
                <a:gridCol w="740664">
                  <a:extLst>
                    <a:ext uri="{9D8B030D-6E8A-4147-A177-3AD203B41FA5}">
                      <a16:colId xmlns:a16="http://schemas.microsoft.com/office/drawing/2014/main" val="2715142957"/>
                    </a:ext>
                  </a:extLst>
                </a:gridCol>
                <a:gridCol w="740664">
                  <a:extLst>
                    <a:ext uri="{9D8B030D-6E8A-4147-A177-3AD203B41FA5}">
                      <a16:colId xmlns:a16="http://schemas.microsoft.com/office/drawing/2014/main" val="628650550"/>
                    </a:ext>
                  </a:extLst>
                </a:gridCol>
                <a:gridCol w="740664">
                  <a:extLst>
                    <a:ext uri="{9D8B030D-6E8A-4147-A177-3AD203B41FA5}">
                      <a16:colId xmlns:a16="http://schemas.microsoft.com/office/drawing/2014/main" val="868485180"/>
                    </a:ext>
                  </a:extLst>
                </a:gridCol>
                <a:gridCol w="740664">
                  <a:extLst>
                    <a:ext uri="{9D8B030D-6E8A-4147-A177-3AD203B41FA5}">
                      <a16:colId xmlns:a16="http://schemas.microsoft.com/office/drawing/2014/main" val="3052326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5180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- 2022-08-29 16:22:57</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enjoyed an evening of music, food, and drinks during a happy hour benefiting the childrensphila. Later, #TEAMPHLY sat back in their cars with movie theater snacks to watch Night at the Museum on the big screen. All money raised was donated to CHOP to help children battling cancer. 🚘🎥🍿
Learn how you can make a difference ➡parkway.chop.edu⬅️ #ForBreakThroughs
#childrenshospitalofphiladelphia #pediatriccanerawareness #childrenshospital #fightcancer #childhoodcancer #cancerfundraiser #cancersucks #childhoodcancerresearch #findacure #runwalk #charityevent #givingbacktothecommunity #goodcauses #donatetoday #fundraisingevent #insurancegivesback #insurancecareers #specialtyinsurance #insuranceindustry #insurancework #commercialinsurance #insurancecompany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46856394"/>
                  </a:ext>
                </a:extLst>
              </a:tr>
            </a:tbl>
          </a:graphicData>
        </a:graphic>
      </p:graphicFrame>
      <p:sp>
        <p:nvSpPr>
          <p:cNvPr id="4" name="Text Placeholder 3">
            <a:extLst>
              <a:ext uri="{FF2B5EF4-FFF2-40B4-BE49-F238E27FC236}">
                <a16:creationId xmlns:a16="http://schemas.microsoft.com/office/drawing/2014/main" id="{61FEF8FB-FE71-4CEE-BFB4-F20B7C34550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9298336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CECC6-E4DA-4A59-B8EE-AAE82567462B}"/>
              </a:ext>
            </a:extLst>
          </p:cNvPr>
          <p:cNvSpPr>
            <a:spLocks noGrp="1"/>
          </p:cNvSpPr>
          <p:nvPr>
            <p:ph type="title"/>
          </p:nvPr>
        </p:nvSpPr>
        <p:spPr/>
        <p:txBody>
          <a:bodyPr/>
          <a:lstStyle/>
          <a:p>
            <a:r>
              <a:rPr lang="en-US"/>
              <a:t>Instagram Posts Table | Philadelphia Insurance - 4 of 16</a:t>
            </a:r>
          </a:p>
        </p:txBody>
      </p:sp>
      <p:graphicFrame>
        <p:nvGraphicFramePr>
          <p:cNvPr id="5" name="Table Placeholder 4">
            <a:extLst>
              <a:ext uri="{FF2B5EF4-FFF2-40B4-BE49-F238E27FC236}">
                <a16:creationId xmlns:a16="http://schemas.microsoft.com/office/drawing/2014/main" id="{258C8D14-CE45-42F6-89CF-451455941022}"/>
              </a:ext>
            </a:extLst>
          </p:cNvPr>
          <p:cNvGraphicFramePr>
            <a:graphicFrameLocks noGrp="1"/>
          </p:cNvGraphicFramePr>
          <p:nvPr>
            <p:ph type="tbl" sz="quarter" idx="13"/>
            <p:extLst>
              <p:ext uri="{D42A27DB-BD31-4B8C-83A1-F6EECF244321}">
                <p14:modId xmlns:p14="http://schemas.microsoft.com/office/powerpoint/2010/main" val="1825015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64351455"/>
                    </a:ext>
                  </a:extLst>
                </a:gridCol>
                <a:gridCol w="2139696">
                  <a:extLst>
                    <a:ext uri="{9D8B030D-6E8A-4147-A177-3AD203B41FA5}">
                      <a16:colId xmlns:a16="http://schemas.microsoft.com/office/drawing/2014/main" val="3992339458"/>
                    </a:ext>
                  </a:extLst>
                </a:gridCol>
                <a:gridCol w="740664">
                  <a:extLst>
                    <a:ext uri="{9D8B030D-6E8A-4147-A177-3AD203B41FA5}">
                      <a16:colId xmlns:a16="http://schemas.microsoft.com/office/drawing/2014/main" val="1422879422"/>
                    </a:ext>
                  </a:extLst>
                </a:gridCol>
                <a:gridCol w="740664">
                  <a:extLst>
                    <a:ext uri="{9D8B030D-6E8A-4147-A177-3AD203B41FA5}">
                      <a16:colId xmlns:a16="http://schemas.microsoft.com/office/drawing/2014/main" val="875345918"/>
                    </a:ext>
                  </a:extLst>
                </a:gridCol>
                <a:gridCol w="740664">
                  <a:extLst>
                    <a:ext uri="{9D8B030D-6E8A-4147-A177-3AD203B41FA5}">
                      <a16:colId xmlns:a16="http://schemas.microsoft.com/office/drawing/2014/main" val="3463362326"/>
                    </a:ext>
                  </a:extLst>
                </a:gridCol>
                <a:gridCol w="740664">
                  <a:extLst>
                    <a:ext uri="{9D8B030D-6E8A-4147-A177-3AD203B41FA5}">
                      <a16:colId xmlns:a16="http://schemas.microsoft.com/office/drawing/2014/main" val="1673304034"/>
                    </a:ext>
                  </a:extLst>
                </a:gridCol>
                <a:gridCol w="740664">
                  <a:extLst>
                    <a:ext uri="{9D8B030D-6E8A-4147-A177-3AD203B41FA5}">
                      <a16:colId xmlns:a16="http://schemas.microsoft.com/office/drawing/2014/main" val="754281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4951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- 2022-01-07 11:59:20</a:t>
                      </a:r>
                      <a:r>
                        <a:rPr kumimoji="0" lang="en-US" sz="1000" b="0" i="0" u="none" strike="noStrike" kern="1200" cap="none" spc="0" normalizeH="0" baseline="0" noProof="0">
                          <a:ln>
                            <a:noFill/>
                          </a:ln>
                          <a:solidFill>
                            <a:prstClr val="black"/>
                          </a:solidFill>
                          <a:effectLst/>
                          <a:uLnTx/>
                          <a:uFillTx/>
                          <a:latin typeface="+mn-lt"/>
                          <a:ea typeface="+mn-ea"/>
                          <a:cs typeface="+mn-cs"/>
                        </a:rPr>
                        <a:t>
 We're pleased to announce the promotion of our Chief Underwriting Officer John Doyle to Executive Vice President! 👏🏼 
Learn more ➡ 𝐛𝐢𝐭.𝐥𝐲/𝟑𝟏𝐳𝟕𝐱𝟐𝐂 #linkinbio👆 
#TEAMPHLY #congrats🎉 #careersuccess #businessgoals #jobpromotion #promoted #careeradvancement #insurancecareers #underwriting #insurancelife #insurancework #insurancecompany #propertyandcasualty #specialtyinsurance #insurancebusiness #commercialinsurance #insuranceindustry #insuranceservices #insurances #businessinsurance #insurancenews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5169716"/>
                  </a:ext>
                </a:extLst>
              </a:tr>
            </a:tbl>
          </a:graphicData>
        </a:graphic>
      </p:graphicFrame>
      <p:sp>
        <p:nvSpPr>
          <p:cNvPr id="4" name="Text Placeholder 3">
            <a:extLst>
              <a:ext uri="{FF2B5EF4-FFF2-40B4-BE49-F238E27FC236}">
                <a16:creationId xmlns:a16="http://schemas.microsoft.com/office/drawing/2014/main" id="{645DF6DB-4431-43FB-A7BF-1EB9B84E9FD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111010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9FF6C-CF95-4BEF-9A63-9D9E3450FB24}"/>
              </a:ext>
            </a:extLst>
          </p:cNvPr>
          <p:cNvSpPr>
            <a:spLocks noGrp="1"/>
          </p:cNvSpPr>
          <p:nvPr>
            <p:ph type="title"/>
          </p:nvPr>
        </p:nvSpPr>
        <p:spPr/>
        <p:txBody>
          <a:bodyPr/>
          <a:lstStyle/>
          <a:p>
            <a:r>
              <a:rPr lang="en-US"/>
              <a:t>Instagram Posts Table | Philadelphia Insurance - 5 of 16</a:t>
            </a:r>
          </a:p>
        </p:txBody>
      </p:sp>
      <p:graphicFrame>
        <p:nvGraphicFramePr>
          <p:cNvPr id="5" name="Table Placeholder 4">
            <a:extLst>
              <a:ext uri="{FF2B5EF4-FFF2-40B4-BE49-F238E27FC236}">
                <a16:creationId xmlns:a16="http://schemas.microsoft.com/office/drawing/2014/main" id="{D31EABE7-DB98-4ECF-868E-2C28F8440A12}"/>
              </a:ext>
            </a:extLst>
          </p:cNvPr>
          <p:cNvGraphicFramePr>
            <a:graphicFrameLocks noGrp="1"/>
          </p:cNvGraphicFramePr>
          <p:nvPr>
            <p:ph type="tbl" sz="quarter" idx="13"/>
            <p:extLst>
              <p:ext uri="{D42A27DB-BD31-4B8C-83A1-F6EECF244321}">
                <p14:modId xmlns:p14="http://schemas.microsoft.com/office/powerpoint/2010/main" val="1117036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523656039"/>
                    </a:ext>
                  </a:extLst>
                </a:gridCol>
                <a:gridCol w="2139696">
                  <a:extLst>
                    <a:ext uri="{9D8B030D-6E8A-4147-A177-3AD203B41FA5}">
                      <a16:colId xmlns:a16="http://schemas.microsoft.com/office/drawing/2014/main" val="4048260343"/>
                    </a:ext>
                  </a:extLst>
                </a:gridCol>
                <a:gridCol w="740664">
                  <a:extLst>
                    <a:ext uri="{9D8B030D-6E8A-4147-A177-3AD203B41FA5}">
                      <a16:colId xmlns:a16="http://schemas.microsoft.com/office/drawing/2014/main" val="4127684764"/>
                    </a:ext>
                  </a:extLst>
                </a:gridCol>
                <a:gridCol w="740664">
                  <a:extLst>
                    <a:ext uri="{9D8B030D-6E8A-4147-A177-3AD203B41FA5}">
                      <a16:colId xmlns:a16="http://schemas.microsoft.com/office/drawing/2014/main" val="3964229813"/>
                    </a:ext>
                  </a:extLst>
                </a:gridCol>
                <a:gridCol w="740664">
                  <a:extLst>
                    <a:ext uri="{9D8B030D-6E8A-4147-A177-3AD203B41FA5}">
                      <a16:colId xmlns:a16="http://schemas.microsoft.com/office/drawing/2014/main" val="103149239"/>
                    </a:ext>
                  </a:extLst>
                </a:gridCol>
                <a:gridCol w="740664">
                  <a:extLst>
                    <a:ext uri="{9D8B030D-6E8A-4147-A177-3AD203B41FA5}">
                      <a16:colId xmlns:a16="http://schemas.microsoft.com/office/drawing/2014/main" val="2028183986"/>
                    </a:ext>
                  </a:extLst>
                </a:gridCol>
                <a:gridCol w="740664">
                  <a:extLst>
                    <a:ext uri="{9D8B030D-6E8A-4147-A177-3AD203B41FA5}">
                      <a16:colId xmlns:a16="http://schemas.microsoft.com/office/drawing/2014/main" val="332090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0828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- 2022-09-25 15:45:47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childrensphila for raising over .8 million for children battling cancer! 👏 This year marks the 20th anniversary of the #ParkwayRun &amp; Walk which raises money for pediatric cancer research and care.
#TEAMPHLY joined thousands of other runners, walkers, and supporters at the race today. PHLY employees participated in a series of office-wide fundraising events leading up to the race to power breakthroughs in cancer care for children. 
#ForBreakThroughs #childrenshospitalofphiladelphia #pediatriccanerawareness #childrenshospital #fightcancer #childhoodcancer #cancerfundraiser #cancersucks #childhoodcancerresearch #findacure #runwalk #charityevent #givingbacktothecommunity #goodcauses #fundraisingevent #insurancegivesback #insurancecareers  #specialtyinsurance #insuranceindustry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40500695"/>
                  </a:ext>
                </a:extLst>
              </a:tr>
            </a:tbl>
          </a:graphicData>
        </a:graphic>
      </p:graphicFrame>
      <p:sp>
        <p:nvSpPr>
          <p:cNvPr id="4" name="Text Placeholder 3">
            <a:extLst>
              <a:ext uri="{FF2B5EF4-FFF2-40B4-BE49-F238E27FC236}">
                <a16:creationId xmlns:a16="http://schemas.microsoft.com/office/drawing/2014/main" id="{170377F8-BBE4-444A-89A2-E9E64A40963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7231094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CE722-96CF-40A5-BF55-0ED5218ACDDF}"/>
              </a:ext>
            </a:extLst>
          </p:cNvPr>
          <p:cNvSpPr>
            <a:spLocks noGrp="1"/>
          </p:cNvSpPr>
          <p:nvPr>
            <p:ph type="title"/>
          </p:nvPr>
        </p:nvSpPr>
        <p:spPr/>
        <p:txBody>
          <a:bodyPr/>
          <a:lstStyle/>
          <a:p>
            <a:r>
              <a:rPr lang="en-US"/>
              <a:t>Instagram Posts Table | Philadelphia Insurance - 6 of 16</a:t>
            </a:r>
          </a:p>
        </p:txBody>
      </p:sp>
      <p:graphicFrame>
        <p:nvGraphicFramePr>
          <p:cNvPr id="5" name="Table Placeholder 4">
            <a:extLst>
              <a:ext uri="{FF2B5EF4-FFF2-40B4-BE49-F238E27FC236}">
                <a16:creationId xmlns:a16="http://schemas.microsoft.com/office/drawing/2014/main" id="{9247A13D-5454-4D7A-8421-4DCAE5060B94}"/>
              </a:ext>
            </a:extLst>
          </p:cNvPr>
          <p:cNvGraphicFramePr>
            <a:graphicFrameLocks noGrp="1"/>
          </p:cNvGraphicFramePr>
          <p:nvPr>
            <p:ph type="tbl" sz="quarter" idx="13"/>
            <p:extLst>
              <p:ext uri="{D42A27DB-BD31-4B8C-83A1-F6EECF244321}">
                <p14:modId xmlns:p14="http://schemas.microsoft.com/office/powerpoint/2010/main" val="1642536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49931936"/>
                    </a:ext>
                  </a:extLst>
                </a:gridCol>
                <a:gridCol w="2139696">
                  <a:extLst>
                    <a:ext uri="{9D8B030D-6E8A-4147-A177-3AD203B41FA5}">
                      <a16:colId xmlns:a16="http://schemas.microsoft.com/office/drawing/2014/main" val="2654615122"/>
                    </a:ext>
                  </a:extLst>
                </a:gridCol>
                <a:gridCol w="740664">
                  <a:extLst>
                    <a:ext uri="{9D8B030D-6E8A-4147-A177-3AD203B41FA5}">
                      <a16:colId xmlns:a16="http://schemas.microsoft.com/office/drawing/2014/main" val="2794339982"/>
                    </a:ext>
                  </a:extLst>
                </a:gridCol>
                <a:gridCol w="740664">
                  <a:extLst>
                    <a:ext uri="{9D8B030D-6E8A-4147-A177-3AD203B41FA5}">
                      <a16:colId xmlns:a16="http://schemas.microsoft.com/office/drawing/2014/main" val="1739525678"/>
                    </a:ext>
                  </a:extLst>
                </a:gridCol>
                <a:gridCol w="740664">
                  <a:extLst>
                    <a:ext uri="{9D8B030D-6E8A-4147-A177-3AD203B41FA5}">
                      <a16:colId xmlns:a16="http://schemas.microsoft.com/office/drawing/2014/main" val="336076560"/>
                    </a:ext>
                  </a:extLst>
                </a:gridCol>
                <a:gridCol w="740664">
                  <a:extLst>
                    <a:ext uri="{9D8B030D-6E8A-4147-A177-3AD203B41FA5}">
                      <a16:colId xmlns:a16="http://schemas.microsoft.com/office/drawing/2014/main" val="2901258160"/>
                    </a:ext>
                  </a:extLst>
                </a:gridCol>
                <a:gridCol w="740664">
                  <a:extLst>
                    <a:ext uri="{9D8B030D-6E8A-4147-A177-3AD203B41FA5}">
                      <a16:colId xmlns:a16="http://schemas.microsoft.com/office/drawing/2014/main" val="3635507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361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- 2022-08-26 14:30:05</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PHLY ranked #2 on the list of Top Workplaces in Philadelphia (our highest rank ever) and our CEO John Glomb was recognized as the top scoring leader! 🏆👏🏼
PHLY is included on the list of 30 large companies nominated this year, and this is our 13th year in a row receiving this recognition. 
Thanks to #TEAMPHLY for making us a #TopWorkplace! Learn more about careers at PHLY: bit.ly/PHLYCareers
#insurance #insurancecompany #insuranceindustry #insurancework #businessgoals #philadelphiainquirer #philadelphiapa #insurancecareers #insurancebusiness #companyculture #insurancelife #workenvironment #bestcompanies #workplaceculture #employeeengagement #happyemployees #employeeappreciation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8357886"/>
                  </a:ext>
                </a:extLst>
              </a:tr>
            </a:tbl>
          </a:graphicData>
        </a:graphic>
      </p:graphicFrame>
      <p:sp>
        <p:nvSpPr>
          <p:cNvPr id="4" name="Text Placeholder 3">
            <a:extLst>
              <a:ext uri="{FF2B5EF4-FFF2-40B4-BE49-F238E27FC236}">
                <a16:creationId xmlns:a16="http://schemas.microsoft.com/office/drawing/2014/main" id="{314547D8-B33F-4B4E-AF05-3DAF393BBA4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8229172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42A21-6FB0-4753-B664-6E3FA0B9E027}"/>
              </a:ext>
            </a:extLst>
          </p:cNvPr>
          <p:cNvSpPr>
            <a:spLocks noGrp="1"/>
          </p:cNvSpPr>
          <p:nvPr>
            <p:ph type="title"/>
          </p:nvPr>
        </p:nvSpPr>
        <p:spPr/>
        <p:txBody>
          <a:bodyPr/>
          <a:lstStyle/>
          <a:p>
            <a:r>
              <a:rPr lang="en-US"/>
              <a:t>Instagram Posts Table | Philadelphia Insurance - 7 of 16</a:t>
            </a:r>
          </a:p>
        </p:txBody>
      </p:sp>
      <p:graphicFrame>
        <p:nvGraphicFramePr>
          <p:cNvPr id="5" name="Table Placeholder 4">
            <a:extLst>
              <a:ext uri="{FF2B5EF4-FFF2-40B4-BE49-F238E27FC236}">
                <a16:creationId xmlns:a16="http://schemas.microsoft.com/office/drawing/2014/main" id="{59CE6555-C18D-48BD-80A2-9853B115BF34}"/>
              </a:ext>
            </a:extLst>
          </p:cNvPr>
          <p:cNvGraphicFramePr>
            <a:graphicFrameLocks noGrp="1"/>
          </p:cNvGraphicFramePr>
          <p:nvPr>
            <p:ph type="tbl" sz="quarter" idx="13"/>
            <p:extLst>
              <p:ext uri="{D42A27DB-BD31-4B8C-83A1-F6EECF244321}">
                <p14:modId xmlns:p14="http://schemas.microsoft.com/office/powerpoint/2010/main" val="3259080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56676784"/>
                    </a:ext>
                  </a:extLst>
                </a:gridCol>
                <a:gridCol w="2139696">
                  <a:extLst>
                    <a:ext uri="{9D8B030D-6E8A-4147-A177-3AD203B41FA5}">
                      <a16:colId xmlns:a16="http://schemas.microsoft.com/office/drawing/2014/main" val="2990444071"/>
                    </a:ext>
                  </a:extLst>
                </a:gridCol>
                <a:gridCol w="740664">
                  <a:extLst>
                    <a:ext uri="{9D8B030D-6E8A-4147-A177-3AD203B41FA5}">
                      <a16:colId xmlns:a16="http://schemas.microsoft.com/office/drawing/2014/main" val="1928939765"/>
                    </a:ext>
                  </a:extLst>
                </a:gridCol>
                <a:gridCol w="740664">
                  <a:extLst>
                    <a:ext uri="{9D8B030D-6E8A-4147-A177-3AD203B41FA5}">
                      <a16:colId xmlns:a16="http://schemas.microsoft.com/office/drawing/2014/main" val="3082329239"/>
                    </a:ext>
                  </a:extLst>
                </a:gridCol>
                <a:gridCol w="740664">
                  <a:extLst>
                    <a:ext uri="{9D8B030D-6E8A-4147-A177-3AD203B41FA5}">
                      <a16:colId xmlns:a16="http://schemas.microsoft.com/office/drawing/2014/main" val="3271876866"/>
                    </a:ext>
                  </a:extLst>
                </a:gridCol>
                <a:gridCol w="740664">
                  <a:extLst>
                    <a:ext uri="{9D8B030D-6E8A-4147-A177-3AD203B41FA5}">
                      <a16:colId xmlns:a16="http://schemas.microsoft.com/office/drawing/2014/main" val="1855718287"/>
                    </a:ext>
                  </a:extLst>
                </a:gridCol>
                <a:gridCol w="740664">
                  <a:extLst>
                    <a:ext uri="{9D8B030D-6E8A-4147-A177-3AD203B41FA5}">
                      <a16:colId xmlns:a16="http://schemas.microsoft.com/office/drawing/2014/main" val="2682451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3388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- 2022-08-12 16:07:46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2022 Summer Associates on a successful program! 🥳👏🏼 
Yesterday, our young professionals ended their 10-week summer internship by delivering their final presentations to our senior leadership team. #TEAMPHLY wishes you the best of luck in your future endeavors! 🙌🏼
➡ Learn more about our internship opportunities 🔗 𝐛𝐢𝐭.𝐥𝐲/𝐏𝐇𝐋𝐘𝐒𝐮𝐦𝐦𝐞𝐫𝐀𝐬𝐬𝐨𝐜𝐢𝐚𝐭𝐞𝐬
#PHLYInternLife #summerintern #summerinternship #internships #internshipopportunity #youngprofessional #internlife #undergrad #futureleaders #interning #insurancework #insuranceservices #insurancejobs #insurancecareers  #insurancecompany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44253229"/>
                  </a:ext>
                </a:extLst>
              </a:tr>
            </a:tbl>
          </a:graphicData>
        </a:graphic>
      </p:graphicFrame>
      <p:sp>
        <p:nvSpPr>
          <p:cNvPr id="4" name="Text Placeholder 3">
            <a:extLst>
              <a:ext uri="{FF2B5EF4-FFF2-40B4-BE49-F238E27FC236}">
                <a16:creationId xmlns:a16="http://schemas.microsoft.com/office/drawing/2014/main" id="{4CD16D25-4AEE-49CC-A3CF-9A2368C936D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1123130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C50DB-8A4F-49AC-B25C-11160D05DF1C}"/>
              </a:ext>
            </a:extLst>
          </p:cNvPr>
          <p:cNvSpPr>
            <a:spLocks noGrp="1"/>
          </p:cNvSpPr>
          <p:nvPr>
            <p:ph type="title"/>
          </p:nvPr>
        </p:nvSpPr>
        <p:spPr/>
        <p:txBody>
          <a:bodyPr/>
          <a:lstStyle/>
          <a:p>
            <a:r>
              <a:rPr lang="en-US"/>
              <a:t>Instagram Posts Table | Philadelphia Insurance - 8 of 16</a:t>
            </a:r>
          </a:p>
        </p:txBody>
      </p:sp>
      <p:graphicFrame>
        <p:nvGraphicFramePr>
          <p:cNvPr id="5" name="Table Placeholder 4">
            <a:extLst>
              <a:ext uri="{FF2B5EF4-FFF2-40B4-BE49-F238E27FC236}">
                <a16:creationId xmlns:a16="http://schemas.microsoft.com/office/drawing/2014/main" id="{0005DB38-FD3D-4E80-83D5-D5F3B9D275EE}"/>
              </a:ext>
            </a:extLst>
          </p:cNvPr>
          <p:cNvGraphicFramePr>
            <a:graphicFrameLocks noGrp="1"/>
          </p:cNvGraphicFramePr>
          <p:nvPr>
            <p:ph type="tbl" sz="quarter" idx="13"/>
            <p:extLst>
              <p:ext uri="{D42A27DB-BD31-4B8C-83A1-F6EECF244321}">
                <p14:modId xmlns:p14="http://schemas.microsoft.com/office/powerpoint/2010/main" val="3618446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55951489"/>
                    </a:ext>
                  </a:extLst>
                </a:gridCol>
                <a:gridCol w="2139696">
                  <a:extLst>
                    <a:ext uri="{9D8B030D-6E8A-4147-A177-3AD203B41FA5}">
                      <a16:colId xmlns:a16="http://schemas.microsoft.com/office/drawing/2014/main" val="1063912833"/>
                    </a:ext>
                  </a:extLst>
                </a:gridCol>
                <a:gridCol w="740664">
                  <a:extLst>
                    <a:ext uri="{9D8B030D-6E8A-4147-A177-3AD203B41FA5}">
                      <a16:colId xmlns:a16="http://schemas.microsoft.com/office/drawing/2014/main" val="634496855"/>
                    </a:ext>
                  </a:extLst>
                </a:gridCol>
                <a:gridCol w="740664">
                  <a:extLst>
                    <a:ext uri="{9D8B030D-6E8A-4147-A177-3AD203B41FA5}">
                      <a16:colId xmlns:a16="http://schemas.microsoft.com/office/drawing/2014/main" val="3008199476"/>
                    </a:ext>
                  </a:extLst>
                </a:gridCol>
                <a:gridCol w="740664">
                  <a:extLst>
                    <a:ext uri="{9D8B030D-6E8A-4147-A177-3AD203B41FA5}">
                      <a16:colId xmlns:a16="http://schemas.microsoft.com/office/drawing/2014/main" val="2073559582"/>
                    </a:ext>
                  </a:extLst>
                </a:gridCol>
                <a:gridCol w="740664">
                  <a:extLst>
                    <a:ext uri="{9D8B030D-6E8A-4147-A177-3AD203B41FA5}">
                      <a16:colId xmlns:a16="http://schemas.microsoft.com/office/drawing/2014/main" val="1982233781"/>
                    </a:ext>
                  </a:extLst>
                </a:gridCol>
                <a:gridCol w="740664">
                  <a:extLst>
                    <a:ext uri="{9D8B030D-6E8A-4147-A177-3AD203B41FA5}">
                      <a16:colId xmlns:a16="http://schemas.microsoft.com/office/drawing/2014/main" val="81937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116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- 2022-10-31 13:48:07</a:t>
                      </a:r>
                      <a:r>
                        <a:rPr kumimoji="0" lang="en-US" sz="1000" b="0" i="0" u="none" strike="noStrike" kern="1200" cap="none" spc="0" normalizeH="0" baseline="0" noProof="0">
                          <a:ln>
                            <a:noFill/>
                          </a:ln>
                          <a:solidFill>
                            <a:prstClr val="black"/>
                          </a:solidFill>
                          <a:effectLst/>
                          <a:uLnTx/>
                          <a:uFillTx/>
                          <a:latin typeface="+mn-lt"/>
                          <a:ea typeface="+mn-ea"/>
                          <a:cs typeface="+mn-cs"/>
                        </a:rPr>
                        <a:t>
 🗳 Cast your vote to help us pick our winning pumpkins!
To celebrate Halloween, we challenged #TEAMPHLY to a pumpkin carving contest for a chance to win a prize. We’ve narrowed down the submissions to six finalists and we need your help to pick the winner. 🎃 🏆
💬 Comment below ⬇️ with the number of your favorite pumpkin to cast your vote!
#halloweenpumpkins #carvingpumpkins #halloweencontest #jackolanterns #pumpkincarvingcontest #pumpkincarvings #carvedpumpkins  #insurancebusiness #specialtyinsurance #insuranceindustry #insurancework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57689084"/>
                  </a:ext>
                </a:extLst>
              </a:tr>
            </a:tbl>
          </a:graphicData>
        </a:graphic>
      </p:graphicFrame>
      <p:sp>
        <p:nvSpPr>
          <p:cNvPr id="4" name="Text Placeholder 3">
            <a:extLst>
              <a:ext uri="{FF2B5EF4-FFF2-40B4-BE49-F238E27FC236}">
                <a16:creationId xmlns:a16="http://schemas.microsoft.com/office/drawing/2014/main" id="{C482C6C0-0839-4DD0-A333-2BEDD7E64658}"/>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874279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C46BA-374C-4F4C-A902-614CD22D0354}"/>
              </a:ext>
            </a:extLst>
          </p:cNvPr>
          <p:cNvSpPr>
            <a:spLocks noGrp="1"/>
          </p:cNvSpPr>
          <p:nvPr>
            <p:ph type="title"/>
          </p:nvPr>
        </p:nvSpPr>
        <p:spPr/>
        <p:txBody>
          <a:bodyPr/>
          <a:lstStyle/>
          <a:p>
            <a:r>
              <a:rPr lang="en-US"/>
              <a:t>Instagram Posts Table | Philadelphia Insurance - 9 of 16</a:t>
            </a:r>
          </a:p>
        </p:txBody>
      </p:sp>
      <p:graphicFrame>
        <p:nvGraphicFramePr>
          <p:cNvPr id="5" name="Table Placeholder 4">
            <a:extLst>
              <a:ext uri="{FF2B5EF4-FFF2-40B4-BE49-F238E27FC236}">
                <a16:creationId xmlns:a16="http://schemas.microsoft.com/office/drawing/2014/main" id="{27E8DE96-82DD-4D8F-9021-27AB316EAC68}"/>
              </a:ext>
            </a:extLst>
          </p:cNvPr>
          <p:cNvGraphicFramePr>
            <a:graphicFrameLocks noGrp="1"/>
          </p:cNvGraphicFramePr>
          <p:nvPr>
            <p:ph type="tbl" sz="quarter" idx="13"/>
            <p:extLst>
              <p:ext uri="{D42A27DB-BD31-4B8C-83A1-F6EECF244321}">
                <p14:modId xmlns:p14="http://schemas.microsoft.com/office/powerpoint/2010/main" val="3613381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50552385"/>
                    </a:ext>
                  </a:extLst>
                </a:gridCol>
                <a:gridCol w="2139696">
                  <a:extLst>
                    <a:ext uri="{9D8B030D-6E8A-4147-A177-3AD203B41FA5}">
                      <a16:colId xmlns:a16="http://schemas.microsoft.com/office/drawing/2014/main" val="593435981"/>
                    </a:ext>
                  </a:extLst>
                </a:gridCol>
                <a:gridCol w="740664">
                  <a:extLst>
                    <a:ext uri="{9D8B030D-6E8A-4147-A177-3AD203B41FA5}">
                      <a16:colId xmlns:a16="http://schemas.microsoft.com/office/drawing/2014/main" val="2968918441"/>
                    </a:ext>
                  </a:extLst>
                </a:gridCol>
                <a:gridCol w="740664">
                  <a:extLst>
                    <a:ext uri="{9D8B030D-6E8A-4147-A177-3AD203B41FA5}">
                      <a16:colId xmlns:a16="http://schemas.microsoft.com/office/drawing/2014/main" val="501750283"/>
                    </a:ext>
                  </a:extLst>
                </a:gridCol>
                <a:gridCol w="740664">
                  <a:extLst>
                    <a:ext uri="{9D8B030D-6E8A-4147-A177-3AD203B41FA5}">
                      <a16:colId xmlns:a16="http://schemas.microsoft.com/office/drawing/2014/main" val="2247684381"/>
                    </a:ext>
                  </a:extLst>
                </a:gridCol>
                <a:gridCol w="740664">
                  <a:extLst>
                    <a:ext uri="{9D8B030D-6E8A-4147-A177-3AD203B41FA5}">
                      <a16:colId xmlns:a16="http://schemas.microsoft.com/office/drawing/2014/main" val="352161385"/>
                    </a:ext>
                  </a:extLst>
                </a:gridCol>
                <a:gridCol w="740664">
                  <a:extLst>
                    <a:ext uri="{9D8B030D-6E8A-4147-A177-3AD203B41FA5}">
                      <a16:colId xmlns:a16="http://schemas.microsoft.com/office/drawing/2014/main" val="809095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167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- 2022-04-22 13:36:15</a:t>
                      </a:r>
                      <a:r>
                        <a:rPr kumimoji="0" lang="en-US" sz="1000" b="0" i="0" u="none" strike="noStrike" kern="1200" cap="none" spc="0" normalizeH="0" baseline="0" noProof="0">
                          <a:ln>
                            <a:noFill/>
                          </a:ln>
                          <a:solidFill>
                            <a:prstClr val="black"/>
                          </a:solidFill>
                          <a:effectLst/>
                          <a:uLnTx/>
                          <a:uFillTx/>
                          <a:latin typeface="+mn-lt"/>
                          <a:ea typeface="+mn-ea"/>
                          <a:cs typeface="+mn-cs"/>
                        </a:rPr>
                        <a:t>
 COVID-19 has forever changed the workplace as we know it and we're proud of how our employees adapted to new ways of working during the pandemic. We're excited to get back to in-person events and have been looking forward to the day we'd be able to safely return. After two years of working from home, we're happy to welcome many members of #TEAMPHLY back to the office! ☺️🙌🏽
#returntooffice #hybridwork #backtotheoffice #backtogether #insurancebusiness #commercialinsurance #specialtyinsurance #insuranceindustry #insurancework #insurancepolicy #insurancecoverage #propertyandcasualty #insurancejobs #insurancecareers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00754288"/>
                  </a:ext>
                </a:extLst>
              </a:tr>
            </a:tbl>
          </a:graphicData>
        </a:graphic>
      </p:graphicFrame>
      <p:sp>
        <p:nvSpPr>
          <p:cNvPr id="4" name="Text Placeholder 3">
            <a:extLst>
              <a:ext uri="{FF2B5EF4-FFF2-40B4-BE49-F238E27FC236}">
                <a16:creationId xmlns:a16="http://schemas.microsoft.com/office/drawing/2014/main" id="{913BBEB2-B864-42AC-B5CC-CDAAFD12106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7320469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372A6-0CEB-4761-9DD1-BAB9BF0B4504}"/>
              </a:ext>
            </a:extLst>
          </p:cNvPr>
          <p:cNvSpPr>
            <a:spLocks noGrp="1"/>
          </p:cNvSpPr>
          <p:nvPr>
            <p:ph type="title"/>
          </p:nvPr>
        </p:nvSpPr>
        <p:spPr/>
        <p:txBody>
          <a:bodyPr/>
          <a:lstStyle/>
          <a:p>
            <a:r>
              <a:rPr lang="en-US"/>
              <a:t>Instagram Posts Table | Philadelphia Insurance - 10 of 16</a:t>
            </a:r>
          </a:p>
        </p:txBody>
      </p:sp>
      <p:graphicFrame>
        <p:nvGraphicFramePr>
          <p:cNvPr id="5" name="Table Placeholder 4">
            <a:extLst>
              <a:ext uri="{FF2B5EF4-FFF2-40B4-BE49-F238E27FC236}">
                <a16:creationId xmlns:a16="http://schemas.microsoft.com/office/drawing/2014/main" id="{D0DAA0AF-085C-49A1-95E4-993F861AE888}"/>
              </a:ext>
            </a:extLst>
          </p:cNvPr>
          <p:cNvGraphicFramePr>
            <a:graphicFrameLocks noGrp="1"/>
          </p:cNvGraphicFramePr>
          <p:nvPr>
            <p:ph type="tbl" sz="quarter" idx="13"/>
            <p:extLst>
              <p:ext uri="{D42A27DB-BD31-4B8C-83A1-F6EECF244321}">
                <p14:modId xmlns:p14="http://schemas.microsoft.com/office/powerpoint/2010/main" val="3520766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73681518"/>
                    </a:ext>
                  </a:extLst>
                </a:gridCol>
                <a:gridCol w="2139696">
                  <a:extLst>
                    <a:ext uri="{9D8B030D-6E8A-4147-A177-3AD203B41FA5}">
                      <a16:colId xmlns:a16="http://schemas.microsoft.com/office/drawing/2014/main" val="1992504069"/>
                    </a:ext>
                  </a:extLst>
                </a:gridCol>
                <a:gridCol w="740664">
                  <a:extLst>
                    <a:ext uri="{9D8B030D-6E8A-4147-A177-3AD203B41FA5}">
                      <a16:colId xmlns:a16="http://schemas.microsoft.com/office/drawing/2014/main" val="3883911980"/>
                    </a:ext>
                  </a:extLst>
                </a:gridCol>
                <a:gridCol w="740664">
                  <a:extLst>
                    <a:ext uri="{9D8B030D-6E8A-4147-A177-3AD203B41FA5}">
                      <a16:colId xmlns:a16="http://schemas.microsoft.com/office/drawing/2014/main" val="3208309371"/>
                    </a:ext>
                  </a:extLst>
                </a:gridCol>
                <a:gridCol w="740664">
                  <a:extLst>
                    <a:ext uri="{9D8B030D-6E8A-4147-A177-3AD203B41FA5}">
                      <a16:colId xmlns:a16="http://schemas.microsoft.com/office/drawing/2014/main" val="3575612187"/>
                    </a:ext>
                  </a:extLst>
                </a:gridCol>
                <a:gridCol w="740664">
                  <a:extLst>
                    <a:ext uri="{9D8B030D-6E8A-4147-A177-3AD203B41FA5}">
                      <a16:colId xmlns:a16="http://schemas.microsoft.com/office/drawing/2014/main" val="3922669421"/>
                    </a:ext>
                  </a:extLst>
                </a:gridCol>
                <a:gridCol w="740664">
                  <a:extLst>
                    <a:ext uri="{9D8B030D-6E8A-4147-A177-3AD203B41FA5}">
                      <a16:colId xmlns:a16="http://schemas.microsoft.com/office/drawing/2014/main" val="774553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6122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- 2022-08-03 14:23:36</a:t>
                      </a:r>
                      <a:r>
                        <a:rPr kumimoji="0" lang="en-US" sz="1000" b="0" i="0" u="none" strike="noStrike" kern="1200" cap="none" spc="0" normalizeH="0" baseline="0" noProof="0">
                          <a:ln>
                            <a:noFill/>
                          </a:ln>
                          <a:solidFill>
                            <a:prstClr val="black"/>
                          </a:solidFill>
                          <a:effectLst/>
                          <a:uLnTx/>
                          <a:uFillTx/>
                          <a:latin typeface="+mn-lt"/>
                          <a:ea typeface="+mn-ea"/>
                          <a:cs typeface="+mn-cs"/>
                        </a:rPr>
                        <a:t>
 #TEAMPHLY supported llsusa by holding a PHLY swag yard sale in the Home Office. Employees had the chance to purchase TEAMPHLY gear and enter a raffle, with all proceeds benefiting the non-profit's #LightTheNight Walk which raises awareness and funding for cancer research and treatment. 🩸⚕️🏥
#bloodcancerawareness #cancelbloodcancer #leukemiaandlymphomasociety #leukemia #lymphoma #fundraisingevent #communitysupport #supportnonprofits #fundraisingforacause #nonprofitsofinstagram #nonprofitorg #insurancebusiness #specialtyinsurance #insuranceindustry #propertyandcasualty #commercialinsurance #insurancecompany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5240122"/>
                  </a:ext>
                </a:extLst>
              </a:tr>
            </a:tbl>
          </a:graphicData>
        </a:graphic>
      </p:graphicFrame>
      <p:sp>
        <p:nvSpPr>
          <p:cNvPr id="4" name="Text Placeholder 3">
            <a:extLst>
              <a:ext uri="{FF2B5EF4-FFF2-40B4-BE49-F238E27FC236}">
                <a16:creationId xmlns:a16="http://schemas.microsoft.com/office/drawing/2014/main" id="{0E33DAE4-1EDB-4192-B10F-D97C0800E0F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8604391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B6E1F-C5D4-4970-B223-23115EB750EA}"/>
              </a:ext>
            </a:extLst>
          </p:cNvPr>
          <p:cNvSpPr>
            <a:spLocks noGrp="1"/>
          </p:cNvSpPr>
          <p:nvPr>
            <p:ph type="title"/>
          </p:nvPr>
        </p:nvSpPr>
        <p:spPr/>
        <p:txBody>
          <a:bodyPr/>
          <a:lstStyle/>
          <a:p>
            <a:r>
              <a:rPr lang="en-US"/>
              <a:t>Instagram Posts Table | Philadelphia Insurance - 11 of 16</a:t>
            </a:r>
          </a:p>
        </p:txBody>
      </p:sp>
      <p:graphicFrame>
        <p:nvGraphicFramePr>
          <p:cNvPr id="5" name="Table Placeholder 4">
            <a:extLst>
              <a:ext uri="{FF2B5EF4-FFF2-40B4-BE49-F238E27FC236}">
                <a16:creationId xmlns:a16="http://schemas.microsoft.com/office/drawing/2014/main" id="{0C529A36-3A6D-4F4C-9A6A-F084DD5BBC2E}"/>
              </a:ext>
            </a:extLst>
          </p:cNvPr>
          <p:cNvGraphicFramePr>
            <a:graphicFrameLocks noGrp="1"/>
          </p:cNvGraphicFramePr>
          <p:nvPr>
            <p:ph type="tbl" sz="quarter" idx="13"/>
            <p:extLst>
              <p:ext uri="{D42A27DB-BD31-4B8C-83A1-F6EECF244321}">
                <p14:modId xmlns:p14="http://schemas.microsoft.com/office/powerpoint/2010/main" val="417898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3118236"/>
                    </a:ext>
                  </a:extLst>
                </a:gridCol>
                <a:gridCol w="2139696">
                  <a:extLst>
                    <a:ext uri="{9D8B030D-6E8A-4147-A177-3AD203B41FA5}">
                      <a16:colId xmlns:a16="http://schemas.microsoft.com/office/drawing/2014/main" val="1380592059"/>
                    </a:ext>
                  </a:extLst>
                </a:gridCol>
                <a:gridCol w="740664">
                  <a:extLst>
                    <a:ext uri="{9D8B030D-6E8A-4147-A177-3AD203B41FA5}">
                      <a16:colId xmlns:a16="http://schemas.microsoft.com/office/drawing/2014/main" val="3033018153"/>
                    </a:ext>
                  </a:extLst>
                </a:gridCol>
                <a:gridCol w="740664">
                  <a:extLst>
                    <a:ext uri="{9D8B030D-6E8A-4147-A177-3AD203B41FA5}">
                      <a16:colId xmlns:a16="http://schemas.microsoft.com/office/drawing/2014/main" val="782104923"/>
                    </a:ext>
                  </a:extLst>
                </a:gridCol>
                <a:gridCol w="740664">
                  <a:extLst>
                    <a:ext uri="{9D8B030D-6E8A-4147-A177-3AD203B41FA5}">
                      <a16:colId xmlns:a16="http://schemas.microsoft.com/office/drawing/2014/main" val="1759945838"/>
                    </a:ext>
                  </a:extLst>
                </a:gridCol>
                <a:gridCol w="740664">
                  <a:extLst>
                    <a:ext uri="{9D8B030D-6E8A-4147-A177-3AD203B41FA5}">
                      <a16:colId xmlns:a16="http://schemas.microsoft.com/office/drawing/2014/main" val="3853024725"/>
                    </a:ext>
                  </a:extLst>
                </a:gridCol>
                <a:gridCol w="740664">
                  <a:extLst>
                    <a:ext uri="{9D8B030D-6E8A-4147-A177-3AD203B41FA5}">
                      <a16:colId xmlns:a16="http://schemas.microsoft.com/office/drawing/2014/main" val="1763682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8184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- 2022-11-08 11:44:44</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the specialolympicspennsylvania (SOPA) 34th Fall Festival! Over the weekend, #TEAMPHLY joined athletes and supporters at villanovau to cheer on SOPA athletes as they competed in various sporting events. 
Each year, we present the Valor Award to an athlete whose effort, determination, and sportsmanship inspires greatness. Congratulations to Logan Wismer for being honored as the 2022 Valor Award Winner! 👏🏆
#specialolympics #novaspo #sopafallfest #inclusionrevolution #unifiedgeneration #choosetoinclude #inclusionmatters #athletelife #morethansports #abilitynotdisability #dogoodthings #goodcauses #insurancegivesback #nonprofitsupport #insurancebusiness #specialtyinsurance #insuranceindustry #insurancelife #insurancework #propertyandcasualty #commercialinsurance #insurancecompany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84549953"/>
                  </a:ext>
                </a:extLst>
              </a:tr>
            </a:tbl>
          </a:graphicData>
        </a:graphic>
      </p:graphicFrame>
      <p:sp>
        <p:nvSpPr>
          <p:cNvPr id="4" name="Text Placeholder 3">
            <a:extLst>
              <a:ext uri="{FF2B5EF4-FFF2-40B4-BE49-F238E27FC236}">
                <a16:creationId xmlns:a16="http://schemas.microsoft.com/office/drawing/2014/main" id="{AE4B08A5-F076-4571-B7C1-8CBAAB3604C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3144043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8FB43-7874-4A13-A477-C6E1F955A587}"/>
              </a:ext>
            </a:extLst>
          </p:cNvPr>
          <p:cNvSpPr>
            <a:spLocks noGrp="1"/>
          </p:cNvSpPr>
          <p:nvPr>
            <p:ph type="title"/>
          </p:nvPr>
        </p:nvSpPr>
        <p:spPr/>
        <p:txBody>
          <a:bodyPr/>
          <a:lstStyle/>
          <a:p>
            <a:r>
              <a:rPr lang="en-US"/>
              <a:t>Instagram Posts Table | Philadelphia Insurance - 12 of 16</a:t>
            </a:r>
          </a:p>
        </p:txBody>
      </p:sp>
      <p:graphicFrame>
        <p:nvGraphicFramePr>
          <p:cNvPr id="5" name="Table Placeholder 4">
            <a:extLst>
              <a:ext uri="{FF2B5EF4-FFF2-40B4-BE49-F238E27FC236}">
                <a16:creationId xmlns:a16="http://schemas.microsoft.com/office/drawing/2014/main" id="{24F70935-5B5B-424A-88B1-CC3D25BAEFA3}"/>
              </a:ext>
            </a:extLst>
          </p:cNvPr>
          <p:cNvGraphicFramePr>
            <a:graphicFrameLocks noGrp="1"/>
          </p:cNvGraphicFramePr>
          <p:nvPr>
            <p:ph type="tbl" sz="quarter" idx="13"/>
            <p:extLst>
              <p:ext uri="{D42A27DB-BD31-4B8C-83A1-F6EECF244321}">
                <p14:modId xmlns:p14="http://schemas.microsoft.com/office/powerpoint/2010/main" val="2496081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48160927"/>
                    </a:ext>
                  </a:extLst>
                </a:gridCol>
                <a:gridCol w="2139696">
                  <a:extLst>
                    <a:ext uri="{9D8B030D-6E8A-4147-A177-3AD203B41FA5}">
                      <a16:colId xmlns:a16="http://schemas.microsoft.com/office/drawing/2014/main" val="3290755394"/>
                    </a:ext>
                  </a:extLst>
                </a:gridCol>
                <a:gridCol w="740664">
                  <a:extLst>
                    <a:ext uri="{9D8B030D-6E8A-4147-A177-3AD203B41FA5}">
                      <a16:colId xmlns:a16="http://schemas.microsoft.com/office/drawing/2014/main" val="2072687558"/>
                    </a:ext>
                  </a:extLst>
                </a:gridCol>
                <a:gridCol w="740664">
                  <a:extLst>
                    <a:ext uri="{9D8B030D-6E8A-4147-A177-3AD203B41FA5}">
                      <a16:colId xmlns:a16="http://schemas.microsoft.com/office/drawing/2014/main" val="2686540902"/>
                    </a:ext>
                  </a:extLst>
                </a:gridCol>
                <a:gridCol w="740664">
                  <a:extLst>
                    <a:ext uri="{9D8B030D-6E8A-4147-A177-3AD203B41FA5}">
                      <a16:colId xmlns:a16="http://schemas.microsoft.com/office/drawing/2014/main" val="3688939003"/>
                    </a:ext>
                  </a:extLst>
                </a:gridCol>
                <a:gridCol w="740664">
                  <a:extLst>
                    <a:ext uri="{9D8B030D-6E8A-4147-A177-3AD203B41FA5}">
                      <a16:colId xmlns:a16="http://schemas.microsoft.com/office/drawing/2014/main" val="23439064"/>
                    </a:ext>
                  </a:extLst>
                </a:gridCol>
                <a:gridCol w="740664">
                  <a:extLst>
                    <a:ext uri="{9D8B030D-6E8A-4147-A177-3AD203B41FA5}">
                      <a16:colId xmlns:a16="http://schemas.microsoft.com/office/drawing/2014/main" val="3833012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3263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- 2022-12-20 14:13:07</a:t>
                      </a:r>
                      <a:r>
                        <a:rPr kumimoji="0" lang="en-US" sz="1000" b="0" i="0" u="none" strike="noStrike" kern="1200" cap="none" spc="0" normalizeH="0" baseline="0" noProof="0">
                          <a:ln>
                            <a:noFill/>
                          </a:ln>
                          <a:solidFill>
                            <a:prstClr val="black"/>
                          </a:solidFill>
                          <a:effectLst/>
                          <a:uLnTx/>
                          <a:uFillTx/>
                          <a:latin typeface="+mn-lt"/>
                          <a:ea typeface="+mn-ea"/>
                          <a:cs typeface="+mn-cs"/>
                        </a:rPr>
                        <a:t>
 Over the weekend, #TEAMPHLY came together for a Winter Wonderland ❄️ holiday party at Lincoln Financial Field. 
To celebrate the #holidayseason, Home Office employees, along with their family and friends, enjoyed a fun-filled day of food, music, crafts, games, and photos with Santa! 🎄🎅🏼
#holidayseason2022 #merrychristmastoall #happyholidays2022 #holidayparties #tistheseason🎄 #companyparty #christmastime #winterwonderland❄️ #insurancecompany #insurancecarrier  #insurancelife #propertyandcasualty #commercialinsurance #insurancebusiness #insuranceindustry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9772688"/>
                  </a:ext>
                </a:extLst>
              </a:tr>
            </a:tbl>
          </a:graphicData>
        </a:graphic>
      </p:graphicFrame>
      <p:sp>
        <p:nvSpPr>
          <p:cNvPr id="4" name="Text Placeholder 3">
            <a:extLst>
              <a:ext uri="{FF2B5EF4-FFF2-40B4-BE49-F238E27FC236}">
                <a16:creationId xmlns:a16="http://schemas.microsoft.com/office/drawing/2014/main" id="{86D3123E-0C73-46FB-9A9F-4F1ED076E39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0308190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BC1A4-57AD-450E-B92F-6A528A81AA31}"/>
              </a:ext>
            </a:extLst>
          </p:cNvPr>
          <p:cNvSpPr>
            <a:spLocks noGrp="1"/>
          </p:cNvSpPr>
          <p:nvPr>
            <p:ph type="title"/>
          </p:nvPr>
        </p:nvSpPr>
        <p:spPr/>
        <p:txBody>
          <a:bodyPr/>
          <a:lstStyle/>
          <a:p>
            <a:r>
              <a:rPr lang="en-US"/>
              <a:t>Instagram Posts Table | Philadelphia Insurance - 13 of 16</a:t>
            </a:r>
          </a:p>
        </p:txBody>
      </p:sp>
      <p:graphicFrame>
        <p:nvGraphicFramePr>
          <p:cNvPr id="5" name="Table Placeholder 4">
            <a:extLst>
              <a:ext uri="{FF2B5EF4-FFF2-40B4-BE49-F238E27FC236}">
                <a16:creationId xmlns:a16="http://schemas.microsoft.com/office/drawing/2014/main" id="{6F1AC22A-68C7-4E24-AD5A-D15651967215}"/>
              </a:ext>
            </a:extLst>
          </p:cNvPr>
          <p:cNvGraphicFramePr>
            <a:graphicFrameLocks noGrp="1"/>
          </p:cNvGraphicFramePr>
          <p:nvPr>
            <p:ph type="tbl" sz="quarter" idx="13"/>
            <p:extLst>
              <p:ext uri="{D42A27DB-BD31-4B8C-83A1-F6EECF244321}">
                <p14:modId xmlns:p14="http://schemas.microsoft.com/office/powerpoint/2010/main" val="2760364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31490353"/>
                    </a:ext>
                  </a:extLst>
                </a:gridCol>
                <a:gridCol w="2139696">
                  <a:extLst>
                    <a:ext uri="{9D8B030D-6E8A-4147-A177-3AD203B41FA5}">
                      <a16:colId xmlns:a16="http://schemas.microsoft.com/office/drawing/2014/main" val="2426215441"/>
                    </a:ext>
                  </a:extLst>
                </a:gridCol>
                <a:gridCol w="740664">
                  <a:extLst>
                    <a:ext uri="{9D8B030D-6E8A-4147-A177-3AD203B41FA5}">
                      <a16:colId xmlns:a16="http://schemas.microsoft.com/office/drawing/2014/main" val="2181836809"/>
                    </a:ext>
                  </a:extLst>
                </a:gridCol>
                <a:gridCol w="740664">
                  <a:extLst>
                    <a:ext uri="{9D8B030D-6E8A-4147-A177-3AD203B41FA5}">
                      <a16:colId xmlns:a16="http://schemas.microsoft.com/office/drawing/2014/main" val="3713343184"/>
                    </a:ext>
                  </a:extLst>
                </a:gridCol>
                <a:gridCol w="740664">
                  <a:extLst>
                    <a:ext uri="{9D8B030D-6E8A-4147-A177-3AD203B41FA5}">
                      <a16:colId xmlns:a16="http://schemas.microsoft.com/office/drawing/2014/main" val="2668286273"/>
                    </a:ext>
                  </a:extLst>
                </a:gridCol>
                <a:gridCol w="740664">
                  <a:extLst>
                    <a:ext uri="{9D8B030D-6E8A-4147-A177-3AD203B41FA5}">
                      <a16:colId xmlns:a16="http://schemas.microsoft.com/office/drawing/2014/main" val="1454615960"/>
                    </a:ext>
                  </a:extLst>
                </a:gridCol>
                <a:gridCol w="740664">
                  <a:extLst>
                    <a:ext uri="{9D8B030D-6E8A-4147-A177-3AD203B41FA5}">
                      <a16:colId xmlns:a16="http://schemas.microsoft.com/office/drawing/2014/main" val="2507030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552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- 2022-09-26 15:40:37</a:t>
                      </a:r>
                      <a:r>
                        <a:rPr kumimoji="0" lang="en-US" sz="1000" b="0" i="0" u="none" strike="noStrike" kern="1200" cap="none" spc="0" normalizeH="0" baseline="0" noProof="0">
                          <a:ln>
                            <a:noFill/>
                          </a:ln>
                          <a:solidFill>
                            <a:prstClr val="black"/>
                          </a:solidFill>
                          <a:effectLst/>
                          <a:uLnTx/>
                          <a:uFillTx/>
                          <a:latin typeface="+mn-lt"/>
                          <a:ea typeface="+mn-ea"/>
                          <a:cs typeface="+mn-cs"/>
                        </a:rPr>
                        <a:t>
 👀 Here's a look at 80 of our newest employees from across the country! After being virtual for two years, we just wrapped up a successful week of New Hire Training at the Home Office. 🙌
Our #newhires had the opportunity to connect with #TEAMPHLY through various onboarding events aimed at strengthening their skills while acclimating them to their new roles at PHLY. 👏
Welcome to the team! Swipe ⬅️ to see some of our newest team members. 📸 
Learn more about what it's like to work at PHLY 
➡ bit.ly/PHLYCareers 🔗 link in bio 
#welcometotheteam #newhiretraining #insurancecareers #jobhunter #careergoals #careeropportunities #careersuccess #finance #instajobs #jobboard #nowhiring #volunteering #charitywork #communitysupport  #supportnonprofits #insurancecareers #insurancecompany #newhire #newjobs #jobtraining #insurancebusiness #insuranceindustry #insurancework #propertyandcasualty #commercialinsurance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20811044"/>
                  </a:ext>
                </a:extLst>
              </a:tr>
            </a:tbl>
          </a:graphicData>
        </a:graphic>
      </p:graphicFrame>
      <p:sp>
        <p:nvSpPr>
          <p:cNvPr id="4" name="Text Placeholder 3">
            <a:extLst>
              <a:ext uri="{FF2B5EF4-FFF2-40B4-BE49-F238E27FC236}">
                <a16:creationId xmlns:a16="http://schemas.microsoft.com/office/drawing/2014/main" id="{DE8067D3-A7D7-4659-90FE-828BBA01129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41959893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38A08-8E3F-47C4-B05A-9CF231B01EBD}"/>
              </a:ext>
            </a:extLst>
          </p:cNvPr>
          <p:cNvSpPr>
            <a:spLocks noGrp="1"/>
          </p:cNvSpPr>
          <p:nvPr>
            <p:ph type="title"/>
          </p:nvPr>
        </p:nvSpPr>
        <p:spPr/>
        <p:txBody>
          <a:bodyPr/>
          <a:lstStyle/>
          <a:p>
            <a:r>
              <a:rPr lang="en-US"/>
              <a:t>Instagram Posts Table | Philadelphia Insurance - 14 of 16</a:t>
            </a:r>
          </a:p>
        </p:txBody>
      </p:sp>
      <p:graphicFrame>
        <p:nvGraphicFramePr>
          <p:cNvPr id="5" name="Table Placeholder 4">
            <a:extLst>
              <a:ext uri="{FF2B5EF4-FFF2-40B4-BE49-F238E27FC236}">
                <a16:creationId xmlns:a16="http://schemas.microsoft.com/office/drawing/2014/main" id="{7106DD38-3296-4699-A658-3181049F0ADA}"/>
              </a:ext>
            </a:extLst>
          </p:cNvPr>
          <p:cNvGraphicFramePr>
            <a:graphicFrameLocks noGrp="1"/>
          </p:cNvGraphicFramePr>
          <p:nvPr>
            <p:ph type="tbl" sz="quarter" idx="13"/>
            <p:extLst>
              <p:ext uri="{D42A27DB-BD31-4B8C-83A1-F6EECF244321}">
                <p14:modId xmlns:p14="http://schemas.microsoft.com/office/powerpoint/2010/main" val="1828367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41811218"/>
                    </a:ext>
                  </a:extLst>
                </a:gridCol>
                <a:gridCol w="2139696">
                  <a:extLst>
                    <a:ext uri="{9D8B030D-6E8A-4147-A177-3AD203B41FA5}">
                      <a16:colId xmlns:a16="http://schemas.microsoft.com/office/drawing/2014/main" val="1874526247"/>
                    </a:ext>
                  </a:extLst>
                </a:gridCol>
                <a:gridCol w="740664">
                  <a:extLst>
                    <a:ext uri="{9D8B030D-6E8A-4147-A177-3AD203B41FA5}">
                      <a16:colId xmlns:a16="http://schemas.microsoft.com/office/drawing/2014/main" val="4290963663"/>
                    </a:ext>
                  </a:extLst>
                </a:gridCol>
                <a:gridCol w="740664">
                  <a:extLst>
                    <a:ext uri="{9D8B030D-6E8A-4147-A177-3AD203B41FA5}">
                      <a16:colId xmlns:a16="http://schemas.microsoft.com/office/drawing/2014/main" val="3210202507"/>
                    </a:ext>
                  </a:extLst>
                </a:gridCol>
                <a:gridCol w="740664">
                  <a:extLst>
                    <a:ext uri="{9D8B030D-6E8A-4147-A177-3AD203B41FA5}">
                      <a16:colId xmlns:a16="http://schemas.microsoft.com/office/drawing/2014/main" val="2378918496"/>
                    </a:ext>
                  </a:extLst>
                </a:gridCol>
                <a:gridCol w="740664">
                  <a:extLst>
                    <a:ext uri="{9D8B030D-6E8A-4147-A177-3AD203B41FA5}">
                      <a16:colId xmlns:a16="http://schemas.microsoft.com/office/drawing/2014/main" val="1232277024"/>
                    </a:ext>
                  </a:extLst>
                </a:gridCol>
                <a:gridCol w="740664">
                  <a:extLst>
                    <a:ext uri="{9D8B030D-6E8A-4147-A177-3AD203B41FA5}">
                      <a16:colId xmlns:a16="http://schemas.microsoft.com/office/drawing/2014/main" val="2775218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5047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- 2022-05-02 15:22:32</a:t>
                      </a:r>
                      <a:r>
                        <a:rPr kumimoji="0" lang="en-US" sz="1000" b="0" i="0" u="none" strike="noStrike" kern="1200" cap="none" spc="0" normalizeH="0" baseline="0" noProof="0">
                          <a:ln>
                            <a:noFill/>
                          </a:ln>
                          <a:solidFill>
                            <a:prstClr val="black"/>
                          </a:solidFill>
                          <a:effectLst/>
                          <a:uLnTx/>
                          <a:uFillTx/>
                          <a:latin typeface="+mn-lt"/>
                          <a:ea typeface="+mn-ea"/>
                          <a:cs typeface="+mn-cs"/>
                        </a:rPr>
                        <a:t>
 PHLY was proud to sponsor and participate in the 42nd ibxrun10 #broadstreetrun this past weekend! #TEAMPHLY hit the pavement alongside thousands of racers to run through the #cityofbrotherlylove. 🏃🏼‍♀️🏃🏽‍♂️ 
The nation's largest 10-miler returned this spring for the first time since 2019 to celebrate resiliency and #communityspirit. Congratulations to all of the runners who participated in the event! 👏🏽
#BCBSR22 #runphilly #runallthemiles #ibxrun10 #10milerun #philadelphiapa #phillyrunner #phillyevents #discoverphl #insurancelife #insurancecompany #propertyandcasualty #specialtyinsurance #insurancebusiness #commercialinsurance #insuranceindustry #insurancecareers #insurancejobs #insurancework #insuranceservices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70147700"/>
                  </a:ext>
                </a:extLst>
              </a:tr>
            </a:tbl>
          </a:graphicData>
        </a:graphic>
      </p:graphicFrame>
      <p:sp>
        <p:nvSpPr>
          <p:cNvPr id="4" name="Text Placeholder 3">
            <a:extLst>
              <a:ext uri="{FF2B5EF4-FFF2-40B4-BE49-F238E27FC236}">
                <a16:creationId xmlns:a16="http://schemas.microsoft.com/office/drawing/2014/main" id="{ED2FD96D-4C1C-4BD0-A24B-EB0BF80905D7}"/>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9559302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21C39-C23C-422A-9FBA-90E5E4B90151}"/>
              </a:ext>
            </a:extLst>
          </p:cNvPr>
          <p:cNvSpPr>
            <a:spLocks noGrp="1"/>
          </p:cNvSpPr>
          <p:nvPr>
            <p:ph type="title"/>
          </p:nvPr>
        </p:nvSpPr>
        <p:spPr/>
        <p:txBody>
          <a:bodyPr/>
          <a:lstStyle/>
          <a:p>
            <a:r>
              <a:rPr lang="en-US"/>
              <a:t>Instagram Posts Table | Philadelphia Insurance - 15 of 16</a:t>
            </a:r>
          </a:p>
        </p:txBody>
      </p:sp>
      <p:graphicFrame>
        <p:nvGraphicFramePr>
          <p:cNvPr id="5" name="Table Placeholder 4">
            <a:extLst>
              <a:ext uri="{FF2B5EF4-FFF2-40B4-BE49-F238E27FC236}">
                <a16:creationId xmlns:a16="http://schemas.microsoft.com/office/drawing/2014/main" id="{6BB4ED19-CDB2-4290-A2DF-74FC5504F8EF}"/>
              </a:ext>
            </a:extLst>
          </p:cNvPr>
          <p:cNvGraphicFramePr>
            <a:graphicFrameLocks noGrp="1"/>
          </p:cNvGraphicFramePr>
          <p:nvPr>
            <p:ph type="tbl" sz="quarter" idx="13"/>
            <p:extLst>
              <p:ext uri="{D42A27DB-BD31-4B8C-83A1-F6EECF244321}">
                <p14:modId xmlns:p14="http://schemas.microsoft.com/office/powerpoint/2010/main" val="642324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28148214"/>
                    </a:ext>
                  </a:extLst>
                </a:gridCol>
                <a:gridCol w="2139696">
                  <a:extLst>
                    <a:ext uri="{9D8B030D-6E8A-4147-A177-3AD203B41FA5}">
                      <a16:colId xmlns:a16="http://schemas.microsoft.com/office/drawing/2014/main" val="507432798"/>
                    </a:ext>
                  </a:extLst>
                </a:gridCol>
                <a:gridCol w="740664">
                  <a:extLst>
                    <a:ext uri="{9D8B030D-6E8A-4147-A177-3AD203B41FA5}">
                      <a16:colId xmlns:a16="http://schemas.microsoft.com/office/drawing/2014/main" val="1963305116"/>
                    </a:ext>
                  </a:extLst>
                </a:gridCol>
                <a:gridCol w="740664">
                  <a:extLst>
                    <a:ext uri="{9D8B030D-6E8A-4147-A177-3AD203B41FA5}">
                      <a16:colId xmlns:a16="http://schemas.microsoft.com/office/drawing/2014/main" val="233253667"/>
                    </a:ext>
                  </a:extLst>
                </a:gridCol>
                <a:gridCol w="740664">
                  <a:extLst>
                    <a:ext uri="{9D8B030D-6E8A-4147-A177-3AD203B41FA5}">
                      <a16:colId xmlns:a16="http://schemas.microsoft.com/office/drawing/2014/main" val="10048643"/>
                    </a:ext>
                  </a:extLst>
                </a:gridCol>
                <a:gridCol w="740664">
                  <a:extLst>
                    <a:ext uri="{9D8B030D-6E8A-4147-A177-3AD203B41FA5}">
                      <a16:colId xmlns:a16="http://schemas.microsoft.com/office/drawing/2014/main" val="18461265"/>
                    </a:ext>
                  </a:extLst>
                </a:gridCol>
                <a:gridCol w="740664">
                  <a:extLst>
                    <a:ext uri="{9D8B030D-6E8A-4147-A177-3AD203B41FA5}">
                      <a16:colId xmlns:a16="http://schemas.microsoft.com/office/drawing/2014/main" val="1209106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102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- 2022-11-03 15:56:40</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#TEAMPHLY showed its Philly pride during a phillies tailgate and ticket raffle at our Bala Cynwyd, PA and Ewing, NJ offices on Tuesday. 🙌⚾️🧢
👀 Check out the fun, dancing, and more as our leaders got the crowd pumped to cheer on the Phillies in the championship series! 🎥👏
#ringthebell #worldseries #worldserieschampionships #baseballseason #philliesbaseball #philliesnation #mlbbaseball #phillysports #workplaceculture #insurance #insurancebusiness #insurancework #insurancecareers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65274595"/>
                  </a:ext>
                </a:extLst>
              </a:tr>
            </a:tbl>
          </a:graphicData>
        </a:graphic>
      </p:graphicFrame>
      <p:sp>
        <p:nvSpPr>
          <p:cNvPr id="4" name="Text Placeholder 3">
            <a:extLst>
              <a:ext uri="{FF2B5EF4-FFF2-40B4-BE49-F238E27FC236}">
                <a16:creationId xmlns:a16="http://schemas.microsoft.com/office/drawing/2014/main" id="{84178944-0716-4831-B2F3-676FE5D76851}"/>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02261091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206B4-EE67-491F-A6DF-312F9BDC64C1}"/>
              </a:ext>
            </a:extLst>
          </p:cNvPr>
          <p:cNvSpPr>
            <a:spLocks noGrp="1"/>
          </p:cNvSpPr>
          <p:nvPr>
            <p:ph type="title"/>
          </p:nvPr>
        </p:nvSpPr>
        <p:spPr/>
        <p:txBody>
          <a:bodyPr/>
          <a:lstStyle/>
          <a:p>
            <a:r>
              <a:rPr lang="en-US"/>
              <a:t>Instagram Posts Table | Philadelphia Insurance - 16 of 16</a:t>
            </a:r>
          </a:p>
        </p:txBody>
      </p:sp>
      <p:graphicFrame>
        <p:nvGraphicFramePr>
          <p:cNvPr id="5" name="Table Placeholder 4">
            <a:extLst>
              <a:ext uri="{FF2B5EF4-FFF2-40B4-BE49-F238E27FC236}">
                <a16:creationId xmlns:a16="http://schemas.microsoft.com/office/drawing/2014/main" id="{675659E8-0576-4FB9-A9A7-8BB49073EC79}"/>
              </a:ext>
            </a:extLst>
          </p:cNvPr>
          <p:cNvGraphicFramePr>
            <a:graphicFrameLocks noGrp="1"/>
          </p:cNvGraphicFramePr>
          <p:nvPr>
            <p:ph type="tbl" sz="quarter" idx="13"/>
            <p:extLst>
              <p:ext uri="{D42A27DB-BD31-4B8C-83A1-F6EECF244321}">
                <p14:modId xmlns:p14="http://schemas.microsoft.com/office/powerpoint/2010/main" val="288981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69989119"/>
                    </a:ext>
                  </a:extLst>
                </a:gridCol>
                <a:gridCol w="2139696">
                  <a:extLst>
                    <a:ext uri="{9D8B030D-6E8A-4147-A177-3AD203B41FA5}">
                      <a16:colId xmlns:a16="http://schemas.microsoft.com/office/drawing/2014/main" val="3677086914"/>
                    </a:ext>
                  </a:extLst>
                </a:gridCol>
                <a:gridCol w="740664">
                  <a:extLst>
                    <a:ext uri="{9D8B030D-6E8A-4147-A177-3AD203B41FA5}">
                      <a16:colId xmlns:a16="http://schemas.microsoft.com/office/drawing/2014/main" val="1661484842"/>
                    </a:ext>
                  </a:extLst>
                </a:gridCol>
                <a:gridCol w="740664">
                  <a:extLst>
                    <a:ext uri="{9D8B030D-6E8A-4147-A177-3AD203B41FA5}">
                      <a16:colId xmlns:a16="http://schemas.microsoft.com/office/drawing/2014/main" val="691861680"/>
                    </a:ext>
                  </a:extLst>
                </a:gridCol>
                <a:gridCol w="740664">
                  <a:extLst>
                    <a:ext uri="{9D8B030D-6E8A-4147-A177-3AD203B41FA5}">
                      <a16:colId xmlns:a16="http://schemas.microsoft.com/office/drawing/2014/main" val="365198335"/>
                    </a:ext>
                  </a:extLst>
                </a:gridCol>
                <a:gridCol w="740664">
                  <a:extLst>
                    <a:ext uri="{9D8B030D-6E8A-4147-A177-3AD203B41FA5}">
                      <a16:colId xmlns:a16="http://schemas.microsoft.com/office/drawing/2014/main" val="2347551948"/>
                    </a:ext>
                  </a:extLst>
                </a:gridCol>
                <a:gridCol w="740664">
                  <a:extLst>
                    <a:ext uri="{9D8B030D-6E8A-4147-A177-3AD203B41FA5}">
                      <a16:colId xmlns:a16="http://schemas.microsoft.com/office/drawing/2014/main" val="3441584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898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- 2022-09-30 15:48:44</a:t>
                      </a:r>
                      <a:r>
                        <a:rPr kumimoji="0" lang="en-US" sz="1000" b="0" i="0" u="none" strike="noStrike" kern="1200" cap="none" spc="0" normalizeH="0" baseline="0" noProof="0">
                          <a:ln>
                            <a:noFill/>
                          </a:ln>
                          <a:solidFill>
                            <a:prstClr val="black"/>
                          </a:solidFill>
                          <a:effectLst/>
                          <a:uLnTx/>
                          <a:uFillTx/>
                          <a:latin typeface="+mn-lt"/>
                          <a:ea typeface="+mn-ea"/>
                          <a:cs typeface="+mn-cs"/>
                        </a:rPr>
                        <a:t>
 Food, fun, and games are just a few things #TEAMPHLY enjoyed during our annual Healthy Picnic and Wellness Fair! 🥳🥳
Co-hosted with sister company tmna_services, the annual event was complete with a catered lunch by 12stcatering which included a variety of healthy options, one-on-ones with health and wellness experts, and a special guest appearance by the philliephanatic! 
Thanks again to our vendors for joining us! 🙌
933wmmr beabetteryouphlygym tmnathegoodlife amdiabetesassn american_heart eyemedvisioncare fidelity_investment_ independencebluecross acibenefits cancer_guardian Trion Group Future Scripts MetLife 
#PHLYHealthyPicnic #healthylifestyle #healthandwellness #healthandwellbeing #healthyfood #wellnessgoals #companypicnic #philliephanatic #philadelphiaphillies #philadelphiapa #insurancecareers #insurancecompany #insurancecarrier #insurancejobs #insurancework #propertyandcasualty #specialtyinsurance #commercialinsurance #insurancebusiness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Career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70368549"/>
                  </a:ext>
                </a:extLst>
              </a:tr>
            </a:tbl>
          </a:graphicData>
        </a:graphic>
      </p:graphicFrame>
      <p:sp>
        <p:nvSpPr>
          <p:cNvPr id="4" name="Text Placeholder 3">
            <a:extLst>
              <a:ext uri="{FF2B5EF4-FFF2-40B4-BE49-F238E27FC236}">
                <a16:creationId xmlns:a16="http://schemas.microsoft.com/office/drawing/2014/main" id="{17AC60DA-E162-4902-95DE-028157746F3C}"/>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1272415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2660</Words>
  <Application>Microsoft Office PowerPoint</Application>
  <PresentationFormat>On-screen Show (4:3)</PresentationFormat>
  <Paragraphs>1161</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quintly_template</vt:lpstr>
      <vt:lpstr>Top Posts</vt:lpstr>
      <vt:lpstr>Facebook Own Posts Table | Philadelphia Insurance - 1 of 12</vt:lpstr>
      <vt:lpstr>Facebook Own Posts Table | Philadelphia Insurance - 2 of 12</vt:lpstr>
      <vt:lpstr>Facebook Own Posts Table | Philadelphia Insurance - 3 of 12</vt:lpstr>
      <vt:lpstr>Facebook Own Posts Table | Philadelphia Insurance - 4 of 12</vt:lpstr>
      <vt:lpstr>Facebook Own Posts Table | Philadelphia Insurance - 5 of 12</vt:lpstr>
      <vt:lpstr>Facebook Own Posts Table | Philadelphia Insurance - 6 of 12</vt:lpstr>
      <vt:lpstr>Facebook Own Posts Table | Philadelphia Insurance - 7 of 12</vt:lpstr>
      <vt:lpstr>Facebook Own Posts Table | Philadelphia Insurance - 8 of 12</vt:lpstr>
      <vt:lpstr>Facebook Own Posts Table | Philadelphia Insurance - 9 of 12</vt:lpstr>
      <vt:lpstr>Facebook Own Posts Table | Philadelphia Insurance - 10 of 12</vt:lpstr>
      <vt:lpstr>Facebook Own Posts Table | Philadelphia Insurance - 11 of 12</vt:lpstr>
      <vt:lpstr>Facebook Own Posts Table | Philadelphia Insurance - 12 of 12</vt:lpstr>
      <vt:lpstr>LinkedIn Posts Table | Philadelphia Insurance - 1 of 16</vt:lpstr>
      <vt:lpstr>LinkedIn Posts Table | Philadelphia Insurance - 2 of 16</vt:lpstr>
      <vt:lpstr>LinkedIn Posts Table | Philadelphia Insurance - 3 of 16</vt:lpstr>
      <vt:lpstr>LinkedIn Posts Table | Philadelphia Insurance - 4 of 16</vt:lpstr>
      <vt:lpstr>LinkedIn Posts Table | Philadelphia Insurance - 5 of 16</vt:lpstr>
      <vt:lpstr>LinkedIn Posts Table | Philadelphia Insurance - 6 of 16</vt:lpstr>
      <vt:lpstr>LinkedIn Posts Table | Philadelphia Insurance - 7 of 16</vt:lpstr>
      <vt:lpstr>LinkedIn Posts Table | Philadelphia Insurance - 8 of 16</vt:lpstr>
      <vt:lpstr>LinkedIn Posts Table | Philadelphia Insurance - 9 of 16</vt:lpstr>
      <vt:lpstr>LinkedIn Posts Table | Philadelphia Insurance - 10 of 16</vt:lpstr>
      <vt:lpstr>LinkedIn Posts Table | Philadelphia Insurance - 11 of 16</vt:lpstr>
      <vt:lpstr>LinkedIn Posts Table | Philadelphia Insurance - 12 of 16</vt:lpstr>
      <vt:lpstr>LinkedIn Posts Table | Philadelphia Insurance - 13 of 16</vt:lpstr>
      <vt:lpstr>LinkedIn Posts Table | Philadelphia Insurance - 14 of 16</vt:lpstr>
      <vt:lpstr>LinkedIn Posts Table | Philadelphia Insurance - 15 of 16</vt:lpstr>
      <vt:lpstr>LinkedIn Posts Table | Philadelphia Insurance - 16 of 16</vt:lpstr>
      <vt:lpstr>Twitter Own Tweets Table | Philadelphia Insurance - 1 of 7</vt:lpstr>
      <vt:lpstr>Twitter Own Tweets Table | Philadelphia Insurance - 2 of 7</vt:lpstr>
      <vt:lpstr>Twitter Own Tweets Table | Philadelphia Insurance - 3 of 7</vt:lpstr>
      <vt:lpstr>Twitter Own Tweets Table | Philadelphia Insurance - 4 of 7</vt:lpstr>
      <vt:lpstr>Twitter Own Tweets Table | Philadelphia Insurance - 5 of 7</vt:lpstr>
      <vt:lpstr>Twitter Own Tweets Table | Philadelphia Insurance - 6 of 7</vt:lpstr>
      <vt:lpstr>Twitter Own Tweets Table | Philadelphia Insurance - 7 of 7</vt:lpstr>
      <vt:lpstr>Instagram Posts Table | Philadelphia Insurance - 1 of 16</vt:lpstr>
      <vt:lpstr>Instagram Posts Table | Philadelphia Insurance - 2 of 16</vt:lpstr>
      <vt:lpstr>Instagram Posts Table | Philadelphia Insurance - 3 of 16</vt:lpstr>
      <vt:lpstr>Instagram Posts Table | Philadelphia Insurance - 4 of 16</vt:lpstr>
      <vt:lpstr>Instagram Posts Table | Philadelphia Insurance - 5 of 16</vt:lpstr>
      <vt:lpstr>Instagram Posts Table | Philadelphia Insurance - 6 of 16</vt:lpstr>
      <vt:lpstr>Instagram Posts Table | Philadelphia Insurance - 7 of 16</vt:lpstr>
      <vt:lpstr>Instagram Posts Table | Philadelphia Insurance - 8 of 16</vt:lpstr>
      <vt:lpstr>Instagram Posts Table | Philadelphia Insurance - 9 of 16</vt:lpstr>
      <vt:lpstr>Instagram Posts Table | Philadelphia Insurance - 10 of 16</vt:lpstr>
      <vt:lpstr>Instagram Posts Table | Philadelphia Insurance - 11 of 16</vt:lpstr>
      <vt:lpstr>Instagram Posts Table | Philadelphia Insurance - 12 of 16</vt:lpstr>
      <vt:lpstr>Instagram Posts Table | Philadelphia Insurance - 13 of 16</vt:lpstr>
      <vt:lpstr>Instagram Posts Table | Philadelphia Insurance - 14 of 16</vt:lpstr>
      <vt:lpstr>Instagram Posts Table | Philadelphia Insurance - 15 of 16</vt:lpstr>
      <vt:lpstr>Instagram Posts Table | Philadelphia Insurance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 Posts</dc:title>
  <dc:creator>Administrator</dc:creator>
  <cp:lastModifiedBy>Administrator</cp:lastModifiedBy>
  <cp:revision>1</cp:revision>
  <dcterms:created xsi:type="dcterms:W3CDTF">2023-01-11T14:29:53Z</dcterms:created>
  <dcterms:modified xsi:type="dcterms:W3CDTF">2023-01-11T14:32:20Z</dcterms:modified>
</cp:coreProperties>
</file>