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3" r:id="rId8"/>
    <p:sldId id="264" r:id="rId9"/>
    <p:sldId id="265" r:id="rId10"/>
    <p:sldId id="266" r:id="rId11"/>
    <p:sldId id="267" r:id="rId12"/>
    <p:sldId id="268" r:id="rId13"/>
    <p:sldId id="269" r:id="rId14"/>
    <p:sldId id="270" r:id="rId15"/>
    <p:sldId id="271" r:id="rId16"/>
    <p:sldId id="273" r:id="rId17"/>
    <p:sldId id="274" r:id="rId18"/>
    <p:sldId id="275" r:id="rId19"/>
    <p:sldId id="276" r:id="rId20"/>
    <p:sldId id="277" r:id="rId21"/>
    <p:sldId id="278" r:id="rId22"/>
    <p:sldId id="279" r:id="rId23"/>
    <p:sldId id="280" r:id="rId24"/>
    <p:sldId id="282" r:id="rId25"/>
    <p:sldId id="283" r:id="rId26"/>
    <p:sldId id="284" r:id="rId27"/>
    <p:sldId id="285" r:id="rId28"/>
    <p:sldId id="287" r:id="rId29"/>
    <p:sldId id="288" r:id="rId30"/>
    <p:sldId id="289" r:id="rId31"/>
    <p:sldId id="290" r:id="rId32"/>
    <p:sldId id="291" r:id="rId33"/>
    <p:sldId id="292" r:id="rId34"/>
    <p:sldId id="293" r:id="rId35"/>
    <p:sldId id="294" r:id="rId36"/>
  </p:sldIdLst>
  <p:sldSz cx="9144000" cy="6858000" type="screen4x3"/>
  <p:notesSz cx="6858000" cy="9144000"/>
  <p:embeddedFontLst>
    <p:embeddedFont>
      <p:font typeface="Calibri" panose="020F0502020204030204" pitchFamily="34" charset="0"/>
      <p:regular r:id="rId37"/>
      <p:bold r:id="rId38"/>
      <p:italic r:id="rId39"/>
      <p:boldItalic r:id="rId4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1.fntdata"/><Relationship Id="rId40"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44896</c:v>
                </c:pt>
              </c:numCache>
            </c:numRef>
          </c:cat>
          <c:val>
            <c:numRef>
              <c:f>Sheet1!$B$2</c:f>
              <c:numCache>
                <c:formatCode>General</c:formatCode>
                <c:ptCount val="1"/>
                <c:pt idx="0">
                  <c:v>155</c:v>
                </c:pt>
              </c:numCache>
            </c:numRef>
          </c:val>
          <c:extLst>
            <c:ext xmlns:c16="http://schemas.microsoft.com/office/drawing/2014/chart" uri="{C3380CC4-5D6E-409C-BE32-E72D297353CC}">
              <c16:uniqueId val="{00000000-3590-4AC8-B39D-0D24590C3EC8}"/>
            </c:ext>
          </c:extLst>
        </c:ser>
        <c:ser>
          <c:idx val="1"/>
          <c:order val="1"/>
          <c:tx>
            <c:strRef>
              <c:f>Sheet1!$C$1</c:f>
              <c:strCache>
                <c:ptCount val="1"/>
                <c:pt idx="0">
                  <c:v>instagram</c:v>
                </c:pt>
              </c:strCache>
            </c:strRef>
          </c:tx>
          <c:spPr>
            <a:solidFill>
              <a:schemeClr val="accent2"/>
            </a:solidFill>
            <a:ln>
              <a:noFill/>
            </a:ln>
            <a:effectLst/>
          </c:spPr>
          <c:invertIfNegative val="0"/>
          <c:cat>
            <c:numRef>
              <c:f>Sheet1!$A$2</c:f>
              <c:numCache>
                <c:formatCode>m/d/yyyy</c:formatCode>
                <c:ptCount val="1"/>
                <c:pt idx="0">
                  <c:v>44896</c:v>
                </c:pt>
              </c:numCache>
            </c:numRef>
          </c:cat>
          <c:val>
            <c:numRef>
              <c:f>Sheet1!$C$2</c:f>
              <c:numCache>
                <c:formatCode>General</c:formatCode>
                <c:ptCount val="1"/>
                <c:pt idx="0">
                  <c:v>503</c:v>
                </c:pt>
              </c:numCache>
            </c:numRef>
          </c:val>
          <c:extLst>
            <c:ext xmlns:c16="http://schemas.microsoft.com/office/drawing/2014/chart" uri="{C3380CC4-5D6E-409C-BE32-E72D297353CC}">
              <c16:uniqueId val="{00000001-3590-4AC8-B39D-0D24590C3EC8}"/>
            </c:ext>
          </c:extLst>
        </c:ser>
        <c:ser>
          <c:idx val="2"/>
          <c:order val="2"/>
          <c:tx>
            <c:strRef>
              <c:f>Sheet1!$D$1</c:f>
              <c:strCache>
                <c:ptCount val="1"/>
                <c:pt idx="0">
                  <c:v>linkedIn</c:v>
                </c:pt>
              </c:strCache>
            </c:strRef>
          </c:tx>
          <c:spPr>
            <a:solidFill>
              <a:schemeClr val="accent3"/>
            </a:solidFill>
            <a:ln>
              <a:noFill/>
            </a:ln>
            <a:effectLst/>
          </c:spPr>
          <c:invertIfNegative val="0"/>
          <c:cat>
            <c:numRef>
              <c:f>Sheet1!$A$2</c:f>
              <c:numCache>
                <c:formatCode>m/d/yyyy</c:formatCode>
                <c:ptCount val="1"/>
                <c:pt idx="0">
                  <c:v>44896</c:v>
                </c:pt>
              </c:numCache>
            </c:numRef>
          </c:cat>
          <c:val>
            <c:numRef>
              <c:f>Sheet1!$D$2</c:f>
              <c:numCache>
                <c:formatCode>General</c:formatCode>
                <c:ptCount val="1"/>
                <c:pt idx="0">
                  <c:v>9202</c:v>
                </c:pt>
              </c:numCache>
            </c:numRef>
          </c:val>
          <c:extLst>
            <c:ext xmlns:c16="http://schemas.microsoft.com/office/drawing/2014/chart" uri="{C3380CC4-5D6E-409C-BE32-E72D297353CC}">
              <c16:uniqueId val="{00000002-3590-4AC8-B39D-0D24590C3EC8}"/>
            </c:ext>
          </c:extLst>
        </c:ser>
        <c:ser>
          <c:idx val="3"/>
          <c:order val="3"/>
          <c:tx>
            <c:strRef>
              <c:f>Sheet1!$E$1</c:f>
              <c:strCache>
                <c:ptCount val="1"/>
                <c:pt idx="0">
                  <c:v>twitter</c:v>
                </c:pt>
              </c:strCache>
            </c:strRef>
          </c:tx>
          <c:spPr>
            <a:solidFill>
              <a:schemeClr val="accent4"/>
            </a:solidFill>
            <a:ln>
              <a:noFill/>
            </a:ln>
            <a:effectLst/>
          </c:spPr>
          <c:invertIfNegative val="0"/>
          <c:cat>
            <c:numRef>
              <c:f>Sheet1!$A$2</c:f>
              <c:numCache>
                <c:formatCode>m/d/yyyy</c:formatCode>
                <c:ptCount val="1"/>
                <c:pt idx="0">
                  <c:v>44896</c:v>
                </c:pt>
              </c:numCache>
            </c:numRef>
          </c:cat>
          <c:val>
            <c:numRef>
              <c:f>Sheet1!$E$2</c:f>
              <c:numCache>
                <c:formatCode>General</c:formatCode>
                <c:ptCount val="1"/>
                <c:pt idx="0">
                  <c:v>179</c:v>
                </c:pt>
              </c:numCache>
            </c:numRef>
          </c:val>
          <c:extLst>
            <c:ext xmlns:c16="http://schemas.microsoft.com/office/drawing/2014/chart" uri="{C3380CC4-5D6E-409C-BE32-E72D297353CC}">
              <c16:uniqueId val="{00000003-3590-4AC8-B39D-0D24590C3EC8}"/>
            </c:ext>
          </c:extLst>
        </c:ser>
        <c:dLbls>
          <c:showLegendKey val="0"/>
          <c:showVal val="0"/>
          <c:showCatName val="0"/>
          <c:showSerName val="0"/>
          <c:showPercent val="0"/>
          <c:showBubbleSize val="0"/>
        </c:dLbls>
        <c:gapWidth val="219"/>
        <c:overlap val="-27"/>
        <c:axId val="338185800"/>
        <c:axId val="338187768"/>
      </c:barChart>
      <c:dateAx>
        <c:axId val="3381858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8187768"/>
        <c:crosses val="autoZero"/>
        <c:auto val="1"/>
        <c:lblOffset val="100"/>
        <c:baseTimeUnit val="days"/>
      </c:dateAx>
      <c:valAx>
        <c:axId val="3381877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81858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@TMNA_Services</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-2</c:v>
                </c:pt>
                <c:pt idx="1">
                  <c:v>1</c:v>
                </c:pt>
                <c:pt idx="2">
                  <c:v>-1</c:v>
                </c:pt>
                <c:pt idx="3">
                  <c:v>-1</c:v>
                </c:pt>
                <c:pt idx="4">
                  <c:v>0</c:v>
                </c:pt>
                <c:pt idx="5">
                  <c:v>0</c:v>
                </c:pt>
                <c:pt idx="6">
                  <c:v>0</c:v>
                </c:pt>
                <c:pt idx="7">
                  <c:v>-1</c:v>
                </c:pt>
                <c:pt idx="8">
                  <c:v>0</c:v>
                </c:pt>
                <c:pt idx="9">
                  <c:v>0</c:v>
                </c:pt>
                <c:pt idx="10">
                  <c:v>-1</c:v>
                </c:pt>
                <c:pt idx="11">
                  <c:v>0</c:v>
                </c:pt>
              </c:numCache>
            </c:numRef>
          </c:val>
          <c:extLst>
            <c:ext xmlns:c16="http://schemas.microsoft.com/office/drawing/2014/chart" uri="{C3380CC4-5D6E-409C-BE32-E72D297353CC}">
              <c16:uniqueId val="{00000000-006D-4B78-81DB-64AA8C7A0561}"/>
            </c:ext>
          </c:extLst>
        </c:ser>
        <c:dLbls>
          <c:showLegendKey val="0"/>
          <c:showVal val="0"/>
          <c:showCatName val="0"/>
          <c:showSerName val="0"/>
          <c:showPercent val="0"/>
          <c:showBubbleSize val="0"/>
        </c:dLbls>
        <c:gapWidth val="219"/>
        <c:overlap val="-27"/>
        <c:axId val="406899392"/>
        <c:axId val="406898080"/>
      </c:barChart>
      <c:dateAx>
        <c:axId val="4068993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6898080"/>
        <c:crosses val="autoZero"/>
        <c:auto val="1"/>
        <c:lblOffset val="100"/>
        <c:baseTimeUnit val="months"/>
      </c:dateAx>
      <c:valAx>
        <c:axId val="4068980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68993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@TMNA_Services</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0</c:v>
                </c:pt>
                <c:pt idx="1">
                  <c:v>1</c:v>
                </c:pt>
                <c:pt idx="2">
                  <c:v>0</c:v>
                </c:pt>
                <c:pt idx="3">
                  <c:v>0</c:v>
                </c:pt>
                <c:pt idx="4">
                  <c:v>0</c:v>
                </c:pt>
                <c:pt idx="5">
                  <c:v>1</c:v>
                </c:pt>
                <c:pt idx="6">
                  <c:v>1</c:v>
                </c:pt>
                <c:pt idx="7">
                  <c:v>1</c:v>
                </c:pt>
                <c:pt idx="8">
                  <c:v>0</c:v>
                </c:pt>
                <c:pt idx="9">
                  <c:v>0</c:v>
                </c:pt>
                <c:pt idx="10">
                  <c:v>1</c:v>
                </c:pt>
                <c:pt idx="11">
                  <c:v>0</c:v>
                </c:pt>
              </c:numCache>
            </c:numRef>
          </c:val>
          <c:extLst>
            <c:ext xmlns:c16="http://schemas.microsoft.com/office/drawing/2014/chart" uri="{C3380CC4-5D6E-409C-BE32-E72D297353CC}">
              <c16:uniqueId val="{00000000-40C6-46CC-8334-08325827608F}"/>
            </c:ext>
          </c:extLst>
        </c:ser>
        <c:dLbls>
          <c:showLegendKey val="0"/>
          <c:showVal val="0"/>
          <c:showCatName val="0"/>
          <c:showSerName val="0"/>
          <c:showPercent val="0"/>
          <c:showBubbleSize val="0"/>
        </c:dLbls>
        <c:gapWidth val="219"/>
        <c:overlap val="-27"/>
        <c:axId val="406846584"/>
        <c:axId val="406848552"/>
      </c:barChart>
      <c:dateAx>
        <c:axId val="4068465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6848552"/>
        <c:crosses val="autoZero"/>
        <c:auto val="1"/>
        <c:lblOffset val="100"/>
        <c:baseTimeUnit val="months"/>
      </c:dateAx>
      <c:valAx>
        <c:axId val="4068485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68465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@TMNA_Services</c:v>
                </c:pt>
              </c:strCache>
            </c:strRef>
          </c:tx>
          <c:spPr>
            <a:solidFill>
              <a:schemeClr val="accent1"/>
            </a:solidFill>
            <a:ln>
              <a:noFill/>
            </a:ln>
            <a:effectLst/>
          </c:spPr>
          <c:invertIfNegative val="0"/>
          <c:cat>
            <c:strRef>
              <c:f>Sheet1!$A$2:$A$13</c:f>
              <c:strCache>
                <c:ptCount val="12"/>
                <c:pt idx="0">
                  <c:v>2022-01</c:v>
                </c:pt>
                <c:pt idx="1">
                  <c:v>2022-02</c:v>
                </c:pt>
                <c:pt idx="2">
                  <c:v>2022-03</c:v>
                </c:pt>
                <c:pt idx="3">
                  <c:v>2022-04</c:v>
                </c:pt>
                <c:pt idx="4">
                  <c:v>2022-05</c:v>
                </c:pt>
                <c:pt idx="5">
                  <c:v>2022-06</c:v>
                </c:pt>
                <c:pt idx="6">
                  <c:v>2022-07</c:v>
                </c:pt>
                <c:pt idx="7">
                  <c:v>2022-08</c:v>
                </c:pt>
                <c:pt idx="8">
                  <c:v>2022-09</c:v>
                </c:pt>
                <c:pt idx="9">
                  <c:v>2022-10</c:v>
                </c:pt>
                <c:pt idx="10">
                  <c:v>2022-11</c:v>
                </c:pt>
                <c:pt idx="11">
                  <c:v>2022-12</c:v>
                </c:pt>
              </c:strCache>
            </c:strRef>
          </c:cat>
          <c:val>
            <c:numRef>
              <c:f>Sheet1!$B$2:$B$13</c:f>
              <c:numCache>
                <c:formatCode>General</c:formatCode>
                <c:ptCount val="12"/>
                <c:pt idx="0">
                  <c:v>1</c:v>
                </c:pt>
                <c:pt idx="1">
                  <c:v>10</c:v>
                </c:pt>
                <c:pt idx="2">
                  <c:v>4</c:v>
                </c:pt>
                <c:pt idx="3">
                  <c:v>2</c:v>
                </c:pt>
                <c:pt idx="4">
                  <c:v>2</c:v>
                </c:pt>
                <c:pt idx="5">
                  <c:v>4</c:v>
                </c:pt>
                <c:pt idx="6">
                  <c:v>6</c:v>
                </c:pt>
                <c:pt idx="7">
                  <c:v>11</c:v>
                </c:pt>
                <c:pt idx="8">
                  <c:v>5</c:v>
                </c:pt>
                <c:pt idx="9">
                  <c:v>6</c:v>
                </c:pt>
                <c:pt idx="10">
                  <c:v>12</c:v>
                </c:pt>
                <c:pt idx="11">
                  <c:v>8</c:v>
                </c:pt>
              </c:numCache>
            </c:numRef>
          </c:val>
          <c:extLst>
            <c:ext xmlns:c16="http://schemas.microsoft.com/office/drawing/2014/chart" uri="{C3380CC4-5D6E-409C-BE32-E72D297353CC}">
              <c16:uniqueId val="{00000000-D5C5-4B4D-93A7-83D4F84DE5DD}"/>
            </c:ext>
          </c:extLst>
        </c:ser>
        <c:dLbls>
          <c:showLegendKey val="0"/>
          <c:showVal val="0"/>
          <c:showCatName val="0"/>
          <c:showSerName val="0"/>
          <c:showPercent val="0"/>
          <c:showBubbleSize val="0"/>
        </c:dLbls>
        <c:gapWidth val="219"/>
        <c:overlap val="-27"/>
        <c:axId val="406856424"/>
        <c:axId val="406854784"/>
      </c:barChart>
      <c:catAx>
        <c:axId val="4068564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6854784"/>
        <c:crosses val="autoZero"/>
        <c:auto val="1"/>
        <c:lblAlgn val="ctr"/>
        <c:lblOffset val="100"/>
        <c:noMultiLvlLbl val="0"/>
      </c:catAx>
      <c:valAx>
        <c:axId val="4068547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68564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 Services</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232</c:v>
                </c:pt>
                <c:pt idx="1">
                  <c:v>191</c:v>
                </c:pt>
                <c:pt idx="2">
                  <c:v>261</c:v>
                </c:pt>
                <c:pt idx="3">
                  <c:v>91</c:v>
                </c:pt>
                <c:pt idx="4">
                  <c:v>102</c:v>
                </c:pt>
                <c:pt idx="5">
                  <c:v>225</c:v>
                </c:pt>
                <c:pt idx="6">
                  <c:v>221</c:v>
                </c:pt>
                <c:pt idx="7">
                  <c:v>258</c:v>
                </c:pt>
                <c:pt idx="8">
                  <c:v>194</c:v>
                </c:pt>
                <c:pt idx="9">
                  <c:v>317</c:v>
                </c:pt>
                <c:pt idx="10">
                  <c:v>224</c:v>
                </c:pt>
                <c:pt idx="11">
                  <c:v>183</c:v>
                </c:pt>
              </c:numCache>
            </c:numRef>
          </c:val>
          <c:extLst>
            <c:ext xmlns:c16="http://schemas.microsoft.com/office/drawing/2014/chart" uri="{C3380CC4-5D6E-409C-BE32-E72D297353CC}">
              <c16:uniqueId val="{00000000-904E-41E2-9A82-B2C36393B9BA}"/>
            </c:ext>
          </c:extLst>
        </c:ser>
        <c:dLbls>
          <c:showLegendKey val="0"/>
          <c:showVal val="0"/>
          <c:showCatName val="0"/>
          <c:showSerName val="0"/>
          <c:showPercent val="0"/>
          <c:showBubbleSize val="0"/>
        </c:dLbls>
        <c:gapWidth val="219"/>
        <c:overlap val="-27"/>
        <c:axId val="416698632"/>
        <c:axId val="416696664"/>
      </c:barChart>
      <c:dateAx>
        <c:axId val="4166986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6696664"/>
        <c:crosses val="autoZero"/>
        <c:auto val="1"/>
        <c:lblOffset val="100"/>
        <c:baseTimeUnit val="months"/>
      </c:dateAx>
      <c:valAx>
        <c:axId val="4166966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66986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 Services</c:v>
                </c:pt>
              </c:strCache>
            </c:strRef>
          </c:tx>
          <c:spPr>
            <a:solidFill>
              <a:schemeClr val="accent1"/>
            </a:solidFill>
            <a:ln>
              <a:noFill/>
            </a:ln>
            <a:effectLst/>
          </c:spPr>
          <c:invertIfNegative val="0"/>
          <c:cat>
            <c:strRef>
              <c:f>Sheet1!$A$2:$A$13</c:f>
              <c:strCache>
                <c:ptCount val="12"/>
                <c:pt idx="0">
                  <c:v>2022-01</c:v>
                </c:pt>
                <c:pt idx="1">
                  <c:v>2022-02</c:v>
                </c:pt>
                <c:pt idx="2">
                  <c:v>2022-03</c:v>
                </c:pt>
                <c:pt idx="3">
                  <c:v>2022-04</c:v>
                </c:pt>
                <c:pt idx="4">
                  <c:v>2022-05</c:v>
                </c:pt>
                <c:pt idx="5">
                  <c:v>2022-06</c:v>
                </c:pt>
                <c:pt idx="6">
                  <c:v>2022-07</c:v>
                </c:pt>
                <c:pt idx="7">
                  <c:v>2022-08</c:v>
                </c:pt>
                <c:pt idx="8">
                  <c:v>2022-09</c:v>
                </c:pt>
                <c:pt idx="9">
                  <c:v>2022-10</c:v>
                </c:pt>
                <c:pt idx="10">
                  <c:v>2022-11</c:v>
                </c:pt>
                <c:pt idx="11">
                  <c:v>2022-12</c:v>
                </c:pt>
              </c:strCache>
            </c:strRef>
          </c:cat>
          <c:val>
            <c:numRef>
              <c:f>Sheet1!$B$2:$B$13</c:f>
              <c:numCache>
                <c:formatCode>General</c:formatCode>
                <c:ptCount val="12"/>
                <c:pt idx="0">
                  <c:v>32</c:v>
                </c:pt>
                <c:pt idx="1">
                  <c:v>40</c:v>
                </c:pt>
                <c:pt idx="2">
                  <c:v>36</c:v>
                </c:pt>
                <c:pt idx="3">
                  <c:v>102</c:v>
                </c:pt>
                <c:pt idx="4">
                  <c:v>35</c:v>
                </c:pt>
                <c:pt idx="5">
                  <c:v>73</c:v>
                </c:pt>
                <c:pt idx="6">
                  <c:v>68</c:v>
                </c:pt>
                <c:pt idx="7">
                  <c:v>57</c:v>
                </c:pt>
                <c:pt idx="8">
                  <c:v>35</c:v>
                </c:pt>
                <c:pt idx="9">
                  <c:v>68</c:v>
                </c:pt>
                <c:pt idx="10">
                  <c:v>42</c:v>
                </c:pt>
                <c:pt idx="11">
                  <c:v>38</c:v>
                </c:pt>
              </c:numCache>
            </c:numRef>
          </c:val>
          <c:extLst>
            <c:ext xmlns:c16="http://schemas.microsoft.com/office/drawing/2014/chart" uri="{C3380CC4-5D6E-409C-BE32-E72D297353CC}">
              <c16:uniqueId val="{00000000-B499-49DB-8871-A30820721304}"/>
            </c:ext>
          </c:extLst>
        </c:ser>
        <c:dLbls>
          <c:showLegendKey val="0"/>
          <c:showVal val="0"/>
          <c:showCatName val="0"/>
          <c:showSerName val="0"/>
          <c:showPercent val="0"/>
          <c:showBubbleSize val="0"/>
        </c:dLbls>
        <c:gapWidth val="219"/>
        <c:overlap val="-27"/>
        <c:axId val="416693712"/>
        <c:axId val="416699944"/>
      </c:barChart>
      <c:catAx>
        <c:axId val="416693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6699944"/>
        <c:crosses val="autoZero"/>
        <c:auto val="1"/>
        <c:lblAlgn val="ctr"/>
        <c:lblOffset val="100"/>
        <c:noMultiLvlLbl val="0"/>
      </c:catAx>
      <c:valAx>
        <c:axId val="4166999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66937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 Services</c:v>
                </c:pt>
              </c:strCache>
            </c:strRef>
          </c:tx>
          <c:spPr>
            <a:solidFill>
              <a:schemeClr val="accent1"/>
            </a:solidFill>
            <a:ln>
              <a:noFill/>
            </a:ln>
            <a:effectLst/>
          </c:spPr>
          <c:invertIfNegative val="0"/>
          <c:cat>
            <c:strRef>
              <c:f>Sheet1!$A$2:$A$13</c:f>
              <c:strCache>
                <c:ptCount val="12"/>
                <c:pt idx="0">
                  <c:v>2022-01</c:v>
                </c:pt>
                <c:pt idx="1">
                  <c:v>2022-02</c:v>
                </c:pt>
                <c:pt idx="2">
                  <c:v>2022-03</c:v>
                </c:pt>
                <c:pt idx="3">
                  <c:v>2022-04</c:v>
                </c:pt>
                <c:pt idx="4">
                  <c:v>2022-05</c:v>
                </c:pt>
                <c:pt idx="5">
                  <c:v>2022-06</c:v>
                </c:pt>
                <c:pt idx="6">
                  <c:v>2022-07</c:v>
                </c:pt>
                <c:pt idx="7">
                  <c:v>2022-08</c:v>
                </c:pt>
                <c:pt idx="8">
                  <c:v>2022-09</c:v>
                </c:pt>
                <c:pt idx="9">
                  <c:v>2022-10</c:v>
                </c:pt>
                <c:pt idx="10">
                  <c:v>2022-11</c:v>
                </c:pt>
                <c:pt idx="11">
                  <c:v>2022-12</c:v>
                </c:pt>
              </c:strCache>
            </c:strRef>
          </c:cat>
          <c:val>
            <c:numRef>
              <c:f>Sheet1!$B$2:$B$13</c:f>
              <c:numCache>
                <c:formatCode>General</c:formatCode>
                <c:ptCount val="12"/>
                <c:pt idx="0">
                  <c:v>194</c:v>
                </c:pt>
                <c:pt idx="1">
                  <c:v>362</c:v>
                </c:pt>
                <c:pt idx="2">
                  <c:v>731</c:v>
                </c:pt>
                <c:pt idx="3">
                  <c:v>408</c:v>
                </c:pt>
                <c:pt idx="4">
                  <c:v>385</c:v>
                </c:pt>
                <c:pt idx="5">
                  <c:v>439</c:v>
                </c:pt>
                <c:pt idx="6">
                  <c:v>408</c:v>
                </c:pt>
                <c:pt idx="7">
                  <c:v>578</c:v>
                </c:pt>
                <c:pt idx="8">
                  <c:v>503</c:v>
                </c:pt>
                <c:pt idx="9">
                  <c:v>956</c:v>
                </c:pt>
                <c:pt idx="10">
                  <c:v>640</c:v>
                </c:pt>
                <c:pt idx="11">
                  <c:v>771</c:v>
                </c:pt>
              </c:numCache>
            </c:numRef>
          </c:val>
          <c:extLst>
            <c:ext xmlns:c16="http://schemas.microsoft.com/office/drawing/2014/chart" uri="{C3380CC4-5D6E-409C-BE32-E72D297353CC}">
              <c16:uniqueId val="{00000000-CEC1-4D77-BBC6-97E0A09EAB2E}"/>
            </c:ext>
          </c:extLst>
        </c:ser>
        <c:dLbls>
          <c:showLegendKey val="0"/>
          <c:showVal val="0"/>
          <c:showCatName val="0"/>
          <c:showSerName val="0"/>
          <c:showPercent val="0"/>
          <c:showBubbleSize val="0"/>
        </c:dLbls>
        <c:gapWidth val="219"/>
        <c:overlap val="-27"/>
        <c:axId val="416700272"/>
        <c:axId val="416700600"/>
      </c:barChart>
      <c:catAx>
        <c:axId val="4167002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6700600"/>
        <c:crosses val="autoZero"/>
        <c:auto val="1"/>
        <c:lblAlgn val="ctr"/>
        <c:lblOffset val="100"/>
        <c:noMultiLvlLbl val="0"/>
      </c:catAx>
      <c:valAx>
        <c:axId val="4167006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67002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 Services</c:v>
                </c:pt>
              </c:strCache>
            </c:strRef>
          </c:tx>
          <c:spPr>
            <a:solidFill>
              <a:schemeClr val="accent1"/>
            </a:solidFill>
            <a:ln>
              <a:noFill/>
            </a:ln>
            <a:effectLst/>
          </c:spPr>
          <c:invertIfNegative val="0"/>
          <c:cat>
            <c:strRef>
              <c:f>Sheet1!$A$2:$A$14</c:f>
              <c:strCache>
                <c:ptCount val="13"/>
                <c:pt idx="0">
                  <c:v>2021-12</c:v>
                </c:pt>
                <c:pt idx="1">
                  <c:v>2022-01</c:v>
                </c:pt>
                <c:pt idx="2">
                  <c:v>2022-02</c:v>
                </c:pt>
                <c:pt idx="3">
                  <c:v>2022-03</c:v>
                </c:pt>
                <c:pt idx="4">
                  <c:v>2022-04</c:v>
                </c:pt>
                <c:pt idx="5">
                  <c:v>2022-05</c:v>
                </c:pt>
                <c:pt idx="6">
                  <c:v>2022-06</c:v>
                </c:pt>
                <c:pt idx="7">
                  <c:v>2022-07</c:v>
                </c:pt>
                <c:pt idx="8">
                  <c:v>2022-08</c:v>
                </c:pt>
                <c:pt idx="9">
                  <c:v>2022-09</c:v>
                </c:pt>
                <c:pt idx="10">
                  <c:v>2022-10</c:v>
                </c:pt>
                <c:pt idx="11">
                  <c:v>2022-11</c:v>
                </c:pt>
                <c:pt idx="12">
                  <c:v>2022-12</c:v>
                </c:pt>
              </c:strCache>
            </c:strRef>
          </c:cat>
          <c:val>
            <c:numRef>
              <c:f>Sheet1!$B$2:$B$14</c:f>
              <c:numCache>
                <c:formatCode>General</c:formatCode>
                <c:ptCount val="13"/>
                <c:pt idx="0">
                  <c:v>1245</c:v>
                </c:pt>
                <c:pt idx="1">
                  <c:v>19058</c:v>
                </c:pt>
                <c:pt idx="2">
                  <c:v>14746</c:v>
                </c:pt>
                <c:pt idx="3">
                  <c:v>23165</c:v>
                </c:pt>
                <c:pt idx="4">
                  <c:v>19222</c:v>
                </c:pt>
                <c:pt idx="5">
                  <c:v>17148</c:v>
                </c:pt>
                <c:pt idx="6">
                  <c:v>11858</c:v>
                </c:pt>
                <c:pt idx="7">
                  <c:v>22099</c:v>
                </c:pt>
                <c:pt idx="8">
                  <c:v>21397</c:v>
                </c:pt>
                <c:pt idx="9">
                  <c:v>23885</c:v>
                </c:pt>
                <c:pt idx="10">
                  <c:v>33872</c:v>
                </c:pt>
                <c:pt idx="11">
                  <c:v>27779</c:v>
                </c:pt>
                <c:pt idx="12">
                  <c:v>26119</c:v>
                </c:pt>
              </c:numCache>
            </c:numRef>
          </c:val>
          <c:extLst>
            <c:ext xmlns:c16="http://schemas.microsoft.com/office/drawing/2014/chart" uri="{C3380CC4-5D6E-409C-BE32-E72D297353CC}">
              <c16:uniqueId val="{00000000-6772-4C9B-9DC8-D37DAFD371E4}"/>
            </c:ext>
          </c:extLst>
        </c:ser>
        <c:dLbls>
          <c:showLegendKey val="0"/>
          <c:showVal val="0"/>
          <c:showCatName val="0"/>
          <c:showSerName val="0"/>
          <c:showPercent val="0"/>
          <c:showBubbleSize val="0"/>
        </c:dLbls>
        <c:gapWidth val="219"/>
        <c:overlap val="-27"/>
        <c:axId val="416706176"/>
        <c:axId val="416701912"/>
      </c:barChart>
      <c:catAx>
        <c:axId val="4167061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6701912"/>
        <c:crosses val="autoZero"/>
        <c:auto val="1"/>
        <c:lblAlgn val="ctr"/>
        <c:lblOffset val="100"/>
        <c:noMultiLvlLbl val="0"/>
      </c:catAx>
      <c:valAx>
        <c:axId val="4167019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67061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tmna_services</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2</c:v>
                </c:pt>
                <c:pt idx="1">
                  <c:v>4</c:v>
                </c:pt>
                <c:pt idx="2">
                  <c:v>4</c:v>
                </c:pt>
                <c:pt idx="3">
                  <c:v>-6</c:v>
                </c:pt>
                <c:pt idx="4">
                  <c:v>4</c:v>
                </c:pt>
                <c:pt idx="5">
                  <c:v>0</c:v>
                </c:pt>
                <c:pt idx="6">
                  <c:v>0</c:v>
                </c:pt>
                <c:pt idx="7">
                  <c:v>4</c:v>
                </c:pt>
                <c:pt idx="8">
                  <c:v>6</c:v>
                </c:pt>
                <c:pt idx="9">
                  <c:v>-1</c:v>
                </c:pt>
                <c:pt idx="10">
                  <c:v>1</c:v>
                </c:pt>
                <c:pt idx="11">
                  <c:v>-1</c:v>
                </c:pt>
              </c:numCache>
            </c:numRef>
          </c:val>
          <c:extLst>
            <c:ext xmlns:c16="http://schemas.microsoft.com/office/drawing/2014/chart" uri="{C3380CC4-5D6E-409C-BE32-E72D297353CC}">
              <c16:uniqueId val="{00000000-B22F-43C1-81A0-9ACA143ECBCE}"/>
            </c:ext>
          </c:extLst>
        </c:ser>
        <c:dLbls>
          <c:showLegendKey val="0"/>
          <c:showVal val="0"/>
          <c:showCatName val="0"/>
          <c:showSerName val="0"/>
          <c:showPercent val="0"/>
          <c:showBubbleSize val="0"/>
        </c:dLbls>
        <c:gapWidth val="219"/>
        <c:overlap val="-27"/>
        <c:axId val="416685840"/>
        <c:axId val="416688136"/>
      </c:barChart>
      <c:dateAx>
        <c:axId val="4166858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6688136"/>
        <c:crosses val="autoZero"/>
        <c:auto val="1"/>
        <c:lblOffset val="100"/>
        <c:baseTimeUnit val="months"/>
      </c:dateAx>
      <c:valAx>
        <c:axId val="4166881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66858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tmna_services</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8</c:v>
                </c:pt>
                <c:pt idx="1">
                  <c:v>22</c:v>
                </c:pt>
                <c:pt idx="2">
                  <c:v>27</c:v>
                </c:pt>
                <c:pt idx="3">
                  <c:v>36</c:v>
                </c:pt>
                <c:pt idx="4">
                  <c:v>24</c:v>
                </c:pt>
                <c:pt idx="5">
                  <c:v>26</c:v>
                </c:pt>
                <c:pt idx="6">
                  <c:v>25</c:v>
                </c:pt>
                <c:pt idx="7">
                  <c:v>31</c:v>
                </c:pt>
                <c:pt idx="8">
                  <c:v>28</c:v>
                </c:pt>
                <c:pt idx="9">
                  <c:v>31</c:v>
                </c:pt>
                <c:pt idx="10">
                  <c:v>21</c:v>
                </c:pt>
                <c:pt idx="11">
                  <c:v>27</c:v>
                </c:pt>
              </c:numCache>
            </c:numRef>
          </c:val>
          <c:extLst>
            <c:ext xmlns:c16="http://schemas.microsoft.com/office/drawing/2014/chart" uri="{C3380CC4-5D6E-409C-BE32-E72D297353CC}">
              <c16:uniqueId val="{00000000-2F56-414E-B344-B87D4D21349D}"/>
            </c:ext>
          </c:extLst>
        </c:ser>
        <c:dLbls>
          <c:showLegendKey val="0"/>
          <c:showVal val="0"/>
          <c:showCatName val="0"/>
          <c:showSerName val="0"/>
          <c:showPercent val="0"/>
          <c:showBubbleSize val="0"/>
        </c:dLbls>
        <c:gapWidth val="219"/>
        <c:overlap val="-27"/>
        <c:axId val="416716672"/>
        <c:axId val="288703192"/>
      </c:barChart>
      <c:dateAx>
        <c:axId val="4167166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8703192"/>
        <c:crosses val="autoZero"/>
        <c:auto val="1"/>
        <c:lblOffset val="100"/>
        <c:baseTimeUnit val="months"/>
      </c:dateAx>
      <c:valAx>
        <c:axId val="2887031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67166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tmna_services</c:v>
                </c:pt>
              </c:strCache>
            </c:strRef>
          </c:tx>
          <c:spPr>
            <a:solidFill>
              <a:schemeClr val="accent1"/>
            </a:solidFill>
            <a:ln>
              <a:noFill/>
            </a:ln>
            <a:effectLst/>
          </c:spPr>
          <c:invertIfNegative val="0"/>
          <c:cat>
            <c:strRef>
              <c:f>Sheet1!$A$2:$A$13</c:f>
              <c:strCache>
                <c:ptCount val="12"/>
                <c:pt idx="0">
                  <c:v>2022-01</c:v>
                </c:pt>
                <c:pt idx="1">
                  <c:v>2022-02</c:v>
                </c:pt>
                <c:pt idx="2">
                  <c:v>2022-03</c:v>
                </c:pt>
                <c:pt idx="3">
                  <c:v>2022-04</c:v>
                </c:pt>
                <c:pt idx="4">
                  <c:v>2022-05</c:v>
                </c:pt>
                <c:pt idx="5">
                  <c:v>2022-06</c:v>
                </c:pt>
                <c:pt idx="6">
                  <c:v>2022-07</c:v>
                </c:pt>
                <c:pt idx="7">
                  <c:v>2022-08</c:v>
                </c:pt>
                <c:pt idx="8">
                  <c:v>2022-09</c:v>
                </c:pt>
                <c:pt idx="9">
                  <c:v>2022-10</c:v>
                </c:pt>
                <c:pt idx="10">
                  <c:v>2022-11</c:v>
                </c:pt>
                <c:pt idx="11">
                  <c:v>2022-12</c:v>
                </c:pt>
              </c:strCache>
            </c:strRef>
          </c:cat>
          <c:val>
            <c:numRef>
              <c:f>Sheet1!$B$2:$B$13</c:f>
              <c:numCache>
                <c:formatCode>General</c:formatCode>
                <c:ptCount val="12"/>
                <c:pt idx="0">
                  <c:v>50</c:v>
                </c:pt>
                <c:pt idx="1">
                  <c:v>223</c:v>
                </c:pt>
                <c:pt idx="2">
                  <c:v>217</c:v>
                </c:pt>
                <c:pt idx="3">
                  <c:v>254</c:v>
                </c:pt>
                <c:pt idx="4">
                  <c:v>219</c:v>
                </c:pt>
                <c:pt idx="5">
                  <c:v>161</c:v>
                </c:pt>
                <c:pt idx="6">
                  <c:v>175</c:v>
                </c:pt>
                <c:pt idx="7">
                  <c:v>283</c:v>
                </c:pt>
                <c:pt idx="8">
                  <c:v>280</c:v>
                </c:pt>
                <c:pt idx="9">
                  <c:v>446</c:v>
                </c:pt>
                <c:pt idx="10">
                  <c:v>211</c:v>
                </c:pt>
                <c:pt idx="11">
                  <c:v>360</c:v>
                </c:pt>
              </c:numCache>
            </c:numRef>
          </c:val>
          <c:extLst>
            <c:ext xmlns:c16="http://schemas.microsoft.com/office/drawing/2014/chart" uri="{C3380CC4-5D6E-409C-BE32-E72D297353CC}">
              <c16:uniqueId val="{00000000-D94C-4794-A44D-BE7FD0524257}"/>
            </c:ext>
          </c:extLst>
        </c:ser>
        <c:dLbls>
          <c:showLegendKey val="0"/>
          <c:showVal val="0"/>
          <c:showCatName val="0"/>
          <c:showSerName val="0"/>
          <c:showPercent val="0"/>
          <c:showBubbleSize val="0"/>
        </c:dLbls>
        <c:gapWidth val="219"/>
        <c:overlap val="-27"/>
        <c:axId val="463000944"/>
        <c:axId val="462999304"/>
      </c:barChart>
      <c:catAx>
        <c:axId val="4630009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2999304"/>
        <c:crosses val="autoZero"/>
        <c:auto val="1"/>
        <c:lblAlgn val="ctr"/>
        <c:lblOffset val="100"/>
        <c:noMultiLvlLbl val="0"/>
      </c:catAx>
      <c:valAx>
        <c:axId val="4629993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30009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tmna_services</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993</c:v>
                </c:pt>
                <c:pt idx="1">
                  <c:v>2168</c:v>
                </c:pt>
                <c:pt idx="2">
                  <c:v>1860</c:v>
                </c:pt>
                <c:pt idx="3">
                  <c:v>2707</c:v>
                </c:pt>
                <c:pt idx="4">
                  <c:v>4126</c:v>
                </c:pt>
                <c:pt idx="5">
                  <c:v>2058</c:v>
                </c:pt>
                <c:pt idx="6">
                  <c:v>1616</c:v>
                </c:pt>
                <c:pt idx="7">
                  <c:v>5273</c:v>
                </c:pt>
                <c:pt idx="8">
                  <c:v>3176</c:v>
                </c:pt>
                <c:pt idx="9">
                  <c:v>4133</c:v>
                </c:pt>
                <c:pt idx="10">
                  <c:v>3256</c:v>
                </c:pt>
                <c:pt idx="11">
                  <c:v>3249</c:v>
                </c:pt>
              </c:numCache>
            </c:numRef>
          </c:val>
          <c:extLst>
            <c:ext xmlns:c16="http://schemas.microsoft.com/office/drawing/2014/chart" uri="{C3380CC4-5D6E-409C-BE32-E72D297353CC}">
              <c16:uniqueId val="{00000000-20D6-477B-8629-FE54AA17EBE8}"/>
            </c:ext>
          </c:extLst>
        </c:ser>
        <c:dLbls>
          <c:showLegendKey val="0"/>
          <c:showVal val="0"/>
          <c:showCatName val="0"/>
          <c:showSerName val="0"/>
          <c:showPercent val="0"/>
          <c:showBubbleSize val="0"/>
        </c:dLbls>
        <c:gapWidth val="219"/>
        <c:overlap val="-27"/>
        <c:axId val="462995040"/>
        <c:axId val="463001600"/>
      </c:barChart>
      <c:dateAx>
        <c:axId val="4629950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3001600"/>
        <c:crosses val="autoZero"/>
        <c:auto val="1"/>
        <c:lblOffset val="100"/>
        <c:baseTimeUnit val="months"/>
      </c:dateAx>
      <c:valAx>
        <c:axId val="4630016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29950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TMNAS</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2</c:v>
                </c:pt>
                <c:pt idx="1">
                  <c:v>1</c:v>
                </c:pt>
                <c:pt idx="2">
                  <c:v>-1</c:v>
                </c:pt>
                <c:pt idx="3">
                  <c:v>1</c:v>
                </c:pt>
                <c:pt idx="4">
                  <c:v>1</c:v>
                </c:pt>
                <c:pt idx="5">
                  <c:v>0</c:v>
                </c:pt>
                <c:pt idx="6">
                  <c:v>2</c:v>
                </c:pt>
                <c:pt idx="7">
                  <c:v>0</c:v>
                </c:pt>
                <c:pt idx="8">
                  <c:v>0</c:v>
                </c:pt>
                <c:pt idx="9">
                  <c:v>0</c:v>
                </c:pt>
                <c:pt idx="10">
                  <c:v>0</c:v>
                </c:pt>
                <c:pt idx="11">
                  <c:v>2</c:v>
                </c:pt>
              </c:numCache>
            </c:numRef>
          </c:val>
          <c:extLst>
            <c:ext xmlns:c16="http://schemas.microsoft.com/office/drawing/2014/chart" uri="{C3380CC4-5D6E-409C-BE32-E72D297353CC}">
              <c16:uniqueId val="{00000000-1D45-4F80-BB9D-8352D484F8B2}"/>
            </c:ext>
          </c:extLst>
        </c:ser>
        <c:dLbls>
          <c:showLegendKey val="0"/>
          <c:showVal val="0"/>
          <c:showCatName val="0"/>
          <c:showSerName val="0"/>
          <c:showPercent val="0"/>
          <c:showBubbleSize val="0"/>
        </c:dLbls>
        <c:gapWidth val="219"/>
        <c:overlap val="-27"/>
        <c:axId val="467143144"/>
        <c:axId val="467145112"/>
      </c:barChart>
      <c:dateAx>
        <c:axId val="4671431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7145112"/>
        <c:crosses val="autoZero"/>
        <c:auto val="1"/>
        <c:lblOffset val="100"/>
        <c:baseTimeUnit val="months"/>
      </c:dateAx>
      <c:valAx>
        <c:axId val="4671451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71431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TMNAS</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3</c:v>
                </c:pt>
                <c:pt idx="1">
                  <c:v>5</c:v>
                </c:pt>
                <c:pt idx="2">
                  <c:v>4</c:v>
                </c:pt>
                <c:pt idx="3">
                  <c:v>13</c:v>
                </c:pt>
                <c:pt idx="4">
                  <c:v>7</c:v>
                </c:pt>
                <c:pt idx="5">
                  <c:v>15</c:v>
                </c:pt>
                <c:pt idx="6">
                  <c:v>8</c:v>
                </c:pt>
                <c:pt idx="7">
                  <c:v>7</c:v>
                </c:pt>
                <c:pt idx="8">
                  <c:v>6</c:v>
                </c:pt>
                <c:pt idx="9">
                  <c:v>8</c:v>
                </c:pt>
                <c:pt idx="10">
                  <c:v>5</c:v>
                </c:pt>
                <c:pt idx="11">
                  <c:v>10</c:v>
                </c:pt>
              </c:numCache>
            </c:numRef>
          </c:val>
          <c:extLst>
            <c:ext xmlns:c16="http://schemas.microsoft.com/office/drawing/2014/chart" uri="{C3380CC4-5D6E-409C-BE32-E72D297353CC}">
              <c16:uniqueId val="{00000000-F32D-4D30-A0AA-BCF2B9E85728}"/>
            </c:ext>
          </c:extLst>
        </c:ser>
        <c:dLbls>
          <c:showLegendKey val="0"/>
          <c:showVal val="0"/>
          <c:showCatName val="0"/>
          <c:showSerName val="0"/>
          <c:showPercent val="0"/>
          <c:showBubbleSize val="0"/>
        </c:dLbls>
        <c:gapWidth val="219"/>
        <c:overlap val="-27"/>
        <c:axId val="467154952"/>
        <c:axId val="467156264"/>
      </c:barChart>
      <c:dateAx>
        <c:axId val="4671549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7156264"/>
        <c:crosses val="autoZero"/>
        <c:auto val="1"/>
        <c:lblOffset val="100"/>
        <c:baseTimeUnit val="months"/>
      </c:dateAx>
      <c:valAx>
        <c:axId val="4671562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71549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TMNAS</c:v>
                </c:pt>
              </c:strCache>
            </c:strRef>
          </c:tx>
          <c:spPr>
            <a:solidFill>
              <a:schemeClr val="accent1"/>
            </a:solidFill>
            <a:ln>
              <a:noFill/>
            </a:ln>
            <a:effectLst/>
          </c:spPr>
          <c:invertIfNegative val="0"/>
          <c:cat>
            <c:strRef>
              <c:f>Sheet1!$A$2:$A$13</c:f>
              <c:strCache>
                <c:ptCount val="12"/>
                <c:pt idx="0">
                  <c:v>2022-01</c:v>
                </c:pt>
                <c:pt idx="1">
                  <c:v>2022-02</c:v>
                </c:pt>
                <c:pt idx="2">
                  <c:v>2022-03</c:v>
                </c:pt>
                <c:pt idx="3">
                  <c:v>2022-04</c:v>
                </c:pt>
                <c:pt idx="4">
                  <c:v>2022-05</c:v>
                </c:pt>
                <c:pt idx="5">
                  <c:v>2022-06</c:v>
                </c:pt>
                <c:pt idx="6">
                  <c:v>2022-07</c:v>
                </c:pt>
                <c:pt idx="7">
                  <c:v>2022-08</c:v>
                </c:pt>
                <c:pt idx="8">
                  <c:v>2022-09</c:v>
                </c:pt>
                <c:pt idx="9">
                  <c:v>2022-10</c:v>
                </c:pt>
                <c:pt idx="10">
                  <c:v>2022-11</c:v>
                </c:pt>
                <c:pt idx="11">
                  <c:v>2022-12</c:v>
                </c:pt>
              </c:strCache>
            </c:strRef>
          </c:cat>
          <c:val>
            <c:numRef>
              <c:f>Sheet1!$B$2:$B$13</c:f>
              <c:numCache>
                <c:formatCode>General</c:formatCode>
                <c:ptCount val="12"/>
                <c:pt idx="0">
                  <c:v>18</c:v>
                </c:pt>
                <c:pt idx="1">
                  <c:v>52</c:v>
                </c:pt>
                <c:pt idx="2">
                  <c:v>38</c:v>
                </c:pt>
                <c:pt idx="3">
                  <c:v>58</c:v>
                </c:pt>
                <c:pt idx="4">
                  <c:v>37</c:v>
                </c:pt>
                <c:pt idx="5">
                  <c:v>45</c:v>
                </c:pt>
                <c:pt idx="6">
                  <c:v>56</c:v>
                </c:pt>
                <c:pt idx="7">
                  <c:v>75</c:v>
                </c:pt>
                <c:pt idx="8">
                  <c:v>65</c:v>
                </c:pt>
                <c:pt idx="9">
                  <c:v>117</c:v>
                </c:pt>
                <c:pt idx="10">
                  <c:v>77</c:v>
                </c:pt>
                <c:pt idx="11">
                  <c:v>135</c:v>
                </c:pt>
              </c:numCache>
            </c:numRef>
          </c:val>
          <c:extLst>
            <c:ext xmlns:c16="http://schemas.microsoft.com/office/drawing/2014/chart" uri="{C3380CC4-5D6E-409C-BE32-E72D297353CC}">
              <c16:uniqueId val="{00000000-5A0A-4AC0-A92B-4115CC949889}"/>
            </c:ext>
          </c:extLst>
        </c:ser>
        <c:dLbls>
          <c:showLegendKey val="0"/>
          <c:showVal val="0"/>
          <c:showCatName val="0"/>
          <c:showSerName val="0"/>
          <c:showPercent val="0"/>
          <c:showBubbleSize val="0"/>
        </c:dLbls>
        <c:gapWidth val="219"/>
        <c:overlap val="-27"/>
        <c:axId val="467149704"/>
        <c:axId val="467155936"/>
      </c:barChart>
      <c:catAx>
        <c:axId val="4671497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7155936"/>
        <c:crosses val="autoZero"/>
        <c:auto val="1"/>
        <c:lblAlgn val="ctr"/>
        <c:lblOffset val="100"/>
        <c:noMultiLvlLbl val="0"/>
      </c:catAx>
      <c:valAx>
        <c:axId val="4671559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71497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TMNAS</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1">
                  <c:v>810</c:v>
                </c:pt>
                <c:pt idx="2">
                  <c:v>435</c:v>
                </c:pt>
                <c:pt idx="3">
                  <c:v>726</c:v>
                </c:pt>
                <c:pt idx="4">
                  <c:v>544</c:v>
                </c:pt>
                <c:pt idx="5">
                  <c:v>358</c:v>
                </c:pt>
                <c:pt idx="6">
                  <c:v>585</c:v>
                </c:pt>
                <c:pt idx="7">
                  <c:v>862</c:v>
                </c:pt>
                <c:pt idx="8">
                  <c:v>725</c:v>
                </c:pt>
                <c:pt idx="9">
                  <c:v>1333</c:v>
                </c:pt>
                <c:pt idx="10">
                  <c:v>1303</c:v>
                </c:pt>
                <c:pt idx="11">
                  <c:v>1418</c:v>
                </c:pt>
              </c:numCache>
            </c:numRef>
          </c:val>
          <c:extLst>
            <c:ext xmlns:c16="http://schemas.microsoft.com/office/drawing/2014/chart" uri="{C3380CC4-5D6E-409C-BE32-E72D297353CC}">
              <c16:uniqueId val="{00000000-07AC-479F-A8C3-27A4EEBCD1EF}"/>
            </c:ext>
          </c:extLst>
        </c:ser>
        <c:dLbls>
          <c:showLegendKey val="0"/>
          <c:showVal val="0"/>
          <c:showCatName val="0"/>
          <c:showSerName val="0"/>
          <c:showPercent val="0"/>
          <c:showBubbleSize val="0"/>
        </c:dLbls>
        <c:gapWidth val="219"/>
        <c:overlap val="-27"/>
        <c:axId val="416703552"/>
        <c:axId val="416702240"/>
      </c:barChart>
      <c:dateAx>
        <c:axId val="4167035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6702240"/>
        <c:crosses val="autoZero"/>
        <c:auto val="1"/>
        <c:lblOffset val="100"/>
        <c:baseTimeUnit val="months"/>
      </c:dateAx>
      <c:valAx>
        <c:axId val="4167022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67035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1/5/2023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1/5/2023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1/5/2023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1/5/2023</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1/5/2023</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1/5/2023</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1/5/2023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1/5/2023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1/5/2023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1/5/2023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B8471E-2F14-4095-A722-1BE835C39C74}"/>
              </a:ext>
            </a:extLst>
          </p:cNvPr>
          <p:cNvSpPr>
            <a:spLocks noGrp="1"/>
          </p:cNvSpPr>
          <p:nvPr>
            <p:ph type="ctrTitle"/>
          </p:nvPr>
        </p:nvSpPr>
        <p:spPr/>
        <p:txBody>
          <a:bodyPr/>
          <a:lstStyle/>
          <a:p>
            <a:r>
              <a:rPr lang="en-US"/>
              <a:t>TMNAS Social Media</a:t>
            </a:r>
          </a:p>
        </p:txBody>
      </p:sp>
      <p:sp>
        <p:nvSpPr>
          <p:cNvPr id="3" name="Subtitle 2">
            <a:extLst>
              <a:ext uri="{FF2B5EF4-FFF2-40B4-BE49-F238E27FC236}">
                <a16:creationId xmlns:a16="http://schemas.microsoft.com/office/drawing/2014/main" id="{1B5D75C6-5EE0-4DE4-A4D6-057864B870F1}"/>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1153766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BFF24C-B6E0-4C45-8602-89894481E510}"/>
              </a:ext>
            </a:extLst>
          </p:cNvPr>
          <p:cNvSpPr>
            <a:spLocks noGrp="1"/>
          </p:cNvSpPr>
          <p:nvPr>
            <p:ph type="title"/>
          </p:nvPr>
        </p:nvSpPr>
        <p:spPr/>
        <p:txBody>
          <a:bodyPr/>
          <a:lstStyle/>
          <a:p>
            <a:r>
              <a:rPr lang="en-US"/>
              <a:t>Overall Overall Audience | TMNAS</a:t>
            </a:r>
          </a:p>
        </p:txBody>
      </p:sp>
      <p:graphicFrame>
        <p:nvGraphicFramePr>
          <p:cNvPr id="6" name="Chart Placeholder 5">
            <a:extLst>
              <a:ext uri="{FF2B5EF4-FFF2-40B4-BE49-F238E27FC236}">
                <a16:creationId xmlns:a16="http://schemas.microsoft.com/office/drawing/2014/main" id="{98C1C770-6085-4D0D-A6C3-737E9C57F21A}"/>
              </a:ext>
            </a:extLst>
          </p:cNvPr>
          <p:cNvGraphicFramePr>
            <a:graphicFrameLocks noGrp="1"/>
          </p:cNvGraphicFramePr>
          <p:nvPr>
            <p:ph type="chart" sz="quarter" idx="13"/>
            <p:extLst>
              <p:ext uri="{D42A27DB-BD31-4B8C-83A1-F6EECF244321}">
                <p14:modId xmlns:p14="http://schemas.microsoft.com/office/powerpoint/2010/main" val="296577829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E142A5B-4B40-4170-B7C0-E7E3D73AC839}"/>
              </a:ext>
            </a:extLst>
          </p:cNvPr>
          <p:cNvSpPr>
            <a:spLocks noGrp="1"/>
          </p:cNvSpPr>
          <p:nvPr>
            <p:ph type="body" sz="quarter" idx="14"/>
          </p:nvPr>
        </p:nvSpPr>
        <p:spPr/>
        <p:txBody>
          <a:bodyPr/>
          <a:lstStyle/>
          <a:p>
            <a:r>
              <a:rPr lang="en-US"/>
              <a:t>12/01/2022 - 12/31/2022</a:t>
            </a:r>
          </a:p>
        </p:txBody>
      </p:sp>
      <p:sp>
        <p:nvSpPr>
          <p:cNvPr id="5" name="Footer Placeholder 4">
            <a:extLst>
              <a:ext uri="{FF2B5EF4-FFF2-40B4-BE49-F238E27FC236}">
                <a16:creationId xmlns:a16="http://schemas.microsoft.com/office/drawing/2014/main" id="{DA26ACE3-46F0-4722-B045-CD4DC48D406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432641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BE6226-1874-4EE7-B1A5-1E5B7D4C992A}"/>
              </a:ext>
            </a:extLst>
          </p:cNvPr>
          <p:cNvSpPr>
            <a:spLocks noGrp="1"/>
          </p:cNvSpPr>
          <p:nvPr>
            <p:ph type="title"/>
          </p:nvPr>
        </p:nvSpPr>
        <p:spPr/>
        <p:txBody>
          <a:bodyPr/>
          <a:lstStyle/>
          <a:p>
            <a:r>
              <a:rPr lang="en-US"/>
              <a:t>Twitter Key Metrics Table | TMNAS</a:t>
            </a:r>
          </a:p>
        </p:txBody>
      </p:sp>
      <p:graphicFrame>
        <p:nvGraphicFramePr>
          <p:cNvPr id="5" name="Table Placeholder 4">
            <a:extLst>
              <a:ext uri="{FF2B5EF4-FFF2-40B4-BE49-F238E27FC236}">
                <a16:creationId xmlns:a16="http://schemas.microsoft.com/office/drawing/2014/main" id="{F40CF39B-BAEE-4937-8114-41D1F3880B66}"/>
              </a:ext>
            </a:extLst>
          </p:cNvPr>
          <p:cNvGraphicFramePr>
            <a:graphicFrameLocks noGrp="1"/>
          </p:cNvGraphicFramePr>
          <p:nvPr>
            <p:ph type="tbl" sz="quarter" idx="13"/>
            <p:extLst>
              <p:ext uri="{D42A27DB-BD31-4B8C-83A1-F6EECF244321}">
                <p14:modId xmlns:p14="http://schemas.microsoft.com/office/powerpoint/2010/main" val="27089686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4170260340"/>
                    </a:ext>
                  </a:extLst>
                </a:gridCol>
                <a:gridCol w="576072">
                  <a:extLst>
                    <a:ext uri="{9D8B030D-6E8A-4147-A177-3AD203B41FA5}">
                      <a16:colId xmlns:a16="http://schemas.microsoft.com/office/drawing/2014/main" val="439066203"/>
                    </a:ext>
                  </a:extLst>
                </a:gridCol>
                <a:gridCol w="576072">
                  <a:extLst>
                    <a:ext uri="{9D8B030D-6E8A-4147-A177-3AD203B41FA5}">
                      <a16:colId xmlns:a16="http://schemas.microsoft.com/office/drawing/2014/main" val="1967954146"/>
                    </a:ext>
                  </a:extLst>
                </a:gridCol>
                <a:gridCol w="576072">
                  <a:extLst>
                    <a:ext uri="{9D8B030D-6E8A-4147-A177-3AD203B41FA5}">
                      <a16:colId xmlns:a16="http://schemas.microsoft.com/office/drawing/2014/main" val="4176783892"/>
                    </a:ext>
                  </a:extLst>
                </a:gridCol>
                <a:gridCol w="576072">
                  <a:extLst>
                    <a:ext uri="{9D8B030D-6E8A-4147-A177-3AD203B41FA5}">
                      <a16:colId xmlns:a16="http://schemas.microsoft.com/office/drawing/2014/main" val="3356698234"/>
                    </a:ext>
                  </a:extLst>
                </a:gridCol>
                <a:gridCol w="576072">
                  <a:extLst>
                    <a:ext uri="{9D8B030D-6E8A-4147-A177-3AD203B41FA5}">
                      <a16:colId xmlns:a16="http://schemas.microsoft.com/office/drawing/2014/main" val="1804453218"/>
                    </a:ext>
                  </a:extLst>
                </a:gridCol>
                <a:gridCol w="576072">
                  <a:extLst>
                    <a:ext uri="{9D8B030D-6E8A-4147-A177-3AD203B41FA5}">
                      <a16:colId xmlns:a16="http://schemas.microsoft.com/office/drawing/2014/main" val="2600525684"/>
                    </a:ext>
                  </a:extLst>
                </a:gridCol>
                <a:gridCol w="576072">
                  <a:extLst>
                    <a:ext uri="{9D8B030D-6E8A-4147-A177-3AD203B41FA5}">
                      <a16:colId xmlns:a16="http://schemas.microsoft.com/office/drawing/2014/main" val="1533682233"/>
                    </a:ext>
                  </a:extLst>
                </a:gridCol>
                <a:gridCol w="576072">
                  <a:extLst>
                    <a:ext uri="{9D8B030D-6E8A-4147-A177-3AD203B41FA5}">
                      <a16:colId xmlns:a16="http://schemas.microsoft.com/office/drawing/2014/main" val="1222660965"/>
                    </a:ext>
                  </a:extLst>
                </a:gridCol>
                <a:gridCol w="576072">
                  <a:extLst>
                    <a:ext uri="{9D8B030D-6E8A-4147-A177-3AD203B41FA5}">
                      <a16:colId xmlns:a16="http://schemas.microsoft.com/office/drawing/2014/main" val="1150276588"/>
                    </a:ext>
                  </a:extLst>
                </a:gridCol>
                <a:gridCol w="576072">
                  <a:extLst>
                    <a:ext uri="{9D8B030D-6E8A-4147-A177-3AD203B41FA5}">
                      <a16:colId xmlns:a16="http://schemas.microsoft.com/office/drawing/2014/main" val="1635161781"/>
                    </a:ext>
                  </a:extLst>
                </a:gridCol>
                <a:gridCol w="576072">
                  <a:extLst>
                    <a:ext uri="{9D8B030D-6E8A-4147-A177-3AD203B41FA5}">
                      <a16:colId xmlns:a16="http://schemas.microsoft.com/office/drawing/2014/main" val="521276087"/>
                    </a:ext>
                  </a:extLst>
                </a:gridCol>
                <a:gridCol w="576072">
                  <a:extLst>
                    <a:ext uri="{9D8B030D-6E8A-4147-A177-3AD203B41FA5}">
                      <a16:colId xmlns:a16="http://schemas.microsoft.com/office/drawing/2014/main" val="3511890976"/>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226045999"/>
                  </a:ext>
                </a:extLst>
              </a:tr>
              <a:tr h="370840">
                <a:tc>
                  <a:txBody>
                    <a:bodyPr/>
                    <a:lstStyle/>
                    <a:p>
                      <a:r>
                        <a:rPr lang="en-US" sz="1000"/>
                        <a:t>179</a:t>
                      </a:r>
                    </a:p>
                  </a:txBody>
                  <a:tcPr/>
                </a:tc>
                <a:tc>
                  <a:txBody>
                    <a:bodyPr/>
                    <a:lstStyle/>
                    <a:p>
                      <a:r>
                        <a:rPr lang="en-US" sz="1000"/>
                        <a:t>0</a:t>
                      </a:r>
                    </a:p>
                  </a:txBody>
                  <a:tcPr/>
                </a:tc>
                <a:tc>
                  <a:txBody>
                    <a:bodyPr/>
                    <a:lstStyle/>
                    <a:p>
                      <a:r>
                        <a:rPr lang="en-US" sz="1000"/>
                        <a:t>15</a:t>
                      </a:r>
                    </a:p>
                  </a:txBody>
                  <a:tcPr/>
                </a:tc>
                <a:tc>
                  <a:txBody>
                    <a:bodyPr/>
                    <a:lstStyle/>
                    <a:p>
                      <a:r>
                        <a:rPr lang="en-US" sz="1000"/>
                        <a:t>14</a:t>
                      </a:r>
                    </a:p>
                  </a:txBody>
                  <a:tcPr/>
                </a:tc>
                <a:tc>
                  <a:txBody>
                    <a:bodyPr/>
                    <a:lstStyle/>
                    <a:p>
                      <a:r>
                        <a:rPr lang="en-US" sz="1000"/>
                        <a:t>1</a:t>
                      </a:r>
                    </a:p>
                  </a:txBody>
                  <a:tcPr/>
                </a:tc>
                <a:tc>
                  <a:txBody>
                    <a:bodyPr/>
                    <a:lstStyle/>
                    <a:p>
                      <a:r>
                        <a:rPr lang="en-US" sz="1000"/>
                        <a:t>0</a:t>
                      </a:r>
                    </a:p>
                  </a:txBody>
                  <a:tcPr/>
                </a:tc>
                <a:tc>
                  <a:txBody>
                    <a:bodyPr/>
                    <a:lstStyle/>
                    <a:p>
                      <a:r>
                        <a:rPr lang="en-US" sz="1000"/>
                        <a:t>1</a:t>
                      </a:r>
                    </a:p>
                  </a:txBody>
                  <a:tcPr/>
                </a:tc>
                <a:tc>
                  <a:txBody>
                    <a:bodyPr/>
                    <a:lstStyle/>
                    <a:p>
                      <a:r>
                        <a:rPr lang="en-US" sz="1000"/>
                        <a:t>1</a:t>
                      </a:r>
                    </a:p>
                  </a:txBody>
                  <a:tcPr/>
                </a:tc>
                <a:tc>
                  <a:txBody>
                    <a:bodyPr/>
                    <a:lstStyle/>
                    <a:p>
                      <a:r>
                        <a:rPr lang="en-US" sz="1000"/>
                        <a:t>7</a:t>
                      </a:r>
                    </a:p>
                  </a:txBody>
                  <a:tcPr/>
                </a:tc>
                <a:tc>
                  <a:txBody>
                    <a:bodyPr/>
                    <a:lstStyle/>
                    <a:p>
                      <a:r>
                        <a:rPr lang="en-US" sz="1000"/>
                        <a:t>0</a:t>
                      </a:r>
                    </a:p>
                  </a:txBody>
                  <a:tcPr/>
                </a:tc>
                <a:tc>
                  <a:txBody>
                    <a:bodyPr/>
                    <a:lstStyle/>
                    <a:p>
                      <a:r>
                        <a:rPr lang="en-US" sz="1000"/>
                        <a:t>1</a:t>
                      </a:r>
                    </a:p>
                  </a:txBody>
                  <a:tcPr/>
                </a:tc>
                <a:tc>
                  <a:txBody>
                    <a:bodyPr/>
                    <a:lstStyle/>
                    <a:p>
                      <a:r>
                        <a:rPr lang="en-US" sz="1000"/>
                        <a:t>0.3192 %</a:t>
                      </a:r>
                    </a:p>
                  </a:txBody>
                  <a:tcPr/>
                </a:tc>
                <a:tc>
                  <a:txBody>
                    <a:bodyPr/>
                    <a:lstStyle/>
                    <a:p>
                      <a:r>
                        <a:rPr lang="en-US" sz="1000"/>
                        <a:t>0.0 %</a:t>
                      </a:r>
                    </a:p>
                  </a:txBody>
                  <a:tcPr/>
                </a:tc>
                <a:extLst>
                  <a:ext uri="{0D108BD9-81ED-4DB2-BD59-A6C34878D82A}">
                    <a16:rowId xmlns:a16="http://schemas.microsoft.com/office/drawing/2014/main" val="1095500330"/>
                  </a:ext>
                </a:extLst>
              </a:tr>
            </a:tbl>
          </a:graphicData>
        </a:graphic>
      </p:graphicFrame>
      <p:sp>
        <p:nvSpPr>
          <p:cNvPr id="4" name="Text Placeholder 3">
            <a:extLst>
              <a:ext uri="{FF2B5EF4-FFF2-40B4-BE49-F238E27FC236}">
                <a16:creationId xmlns:a16="http://schemas.microsoft.com/office/drawing/2014/main" id="{B12E191F-99F2-4724-9E35-B579F7B73042}"/>
              </a:ext>
            </a:extLst>
          </p:cNvPr>
          <p:cNvSpPr>
            <a:spLocks noGrp="1"/>
          </p:cNvSpPr>
          <p:nvPr>
            <p:ph type="body" sz="quarter" idx="14"/>
          </p:nvPr>
        </p:nvSpPr>
        <p:spPr/>
        <p:txBody>
          <a:bodyPr/>
          <a:lstStyle/>
          <a:p>
            <a:r>
              <a:rPr lang="en-US"/>
              <a:t>12/01/2022 - 12/31/2022</a:t>
            </a:r>
          </a:p>
        </p:txBody>
      </p:sp>
    </p:spTree>
    <p:extLst>
      <p:ext uri="{BB962C8B-B14F-4D97-AF65-F5344CB8AC3E}">
        <p14:creationId xmlns:p14="http://schemas.microsoft.com/office/powerpoint/2010/main" val="22758326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F0AD69-3C85-4C83-AFAA-ACA8D826E5F0}"/>
              </a:ext>
            </a:extLst>
          </p:cNvPr>
          <p:cNvSpPr>
            <a:spLocks noGrp="1"/>
          </p:cNvSpPr>
          <p:nvPr>
            <p:ph type="title"/>
          </p:nvPr>
        </p:nvSpPr>
        <p:spPr/>
        <p:txBody>
          <a:bodyPr/>
          <a:lstStyle/>
          <a:p>
            <a:r>
              <a:rPr lang="en-US"/>
              <a:t>Twitter Twitter Followers Change | TMNAS</a:t>
            </a:r>
          </a:p>
        </p:txBody>
      </p:sp>
      <p:graphicFrame>
        <p:nvGraphicFramePr>
          <p:cNvPr id="6" name="Chart Placeholder 5">
            <a:extLst>
              <a:ext uri="{FF2B5EF4-FFF2-40B4-BE49-F238E27FC236}">
                <a16:creationId xmlns:a16="http://schemas.microsoft.com/office/drawing/2014/main" id="{61D6AB70-6327-406F-97B2-15BDF5A6CC01}"/>
              </a:ext>
            </a:extLst>
          </p:cNvPr>
          <p:cNvGraphicFramePr>
            <a:graphicFrameLocks noGrp="1"/>
          </p:cNvGraphicFramePr>
          <p:nvPr>
            <p:ph type="chart" sz="quarter" idx="13"/>
            <p:extLst>
              <p:ext uri="{D42A27DB-BD31-4B8C-83A1-F6EECF244321}">
                <p14:modId xmlns:p14="http://schemas.microsoft.com/office/powerpoint/2010/main" val="250485110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0D8582F-003C-48CB-A17B-2909A3C83D5C}"/>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F54058F8-7F5D-4FB0-8E1E-B17BFD1547F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447350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DD9790-4418-420A-95AD-99258E099689}"/>
              </a:ext>
            </a:extLst>
          </p:cNvPr>
          <p:cNvSpPr>
            <a:spLocks noGrp="1"/>
          </p:cNvSpPr>
          <p:nvPr>
            <p:ph type="title"/>
          </p:nvPr>
        </p:nvSpPr>
        <p:spPr/>
        <p:txBody>
          <a:bodyPr/>
          <a:lstStyle/>
          <a:p>
            <a:r>
              <a:rPr lang="en-US"/>
              <a:t>Twitter Average Interactions Per Tweet | TMNAS</a:t>
            </a:r>
          </a:p>
        </p:txBody>
      </p:sp>
      <p:graphicFrame>
        <p:nvGraphicFramePr>
          <p:cNvPr id="6" name="Chart Placeholder 5">
            <a:extLst>
              <a:ext uri="{FF2B5EF4-FFF2-40B4-BE49-F238E27FC236}">
                <a16:creationId xmlns:a16="http://schemas.microsoft.com/office/drawing/2014/main" id="{E1CFE1EA-A73A-4410-B515-77ADF45A401A}"/>
              </a:ext>
            </a:extLst>
          </p:cNvPr>
          <p:cNvGraphicFramePr>
            <a:graphicFrameLocks noGrp="1"/>
          </p:cNvGraphicFramePr>
          <p:nvPr>
            <p:ph type="chart" sz="quarter" idx="13"/>
            <p:extLst>
              <p:ext uri="{D42A27DB-BD31-4B8C-83A1-F6EECF244321}">
                <p14:modId xmlns:p14="http://schemas.microsoft.com/office/powerpoint/2010/main" val="271797972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5EDD4E9-12F5-4021-98E2-D0CDEC4F80A7}"/>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B966F7D5-3407-4414-8327-B1E4610AC13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938947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1D7AD6-D140-4024-BC15-403DC7D77A46}"/>
              </a:ext>
            </a:extLst>
          </p:cNvPr>
          <p:cNvSpPr>
            <a:spLocks noGrp="1"/>
          </p:cNvSpPr>
          <p:nvPr>
            <p:ph type="title"/>
          </p:nvPr>
        </p:nvSpPr>
        <p:spPr/>
        <p:txBody>
          <a:bodyPr/>
          <a:lstStyle/>
          <a:p>
            <a:r>
              <a:rPr lang="en-US"/>
              <a:t>Twitter Total Interactions Per Month | TMNAS</a:t>
            </a:r>
          </a:p>
        </p:txBody>
      </p:sp>
      <p:graphicFrame>
        <p:nvGraphicFramePr>
          <p:cNvPr id="6" name="Chart Placeholder 5">
            <a:extLst>
              <a:ext uri="{FF2B5EF4-FFF2-40B4-BE49-F238E27FC236}">
                <a16:creationId xmlns:a16="http://schemas.microsoft.com/office/drawing/2014/main" id="{80C4CD09-5F11-48A7-96A5-0CD94F7A3D42}"/>
              </a:ext>
            </a:extLst>
          </p:cNvPr>
          <p:cNvGraphicFramePr>
            <a:graphicFrameLocks noGrp="1"/>
          </p:cNvGraphicFramePr>
          <p:nvPr>
            <p:ph type="chart" sz="quarter" idx="13"/>
            <p:extLst>
              <p:ext uri="{D42A27DB-BD31-4B8C-83A1-F6EECF244321}">
                <p14:modId xmlns:p14="http://schemas.microsoft.com/office/powerpoint/2010/main" val="247746563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11CF0FE-3BF2-4D72-8EF2-17E8EB7BDD06}"/>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EED4A873-46DE-4FAA-887A-4B2875AA80C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048700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9824AC-A5DB-4A99-A6A6-DAC571EE6227}"/>
              </a:ext>
            </a:extLst>
          </p:cNvPr>
          <p:cNvSpPr>
            <a:spLocks noGrp="1"/>
          </p:cNvSpPr>
          <p:nvPr>
            <p:ph type="title"/>
          </p:nvPr>
        </p:nvSpPr>
        <p:spPr/>
        <p:txBody>
          <a:bodyPr/>
          <a:lstStyle/>
          <a:p>
            <a:r>
              <a:rPr lang="en-US"/>
              <a:t>Twitter Own and Retweeted Tweets Table | TMNAS - 1 of 4</a:t>
            </a:r>
          </a:p>
        </p:txBody>
      </p:sp>
      <p:graphicFrame>
        <p:nvGraphicFramePr>
          <p:cNvPr id="5" name="Table Placeholder 4">
            <a:extLst>
              <a:ext uri="{FF2B5EF4-FFF2-40B4-BE49-F238E27FC236}">
                <a16:creationId xmlns:a16="http://schemas.microsoft.com/office/drawing/2014/main" id="{B2B4CCB0-0E5E-44DA-A6F3-B0B9528D77A4}"/>
              </a:ext>
            </a:extLst>
          </p:cNvPr>
          <p:cNvGraphicFramePr>
            <a:graphicFrameLocks noGrp="1"/>
          </p:cNvGraphicFramePr>
          <p:nvPr>
            <p:ph type="tbl" sz="quarter" idx="13"/>
            <p:extLst>
              <p:ext uri="{D42A27DB-BD31-4B8C-83A1-F6EECF244321}">
                <p14:modId xmlns:p14="http://schemas.microsoft.com/office/powerpoint/2010/main" val="17201746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204667156"/>
                    </a:ext>
                  </a:extLst>
                </a:gridCol>
                <a:gridCol w="493776">
                  <a:extLst>
                    <a:ext uri="{9D8B030D-6E8A-4147-A177-3AD203B41FA5}">
                      <a16:colId xmlns:a16="http://schemas.microsoft.com/office/drawing/2014/main" val="3400551949"/>
                    </a:ext>
                  </a:extLst>
                </a:gridCol>
                <a:gridCol w="1069848">
                  <a:extLst>
                    <a:ext uri="{9D8B030D-6E8A-4147-A177-3AD203B41FA5}">
                      <a16:colId xmlns:a16="http://schemas.microsoft.com/office/drawing/2014/main" val="3223136944"/>
                    </a:ext>
                  </a:extLst>
                </a:gridCol>
                <a:gridCol w="1069848">
                  <a:extLst>
                    <a:ext uri="{9D8B030D-6E8A-4147-A177-3AD203B41FA5}">
                      <a16:colId xmlns:a16="http://schemas.microsoft.com/office/drawing/2014/main" val="3861624106"/>
                    </a:ext>
                  </a:extLst>
                </a:gridCol>
                <a:gridCol w="1069848">
                  <a:extLst>
                    <a:ext uri="{9D8B030D-6E8A-4147-A177-3AD203B41FA5}">
                      <a16:colId xmlns:a16="http://schemas.microsoft.com/office/drawing/2014/main" val="1386829922"/>
                    </a:ext>
                  </a:extLst>
                </a:gridCol>
                <a:gridCol w="1069848">
                  <a:extLst>
                    <a:ext uri="{9D8B030D-6E8A-4147-A177-3AD203B41FA5}">
                      <a16:colId xmlns:a16="http://schemas.microsoft.com/office/drawing/2014/main" val="719752584"/>
                    </a:ext>
                  </a:extLst>
                </a:gridCol>
                <a:gridCol w="1069848">
                  <a:extLst>
                    <a:ext uri="{9D8B030D-6E8A-4147-A177-3AD203B41FA5}">
                      <a16:colId xmlns:a16="http://schemas.microsoft.com/office/drawing/2014/main" val="1382667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8181367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@TMNA_Services - 2022-12-05 16:20:51</a:t>
                      </a:r>
                      <a:r>
                        <a:rPr kumimoji="0" lang="en-US" sz="1000" b="0" i="0" u="none" strike="noStrike" kern="1200" cap="none" spc="0" normalizeH="0" baseline="0" noProof="0">
                          <a:ln>
                            <a:noFill/>
                          </a:ln>
                          <a:solidFill>
                            <a:prstClr val="black"/>
                          </a:solidFill>
                          <a:effectLst/>
                          <a:uLnTx/>
                          <a:uFillTx/>
                          <a:latin typeface="+mn-lt"/>
                          <a:ea typeface="+mn-ea"/>
                          <a:cs typeface="+mn-cs"/>
                        </a:rPr>
                        <a:t>
 This week, the TMNAS DE&amp;amp;I Council participated in an offsite accelerator workshop at Villanova!  Together and with the help of @goperfeqta, they participated in teambuilding activities and did some groundbreaking work on our DEI Strategic Roadmap. https://t.co/TLr8DOsa2e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12/06/2022 19:05:47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1.6760 %</a:t>
                      </a:r>
                    </a:p>
                  </a:txBody>
                  <a:tcPr/>
                </a:tc>
                <a:extLst>
                  <a:ext uri="{0D108BD9-81ED-4DB2-BD59-A6C34878D82A}">
                    <a16:rowId xmlns:a16="http://schemas.microsoft.com/office/drawing/2014/main" val="1116837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@TMNA_Services - 2022-12-29 13:59:30</a:t>
                      </a:r>
                      <a:r>
                        <a:rPr kumimoji="0" lang="en-US" sz="1000" b="0" i="0" u="none" strike="noStrike" kern="1200" cap="none" spc="0" normalizeH="0" baseline="0" noProof="0">
                          <a:ln>
                            <a:noFill/>
                          </a:ln>
                          <a:solidFill>
                            <a:prstClr val="black"/>
                          </a:solidFill>
                          <a:effectLst/>
                          <a:uLnTx/>
                          <a:uFillTx/>
                          <a:latin typeface="+mn-lt"/>
                          <a:ea typeface="+mn-ea"/>
                          <a:cs typeface="+mn-cs"/>
                        </a:rPr>
                        <a:t>
 Please meet 3 dedicated members of our TMNAS Diversity, Equity, &amp;amp; Inclusion Team, Jess, Zach, and Jim! https://t.co/wgEcodLr2a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12/30/2022 01:05:27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1.1111 %</a:t>
                      </a:r>
                    </a:p>
                  </a:txBody>
                  <a:tcPr/>
                </a:tc>
                <a:extLst>
                  <a:ext uri="{0D108BD9-81ED-4DB2-BD59-A6C34878D82A}">
                    <a16:rowId xmlns:a16="http://schemas.microsoft.com/office/drawing/2014/main" val="2261963841"/>
                  </a:ext>
                </a:extLst>
              </a:tr>
            </a:tbl>
          </a:graphicData>
        </a:graphic>
      </p:graphicFrame>
      <p:sp>
        <p:nvSpPr>
          <p:cNvPr id="4" name="Text Placeholder 3">
            <a:extLst>
              <a:ext uri="{FF2B5EF4-FFF2-40B4-BE49-F238E27FC236}">
                <a16:creationId xmlns:a16="http://schemas.microsoft.com/office/drawing/2014/main" id="{1C9DC762-B113-4C46-9FAA-FF353DA6B083}"/>
              </a:ext>
            </a:extLst>
          </p:cNvPr>
          <p:cNvSpPr>
            <a:spLocks noGrp="1"/>
          </p:cNvSpPr>
          <p:nvPr>
            <p:ph type="body" sz="quarter" idx="14"/>
          </p:nvPr>
        </p:nvSpPr>
        <p:spPr/>
        <p:txBody>
          <a:bodyPr/>
          <a:lstStyle/>
          <a:p>
            <a:r>
              <a:rPr lang="en-US"/>
              <a:t>12/01/2022 - 12/31/2022</a:t>
            </a:r>
          </a:p>
        </p:txBody>
      </p:sp>
    </p:spTree>
    <p:extLst>
      <p:ext uri="{BB962C8B-B14F-4D97-AF65-F5344CB8AC3E}">
        <p14:creationId xmlns:p14="http://schemas.microsoft.com/office/powerpoint/2010/main" val="8642807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6E27BA-BE0F-426D-9558-08239BFEA19F}"/>
              </a:ext>
            </a:extLst>
          </p:cNvPr>
          <p:cNvSpPr>
            <a:spLocks noGrp="1"/>
          </p:cNvSpPr>
          <p:nvPr>
            <p:ph type="title"/>
          </p:nvPr>
        </p:nvSpPr>
        <p:spPr/>
        <p:txBody>
          <a:bodyPr/>
          <a:lstStyle/>
          <a:p>
            <a:r>
              <a:rPr lang="en-US"/>
              <a:t>Twitter Own and Retweeted Tweets Table | TMNAS - 2 of 4</a:t>
            </a:r>
          </a:p>
        </p:txBody>
      </p:sp>
      <p:graphicFrame>
        <p:nvGraphicFramePr>
          <p:cNvPr id="5" name="Table Placeholder 4">
            <a:extLst>
              <a:ext uri="{FF2B5EF4-FFF2-40B4-BE49-F238E27FC236}">
                <a16:creationId xmlns:a16="http://schemas.microsoft.com/office/drawing/2014/main" id="{D6D57DDE-1BC3-4E77-9693-AE1A97730A82}"/>
              </a:ext>
            </a:extLst>
          </p:cNvPr>
          <p:cNvGraphicFramePr>
            <a:graphicFrameLocks noGrp="1"/>
          </p:cNvGraphicFramePr>
          <p:nvPr>
            <p:ph type="tbl" sz="quarter" idx="13"/>
            <p:extLst>
              <p:ext uri="{D42A27DB-BD31-4B8C-83A1-F6EECF244321}">
                <p14:modId xmlns:p14="http://schemas.microsoft.com/office/powerpoint/2010/main" val="20066523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607773440"/>
                    </a:ext>
                  </a:extLst>
                </a:gridCol>
                <a:gridCol w="493776">
                  <a:extLst>
                    <a:ext uri="{9D8B030D-6E8A-4147-A177-3AD203B41FA5}">
                      <a16:colId xmlns:a16="http://schemas.microsoft.com/office/drawing/2014/main" val="2479176464"/>
                    </a:ext>
                  </a:extLst>
                </a:gridCol>
                <a:gridCol w="1069848">
                  <a:extLst>
                    <a:ext uri="{9D8B030D-6E8A-4147-A177-3AD203B41FA5}">
                      <a16:colId xmlns:a16="http://schemas.microsoft.com/office/drawing/2014/main" val="3565451586"/>
                    </a:ext>
                  </a:extLst>
                </a:gridCol>
                <a:gridCol w="1069848">
                  <a:extLst>
                    <a:ext uri="{9D8B030D-6E8A-4147-A177-3AD203B41FA5}">
                      <a16:colId xmlns:a16="http://schemas.microsoft.com/office/drawing/2014/main" val="1586714273"/>
                    </a:ext>
                  </a:extLst>
                </a:gridCol>
                <a:gridCol w="1069848">
                  <a:extLst>
                    <a:ext uri="{9D8B030D-6E8A-4147-A177-3AD203B41FA5}">
                      <a16:colId xmlns:a16="http://schemas.microsoft.com/office/drawing/2014/main" val="3173980137"/>
                    </a:ext>
                  </a:extLst>
                </a:gridCol>
                <a:gridCol w="1069848">
                  <a:extLst>
                    <a:ext uri="{9D8B030D-6E8A-4147-A177-3AD203B41FA5}">
                      <a16:colId xmlns:a16="http://schemas.microsoft.com/office/drawing/2014/main" val="2242222158"/>
                    </a:ext>
                  </a:extLst>
                </a:gridCol>
                <a:gridCol w="1069848">
                  <a:extLst>
                    <a:ext uri="{9D8B030D-6E8A-4147-A177-3AD203B41FA5}">
                      <a16:colId xmlns:a16="http://schemas.microsoft.com/office/drawing/2014/main" val="15774006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8905526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@TMNA_Services - 2022-12-09 11:29:02</a:t>
                      </a:r>
                      <a:r>
                        <a:rPr kumimoji="0" lang="en-US" sz="1000" b="0" i="0" u="none" strike="noStrike" kern="1200" cap="none" spc="0" normalizeH="0" baseline="0" noProof="0">
                          <a:ln>
                            <a:noFill/>
                          </a:ln>
                          <a:solidFill>
                            <a:prstClr val="black"/>
                          </a:solidFill>
                          <a:effectLst/>
                          <a:uLnTx/>
                          <a:uFillTx/>
                          <a:latin typeface="+mn-lt"/>
                          <a:ea typeface="+mn-ea"/>
                          <a:cs typeface="+mn-cs"/>
                        </a:rPr>
                        <a:t>
 Our HR team attended the Best Places to Work in PA awards dinner. TMNAS was nominated in the Large Employers category.
We're proud to announce we got 5TH PLACE, our best yet!
Thank you to all of our employees for making TMNAS one of the Best Places to Work in PA! https://t.co/mpdrERqLD1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12/10/2022 01:05:32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0.5587 %</a:t>
                      </a:r>
                    </a:p>
                  </a:txBody>
                  <a:tcPr/>
                </a:tc>
                <a:extLst>
                  <a:ext uri="{0D108BD9-81ED-4DB2-BD59-A6C34878D82A}">
                    <a16:rowId xmlns:a16="http://schemas.microsoft.com/office/drawing/2014/main" val="1261436929"/>
                  </a:ext>
                </a:extLst>
              </a:tr>
            </a:tbl>
          </a:graphicData>
        </a:graphic>
      </p:graphicFrame>
      <p:sp>
        <p:nvSpPr>
          <p:cNvPr id="4" name="Text Placeholder 3">
            <a:extLst>
              <a:ext uri="{FF2B5EF4-FFF2-40B4-BE49-F238E27FC236}">
                <a16:creationId xmlns:a16="http://schemas.microsoft.com/office/drawing/2014/main" id="{B6F76280-D464-4610-8F4C-9CD5DC51D622}"/>
              </a:ext>
            </a:extLst>
          </p:cNvPr>
          <p:cNvSpPr>
            <a:spLocks noGrp="1"/>
          </p:cNvSpPr>
          <p:nvPr>
            <p:ph type="body" sz="quarter" idx="14"/>
          </p:nvPr>
        </p:nvSpPr>
        <p:spPr/>
        <p:txBody>
          <a:bodyPr/>
          <a:lstStyle/>
          <a:p>
            <a:r>
              <a:rPr lang="en-US"/>
              <a:t>12/01/2022 - 12/31/2022</a:t>
            </a:r>
          </a:p>
        </p:txBody>
      </p:sp>
    </p:spTree>
    <p:extLst>
      <p:ext uri="{BB962C8B-B14F-4D97-AF65-F5344CB8AC3E}">
        <p14:creationId xmlns:p14="http://schemas.microsoft.com/office/powerpoint/2010/main" val="29336261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9B18A9-06EC-4822-863C-6B912292B450}"/>
              </a:ext>
            </a:extLst>
          </p:cNvPr>
          <p:cNvSpPr>
            <a:spLocks noGrp="1"/>
          </p:cNvSpPr>
          <p:nvPr>
            <p:ph type="title"/>
          </p:nvPr>
        </p:nvSpPr>
        <p:spPr/>
        <p:txBody>
          <a:bodyPr/>
          <a:lstStyle/>
          <a:p>
            <a:r>
              <a:rPr lang="en-US"/>
              <a:t>Twitter Own and Retweeted Tweets Table | TMNAS - 3 of 4</a:t>
            </a:r>
          </a:p>
        </p:txBody>
      </p:sp>
      <p:graphicFrame>
        <p:nvGraphicFramePr>
          <p:cNvPr id="5" name="Table Placeholder 4">
            <a:extLst>
              <a:ext uri="{FF2B5EF4-FFF2-40B4-BE49-F238E27FC236}">
                <a16:creationId xmlns:a16="http://schemas.microsoft.com/office/drawing/2014/main" id="{D64044D6-AE1D-4CF7-AFAF-39CC04FC0BEF}"/>
              </a:ext>
            </a:extLst>
          </p:cNvPr>
          <p:cNvGraphicFramePr>
            <a:graphicFrameLocks noGrp="1"/>
          </p:cNvGraphicFramePr>
          <p:nvPr>
            <p:ph type="tbl" sz="quarter" idx="13"/>
            <p:extLst>
              <p:ext uri="{D42A27DB-BD31-4B8C-83A1-F6EECF244321}">
                <p14:modId xmlns:p14="http://schemas.microsoft.com/office/powerpoint/2010/main" val="4582154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224021369"/>
                    </a:ext>
                  </a:extLst>
                </a:gridCol>
                <a:gridCol w="493776">
                  <a:extLst>
                    <a:ext uri="{9D8B030D-6E8A-4147-A177-3AD203B41FA5}">
                      <a16:colId xmlns:a16="http://schemas.microsoft.com/office/drawing/2014/main" val="42446735"/>
                    </a:ext>
                  </a:extLst>
                </a:gridCol>
                <a:gridCol w="1069848">
                  <a:extLst>
                    <a:ext uri="{9D8B030D-6E8A-4147-A177-3AD203B41FA5}">
                      <a16:colId xmlns:a16="http://schemas.microsoft.com/office/drawing/2014/main" val="4017994352"/>
                    </a:ext>
                  </a:extLst>
                </a:gridCol>
                <a:gridCol w="1069848">
                  <a:extLst>
                    <a:ext uri="{9D8B030D-6E8A-4147-A177-3AD203B41FA5}">
                      <a16:colId xmlns:a16="http://schemas.microsoft.com/office/drawing/2014/main" val="1126019623"/>
                    </a:ext>
                  </a:extLst>
                </a:gridCol>
                <a:gridCol w="1069848">
                  <a:extLst>
                    <a:ext uri="{9D8B030D-6E8A-4147-A177-3AD203B41FA5}">
                      <a16:colId xmlns:a16="http://schemas.microsoft.com/office/drawing/2014/main" val="2279415253"/>
                    </a:ext>
                  </a:extLst>
                </a:gridCol>
                <a:gridCol w="1069848">
                  <a:extLst>
                    <a:ext uri="{9D8B030D-6E8A-4147-A177-3AD203B41FA5}">
                      <a16:colId xmlns:a16="http://schemas.microsoft.com/office/drawing/2014/main" val="876311978"/>
                    </a:ext>
                  </a:extLst>
                </a:gridCol>
                <a:gridCol w="1069848">
                  <a:extLst>
                    <a:ext uri="{9D8B030D-6E8A-4147-A177-3AD203B41FA5}">
                      <a16:colId xmlns:a16="http://schemas.microsoft.com/office/drawing/2014/main" val="37238044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3586436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@TMNA_Services - 2022-12-30 15:09:36</a:t>
                      </a:r>
                      <a:r>
                        <a:rPr kumimoji="0" lang="en-US" sz="1000" b="0" i="0" u="none" strike="noStrike" kern="1200" cap="none" spc="0" normalizeH="0" baseline="0" noProof="0">
                          <a:ln>
                            <a:noFill/>
                          </a:ln>
                          <a:solidFill>
                            <a:prstClr val="black"/>
                          </a:solidFill>
                          <a:effectLst/>
                          <a:uLnTx/>
                          <a:uFillTx/>
                          <a:latin typeface="+mn-lt"/>
                          <a:ea typeface="+mn-ea"/>
                          <a:cs typeface="+mn-cs"/>
                        </a:rPr>
                        <a:t>
 Mark Proska, who has served as our Chief Actuarial and Risk Officer for nearly a decade, announced earlier this year that he's headed to retirement after an incredible career.
Thank you for all that you've done for our organization, Mark, and good luck with whatever comes next! https://t.co/nDFKERqkfy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12/31/2022 19:05:30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0.5587 %</a:t>
                      </a:r>
                    </a:p>
                  </a:txBody>
                  <a:tcPr/>
                </a:tc>
                <a:extLst>
                  <a:ext uri="{0D108BD9-81ED-4DB2-BD59-A6C34878D82A}">
                    <a16:rowId xmlns:a16="http://schemas.microsoft.com/office/drawing/2014/main" val="4172761982"/>
                  </a:ext>
                </a:extLst>
              </a:tr>
            </a:tbl>
          </a:graphicData>
        </a:graphic>
      </p:graphicFrame>
      <p:sp>
        <p:nvSpPr>
          <p:cNvPr id="4" name="Text Placeholder 3">
            <a:extLst>
              <a:ext uri="{FF2B5EF4-FFF2-40B4-BE49-F238E27FC236}">
                <a16:creationId xmlns:a16="http://schemas.microsoft.com/office/drawing/2014/main" id="{DF6EC94B-E50D-4963-951D-751B43DB030A}"/>
              </a:ext>
            </a:extLst>
          </p:cNvPr>
          <p:cNvSpPr>
            <a:spLocks noGrp="1"/>
          </p:cNvSpPr>
          <p:nvPr>
            <p:ph type="body" sz="quarter" idx="14"/>
          </p:nvPr>
        </p:nvSpPr>
        <p:spPr/>
        <p:txBody>
          <a:bodyPr/>
          <a:lstStyle/>
          <a:p>
            <a:r>
              <a:rPr lang="en-US"/>
              <a:t>12/01/2022 - 12/31/2022</a:t>
            </a:r>
          </a:p>
        </p:txBody>
      </p:sp>
    </p:spTree>
    <p:extLst>
      <p:ext uri="{BB962C8B-B14F-4D97-AF65-F5344CB8AC3E}">
        <p14:creationId xmlns:p14="http://schemas.microsoft.com/office/powerpoint/2010/main" val="67013333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7DEF17-F7FD-413A-9CEE-7B0329C37665}"/>
              </a:ext>
            </a:extLst>
          </p:cNvPr>
          <p:cNvSpPr>
            <a:spLocks noGrp="1"/>
          </p:cNvSpPr>
          <p:nvPr>
            <p:ph type="title"/>
          </p:nvPr>
        </p:nvSpPr>
        <p:spPr/>
        <p:txBody>
          <a:bodyPr/>
          <a:lstStyle/>
          <a:p>
            <a:r>
              <a:rPr lang="en-US"/>
              <a:t>Twitter Own and Retweeted Tweets Table | TMNAS - 4 of 4</a:t>
            </a:r>
          </a:p>
        </p:txBody>
      </p:sp>
      <p:graphicFrame>
        <p:nvGraphicFramePr>
          <p:cNvPr id="5" name="Table Placeholder 4">
            <a:extLst>
              <a:ext uri="{FF2B5EF4-FFF2-40B4-BE49-F238E27FC236}">
                <a16:creationId xmlns:a16="http://schemas.microsoft.com/office/drawing/2014/main" id="{7F66B30C-9DE4-4D14-8EF1-0EC65073CD6D}"/>
              </a:ext>
            </a:extLst>
          </p:cNvPr>
          <p:cNvGraphicFramePr>
            <a:graphicFrameLocks noGrp="1"/>
          </p:cNvGraphicFramePr>
          <p:nvPr>
            <p:ph type="tbl" sz="quarter" idx="13"/>
            <p:extLst>
              <p:ext uri="{D42A27DB-BD31-4B8C-83A1-F6EECF244321}">
                <p14:modId xmlns:p14="http://schemas.microsoft.com/office/powerpoint/2010/main" val="3850142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45810266"/>
                    </a:ext>
                  </a:extLst>
                </a:gridCol>
                <a:gridCol w="493776">
                  <a:extLst>
                    <a:ext uri="{9D8B030D-6E8A-4147-A177-3AD203B41FA5}">
                      <a16:colId xmlns:a16="http://schemas.microsoft.com/office/drawing/2014/main" val="2428814524"/>
                    </a:ext>
                  </a:extLst>
                </a:gridCol>
                <a:gridCol w="1069848">
                  <a:extLst>
                    <a:ext uri="{9D8B030D-6E8A-4147-A177-3AD203B41FA5}">
                      <a16:colId xmlns:a16="http://schemas.microsoft.com/office/drawing/2014/main" val="123226724"/>
                    </a:ext>
                  </a:extLst>
                </a:gridCol>
                <a:gridCol w="1069848">
                  <a:extLst>
                    <a:ext uri="{9D8B030D-6E8A-4147-A177-3AD203B41FA5}">
                      <a16:colId xmlns:a16="http://schemas.microsoft.com/office/drawing/2014/main" val="334596560"/>
                    </a:ext>
                  </a:extLst>
                </a:gridCol>
                <a:gridCol w="1069848">
                  <a:extLst>
                    <a:ext uri="{9D8B030D-6E8A-4147-A177-3AD203B41FA5}">
                      <a16:colId xmlns:a16="http://schemas.microsoft.com/office/drawing/2014/main" val="265745258"/>
                    </a:ext>
                  </a:extLst>
                </a:gridCol>
                <a:gridCol w="1069848">
                  <a:extLst>
                    <a:ext uri="{9D8B030D-6E8A-4147-A177-3AD203B41FA5}">
                      <a16:colId xmlns:a16="http://schemas.microsoft.com/office/drawing/2014/main" val="3486609535"/>
                    </a:ext>
                  </a:extLst>
                </a:gridCol>
                <a:gridCol w="1069848">
                  <a:extLst>
                    <a:ext uri="{9D8B030D-6E8A-4147-A177-3AD203B41FA5}">
                      <a16:colId xmlns:a16="http://schemas.microsoft.com/office/drawing/2014/main" val="34513532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3011364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@TMNA_Services - 2022-12-16 16:13:06</a:t>
                      </a:r>
                      <a:r>
                        <a:rPr kumimoji="0" lang="en-US" sz="1000" b="0" i="0" u="none" strike="noStrike" kern="1200" cap="none" spc="0" normalizeH="0" baseline="0" noProof="0">
                          <a:ln>
                            <a:noFill/>
                          </a:ln>
                          <a:solidFill>
                            <a:prstClr val="black"/>
                          </a:solidFill>
                          <a:effectLst/>
                          <a:uLnTx/>
                          <a:uFillTx/>
                          <a:latin typeface="+mn-lt"/>
                          <a:ea typeface="+mn-ea"/>
                          <a:cs typeface="+mn-cs"/>
                        </a:rPr>
                        <a:t>
 Discovering and retaining top talent in a recession will come with its unqiue challenges.
CHRO and CLO Caryn Angelson is aware of these challenges and has the right strategies to combat them.
Caryn recently provided her insights at the @Evanta NY Executive CHRO Summit. https://t.co/U2ABA0umTx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12/19/2022 13:05:26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0.5556 %</a:t>
                      </a:r>
                    </a:p>
                  </a:txBody>
                  <a:tcPr/>
                </a:tc>
                <a:extLst>
                  <a:ext uri="{0D108BD9-81ED-4DB2-BD59-A6C34878D82A}">
                    <a16:rowId xmlns:a16="http://schemas.microsoft.com/office/drawing/2014/main" val="1701233638"/>
                  </a:ext>
                </a:extLst>
              </a:tr>
            </a:tbl>
          </a:graphicData>
        </a:graphic>
      </p:graphicFrame>
      <p:sp>
        <p:nvSpPr>
          <p:cNvPr id="4" name="Text Placeholder 3">
            <a:extLst>
              <a:ext uri="{FF2B5EF4-FFF2-40B4-BE49-F238E27FC236}">
                <a16:creationId xmlns:a16="http://schemas.microsoft.com/office/drawing/2014/main" id="{901E4EE2-6373-4D72-A4E4-1D343796D817}"/>
              </a:ext>
            </a:extLst>
          </p:cNvPr>
          <p:cNvSpPr>
            <a:spLocks noGrp="1"/>
          </p:cNvSpPr>
          <p:nvPr>
            <p:ph type="body" sz="quarter" idx="14"/>
          </p:nvPr>
        </p:nvSpPr>
        <p:spPr/>
        <p:txBody>
          <a:bodyPr/>
          <a:lstStyle/>
          <a:p>
            <a:r>
              <a:rPr lang="en-US"/>
              <a:t>12/01/2022 - 12/31/2022</a:t>
            </a:r>
          </a:p>
        </p:txBody>
      </p:sp>
    </p:spTree>
    <p:extLst>
      <p:ext uri="{BB962C8B-B14F-4D97-AF65-F5344CB8AC3E}">
        <p14:creationId xmlns:p14="http://schemas.microsoft.com/office/powerpoint/2010/main" val="4989545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E005AD-2EC7-4047-AD3D-B2541E32EA1A}"/>
              </a:ext>
            </a:extLst>
          </p:cNvPr>
          <p:cNvSpPr>
            <a:spLocks noGrp="1"/>
          </p:cNvSpPr>
          <p:nvPr>
            <p:ph type="title"/>
          </p:nvPr>
        </p:nvSpPr>
        <p:spPr/>
        <p:txBody>
          <a:bodyPr/>
          <a:lstStyle/>
          <a:p>
            <a:r>
              <a:rPr lang="en-US"/>
              <a:t>LinkedIn Key Metrics Table | TMNAS</a:t>
            </a:r>
          </a:p>
        </p:txBody>
      </p:sp>
      <p:graphicFrame>
        <p:nvGraphicFramePr>
          <p:cNvPr id="5" name="Table Placeholder 4">
            <a:extLst>
              <a:ext uri="{FF2B5EF4-FFF2-40B4-BE49-F238E27FC236}">
                <a16:creationId xmlns:a16="http://schemas.microsoft.com/office/drawing/2014/main" id="{DC422E23-06BB-480A-BE79-11803F8B53EB}"/>
              </a:ext>
            </a:extLst>
          </p:cNvPr>
          <p:cNvGraphicFramePr>
            <a:graphicFrameLocks noGrp="1"/>
          </p:cNvGraphicFramePr>
          <p:nvPr>
            <p:ph type="tbl" sz="quarter" idx="13"/>
            <p:extLst>
              <p:ext uri="{D42A27DB-BD31-4B8C-83A1-F6EECF244321}">
                <p14:modId xmlns:p14="http://schemas.microsoft.com/office/powerpoint/2010/main" val="12698619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701294183"/>
                    </a:ext>
                  </a:extLst>
                </a:gridCol>
                <a:gridCol w="658368">
                  <a:extLst>
                    <a:ext uri="{9D8B030D-6E8A-4147-A177-3AD203B41FA5}">
                      <a16:colId xmlns:a16="http://schemas.microsoft.com/office/drawing/2014/main" val="2565021344"/>
                    </a:ext>
                  </a:extLst>
                </a:gridCol>
                <a:gridCol w="658368">
                  <a:extLst>
                    <a:ext uri="{9D8B030D-6E8A-4147-A177-3AD203B41FA5}">
                      <a16:colId xmlns:a16="http://schemas.microsoft.com/office/drawing/2014/main" val="552545906"/>
                    </a:ext>
                  </a:extLst>
                </a:gridCol>
                <a:gridCol w="658368">
                  <a:extLst>
                    <a:ext uri="{9D8B030D-6E8A-4147-A177-3AD203B41FA5}">
                      <a16:colId xmlns:a16="http://schemas.microsoft.com/office/drawing/2014/main" val="1037933436"/>
                    </a:ext>
                  </a:extLst>
                </a:gridCol>
                <a:gridCol w="658368">
                  <a:extLst>
                    <a:ext uri="{9D8B030D-6E8A-4147-A177-3AD203B41FA5}">
                      <a16:colId xmlns:a16="http://schemas.microsoft.com/office/drawing/2014/main" val="334499951"/>
                    </a:ext>
                  </a:extLst>
                </a:gridCol>
                <a:gridCol w="658368">
                  <a:extLst>
                    <a:ext uri="{9D8B030D-6E8A-4147-A177-3AD203B41FA5}">
                      <a16:colId xmlns:a16="http://schemas.microsoft.com/office/drawing/2014/main" val="2771941739"/>
                    </a:ext>
                  </a:extLst>
                </a:gridCol>
                <a:gridCol w="658368">
                  <a:extLst>
                    <a:ext uri="{9D8B030D-6E8A-4147-A177-3AD203B41FA5}">
                      <a16:colId xmlns:a16="http://schemas.microsoft.com/office/drawing/2014/main" val="1080332715"/>
                    </a:ext>
                  </a:extLst>
                </a:gridCol>
                <a:gridCol w="658368">
                  <a:extLst>
                    <a:ext uri="{9D8B030D-6E8A-4147-A177-3AD203B41FA5}">
                      <a16:colId xmlns:a16="http://schemas.microsoft.com/office/drawing/2014/main" val="297574981"/>
                    </a:ext>
                  </a:extLst>
                </a:gridCol>
                <a:gridCol w="658368">
                  <a:extLst>
                    <a:ext uri="{9D8B030D-6E8A-4147-A177-3AD203B41FA5}">
                      <a16:colId xmlns:a16="http://schemas.microsoft.com/office/drawing/2014/main" val="28629416"/>
                    </a:ext>
                  </a:extLst>
                </a:gridCol>
                <a:gridCol w="658368">
                  <a:extLst>
                    <a:ext uri="{9D8B030D-6E8A-4147-A177-3AD203B41FA5}">
                      <a16:colId xmlns:a16="http://schemas.microsoft.com/office/drawing/2014/main" val="2672285919"/>
                    </a:ext>
                  </a:extLst>
                </a:gridCol>
                <a:gridCol w="658368">
                  <a:extLst>
                    <a:ext uri="{9D8B030D-6E8A-4147-A177-3AD203B41FA5}">
                      <a16:colId xmlns:a16="http://schemas.microsoft.com/office/drawing/2014/main" val="574684752"/>
                    </a:ext>
                  </a:extLst>
                </a:gridCol>
                <a:gridCol w="658368">
                  <a:extLst>
                    <a:ext uri="{9D8B030D-6E8A-4147-A177-3AD203B41FA5}">
                      <a16:colId xmlns:a16="http://schemas.microsoft.com/office/drawing/2014/main" val="3192419147"/>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Shares</a:t>
                      </a:r>
                    </a:p>
                  </a:txBody>
                  <a:tcPr/>
                </a:tc>
                <a:tc>
                  <a:txBody>
                    <a:bodyPr/>
                    <a:lstStyle/>
                    <a:p>
                      <a:r>
                        <a:rPr lang="en-US" sz="1000"/>
                        <a:t>Avg. Shares</a:t>
                      </a:r>
                    </a:p>
                  </a:txBody>
                  <a:tcPr/>
                </a:tc>
                <a:tc>
                  <a:txBody>
                    <a:bodyPr/>
                    <a:lstStyle/>
                    <a:p>
                      <a:r>
                        <a:rPr lang="en-US" sz="1000"/>
                        <a:t>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extLst>
                  <a:ext uri="{0D108BD9-81ED-4DB2-BD59-A6C34878D82A}">
                    <a16:rowId xmlns:a16="http://schemas.microsoft.com/office/drawing/2014/main" val="3267492748"/>
                  </a:ext>
                </a:extLst>
              </a:tr>
              <a:tr h="370840">
                <a:tc>
                  <a:txBody>
                    <a:bodyPr/>
                    <a:lstStyle/>
                    <a:p>
                      <a:r>
                        <a:rPr lang="en-US" sz="1000"/>
                        <a:t>9202</a:t>
                      </a:r>
                    </a:p>
                  </a:txBody>
                  <a:tcPr/>
                </a:tc>
                <a:tc>
                  <a:txBody>
                    <a:bodyPr/>
                    <a:lstStyle/>
                    <a:p>
                      <a:r>
                        <a:rPr lang="en-US" sz="1000"/>
                        <a:t>183</a:t>
                      </a:r>
                    </a:p>
                  </a:txBody>
                  <a:tcPr/>
                </a:tc>
                <a:tc>
                  <a:txBody>
                    <a:bodyPr/>
                    <a:lstStyle/>
                    <a:p>
                      <a:r>
                        <a:rPr lang="en-US" sz="1000"/>
                        <a:t>20</a:t>
                      </a:r>
                    </a:p>
                  </a:txBody>
                  <a:tcPr/>
                </a:tc>
                <a:tc>
                  <a:txBody>
                    <a:bodyPr/>
                    <a:lstStyle/>
                    <a:p>
                      <a:r>
                        <a:rPr lang="en-US" sz="1000"/>
                        <a:t>715</a:t>
                      </a:r>
                    </a:p>
                  </a:txBody>
                  <a:tcPr/>
                </a:tc>
                <a:tc>
                  <a:txBody>
                    <a:bodyPr/>
                    <a:lstStyle/>
                    <a:p>
                      <a:r>
                        <a:rPr lang="en-US" sz="1000"/>
                        <a:t>42.058823529412</a:t>
                      </a:r>
                    </a:p>
                  </a:txBody>
                  <a:tcPr/>
                </a:tc>
                <a:tc>
                  <a:txBody>
                    <a:bodyPr/>
                    <a:lstStyle/>
                    <a:p>
                      <a:r>
                        <a:rPr lang="en-US" sz="1000"/>
                        <a:t>41</a:t>
                      </a:r>
                    </a:p>
                  </a:txBody>
                  <a:tcPr/>
                </a:tc>
                <a:tc>
                  <a:txBody>
                    <a:bodyPr/>
                    <a:lstStyle/>
                    <a:p>
                      <a:r>
                        <a:rPr lang="en-US" sz="1000"/>
                        <a:t>15</a:t>
                      </a:r>
                    </a:p>
                  </a:txBody>
                  <a:tcPr/>
                </a:tc>
                <a:tc>
                  <a:txBody>
                    <a:bodyPr/>
                    <a:lstStyle/>
                    <a:p>
                      <a:r>
                        <a:rPr lang="en-US" sz="1000"/>
                        <a:t>0.88235294117647</a:t>
                      </a:r>
                    </a:p>
                  </a:txBody>
                  <a:tcPr/>
                </a:tc>
                <a:tc>
                  <a:txBody>
                    <a:bodyPr/>
                    <a:lstStyle/>
                    <a:p>
                      <a:r>
                        <a:rPr lang="en-US" sz="1000"/>
                        <a:t>5441</a:t>
                      </a:r>
                    </a:p>
                  </a:txBody>
                  <a:tcPr/>
                </a:tc>
                <a:tc>
                  <a:txBody>
                    <a:bodyPr/>
                    <a:lstStyle/>
                    <a:p>
                      <a:r>
                        <a:rPr lang="en-US" sz="1000"/>
                        <a:t>28410</a:t>
                      </a:r>
                    </a:p>
                  </a:txBody>
                  <a:tcPr/>
                </a:tc>
                <a:tc>
                  <a:txBody>
                    <a:bodyPr/>
                    <a:lstStyle/>
                    <a:p>
                      <a:r>
                        <a:rPr lang="en-US" sz="1000"/>
                        <a:t>1671.1764705882</a:t>
                      </a:r>
                    </a:p>
                  </a:txBody>
                  <a:tcPr/>
                </a:tc>
                <a:tc>
                  <a:txBody>
                    <a:bodyPr/>
                    <a:lstStyle/>
                    <a:p>
                      <a:r>
                        <a:rPr lang="en-US" sz="1000"/>
                        <a:t>13.880757286479 %</a:t>
                      </a:r>
                    </a:p>
                  </a:txBody>
                  <a:tcPr/>
                </a:tc>
                <a:extLst>
                  <a:ext uri="{0D108BD9-81ED-4DB2-BD59-A6C34878D82A}">
                    <a16:rowId xmlns:a16="http://schemas.microsoft.com/office/drawing/2014/main" val="355588610"/>
                  </a:ext>
                </a:extLst>
              </a:tr>
            </a:tbl>
          </a:graphicData>
        </a:graphic>
      </p:graphicFrame>
      <p:sp>
        <p:nvSpPr>
          <p:cNvPr id="4" name="Text Placeholder 3">
            <a:extLst>
              <a:ext uri="{FF2B5EF4-FFF2-40B4-BE49-F238E27FC236}">
                <a16:creationId xmlns:a16="http://schemas.microsoft.com/office/drawing/2014/main" id="{BD591D3A-53BC-46D4-A0BF-7D6A64DDFDDD}"/>
              </a:ext>
            </a:extLst>
          </p:cNvPr>
          <p:cNvSpPr>
            <a:spLocks noGrp="1"/>
          </p:cNvSpPr>
          <p:nvPr>
            <p:ph type="body" sz="quarter" idx="14"/>
          </p:nvPr>
        </p:nvSpPr>
        <p:spPr/>
        <p:txBody>
          <a:bodyPr/>
          <a:lstStyle/>
          <a:p>
            <a:r>
              <a:rPr lang="en-US"/>
              <a:t>12/01/2022 - 12/31/2022</a:t>
            </a:r>
          </a:p>
        </p:txBody>
      </p:sp>
    </p:spTree>
    <p:extLst>
      <p:ext uri="{BB962C8B-B14F-4D97-AF65-F5344CB8AC3E}">
        <p14:creationId xmlns:p14="http://schemas.microsoft.com/office/powerpoint/2010/main" val="34254450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C8660C-E557-4352-9E66-2811C106F56D}"/>
              </a:ext>
            </a:extLst>
          </p:cNvPr>
          <p:cNvSpPr>
            <a:spLocks noGrp="1"/>
          </p:cNvSpPr>
          <p:nvPr>
            <p:ph type="title"/>
          </p:nvPr>
        </p:nvSpPr>
        <p:spPr/>
        <p:txBody>
          <a:bodyPr/>
          <a:lstStyle/>
          <a:p>
            <a:r>
              <a:rPr lang="en-US"/>
              <a:t>LinkedIn LinkedIn Followers Change | TMNAS</a:t>
            </a:r>
          </a:p>
        </p:txBody>
      </p:sp>
      <p:graphicFrame>
        <p:nvGraphicFramePr>
          <p:cNvPr id="6" name="Chart Placeholder 5">
            <a:extLst>
              <a:ext uri="{FF2B5EF4-FFF2-40B4-BE49-F238E27FC236}">
                <a16:creationId xmlns:a16="http://schemas.microsoft.com/office/drawing/2014/main" id="{3AC8999F-E678-4B9F-AF5F-DD219777E38D}"/>
              </a:ext>
            </a:extLst>
          </p:cNvPr>
          <p:cNvGraphicFramePr>
            <a:graphicFrameLocks noGrp="1"/>
          </p:cNvGraphicFramePr>
          <p:nvPr>
            <p:ph type="chart" sz="quarter" idx="13"/>
            <p:extLst>
              <p:ext uri="{D42A27DB-BD31-4B8C-83A1-F6EECF244321}">
                <p14:modId xmlns:p14="http://schemas.microsoft.com/office/powerpoint/2010/main" val="112839309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AD434EA-BF02-4CBA-9734-2DFFA69BC3EE}"/>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B3EE3BA7-B76F-4214-A697-5854A65EF2F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1051615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B989EA-A24B-49B8-B99F-AF5526B22613}"/>
              </a:ext>
            </a:extLst>
          </p:cNvPr>
          <p:cNvSpPr>
            <a:spLocks noGrp="1"/>
          </p:cNvSpPr>
          <p:nvPr>
            <p:ph type="title"/>
          </p:nvPr>
        </p:nvSpPr>
        <p:spPr/>
        <p:txBody>
          <a:bodyPr/>
          <a:lstStyle/>
          <a:p>
            <a:r>
              <a:rPr lang="en-US"/>
              <a:t>LinkedIn Average Interactions Per LinkedIn Update | TMNAS</a:t>
            </a:r>
          </a:p>
        </p:txBody>
      </p:sp>
      <p:graphicFrame>
        <p:nvGraphicFramePr>
          <p:cNvPr id="6" name="Chart Placeholder 5">
            <a:extLst>
              <a:ext uri="{FF2B5EF4-FFF2-40B4-BE49-F238E27FC236}">
                <a16:creationId xmlns:a16="http://schemas.microsoft.com/office/drawing/2014/main" id="{332244CC-1D93-4D3B-8621-FD9BA51C8A89}"/>
              </a:ext>
            </a:extLst>
          </p:cNvPr>
          <p:cNvGraphicFramePr>
            <a:graphicFrameLocks noGrp="1"/>
          </p:cNvGraphicFramePr>
          <p:nvPr>
            <p:ph type="chart" sz="quarter" idx="13"/>
            <p:extLst>
              <p:ext uri="{D42A27DB-BD31-4B8C-83A1-F6EECF244321}">
                <p14:modId xmlns:p14="http://schemas.microsoft.com/office/powerpoint/2010/main" val="52633238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52DB9C5-82EF-4954-B7BF-89420D54DBBD}"/>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600740BD-F1D1-4CA5-AC7F-60C1CAA242B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9485202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6C63B4-F8F2-41D7-B8E8-E173C30E1529}"/>
              </a:ext>
            </a:extLst>
          </p:cNvPr>
          <p:cNvSpPr>
            <a:spLocks noGrp="1"/>
          </p:cNvSpPr>
          <p:nvPr>
            <p:ph type="title"/>
          </p:nvPr>
        </p:nvSpPr>
        <p:spPr/>
        <p:txBody>
          <a:bodyPr/>
          <a:lstStyle/>
          <a:p>
            <a:r>
              <a:rPr lang="en-US"/>
              <a:t>LinkedIn Total Interactions Per Month | TMNAS</a:t>
            </a:r>
          </a:p>
        </p:txBody>
      </p:sp>
      <p:graphicFrame>
        <p:nvGraphicFramePr>
          <p:cNvPr id="6" name="Chart Placeholder 5">
            <a:extLst>
              <a:ext uri="{FF2B5EF4-FFF2-40B4-BE49-F238E27FC236}">
                <a16:creationId xmlns:a16="http://schemas.microsoft.com/office/drawing/2014/main" id="{F6431E5F-9F33-43D6-A41A-F8ECA42D68AD}"/>
              </a:ext>
            </a:extLst>
          </p:cNvPr>
          <p:cNvGraphicFramePr>
            <a:graphicFrameLocks noGrp="1"/>
          </p:cNvGraphicFramePr>
          <p:nvPr>
            <p:ph type="chart" sz="quarter" idx="13"/>
            <p:extLst>
              <p:ext uri="{D42A27DB-BD31-4B8C-83A1-F6EECF244321}">
                <p14:modId xmlns:p14="http://schemas.microsoft.com/office/powerpoint/2010/main" val="205291532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7CBE40A-F40D-4799-AB4A-D2647D47196E}"/>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B109327E-A593-41F6-ABEA-D66DFDB211E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8832595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52E9C1-5734-4EFE-81CF-E153CFDA57B6}"/>
              </a:ext>
            </a:extLst>
          </p:cNvPr>
          <p:cNvSpPr>
            <a:spLocks noGrp="1"/>
          </p:cNvSpPr>
          <p:nvPr>
            <p:ph type="title"/>
          </p:nvPr>
        </p:nvSpPr>
        <p:spPr/>
        <p:txBody>
          <a:bodyPr/>
          <a:lstStyle/>
          <a:p>
            <a:r>
              <a:rPr lang="en-US"/>
              <a:t>LinkedIn Post Impressions | TMNAS</a:t>
            </a:r>
          </a:p>
        </p:txBody>
      </p:sp>
      <p:graphicFrame>
        <p:nvGraphicFramePr>
          <p:cNvPr id="6" name="Chart Placeholder 5">
            <a:extLst>
              <a:ext uri="{FF2B5EF4-FFF2-40B4-BE49-F238E27FC236}">
                <a16:creationId xmlns:a16="http://schemas.microsoft.com/office/drawing/2014/main" id="{C4AF42F8-281D-4580-9E58-5142F4D7BC23}"/>
              </a:ext>
            </a:extLst>
          </p:cNvPr>
          <p:cNvGraphicFramePr>
            <a:graphicFrameLocks noGrp="1"/>
          </p:cNvGraphicFramePr>
          <p:nvPr>
            <p:ph type="chart" sz="quarter" idx="13"/>
            <p:extLst>
              <p:ext uri="{D42A27DB-BD31-4B8C-83A1-F6EECF244321}">
                <p14:modId xmlns:p14="http://schemas.microsoft.com/office/powerpoint/2010/main" val="215931424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6C31E49-82F4-4F77-B832-3FF8C158F164}"/>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E2B6E4DF-9ECE-4B3A-9F82-B04D19CD289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2873870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DCE46D-A677-4BEC-91C3-27B9F99A88F0}"/>
              </a:ext>
            </a:extLst>
          </p:cNvPr>
          <p:cNvSpPr>
            <a:spLocks noGrp="1"/>
          </p:cNvSpPr>
          <p:nvPr>
            <p:ph type="title"/>
          </p:nvPr>
        </p:nvSpPr>
        <p:spPr/>
        <p:txBody>
          <a:bodyPr/>
          <a:lstStyle/>
          <a:p>
            <a:r>
              <a:rPr lang="en-US"/>
              <a:t>LinkedIn Posts Table | TMNAS - 1 of 3</a:t>
            </a:r>
          </a:p>
        </p:txBody>
      </p:sp>
      <p:graphicFrame>
        <p:nvGraphicFramePr>
          <p:cNvPr id="5" name="Table Placeholder 4">
            <a:extLst>
              <a:ext uri="{FF2B5EF4-FFF2-40B4-BE49-F238E27FC236}">
                <a16:creationId xmlns:a16="http://schemas.microsoft.com/office/drawing/2014/main" id="{F89D1847-FF0C-48A7-95E2-6C3BED702727}"/>
              </a:ext>
            </a:extLst>
          </p:cNvPr>
          <p:cNvGraphicFramePr>
            <a:graphicFrameLocks noGrp="1"/>
          </p:cNvGraphicFramePr>
          <p:nvPr>
            <p:ph type="tbl" sz="quarter" idx="13"/>
            <p:extLst>
              <p:ext uri="{D42A27DB-BD31-4B8C-83A1-F6EECF244321}">
                <p14:modId xmlns:p14="http://schemas.microsoft.com/office/powerpoint/2010/main" val="24569674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688793792"/>
                    </a:ext>
                  </a:extLst>
                </a:gridCol>
                <a:gridCol w="740664">
                  <a:extLst>
                    <a:ext uri="{9D8B030D-6E8A-4147-A177-3AD203B41FA5}">
                      <a16:colId xmlns:a16="http://schemas.microsoft.com/office/drawing/2014/main" val="1304460986"/>
                    </a:ext>
                  </a:extLst>
                </a:gridCol>
                <a:gridCol w="740664">
                  <a:extLst>
                    <a:ext uri="{9D8B030D-6E8A-4147-A177-3AD203B41FA5}">
                      <a16:colId xmlns:a16="http://schemas.microsoft.com/office/drawing/2014/main" val="3464901052"/>
                    </a:ext>
                  </a:extLst>
                </a:gridCol>
                <a:gridCol w="740664">
                  <a:extLst>
                    <a:ext uri="{9D8B030D-6E8A-4147-A177-3AD203B41FA5}">
                      <a16:colId xmlns:a16="http://schemas.microsoft.com/office/drawing/2014/main" val="4011701737"/>
                    </a:ext>
                  </a:extLst>
                </a:gridCol>
                <a:gridCol w="740664">
                  <a:extLst>
                    <a:ext uri="{9D8B030D-6E8A-4147-A177-3AD203B41FA5}">
                      <a16:colId xmlns:a16="http://schemas.microsoft.com/office/drawing/2014/main" val="829275130"/>
                    </a:ext>
                  </a:extLst>
                </a:gridCol>
                <a:gridCol w="740664">
                  <a:extLst>
                    <a:ext uri="{9D8B030D-6E8A-4147-A177-3AD203B41FA5}">
                      <a16:colId xmlns:a16="http://schemas.microsoft.com/office/drawing/2014/main" val="748576820"/>
                    </a:ext>
                  </a:extLst>
                </a:gridCol>
                <a:gridCol w="740664">
                  <a:extLst>
                    <a:ext uri="{9D8B030D-6E8A-4147-A177-3AD203B41FA5}">
                      <a16:colId xmlns:a16="http://schemas.microsoft.com/office/drawing/2014/main" val="3274649736"/>
                    </a:ext>
                  </a:extLst>
                </a:gridCol>
                <a:gridCol w="740664">
                  <a:extLst>
                    <a:ext uri="{9D8B030D-6E8A-4147-A177-3AD203B41FA5}">
                      <a16:colId xmlns:a16="http://schemas.microsoft.com/office/drawing/2014/main" val="1653541849"/>
                    </a:ext>
                  </a:extLst>
                </a:gridCol>
                <a:gridCol w="740664">
                  <a:extLst>
                    <a:ext uri="{9D8B030D-6E8A-4147-A177-3AD203B41FA5}">
                      <a16:colId xmlns:a16="http://schemas.microsoft.com/office/drawing/2014/main" val="8877378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8201922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 Services - 2022-12-30 15:06:47</a:t>
                      </a:r>
                      <a:r>
                        <a:rPr kumimoji="0" lang="en-US" sz="1000" b="0" i="0" u="none" strike="noStrike" kern="1200" cap="none" spc="0" normalizeH="0" baseline="0" noProof="0">
                          <a:ln>
                            <a:noFill/>
                          </a:ln>
                          <a:solidFill>
                            <a:prstClr val="black"/>
                          </a:solidFill>
                          <a:effectLst/>
                          <a:uLnTx/>
                          <a:uFillTx/>
                          <a:latin typeface="+mn-lt"/>
                          <a:ea typeface="+mn-ea"/>
                          <a:cs typeface="+mn-cs"/>
                        </a:rPr>
                        <a:t>
 As we go into the New Year, we say goodbye and good luck to long-time colleague, friend, and mentor.
Mark R Proska who has been with TMNAS since 2013 and has served as our Chief Actuarial and Risk Officer for nearly a decade, announced earlier this year that he's headed to retirement after an incredible career.
Mark was known well around TMNAS for his quick wit, approachability, and certainly his fancy suits! He looks forward to spending even more time soaking up the sun on the Ocean City, NJ beaches with his family.
Thank you for all that you've done for our organization, Mark, and good luck with whatever comes next!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20.840723660873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817959861"/>
                  </a:ext>
                </a:extLst>
              </a:tr>
            </a:tbl>
          </a:graphicData>
        </a:graphic>
      </p:graphicFrame>
      <p:sp>
        <p:nvSpPr>
          <p:cNvPr id="4" name="Text Placeholder 3">
            <a:extLst>
              <a:ext uri="{FF2B5EF4-FFF2-40B4-BE49-F238E27FC236}">
                <a16:creationId xmlns:a16="http://schemas.microsoft.com/office/drawing/2014/main" id="{916D6C54-A15C-4902-81B8-C023FC302A89}"/>
              </a:ext>
            </a:extLst>
          </p:cNvPr>
          <p:cNvSpPr>
            <a:spLocks noGrp="1"/>
          </p:cNvSpPr>
          <p:nvPr>
            <p:ph type="body" sz="quarter" idx="14"/>
          </p:nvPr>
        </p:nvSpPr>
        <p:spPr/>
        <p:txBody>
          <a:bodyPr/>
          <a:lstStyle/>
          <a:p>
            <a:r>
              <a:rPr lang="en-US"/>
              <a:t>12/01/2022 - 12/31/2022</a:t>
            </a:r>
          </a:p>
        </p:txBody>
      </p:sp>
    </p:spTree>
    <p:extLst>
      <p:ext uri="{BB962C8B-B14F-4D97-AF65-F5344CB8AC3E}">
        <p14:creationId xmlns:p14="http://schemas.microsoft.com/office/powerpoint/2010/main" val="252500472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CD400E-6C42-4C4E-83AC-76B8D8F2EE03}"/>
              </a:ext>
            </a:extLst>
          </p:cNvPr>
          <p:cNvSpPr>
            <a:spLocks noGrp="1"/>
          </p:cNvSpPr>
          <p:nvPr>
            <p:ph type="title"/>
          </p:nvPr>
        </p:nvSpPr>
        <p:spPr/>
        <p:txBody>
          <a:bodyPr/>
          <a:lstStyle/>
          <a:p>
            <a:r>
              <a:rPr lang="en-US"/>
              <a:t>LinkedIn Posts Table | TMNAS - 2 of 3</a:t>
            </a:r>
          </a:p>
        </p:txBody>
      </p:sp>
      <p:graphicFrame>
        <p:nvGraphicFramePr>
          <p:cNvPr id="5" name="Table Placeholder 4">
            <a:extLst>
              <a:ext uri="{FF2B5EF4-FFF2-40B4-BE49-F238E27FC236}">
                <a16:creationId xmlns:a16="http://schemas.microsoft.com/office/drawing/2014/main" id="{805116C6-1614-4A16-9018-D45D2A8C8736}"/>
              </a:ext>
            </a:extLst>
          </p:cNvPr>
          <p:cNvGraphicFramePr>
            <a:graphicFrameLocks noGrp="1"/>
          </p:cNvGraphicFramePr>
          <p:nvPr>
            <p:ph type="tbl" sz="quarter" idx="13"/>
            <p:extLst>
              <p:ext uri="{D42A27DB-BD31-4B8C-83A1-F6EECF244321}">
                <p14:modId xmlns:p14="http://schemas.microsoft.com/office/powerpoint/2010/main" val="4188140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901894691"/>
                    </a:ext>
                  </a:extLst>
                </a:gridCol>
                <a:gridCol w="740664">
                  <a:extLst>
                    <a:ext uri="{9D8B030D-6E8A-4147-A177-3AD203B41FA5}">
                      <a16:colId xmlns:a16="http://schemas.microsoft.com/office/drawing/2014/main" val="3829367125"/>
                    </a:ext>
                  </a:extLst>
                </a:gridCol>
                <a:gridCol w="740664">
                  <a:extLst>
                    <a:ext uri="{9D8B030D-6E8A-4147-A177-3AD203B41FA5}">
                      <a16:colId xmlns:a16="http://schemas.microsoft.com/office/drawing/2014/main" val="1383677086"/>
                    </a:ext>
                  </a:extLst>
                </a:gridCol>
                <a:gridCol w="740664">
                  <a:extLst>
                    <a:ext uri="{9D8B030D-6E8A-4147-A177-3AD203B41FA5}">
                      <a16:colId xmlns:a16="http://schemas.microsoft.com/office/drawing/2014/main" val="3109424398"/>
                    </a:ext>
                  </a:extLst>
                </a:gridCol>
                <a:gridCol w="740664">
                  <a:extLst>
                    <a:ext uri="{9D8B030D-6E8A-4147-A177-3AD203B41FA5}">
                      <a16:colId xmlns:a16="http://schemas.microsoft.com/office/drawing/2014/main" val="1768116367"/>
                    </a:ext>
                  </a:extLst>
                </a:gridCol>
                <a:gridCol w="740664">
                  <a:extLst>
                    <a:ext uri="{9D8B030D-6E8A-4147-A177-3AD203B41FA5}">
                      <a16:colId xmlns:a16="http://schemas.microsoft.com/office/drawing/2014/main" val="3298088060"/>
                    </a:ext>
                  </a:extLst>
                </a:gridCol>
                <a:gridCol w="740664">
                  <a:extLst>
                    <a:ext uri="{9D8B030D-6E8A-4147-A177-3AD203B41FA5}">
                      <a16:colId xmlns:a16="http://schemas.microsoft.com/office/drawing/2014/main" val="2377903582"/>
                    </a:ext>
                  </a:extLst>
                </a:gridCol>
                <a:gridCol w="740664">
                  <a:extLst>
                    <a:ext uri="{9D8B030D-6E8A-4147-A177-3AD203B41FA5}">
                      <a16:colId xmlns:a16="http://schemas.microsoft.com/office/drawing/2014/main" val="535359135"/>
                    </a:ext>
                  </a:extLst>
                </a:gridCol>
                <a:gridCol w="740664">
                  <a:extLst>
                    <a:ext uri="{9D8B030D-6E8A-4147-A177-3AD203B41FA5}">
                      <a16:colId xmlns:a16="http://schemas.microsoft.com/office/drawing/2014/main" val="31106421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14185978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 Services - 2022-12-19 15:13:55</a:t>
                      </a:r>
                      <a:r>
                        <a:rPr kumimoji="0" lang="en-US" sz="1000" b="0" i="0" u="none" strike="noStrike" kern="1200" cap="none" spc="0" normalizeH="0" baseline="0" noProof="0">
                          <a:ln>
                            <a:noFill/>
                          </a:ln>
                          <a:solidFill>
                            <a:prstClr val="black"/>
                          </a:solidFill>
                          <a:effectLst/>
                          <a:uLnTx/>
                          <a:uFillTx/>
                          <a:latin typeface="+mn-lt"/>
                          <a:ea typeface="+mn-ea"/>
                          <a:cs typeface="+mn-cs"/>
                        </a:rPr>
                        <a:t>
 Last week, we celebrated our 10th Annual Holiday Party here in Bala Cynwyd with delicious catered food, festive hot beverages, and plenty of recognitions and celebrations! It was great seeing so many employees back in person for this party and also celebrations for our employees located in Honolulu, HI. The Holiday Spirit is alive and well!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66.542381307482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277464722"/>
                  </a:ext>
                </a:extLst>
              </a:tr>
            </a:tbl>
          </a:graphicData>
        </a:graphic>
      </p:graphicFrame>
      <p:sp>
        <p:nvSpPr>
          <p:cNvPr id="4" name="Text Placeholder 3">
            <a:extLst>
              <a:ext uri="{FF2B5EF4-FFF2-40B4-BE49-F238E27FC236}">
                <a16:creationId xmlns:a16="http://schemas.microsoft.com/office/drawing/2014/main" id="{AC574601-A18E-46E0-8A4B-94ED719F0800}"/>
              </a:ext>
            </a:extLst>
          </p:cNvPr>
          <p:cNvSpPr>
            <a:spLocks noGrp="1"/>
          </p:cNvSpPr>
          <p:nvPr>
            <p:ph type="body" sz="quarter" idx="14"/>
          </p:nvPr>
        </p:nvSpPr>
        <p:spPr/>
        <p:txBody>
          <a:bodyPr/>
          <a:lstStyle/>
          <a:p>
            <a:r>
              <a:rPr lang="en-US"/>
              <a:t>12/01/2022 - 12/31/2022</a:t>
            </a:r>
          </a:p>
        </p:txBody>
      </p:sp>
    </p:spTree>
    <p:extLst>
      <p:ext uri="{BB962C8B-B14F-4D97-AF65-F5344CB8AC3E}">
        <p14:creationId xmlns:p14="http://schemas.microsoft.com/office/powerpoint/2010/main" val="244194574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3C0806-C0AF-4041-9BDD-54C00EE6750D}"/>
              </a:ext>
            </a:extLst>
          </p:cNvPr>
          <p:cNvSpPr>
            <a:spLocks noGrp="1"/>
          </p:cNvSpPr>
          <p:nvPr>
            <p:ph type="title"/>
          </p:nvPr>
        </p:nvSpPr>
        <p:spPr/>
        <p:txBody>
          <a:bodyPr/>
          <a:lstStyle/>
          <a:p>
            <a:r>
              <a:rPr lang="en-US"/>
              <a:t>LinkedIn Posts Table | TMNAS - 3 of 3</a:t>
            </a:r>
          </a:p>
        </p:txBody>
      </p:sp>
      <p:graphicFrame>
        <p:nvGraphicFramePr>
          <p:cNvPr id="5" name="Table Placeholder 4">
            <a:extLst>
              <a:ext uri="{FF2B5EF4-FFF2-40B4-BE49-F238E27FC236}">
                <a16:creationId xmlns:a16="http://schemas.microsoft.com/office/drawing/2014/main" id="{AD76F64A-BC53-40DA-B9F3-548896EEB2B2}"/>
              </a:ext>
            </a:extLst>
          </p:cNvPr>
          <p:cNvGraphicFramePr>
            <a:graphicFrameLocks noGrp="1"/>
          </p:cNvGraphicFramePr>
          <p:nvPr>
            <p:ph type="tbl" sz="quarter" idx="13"/>
            <p:extLst>
              <p:ext uri="{D42A27DB-BD31-4B8C-83A1-F6EECF244321}">
                <p14:modId xmlns:p14="http://schemas.microsoft.com/office/powerpoint/2010/main" val="7687865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506099249"/>
                    </a:ext>
                  </a:extLst>
                </a:gridCol>
                <a:gridCol w="740664">
                  <a:extLst>
                    <a:ext uri="{9D8B030D-6E8A-4147-A177-3AD203B41FA5}">
                      <a16:colId xmlns:a16="http://schemas.microsoft.com/office/drawing/2014/main" val="2007712357"/>
                    </a:ext>
                  </a:extLst>
                </a:gridCol>
                <a:gridCol w="740664">
                  <a:extLst>
                    <a:ext uri="{9D8B030D-6E8A-4147-A177-3AD203B41FA5}">
                      <a16:colId xmlns:a16="http://schemas.microsoft.com/office/drawing/2014/main" val="3578905725"/>
                    </a:ext>
                  </a:extLst>
                </a:gridCol>
                <a:gridCol w="740664">
                  <a:extLst>
                    <a:ext uri="{9D8B030D-6E8A-4147-A177-3AD203B41FA5}">
                      <a16:colId xmlns:a16="http://schemas.microsoft.com/office/drawing/2014/main" val="2184233669"/>
                    </a:ext>
                  </a:extLst>
                </a:gridCol>
                <a:gridCol w="740664">
                  <a:extLst>
                    <a:ext uri="{9D8B030D-6E8A-4147-A177-3AD203B41FA5}">
                      <a16:colId xmlns:a16="http://schemas.microsoft.com/office/drawing/2014/main" val="3546922815"/>
                    </a:ext>
                  </a:extLst>
                </a:gridCol>
                <a:gridCol w="740664">
                  <a:extLst>
                    <a:ext uri="{9D8B030D-6E8A-4147-A177-3AD203B41FA5}">
                      <a16:colId xmlns:a16="http://schemas.microsoft.com/office/drawing/2014/main" val="1633516467"/>
                    </a:ext>
                  </a:extLst>
                </a:gridCol>
                <a:gridCol w="740664">
                  <a:extLst>
                    <a:ext uri="{9D8B030D-6E8A-4147-A177-3AD203B41FA5}">
                      <a16:colId xmlns:a16="http://schemas.microsoft.com/office/drawing/2014/main" val="1291721982"/>
                    </a:ext>
                  </a:extLst>
                </a:gridCol>
                <a:gridCol w="740664">
                  <a:extLst>
                    <a:ext uri="{9D8B030D-6E8A-4147-A177-3AD203B41FA5}">
                      <a16:colId xmlns:a16="http://schemas.microsoft.com/office/drawing/2014/main" val="3038122622"/>
                    </a:ext>
                  </a:extLst>
                </a:gridCol>
                <a:gridCol w="740664">
                  <a:extLst>
                    <a:ext uri="{9D8B030D-6E8A-4147-A177-3AD203B41FA5}">
                      <a16:colId xmlns:a16="http://schemas.microsoft.com/office/drawing/2014/main" val="5438203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25138028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 Services - 2022-12-09 11:25:38</a:t>
                      </a:r>
                      <a:r>
                        <a:rPr kumimoji="0" lang="en-US" sz="1000" b="0" i="0" u="none" strike="noStrike" kern="1200" cap="none" spc="0" normalizeH="0" baseline="0" noProof="0">
                          <a:ln>
                            <a:noFill/>
                          </a:ln>
                          <a:solidFill>
                            <a:prstClr val="black"/>
                          </a:solidFill>
                          <a:effectLst/>
                          <a:uLnTx/>
                          <a:uFillTx/>
                          <a:latin typeface="+mn-lt"/>
                          <a:ea typeface="+mn-ea"/>
                          <a:cs typeface="+mn-cs"/>
                        </a:rPr>
                        <a:t>
 Last night, our HR team made their way to Lancaster, PA to attend the Central Penn Business Journal Best Places to Work in PA 2022 awards dinner. As our 9th time making this list, TMNAS was nominated in the Large Employers category with over 30 companies.
This year, we're proud to announce we got 5TH PLACE in this category, our best yet! What an amazing way to round out our 10th anniversary!
Thank you to all of our employees for making TMNAS one of the Best Places to Work in PA! #bestplacesPA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17.622377622378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034893435"/>
                  </a:ext>
                </a:extLst>
              </a:tr>
            </a:tbl>
          </a:graphicData>
        </a:graphic>
      </p:graphicFrame>
      <p:sp>
        <p:nvSpPr>
          <p:cNvPr id="4" name="Text Placeholder 3">
            <a:extLst>
              <a:ext uri="{FF2B5EF4-FFF2-40B4-BE49-F238E27FC236}">
                <a16:creationId xmlns:a16="http://schemas.microsoft.com/office/drawing/2014/main" id="{B36ED382-D993-487A-BDC8-06D167649455}"/>
              </a:ext>
            </a:extLst>
          </p:cNvPr>
          <p:cNvSpPr>
            <a:spLocks noGrp="1"/>
          </p:cNvSpPr>
          <p:nvPr>
            <p:ph type="body" sz="quarter" idx="14"/>
          </p:nvPr>
        </p:nvSpPr>
        <p:spPr/>
        <p:txBody>
          <a:bodyPr/>
          <a:lstStyle/>
          <a:p>
            <a:r>
              <a:rPr lang="en-US"/>
              <a:t>12/01/2022 - 12/31/2022</a:t>
            </a:r>
          </a:p>
        </p:txBody>
      </p:sp>
    </p:spTree>
    <p:extLst>
      <p:ext uri="{BB962C8B-B14F-4D97-AF65-F5344CB8AC3E}">
        <p14:creationId xmlns:p14="http://schemas.microsoft.com/office/powerpoint/2010/main" val="322378196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0B7A7B-092A-4C1B-8A69-F65F8890EC7E}"/>
              </a:ext>
            </a:extLst>
          </p:cNvPr>
          <p:cNvSpPr>
            <a:spLocks noGrp="1"/>
          </p:cNvSpPr>
          <p:nvPr>
            <p:ph type="title"/>
          </p:nvPr>
        </p:nvSpPr>
        <p:spPr/>
        <p:txBody>
          <a:bodyPr/>
          <a:lstStyle/>
          <a:p>
            <a:r>
              <a:rPr lang="en-US"/>
              <a:t>Instagram Key Metrics Table | TMNAS</a:t>
            </a:r>
          </a:p>
        </p:txBody>
      </p:sp>
      <p:graphicFrame>
        <p:nvGraphicFramePr>
          <p:cNvPr id="5" name="Table Placeholder 4">
            <a:extLst>
              <a:ext uri="{FF2B5EF4-FFF2-40B4-BE49-F238E27FC236}">
                <a16:creationId xmlns:a16="http://schemas.microsoft.com/office/drawing/2014/main" id="{20806E8A-2712-4773-B934-96A3C3B5D6B0}"/>
              </a:ext>
            </a:extLst>
          </p:cNvPr>
          <p:cNvGraphicFramePr>
            <a:graphicFrameLocks noGrp="1"/>
          </p:cNvGraphicFramePr>
          <p:nvPr>
            <p:ph type="tbl" sz="quarter" idx="13"/>
            <p:extLst>
              <p:ext uri="{D42A27DB-BD31-4B8C-83A1-F6EECF244321}">
                <p14:modId xmlns:p14="http://schemas.microsoft.com/office/powerpoint/2010/main" val="36265197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718212862"/>
                    </a:ext>
                  </a:extLst>
                </a:gridCol>
                <a:gridCol w="658368">
                  <a:extLst>
                    <a:ext uri="{9D8B030D-6E8A-4147-A177-3AD203B41FA5}">
                      <a16:colId xmlns:a16="http://schemas.microsoft.com/office/drawing/2014/main" val="1668090638"/>
                    </a:ext>
                  </a:extLst>
                </a:gridCol>
                <a:gridCol w="658368">
                  <a:extLst>
                    <a:ext uri="{9D8B030D-6E8A-4147-A177-3AD203B41FA5}">
                      <a16:colId xmlns:a16="http://schemas.microsoft.com/office/drawing/2014/main" val="266831907"/>
                    </a:ext>
                  </a:extLst>
                </a:gridCol>
                <a:gridCol w="658368">
                  <a:extLst>
                    <a:ext uri="{9D8B030D-6E8A-4147-A177-3AD203B41FA5}">
                      <a16:colId xmlns:a16="http://schemas.microsoft.com/office/drawing/2014/main" val="3964727079"/>
                    </a:ext>
                  </a:extLst>
                </a:gridCol>
                <a:gridCol w="658368">
                  <a:extLst>
                    <a:ext uri="{9D8B030D-6E8A-4147-A177-3AD203B41FA5}">
                      <a16:colId xmlns:a16="http://schemas.microsoft.com/office/drawing/2014/main" val="2920823467"/>
                    </a:ext>
                  </a:extLst>
                </a:gridCol>
                <a:gridCol w="658368">
                  <a:extLst>
                    <a:ext uri="{9D8B030D-6E8A-4147-A177-3AD203B41FA5}">
                      <a16:colId xmlns:a16="http://schemas.microsoft.com/office/drawing/2014/main" val="3409062283"/>
                    </a:ext>
                  </a:extLst>
                </a:gridCol>
                <a:gridCol w="658368">
                  <a:extLst>
                    <a:ext uri="{9D8B030D-6E8A-4147-A177-3AD203B41FA5}">
                      <a16:colId xmlns:a16="http://schemas.microsoft.com/office/drawing/2014/main" val="2531991969"/>
                    </a:ext>
                  </a:extLst>
                </a:gridCol>
                <a:gridCol w="658368">
                  <a:extLst>
                    <a:ext uri="{9D8B030D-6E8A-4147-A177-3AD203B41FA5}">
                      <a16:colId xmlns:a16="http://schemas.microsoft.com/office/drawing/2014/main" val="179387412"/>
                    </a:ext>
                  </a:extLst>
                </a:gridCol>
                <a:gridCol w="658368">
                  <a:extLst>
                    <a:ext uri="{9D8B030D-6E8A-4147-A177-3AD203B41FA5}">
                      <a16:colId xmlns:a16="http://schemas.microsoft.com/office/drawing/2014/main" val="2298310660"/>
                    </a:ext>
                  </a:extLst>
                </a:gridCol>
                <a:gridCol w="658368">
                  <a:extLst>
                    <a:ext uri="{9D8B030D-6E8A-4147-A177-3AD203B41FA5}">
                      <a16:colId xmlns:a16="http://schemas.microsoft.com/office/drawing/2014/main" val="3536900668"/>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Reels</a:t>
                      </a:r>
                    </a:p>
                  </a:txBody>
                  <a:tcPr/>
                </a:tc>
                <a:tc>
                  <a:txBody>
                    <a:bodyPr/>
                    <a:lstStyle/>
                    <a:p>
                      <a:r>
                        <a:rPr lang="en-US" sz="1000"/>
                        <a:t>Posts</a:t>
                      </a:r>
                    </a:p>
                  </a:txBody>
                  <a:tcPr/>
                </a:tc>
                <a:tc>
                  <a:txBody>
                    <a:bodyPr/>
                    <a:lstStyle/>
                    <a:p>
                      <a:r>
                        <a:rPr lang="en-US" sz="1000"/>
                        <a:t>Post Likes</a:t>
                      </a:r>
                    </a:p>
                  </a:txBody>
                  <a:tcPr/>
                </a:tc>
                <a:tc>
                  <a:txBody>
                    <a:bodyPr/>
                    <a:lstStyle/>
                    <a:p>
                      <a:r>
                        <a:rPr lang="en-US" sz="1000"/>
                        <a:t>Post Comments</a:t>
                      </a:r>
                    </a:p>
                  </a:txBody>
                  <a:tcPr/>
                </a:tc>
                <a:extLst>
                  <a:ext uri="{0D108BD9-81ED-4DB2-BD59-A6C34878D82A}">
                    <a16:rowId xmlns:a16="http://schemas.microsoft.com/office/drawing/2014/main" val="2234439581"/>
                  </a:ext>
                </a:extLst>
              </a:tr>
              <a:tr h="370840">
                <a:tc>
                  <a:txBody>
                    <a:bodyPr/>
                    <a:lstStyle/>
                    <a:p>
                      <a:r>
                        <a:rPr lang="en-US" sz="1000"/>
                        <a:t>tmna_services</a:t>
                      </a:r>
                    </a:p>
                  </a:txBody>
                  <a:tcPr/>
                </a:tc>
                <a:tc>
                  <a:txBody>
                    <a:bodyPr/>
                    <a:lstStyle/>
                    <a:p>
                      <a:r>
                        <a:rPr lang="en-US" sz="1000"/>
                        <a:t>503</a:t>
                      </a:r>
                    </a:p>
                  </a:txBody>
                  <a:tcPr/>
                </a:tc>
                <a:tc>
                  <a:txBody>
                    <a:bodyPr/>
                    <a:lstStyle/>
                    <a:p>
                      <a:r>
                        <a:rPr lang="en-US" sz="1000"/>
                        <a:t>-1</a:t>
                      </a:r>
                    </a:p>
                  </a:txBody>
                  <a:tcPr/>
                </a:tc>
                <a:tc>
                  <a:txBody>
                    <a:bodyPr/>
                    <a:lstStyle/>
                    <a:p>
                      <a:r>
                        <a:rPr lang="en-US" sz="1000"/>
                        <a:t>8</a:t>
                      </a:r>
                    </a:p>
                  </a:txBody>
                  <a:tcPr/>
                </a:tc>
                <a:tc>
                  <a:txBody>
                    <a:bodyPr/>
                    <a:lstStyle/>
                    <a:p>
                      <a:r>
                        <a:rPr lang="en-US" sz="1000"/>
                        <a:t>5</a:t>
                      </a:r>
                    </a:p>
                  </a:txBody>
                  <a:tcPr/>
                </a:tc>
                <a:tc>
                  <a:txBody>
                    <a:bodyPr/>
                    <a:lstStyle/>
                    <a:p>
                      <a:r>
                        <a:rPr lang="en-US" sz="1000"/>
                        <a:t>0</a:t>
                      </a:r>
                    </a:p>
                  </a:txBody>
                  <a:tcPr/>
                </a:tc>
                <a:tc>
                  <a:txBody>
                    <a:bodyPr/>
                    <a:lstStyle/>
                    <a:p>
                      <a:r>
                        <a:rPr lang="en-US" sz="1000"/>
                        <a:t>2</a:t>
                      </a:r>
                    </a:p>
                  </a:txBody>
                  <a:tcPr/>
                </a:tc>
                <a:tc>
                  <a:txBody>
                    <a:bodyPr/>
                    <a:lstStyle/>
                    <a:p>
                      <a:r>
                        <a:rPr lang="en-US" sz="1000"/>
                        <a:t>15</a:t>
                      </a:r>
                    </a:p>
                  </a:txBody>
                  <a:tcPr/>
                </a:tc>
                <a:tc>
                  <a:txBody>
                    <a:bodyPr/>
                    <a:lstStyle/>
                    <a:p>
                      <a:r>
                        <a:rPr lang="en-US" sz="1000"/>
                        <a:t>371</a:t>
                      </a:r>
                    </a:p>
                  </a:txBody>
                  <a:tcPr/>
                </a:tc>
                <a:tc>
                  <a:txBody>
                    <a:bodyPr/>
                    <a:lstStyle/>
                    <a:p>
                      <a:r>
                        <a:rPr lang="en-US" sz="1000"/>
                        <a:t>4</a:t>
                      </a:r>
                    </a:p>
                  </a:txBody>
                  <a:tcPr/>
                </a:tc>
                <a:extLst>
                  <a:ext uri="{0D108BD9-81ED-4DB2-BD59-A6C34878D82A}">
                    <a16:rowId xmlns:a16="http://schemas.microsoft.com/office/drawing/2014/main" val="2405337188"/>
                  </a:ext>
                </a:extLst>
              </a:tr>
            </a:tbl>
          </a:graphicData>
        </a:graphic>
      </p:graphicFrame>
      <p:sp>
        <p:nvSpPr>
          <p:cNvPr id="4" name="Text Placeholder 3">
            <a:extLst>
              <a:ext uri="{FF2B5EF4-FFF2-40B4-BE49-F238E27FC236}">
                <a16:creationId xmlns:a16="http://schemas.microsoft.com/office/drawing/2014/main" id="{F5CA35A6-CB25-461D-8897-969B6EC87D29}"/>
              </a:ext>
            </a:extLst>
          </p:cNvPr>
          <p:cNvSpPr>
            <a:spLocks noGrp="1"/>
          </p:cNvSpPr>
          <p:nvPr>
            <p:ph type="body" sz="quarter" idx="14"/>
          </p:nvPr>
        </p:nvSpPr>
        <p:spPr/>
        <p:txBody>
          <a:bodyPr/>
          <a:lstStyle/>
          <a:p>
            <a:r>
              <a:rPr lang="en-US"/>
              <a:t>12/01/2022 - 12/31/2022</a:t>
            </a:r>
          </a:p>
        </p:txBody>
      </p:sp>
    </p:spTree>
    <p:extLst>
      <p:ext uri="{BB962C8B-B14F-4D97-AF65-F5344CB8AC3E}">
        <p14:creationId xmlns:p14="http://schemas.microsoft.com/office/powerpoint/2010/main" val="283404682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0E7463-16AC-44DD-9F25-98D55DE2BC19}"/>
              </a:ext>
            </a:extLst>
          </p:cNvPr>
          <p:cNvSpPr>
            <a:spLocks noGrp="1"/>
          </p:cNvSpPr>
          <p:nvPr>
            <p:ph type="title"/>
          </p:nvPr>
        </p:nvSpPr>
        <p:spPr/>
        <p:txBody>
          <a:bodyPr/>
          <a:lstStyle/>
          <a:p>
            <a:r>
              <a:rPr lang="en-US"/>
              <a:t>Instagram Instagram Followers Change | TMNAS</a:t>
            </a:r>
          </a:p>
        </p:txBody>
      </p:sp>
      <p:graphicFrame>
        <p:nvGraphicFramePr>
          <p:cNvPr id="6" name="Chart Placeholder 5">
            <a:extLst>
              <a:ext uri="{FF2B5EF4-FFF2-40B4-BE49-F238E27FC236}">
                <a16:creationId xmlns:a16="http://schemas.microsoft.com/office/drawing/2014/main" id="{C6F87628-CA64-40FC-B8AD-26552E0F9BC5}"/>
              </a:ext>
            </a:extLst>
          </p:cNvPr>
          <p:cNvGraphicFramePr>
            <a:graphicFrameLocks noGrp="1"/>
          </p:cNvGraphicFramePr>
          <p:nvPr>
            <p:ph type="chart" sz="quarter" idx="13"/>
            <p:extLst>
              <p:ext uri="{D42A27DB-BD31-4B8C-83A1-F6EECF244321}">
                <p14:modId xmlns:p14="http://schemas.microsoft.com/office/powerpoint/2010/main" val="154038512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5573C78-8E4E-4B85-A2D8-A4787D70C3A8}"/>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AB67EF1B-C926-4B63-ACBB-4C921D2E0A4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9501577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2FCC28-810A-43A7-8565-C2CB0258B713}"/>
              </a:ext>
            </a:extLst>
          </p:cNvPr>
          <p:cNvSpPr>
            <a:spLocks noGrp="1"/>
          </p:cNvSpPr>
          <p:nvPr>
            <p:ph type="title"/>
          </p:nvPr>
        </p:nvSpPr>
        <p:spPr/>
        <p:txBody>
          <a:bodyPr/>
          <a:lstStyle/>
          <a:p>
            <a:r>
              <a:rPr lang="en-US"/>
              <a:t>Instagram Average Interactions Per Instagram Post | TMNAS</a:t>
            </a:r>
          </a:p>
        </p:txBody>
      </p:sp>
      <p:graphicFrame>
        <p:nvGraphicFramePr>
          <p:cNvPr id="6" name="Chart Placeholder 5">
            <a:extLst>
              <a:ext uri="{FF2B5EF4-FFF2-40B4-BE49-F238E27FC236}">
                <a16:creationId xmlns:a16="http://schemas.microsoft.com/office/drawing/2014/main" id="{5FF1C58A-2380-4345-A583-AE1BB422DBCB}"/>
              </a:ext>
            </a:extLst>
          </p:cNvPr>
          <p:cNvGraphicFramePr>
            <a:graphicFrameLocks noGrp="1"/>
          </p:cNvGraphicFramePr>
          <p:nvPr>
            <p:ph type="chart" sz="quarter" idx="13"/>
            <p:extLst>
              <p:ext uri="{D42A27DB-BD31-4B8C-83A1-F6EECF244321}">
                <p14:modId xmlns:p14="http://schemas.microsoft.com/office/powerpoint/2010/main" val="9412330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D5EB121-6F81-459F-8F1B-108CCF9BF82A}"/>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8BFA1831-AFE3-4851-A82E-F8B969AA824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0790835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561E31-6101-4241-BCBA-A2826FFC5286}"/>
              </a:ext>
            </a:extLst>
          </p:cNvPr>
          <p:cNvSpPr>
            <a:spLocks noGrp="1"/>
          </p:cNvSpPr>
          <p:nvPr>
            <p:ph type="title"/>
          </p:nvPr>
        </p:nvSpPr>
        <p:spPr/>
        <p:txBody>
          <a:bodyPr/>
          <a:lstStyle/>
          <a:p>
            <a:r>
              <a:rPr lang="en-US"/>
              <a:t>Instagram Total Interactions Per Month | TMNAS</a:t>
            </a:r>
          </a:p>
        </p:txBody>
      </p:sp>
      <p:graphicFrame>
        <p:nvGraphicFramePr>
          <p:cNvPr id="6" name="Chart Placeholder 5">
            <a:extLst>
              <a:ext uri="{FF2B5EF4-FFF2-40B4-BE49-F238E27FC236}">
                <a16:creationId xmlns:a16="http://schemas.microsoft.com/office/drawing/2014/main" id="{C7023F59-552A-4CDC-AA71-29562ED3A216}"/>
              </a:ext>
            </a:extLst>
          </p:cNvPr>
          <p:cNvGraphicFramePr>
            <a:graphicFrameLocks noGrp="1"/>
          </p:cNvGraphicFramePr>
          <p:nvPr>
            <p:ph type="chart" sz="quarter" idx="13"/>
            <p:extLst>
              <p:ext uri="{D42A27DB-BD31-4B8C-83A1-F6EECF244321}">
                <p14:modId xmlns:p14="http://schemas.microsoft.com/office/powerpoint/2010/main" val="352455369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2BB7601-6906-43E4-91E6-5FF33A911641}"/>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464F7696-4C12-4D28-A111-5F736F0077B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9372706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B6E16-D71D-4E06-903D-D19910BA46A3}"/>
              </a:ext>
            </a:extLst>
          </p:cNvPr>
          <p:cNvSpPr>
            <a:spLocks noGrp="1"/>
          </p:cNvSpPr>
          <p:nvPr>
            <p:ph type="title"/>
          </p:nvPr>
        </p:nvSpPr>
        <p:spPr/>
        <p:txBody>
          <a:bodyPr/>
          <a:lstStyle/>
          <a:p>
            <a:r>
              <a:rPr lang="en-US"/>
              <a:t>Instagram Impressions | TMNAS</a:t>
            </a:r>
          </a:p>
        </p:txBody>
      </p:sp>
      <p:graphicFrame>
        <p:nvGraphicFramePr>
          <p:cNvPr id="6" name="Chart Placeholder 5">
            <a:extLst>
              <a:ext uri="{FF2B5EF4-FFF2-40B4-BE49-F238E27FC236}">
                <a16:creationId xmlns:a16="http://schemas.microsoft.com/office/drawing/2014/main" id="{0594B5B2-E725-430B-82CB-0DDE7AC5E6E6}"/>
              </a:ext>
            </a:extLst>
          </p:cNvPr>
          <p:cNvGraphicFramePr>
            <a:graphicFrameLocks noGrp="1"/>
          </p:cNvGraphicFramePr>
          <p:nvPr>
            <p:ph type="chart" sz="quarter" idx="13"/>
            <p:extLst>
              <p:ext uri="{D42A27DB-BD31-4B8C-83A1-F6EECF244321}">
                <p14:modId xmlns:p14="http://schemas.microsoft.com/office/powerpoint/2010/main" val="128051517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F1CD1D9-80CC-462C-92FE-E7548939CD6B}"/>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1422D8DB-4624-4446-B3EB-49A1362BF08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6235179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C116F0-9F90-4AB1-8B52-514C9EB26241}"/>
              </a:ext>
            </a:extLst>
          </p:cNvPr>
          <p:cNvSpPr>
            <a:spLocks noGrp="1"/>
          </p:cNvSpPr>
          <p:nvPr>
            <p:ph type="title"/>
          </p:nvPr>
        </p:nvSpPr>
        <p:spPr/>
        <p:txBody>
          <a:bodyPr/>
          <a:lstStyle/>
          <a:p>
            <a:r>
              <a:rPr lang="en-US"/>
              <a:t>Instagram Top Instagram Posts Table | TMNAS - 1 of 2</a:t>
            </a:r>
          </a:p>
        </p:txBody>
      </p:sp>
      <p:graphicFrame>
        <p:nvGraphicFramePr>
          <p:cNvPr id="5" name="Table Placeholder 4">
            <a:extLst>
              <a:ext uri="{FF2B5EF4-FFF2-40B4-BE49-F238E27FC236}">
                <a16:creationId xmlns:a16="http://schemas.microsoft.com/office/drawing/2014/main" id="{46631976-857A-4728-B3CC-EBF0BF6BDB7B}"/>
              </a:ext>
            </a:extLst>
          </p:cNvPr>
          <p:cNvGraphicFramePr>
            <a:graphicFrameLocks noGrp="1"/>
          </p:cNvGraphicFramePr>
          <p:nvPr>
            <p:ph type="tbl" sz="quarter" idx="13"/>
            <p:extLst>
              <p:ext uri="{D42A27DB-BD31-4B8C-83A1-F6EECF244321}">
                <p14:modId xmlns:p14="http://schemas.microsoft.com/office/powerpoint/2010/main" val="2067000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86213955"/>
                    </a:ext>
                  </a:extLst>
                </a:gridCol>
                <a:gridCol w="987552">
                  <a:extLst>
                    <a:ext uri="{9D8B030D-6E8A-4147-A177-3AD203B41FA5}">
                      <a16:colId xmlns:a16="http://schemas.microsoft.com/office/drawing/2014/main" val="737463981"/>
                    </a:ext>
                  </a:extLst>
                </a:gridCol>
                <a:gridCol w="987552">
                  <a:extLst>
                    <a:ext uri="{9D8B030D-6E8A-4147-A177-3AD203B41FA5}">
                      <a16:colId xmlns:a16="http://schemas.microsoft.com/office/drawing/2014/main" val="2421136306"/>
                    </a:ext>
                  </a:extLst>
                </a:gridCol>
                <a:gridCol w="987552">
                  <a:extLst>
                    <a:ext uri="{9D8B030D-6E8A-4147-A177-3AD203B41FA5}">
                      <a16:colId xmlns:a16="http://schemas.microsoft.com/office/drawing/2014/main" val="2605440851"/>
                    </a:ext>
                  </a:extLst>
                </a:gridCol>
                <a:gridCol w="987552">
                  <a:extLst>
                    <a:ext uri="{9D8B030D-6E8A-4147-A177-3AD203B41FA5}">
                      <a16:colId xmlns:a16="http://schemas.microsoft.com/office/drawing/2014/main" val="42289119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656837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tmna_services - 2022-12-30 14:12:45</a:t>
                      </a:r>
                      <a:r>
                        <a:rPr kumimoji="0" lang="en-US" sz="1000" b="0" i="0" u="none" strike="noStrike" kern="1200" cap="none" spc="0" normalizeH="0" baseline="0" noProof="0">
                          <a:ln>
                            <a:noFill/>
                          </a:ln>
                          <a:solidFill>
                            <a:prstClr val="black"/>
                          </a:solidFill>
                          <a:effectLst/>
                          <a:uLnTx/>
                          <a:uFillTx/>
                          <a:latin typeface="+mn-lt"/>
                          <a:ea typeface="+mn-ea"/>
                          <a:cs typeface="+mn-cs"/>
                        </a:rPr>
                        <a:t>
 As we go into the New Year, we say goodbye and good luck to long-time colleague, friend, and mentor.
Mark Proska, who has been with TMNAS since 2013 and has served as our Chief Actuarial and Risk Officer for nearly a decade, announced earlier this year that he's headed to #retirement after an incredible career.
Mark was known well around TMNAS for his quick wit, approachability, and certainly his fancy suits! He looks forward to spending even more time soaking up the sun on the Ocean City, NJ beaches with his family.
Thank you for all that you've done for our organization, Mark, and good luck with whatever comes next!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12.1032 %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8404414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tmna_services - 2022-12-09 11:22:44</a:t>
                      </a:r>
                      <a:r>
                        <a:rPr kumimoji="0" lang="en-US" sz="1000" b="0" i="0" u="none" strike="noStrike" kern="1200" cap="none" spc="0" normalizeH="0" baseline="0" noProof="0">
                          <a:ln>
                            <a:noFill/>
                          </a:ln>
                          <a:solidFill>
                            <a:prstClr val="black"/>
                          </a:solidFill>
                          <a:effectLst/>
                          <a:uLnTx/>
                          <a:uFillTx/>
                          <a:latin typeface="+mn-lt"/>
                          <a:ea typeface="+mn-ea"/>
                          <a:cs typeface="+mn-cs"/>
                        </a:rPr>
                        <a:t>
 Last night, our HR team made their way to Lancaster, PA to attend the Central Penn Business Journals' Best Places to Work in PA 2022 awards dinner. As our 9th time making this list, TMNAS was nominated in the Large Employers category with over 30 companies.
This year, we're proud to announce we got 5TH PLACE in this category, our best yet! What an amazing way to round out our 10th anniversary!
Thank you to all of our employees for making TMNAS one of the Best Places to Work in PA!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9.0909 %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609264698"/>
                  </a:ext>
                </a:extLst>
              </a:tr>
            </a:tbl>
          </a:graphicData>
        </a:graphic>
      </p:graphicFrame>
      <p:sp>
        <p:nvSpPr>
          <p:cNvPr id="4" name="Text Placeholder 3">
            <a:extLst>
              <a:ext uri="{FF2B5EF4-FFF2-40B4-BE49-F238E27FC236}">
                <a16:creationId xmlns:a16="http://schemas.microsoft.com/office/drawing/2014/main" id="{99066FB5-801E-4506-81AE-2C486F6CFA06}"/>
              </a:ext>
            </a:extLst>
          </p:cNvPr>
          <p:cNvSpPr>
            <a:spLocks noGrp="1"/>
          </p:cNvSpPr>
          <p:nvPr>
            <p:ph type="body" sz="quarter" idx="14"/>
          </p:nvPr>
        </p:nvSpPr>
        <p:spPr/>
        <p:txBody>
          <a:bodyPr/>
          <a:lstStyle/>
          <a:p>
            <a:r>
              <a:rPr lang="en-US"/>
              <a:t>12/01/2022 - 12/31/2022</a:t>
            </a:r>
          </a:p>
        </p:txBody>
      </p:sp>
    </p:spTree>
    <p:extLst>
      <p:ext uri="{BB962C8B-B14F-4D97-AF65-F5344CB8AC3E}">
        <p14:creationId xmlns:p14="http://schemas.microsoft.com/office/powerpoint/2010/main" val="296351222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0D92D8-30B8-41DA-9117-CE76E4FB423F}"/>
              </a:ext>
            </a:extLst>
          </p:cNvPr>
          <p:cNvSpPr>
            <a:spLocks noGrp="1"/>
          </p:cNvSpPr>
          <p:nvPr>
            <p:ph type="title"/>
          </p:nvPr>
        </p:nvSpPr>
        <p:spPr/>
        <p:txBody>
          <a:bodyPr/>
          <a:lstStyle/>
          <a:p>
            <a:r>
              <a:rPr lang="en-US"/>
              <a:t>Instagram Top Instagram Posts Table | TMNAS - 2 of 2</a:t>
            </a:r>
          </a:p>
        </p:txBody>
      </p:sp>
      <p:graphicFrame>
        <p:nvGraphicFramePr>
          <p:cNvPr id="5" name="Table Placeholder 4">
            <a:extLst>
              <a:ext uri="{FF2B5EF4-FFF2-40B4-BE49-F238E27FC236}">
                <a16:creationId xmlns:a16="http://schemas.microsoft.com/office/drawing/2014/main" id="{4A713D6F-178E-428A-B22D-473FB70ACC12}"/>
              </a:ext>
            </a:extLst>
          </p:cNvPr>
          <p:cNvGraphicFramePr>
            <a:graphicFrameLocks noGrp="1"/>
          </p:cNvGraphicFramePr>
          <p:nvPr>
            <p:ph type="tbl" sz="quarter" idx="13"/>
            <p:extLst>
              <p:ext uri="{D42A27DB-BD31-4B8C-83A1-F6EECF244321}">
                <p14:modId xmlns:p14="http://schemas.microsoft.com/office/powerpoint/2010/main" val="9312250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681234751"/>
                    </a:ext>
                  </a:extLst>
                </a:gridCol>
                <a:gridCol w="987552">
                  <a:extLst>
                    <a:ext uri="{9D8B030D-6E8A-4147-A177-3AD203B41FA5}">
                      <a16:colId xmlns:a16="http://schemas.microsoft.com/office/drawing/2014/main" val="2482597045"/>
                    </a:ext>
                  </a:extLst>
                </a:gridCol>
                <a:gridCol w="987552">
                  <a:extLst>
                    <a:ext uri="{9D8B030D-6E8A-4147-A177-3AD203B41FA5}">
                      <a16:colId xmlns:a16="http://schemas.microsoft.com/office/drawing/2014/main" val="624565209"/>
                    </a:ext>
                  </a:extLst>
                </a:gridCol>
                <a:gridCol w="987552">
                  <a:extLst>
                    <a:ext uri="{9D8B030D-6E8A-4147-A177-3AD203B41FA5}">
                      <a16:colId xmlns:a16="http://schemas.microsoft.com/office/drawing/2014/main" val="3643629586"/>
                    </a:ext>
                  </a:extLst>
                </a:gridCol>
                <a:gridCol w="987552">
                  <a:extLst>
                    <a:ext uri="{9D8B030D-6E8A-4147-A177-3AD203B41FA5}">
                      <a16:colId xmlns:a16="http://schemas.microsoft.com/office/drawing/2014/main" val="595998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585586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tmna_services - 2022-12-23 11:30:44</a:t>
                      </a:r>
                      <a:r>
                        <a:rPr kumimoji="0" lang="en-US" sz="1000" b="0" i="0" u="none" strike="noStrike" kern="1200" cap="none" spc="0" normalizeH="0" baseline="0" noProof="0">
                          <a:ln>
                            <a:noFill/>
                          </a:ln>
                          <a:solidFill>
                            <a:prstClr val="black"/>
                          </a:solidFill>
                          <a:effectLst/>
                          <a:uLnTx/>
                          <a:uFillTx/>
                          <a:latin typeface="+mn-lt"/>
                          <a:ea typeface="+mn-ea"/>
                          <a:cs typeface="+mn-cs"/>
                        </a:rPr>
                        <a:t>
 The Annual Awards ceremony offers the opportunity for all employees to nominate their co-workers that go the extra mile, provide tremendous service or guidance, and always come to work with the right attitude and energy. We celebrate this year's winners on our 10th anniversary with pride, as these employees demonstrate what it means "To Be a Good Company."
Congratulations again to all winners (pictured) and nominees!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8.1511 %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1751859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tmna_services - 2022-12-19 15:11:01</a:t>
                      </a:r>
                      <a:r>
                        <a:rPr kumimoji="0" lang="en-US" sz="1000" b="0" i="0" u="none" strike="noStrike" kern="1200" cap="none" spc="0" normalizeH="0" baseline="0" noProof="0">
                          <a:ln>
                            <a:noFill/>
                          </a:ln>
                          <a:solidFill>
                            <a:prstClr val="black"/>
                          </a:solidFill>
                          <a:effectLst/>
                          <a:uLnTx/>
                          <a:uFillTx/>
                          <a:latin typeface="+mn-lt"/>
                          <a:ea typeface="+mn-ea"/>
                          <a:cs typeface="+mn-cs"/>
                        </a:rPr>
                        <a:t>
 Last week, we celebrated our 10th Annual Holiday Party here in Bala Cynwyd with delicious catered food, festive hot beverages, and plenty of recognitions and celebrations! It was great seeing so many employees back in person for this party and also celebrations for our employees located in Honolulu, HI. The Holiday Spirit is alive and well!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7.9365 %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248850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tmna_services - 2022-12-05 16:14:53</a:t>
                      </a:r>
                      <a:r>
                        <a:rPr kumimoji="0" lang="en-US" sz="1000" b="0" i="0" u="none" strike="noStrike" kern="1200" cap="none" spc="0" normalizeH="0" baseline="0" noProof="0">
                          <a:ln>
                            <a:noFill/>
                          </a:ln>
                          <a:solidFill>
                            <a:prstClr val="black"/>
                          </a:solidFill>
                          <a:effectLst/>
                          <a:uLnTx/>
                          <a:uFillTx/>
                          <a:latin typeface="+mn-lt"/>
                          <a:ea typeface="+mn-ea"/>
                          <a:cs typeface="+mn-cs"/>
                        </a:rPr>
                        <a:t>
 Last week, the TMNAS DE&amp;I Council participated in an offsite accelerator workshop at Villanova!  Together and with the help of go.perfeqta , they participated in teambuilding activities and did some groundbreaking work on our DEI Strategic Roadmap.  The Team is eager to keep up the exciting momentum and continue collaborating!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7.1571 %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996917704"/>
                  </a:ext>
                </a:extLst>
              </a:tr>
            </a:tbl>
          </a:graphicData>
        </a:graphic>
      </p:graphicFrame>
      <p:sp>
        <p:nvSpPr>
          <p:cNvPr id="4" name="Text Placeholder 3">
            <a:extLst>
              <a:ext uri="{FF2B5EF4-FFF2-40B4-BE49-F238E27FC236}">
                <a16:creationId xmlns:a16="http://schemas.microsoft.com/office/drawing/2014/main" id="{06ED8559-D5B8-4E66-B36A-964AEC8F3F69}"/>
              </a:ext>
            </a:extLst>
          </p:cNvPr>
          <p:cNvSpPr>
            <a:spLocks noGrp="1"/>
          </p:cNvSpPr>
          <p:nvPr>
            <p:ph type="body" sz="quarter" idx="14"/>
          </p:nvPr>
        </p:nvSpPr>
        <p:spPr/>
        <p:txBody>
          <a:bodyPr/>
          <a:lstStyle/>
          <a:p>
            <a:r>
              <a:rPr lang="en-US"/>
              <a:t>12/01/2022 - 12/31/2022</a:t>
            </a:r>
          </a:p>
        </p:txBody>
      </p:sp>
    </p:spTree>
    <p:extLst>
      <p:ext uri="{BB962C8B-B14F-4D97-AF65-F5344CB8AC3E}">
        <p14:creationId xmlns:p14="http://schemas.microsoft.com/office/powerpoint/2010/main" val="259994511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FA91FB-558D-4A56-ACFC-4D30661C7F2D}"/>
              </a:ext>
            </a:extLst>
          </p:cNvPr>
          <p:cNvSpPr>
            <a:spLocks noGrp="1"/>
          </p:cNvSpPr>
          <p:nvPr>
            <p:ph type="title"/>
          </p:nvPr>
        </p:nvSpPr>
        <p:spPr/>
        <p:txBody>
          <a:bodyPr/>
          <a:lstStyle/>
          <a:p>
            <a:r>
              <a:rPr lang="en-US"/>
              <a:t>Instagram Stories Key Metrics Table | TMNAS</a:t>
            </a:r>
          </a:p>
        </p:txBody>
      </p:sp>
      <p:graphicFrame>
        <p:nvGraphicFramePr>
          <p:cNvPr id="5" name="Table Placeholder 4">
            <a:extLst>
              <a:ext uri="{FF2B5EF4-FFF2-40B4-BE49-F238E27FC236}">
                <a16:creationId xmlns:a16="http://schemas.microsoft.com/office/drawing/2014/main" id="{362903A9-00D7-46E6-A7B2-4A5339EFE5AA}"/>
              </a:ext>
            </a:extLst>
          </p:cNvPr>
          <p:cNvGraphicFramePr>
            <a:graphicFrameLocks noGrp="1"/>
          </p:cNvGraphicFramePr>
          <p:nvPr>
            <p:ph type="tbl" sz="quarter" idx="13"/>
            <p:extLst>
              <p:ext uri="{D42A27DB-BD31-4B8C-83A1-F6EECF244321}">
                <p14:modId xmlns:p14="http://schemas.microsoft.com/office/powerpoint/2010/main" val="38790830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112717722"/>
                    </a:ext>
                  </a:extLst>
                </a:gridCol>
                <a:gridCol w="822960">
                  <a:extLst>
                    <a:ext uri="{9D8B030D-6E8A-4147-A177-3AD203B41FA5}">
                      <a16:colId xmlns:a16="http://schemas.microsoft.com/office/drawing/2014/main" val="1935814597"/>
                    </a:ext>
                  </a:extLst>
                </a:gridCol>
                <a:gridCol w="411480">
                  <a:extLst>
                    <a:ext uri="{9D8B030D-6E8A-4147-A177-3AD203B41FA5}">
                      <a16:colId xmlns:a16="http://schemas.microsoft.com/office/drawing/2014/main" val="3730824523"/>
                    </a:ext>
                  </a:extLst>
                </a:gridCol>
                <a:gridCol w="822960">
                  <a:extLst>
                    <a:ext uri="{9D8B030D-6E8A-4147-A177-3AD203B41FA5}">
                      <a16:colId xmlns:a16="http://schemas.microsoft.com/office/drawing/2014/main" val="1192026397"/>
                    </a:ext>
                  </a:extLst>
                </a:gridCol>
                <a:gridCol w="822960">
                  <a:extLst>
                    <a:ext uri="{9D8B030D-6E8A-4147-A177-3AD203B41FA5}">
                      <a16:colId xmlns:a16="http://schemas.microsoft.com/office/drawing/2014/main" val="3657550302"/>
                    </a:ext>
                  </a:extLst>
                </a:gridCol>
                <a:gridCol w="822960">
                  <a:extLst>
                    <a:ext uri="{9D8B030D-6E8A-4147-A177-3AD203B41FA5}">
                      <a16:colId xmlns:a16="http://schemas.microsoft.com/office/drawing/2014/main" val="2613901434"/>
                    </a:ext>
                  </a:extLst>
                </a:gridCol>
                <a:gridCol w="822960">
                  <a:extLst>
                    <a:ext uri="{9D8B030D-6E8A-4147-A177-3AD203B41FA5}">
                      <a16:colId xmlns:a16="http://schemas.microsoft.com/office/drawing/2014/main" val="4226841900"/>
                    </a:ext>
                  </a:extLst>
                </a:gridCol>
                <a:gridCol w="822960">
                  <a:extLst>
                    <a:ext uri="{9D8B030D-6E8A-4147-A177-3AD203B41FA5}">
                      <a16:colId xmlns:a16="http://schemas.microsoft.com/office/drawing/2014/main" val="763222163"/>
                    </a:ext>
                  </a:extLst>
                </a:gridCol>
                <a:gridCol w="822960">
                  <a:extLst>
                    <a:ext uri="{9D8B030D-6E8A-4147-A177-3AD203B41FA5}">
                      <a16:colId xmlns:a16="http://schemas.microsoft.com/office/drawing/2014/main" val="2521148585"/>
                    </a:ext>
                  </a:extLst>
                </a:gridCol>
                <a:gridCol w="822960">
                  <a:extLst>
                    <a:ext uri="{9D8B030D-6E8A-4147-A177-3AD203B41FA5}">
                      <a16:colId xmlns:a16="http://schemas.microsoft.com/office/drawing/2014/main" val="1932986643"/>
                    </a:ext>
                  </a:extLst>
                </a:gridCol>
              </a:tblGrid>
              <a:tr h="370840">
                <a:tc>
                  <a:txBody>
                    <a:bodyPr/>
                    <a:lstStyle/>
                    <a:p>
                      <a:r>
                        <a:rPr lang="en-US" sz="1000"/>
                        <a:t>Total Stories</a:t>
                      </a:r>
                    </a:p>
                  </a:txBody>
                  <a:tcPr/>
                </a:tc>
                <a:tc>
                  <a:txBody>
                    <a:bodyPr/>
                    <a:lstStyle/>
                    <a:p>
                      <a:r>
                        <a:rPr lang="en-US" sz="1000"/>
                        <a:t>Avg. Interaction-Rate</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Impressions</a:t>
                      </a:r>
                    </a:p>
                  </a:txBody>
                  <a:tcPr/>
                </a:tc>
                <a:tc>
                  <a:txBody>
                    <a:bodyPr/>
                    <a:lstStyle/>
                    <a:p>
                      <a:r>
                        <a:rPr lang="en-US" sz="1000"/>
                        <a:t>Total Exits</a:t>
                      </a:r>
                    </a:p>
                  </a:txBody>
                  <a:tcPr/>
                </a:tc>
                <a:tc>
                  <a:txBody>
                    <a:bodyPr/>
                    <a:lstStyle/>
                    <a:p>
                      <a:r>
                        <a:rPr lang="en-US" sz="1000"/>
                        <a:t>Total Engagements</a:t>
                      </a:r>
                    </a:p>
                  </a:txBody>
                  <a:tcPr/>
                </a:tc>
                <a:extLst>
                  <a:ext uri="{0D108BD9-81ED-4DB2-BD59-A6C34878D82A}">
                    <a16:rowId xmlns:a16="http://schemas.microsoft.com/office/drawing/2014/main" val="489898524"/>
                  </a:ext>
                </a:extLst>
              </a:tr>
              <a:tr h="370840">
                <a:tc>
                  <a:txBody>
                    <a:bodyPr/>
                    <a:lstStyle/>
                    <a:p>
                      <a:r>
                        <a:rPr lang="en-US" sz="1000"/>
                        <a:t>22</a:t>
                      </a:r>
                    </a:p>
                  </a:txBody>
                  <a:tcPr/>
                </a:tc>
                <a:tc>
                  <a:txBody>
                    <a:bodyPr/>
                    <a:lstStyle/>
                    <a:p>
                      <a:r>
                        <a:rPr lang="en-US" sz="1000"/>
                        <a:t>0.8282 %</a:t>
                      </a:r>
                    </a:p>
                  </a:txBody>
                  <a:tcPr/>
                </a:tc>
                <a:tc>
                  <a:txBody>
                    <a:bodyPr/>
                    <a:lstStyle/>
                    <a:p>
                      <a:r>
                        <a:rPr lang="en-US" sz="1000"/>
                        <a:t>0.59</a:t>
                      </a:r>
                    </a:p>
                  </a:txBody>
                  <a:tcPr/>
                </a:tc>
                <a:tc>
                  <a:txBody>
                    <a:bodyPr/>
                    <a:lstStyle/>
                    <a:p>
                      <a:r>
                        <a:rPr lang="en-US" sz="1000"/>
                        <a:t>143.82</a:t>
                      </a:r>
                    </a:p>
                  </a:txBody>
                  <a:tcPr/>
                </a:tc>
                <a:tc>
                  <a:txBody>
                    <a:bodyPr/>
                    <a:lstStyle/>
                    <a:p>
                      <a:r>
                        <a:rPr lang="en-US" sz="1000"/>
                        <a:t>139.32</a:t>
                      </a:r>
                    </a:p>
                  </a:txBody>
                  <a:tcPr/>
                </a:tc>
                <a:tc>
                  <a:txBody>
                    <a:bodyPr/>
                    <a:lstStyle/>
                    <a:p>
                      <a:r>
                        <a:rPr lang="en-US" sz="1000"/>
                        <a:t>115.50</a:t>
                      </a:r>
                    </a:p>
                  </a:txBody>
                  <a:tcPr/>
                </a:tc>
                <a:tc>
                  <a:txBody>
                    <a:bodyPr/>
                    <a:lstStyle/>
                    <a:p>
                      <a:r>
                        <a:rPr lang="en-US" sz="1000"/>
                        <a:t>114.91</a:t>
                      </a:r>
                    </a:p>
                  </a:txBody>
                  <a:tcPr/>
                </a:tc>
                <a:tc>
                  <a:txBody>
                    <a:bodyPr/>
                    <a:lstStyle/>
                    <a:p>
                      <a:r>
                        <a:rPr lang="en-US" sz="1000"/>
                        <a:t>3164</a:t>
                      </a:r>
                    </a:p>
                  </a:txBody>
                  <a:tcPr/>
                </a:tc>
                <a:tc>
                  <a:txBody>
                    <a:bodyPr/>
                    <a:lstStyle/>
                    <a:p>
                      <a:r>
                        <a:rPr lang="en-US" sz="1000"/>
                        <a:t>432</a:t>
                      </a:r>
                    </a:p>
                  </a:txBody>
                  <a:tcPr/>
                </a:tc>
                <a:tc>
                  <a:txBody>
                    <a:bodyPr/>
                    <a:lstStyle/>
                    <a:p>
                      <a:r>
                        <a:rPr lang="en-US" sz="1000"/>
                        <a:t>2541</a:t>
                      </a:r>
                    </a:p>
                  </a:txBody>
                  <a:tcPr/>
                </a:tc>
                <a:extLst>
                  <a:ext uri="{0D108BD9-81ED-4DB2-BD59-A6C34878D82A}">
                    <a16:rowId xmlns:a16="http://schemas.microsoft.com/office/drawing/2014/main" val="1392325368"/>
                  </a:ext>
                </a:extLst>
              </a:tr>
            </a:tbl>
          </a:graphicData>
        </a:graphic>
      </p:graphicFrame>
      <p:sp>
        <p:nvSpPr>
          <p:cNvPr id="4" name="Text Placeholder 3">
            <a:extLst>
              <a:ext uri="{FF2B5EF4-FFF2-40B4-BE49-F238E27FC236}">
                <a16:creationId xmlns:a16="http://schemas.microsoft.com/office/drawing/2014/main" id="{A7EEDE68-A294-45B1-B50A-8D34CCE62BC4}"/>
              </a:ext>
            </a:extLst>
          </p:cNvPr>
          <p:cNvSpPr>
            <a:spLocks noGrp="1"/>
          </p:cNvSpPr>
          <p:nvPr>
            <p:ph type="body" sz="quarter" idx="14"/>
          </p:nvPr>
        </p:nvSpPr>
        <p:spPr/>
        <p:txBody>
          <a:bodyPr/>
          <a:lstStyle/>
          <a:p>
            <a:r>
              <a:rPr lang="en-US"/>
              <a:t>01/01/2022 - 12/31/2022</a:t>
            </a:r>
          </a:p>
        </p:txBody>
      </p:sp>
    </p:spTree>
    <p:extLst>
      <p:ext uri="{BB962C8B-B14F-4D97-AF65-F5344CB8AC3E}">
        <p14:creationId xmlns:p14="http://schemas.microsoft.com/office/powerpoint/2010/main" val="353292642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A66840-8E24-451F-A75B-CDC391DB80F9}"/>
              </a:ext>
            </a:extLst>
          </p:cNvPr>
          <p:cNvSpPr>
            <a:spLocks noGrp="1"/>
          </p:cNvSpPr>
          <p:nvPr>
            <p:ph type="title"/>
          </p:nvPr>
        </p:nvSpPr>
        <p:spPr/>
        <p:txBody>
          <a:bodyPr/>
          <a:lstStyle/>
          <a:p>
            <a:r>
              <a:rPr lang="en-US"/>
              <a:t>Facebook Key Metrics Table | TMNAS</a:t>
            </a:r>
          </a:p>
        </p:txBody>
      </p:sp>
      <p:graphicFrame>
        <p:nvGraphicFramePr>
          <p:cNvPr id="5" name="Table Placeholder 4">
            <a:extLst>
              <a:ext uri="{FF2B5EF4-FFF2-40B4-BE49-F238E27FC236}">
                <a16:creationId xmlns:a16="http://schemas.microsoft.com/office/drawing/2014/main" id="{002CDBEB-110A-4328-806B-31CB297A4A13}"/>
              </a:ext>
            </a:extLst>
          </p:cNvPr>
          <p:cNvGraphicFramePr>
            <a:graphicFrameLocks noGrp="1"/>
          </p:cNvGraphicFramePr>
          <p:nvPr>
            <p:ph type="tbl" sz="quarter" idx="13"/>
            <p:extLst>
              <p:ext uri="{D42A27DB-BD31-4B8C-83A1-F6EECF244321}">
                <p14:modId xmlns:p14="http://schemas.microsoft.com/office/powerpoint/2010/main" val="19868755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7">
                  <a:extLst>
                    <a:ext uri="{9D8B030D-6E8A-4147-A177-3AD203B41FA5}">
                      <a16:colId xmlns:a16="http://schemas.microsoft.com/office/drawing/2014/main" val="730609978"/>
                    </a:ext>
                  </a:extLst>
                </a:gridCol>
                <a:gridCol w="740665">
                  <a:extLst>
                    <a:ext uri="{9D8B030D-6E8A-4147-A177-3AD203B41FA5}">
                      <a16:colId xmlns:a16="http://schemas.microsoft.com/office/drawing/2014/main" val="2379300407"/>
                    </a:ext>
                  </a:extLst>
                </a:gridCol>
                <a:gridCol w="411480">
                  <a:extLst>
                    <a:ext uri="{9D8B030D-6E8A-4147-A177-3AD203B41FA5}">
                      <a16:colId xmlns:a16="http://schemas.microsoft.com/office/drawing/2014/main" val="2827990740"/>
                    </a:ext>
                  </a:extLst>
                </a:gridCol>
                <a:gridCol w="740665">
                  <a:extLst>
                    <a:ext uri="{9D8B030D-6E8A-4147-A177-3AD203B41FA5}">
                      <a16:colId xmlns:a16="http://schemas.microsoft.com/office/drawing/2014/main" val="3331443267"/>
                    </a:ext>
                  </a:extLst>
                </a:gridCol>
                <a:gridCol w="411480">
                  <a:extLst>
                    <a:ext uri="{9D8B030D-6E8A-4147-A177-3AD203B41FA5}">
                      <a16:colId xmlns:a16="http://schemas.microsoft.com/office/drawing/2014/main" val="2889660177"/>
                    </a:ext>
                  </a:extLst>
                </a:gridCol>
                <a:gridCol w="411480">
                  <a:extLst>
                    <a:ext uri="{9D8B030D-6E8A-4147-A177-3AD203B41FA5}">
                      <a16:colId xmlns:a16="http://schemas.microsoft.com/office/drawing/2014/main" val="3066181743"/>
                    </a:ext>
                  </a:extLst>
                </a:gridCol>
                <a:gridCol w="411480">
                  <a:extLst>
                    <a:ext uri="{9D8B030D-6E8A-4147-A177-3AD203B41FA5}">
                      <a16:colId xmlns:a16="http://schemas.microsoft.com/office/drawing/2014/main" val="3173883921"/>
                    </a:ext>
                  </a:extLst>
                </a:gridCol>
                <a:gridCol w="411480">
                  <a:extLst>
                    <a:ext uri="{9D8B030D-6E8A-4147-A177-3AD203B41FA5}">
                      <a16:colId xmlns:a16="http://schemas.microsoft.com/office/drawing/2014/main" val="670137111"/>
                    </a:ext>
                  </a:extLst>
                </a:gridCol>
                <a:gridCol w="411480">
                  <a:extLst>
                    <a:ext uri="{9D8B030D-6E8A-4147-A177-3AD203B41FA5}">
                      <a16:colId xmlns:a16="http://schemas.microsoft.com/office/drawing/2014/main" val="3071648454"/>
                    </a:ext>
                  </a:extLst>
                </a:gridCol>
                <a:gridCol w="411480">
                  <a:extLst>
                    <a:ext uri="{9D8B030D-6E8A-4147-A177-3AD203B41FA5}">
                      <a16:colId xmlns:a16="http://schemas.microsoft.com/office/drawing/2014/main" val="2966950692"/>
                    </a:ext>
                  </a:extLst>
                </a:gridCol>
                <a:gridCol w="411480">
                  <a:extLst>
                    <a:ext uri="{9D8B030D-6E8A-4147-A177-3AD203B41FA5}">
                      <a16:colId xmlns:a16="http://schemas.microsoft.com/office/drawing/2014/main" val="1101174514"/>
                    </a:ext>
                  </a:extLst>
                </a:gridCol>
                <a:gridCol w="411480">
                  <a:extLst>
                    <a:ext uri="{9D8B030D-6E8A-4147-A177-3AD203B41FA5}">
                      <a16:colId xmlns:a16="http://schemas.microsoft.com/office/drawing/2014/main" val="304753695"/>
                    </a:ext>
                  </a:extLst>
                </a:gridCol>
                <a:gridCol w="411480">
                  <a:extLst>
                    <a:ext uri="{9D8B030D-6E8A-4147-A177-3AD203B41FA5}">
                      <a16:colId xmlns:a16="http://schemas.microsoft.com/office/drawing/2014/main" val="3467474061"/>
                    </a:ext>
                  </a:extLst>
                </a:gridCol>
                <a:gridCol w="411480">
                  <a:extLst>
                    <a:ext uri="{9D8B030D-6E8A-4147-A177-3AD203B41FA5}">
                      <a16:colId xmlns:a16="http://schemas.microsoft.com/office/drawing/2014/main" val="942592301"/>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Negative 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User Questions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4257396733"/>
                  </a:ext>
                </a:extLst>
              </a:tr>
              <a:tr h="370840">
                <a:tc>
                  <a:txBody>
                    <a:bodyPr/>
                    <a:lstStyle/>
                    <a:p>
                      <a:r>
                        <a:rPr lang="en-US" sz="1000"/>
                        <a:t>TMNAS</a:t>
                      </a:r>
                    </a:p>
                  </a:txBody>
                  <a:tcPr/>
                </a:tc>
                <a:tc>
                  <a:txBody>
                    <a:bodyPr/>
                    <a:lstStyle/>
                    <a:p>
                      <a:r>
                        <a:rPr lang="en-US" sz="1000"/>
                        <a:t>155</a:t>
                      </a:r>
                    </a:p>
                  </a:txBody>
                  <a:tcPr/>
                </a:tc>
                <a:tc>
                  <a:txBody>
                    <a:bodyPr/>
                    <a:lstStyle/>
                    <a:p>
                      <a:r>
                        <a:rPr lang="en-US" sz="1000"/>
                        <a:t>2</a:t>
                      </a:r>
                    </a:p>
                  </a:txBody>
                  <a:tcPr/>
                </a:tc>
                <a:tc>
                  <a:txBody>
                    <a:bodyPr/>
                    <a:lstStyle/>
                    <a:p>
                      <a:r>
                        <a:rPr lang="en-US" sz="1000"/>
                        <a:t>171</a:t>
                      </a:r>
                    </a:p>
                  </a:txBody>
                  <a:tcPr/>
                </a:tc>
                <a:tc>
                  <a:txBody>
                    <a:bodyPr/>
                    <a:lstStyle/>
                    <a:p>
                      <a:r>
                        <a:rPr lang="en-US" sz="1000"/>
                        <a:t>3</a:t>
                      </a:r>
                    </a:p>
                  </a:txBody>
                  <a:tcPr/>
                </a:tc>
                <a:tc>
                  <a:txBody>
                    <a:bodyPr/>
                    <a:lstStyle/>
                    <a:p>
                      <a:r>
                        <a:rPr lang="en-US" sz="1000"/>
                        <a:t>13</a:t>
                      </a:r>
                    </a:p>
                  </a:txBody>
                  <a:tcPr/>
                </a:tc>
                <a:tc>
                  <a:txBody>
                    <a:bodyPr/>
                    <a:lstStyle/>
                    <a:p>
                      <a:r>
                        <a:rPr lang="en-US" sz="1000"/>
                        <a:t>131</a:t>
                      </a:r>
                    </a:p>
                  </a:txBody>
                  <a:tcPr/>
                </a:tc>
                <a:tc>
                  <a:txBody>
                    <a:bodyPr/>
                    <a:lstStyle/>
                    <a:p>
                      <a:r>
                        <a:rPr lang="en-US" sz="1000"/>
                        <a:t>0</a:t>
                      </a:r>
                    </a:p>
                  </a:txBody>
                  <a:tcPr/>
                </a:tc>
                <a:tc>
                  <a:txBody>
                    <a:bodyPr/>
                    <a:lstStyle/>
                    <a:p>
                      <a:r>
                        <a:rPr lang="en-US" sz="1000"/>
                        <a:t>2</a:t>
                      </a:r>
                    </a:p>
                  </a:txBody>
                  <a:tcPr/>
                </a:tc>
                <a:tc>
                  <a:txBody>
                    <a:bodyPr/>
                    <a:lstStyle/>
                    <a:p>
                      <a:r>
                        <a:rPr lang="en-US" sz="1000"/>
                        <a:t>2</a:t>
                      </a:r>
                    </a:p>
                  </a:txBody>
                  <a:tcPr/>
                </a:tc>
                <a:tc>
                  <a:txBody>
                    <a:bodyPr/>
                    <a:lstStyle/>
                    <a:p>
                      <a:r>
                        <a:rPr lang="en-US" sz="1000"/>
                        <a:t>0</a:t>
                      </a:r>
                    </a:p>
                  </a:txBody>
                  <a:tcPr/>
                </a:tc>
                <a:tc>
                  <a:txBody>
                    <a:bodyPr/>
                    <a:lstStyle/>
                    <a:p>
                      <a:r>
                        <a:rPr lang="en-US" sz="1000"/>
                        <a:t>0</a:t>
                      </a:r>
                    </a:p>
                  </a:txBody>
                  <a:tcPr/>
                </a:tc>
                <a:tc>
                  <a:txBody>
                    <a:bodyPr/>
                    <a:lstStyle/>
                    <a:p>
                      <a:r>
                        <a:rPr lang="en-US" sz="1000"/>
                        <a:t>6.7433 %</a:t>
                      </a:r>
                    </a:p>
                  </a:txBody>
                  <a:tcPr/>
                </a:tc>
                <a:tc>
                  <a:txBody>
                    <a:bodyPr/>
                    <a:lstStyle/>
                    <a:p>
                      <a:r>
                        <a:rPr lang="en-US" sz="1000"/>
                        <a:t>0.0 %</a:t>
                      </a:r>
                    </a:p>
                  </a:txBody>
                  <a:tcPr/>
                </a:tc>
                <a:extLst>
                  <a:ext uri="{0D108BD9-81ED-4DB2-BD59-A6C34878D82A}">
                    <a16:rowId xmlns:a16="http://schemas.microsoft.com/office/drawing/2014/main" val="3494730774"/>
                  </a:ext>
                </a:extLst>
              </a:tr>
            </a:tbl>
          </a:graphicData>
        </a:graphic>
      </p:graphicFrame>
      <p:sp>
        <p:nvSpPr>
          <p:cNvPr id="4" name="Text Placeholder 3">
            <a:extLst>
              <a:ext uri="{FF2B5EF4-FFF2-40B4-BE49-F238E27FC236}">
                <a16:creationId xmlns:a16="http://schemas.microsoft.com/office/drawing/2014/main" id="{C3EFAE72-95DE-4D9D-8C4A-96A5DE8D7E59}"/>
              </a:ext>
            </a:extLst>
          </p:cNvPr>
          <p:cNvSpPr>
            <a:spLocks noGrp="1"/>
          </p:cNvSpPr>
          <p:nvPr>
            <p:ph type="body" sz="quarter" idx="14"/>
          </p:nvPr>
        </p:nvSpPr>
        <p:spPr/>
        <p:txBody>
          <a:bodyPr/>
          <a:lstStyle/>
          <a:p>
            <a:r>
              <a:rPr lang="en-US"/>
              <a:t>12/01/2022 - 12/31/2022</a:t>
            </a:r>
          </a:p>
        </p:txBody>
      </p:sp>
    </p:spTree>
    <p:extLst>
      <p:ext uri="{BB962C8B-B14F-4D97-AF65-F5344CB8AC3E}">
        <p14:creationId xmlns:p14="http://schemas.microsoft.com/office/powerpoint/2010/main" val="147906450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3C6687-9CCF-4A5F-AE7A-43327C999429}"/>
              </a:ext>
            </a:extLst>
          </p:cNvPr>
          <p:cNvSpPr>
            <a:spLocks noGrp="1"/>
          </p:cNvSpPr>
          <p:nvPr>
            <p:ph type="title"/>
          </p:nvPr>
        </p:nvSpPr>
        <p:spPr/>
        <p:txBody>
          <a:bodyPr/>
          <a:lstStyle/>
          <a:p>
            <a:r>
              <a:rPr lang="en-US"/>
              <a:t>Facebook Own Posts Table | TMNAS - 1 of 4</a:t>
            </a:r>
          </a:p>
        </p:txBody>
      </p:sp>
      <p:graphicFrame>
        <p:nvGraphicFramePr>
          <p:cNvPr id="5" name="Table Placeholder 4">
            <a:extLst>
              <a:ext uri="{FF2B5EF4-FFF2-40B4-BE49-F238E27FC236}">
                <a16:creationId xmlns:a16="http://schemas.microsoft.com/office/drawing/2014/main" id="{C490A20D-40BA-497B-9F6A-17C7FF79E24C}"/>
              </a:ext>
            </a:extLst>
          </p:cNvPr>
          <p:cNvGraphicFramePr>
            <a:graphicFrameLocks noGrp="1"/>
          </p:cNvGraphicFramePr>
          <p:nvPr>
            <p:ph type="tbl" sz="quarter" idx="13"/>
            <p:extLst>
              <p:ext uri="{D42A27DB-BD31-4B8C-83A1-F6EECF244321}">
                <p14:modId xmlns:p14="http://schemas.microsoft.com/office/powerpoint/2010/main" val="14638180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220524972"/>
                    </a:ext>
                  </a:extLst>
                </a:gridCol>
                <a:gridCol w="1234440">
                  <a:extLst>
                    <a:ext uri="{9D8B030D-6E8A-4147-A177-3AD203B41FA5}">
                      <a16:colId xmlns:a16="http://schemas.microsoft.com/office/drawing/2014/main" val="2966979060"/>
                    </a:ext>
                  </a:extLst>
                </a:gridCol>
                <a:gridCol w="905256">
                  <a:extLst>
                    <a:ext uri="{9D8B030D-6E8A-4147-A177-3AD203B41FA5}">
                      <a16:colId xmlns:a16="http://schemas.microsoft.com/office/drawing/2014/main" val="3082416068"/>
                    </a:ext>
                  </a:extLst>
                </a:gridCol>
                <a:gridCol w="411480">
                  <a:extLst>
                    <a:ext uri="{9D8B030D-6E8A-4147-A177-3AD203B41FA5}">
                      <a16:colId xmlns:a16="http://schemas.microsoft.com/office/drawing/2014/main" val="3698323667"/>
                    </a:ext>
                  </a:extLst>
                </a:gridCol>
                <a:gridCol w="411480">
                  <a:extLst>
                    <a:ext uri="{9D8B030D-6E8A-4147-A177-3AD203B41FA5}">
                      <a16:colId xmlns:a16="http://schemas.microsoft.com/office/drawing/2014/main" val="3692064635"/>
                    </a:ext>
                  </a:extLst>
                </a:gridCol>
                <a:gridCol w="411480">
                  <a:extLst>
                    <a:ext uri="{9D8B030D-6E8A-4147-A177-3AD203B41FA5}">
                      <a16:colId xmlns:a16="http://schemas.microsoft.com/office/drawing/2014/main" val="1054630011"/>
                    </a:ext>
                  </a:extLst>
                </a:gridCol>
                <a:gridCol w="411480">
                  <a:extLst>
                    <a:ext uri="{9D8B030D-6E8A-4147-A177-3AD203B41FA5}">
                      <a16:colId xmlns:a16="http://schemas.microsoft.com/office/drawing/2014/main" val="4252649348"/>
                    </a:ext>
                  </a:extLst>
                </a:gridCol>
                <a:gridCol w="411480">
                  <a:extLst>
                    <a:ext uri="{9D8B030D-6E8A-4147-A177-3AD203B41FA5}">
                      <a16:colId xmlns:a16="http://schemas.microsoft.com/office/drawing/2014/main" val="3798403208"/>
                    </a:ext>
                  </a:extLst>
                </a:gridCol>
                <a:gridCol w="411480">
                  <a:extLst>
                    <a:ext uri="{9D8B030D-6E8A-4147-A177-3AD203B41FA5}">
                      <a16:colId xmlns:a16="http://schemas.microsoft.com/office/drawing/2014/main" val="2999027889"/>
                    </a:ext>
                  </a:extLst>
                </a:gridCol>
                <a:gridCol w="411480">
                  <a:extLst>
                    <a:ext uri="{9D8B030D-6E8A-4147-A177-3AD203B41FA5}">
                      <a16:colId xmlns:a16="http://schemas.microsoft.com/office/drawing/2014/main" val="1572402501"/>
                    </a:ext>
                  </a:extLst>
                </a:gridCol>
                <a:gridCol w="411480">
                  <a:extLst>
                    <a:ext uri="{9D8B030D-6E8A-4147-A177-3AD203B41FA5}">
                      <a16:colId xmlns:a16="http://schemas.microsoft.com/office/drawing/2014/main" val="3040855851"/>
                    </a:ext>
                  </a:extLst>
                </a:gridCol>
                <a:gridCol w="411480">
                  <a:extLst>
                    <a:ext uri="{9D8B030D-6E8A-4147-A177-3AD203B41FA5}">
                      <a16:colId xmlns:a16="http://schemas.microsoft.com/office/drawing/2014/main" val="3702774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841686613"/>
                  </a:ext>
                </a:extLst>
              </a:tr>
            </a:tbl>
          </a:graphicData>
        </a:graphic>
      </p:graphicFrame>
      <p:sp>
        <p:nvSpPr>
          <p:cNvPr id="4" name="Text Placeholder 3">
            <a:extLst>
              <a:ext uri="{FF2B5EF4-FFF2-40B4-BE49-F238E27FC236}">
                <a16:creationId xmlns:a16="http://schemas.microsoft.com/office/drawing/2014/main" id="{0F5E4B03-79DD-4A22-B6DB-BF4D5F29D1EF}"/>
              </a:ext>
            </a:extLst>
          </p:cNvPr>
          <p:cNvSpPr>
            <a:spLocks noGrp="1"/>
          </p:cNvSpPr>
          <p:nvPr>
            <p:ph type="body" sz="quarter" idx="14"/>
          </p:nvPr>
        </p:nvSpPr>
        <p:spPr/>
        <p:txBody>
          <a:bodyPr/>
          <a:lstStyle/>
          <a:p>
            <a:r>
              <a:rPr lang="en-US"/>
              <a:t>12/01/2022 - 12/31/2022</a:t>
            </a:r>
          </a:p>
        </p:txBody>
      </p:sp>
    </p:spTree>
    <p:extLst>
      <p:ext uri="{BB962C8B-B14F-4D97-AF65-F5344CB8AC3E}">
        <p14:creationId xmlns:p14="http://schemas.microsoft.com/office/powerpoint/2010/main" val="300724271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4C5567-02F2-405A-A300-DF9D7BFF2FDD}"/>
              </a:ext>
            </a:extLst>
          </p:cNvPr>
          <p:cNvSpPr>
            <a:spLocks noGrp="1"/>
          </p:cNvSpPr>
          <p:nvPr>
            <p:ph type="title"/>
          </p:nvPr>
        </p:nvSpPr>
        <p:spPr/>
        <p:txBody>
          <a:bodyPr/>
          <a:lstStyle/>
          <a:p>
            <a:r>
              <a:rPr lang="en-US"/>
              <a:t>Facebook Own Posts Table | TMNAS - 2 of 4</a:t>
            </a:r>
          </a:p>
        </p:txBody>
      </p:sp>
      <p:graphicFrame>
        <p:nvGraphicFramePr>
          <p:cNvPr id="5" name="Table Placeholder 4">
            <a:extLst>
              <a:ext uri="{FF2B5EF4-FFF2-40B4-BE49-F238E27FC236}">
                <a16:creationId xmlns:a16="http://schemas.microsoft.com/office/drawing/2014/main" id="{398C7E2E-D7FB-4010-A452-C192157B2660}"/>
              </a:ext>
            </a:extLst>
          </p:cNvPr>
          <p:cNvGraphicFramePr>
            <a:graphicFrameLocks noGrp="1"/>
          </p:cNvGraphicFramePr>
          <p:nvPr>
            <p:ph type="tbl" sz="quarter" idx="13"/>
            <p:extLst>
              <p:ext uri="{D42A27DB-BD31-4B8C-83A1-F6EECF244321}">
                <p14:modId xmlns:p14="http://schemas.microsoft.com/office/powerpoint/2010/main" val="21983876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783291022"/>
                    </a:ext>
                  </a:extLst>
                </a:gridCol>
                <a:gridCol w="1234440">
                  <a:extLst>
                    <a:ext uri="{9D8B030D-6E8A-4147-A177-3AD203B41FA5}">
                      <a16:colId xmlns:a16="http://schemas.microsoft.com/office/drawing/2014/main" val="164495056"/>
                    </a:ext>
                  </a:extLst>
                </a:gridCol>
                <a:gridCol w="905256">
                  <a:extLst>
                    <a:ext uri="{9D8B030D-6E8A-4147-A177-3AD203B41FA5}">
                      <a16:colId xmlns:a16="http://schemas.microsoft.com/office/drawing/2014/main" val="1539354962"/>
                    </a:ext>
                  </a:extLst>
                </a:gridCol>
                <a:gridCol w="411480">
                  <a:extLst>
                    <a:ext uri="{9D8B030D-6E8A-4147-A177-3AD203B41FA5}">
                      <a16:colId xmlns:a16="http://schemas.microsoft.com/office/drawing/2014/main" val="168531464"/>
                    </a:ext>
                  </a:extLst>
                </a:gridCol>
                <a:gridCol w="411480">
                  <a:extLst>
                    <a:ext uri="{9D8B030D-6E8A-4147-A177-3AD203B41FA5}">
                      <a16:colId xmlns:a16="http://schemas.microsoft.com/office/drawing/2014/main" val="4285308874"/>
                    </a:ext>
                  </a:extLst>
                </a:gridCol>
                <a:gridCol w="411480">
                  <a:extLst>
                    <a:ext uri="{9D8B030D-6E8A-4147-A177-3AD203B41FA5}">
                      <a16:colId xmlns:a16="http://schemas.microsoft.com/office/drawing/2014/main" val="2378766551"/>
                    </a:ext>
                  </a:extLst>
                </a:gridCol>
                <a:gridCol w="411480">
                  <a:extLst>
                    <a:ext uri="{9D8B030D-6E8A-4147-A177-3AD203B41FA5}">
                      <a16:colId xmlns:a16="http://schemas.microsoft.com/office/drawing/2014/main" val="2243285240"/>
                    </a:ext>
                  </a:extLst>
                </a:gridCol>
                <a:gridCol w="411480">
                  <a:extLst>
                    <a:ext uri="{9D8B030D-6E8A-4147-A177-3AD203B41FA5}">
                      <a16:colId xmlns:a16="http://schemas.microsoft.com/office/drawing/2014/main" val="1218370574"/>
                    </a:ext>
                  </a:extLst>
                </a:gridCol>
                <a:gridCol w="411480">
                  <a:extLst>
                    <a:ext uri="{9D8B030D-6E8A-4147-A177-3AD203B41FA5}">
                      <a16:colId xmlns:a16="http://schemas.microsoft.com/office/drawing/2014/main" val="2547387718"/>
                    </a:ext>
                  </a:extLst>
                </a:gridCol>
                <a:gridCol w="411480">
                  <a:extLst>
                    <a:ext uri="{9D8B030D-6E8A-4147-A177-3AD203B41FA5}">
                      <a16:colId xmlns:a16="http://schemas.microsoft.com/office/drawing/2014/main" val="2643697791"/>
                    </a:ext>
                  </a:extLst>
                </a:gridCol>
                <a:gridCol w="411480">
                  <a:extLst>
                    <a:ext uri="{9D8B030D-6E8A-4147-A177-3AD203B41FA5}">
                      <a16:colId xmlns:a16="http://schemas.microsoft.com/office/drawing/2014/main" val="3317578466"/>
                    </a:ext>
                  </a:extLst>
                </a:gridCol>
                <a:gridCol w="411480">
                  <a:extLst>
                    <a:ext uri="{9D8B030D-6E8A-4147-A177-3AD203B41FA5}">
                      <a16:colId xmlns:a16="http://schemas.microsoft.com/office/drawing/2014/main" val="9735242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7711194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TMNAS - 2022-12-30 14:12:48</a:t>
                      </a:r>
                      <a:r>
                        <a:rPr kumimoji="0" lang="en-US" sz="1000" b="0" i="0" u="none" strike="noStrike" kern="1200" cap="none" spc="0" normalizeH="0" baseline="0" noProof="0">
                          <a:ln>
                            <a:noFill/>
                          </a:ln>
                          <a:solidFill>
                            <a:prstClr val="black"/>
                          </a:solidFill>
                          <a:effectLst/>
                          <a:uLnTx/>
                          <a:uFillTx/>
                          <a:latin typeface="+mn-lt"/>
                          <a:ea typeface="+mn-ea"/>
                          <a:cs typeface="+mn-cs"/>
                        </a:rPr>
                        <a:t>
 As we go into the New Year, we say goodbye and good luck to long-time colleague, friend, and mentor.
Mark Proska, who has been with TMNAS since 2013 and has served as our Chief Actuarial and Risk Officer for nearly a decade, announced earlier this year that he's headed to #retirement after an incredible career In actuary.
Mark was known well around TMNAS for his quick wit, approachability, and certainly his fancy suits! He looks forward to spending even more time soaking up the sun on the Ocean City, NJ beaches with his family.
Thank you for all that you've done for our organization, Mark, and good luck with whatever comes next!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https://quintly-image-storage.s3.amazonaws.com/a1eb1edaae3e86ca5d45b34001303599/e72b209f19338ca83d9eda762c295af2.jpg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01/05/2023 03:42:39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16.7742 %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854496761"/>
                  </a:ext>
                </a:extLst>
              </a:tr>
            </a:tbl>
          </a:graphicData>
        </a:graphic>
      </p:graphicFrame>
      <p:sp>
        <p:nvSpPr>
          <p:cNvPr id="4" name="Text Placeholder 3">
            <a:extLst>
              <a:ext uri="{FF2B5EF4-FFF2-40B4-BE49-F238E27FC236}">
                <a16:creationId xmlns:a16="http://schemas.microsoft.com/office/drawing/2014/main" id="{0FC6C377-23C4-4FB6-9180-AE574441C8E4}"/>
              </a:ext>
            </a:extLst>
          </p:cNvPr>
          <p:cNvSpPr>
            <a:spLocks noGrp="1"/>
          </p:cNvSpPr>
          <p:nvPr>
            <p:ph type="body" sz="quarter" idx="14"/>
          </p:nvPr>
        </p:nvSpPr>
        <p:spPr/>
        <p:txBody>
          <a:bodyPr/>
          <a:lstStyle/>
          <a:p>
            <a:r>
              <a:rPr lang="en-US"/>
              <a:t>12/01/2022 - 12/31/2022</a:t>
            </a:r>
          </a:p>
        </p:txBody>
      </p:sp>
    </p:spTree>
    <p:extLst>
      <p:ext uri="{BB962C8B-B14F-4D97-AF65-F5344CB8AC3E}">
        <p14:creationId xmlns:p14="http://schemas.microsoft.com/office/powerpoint/2010/main" val="426737566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B6F9B3-E0A7-4638-8085-F466B1E58303}"/>
              </a:ext>
            </a:extLst>
          </p:cNvPr>
          <p:cNvSpPr>
            <a:spLocks noGrp="1"/>
          </p:cNvSpPr>
          <p:nvPr>
            <p:ph type="title"/>
          </p:nvPr>
        </p:nvSpPr>
        <p:spPr/>
        <p:txBody>
          <a:bodyPr/>
          <a:lstStyle/>
          <a:p>
            <a:r>
              <a:rPr lang="en-US"/>
              <a:t>Facebook Own Posts Table | TMNAS - 3 of 4</a:t>
            </a:r>
          </a:p>
        </p:txBody>
      </p:sp>
      <p:graphicFrame>
        <p:nvGraphicFramePr>
          <p:cNvPr id="5" name="Table Placeholder 4">
            <a:extLst>
              <a:ext uri="{FF2B5EF4-FFF2-40B4-BE49-F238E27FC236}">
                <a16:creationId xmlns:a16="http://schemas.microsoft.com/office/drawing/2014/main" id="{4675D629-CEF4-430F-BDC7-2B125FB15A9D}"/>
              </a:ext>
            </a:extLst>
          </p:cNvPr>
          <p:cNvGraphicFramePr>
            <a:graphicFrameLocks noGrp="1"/>
          </p:cNvGraphicFramePr>
          <p:nvPr>
            <p:ph type="tbl" sz="quarter" idx="13"/>
            <p:extLst>
              <p:ext uri="{D42A27DB-BD31-4B8C-83A1-F6EECF244321}">
                <p14:modId xmlns:p14="http://schemas.microsoft.com/office/powerpoint/2010/main" val="9570279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464106017"/>
                    </a:ext>
                  </a:extLst>
                </a:gridCol>
                <a:gridCol w="1234440">
                  <a:extLst>
                    <a:ext uri="{9D8B030D-6E8A-4147-A177-3AD203B41FA5}">
                      <a16:colId xmlns:a16="http://schemas.microsoft.com/office/drawing/2014/main" val="821894674"/>
                    </a:ext>
                  </a:extLst>
                </a:gridCol>
                <a:gridCol w="905256">
                  <a:extLst>
                    <a:ext uri="{9D8B030D-6E8A-4147-A177-3AD203B41FA5}">
                      <a16:colId xmlns:a16="http://schemas.microsoft.com/office/drawing/2014/main" val="1503010591"/>
                    </a:ext>
                  </a:extLst>
                </a:gridCol>
                <a:gridCol w="411480">
                  <a:extLst>
                    <a:ext uri="{9D8B030D-6E8A-4147-A177-3AD203B41FA5}">
                      <a16:colId xmlns:a16="http://schemas.microsoft.com/office/drawing/2014/main" val="1416526619"/>
                    </a:ext>
                  </a:extLst>
                </a:gridCol>
                <a:gridCol w="411480">
                  <a:extLst>
                    <a:ext uri="{9D8B030D-6E8A-4147-A177-3AD203B41FA5}">
                      <a16:colId xmlns:a16="http://schemas.microsoft.com/office/drawing/2014/main" val="166971775"/>
                    </a:ext>
                  </a:extLst>
                </a:gridCol>
                <a:gridCol w="411480">
                  <a:extLst>
                    <a:ext uri="{9D8B030D-6E8A-4147-A177-3AD203B41FA5}">
                      <a16:colId xmlns:a16="http://schemas.microsoft.com/office/drawing/2014/main" val="3047583102"/>
                    </a:ext>
                  </a:extLst>
                </a:gridCol>
                <a:gridCol w="411480">
                  <a:extLst>
                    <a:ext uri="{9D8B030D-6E8A-4147-A177-3AD203B41FA5}">
                      <a16:colId xmlns:a16="http://schemas.microsoft.com/office/drawing/2014/main" val="2145368669"/>
                    </a:ext>
                  </a:extLst>
                </a:gridCol>
                <a:gridCol w="411480">
                  <a:extLst>
                    <a:ext uri="{9D8B030D-6E8A-4147-A177-3AD203B41FA5}">
                      <a16:colId xmlns:a16="http://schemas.microsoft.com/office/drawing/2014/main" val="707457359"/>
                    </a:ext>
                  </a:extLst>
                </a:gridCol>
                <a:gridCol w="411480">
                  <a:extLst>
                    <a:ext uri="{9D8B030D-6E8A-4147-A177-3AD203B41FA5}">
                      <a16:colId xmlns:a16="http://schemas.microsoft.com/office/drawing/2014/main" val="49809222"/>
                    </a:ext>
                  </a:extLst>
                </a:gridCol>
                <a:gridCol w="411480">
                  <a:extLst>
                    <a:ext uri="{9D8B030D-6E8A-4147-A177-3AD203B41FA5}">
                      <a16:colId xmlns:a16="http://schemas.microsoft.com/office/drawing/2014/main" val="603855330"/>
                    </a:ext>
                  </a:extLst>
                </a:gridCol>
                <a:gridCol w="411480">
                  <a:extLst>
                    <a:ext uri="{9D8B030D-6E8A-4147-A177-3AD203B41FA5}">
                      <a16:colId xmlns:a16="http://schemas.microsoft.com/office/drawing/2014/main" val="3177254665"/>
                    </a:ext>
                  </a:extLst>
                </a:gridCol>
                <a:gridCol w="411480">
                  <a:extLst>
                    <a:ext uri="{9D8B030D-6E8A-4147-A177-3AD203B41FA5}">
                      <a16:colId xmlns:a16="http://schemas.microsoft.com/office/drawing/2014/main" val="18212264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8932504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TMNAS - 2022-12-09 11:22:48</a:t>
                      </a:r>
                      <a:r>
                        <a:rPr kumimoji="0" lang="en-US" sz="1000" b="0" i="0" u="none" strike="noStrike" kern="1200" cap="none" spc="0" normalizeH="0" baseline="0" noProof="0">
                          <a:ln>
                            <a:noFill/>
                          </a:ln>
                          <a:solidFill>
                            <a:prstClr val="black"/>
                          </a:solidFill>
                          <a:effectLst/>
                          <a:uLnTx/>
                          <a:uFillTx/>
                          <a:latin typeface="+mn-lt"/>
                          <a:ea typeface="+mn-ea"/>
                          <a:cs typeface="+mn-cs"/>
                        </a:rPr>
                        <a:t>
 Last night, our HR team made their way to Lancaster, PA to attend the Central Penn Business Journals' Best Places to Work in PA 2022 awards dinner. As our 9th time making this list, TMNAS was nominated in the Large Employers category with over 30 companies.
This year, we're proud to announce we got 5TH PLACE in this category, our best yet! What an amazing way to round out our 10th anniversary!
Thank you to all of our employees for making TMNAS one of the Best Places to Work in PA!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https://quintly-image-storage.s3.amazonaws.com/a1eb1edaae3e86ca5d45b34001303599/64ea75944363356aa1ad054a8f22ad51.jpg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01/05/2023 03:42:39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11.1111 %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4114004905"/>
                  </a:ext>
                </a:extLst>
              </a:tr>
            </a:tbl>
          </a:graphicData>
        </a:graphic>
      </p:graphicFrame>
      <p:sp>
        <p:nvSpPr>
          <p:cNvPr id="4" name="Text Placeholder 3">
            <a:extLst>
              <a:ext uri="{FF2B5EF4-FFF2-40B4-BE49-F238E27FC236}">
                <a16:creationId xmlns:a16="http://schemas.microsoft.com/office/drawing/2014/main" id="{34353E79-D3AD-45D1-864D-8D663A80C7B4}"/>
              </a:ext>
            </a:extLst>
          </p:cNvPr>
          <p:cNvSpPr>
            <a:spLocks noGrp="1"/>
          </p:cNvSpPr>
          <p:nvPr>
            <p:ph type="body" sz="quarter" idx="14"/>
          </p:nvPr>
        </p:nvSpPr>
        <p:spPr/>
        <p:txBody>
          <a:bodyPr/>
          <a:lstStyle/>
          <a:p>
            <a:r>
              <a:rPr lang="en-US"/>
              <a:t>12/01/2022 - 12/31/2022</a:t>
            </a:r>
          </a:p>
        </p:txBody>
      </p:sp>
    </p:spTree>
    <p:extLst>
      <p:ext uri="{BB962C8B-B14F-4D97-AF65-F5344CB8AC3E}">
        <p14:creationId xmlns:p14="http://schemas.microsoft.com/office/powerpoint/2010/main" val="166421295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C16463-1854-4D8F-BED5-5D23EBAA0E69}"/>
              </a:ext>
            </a:extLst>
          </p:cNvPr>
          <p:cNvSpPr>
            <a:spLocks noGrp="1"/>
          </p:cNvSpPr>
          <p:nvPr>
            <p:ph type="title"/>
          </p:nvPr>
        </p:nvSpPr>
        <p:spPr/>
        <p:txBody>
          <a:bodyPr/>
          <a:lstStyle/>
          <a:p>
            <a:r>
              <a:rPr lang="en-US"/>
              <a:t>Facebook Own Posts Table | TMNAS - 4 of 4</a:t>
            </a:r>
          </a:p>
        </p:txBody>
      </p:sp>
      <p:graphicFrame>
        <p:nvGraphicFramePr>
          <p:cNvPr id="5" name="Table Placeholder 4">
            <a:extLst>
              <a:ext uri="{FF2B5EF4-FFF2-40B4-BE49-F238E27FC236}">
                <a16:creationId xmlns:a16="http://schemas.microsoft.com/office/drawing/2014/main" id="{09B826D9-1CC2-4447-BAC8-6ECCB18EB3DD}"/>
              </a:ext>
            </a:extLst>
          </p:cNvPr>
          <p:cNvGraphicFramePr>
            <a:graphicFrameLocks noGrp="1"/>
          </p:cNvGraphicFramePr>
          <p:nvPr>
            <p:ph type="tbl" sz="quarter" idx="13"/>
            <p:extLst>
              <p:ext uri="{D42A27DB-BD31-4B8C-83A1-F6EECF244321}">
                <p14:modId xmlns:p14="http://schemas.microsoft.com/office/powerpoint/2010/main" val="28032515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60845808"/>
                    </a:ext>
                  </a:extLst>
                </a:gridCol>
                <a:gridCol w="1234440">
                  <a:extLst>
                    <a:ext uri="{9D8B030D-6E8A-4147-A177-3AD203B41FA5}">
                      <a16:colId xmlns:a16="http://schemas.microsoft.com/office/drawing/2014/main" val="420920842"/>
                    </a:ext>
                  </a:extLst>
                </a:gridCol>
                <a:gridCol w="905256">
                  <a:extLst>
                    <a:ext uri="{9D8B030D-6E8A-4147-A177-3AD203B41FA5}">
                      <a16:colId xmlns:a16="http://schemas.microsoft.com/office/drawing/2014/main" val="652702144"/>
                    </a:ext>
                  </a:extLst>
                </a:gridCol>
                <a:gridCol w="411480">
                  <a:extLst>
                    <a:ext uri="{9D8B030D-6E8A-4147-A177-3AD203B41FA5}">
                      <a16:colId xmlns:a16="http://schemas.microsoft.com/office/drawing/2014/main" val="624778521"/>
                    </a:ext>
                  </a:extLst>
                </a:gridCol>
                <a:gridCol w="411480">
                  <a:extLst>
                    <a:ext uri="{9D8B030D-6E8A-4147-A177-3AD203B41FA5}">
                      <a16:colId xmlns:a16="http://schemas.microsoft.com/office/drawing/2014/main" val="3873308380"/>
                    </a:ext>
                  </a:extLst>
                </a:gridCol>
                <a:gridCol w="411480">
                  <a:extLst>
                    <a:ext uri="{9D8B030D-6E8A-4147-A177-3AD203B41FA5}">
                      <a16:colId xmlns:a16="http://schemas.microsoft.com/office/drawing/2014/main" val="1699183299"/>
                    </a:ext>
                  </a:extLst>
                </a:gridCol>
                <a:gridCol w="411480">
                  <a:extLst>
                    <a:ext uri="{9D8B030D-6E8A-4147-A177-3AD203B41FA5}">
                      <a16:colId xmlns:a16="http://schemas.microsoft.com/office/drawing/2014/main" val="1524170703"/>
                    </a:ext>
                  </a:extLst>
                </a:gridCol>
                <a:gridCol w="411480">
                  <a:extLst>
                    <a:ext uri="{9D8B030D-6E8A-4147-A177-3AD203B41FA5}">
                      <a16:colId xmlns:a16="http://schemas.microsoft.com/office/drawing/2014/main" val="1744439687"/>
                    </a:ext>
                  </a:extLst>
                </a:gridCol>
                <a:gridCol w="411480">
                  <a:extLst>
                    <a:ext uri="{9D8B030D-6E8A-4147-A177-3AD203B41FA5}">
                      <a16:colId xmlns:a16="http://schemas.microsoft.com/office/drawing/2014/main" val="932906455"/>
                    </a:ext>
                  </a:extLst>
                </a:gridCol>
                <a:gridCol w="411480">
                  <a:extLst>
                    <a:ext uri="{9D8B030D-6E8A-4147-A177-3AD203B41FA5}">
                      <a16:colId xmlns:a16="http://schemas.microsoft.com/office/drawing/2014/main" val="443991884"/>
                    </a:ext>
                  </a:extLst>
                </a:gridCol>
                <a:gridCol w="411480">
                  <a:extLst>
                    <a:ext uri="{9D8B030D-6E8A-4147-A177-3AD203B41FA5}">
                      <a16:colId xmlns:a16="http://schemas.microsoft.com/office/drawing/2014/main" val="3603266904"/>
                    </a:ext>
                  </a:extLst>
                </a:gridCol>
                <a:gridCol w="411480">
                  <a:extLst>
                    <a:ext uri="{9D8B030D-6E8A-4147-A177-3AD203B41FA5}">
                      <a16:colId xmlns:a16="http://schemas.microsoft.com/office/drawing/2014/main" val="7725961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8092116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TMNAS - 2022-12-15 16:16:04</a:t>
                      </a:r>
                      <a:r>
                        <a:rPr kumimoji="0" lang="en-US" sz="1000" b="0" i="0" u="none" strike="noStrike" kern="1200" cap="none" spc="0" normalizeH="0" baseline="0" noProof="0">
                          <a:ln>
                            <a:noFill/>
                          </a:ln>
                          <a:solidFill>
                            <a:prstClr val="black"/>
                          </a:solidFill>
                          <a:effectLst/>
                          <a:uLnTx/>
                          <a:uFillTx/>
                          <a:latin typeface="+mn-lt"/>
                          <a:ea typeface="+mn-ea"/>
                          <a:cs typeface="+mn-cs"/>
                        </a:rPr>
                        <a:t>
 On Tuesday, we celebrated our 10th Annual Holiday Party here in Bala Cynwyd with delicious catered food, festive hot beverages, and plenty of recognitions and celebrations! As this was the first time we've done the party as a hybrid event, It was great seeing so many employees back in person for this party and also celebrations for our employees located in Honolulu, HI. The Holiday Spirit is alive and well!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https://quintly-image-storage.s3.amazonaws.com/a1eb1edaae3e86ca5d45b34001303599/9694942fbd0ca1491c5367d19d6d1ec5.jpg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12/23/2022 09:47:39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11.1111 %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086819405"/>
                  </a:ext>
                </a:extLst>
              </a:tr>
            </a:tbl>
          </a:graphicData>
        </a:graphic>
      </p:graphicFrame>
      <p:sp>
        <p:nvSpPr>
          <p:cNvPr id="4" name="Text Placeholder 3">
            <a:extLst>
              <a:ext uri="{FF2B5EF4-FFF2-40B4-BE49-F238E27FC236}">
                <a16:creationId xmlns:a16="http://schemas.microsoft.com/office/drawing/2014/main" id="{A85DF47E-3200-4306-A02E-5C70C36CF8C6}"/>
              </a:ext>
            </a:extLst>
          </p:cNvPr>
          <p:cNvSpPr>
            <a:spLocks noGrp="1"/>
          </p:cNvSpPr>
          <p:nvPr>
            <p:ph type="body" sz="quarter" idx="14"/>
          </p:nvPr>
        </p:nvSpPr>
        <p:spPr/>
        <p:txBody>
          <a:bodyPr/>
          <a:lstStyle/>
          <a:p>
            <a:r>
              <a:rPr lang="en-US"/>
              <a:t>12/01/2022 - 12/31/2022</a:t>
            </a:r>
          </a:p>
        </p:txBody>
      </p:sp>
    </p:spTree>
    <p:extLst>
      <p:ext uri="{BB962C8B-B14F-4D97-AF65-F5344CB8AC3E}">
        <p14:creationId xmlns:p14="http://schemas.microsoft.com/office/powerpoint/2010/main" val="112633237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433F4E-325D-49E7-864A-18AE358CC538}"/>
              </a:ext>
            </a:extLst>
          </p:cNvPr>
          <p:cNvSpPr>
            <a:spLocks noGrp="1"/>
          </p:cNvSpPr>
          <p:nvPr>
            <p:ph type="title"/>
          </p:nvPr>
        </p:nvSpPr>
        <p:spPr/>
        <p:txBody>
          <a:bodyPr/>
          <a:lstStyle/>
          <a:p>
            <a:r>
              <a:rPr lang="en-US"/>
              <a:t>Facebook Facebook Fans Change | TMNAS</a:t>
            </a:r>
          </a:p>
        </p:txBody>
      </p:sp>
      <p:graphicFrame>
        <p:nvGraphicFramePr>
          <p:cNvPr id="6" name="Chart Placeholder 5">
            <a:extLst>
              <a:ext uri="{FF2B5EF4-FFF2-40B4-BE49-F238E27FC236}">
                <a16:creationId xmlns:a16="http://schemas.microsoft.com/office/drawing/2014/main" id="{1C190064-87D1-4CB7-8E3D-C9905FF919A5}"/>
              </a:ext>
            </a:extLst>
          </p:cNvPr>
          <p:cNvGraphicFramePr>
            <a:graphicFrameLocks noGrp="1"/>
          </p:cNvGraphicFramePr>
          <p:nvPr>
            <p:ph type="chart" sz="quarter" idx="13"/>
            <p:extLst>
              <p:ext uri="{D42A27DB-BD31-4B8C-83A1-F6EECF244321}">
                <p14:modId xmlns:p14="http://schemas.microsoft.com/office/powerpoint/2010/main" val="108693334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2D5A9EB-A1F4-4645-BC46-2C2F1B455F12}"/>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32594E36-6970-430E-B962-6E411213EF8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644354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FF51D3-7711-4FF9-8859-3E2B9D89F83F}"/>
              </a:ext>
            </a:extLst>
          </p:cNvPr>
          <p:cNvSpPr>
            <a:spLocks noGrp="1"/>
          </p:cNvSpPr>
          <p:nvPr>
            <p:ph type="title"/>
          </p:nvPr>
        </p:nvSpPr>
        <p:spPr/>
        <p:txBody>
          <a:bodyPr/>
          <a:lstStyle/>
          <a:p>
            <a:r>
              <a:rPr lang="en-US"/>
              <a:t>Facebook Average Interactions Per Facebook Post | TMNAS</a:t>
            </a:r>
          </a:p>
        </p:txBody>
      </p:sp>
      <p:graphicFrame>
        <p:nvGraphicFramePr>
          <p:cNvPr id="6" name="Chart Placeholder 5">
            <a:extLst>
              <a:ext uri="{FF2B5EF4-FFF2-40B4-BE49-F238E27FC236}">
                <a16:creationId xmlns:a16="http://schemas.microsoft.com/office/drawing/2014/main" id="{6B4369CA-7870-40DF-85B1-C9508715901D}"/>
              </a:ext>
            </a:extLst>
          </p:cNvPr>
          <p:cNvGraphicFramePr>
            <a:graphicFrameLocks noGrp="1"/>
          </p:cNvGraphicFramePr>
          <p:nvPr>
            <p:ph type="chart" sz="quarter" idx="13"/>
            <p:extLst>
              <p:ext uri="{D42A27DB-BD31-4B8C-83A1-F6EECF244321}">
                <p14:modId xmlns:p14="http://schemas.microsoft.com/office/powerpoint/2010/main" val="124264763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4F60554-9687-4749-84D3-91A951E20BC6}"/>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5CD41516-AED9-490C-9C25-CCA41F6A20A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6154907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B86BA3-70FB-42BB-81C0-10667467AB14}"/>
              </a:ext>
            </a:extLst>
          </p:cNvPr>
          <p:cNvSpPr>
            <a:spLocks noGrp="1"/>
          </p:cNvSpPr>
          <p:nvPr>
            <p:ph type="title"/>
          </p:nvPr>
        </p:nvSpPr>
        <p:spPr/>
        <p:txBody>
          <a:bodyPr/>
          <a:lstStyle/>
          <a:p>
            <a:r>
              <a:rPr lang="en-US"/>
              <a:t>Facebook Total Interactions Per Month | TMNAS</a:t>
            </a:r>
          </a:p>
        </p:txBody>
      </p:sp>
      <p:graphicFrame>
        <p:nvGraphicFramePr>
          <p:cNvPr id="6" name="Chart Placeholder 5">
            <a:extLst>
              <a:ext uri="{FF2B5EF4-FFF2-40B4-BE49-F238E27FC236}">
                <a16:creationId xmlns:a16="http://schemas.microsoft.com/office/drawing/2014/main" id="{DA9398AD-5F97-479A-A159-39B9B7EEE68F}"/>
              </a:ext>
            </a:extLst>
          </p:cNvPr>
          <p:cNvGraphicFramePr>
            <a:graphicFrameLocks noGrp="1"/>
          </p:cNvGraphicFramePr>
          <p:nvPr>
            <p:ph type="chart" sz="quarter" idx="13"/>
            <p:extLst>
              <p:ext uri="{D42A27DB-BD31-4B8C-83A1-F6EECF244321}">
                <p14:modId xmlns:p14="http://schemas.microsoft.com/office/powerpoint/2010/main" val="361162850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6D58D74-0C7C-449C-8135-11037350E701}"/>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9D18C2C5-0F07-44F4-88DA-87A04DC4E8A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2706793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2EFD7B-8499-44DC-BA47-E4011D6AB907}"/>
              </a:ext>
            </a:extLst>
          </p:cNvPr>
          <p:cNvSpPr>
            <a:spLocks noGrp="1"/>
          </p:cNvSpPr>
          <p:nvPr>
            <p:ph type="title"/>
          </p:nvPr>
        </p:nvSpPr>
        <p:spPr/>
        <p:txBody>
          <a:bodyPr/>
          <a:lstStyle/>
          <a:p>
            <a:r>
              <a:rPr lang="en-US"/>
              <a:t>Facebook Facebook Impressions | TMNAS</a:t>
            </a:r>
          </a:p>
        </p:txBody>
      </p:sp>
      <p:graphicFrame>
        <p:nvGraphicFramePr>
          <p:cNvPr id="6" name="Chart Placeholder 5">
            <a:extLst>
              <a:ext uri="{FF2B5EF4-FFF2-40B4-BE49-F238E27FC236}">
                <a16:creationId xmlns:a16="http://schemas.microsoft.com/office/drawing/2014/main" id="{58C6C81D-FB8A-4845-B336-FF1F1FE6D483}"/>
              </a:ext>
            </a:extLst>
          </p:cNvPr>
          <p:cNvGraphicFramePr>
            <a:graphicFrameLocks noGrp="1"/>
          </p:cNvGraphicFramePr>
          <p:nvPr>
            <p:ph type="chart" sz="quarter" idx="13"/>
            <p:extLst>
              <p:ext uri="{D42A27DB-BD31-4B8C-83A1-F6EECF244321}">
                <p14:modId xmlns:p14="http://schemas.microsoft.com/office/powerpoint/2010/main" val="13844024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9AD5D61-8454-48FB-96E0-E9379BCBD6AC}"/>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0DE42A67-E594-4C2D-96A1-52076EF4DD4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7527916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1026</Words>
  <Application>Microsoft Office PowerPoint</Application>
  <PresentationFormat>On-screen Show (4:3)</PresentationFormat>
  <Paragraphs>440</Paragraphs>
  <Slides>35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35</vt:i4>
      </vt:variant>
    </vt:vector>
  </HeadingPairs>
  <TitlesOfParts>
    <vt:vector size="38" baseType="lpstr">
      <vt:lpstr>Arial</vt:lpstr>
      <vt:lpstr>Calibri</vt:lpstr>
      <vt:lpstr>quintly_template</vt:lpstr>
      <vt:lpstr>TMNAS Social Media</vt:lpstr>
      <vt:lpstr>Overall Overall Audience | TMNAS</vt:lpstr>
      <vt:lpstr>Twitter Key Metrics Table | TMNAS</vt:lpstr>
      <vt:lpstr>Twitter Twitter Followers Change | TMNAS</vt:lpstr>
      <vt:lpstr>Twitter Average Interactions Per Tweet | TMNAS</vt:lpstr>
      <vt:lpstr>Twitter Total Interactions Per Month | TMNAS</vt:lpstr>
      <vt:lpstr>Twitter Own and Retweeted Tweets Table | TMNAS - 1 of 4</vt:lpstr>
      <vt:lpstr>Twitter Own and Retweeted Tweets Table | TMNAS - 2 of 4</vt:lpstr>
      <vt:lpstr>Twitter Own and Retweeted Tweets Table | TMNAS - 3 of 4</vt:lpstr>
      <vt:lpstr>Twitter Own and Retweeted Tweets Table | TMNAS - 4 of 4</vt:lpstr>
      <vt:lpstr>LinkedIn Key Metrics Table | TMNAS</vt:lpstr>
      <vt:lpstr>LinkedIn LinkedIn Followers Change | TMNAS</vt:lpstr>
      <vt:lpstr>LinkedIn Average Interactions Per LinkedIn Update | TMNAS</vt:lpstr>
      <vt:lpstr>LinkedIn Total Interactions Per Month | TMNAS</vt:lpstr>
      <vt:lpstr>LinkedIn Post Impressions | TMNAS</vt:lpstr>
      <vt:lpstr>LinkedIn Posts Table | TMNAS - 1 of 3</vt:lpstr>
      <vt:lpstr>LinkedIn Posts Table | TMNAS - 2 of 3</vt:lpstr>
      <vt:lpstr>LinkedIn Posts Table | TMNAS - 3 of 3</vt:lpstr>
      <vt:lpstr>Instagram Key Metrics Table | TMNAS</vt:lpstr>
      <vt:lpstr>Instagram Instagram Followers Change | TMNAS</vt:lpstr>
      <vt:lpstr>Instagram Average Interactions Per Instagram Post | TMNAS</vt:lpstr>
      <vt:lpstr>Instagram Total Interactions Per Month | TMNAS</vt:lpstr>
      <vt:lpstr>Instagram Impressions | TMNAS</vt:lpstr>
      <vt:lpstr>Instagram Top Instagram Posts Table | TMNAS - 1 of 2</vt:lpstr>
      <vt:lpstr>Instagram Top Instagram Posts Table | TMNAS - 2 of 2</vt:lpstr>
      <vt:lpstr>Instagram Stories Key Metrics Table | TMNAS</vt:lpstr>
      <vt:lpstr>Facebook Key Metrics Table | TMNAS</vt:lpstr>
      <vt:lpstr>Facebook Own Posts Table | TMNAS - 1 of 4</vt:lpstr>
      <vt:lpstr>Facebook Own Posts Table | TMNAS - 2 of 4</vt:lpstr>
      <vt:lpstr>Facebook Own Posts Table | TMNAS - 3 of 4</vt:lpstr>
      <vt:lpstr>Facebook Own Posts Table | TMNAS - 4 of 4</vt:lpstr>
      <vt:lpstr>Facebook Facebook Fans Change | TMNAS</vt:lpstr>
      <vt:lpstr>Facebook Average Interactions Per Facebook Post | TMNAS</vt:lpstr>
      <vt:lpstr>Facebook Total Interactions Per Month | TMNAS</vt:lpstr>
      <vt:lpstr>Facebook Facebook Impressions | TMNAS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TMNAS Social Media</dc:title>
  <dc:creator>Administrator</dc:creator>
  <cp:lastModifiedBy>Administrator</cp:lastModifiedBy>
  <cp:revision>1</cp:revision>
  <dcterms:created xsi:type="dcterms:W3CDTF">2023-01-05T14:26:30Z</dcterms:created>
  <dcterms:modified xsi:type="dcterms:W3CDTF">2023-01-05T14:28:00Z</dcterms:modified>
</cp:coreProperties>
</file>