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 id="299" r:id="rId41"/>
    <p:sldId id="300"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Sheet1!$B$2:$B$48</c:f>
              <c:numCache>
                <c:formatCode>General</c:formatCode>
                <c:ptCount val="47"/>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pt idx="43">
                  <c:v>7147</c:v>
                </c:pt>
                <c:pt idx="44">
                  <c:v>7188</c:v>
                </c:pt>
                <c:pt idx="45">
                  <c:v>7242</c:v>
                </c:pt>
                <c:pt idx="46">
                  <c:v>7269</c:v>
                </c:pt>
              </c:numCache>
            </c:numRef>
          </c:val>
          <c:smooth val="0"/>
          <c:extLst>
            <c:ext xmlns:c16="http://schemas.microsoft.com/office/drawing/2014/chart" uri="{C3380CC4-5D6E-409C-BE32-E72D297353CC}">
              <c16:uniqueId val="{00000000-614A-4079-8223-CA6499DE682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Sheet1!$C$2:$C$48</c:f>
              <c:numCache>
                <c:formatCode>General</c:formatCode>
                <c:ptCount val="47"/>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pt idx="43">
                  <c:v>3851</c:v>
                </c:pt>
                <c:pt idx="44">
                  <c:v>3858</c:v>
                </c:pt>
                <c:pt idx="45">
                  <c:v>3864</c:v>
                </c:pt>
                <c:pt idx="46">
                  <c:v>3851</c:v>
                </c:pt>
              </c:numCache>
            </c:numRef>
          </c:val>
          <c:smooth val="0"/>
          <c:extLst>
            <c:ext xmlns:c16="http://schemas.microsoft.com/office/drawing/2014/chart" uri="{C3380CC4-5D6E-409C-BE32-E72D297353CC}">
              <c16:uniqueId val="{00000001-614A-4079-8223-CA6499DE682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Sheet1!$D$2:$D$48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2-614A-4079-8223-CA6499DE682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Sheet1!$E$2:$E$48</c:f>
              <c:numCache>
                <c:formatCode>General</c:formatCode>
                <c:ptCount val="47"/>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pt idx="43">
                  <c:v>33092</c:v>
                </c:pt>
                <c:pt idx="44">
                  <c:v>33490</c:v>
                </c:pt>
                <c:pt idx="45">
                  <c:v>33914</c:v>
                </c:pt>
                <c:pt idx="46">
                  <c:v>34266</c:v>
                </c:pt>
              </c:numCache>
            </c:numRef>
          </c:val>
          <c:smooth val="0"/>
          <c:extLst>
            <c:ext xmlns:c16="http://schemas.microsoft.com/office/drawing/2014/chart" uri="{C3380CC4-5D6E-409C-BE32-E72D297353CC}">
              <c16:uniqueId val="{00000003-614A-4079-8223-CA6499DE682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Sheet1!$F$2:$F$48</c:f>
              <c:numCache>
                <c:formatCode>General</c:formatCode>
                <c:ptCount val="47"/>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pt idx="43">
                  <c:v>2719</c:v>
                </c:pt>
                <c:pt idx="44">
                  <c:v>2781</c:v>
                </c:pt>
                <c:pt idx="45">
                  <c:v>2820</c:v>
                </c:pt>
                <c:pt idx="46">
                  <c:v>2869</c:v>
                </c:pt>
              </c:numCache>
            </c:numRef>
          </c:val>
          <c:smooth val="0"/>
          <c:extLst>
            <c:ext xmlns:c16="http://schemas.microsoft.com/office/drawing/2014/chart" uri="{C3380CC4-5D6E-409C-BE32-E72D297353CC}">
              <c16:uniqueId val="{00000004-614A-4079-8223-CA6499DE682F}"/>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Sheet1!$G$2:$G$48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5-614A-4079-8223-CA6499DE682F}"/>
            </c:ext>
          </c:extLst>
        </c:ser>
        <c:dLbls>
          <c:showLegendKey val="0"/>
          <c:showVal val="0"/>
          <c:showCatName val="0"/>
          <c:showSerName val="0"/>
          <c:showPercent val="0"/>
          <c:showBubbleSize val="0"/>
        </c:dLbls>
        <c:smooth val="0"/>
        <c:axId val="402762216"/>
        <c:axId val="402759592"/>
      </c:lineChart>
      <c:dateAx>
        <c:axId val="40276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59592"/>
        <c:crosses val="autoZero"/>
        <c:auto val="1"/>
        <c:lblOffset val="100"/>
        <c:baseTimeUnit val="months"/>
      </c:dateAx>
      <c:valAx>
        <c:axId val="40275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6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55</c:v>
                </c:pt>
                <c:pt idx="9">
                  <c:v>70</c:v>
                </c:pt>
                <c:pt idx="10">
                  <c:v>33</c:v>
                </c:pt>
                <c:pt idx="11">
                  <c:v>22</c:v>
                </c:pt>
              </c:numCache>
            </c:numRef>
          </c:val>
          <c:extLst>
            <c:ext xmlns:c16="http://schemas.microsoft.com/office/drawing/2014/chart" uri="{C3380CC4-5D6E-409C-BE32-E72D297353CC}">
              <c16:uniqueId val="{00000000-E593-4C0B-BD0A-B392C75643FF}"/>
            </c:ext>
          </c:extLst>
        </c:ser>
        <c:dLbls>
          <c:showLegendKey val="0"/>
          <c:showVal val="0"/>
          <c:showCatName val="0"/>
          <c:showSerName val="0"/>
          <c:showPercent val="0"/>
          <c:showBubbleSize val="0"/>
        </c:dLbls>
        <c:gapWidth val="219"/>
        <c:overlap val="-27"/>
        <c:axId val="402754672"/>
        <c:axId val="402751720"/>
      </c:barChart>
      <c:dateAx>
        <c:axId val="40275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51720"/>
        <c:crosses val="autoZero"/>
        <c:auto val="1"/>
        <c:lblOffset val="100"/>
        <c:baseTimeUnit val="months"/>
      </c:dateAx>
      <c:valAx>
        <c:axId val="40275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5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24</c:v>
                </c:pt>
                <c:pt idx="9">
                  <c:v>29</c:v>
                </c:pt>
                <c:pt idx="10">
                  <c:v>29</c:v>
                </c:pt>
                <c:pt idx="11">
                  <c:v>28</c:v>
                </c:pt>
              </c:numCache>
            </c:numRef>
          </c:val>
          <c:extLst>
            <c:ext xmlns:c16="http://schemas.microsoft.com/office/drawing/2014/chart" uri="{C3380CC4-5D6E-409C-BE32-E72D297353CC}">
              <c16:uniqueId val="{00000000-3AE1-4CAE-9BDE-630855121D0A}"/>
            </c:ext>
          </c:extLst>
        </c:ser>
        <c:dLbls>
          <c:showLegendKey val="0"/>
          <c:showVal val="0"/>
          <c:showCatName val="0"/>
          <c:showSerName val="0"/>
          <c:showPercent val="0"/>
          <c:showBubbleSize val="0"/>
        </c:dLbls>
        <c:gapWidth val="219"/>
        <c:overlap val="-27"/>
        <c:axId val="402748112"/>
        <c:axId val="402748768"/>
      </c:barChart>
      <c:dateAx>
        <c:axId val="40274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48768"/>
        <c:crosses val="autoZero"/>
        <c:auto val="1"/>
        <c:lblOffset val="100"/>
        <c:baseTimeUnit val="months"/>
      </c:dateAx>
      <c:valAx>
        <c:axId val="40274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4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766</c:v>
                </c:pt>
                <c:pt idx="8">
                  <c:v>721</c:v>
                </c:pt>
                <c:pt idx="9">
                  <c:v>824</c:v>
                </c:pt>
                <c:pt idx="10">
                  <c:v>829</c:v>
                </c:pt>
                <c:pt idx="11">
                  <c:v>885</c:v>
                </c:pt>
              </c:numCache>
            </c:numRef>
          </c:val>
          <c:extLst>
            <c:ext xmlns:c16="http://schemas.microsoft.com/office/drawing/2014/chart" uri="{C3380CC4-5D6E-409C-BE32-E72D297353CC}">
              <c16:uniqueId val="{00000000-73C5-464B-8CE5-DDAA71C019F7}"/>
            </c:ext>
          </c:extLst>
        </c:ser>
        <c:dLbls>
          <c:showLegendKey val="0"/>
          <c:showVal val="0"/>
          <c:showCatName val="0"/>
          <c:showSerName val="0"/>
          <c:showPercent val="0"/>
          <c:showBubbleSize val="0"/>
        </c:dLbls>
        <c:gapWidth val="219"/>
        <c:overlap val="-27"/>
        <c:axId val="402770744"/>
        <c:axId val="402772056"/>
      </c:barChart>
      <c:catAx>
        <c:axId val="40277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2056"/>
        <c:crosses val="autoZero"/>
        <c:auto val="1"/>
        <c:lblAlgn val="ctr"/>
        <c:lblOffset val="100"/>
        <c:noMultiLvlLbl val="0"/>
      </c:catAx>
      <c:valAx>
        <c:axId val="40277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77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109027</c:v>
                </c:pt>
                <c:pt idx="9">
                  <c:v>72726</c:v>
                </c:pt>
                <c:pt idx="10">
                  <c:v>30093</c:v>
                </c:pt>
                <c:pt idx="11">
                  <c:v>25690</c:v>
                </c:pt>
              </c:numCache>
            </c:numRef>
          </c:val>
          <c:extLst>
            <c:ext xmlns:c16="http://schemas.microsoft.com/office/drawing/2014/chart" uri="{C3380CC4-5D6E-409C-BE32-E72D297353CC}">
              <c16:uniqueId val="{00000000-A9E1-4C18-9B80-D67BC03A47AB}"/>
            </c:ext>
          </c:extLst>
        </c:ser>
        <c:dLbls>
          <c:showLegendKey val="0"/>
          <c:showVal val="0"/>
          <c:showCatName val="0"/>
          <c:showSerName val="0"/>
          <c:showPercent val="0"/>
          <c:showBubbleSize val="0"/>
        </c:dLbls>
        <c:gapWidth val="219"/>
        <c:overlap val="-27"/>
        <c:axId val="407266064"/>
        <c:axId val="407266392"/>
      </c:barChart>
      <c:dateAx>
        <c:axId val="40726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66392"/>
        <c:crosses val="autoZero"/>
        <c:auto val="1"/>
        <c:lblOffset val="100"/>
        <c:baseTimeUnit val="months"/>
      </c:dateAx>
      <c:valAx>
        <c:axId val="40726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6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21</c:v>
                </c:pt>
                <c:pt idx="1">
                  <c:v>295</c:v>
                </c:pt>
                <c:pt idx="2">
                  <c:v>460</c:v>
                </c:pt>
                <c:pt idx="3">
                  <c:v>398</c:v>
                </c:pt>
                <c:pt idx="4">
                  <c:v>372</c:v>
                </c:pt>
                <c:pt idx="5">
                  <c:v>322</c:v>
                </c:pt>
              </c:numCache>
            </c:numRef>
          </c:val>
          <c:extLst>
            <c:ext xmlns:c16="http://schemas.microsoft.com/office/drawing/2014/chart" uri="{C3380CC4-5D6E-409C-BE32-E72D297353CC}">
              <c16:uniqueId val="{00000000-9A40-4582-8F1B-328818FA0043}"/>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24</c:v>
                </c:pt>
                <c:pt idx="1">
                  <c:v>332</c:v>
                </c:pt>
                <c:pt idx="2">
                  <c:v>630</c:v>
                </c:pt>
                <c:pt idx="3">
                  <c:v>685</c:v>
                </c:pt>
                <c:pt idx="4">
                  <c:v>637</c:v>
                </c:pt>
                <c:pt idx="5">
                  <c:v>449</c:v>
                </c:pt>
              </c:numCache>
            </c:numRef>
          </c:val>
          <c:extLst>
            <c:ext xmlns:c16="http://schemas.microsoft.com/office/drawing/2014/chart" uri="{C3380CC4-5D6E-409C-BE32-E72D297353CC}">
              <c16:uniqueId val="{00000001-9A40-4582-8F1B-328818FA0043}"/>
            </c:ext>
          </c:extLst>
        </c:ser>
        <c:dLbls>
          <c:showLegendKey val="0"/>
          <c:showVal val="0"/>
          <c:showCatName val="0"/>
          <c:showSerName val="0"/>
          <c:showPercent val="0"/>
          <c:showBubbleSize val="0"/>
        </c:dLbls>
        <c:gapWidth val="219"/>
        <c:overlap val="-27"/>
        <c:axId val="465651872"/>
        <c:axId val="465664992"/>
      </c:barChart>
      <c:catAx>
        <c:axId val="46565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64992"/>
        <c:crosses val="autoZero"/>
        <c:auto val="1"/>
        <c:lblAlgn val="ctr"/>
        <c:lblOffset val="100"/>
        <c:noMultiLvlLbl val="0"/>
      </c:catAx>
      <c:valAx>
        <c:axId val="46566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5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7</c:v>
                </c:pt>
                <c:pt idx="9">
                  <c:v>6</c:v>
                </c:pt>
                <c:pt idx="10">
                  <c:v>-13</c:v>
                </c:pt>
                <c:pt idx="11">
                  <c:v>-1</c:v>
                </c:pt>
              </c:numCache>
            </c:numRef>
          </c:val>
          <c:extLst>
            <c:ext xmlns:c16="http://schemas.microsoft.com/office/drawing/2014/chart" uri="{C3380CC4-5D6E-409C-BE32-E72D297353CC}">
              <c16:uniqueId val="{00000000-D9AE-4830-9659-98083308B4F9}"/>
            </c:ext>
          </c:extLst>
        </c:ser>
        <c:dLbls>
          <c:showLegendKey val="0"/>
          <c:showVal val="0"/>
          <c:showCatName val="0"/>
          <c:showSerName val="0"/>
          <c:showPercent val="0"/>
          <c:showBubbleSize val="0"/>
        </c:dLbls>
        <c:gapWidth val="219"/>
        <c:overlap val="-27"/>
        <c:axId val="465674832"/>
        <c:axId val="465668928"/>
      </c:barChart>
      <c:dateAx>
        <c:axId val="46567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68928"/>
        <c:crosses val="autoZero"/>
        <c:auto val="1"/>
        <c:lblOffset val="100"/>
        <c:baseTimeUnit val="months"/>
      </c:dateAx>
      <c:valAx>
        <c:axId val="46566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7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2</c:v>
                </c:pt>
                <c:pt idx="9">
                  <c:v>2</c:v>
                </c:pt>
                <c:pt idx="10">
                  <c:v>2</c:v>
                </c:pt>
                <c:pt idx="11">
                  <c:v>2</c:v>
                </c:pt>
              </c:numCache>
            </c:numRef>
          </c:val>
          <c:extLst>
            <c:ext xmlns:c16="http://schemas.microsoft.com/office/drawing/2014/chart" uri="{C3380CC4-5D6E-409C-BE32-E72D297353CC}">
              <c16:uniqueId val="{00000000-1232-4935-9956-6B867B0C2056}"/>
            </c:ext>
          </c:extLst>
        </c:ser>
        <c:dLbls>
          <c:showLegendKey val="0"/>
          <c:showVal val="0"/>
          <c:showCatName val="0"/>
          <c:showSerName val="0"/>
          <c:showPercent val="0"/>
          <c:showBubbleSize val="0"/>
        </c:dLbls>
        <c:gapWidth val="219"/>
        <c:overlap val="-27"/>
        <c:axId val="465667288"/>
        <c:axId val="465670568"/>
      </c:barChart>
      <c:dateAx>
        <c:axId val="46566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70568"/>
        <c:crosses val="autoZero"/>
        <c:auto val="1"/>
        <c:lblOffset val="100"/>
        <c:baseTimeUnit val="months"/>
      </c:dateAx>
      <c:valAx>
        <c:axId val="46567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6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62</c:v>
                </c:pt>
                <c:pt idx="7">
                  <c:v>88</c:v>
                </c:pt>
                <c:pt idx="8">
                  <c:v>81</c:v>
                </c:pt>
                <c:pt idx="9">
                  <c:v>59</c:v>
                </c:pt>
                <c:pt idx="10">
                  <c:v>57</c:v>
                </c:pt>
                <c:pt idx="11">
                  <c:v>70</c:v>
                </c:pt>
              </c:numCache>
            </c:numRef>
          </c:val>
          <c:extLst>
            <c:ext xmlns:c16="http://schemas.microsoft.com/office/drawing/2014/chart" uri="{C3380CC4-5D6E-409C-BE32-E72D297353CC}">
              <c16:uniqueId val="{00000000-374B-40E1-B880-8B2C68A3F59C}"/>
            </c:ext>
          </c:extLst>
        </c:ser>
        <c:dLbls>
          <c:showLegendKey val="0"/>
          <c:showVal val="0"/>
          <c:showCatName val="0"/>
          <c:showSerName val="0"/>
          <c:showPercent val="0"/>
          <c:showBubbleSize val="0"/>
        </c:dLbls>
        <c:gapWidth val="219"/>
        <c:overlap val="-27"/>
        <c:axId val="465683032"/>
        <c:axId val="465677784"/>
      </c:barChart>
      <c:catAx>
        <c:axId val="46568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77784"/>
        <c:crosses val="autoZero"/>
        <c:auto val="1"/>
        <c:lblAlgn val="ctr"/>
        <c:lblOffset val="100"/>
        <c:noMultiLvlLbl val="0"/>
      </c:catAx>
      <c:valAx>
        <c:axId val="46567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8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37</c:v>
                </c:pt>
                <c:pt idx="9">
                  <c:v>24</c:v>
                </c:pt>
                <c:pt idx="10">
                  <c:v>19</c:v>
                </c:pt>
                <c:pt idx="11">
                  <c:v>15</c:v>
                </c:pt>
              </c:numCache>
            </c:numRef>
          </c:val>
          <c:extLst>
            <c:ext xmlns:c16="http://schemas.microsoft.com/office/drawing/2014/chart" uri="{C3380CC4-5D6E-409C-BE32-E72D297353CC}">
              <c16:uniqueId val="{00000000-E2CF-4B6B-AD5C-316D74EAA509}"/>
            </c:ext>
          </c:extLst>
        </c:ser>
        <c:dLbls>
          <c:showLegendKey val="0"/>
          <c:showVal val="0"/>
          <c:showCatName val="0"/>
          <c:showSerName val="0"/>
          <c:showPercent val="0"/>
          <c:showBubbleSize val="0"/>
        </c:dLbls>
        <c:gapWidth val="219"/>
        <c:overlap val="-27"/>
        <c:axId val="465678112"/>
        <c:axId val="465680736"/>
      </c:barChart>
      <c:dateAx>
        <c:axId val="46567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80736"/>
        <c:crosses val="autoZero"/>
        <c:auto val="1"/>
        <c:lblOffset val="100"/>
        <c:baseTimeUnit val="months"/>
      </c:dateAx>
      <c:valAx>
        <c:axId val="46568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7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398</c:v>
                </c:pt>
                <c:pt idx="9">
                  <c:v>424</c:v>
                </c:pt>
                <c:pt idx="10">
                  <c:v>352</c:v>
                </c:pt>
                <c:pt idx="11">
                  <c:v>367</c:v>
                </c:pt>
              </c:numCache>
            </c:numRef>
          </c:val>
          <c:extLst>
            <c:ext xmlns:c16="http://schemas.microsoft.com/office/drawing/2014/chart" uri="{C3380CC4-5D6E-409C-BE32-E72D297353CC}">
              <c16:uniqueId val="{00000000-F724-4C15-9346-C9C1C6417A3A}"/>
            </c:ext>
          </c:extLst>
        </c:ser>
        <c:dLbls>
          <c:showLegendKey val="0"/>
          <c:showVal val="0"/>
          <c:showCatName val="0"/>
          <c:showSerName val="0"/>
          <c:showPercent val="0"/>
          <c:showBubbleSize val="0"/>
        </c:dLbls>
        <c:gapWidth val="219"/>
        <c:overlap val="-27"/>
        <c:axId val="414538000"/>
        <c:axId val="414538328"/>
      </c:barChart>
      <c:dateAx>
        <c:axId val="41453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38328"/>
        <c:crosses val="autoZero"/>
        <c:auto val="1"/>
        <c:lblOffset val="100"/>
        <c:baseTimeUnit val="months"/>
      </c:dateAx>
      <c:valAx>
        <c:axId val="41453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100</c:v>
                </c:pt>
                <c:pt idx="1">
                  <c:v>51</c:v>
                </c:pt>
                <c:pt idx="2">
                  <c:v>76</c:v>
                </c:pt>
                <c:pt idx="3">
                  <c:v>61</c:v>
                </c:pt>
                <c:pt idx="4">
                  <c:v>100</c:v>
                </c:pt>
                <c:pt idx="5">
                  <c:v>60</c:v>
                </c:pt>
                <c:pt idx="6">
                  <c:v>100</c:v>
                </c:pt>
                <c:pt idx="7">
                  <c:v>106</c:v>
                </c:pt>
                <c:pt idx="8">
                  <c:v>100</c:v>
                </c:pt>
                <c:pt idx="9">
                  <c:v>96</c:v>
                </c:pt>
                <c:pt idx="10">
                  <c:v>110</c:v>
                </c:pt>
                <c:pt idx="11">
                  <c:v>97</c:v>
                </c:pt>
              </c:numCache>
            </c:numRef>
          </c:val>
          <c:extLst>
            <c:ext xmlns:c16="http://schemas.microsoft.com/office/drawing/2014/chart" uri="{C3380CC4-5D6E-409C-BE32-E72D297353CC}">
              <c16:uniqueId val="{00000000-2A61-4C0E-825D-48E8BD725BBA}"/>
            </c:ext>
          </c:extLst>
        </c:ser>
        <c:dLbls>
          <c:showLegendKey val="0"/>
          <c:showVal val="0"/>
          <c:showCatName val="0"/>
          <c:showSerName val="0"/>
          <c:showPercent val="0"/>
          <c:showBubbleSize val="0"/>
        </c:dLbls>
        <c:gapWidth val="219"/>
        <c:overlap val="-27"/>
        <c:axId val="414540952"/>
        <c:axId val="414539640"/>
      </c:barChart>
      <c:catAx>
        <c:axId val="41454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39640"/>
        <c:crosses val="autoZero"/>
        <c:auto val="1"/>
        <c:lblAlgn val="ctr"/>
        <c:lblOffset val="100"/>
        <c:noMultiLvlLbl val="0"/>
      </c:catAx>
      <c:valAx>
        <c:axId val="41453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4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2012</c:v>
                </c:pt>
                <c:pt idx="1">
                  <c:v>1137</c:v>
                </c:pt>
                <c:pt idx="2">
                  <c:v>1748</c:v>
                </c:pt>
                <c:pt idx="3">
                  <c:v>1656</c:v>
                </c:pt>
                <c:pt idx="4">
                  <c:v>2602</c:v>
                </c:pt>
                <c:pt idx="5">
                  <c:v>1509</c:v>
                </c:pt>
                <c:pt idx="6">
                  <c:v>2300</c:v>
                </c:pt>
                <c:pt idx="7">
                  <c:v>3075</c:v>
                </c:pt>
                <c:pt idx="8">
                  <c:v>2824</c:v>
                </c:pt>
                <c:pt idx="9">
                  <c:v>2211</c:v>
                </c:pt>
                <c:pt idx="10">
                  <c:v>2862</c:v>
                </c:pt>
                <c:pt idx="11">
                  <c:v>2638</c:v>
                </c:pt>
              </c:numCache>
            </c:numRef>
          </c:val>
          <c:extLst>
            <c:ext xmlns:c16="http://schemas.microsoft.com/office/drawing/2014/chart" uri="{C3380CC4-5D6E-409C-BE32-E72D297353CC}">
              <c16:uniqueId val="{00000000-C811-4ADC-A8FE-50C6B4C14239}"/>
            </c:ext>
          </c:extLst>
        </c:ser>
        <c:dLbls>
          <c:showLegendKey val="0"/>
          <c:showVal val="0"/>
          <c:showCatName val="0"/>
          <c:showSerName val="0"/>
          <c:showPercent val="0"/>
          <c:showBubbleSize val="0"/>
        </c:dLbls>
        <c:gapWidth val="219"/>
        <c:overlap val="-27"/>
        <c:axId val="414538984"/>
        <c:axId val="414541936"/>
      </c:barChart>
      <c:catAx>
        <c:axId val="41453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41936"/>
        <c:crosses val="autoZero"/>
        <c:auto val="1"/>
        <c:lblAlgn val="ctr"/>
        <c:lblOffset val="100"/>
        <c:noMultiLvlLbl val="0"/>
      </c:catAx>
      <c:valAx>
        <c:axId val="41454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3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1285</c:v>
                </c:pt>
                <c:pt idx="1">
                  <c:v>92694</c:v>
                </c:pt>
                <c:pt idx="2">
                  <c:v>70677</c:v>
                </c:pt>
                <c:pt idx="3">
                  <c:v>66560</c:v>
                </c:pt>
                <c:pt idx="4">
                  <c:v>75520</c:v>
                </c:pt>
                <c:pt idx="5">
                  <c:v>86099</c:v>
                </c:pt>
                <c:pt idx="6">
                  <c:v>51477</c:v>
                </c:pt>
                <c:pt idx="7">
                  <c:v>64558</c:v>
                </c:pt>
                <c:pt idx="8">
                  <c:v>92101</c:v>
                </c:pt>
                <c:pt idx="9">
                  <c:v>95318</c:v>
                </c:pt>
                <c:pt idx="10">
                  <c:v>81655</c:v>
                </c:pt>
                <c:pt idx="11">
                  <c:v>91146</c:v>
                </c:pt>
                <c:pt idx="12">
                  <c:v>88140</c:v>
                </c:pt>
              </c:numCache>
            </c:numRef>
          </c:val>
          <c:extLst>
            <c:ext xmlns:c16="http://schemas.microsoft.com/office/drawing/2014/chart" uri="{C3380CC4-5D6E-409C-BE32-E72D297353CC}">
              <c16:uniqueId val="{00000000-49C7-453D-A394-E3349C96FE81}"/>
            </c:ext>
          </c:extLst>
        </c:ser>
        <c:dLbls>
          <c:showLegendKey val="0"/>
          <c:showVal val="0"/>
          <c:showCatName val="0"/>
          <c:showSerName val="0"/>
          <c:showPercent val="0"/>
          <c:showBubbleSize val="0"/>
        </c:dLbls>
        <c:gapWidth val="219"/>
        <c:overlap val="-27"/>
        <c:axId val="414545216"/>
        <c:axId val="414545872"/>
      </c:barChart>
      <c:catAx>
        <c:axId val="41454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45872"/>
        <c:crosses val="autoZero"/>
        <c:auto val="1"/>
        <c:lblAlgn val="ctr"/>
        <c:lblOffset val="100"/>
        <c:noMultiLvlLbl val="0"/>
      </c:catAx>
      <c:valAx>
        <c:axId val="41454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54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62</c:v>
                </c:pt>
                <c:pt idx="9">
                  <c:v>39</c:v>
                </c:pt>
                <c:pt idx="10">
                  <c:v>49</c:v>
                </c:pt>
                <c:pt idx="11">
                  <c:v>15</c:v>
                </c:pt>
              </c:numCache>
            </c:numRef>
          </c:val>
          <c:extLst>
            <c:ext xmlns:c16="http://schemas.microsoft.com/office/drawing/2014/chart" uri="{C3380CC4-5D6E-409C-BE32-E72D297353CC}">
              <c16:uniqueId val="{00000000-7AA1-4EF8-B4DB-675AF37B1F31}"/>
            </c:ext>
          </c:extLst>
        </c:ser>
        <c:dLbls>
          <c:showLegendKey val="0"/>
          <c:showVal val="0"/>
          <c:showCatName val="0"/>
          <c:showSerName val="0"/>
          <c:showPercent val="0"/>
          <c:showBubbleSize val="0"/>
        </c:dLbls>
        <c:gapWidth val="219"/>
        <c:overlap val="-27"/>
        <c:axId val="501856432"/>
        <c:axId val="501856760"/>
      </c:barChart>
      <c:dateAx>
        <c:axId val="50185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56760"/>
        <c:crosses val="autoZero"/>
        <c:auto val="1"/>
        <c:lblOffset val="100"/>
        <c:baseTimeUnit val="months"/>
      </c:dateAx>
      <c:valAx>
        <c:axId val="50185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5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32</c:v>
                </c:pt>
                <c:pt idx="8">
                  <c:v>37</c:v>
                </c:pt>
                <c:pt idx="9">
                  <c:v>27</c:v>
                </c:pt>
                <c:pt idx="10">
                  <c:v>54</c:v>
                </c:pt>
                <c:pt idx="11">
                  <c:v>25</c:v>
                </c:pt>
              </c:numCache>
            </c:numRef>
          </c:val>
          <c:extLst>
            <c:ext xmlns:c16="http://schemas.microsoft.com/office/drawing/2014/chart" uri="{C3380CC4-5D6E-409C-BE32-E72D297353CC}">
              <c16:uniqueId val="{00000000-D040-4B33-9460-1189349B6668}"/>
            </c:ext>
          </c:extLst>
        </c:ser>
        <c:dLbls>
          <c:showLegendKey val="0"/>
          <c:showVal val="0"/>
          <c:showCatName val="0"/>
          <c:showSerName val="0"/>
          <c:showPercent val="0"/>
          <c:showBubbleSize val="0"/>
        </c:dLbls>
        <c:gapWidth val="219"/>
        <c:overlap val="-27"/>
        <c:axId val="501855776"/>
        <c:axId val="501862664"/>
      </c:barChart>
      <c:dateAx>
        <c:axId val="50185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62664"/>
        <c:crosses val="autoZero"/>
        <c:auto val="1"/>
        <c:lblOffset val="100"/>
        <c:baseTimeUnit val="months"/>
      </c:dateAx>
      <c:valAx>
        <c:axId val="50186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5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741</c:v>
                </c:pt>
                <c:pt idx="8">
                  <c:v>705</c:v>
                </c:pt>
                <c:pt idx="9">
                  <c:v>580</c:v>
                </c:pt>
                <c:pt idx="10">
                  <c:v>1032</c:v>
                </c:pt>
                <c:pt idx="11">
                  <c:v>504</c:v>
                </c:pt>
              </c:numCache>
            </c:numRef>
          </c:val>
          <c:extLst>
            <c:ext xmlns:c16="http://schemas.microsoft.com/office/drawing/2014/chart" uri="{C3380CC4-5D6E-409C-BE32-E72D297353CC}">
              <c16:uniqueId val="{00000000-AF74-4025-A84E-084EEB909EED}"/>
            </c:ext>
          </c:extLst>
        </c:ser>
        <c:dLbls>
          <c:showLegendKey val="0"/>
          <c:showVal val="0"/>
          <c:showCatName val="0"/>
          <c:showSerName val="0"/>
          <c:showPercent val="0"/>
          <c:showBubbleSize val="0"/>
        </c:dLbls>
        <c:gapWidth val="219"/>
        <c:overlap val="-27"/>
        <c:axId val="501864632"/>
        <c:axId val="501858400"/>
      </c:barChart>
      <c:catAx>
        <c:axId val="50186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58400"/>
        <c:crosses val="autoZero"/>
        <c:auto val="1"/>
        <c:lblAlgn val="ctr"/>
        <c:lblOffset val="100"/>
        <c:noMultiLvlLbl val="0"/>
      </c:catAx>
      <c:valAx>
        <c:axId val="50185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6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pt idx="8">
                  <c:v>101856</c:v>
                </c:pt>
                <c:pt idx="9">
                  <c:v>15781</c:v>
                </c:pt>
                <c:pt idx="10">
                  <c:v>76617</c:v>
                </c:pt>
                <c:pt idx="11">
                  <c:v>13462</c:v>
                </c:pt>
              </c:numCache>
            </c:numRef>
          </c:val>
          <c:extLst>
            <c:ext xmlns:c16="http://schemas.microsoft.com/office/drawing/2014/chart" uri="{C3380CC4-5D6E-409C-BE32-E72D297353CC}">
              <c16:uniqueId val="{00000000-4101-436E-94D7-4401A3D7D0B3}"/>
            </c:ext>
          </c:extLst>
        </c:ser>
        <c:dLbls>
          <c:showLegendKey val="0"/>
          <c:showVal val="0"/>
          <c:showCatName val="0"/>
          <c:showSerName val="0"/>
          <c:showPercent val="0"/>
          <c:showBubbleSize val="0"/>
        </c:dLbls>
        <c:gapWidth val="219"/>
        <c:overlap val="-27"/>
        <c:axId val="501868896"/>
        <c:axId val="501866272"/>
      </c:barChart>
      <c:dateAx>
        <c:axId val="50186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66272"/>
        <c:crosses val="autoZero"/>
        <c:auto val="1"/>
        <c:lblOffset val="100"/>
        <c:baseTimeUnit val="months"/>
      </c:dateAx>
      <c:valAx>
        <c:axId val="50186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86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FDA5A-34EF-4E5B-8D84-95C74B6785B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7F304CA-4084-487C-8D41-D5843CA4F6F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32073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0C5B1-13A8-43F9-8A88-DD7F9FC4305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3630F4D-ABF8-4CCB-8F55-645FD8FDCC1F}"/>
              </a:ext>
            </a:extLst>
          </p:cNvPr>
          <p:cNvGraphicFramePr>
            <a:graphicFrameLocks noGrp="1"/>
          </p:cNvGraphicFramePr>
          <p:nvPr>
            <p:ph type="chart" sz="quarter" idx="13"/>
            <p:extLst>
              <p:ext uri="{D42A27DB-BD31-4B8C-83A1-F6EECF244321}">
                <p14:modId xmlns:p14="http://schemas.microsoft.com/office/powerpoint/2010/main" val="4055063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5DA4A-2DAC-4843-93C2-68A6345B404E}"/>
              </a:ext>
            </a:extLst>
          </p:cNvPr>
          <p:cNvSpPr>
            <a:spLocks noGrp="1"/>
          </p:cNvSpPr>
          <p:nvPr>
            <p:ph type="body" sz="quarter" idx="14"/>
          </p:nvPr>
        </p:nvSpPr>
        <p:spPr/>
        <p:txBody>
          <a:bodyPr/>
          <a:lstStyle/>
          <a:p>
            <a:r>
              <a:rPr lang="en-US"/>
              <a:t>01/01/2019 - 11/30/2022</a:t>
            </a:r>
          </a:p>
        </p:txBody>
      </p:sp>
      <p:sp>
        <p:nvSpPr>
          <p:cNvPr id="5" name="Footer Placeholder 4">
            <a:extLst>
              <a:ext uri="{FF2B5EF4-FFF2-40B4-BE49-F238E27FC236}">
                <a16:creationId xmlns:a16="http://schemas.microsoft.com/office/drawing/2014/main" id="{418E4475-B753-4C36-BD83-63E86DB7F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258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AA32A-2EC4-48AF-BADC-A0CDC95B82C7}"/>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B14BE805-2A22-4682-B569-AE049A6314D5}"/>
              </a:ext>
            </a:extLst>
          </p:cNvPr>
          <p:cNvGraphicFramePr>
            <a:graphicFrameLocks noGrp="1"/>
          </p:cNvGraphicFramePr>
          <p:nvPr>
            <p:ph type="tbl" sz="quarter" idx="13"/>
            <p:extLst>
              <p:ext uri="{D42A27DB-BD31-4B8C-83A1-F6EECF244321}">
                <p14:modId xmlns:p14="http://schemas.microsoft.com/office/powerpoint/2010/main" val="253655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14336618"/>
                    </a:ext>
                  </a:extLst>
                </a:gridCol>
                <a:gridCol w="905256">
                  <a:extLst>
                    <a:ext uri="{9D8B030D-6E8A-4147-A177-3AD203B41FA5}">
                      <a16:colId xmlns:a16="http://schemas.microsoft.com/office/drawing/2014/main" val="2854860364"/>
                    </a:ext>
                  </a:extLst>
                </a:gridCol>
                <a:gridCol w="905256">
                  <a:extLst>
                    <a:ext uri="{9D8B030D-6E8A-4147-A177-3AD203B41FA5}">
                      <a16:colId xmlns:a16="http://schemas.microsoft.com/office/drawing/2014/main" val="767643537"/>
                    </a:ext>
                  </a:extLst>
                </a:gridCol>
                <a:gridCol w="905256">
                  <a:extLst>
                    <a:ext uri="{9D8B030D-6E8A-4147-A177-3AD203B41FA5}">
                      <a16:colId xmlns:a16="http://schemas.microsoft.com/office/drawing/2014/main" val="3590918401"/>
                    </a:ext>
                  </a:extLst>
                </a:gridCol>
                <a:gridCol w="905256">
                  <a:extLst>
                    <a:ext uri="{9D8B030D-6E8A-4147-A177-3AD203B41FA5}">
                      <a16:colId xmlns:a16="http://schemas.microsoft.com/office/drawing/2014/main" val="3433265160"/>
                    </a:ext>
                  </a:extLst>
                </a:gridCol>
                <a:gridCol w="905256">
                  <a:extLst>
                    <a:ext uri="{9D8B030D-6E8A-4147-A177-3AD203B41FA5}">
                      <a16:colId xmlns:a16="http://schemas.microsoft.com/office/drawing/2014/main" val="2522708241"/>
                    </a:ext>
                  </a:extLst>
                </a:gridCol>
                <a:gridCol w="905256">
                  <a:extLst>
                    <a:ext uri="{9D8B030D-6E8A-4147-A177-3AD203B41FA5}">
                      <a16:colId xmlns:a16="http://schemas.microsoft.com/office/drawing/2014/main" val="2048826627"/>
                    </a:ext>
                  </a:extLst>
                </a:gridCol>
                <a:gridCol w="905256">
                  <a:extLst>
                    <a:ext uri="{9D8B030D-6E8A-4147-A177-3AD203B41FA5}">
                      <a16:colId xmlns:a16="http://schemas.microsoft.com/office/drawing/2014/main" val="4050890585"/>
                    </a:ext>
                  </a:extLst>
                </a:gridCol>
                <a:gridCol w="905256">
                  <a:extLst>
                    <a:ext uri="{9D8B030D-6E8A-4147-A177-3AD203B41FA5}">
                      <a16:colId xmlns:a16="http://schemas.microsoft.com/office/drawing/2014/main" val="26842945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4500423"/>
                  </a:ext>
                </a:extLst>
              </a:tr>
              <a:tr h="370840">
                <a:tc>
                  <a:txBody>
                    <a:bodyPr/>
                    <a:lstStyle/>
                    <a:p>
                      <a:r>
                        <a:rPr lang="en-US" sz="1000"/>
                        <a:t>7281</a:t>
                      </a:r>
                    </a:p>
                  </a:txBody>
                  <a:tcPr/>
                </a:tc>
                <a:tc>
                  <a:txBody>
                    <a:bodyPr/>
                    <a:lstStyle/>
                    <a:p>
                      <a:r>
                        <a:rPr lang="en-US" sz="1000"/>
                        <a:t>12</a:t>
                      </a:r>
                    </a:p>
                  </a:txBody>
                  <a:tcPr/>
                </a:tc>
                <a:tc>
                  <a:txBody>
                    <a:bodyPr/>
                    <a:lstStyle/>
                    <a:p>
                      <a:r>
                        <a:rPr lang="en-US" sz="1000"/>
                        <a:t>28</a:t>
                      </a:r>
                    </a:p>
                  </a:txBody>
                  <a:tcPr/>
                </a:tc>
                <a:tc>
                  <a:txBody>
                    <a:bodyPr/>
                    <a:lstStyle/>
                    <a:p>
                      <a:r>
                        <a:rPr lang="en-US" sz="1000"/>
                        <a:t>821</a:t>
                      </a:r>
                    </a:p>
                  </a:txBody>
                  <a:tcPr/>
                </a:tc>
                <a:tc>
                  <a:txBody>
                    <a:bodyPr/>
                    <a:lstStyle/>
                    <a:p>
                      <a:r>
                        <a:rPr lang="en-US" sz="1000"/>
                        <a:t>20</a:t>
                      </a:r>
                    </a:p>
                  </a:txBody>
                  <a:tcPr/>
                </a:tc>
                <a:tc>
                  <a:txBody>
                    <a:bodyPr/>
                    <a:lstStyle/>
                    <a:p>
                      <a:r>
                        <a:rPr lang="en-US" sz="1000"/>
                        <a:t>44</a:t>
                      </a:r>
                    </a:p>
                  </a:txBody>
                  <a:tcPr/>
                </a:tc>
                <a:tc>
                  <a:txBody>
                    <a:bodyPr/>
                    <a:lstStyle/>
                    <a:p>
                      <a:r>
                        <a:rPr lang="en-US" sz="1000"/>
                        <a:t>0</a:t>
                      </a:r>
                    </a:p>
                  </a:txBody>
                  <a:tcPr/>
                </a:tc>
                <a:tc>
                  <a:txBody>
                    <a:bodyPr/>
                    <a:lstStyle/>
                    <a:p>
                      <a:r>
                        <a:rPr lang="en-US" sz="1000"/>
                        <a:t>0.4345 %</a:t>
                      </a:r>
                    </a:p>
                  </a:txBody>
                  <a:tcPr/>
                </a:tc>
                <a:tc>
                  <a:txBody>
                    <a:bodyPr/>
                    <a:lstStyle/>
                    <a:p>
                      <a:r>
                        <a:rPr lang="en-US" sz="1000"/>
                        <a:t>0.0 %</a:t>
                      </a:r>
                    </a:p>
                  </a:txBody>
                  <a:tcPr/>
                </a:tc>
                <a:extLst>
                  <a:ext uri="{0D108BD9-81ED-4DB2-BD59-A6C34878D82A}">
                    <a16:rowId xmlns:a16="http://schemas.microsoft.com/office/drawing/2014/main" val="2478125451"/>
                  </a:ext>
                </a:extLst>
              </a:tr>
            </a:tbl>
          </a:graphicData>
        </a:graphic>
      </p:graphicFrame>
      <p:sp>
        <p:nvSpPr>
          <p:cNvPr id="4" name="Text Placeholder 3">
            <a:extLst>
              <a:ext uri="{FF2B5EF4-FFF2-40B4-BE49-F238E27FC236}">
                <a16:creationId xmlns:a16="http://schemas.microsoft.com/office/drawing/2014/main" id="{D3DF5221-E014-416E-B402-97292EBE3A9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105233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EFAD-4176-43FD-9C07-F2906F9F3D9C}"/>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3213EC55-1FBB-420E-8850-EE2D19140D1F}"/>
              </a:ext>
            </a:extLst>
          </p:cNvPr>
          <p:cNvGraphicFramePr>
            <a:graphicFrameLocks noGrp="1"/>
          </p:cNvGraphicFramePr>
          <p:nvPr>
            <p:ph type="chart" sz="quarter" idx="13"/>
            <p:extLst>
              <p:ext uri="{D42A27DB-BD31-4B8C-83A1-F6EECF244321}">
                <p14:modId xmlns:p14="http://schemas.microsoft.com/office/powerpoint/2010/main" val="2339687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9BBC4-727E-44D7-A15C-EAE937EA36C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FC5BD2F-5AA9-45AA-8848-33CA9D02F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445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88F66-0972-40AE-8C5B-B9BFC6E5D2F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1DCC6B3-9882-4BB1-B5CA-0B47EBF102D8}"/>
              </a:ext>
            </a:extLst>
          </p:cNvPr>
          <p:cNvGraphicFramePr>
            <a:graphicFrameLocks noGrp="1"/>
          </p:cNvGraphicFramePr>
          <p:nvPr>
            <p:ph type="chart" sz="quarter" idx="13"/>
            <p:extLst>
              <p:ext uri="{D42A27DB-BD31-4B8C-83A1-F6EECF244321}">
                <p14:modId xmlns:p14="http://schemas.microsoft.com/office/powerpoint/2010/main" val="604568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860ED0-D098-46FC-BB85-5328D16CA64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4E8F952-EF80-49B5-8B39-FCDCD0F48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669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804F-1EE2-43A5-9E6C-DEE23D496C6A}"/>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BB8F02CB-7A58-42B9-A7A6-04B1A35A4EDA}"/>
              </a:ext>
            </a:extLst>
          </p:cNvPr>
          <p:cNvGraphicFramePr>
            <a:graphicFrameLocks noGrp="1"/>
          </p:cNvGraphicFramePr>
          <p:nvPr>
            <p:ph type="chart" sz="quarter" idx="13"/>
            <p:extLst>
              <p:ext uri="{D42A27DB-BD31-4B8C-83A1-F6EECF244321}">
                <p14:modId xmlns:p14="http://schemas.microsoft.com/office/powerpoint/2010/main" val="2981733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46772D-F068-490F-BD8D-391CCE8E5D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414BFAE-7F71-46E9-9F65-190234BC5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4656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CEC4D-D4B4-4E87-AC23-CCDB8CC3395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3F74197-4343-4BF5-BDD9-421968F0D942}"/>
              </a:ext>
            </a:extLst>
          </p:cNvPr>
          <p:cNvGraphicFramePr>
            <a:graphicFrameLocks noGrp="1"/>
          </p:cNvGraphicFramePr>
          <p:nvPr>
            <p:ph type="chart" sz="quarter" idx="13"/>
            <p:extLst>
              <p:ext uri="{D42A27DB-BD31-4B8C-83A1-F6EECF244321}">
                <p14:modId xmlns:p14="http://schemas.microsoft.com/office/powerpoint/2010/main" val="2212050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37BB62-3240-432C-875A-73B90F0B3B7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3E89C9D-CF25-4B98-AE91-DF0F4F62A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5604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CB24F-FD0D-44E7-9F72-B6BCC37FA72B}"/>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A7ADA517-C228-4EDF-99A6-0239484CB2DA}"/>
              </a:ext>
            </a:extLst>
          </p:cNvPr>
          <p:cNvGraphicFramePr>
            <a:graphicFrameLocks noGrp="1"/>
          </p:cNvGraphicFramePr>
          <p:nvPr>
            <p:ph type="tbl" sz="quarter" idx="13"/>
            <p:extLst>
              <p:ext uri="{D42A27DB-BD31-4B8C-83A1-F6EECF244321}">
                <p14:modId xmlns:p14="http://schemas.microsoft.com/office/powerpoint/2010/main" val="1207761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1464376"/>
                    </a:ext>
                  </a:extLst>
                </a:gridCol>
                <a:gridCol w="1481328">
                  <a:extLst>
                    <a:ext uri="{9D8B030D-6E8A-4147-A177-3AD203B41FA5}">
                      <a16:colId xmlns:a16="http://schemas.microsoft.com/office/drawing/2014/main" val="3710470995"/>
                    </a:ext>
                  </a:extLst>
                </a:gridCol>
                <a:gridCol w="329184">
                  <a:extLst>
                    <a:ext uri="{9D8B030D-6E8A-4147-A177-3AD203B41FA5}">
                      <a16:colId xmlns:a16="http://schemas.microsoft.com/office/drawing/2014/main" val="1633652653"/>
                    </a:ext>
                  </a:extLst>
                </a:gridCol>
                <a:gridCol w="329184">
                  <a:extLst>
                    <a:ext uri="{9D8B030D-6E8A-4147-A177-3AD203B41FA5}">
                      <a16:colId xmlns:a16="http://schemas.microsoft.com/office/drawing/2014/main" val="1141489302"/>
                    </a:ext>
                  </a:extLst>
                </a:gridCol>
                <a:gridCol w="329184">
                  <a:extLst>
                    <a:ext uri="{9D8B030D-6E8A-4147-A177-3AD203B41FA5}">
                      <a16:colId xmlns:a16="http://schemas.microsoft.com/office/drawing/2014/main" val="3469035743"/>
                    </a:ext>
                  </a:extLst>
                </a:gridCol>
                <a:gridCol w="329184">
                  <a:extLst>
                    <a:ext uri="{9D8B030D-6E8A-4147-A177-3AD203B41FA5}">
                      <a16:colId xmlns:a16="http://schemas.microsoft.com/office/drawing/2014/main" val="2868019601"/>
                    </a:ext>
                  </a:extLst>
                </a:gridCol>
                <a:gridCol w="329184">
                  <a:extLst>
                    <a:ext uri="{9D8B030D-6E8A-4147-A177-3AD203B41FA5}">
                      <a16:colId xmlns:a16="http://schemas.microsoft.com/office/drawing/2014/main" val="982902827"/>
                    </a:ext>
                  </a:extLst>
                </a:gridCol>
                <a:gridCol w="329184">
                  <a:extLst>
                    <a:ext uri="{9D8B030D-6E8A-4147-A177-3AD203B41FA5}">
                      <a16:colId xmlns:a16="http://schemas.microsoft.com/office/drawing/2014/main" val="424151847"/>
                    </a:ext>
                  </a:extLst>
                </a:gridCol>
                <a:gridCol w="329184">
                  <a:extLst>
                    <a:ext uri="{9D8B030D-6E8A-4147-A177-3AD203B41FA5}">
                      <a16:colId xmlns:a16="http://schemas.microsoft.com/office/drawing/2014/main" val="3994042410"/>
                    </a:ext>
                  </a:extLst>
                </a:gridCol>
                <a:gridCol w="329184">
                  <a:extLst>
                    <a:ext uri="{9D8B030D-6E8A-4147-A177-3AD203B41FA5}">
                      <a16:colId xmlns:a16="http://schemas.microsoft.com/office/drawing/2014/main" val="960198691"/>
                    </a:ext>
                  </a:extLst>
                </a:gridCol>
                <a:gridCol w="329184">
                  <a:extLst>
                    <a:ext uri="{9D8B030D-6E8A-4147-A177-3AD203B41FA5}">
                      <a16:colId xmlns:a16="http://schemas.microsoft.com/office/drawing/2014/main" val="519846711"/>
                    </a:ext>
                  </a:extLst>
                </a:gridCol>
                <a:gridCol w="329184">
                  <a:extLst>
                    <a:ext uri="{9D8B030D-6E8A-4147-A177-3AD203B41FA5}">
                      <a16:colId xmlns:a16="http://schemas.microsoft.com/office/drawing/2014/main" val="2580987500"/>
                    </a:ext>
                  </a:extLst>
                </a:gridCol>
                <a:gridCol w="329184">
                  <a:extLst>
                    <a:ext uri="{9D8B030D-6E8A-4147-A177-3AD203B41FA5}">
                      <a16:colId xmlns:a16="http://schemas.microsoft.com/office/drawing/2014/main" val="3460145085"/>
                    </a:ext>
                  </a:extLst>
                </a:gridCol>
                <a:gridCol w="329184">
                  <a:extLst>
                    <a:ext uri="{9D8B030D-6E8A-4147-A177-3AD203B41FA5}">
                      <a16:colId xmlns:a16="http://schemas.microsoft.com/office/drawing/2014/main" val="2053997073"/>
                    </a:ext>
                  </a:extLst>
                </a:gridCol>
                <a:gridCol w="329184">
                  <a:extLst>
                    <a:ext uri="{9D8B030D-6E8A-4147-A177-3AD203B41FA5}">
                      <a16:colId xmlns:a16="http://schemas.microsoft.com/office/drawing/2014/main" val="3159816546"/>
                    </a:ext>
                  </a:extLst>
                </a:gridCol>
                <a:gridCol w="329184">
                  <a:extLst>
                    <a:ext uri="{9D8B030D-6E8A-4147-A177-3AD203B41FA5}">
                      <a16:colId xmlns:a16="http://schemas.microsoft.com/office/drawing/2014/main" val="2060015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654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- 2022-12-16 15:03:02</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#UglyChristmasSweaterDay and in the spirit of the #holidayseason, we asked employees to wear their ugliest #holidaysweaters! Here's a roundup of #TEAMPHLY wearing their most festive and cringe-worthy sweaters.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https://quintly-image-storage.s3.amazonaws.com/d123f9c23f3abec6e562a564c92f236a/85084808e5961f3bb2029a729653a1dc.jpg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32033993"/>
                  </a:ext>
                </a:extLst>
              </a:tr>
            </a:tbl>
          </a:graphicData>
        </a:graphic>
      </p:graphicFrame>
      <p:sp>
        <p:nvSpPr>
          <p:cNvPr id="4" name="Text Placeholder 3">
            <a:extLst>
              <a:ext uri="{FF2B5EF4-FFF2-40B4-BE49-F238E27FC236}">
                <a16:creationId xmlns:a16="http://schemas.microsoft.com/office/drawing/2014/main" id="{AC1B15F6-0D1F-4C9C-B4F4-B7B2CF048053}"/>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74247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120B3-DFE1-43B1-9104-430693A35AA2}"/>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2DD26561-E90E-4C89-8BBF-AF0EE8B2E870}"/>
              </a:ext>
            </a:extLst>
          </p:cNvPr>
          <p:cNvGraphicFramePr>
            <a:graphicFrameLocks noGrp="1"/>
          </p:cNvGraphicFramePr>
          <p:nvPr>
            <p:ph type="tbl" sz="quarter" idx="13"/>
            <p:extLst>
              <p:ext uri="{D42A27DB-BD31-4B8C-83A1-F6EECF244321}">
                <p14:modId xmlns:p14="http://schemas.microsoft.com/office/powerpoint/2010/main" val="161132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21348302"/>
                    </a:ext>
                  </a:extLst>
                </a:gridCol>
                <a:gridCol w="1481328">
                  <a:extLst>
                    <a:ext uri="{9D8B030D-6E8A-4147-A177-3AD203B41FA5}">
                      <a16:colId xmlns:a16="http://schemas.microsoft.com/office/drawing/2014/main" val="2551940775"/>
                    </a:ext>
                  </a:extLst>
                </a:gridCol>
                <a:gridCol w="329184">
                  <a:extLst>
                    <a:ext uri="{9D8B030D-6E8A-4147-A177-3AD203B41FA5}">
                      <a16:colId xmlns:a16="http://schemas.microsoft.com/office/drawing/2014/main" val="3003192870"/>
                    </a:ext>
                  </a:extLst>
                </a:gridCol>
                <a:gridCol w="329184">
                  <a:extLst>
                    <a:ext uri="{9D8B030D-6E8A-4147-A177-3AD203B41FA5}">
                      <a16:colId xmlns:a16="http://schemas.microsoft.com/office/drawing/2014/main" val="3434689741"/>
                    </a:ext>
                  </a:extLst>
                </a:gridCol>
                <a:gridCol w="329184">
                  <a:extLst>
                    <a:ext uri="{9D8B030D-6E8A-4147-A177-3AD203B41FA5}">
                      <a16:colId xmlns:a16="http://schemas.microsoft.com/office/drawing/2014/main" val="3281552579"/>
                    </a:ext>
                  </a:extLst>
                </a:gridCol>
                <a:gridCol w="329184">
                  <a:extLst>
                    <a:ext uri="{9D8B030D-6E8A-4147-A177-3AD203B41FA5}">
                      <a16:colId xmlns:a16="http://schemas.microsoft.com/office/drawing/2014/main" val="2515145201"/>
                    </a:ext>
                  </a:extLst>
                </a:gridCol>
                <a:gridCol w="329184">
                  <a:extLst>
                    <a:ext uri="{9D8B030D-6E8A-4147-A177-3AD203B41FA5}">
                      <a16:colId xmlns:a16="http://schemas.microsoft.com/office/drawing/2014/main" val="3349909184"/>
                    </a:ext>
                  </a:extLst>
                </a:gridCol>
                <a:gridCol w="329184">
                  <a:extLst>
                    <a:ext uri="{9D8B030D-6E8A-4147-A177-3AD203B41FA5}">
                      <a16:colId xmlns:a16="http://schemas.microsoft.com/office/drawing/2014/main" val="2679756851"/>
                    </a:ext>
                  </a:extLst>
                </a:gridCol>
                <a:gridCol w="329184">
                  <a:extLst>
                    <a:ext uri="{9D8B030D-6E8A-4147-A177-3AD203B41FA5}">
                      <a16:colId xmlns:a16="http://schemas.microsoft.com/office/drawing/2014/main" val="3610828849"/>
                    </a:ext>
                  </a:extLst>
                </a:gridCol>
                <a:gridCol w="329184">
                  <a:extLst>
                    <a:ext uri="{9D8B030D-6E8A-4147-A177-3AD203B41FA5}">
                      <a16:colId xmlns:a16="http://schemas.microsoft.com/office/drawing/2014/main" val="3007197288"/>
                    </a:ext>
                  </a:extLst>
                </a:gridCol>
                <a:gridCol w="329184">
                  <a:extLst>
                    <a:ext uri="{9D8B030D-6E8A-4147-A177-3AD203B41FA5}">
                      <a16:colId xmlns:a16="http://schemas.microsoft.com/office/drawing/2014/main" val="2113252547"/>
                    </a:ext>
                  </a:extLst>
                </a:gridCol>
                <a:gridCol w="329184">
                  <a:extLst>
                    <a:ext uri="{9D8B030D-6E8A-4147-A177-3AD203B41FA5}">
                      <a16:colId xmlns:a16="http://schemas.microsoft.com/office/drawing/2014/main" val="411533894"/>
                    </a:ext>
                  </a:extLst>
                </a:gridCol>
                <a:gridCol w="329184">
                  <a:extLst>
                    <a:ext uri="{9D8B030D-6E8A-4147-A177-3AD203B41FA5}">
                      <a16:colId xmlns:a16="http://schemas.microsoft.com/office/drawing/2014/main" val="1747631558"/>
                    </a:ext>
                  </a:extLst>
                </a:gridCol>
                <a:gridCol w="329184">
                  <a:extLst>
                    <a:ext uri="{9D8B030D-6E8A-4147-A177-3AD203B41FA5}">
                      <a16:colId xmlns:a16="http://schemas.microsoft.com/office/drawing/2014/main" val="591865206"/>
                    </a:ext>
                  </a:extLst>
                </a:gridCol>
                <a:gridCol w="329184">
                  <a:extLst>
                    <a:ext uri="{9D8B030D-6E8A-4147-A177-3AD203B41FA5}">
                      <a16:colId xmlns:a16="http://schemas.microsoft.com/office/drawing/2014/main" val="3610989720"/>
                    </a:ext>
                  </a:extLst>
                </a:gridCol>
                <a:gridCol w="329184">
                  <a:extLst>
                    <a:ext uri="{9D8B030D-6E8A-4147-A177-3AD203B41FA5}">
                      <a16:colId xmlns:a16="http://schemas.microsoft.com/office/drawing/2014/main" val="340553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17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- 2022-12-13 15:59:47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2022 Best Places to Work in PA! 🙌 Here's a 📸 snapshot of some members of the Home Office HR team at the awards ceremony accepting our 13th award on behalf of #TEAMPHLY. 
Find out what makes PHLY a great place to work ➡️ bit.ly/PHLYCareers  #BestPlacesPA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https://quintly-image-storage.s3.amazonaws.com/d123f9c23f3abec6e562a564c92f236a/b0dab711112051d9b71484a23cb88cba.jpg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4667515"/>
                  </a:ext>
                </a:extLst>
              </a:tr>
            </a:tbl>
          </a:graphicData>
        </a:graphic>
      </p:graphicFrame>
      <p:sp>
        <p:nvSpPr>
          <p:cNvPr id="4" name="Text Placeholder 3">
            <a:extLst>
              <a:ext uri="{FF2B5EF4-FFF2-40B4-BE49-F238E27FC236}">
                <a16:creationId xmlns:a16="http://schemas.microsoft.com/office/drawing/2014/main" id="{C75905C2-040F-4DB0-A8AD-CD4B38D888F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735541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99AD6-8EDD-4E48-8447-FB554E33CF30}"/>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C30B3EDA-A328-4C99-A4A1-6B72A67C8B2E}"/>
              </a:ext>
            </a:extLst>
          </p:cNvPr>
          <p:cNvGraphicFramePr>
            <a:graphicFrameLocks noGrp="1"/>
          </p:cNvGraphicFramePr>
          <p:nvPr>
            <p:ph type="tbl" sz="quarter" idx="13"/>
            <p:extLst>
              <p:ext uri="{D42A27DB-BD31-4B8C-83A1-F6EECF244321}">
                <p14:modId xmlns:p14="http://schemas.microsoft.com/office/powerpoint/2010/main" val="239343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76982317"/>
                    </a:ext>
                  </a:extLst>
                </a:gridCol>
                <a:gridCol w="1481328">
                  <a:extLst>
                    <a:ext uri="{9D8B030D-6E8A-4147-A177-3AD203B41FA5}">
                      <a16:colId xmlns:a16="http://schemas.microsoft.com/office/drawing/2014/main" val="3080438486"/>
                    </a:ext>
                  </a:extLst>
                </a:gridCol>
                <a:gridCol w="329184">
                  <a:extLst>
                    <a:ext uri="{9D8B030D-6E8A-4147-A177-3AD203B41FA5}">
                      <a16:colId xmlns:a16="http://schemas.microsoft.com/office/drawing/2014/main" val="1884485125"/>
                    </a:ext>
                  </a:extLst>
                </a:gridCol>
                <a:gridCol w="329184">
                  <a:extLst>
                    <a:ext uri="{9D8B030D-6E8A-4147-A177-3AD203B41FA5}">
                      <a16:colId xmlns:a16="http://schemas.microsoft.com/office/drawing/2014/main" val="3599885020"/>
                    </a:ext>
                  </a:extLst>
                </a:gridCol>
                <a:gridCol w="329184">
                  <a:extLst>
                    <a:ext uri="{9D8B030D-6E8A-4147-A177-3AD203B41FA5}">
                      <a16:colId xmlns:a16="http://schemas.microsoft.com/office/drawing/2014/main" val="1375213963"/>
                    </a:ext>
                  </a:extLst>
                </a:gridCol>
                <a:gridCol w="329184">
                  <a:extLst>
                    <a:ext uri="{9D8B030D-6E8A-4147-A177-3AD203B41FA5}">
                      <a16:colId xmlns:a16="http://schemas.microsoft.com/office/drawing/2014/main" val="1598320733"/>
                    </a:ext>
                  </a:extLst>
                </a:gridCol>
                <a:gridCol w="329184">
                  <a:extLst>
                    <a:ext uri="{9D8B030D-6E8A-4147-A177-3AD203B41FA5}">
                      <a16:colId xmlns:a16="http://schemas.microsoft.com/office/drawing/2014/main" val="2240627958"/>
                    </a:ext>
                  </a:extLst>
                </a:gridCol>
                <a:gridCol w="329184">
                  <a:extLst>
                    <a:ext uri="{9D8B030D-6E8A-4147-A177-3AD203B41FA5}">
                      <a16:colId xmlns:a16="http://schemas.microsoft.com/office/drawing/2014/main" val="3088276705"/>
                    </a:ext>
                  </a:extLst>
                </a:gridCol>
                <a:gridCol w="329184">
                  <a:extLst>
                    <a:ext uri="{9D8B030D-6E8A-4147-A177-3AD203B41FA5}">
                      <a16:colId xmlns:a16="http://schemas.microsoft.com/office/drawing/2014/main" val="660604037"/>
                    </a:ext>
                  </a:extLst>
                </a:gridCol>
                <a:gridCol w="329184">
                  <a:extLst>
                    <a:ext uri="{9D8B030D-6E8A-4147-A177-3AD203B41FA5}">
                      <a16:colId xmlns:a16="http://schemas.microsoft.com/office/drawing/2014/main" val="875761925"/>
                    </a:ext>
                  </a:extLst>
                </a:gridCol>
                <a:gridCol w="329184">
                  <a:extLst>
                    <a:ext uri="{9D8B030D-6E8A-4147-A177-3AD203B41FA5}">
                      <a16:colId xmlns:a16="http://schemas.microsoft.com/office/drawing/2014/main" val="1239812085"/>
                    </a:ext>
                  </a:extLst>
                </a:gridCol>
                <a:gridCol w="329184">
                  <a:extLst>
                    <a:ext uri="{9D8B030D-6E8A-4147-A177-3AD203B41FA5}">
                      <a16:colId xmlns:a16="http://schemas.microsoft.com/office/drawing/2014/main" val="398379243"/>
                    </a:ext>
                  </a:extLst>
                </a:gridCol>
                <a:gridCol w="329184">
                  <a:extLst>
                    <a:ext uri="{9D8B030D-6E8A-4147-A177-3AD203B41FA5}">
                      <a16:colId xmlns:a16="http://schemas.microsoft.com/office/drawing/2014/main" val="585680941"/>
                    </a:ext>
                  </a:extLst>
                </a:gridCol>
                <a:gridCol w="329184">
                  <a:extLst>
                    <a:ext uri="{9D8B030D-6E8A-4147-A177-3AD203B41FA5}">
                      <a16:colId xmlns:a16="http://schemas.microsoft.com/office/drawing/2014/main" val="946157039"/>
                    </a:ext>
                  </a:extLst>
                </a:gridCol>
                <a:gridCol w="329184">
                  <a:extLst>
                    <a:ext uri="{9D8B030D-6E8A-4147-A177-3AD203B41FA5}">
                      <a16:colId xmlns:a16="http://schemas.microsoft.com/office/drawing/2014/main" val="3737017133"/>
                    </a:ext>
                  </a:extLst>
                </a:gridCol>
                <a:gridCol w="329184">
                  <a:extLst>
                    <a:ext uri="{9D8B030D-6E8A-4147-A177-3AD203B41FA5}">
                      <a16:colId xmlns:a16="http://schemas.microsoft.com/office/drawing/2014/main" val="2126553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418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- 2022-12-15 16:02:25</a:t>
                      </a:r>
                      <a:r>
                        <a:rPr kumimoji="0" lang="en-US" sz="1000" b="0" i="0" u="none" strike="noStrike" kern="1200" cap="none" spc="0" normalizeH="0" baseline="0" noProof="0">
                          <a:ln>
                            <a:noFill/>
                          </a:ln>
                          <a:solidFill>
                            <a:prstClr val="black"/>
                          </a:solidFill>
                          <a:effectLst/>
                          <a:uLnTx/>
                          <a:uFillTx/>
                          <a:latin typeface="+mn-lt"/>
                          <a:ea typeface="+mn-ea"/>
                          <a:cs typeface="+mn-cs"/>
                        </a:rPr>
                        <a:t>
 Last night, we sponsored and hosted Children's Scholarship Fund Philadelphia's (CSFP) 2022 Lottery Day at our Home Office! 🙌 #TEAMPHLY partnered with CSFP friends and supporters to deliver exciting news to unsuspecting families. The #nonprofit is a privately-funded program that grants #scholarships to children from low-income #Philadelphia families, all of which are awarded by random lottery.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https://quintly-image-storage.s3.amazonaws.com/d123f9c23f3abec6e562a564c92f236a/3430f0d6b1cdbd3587dd411bf263801c.jpg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79347938"/>
                  </a:ext>
                </a:extLst>
              </a:tr>
            </a:tbl>
          </a:graphicData>
        </a:graphic>
      </p:graphicFrame>
      <p:sp>
        <p:nvSpPr>
          <p:cNvPr id="4" name="Text Placeholder 3">
            <a:extLst>
              <a:ext uri="{FF2B5EF4-FFF2-40B4-BE49-F238E27FC236}">
                <a16:creationId xmlns:a16="http://schemas.microsoft.com/office/drawing/2014/main" id="{40035CC5-001F-46BB-9927-37F743F400A1}"/>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50015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514B-B74C-4E80-9D24-AF7FE82C1518}"/>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ACB7CCB4-753A-4EF9-94F8-D6ECF32C6508}"/>
              </a:ext>
            </a:extLst>
          </p:cNvPr>
          <p:cNvGraphicFramePr>
            <a:graphicFrameLocks noGrp="1"/>
          </p:cNvGraphicFramePr>
          <p:nvPr>
            <p:ph type="tbl" sz="quarter" idx="13"/>
            <p:extLst>
              <p:ext uri="{D42A27DB-BD31-4B8C-83A1-F6EECF244321}">
                <p14:modId xmlns:p14="http://schemas.microsoft.com/office/powerpoint/2010/main" val="285448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7110147"/>
                    </a:ext>
                  </a:extLst>
                </a:gridCol>
                <a:gridCol w="1481328">
                  <a:extLst>
                    <a:ext uri="{9D8B030D-6E8A-4147-A177-3AD203B41FA5}">
                      <a16:colId xmlns:a16="http://schemas.microsoft.com/office/drawing/2014/main" val="3844676533"/>
                    </a:ext>
                  </a:extLst>
                </a:gridCol>
                <a:gridCol w="329184">
                  <a:extLst>
                    <a:ext uri="{9D8B030D-6E8A-4147-A177-3AD203B41FA5}">
                      <a16:colId xmlns:a16="http://schemas.microsoft.com/office/drawing/2014/main" val="2625708304"/>
                    </a:ext>
                  </a:extLst>
                </a:gridCol>
                <a:gridCol w="329184">
                  <a:extLst>
                    <a:ext uri="{9D8B030D-6E8A-4147-A177-3AD203B41FA5}">
                      <a16:colId xmlns:a16="http://schemas.microsoft.com/office/drawing/2014/main" val="753392265"/>
                    </a:ext>
                  </a:extLst>
                </a:gridCol>
                <a:gridCol w="329184">
                  <a:extLst>
                    <a:ext uri="{9D8B030D-6E8A-4147-A177-3AD203B41FA5}">
                      <a16:colId xmlns:a16="http://schemas.microsoft.com/office/drawing/2014/main" val="4017526456"/>
                    </a:ext>
                  </a:extLst>
                </a:gridCol>
                <a:gridCol w="329184">
                  <a:extLst>
                    <a:ext uri="{9D8B030D-6E8A-4147-A177-3AD203B41FA5}">
                      <a16:colId xmlns:a16="http://schemas.microsoft.com/office/drawing/2014/main" val="3935146763"/>
                    </a:ext>
                  </a:extLst>
                </a:gridCol>
                <a:gridCol w="329184">
                  <a:extLst>
                    <a:ext uri="{9D8B030D-6E8A-4147-A177-3AD203B41FA5}">
                      <a16:colId xmlns:a16="http://schemas.microsoft.com/office/drawing/2014/main" val="2136952169"/>
                    </a:ext>
                  </a:extLst>
                </a:gridCol>
                <a:gridCol w="329184">
                  <a:extLst>
                    <a:ext uri="{9D8B030D-6E8A-4147-A177-3AD203B41FA5}">
                      <a16:colId xmlns:a16="http://schemas.microsoft.com/office/drawing/2014/main" val="2633510275"/>
                    </a:ext>
                  </a:extLst>
                </a:gridCol>
                <a:gridCol w="329184">
                  <a:extLst>
                    <a:ext uri="{9D8B030D-6E8A-4147-A177-3AD203B41FA5}">
                      <a16:colId xmlns:a16="http://schemas.microsoft.com/office/drawing/2014/main" val="3837254250"/>
                    </a:ext>
                  </a:extLst>
                </a:gridCol>
                <a:gridCol w="329184">
                  <a:extLst>
                    <a:ext uri="{9D8B030D-6E8A-4147-A177-3AD203B41FA5}">
                      <a16:colId xmlns:a16="http://schemas.microsoft.com/office/drawing/2014/main" val="1084268339"/>
                    </a:ext>
                  </a:extLst>
                </a:gridCol>
                <a:gridCol w="329184">
                  <a:extLst>
                    <a:ext uri="{9D8B030D-6E8A-4147-A177-3AD203B41FA5}">
                      <a16:colId xmlns:a16="http://schemas.microsoft.com/office/drawing/2014/main" val="2140593236"/>
                    </a:ext>
                  </a:extLst>
                </a:gridCol>
                <a:gridCol w="329184">
                  <a:extLst>
                    <a:ext uri="{9D8B030D-6E8A-4147-A177-3AD203B41FA5}">
                      <a16:colId xmlns:a16="http://schemas.microsoft.com/office/drawing/2014/main" val="3794611089"/>
                    </a:ext>
                  </a:extLst>
                </a:gridCol>
                <a:gridCol w="329184">
                  <a:extLst>
                    <a:ext uri="{9D8B030D-6E8A-4147-A177-3AD203B41FA5}">
                      <a16:colId xmlns:a16="http://schemas.microsoft.com/office/drawing/2014/main" val="727579354"/>
                    </a:ext>
                  </a:extLst>
                </a:gridCol>
                <a:gridCol w="329184">
                  <a:extLst>
                    <a:ext uri="{9D8B030D-6E8A-4147-A177-3AD203B41FA5}">
                      <a16:colId xmlns:a16="http://schemas.microsoft.com/office/drawing/2014/main" val="768547499"/>
                    </a:ext>
                  </a:extLst>
                </a:gridCol>
                <a:gridCol w="329184">
                  <a:extLst>
                    <a:ext uri="{9D8B030D-6E8A-4147-A177-3AD203B41FA5}">
                      <a16:colId xmlns:a16="http://schemas.microsoft.com/office/drawing/2014/main" val="2265063218"/>
                    </a:ext>
                  </a:extLst>
                </a:gridCol>
                <a:gridCol w="329184">
                  <a:extLst>
                    <a:ext uri="{9D8B030D-6E8A-4147-A177-3AD203B41FA5}">
                      <a16:colId xmlns:a16="http://schemas.microsoft.com/office/drawing/2014/main" val="1053628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540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- 2022-12-20 16:12:02</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#TEAMPHLY came together for a Winter Wonderland  holiday party at Lincoln Financial Field. To celebrate the holiday season, Home Office employees, along with their family and friends, enjoyed a fun-filled day of food, music, crafts, games, and photos with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https://quintly-image-storage.s3.amazonaws.com/d123f9c23f3abec6e562a564c92f236a/5b694fd3ec74e4c5636df792428e8445.jpg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3882565"/>
                  </a:ext>
                </a:extLst>
              </a:tr>
            </a:tbl>
          </a:graphicData>
        </a:graphic>
      </p:graphicFrame>
      <p:sp>
        <p:nvSpPr>
          <p:cNvPr id="4" name="Text Placeholder 3">
            <a:extLst>
              <a:ext uri="{FF2B5EF4-FFF2-40B4-BE49-F238E27FC236}">
                <a16:creationId xmlns:a16="http://schemas.microsoft.com/office/drawing/2014/main" id="{61C3CDF5-B3CD-42C9-AC9F-BD4AA29AE22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044137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4B527-8AC4-44FE-9729-D2241C8BA2F9}"/>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7DCFB198-D3A2-42CB-BFE4-8D3C468E1961}"/>
              </a:ext>
            </a:extLst>
          </p:cNvPr>
          <p:cNvGraphicFramePr>
            <a:graphicFrameLocks noGrp="1"/>
          </p:cNvGraphicFramePr>
          <p:nvPr>
            <p:ph type="tbl" sz="quarter" idx="13"/>
            <p:extLst>
              <p:ext uri="{D42A27DB-BD31-4B8C-83A1-F6EECF244321}">
                <p14:modId xmlns:p14="http://schemas.microsoft.com/office/powerpoint/2010/main" val="213304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86072717"/>
                    </a:ext>
                  </a:extLst>
                </a:gridCol>
                <a:gridCol w="1481328">
                  <a:extLst>
                    <a:ext uri="{9D8B030D-6E8A-4147-A177-3AD203B41FA5}">
                      <a16:colId xmlns:a16="http://schemas.microsoft.com/office/drawing/2014/main" val="1238864270"/>
                    </a:ext>
                  </a:extLst>
                </a:gridCol>
                <a:gridCol w="329184">
                  <a:extLst>
                    <a:ext uri="{9D8B030D-6E8A-4147-A177-3AD203B41FA5}">
                      <a16:colId xmlns:a16="http://schemas.microsoft.com/office/drawing/2014/main" val="2743545069"/>
                    </a:ext>
                  </a:extLst>
                </a:gridCol>
                <a:gridCol w="329184">
                  <a:extLst>
                    <a:ext uri="{9D8B030D-6E8A-4147-A177-3AD203B41FA5}">
                      <a16:colId xmlns:a16="http://schemas.microsoft.com/office/drawing/2014/main" val="3159660523"/>
                    </a:ext>
                  </a:extLst>
                </a:gridCol>
                <a:gridCol w="329184">
                  <a:extLst>
                    <a:ext uri="{9D8B030D-6E8A-4147-A177-3AD203B41FA5}">
                      <a16:colId xmlns:a16="http://schemas.microsoft.com/office/drawing/2014/main" val="3370153790"/>
                    </a:ext>
                  </a:extLst>
                </a:gridCol>
                <a:gridCol w="329184">
                  <a:extLst>
                    <a:ext uri="{9D8B030D-6E8A-4147-A177-3AD203B41FA5}">
                      <a16:colId xmlns:a16="http://schemas.microsoft.com/office/drawing/2014/main" val="482652394"/>
                    </a:ext>
                  </a:extLst>
                </a:gridCol>
                <a:gridCol w="329184">
                  <a:extLst>
                    <a:ext uri="{9D8B030D-6E8A-4147-A177-3AD203B41FA5}">
                      <a16:colId xmlns:a16="http://schemas.microsoft.com/office/drawing/2014/main" val="1696206352"/>
                    </a:ext>
                  </a:extLst>
                </a:gridCol>
                <a:gridCol w="329184">
                  <a:extLst>
                    <a:ext uri="{9D8B030D-6E8A-4147-A177-3AD203B41FA5}">
                      <a16:colId xmlns:a16="http://schemas.microsoft.com/office/drawing/2014/main" val="82995328"/>
                    </a:ext>
                  </a:extLst>
                </a:gridCol>
                <a:gridCol w="329184">
                  <a:extLst>
                    <a:ext uri="{9D8B030D-6E8A-4147-A177-3AD203B41FA5}">
                      <a16:colId xmlns:a16="http://schemas.microsoft.com/office/drawing/2014/main" val="1446408312"/>
                    </a:ext>
                  </a:extLst>
                </a:gridCol>
                <a:gridCol w="329184">
                  <a:extLst>
                    <a:ext uri="{9D8B030D-6E8A-4147-A177-3AD203B41FA5}">
                      <a16:colId xmlns:a16="http://schemas.microsoft.com/office/drawing/2014/main" val="2854224899"/>
                    </a:ext>
                  </a:extLst>
                </a:gridCol>
                <a:gridCol w="329184">
                  <a:extLst>
                    <a:ext uri="{9D8B030D-6E8A-4147-A177-3AD203B41FA5}">
                      <a16:colId xmlns:a16="http://schemas.microsoft.com/office/drawing/2014/main" val="3800017806"/>
                    </a:ext>
                  </a:extLst>
                </a:gridCol>
                <a:gridCol w="329184">
                  <a:extLst>
                    <a:ext uri="{9D8B030D-6E8A-4147-A177-3AD203B41FA5}">
                      <a16:colId xmlns:a16="http://schemas.microsoft.com/office/drawing/2014/main" val="1553604534"/>
                    </a:ext>
                  </a:extLst>
                </a:gridCol>
                <a:gridCol w="329184">
                  <a:extLst>
                    <a:ext uri="{9D8B030D-6E8A-4147-A177-3AD203B41FA5}">
                      <a16:colId xmlns:a16="http://schemas.microsoft.com/office/drawing/2014/main" val="1076928720"/>
                    </a:ext>
                  </a:extLst>
                </a:gridCol>
                <a:gridCol w="329184">
                  <a:extLst>
                    <a:ext uri="{9D8B030D-6E8A-4147-A177-3AD203B41FA5}">
                      <a16:colId xmlns:a16="http://schemas.microsoft.com/office/drawing/2014/main" val="3744682514"/>
                    </a:ext>
                  </a:extLst>
                </a:gridCol>
                <a:gridCol w="329184">
                  <a:extLst>
                    <a:ext uri="{9D8B030D-6E8A-4147-A177-3AD203B41FA5}">
                      <a16:colId xmlns:a16="http://schemas.microsoft.com/office/drawing/2014/main" val="2938029423"/>
                    </a:ext>
                  </a:extLst>
                </a:gridCol>
                <a:gridCol w="329184">
                  <a:extLst>
                    <a:ext uri="{9D8B030D-6E8A-4147-A177-3AD203B41FA5}">
                      <a16:colId xmlns:a16="http://schemas.microsoft.com/office/drawing/2014/main" val="236035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917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- 2022-12-23 19:00:02</a:t>
                      </a:r>
                      <a:r>
                        <a:rPr kumimoji="0" lang="en-US" sz="1000" b="0" i="0" u="none" strike="noStrike" kern="1200" cap="none" spc="0" normalizeH="0" baseline="0" noProof="0">
                          <a:ln>
                            <a:noFill/>
                          </a:ln>
                          <a:solidFill>
                            <a:prstClr val="black"/>
                          </a:solidFill>
                          <a:effectLst/>
                          <a:uLnTx/>
                          <a:uFillTx/>
                          <a:latin typeface="+mn-lt"/>
                          <a:ea typeface="+mn-ea"/>
                          <a:cs typeface="+mn-cs"/>
                        </a:rPr>
                        <a:t>
 There is a lot that goes on behind the scenes to make holiday magic happen. ✨ We would like to take a moment to thank our #TEAMPHLY Package Center employees for handling special deliveries with care this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https://quintly-image-storage.s3.amazonaws.com/d123f9c23f3abec6e562a564c92f236a/78024fdbeea3c571f45f85db288b1ceb.jpg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0553129"/>
                  </a:ext>
                </a:extLst>
              </a:tr>
            </a:tbl>
          </a:graphicData>
        </a:graphic>
      </p:graphicFrame>
      <p:sp>
        <p:nvSpPr>
          <p:cNvPr id="4" name="Text Placeholder 3">
            <a:extLst>
              <a:ext uri="{FF2B5EF4-FFF2-40B4-BE49-F238E27FC236}">
                <a16:creationId xmlns:a16="http://schemas.microsoft.com/office/drawing/2014/main" id="{D89DB1E4-3342-48F4-BBA6-EDC0E17B4441}"/>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06160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E7BE-48B9-4F2E-9928-061A1015C3F4}"/>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23CB0EC1-050B-403B-AD78-B2D86AFB823E}"/>
              </a:ext>
            </a:extLst>
          </p:cNvPr>
          <p:cNvGraphicFramePr>
            <a:graphicFrameLocks noGrp="1"/>
          </p:cNvGraphicFramePr>
          <p:nvPr>
            <p:ph type="chart" sz="quarter" idx="13"/>
            <p:extLst>
              <p:ext uri="{D42A27DB-BD31-4B8C-83A1-F6EECF244321}">
                <p14:modId xmlns:p14="http://schemas.microsoft.com/office/powerpoint/2010/main" val="1721624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9D6EC-FA29-43D9-A478-4CD6A0D65ECB}"/>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065C8DD0-DF7C-4A0A-A6C6-B0FD0975E0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1334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89EE-85D9-4DF6-B29F-376BFEBBF0C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E6741DAA-95C9-4DD8-B1B9-A114D5CF2DC1}"/>
              </a:ext>
            </a:extLst>
          </p:cNvPr>
          <p:cNvGraphicFramePr>
            <a:graphicFrameLocks noGrp="1"/>
          </p:cNvGraphicFramePr>
          <p:nvPr>
            <p:ph type="tbl" sz="quarter" idx="13"/>
            <p:extLst>
              <p:ext uri="{D42A27DB-BD31-4B8C-83A1-F6EECF244321}">
                <p14:modId xmlns:p14="http://schemas.microsoft.com/office/powerpoint/2010/main" val="413332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115611238"/>
                    </a:ext>
                  </a:extLst>
                </a:gridCol>
                <a:gridCol w="576072">
                  <a:extLst>
                    <a:ext uri="{9D8B030D-6E8A-4147-A177-3AD203B41FA5}">
                      <a16:colId xmlns:a16="http://schemas.microsoft.com/office/drawing/2014/main" val="3812118544"/>
                    </a:ext>
                  </a:extLst>
                </a:gridCol>
                <a:gridCol w="576072">
                  <a:extLst>
                    <a:ext uri="{9D8B030D-6E8A-4147-A177-3AD203B41FA5}">
                      <a16:colId xmlns:a16="http://schemas.microsoft.com/office/drawing/2014/main" val="470696885"/>
                    </a:ext>
                  </a:extLst>
                </a:gridCol>
                <a:gridCol w="576072">
                  <a:extLst>
                    <a:ext uri="{9D8B030D-6E8A-4147-A177-3AD203B41FA5}">
                      <a16:colId xmlns:a16="http://schemas.microsoft.com/office/drawing/2014/main" val="2118209112"/>
                    </a:ext>
                  </a:extLst>
                </a:gridCol>
                <a:gridCol w="576072">
                  <a:extLst>
                    <a:ext uri="{9D8B030D-6E8A-4147-A177-3AD203B41FA5}">
                      <a16:colId xmlns:a16="http://schemas.microsoft.com/office/drawing/2014/main" val="553531807"/>
                    </a:ext>
                  </a:extLst>
                </a:gridCol>
                <a:gridCol w="576072">
                  <a:extLst>
                    <a:ext uri="{9D8B030D-6E8A-4147-A177-3AD203B41FA5}">
                      <a16:colId xmlns:a16="http://schemas.microsoft.com/office/drawing/2014/main" val="4054074992"/>
                    </a:ext>
                  </a:extLst>
                </a:gridCol>
                <a:gridCol w="576072">
                  <a:extLst>
                    <a:ext uri="{9D8B030D-6E8A-4147-A177-3AD203B41FA5}">
                      <a16:colId xmlns:a16="http://schemas.microsoft.com/office/drawing/2014/main" val="2133570367"/>
                    </a:ext>
                  </a:extLst>
                </a:gridCol>
                <a:gridCol w="576072">
                  <a:extLst>
                    <a:ext uri="{9D8B030D-6E8A-4147-A177-3AD203B41FA5}">
                      <a16:colId xmlns:a16="http://schemas.microsoft.com/office/drawing/2014/main" val="2795962626"/>
                    </a:ext>
                  </a:extLst>
                </a:gridCol>
                <a:gridCol w="576072">
                  <a:extLst>
                    <a:ext uri="{9D8B030D-6E8A-4147-A177-3AD203B41FA5}">
                      <a16:colId xmlns:a16="http://schemas.microsoft.com/office/drawing/2014/main" val="2648982863"/>
                    </a:ext>
                  </a:extLst>
                </a:gridCol>
                <a:gridCol w="576072">
                  <a:extLst>
                    <a:ext uri="{9D8B030D-6E8A-4147-A177-3AD203B41FA5}">
                      <a16:colId xmlns:a16="http://schemas.microsoft.com/office/drawing/2014/main" val="4265648978"/>
                    </a:ext>
                  </a:extLst>
                </a:gridCol>
                <a:gridCol w="576072">
                  <a:extLst>
                    <a:ext uri="{9D8B030D-6E8A-4147-A177-3AD203B41FA5}">
                      <a16:colId xmlns:a16="http://schemas.microsoft.com/office/drawing/2014/main" val="794178636"/>
                    </a:ext>
                  </a:extLst>
                </a:gridCol>
                <a:gridCol w="576072">
                  <a:extLst>
                    <a:ext uri="{9D8B030D-6E8A-4147-A177-3AD203B41FA5}">
                      <a16:colId xmlns:a16="http://schemas.microsoft.com/office/drawing/2014/main" val="252275063"/>
                    </a:ext>
                  </a:extLst>
                </a:gridCol>
                <a:gridCol w="576072">
                  <a:extLst>
                    <a:ext uri="{9D8B030D-6E8A-4147-A177-3AD203B41FA5}">
                      <a16:colId xmlns:a16="http://schemas.microsoft.com/office/drawing/2014/main" val="127454899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55074463"/>
                  </a:ext>
                </a:extLst>
              </a:tr>
              <a:tr h="370840">
                <a:tc>
                  <a:txBody>
                    <a:bodyPr/>
                    <a:lstStyle/>
                    <a:p>
                      <a:r>
                        <a:rPr lang="en-US" sz="1000"/>
                        <a:t>3850</a:t>
                      </a:r>
                    </a:p>
                  </a:txBody>
                  <a:tcPr/>
                </a:tc>
                <a:tc>
                  <a:txBody>
                    <a:bodyPr/>
                    <a:lstStyle/>
                    <a:p>
                      <a:r>
                        <a:rPr lang="en-US" sz="1000"/>
                        <a:t>-1</a:t>
                      </a:r>
                    </a:p>
                  </a:txBody>
                  <a:tcPr/>
                </a:tc>
                <a:tc>
                  <a:txBody>
                    <a:bodyPr/>
                    <a:lstStyle/>
                    <a:p>
                      <a:r>
                        <a:rPr lang="en-US" sz="1000"/>
                        <a:t>32</a:t>
                      </a:r>
                    </a:p>
                  </a:txBody>
                  <a:tcPr/>
                </a:tc>
                <a:tc>
                  <a:txBody>
                    <a:bodyPr/>
                    <a:lstStyle/>
                    <a:p>
                      <a:r>
                        <a:rPr lang="en-US" sz="1000"/>
                        <a:t>27</a:t>
                      </a:r>
                    </a:p>
                  </a:txBody>
                  <a:tcPr/>
                </a:tc>
                <a:tc>
                  <a:txBody>
                    <a:bodyPr/>
                    <a:lstStyle/>
                    <a:p>
                      <a:r>
                        <a:rPr lang="en-US" sz="1000"/>
                        <a:t>0</a:t>
                      </a:r>
                    </a:p>
                  </a:txBody>
                  <a:tcPr/>
                </a:tc>
                <a:tc>
                  <a:txBody>
                    <a:bodyPr/>
                    <a:lstStyle/>
                    <a:p>
                      <a:r>
                        <a:rPr lang="en-US" sz="1000"/>
                        <a:t>5</a:t>
                      </a:r>
                    </a:p>
                  </a:txBody>
                  <a:tcPr/>
                </a:tc>
                <a:tc>
                  <a:txBody>
                    <a:bodyPr/>
                    <a:lstStyle/>
                    <a:p>
                      <a:r>
                        <a:rPr lang="en-US" sz="1000"/>
                        <a:t>16</a:t>
                      </a:r>
                    </a:p>
                  </a:txBody>
                  <a:tcPr/>
                </a:tc>
                <a:tc>
                  <a:txBody>
                    <a:bodyPr/>
                    <a:lstStyle/>
                    <a:p>
                      <a:r>
                        <a:rPr lang="en-US" sz="1000"/>
                        <a:t>13</a:t>
                      </a:r>
                    </a:p>
                  </a:txBody>
                  <a:tcPr/>
                </a:tc>
                <a:tc>
                  <a:txBody>
                    <a:bodyPr/>
                    <a:lstStyle/>
                    <a:p>
                      <a:r>
                        <a:rPr lang="en-US" sz="1000"/>
                        <a:t>55</a:t>
                      </a:r>
                    </a:p>
                  </a:txBody>
                  <a:tcPr/>
                </a:tc>
                <a:tc>
                  <a:txBody>
                    <a:bodyPr/>
                    <a:lstStyle/>
                    <a:p>
                      <a:r>
                        <a:rPr lang="en-US" sz="1000"/>
                        <a:t>2</a:t>
                      </a:r>
                    </a:p>
                  </a:txBody>
                  <a:tcPr/>
                </a:tc>
                <a:tc>
                  <a:txBody>
                    <a:bodyPr/>
                    <a:lstStyle/>
                    <a:p>
                      <a:r>
                        <a:rPr lang="en-US" sz="1000"/>
                        <a:t>15</a:t>
                      </a:r>
                    </a:p>
                  </a:txBody>
                  <a:tcPr/>
                </a:tc>
                <a:tc>
                  <a:txBody>
                    <a:bodyPr/>
                    <a:lstStyle/>
                    <a:p>
                      <a:r>
                        <a:rPr lang="en-US" sz="1000"/>
                        <a:t>0.0673 %</a:t>
                      </a:r>
                    </a:p>
                  </a:txBody>
                  <a:tcPr/>
                </a:tc>
                <a:tc>
                  <a:txBody>
                    <a:bodyPr/>
                    <a:lstStyle/>
                    <a:p>
                      <a:r>
                        <a:rPr lang="en-US" sz="1000"/>
                        <a:t>0.0 %</a:t>
                      </a:r>
                    </a:p>
                  </a:txBody>
                  <a:tcPr/>
                </a:tc>
                <a:extLst>
                  <a:ext uri="{0D108BD9-81ED-4DB2-BD59-A6C34878D82A}">
                    <a16:rowId xmlns:a16="http://schemas.microsoft.com/office/drawing/2014/main" val="3247559629"/>
                  </a:ext>
                </a:extLst>
              </a:tr>
            </a:tbl>
          </a:graphicData>
        </a:graphic>
      </p:graphicFrame>
      <p:sp>
        <p:nvSpPr>
          <p:cNvPr id="4" name="Text Placeholder 3">
            <a:extLst>
              <a:ext uri="{FF2B5EF4-FFF2-40B4-BE49-F238E27FC236}">
                <a16:creationId xmlns:a16="http://schemas.microsoft.com/office/drawing/2014/main" id="{C47741B3-76D0-4A51-8888-FF6B04E2765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405507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29E0-55A7-4AA7-BDE8-E86A042A50F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2FC40E8-8CF9-46CB-A9BD-191420238968}"/>
              </a:ext>
            </a:extLst>
          </p:cNvPr>
          <p:cNvGraphicFramePr>
            <a:graphicFrameLocks noGrp="1"/>
          </p:cNvGraphicFramePr>
          <p:nvPr>
            <p:ph type="chart" sz="quarter" idx="13"/>
            <p:extLst>
              <p:ext uri="{D42A27DB-BD31-4B8C-83A1-F6EECF244321}">
                <p14:modId xmlns:p14="http://schemas.microsoft.com/office/powerpoint/2010/main" val="1879555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56632-D739-4E6D-97E1-94F9A53D2F0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95B053-6DB6-46DA-8708-688BA6E1A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9510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7BC7-219F-4CC8-85AC-D0F4D0ABC86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2A7CD97-0AE8-4115-B435-E9EDD4634B98}"/>
              </a:ext>
            </a:extLst>
          </p:cNvPr>
          <p:cNvGraphicFramePr>
            <a:graphicFrameLocks noGrp="1"/>
          </p:cNvGraphicFramePr>
          <p:nvPr>
            <p:ph type="chart" sz="quarter" idx="13"/>
            <p:extLst>
              <p:ext uri="{D42A27DB-BD31-4B8C-83A1-F6EECF244321}">
                <p14:modId xmlns:p14="http://schemas.microsoft.com/office/powerpoint/2010/main" val="568281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9EF40D-D12B-46E2-AD23-D50DE02BEDB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2D575D5-FAD3-4752-A5F9-36EB64F19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299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F235-549E-4B25-A617-6E51A64AA13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168F8723-C493-47C2-A847-3DD56E8DE894}"/>
              </a:ext>
            </a:extLst>
          </p:cNvPr>
          <p:cNvGraphicFramePr>
            <a:graphicFrameLocks noGrp="1"/>
          </p:cNvGraphicFramePr>
          <p:nvPr>
            <p:ph type="chart" sz="quarter" idx="13"/>
            <p:extLst>
              <p:ext uri="{D42A27DB-BD31-4B8C-83A1-F6EECF244321}">
                <p14:modId xmlns:p14="http://schemas.microsoft.com/office/powerpoint/2010/main" val="384415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5FA875-BD76-4745-9649-5367269466C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610BEAC-764F-4BFB-97C8-6ED554ED7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7770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74304-A7BA-4740-8D78-C4052D30505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24B07EC-3B32-49A7-9537-2245BE523867}"/>
              </a:ext>
            </a:extLst>
          </p:cNvPr>
          <p:cNvGraphicFramePr>
            <a:graphicFrameLocks noGrp="1"/>
          </p:cNvGraphicFramePr>
          <p:nvPr>
            <p:ph type="chart" sz="quarter" idx="13"/>
            <p:extLst>
              <p:ext uri="{D42A27DB-BD31-4B8C-83A1-F6EECF244321}">
                <p14:modId xmlns:p14="http://schemas.microsoft.com/office/powerpoint/2010/main" val="150902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2B8B63-A41D-4E86-9675-2B602133773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27EB33-9737-47ED-AD6D-5543D2401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607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B17E-6579-4E28-BCD3-1C4CA469C764}"/>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2B1C585C-B664-41E8-B086-4FCEBF62844C}"/>
              </a:ext>
            </a:extLst>
          </p:cNvPr>
          <p:cNvGraphicFramePr>
            <a:graphicFrameLocks noGrp="1"/>
          </p:cNvGraphicFramePr>
          <p:nvPr>
            <p:ph type="tbl" sz="quarter" idx="13"/>
            <p:extLst>
              <p:ext uri="{D42A27DB-BD31-4B8C-83A1-F6EECF244321}">
                <p14:modId xmlns:p14="http://schemas.microsoft.com/office/powerpoint/2010/main" val="1488876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081694920"/>
                    </a:ext>
                  </a:extLst>
                </a:gridCol>
                <a:gridCol w="2468880">
                  <a:extLst>
                    <a:ext uri="{9D8B030D-6E8A-4147-A177-3AD203B41FA5}">
                      <a16:colId xmlns:a16="http://schemas.microsoft.com/office/drawing/2014/main" val="130432787"/>
                    </a:ext>
                  </a:extLst>
                </a:gridCol>
                <a:gridCol w="2468880">
                  <a:extLst>
                    <a:ext uri="{9D8B030D-6E8A-4147-A177-3AD203B41FA5}">
                      <a16:colId xmlns:a16="http://schemas.microsoft.com/office/drawing/2014/main" val="233980776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161057750"/>
                  </a:ext>
                </a:extLst>
              </a:tr>
              <a:tr h="370840">
                <a:tc>
                  <a:txBody>
                    <a:bodyPr/>
                    <a:lstStyle/>
                    <a:p>
                      <a:r>
                        <a:rPr lang="en-US" sz="1000" b="1"/>
                        <a:t>@MargueriteTort</a:t>
                      </a:r>
                    </a:p>
                  </a:txBody>
                  <a:tcPr/>
                </a:tc>
                <a:tc>
                  <a:txBody>
                    <a:bodyPr/>
                    <a:lstStyle/>
                    <a:p>
                      <a:r>
                        <a:rPr lang="en-US" sz="1000"/>
                        <a:t>@PHLYINS (36)</a:t>
                      </a:r>
                    </a:p>
                  </a:txBody>
                  <a:tcPr/>
                </a:tc>
                <a:tc>
                  <a:txBody>
                    <a:bodyPr/>
                    <a:lstStyle/>
                    <a:p>
                      <a:r>
                        <a:rPr lang="en-US" sz="1000"/>
                        <a:t>36</a:t>
                      </a:r>
                    </a:p>
                  </a:txBody>
                  <a:tcPr/>
                </a:tc>
                <a:extLst>
                  <a:ext uri="{0D108BD9-81ED-4DB2-BD59-A6C34878D82A}">
                    <a16:rowId xmlns:a16="http://schemas.microsoft.com/office/drawing/2014/main" val="449323610"/>
                  </a:ext>
                </a:extLst>
              </a:tr>
              <a:tr h="370840">
                <a:tc>
                  <a:txBody>
                    <a:bodyPr/>
                    <a:lstStyle/>
                    <a:p>
                      <a:r>
                        <a:rPr lang="en-US" sz="1000" b="1"/>
                        <a:t>@EaglesComms</a:t>
                      </a:r>
                    </a:p>
                  </a:txBody>
                  <a:tcPr/>
                </a:tc>
                <a:tc>
                  <a:txBody>
                    <a:bodyPr/>
                    <a:lstStyle/>
                    <a:p>
                      <a:r>
                        <a:rPr lang="en-US" sz="1000"/>
                        <a:t>@PHLYINS (34)</a:t>
                      </a:r>
                    </a:p>
                  </a:txBody>
                  <a:tcPr/>
                </a:tc>
                <a:tc>
                  <a:txBody>
                    <a:bodyPr/>
                    <a:lstStyle/>
                    <a:p>
                      <a:r>
                        <a:rPr lang="en-US" sz="1000"/>
                        <a:t>34</a:t>
                      </a:r>
                    </a:p>
                  </a:txBody>
                  <a:tcPr/>
                </a:tc>
                <a:extLst>
                  <a:ext uri="{0D108BD9-81ED-4DB2-BD59-A6C34878D82A}">
                    <a16:rowId xmlns:a16="http://schemas.microsoft.com/office/drawing/2014/main" val="222668117"/>
                  </a:ext>
                </a:extLst>
              </a:tr>
              <a:tr h="370840">
                <a:tc>
                  <a:txBody>
                    <a:bodyPr/>
                    <a:lstStyle/>
                    <a:p>
                      <a:r>
                        <a:rPr lang="en-US" sz="1000" b="1"/>
                        <a:t>@C2CPhiladelphia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010625536"/>
                  </a:ext>
                </a:extLst>
              </a:tr>
              <a:tr h="370840">
                <a:tc>
                  <a:txBody>
                    <a:bodyPr/>
                    <a:lstStyle/>
                    <a:p>
                      <a:r>
                        <a:rPr lang="en-US" sz="1000" b="1"/>
                        <a:t>@Jayden31215665</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130015982"/>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714530546"/>
                  </a:ext>
                </a:extLst>
              </a:tr>
              <a:tr h="370840">
                <a:tc>
                  <a:txBody>
                    <a:bodyPr/>
                    <a:lstStyle/>
                    <a:p>
                      <a:r>
                        <a:rPr lang="en-US" sz="1000" b="1"/>
                        <a:t>@TTFWatershed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806766923"/>
                  </a:ext>
                </a:extLst>
              </a:tr>
              <a:tr h="370840">
                <a:tc>
                  <a:txBody>
                    <a:bodyPr/>
                    <a:lstStyle/>
                    <a:p>
                      <a:r>
                        <a:rPr lang="en-US" sz="1000" b="1"/>
                        <a:t>@Caring4Friends_</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070089701"/>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459788012"/>
                  </a:ext>
                </a:extLst>
              </a:tr>
              <a:tr h="370840">
                <a:tc>
                  <a:txBody>
                    <a:bodyPr/>
                    <a:lstStyle/>
                    <a:p>
                      <a:r>
                        <a:rPr lang="en-US" sz="1000" b="1"/>
                        <a:t>@Becca091091</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828991122"/>
                  </a:ext>
                </a:extLst>
              </a:tr>
              <a:tr h="370840">
                <a:tc>
                  <a:txBody>
                    <a:bodyPr/>
                    <a:lstStyle/>
                    <a:p>
                      <a:r>
                        <a:rPr lang="en-US" sz="1000" b="1"/>
                        <a:t>@DOITFORDOMB</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183574743"/>
                  </a:ext>
                </a:extLst>
              </a:tr>
            </a:tbl>
          </a:graphicData>
        </a:graphic>
      </p:graphicFrame>
      <p:sp>
        <p:nvSpPr>
          <p:cNvPr id="4" name="Text Placeholder 3">
            <a:extLst>
              <a:ext uri="{FF2B5EF4-FFF2-40B4-BE49-F238E27FC236}">
                <a16:creationId xmlns:a16="http://schemas.microsoft.com/office/drawing/2014/main" id="{56230876-75E6-4794-8CD9-D6CE6D31BA2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500844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7820-5379-45BA-B484-F04E48E26D5A}"/>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253E81F-E1FC-4DD2-AB7F-ACC7BDB2F577}"/>
              </a:ext>
            </a:extLst>
          </p:cNvPr>
          <p:cNvGraphicFramePr>
            <a:graphicFrameLocks noGrp="1"/>
          </p:cNvGraphicFramePr>
          <p:nvPr>
            <p:ph type="tbl" sz="quarter" idx="13"/>
            <p:extLst>
              <p:ext uri="{D42A27DB-BD31-4B8C-83A1-F6EECF244321}">
                <p14:modId xmlns:p14="http://schemas.microsoft.com/office/powerpoint/2010/main" val="239111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77988776"/>
                    </a:ext>
                  </a:extLst>
                </a:gridCol>
                <a:gridCol w="493776">
                  <a:extLst>
                    <a:ext uri="{9D8B030D-6E8A-4147-A177-3AD203B41FA5}">
                      <a16:colId xmlns:a16="http://schemas.microsoft.com/office/drawing/2014/main" val="1048043582"/>
                    </a:ext>
                  </a:extLst>
                </a:gridCol>
                <a:gridCol w="1069848">
                  <a:extLst>
                    <a:ext uri="{9D8B030D-6E8A-4147-A177-3AD203B41FA5}">
                      <a16:colId xmlns:a16="http://schemas.microsoft.com/office/drawing/2014/main" val="1063488526"/>
                    </a:ext>
                  </a:extLst>
                </a:gridCol>
                <a:gridCol w="1069848">
                  <a:extLst>
                    <a:ext uri="{9D8B030D-6E8A-4147-A177-3AD203B41FA5}">
                      <a16:colId xmlns:a16="http://schemas.microsoft.com/office/drawing/2014/main" val="2050192044"/>
                    </a:ext>
                  </a:extLst>
                </a:gridCol>
                <a:gridCol w="1069848">
                  <a:extLst>
                    <a:ext uri="{9D8B030D-6E8A-4147-A177-3AD203B41FA5}">
                      <a16:colId xmlns:a16="http://schemas.microsoft.com/office/drawing/2014/main" val="2247449651"/>
                    </a:ext>
                  </a:extLst>
                </a:gridCol>
                <a:gridCol w="1069848">
                  <a:extLst>
                    <a:ext uri="{9D8B030D-6E8A-4147-A177-3AD203B41FA5}">
                      <a16:colId xmlns:a16="http://schemas.microsoft.com/office/drawing/2014/main" val="1573363919"/>
                    </a:ext>
                  </a:extLst>
                </a:gridCol>
                <a:gridCol w="1069848">
                  <a:extLst>
                    <a:ext uri="{9D8B030D-6E8A-4147-A177-3AD203B41FA5}">
                      <a16:colId xmlns:a16="http://schemas.microsoft.com/office/drawing/2014/main" val="204727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410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- 2022-12-06 11:36:00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@LPFsports, @SJAIDSAlliance, &amp;amp; @cscinc_org for being highlighted at #TENvsPHI! 👏 #FlyEaglesFly https://t.co/yvHCaHuFBA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12/12/2022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0.2857 %</a:t>
                      </a:r>
                    </a:p>
                  </a:txBody>
                  <a:tcPr/>
                </a:tc>
                <a:extLst>
                  <a:ext uri="{0D108BD9-81ED-4DB2-BD59-A6C34878D82A}">
                    <a16:rowId xmlns:a16="http://schemas.microsoft.com/office/drawing/2014/main" val="319988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- 2022-12-09 13:10:11</a:t>
                      </a:r>
                      <a:r>
                        <a:rPr kumimoji="0" lang="en-US" sz="1000" b="0" i="0" u="none" strike="noStrike" kern="1200" cap="none" spc="0" normalizeH="0" baseline="0" noProof="0">
                          <a:ln>
                            <a:noFill/>
                          </a:ln>
                          <a:solidFill>
                            <a:prstClr val="black"/>
                          </a:solidFill>
                          <a:effectLst/>
                          <a:uLnTx/>
                          <a:uFillTx/>
                          <a:latin typeface="+mn-lt"/>
                          <a:ea typeface="+mn-ea"/>
                          <a:cs typeface="+mn-cs"/>
                        </a:rPr>
                        <a:t>
 Our Leawood, KS Underwriting team spent an afternoon volunteering at @WaysideWaifs, the largest #petadoption campus in Kansas City. #TEAMPHLY sorted laundry, cleaned sheets, and enjoyed playtime with one of the resident #puppies. https://t.co/V08gPJBDx7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12/10/2022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0.1558 %</a:t>
                      </a:r>
                    </a:p>
                  </a:txBody>
                  <a:tcPr/>
                </a:tc>
                <a:extLst>
                  <a:ext uri="{0D108BD9-81ED-4DB2-BD59-A6C34878D82A}">
                    <a16:rowId xmlns:a16="http://schemas.microsoft.com/office/drawing/2014/main" val="2805132118"/>
                  </a:ext>
                </a:extLst>
              </a:tr>
            </a:tbl>
          </a:graphicData>
        </a:graphic>
      </p:graphicFrame>
      <p:sp>
        <p:nvSpPr>
          <p:cNvPr id="4" name="Text Placeholder 3">
            <a:extLst>
              <a:ext uri="{FF2B5EF4-FFF2-40B4-BE49-F238E27FC236}">
                <a16:creationId xmlns:a16="http://schemas.microsoft.com/office/drawing/2014/main" id="{70871735-36A6-40BC-A4D2-C840170F921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036095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61A5D-84D9-45A6-8851-DEC3500AE47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8773CCF-F4BC-4533-907B-6277500E29D8}"/>
              </a:ext>
            </a:extLst>
          </p:cNvPr>
          <p:cNvGraphicFramePr>
            <a:graphicFrameLocks noGrp="1"/>
          </p:cNvGraphicFramePr>
          <p:nvPr>
            <p:ph type="tbl" sz="quarter" idx="13"/>
            <p:extLst>
              <p:ext uri="{D42A27DB-BD31-4B8C-83A1-F6EECF244321}">
                <p14:modId xmlns:p14="http://schemas.microsoft.com/office/powerpoint/2010/main" val="3939462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8391360"/>
                    </a:ext>
                  </a:extLst>
                </a:gridCol>
                <a:gridCol w="493776">
                  <a:extLst>
                    <a:ext uri="{9D8B030D-6E8A-4147-A177-3AD203B41FA5}">
                      <a16:colId xmlns:a16="http://schemas.microsoft.com/office/drawing/2014/main" val="871387477"/>
                    </a:ext>
                  </a:extLst>
                </a:gridCol>
                <a:gridCol w="1069848">
                  <a:extLst>
                    <a:ext uri="{9D8B030D-6E8A-4147-A177-3AD203B41FA5}">
                      <a16:colId xmlns:a16="http://schemas.microsoft.com/office/drawing/2014/main" val="1700143790"/>
                    </a:ext>
                  </a:extLst>
                </a:gridCol>
                <a:gridCol w="1069848">
                  <a:extLst>
                    <a:ext uri="{9D8B030D-6E8A-4147-A177-3AD203B41FA5}">
                      <a16:colId xmlns:a16="http://schemas.microsoft.com/office/drawing/2014/main" val="3364266402"/>
                    </a:ext>
                  </a:extLst>
                </a:gridCol>
                <a:gridCol w="1069848">
                  <a:extLst>
                    <a:ext uri="{9D8B030D-6E8A-4147-A177-3AD203B41FA5}">
                      <a16:colId xmlns:a16="http://schemas.microsoft.com/office/drawing/2014/main" val="2273200953"/>
                    </a:ext>
                  </a:extLst>
                </a:gridCol>
                <a:gridCol w="1069848">
                  <a:extLst>
                    <a:ext uri="{9D8B030D-6E8A-4147-A177-3AD203B41FA5}">
                      <a16:colId xmlns:a16="http://schemas.microsoft.com/office/drawing/2014/main" val="3633069890"/>
                    </a:ext>
                  </a:extLst>
                </a:gridCol>
                <a:gridCol w="1069848">
                  <a:extLst>
                    <a:ext uri="{9D8B030D-6E8A-4147-A177-3AD203B41FA5}">
                      <a16:colId xmlns:a16="http://schemas.microsoft.com/office/drawing/2014/main" val="870043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2989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- 2022-12-16 10:06:06</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AM Best has affirmed PHLY's A++ (Superior) rating! This is the highest rating awarded by @AMBestRatings, which provides an independent opinion of an insurer's financial strength &amp;amp; ability to meet its ongoing #insurance obligations. https://t.co/VaRQCIqpUl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12/19/2022 19:05:40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0.1297 %</a:t>
                      </a:r>
                    </a:p>
                  </a:txBody>
                  <a:tcPr/>
                </a:tc>
                <a:extLst>
                  <a:ext uri="{0D108BD9-81ED-4DB2-BD59-A6C34878D82A}">
                    <a16:rowId xmlns:a16="http://schemas.microsoft.com/office/drawing/2014/main" val="365448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- 2022-12-23 15:03:56</a:t>
                      </a:r>
                      <a:r>
                        <a:rPr kumimoji="0" lang="en-US" sz="1000" b="0" i="0" u="none" strike="noStrike" kern="1200" cap="none" spc="0" normalizeH="0" baseline="0" noProof="0">
                          <a:ln>
                            <a:noFill/>
                          </a:ln>
                          <a:solidFill>
                            <a:prstClr val="black"/>
                          </a:solidFill>
                          <a:effectLst/>
                          <a:uLnTx/>
                          <a:uFillTx/>
                          <a:latin typeface="+mn-lt"/>
                          <a:ea typeface="+mn-ea"/>
                          <a:cs typeface="+mn-cs"/>
                        </a:rPr>
                        <a:t>
 There is a lot that goes on behind the scenes to make holiday magic happen. ✨ 
We would like to take a moment to thank our #TEAMPHLY Package Center employees for handling special deliveries with care this holiday season! 🎁 https://t.co/rXAnelKkyh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12/23/2022 19:05:46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0.1039 %</a:t>
                      </a:r>
                    </a:p>
                  </a:txBody>
                  <a:tcPr/>
                </a:tc>
                <a:extLst>
                  <a:ext uri="{0D108BD9-81ED-4DB2-BD59-A6C34878D82A}">
                    <a16:rowId xmlns:a16="http://schemas.microsoft.com/office/drawing/2014/main" val="4081486684"/>
                  </a:ext>
                </a:extLst>
              </a:tr>
            </a:tbl>
          </a:graphicData>
        </a:graphic>
      </p:graphicFrame>
      <p:sp>
        <p:nvSpPr>
          <p:cNvPr id="4" name="Text Placeholder 3">
            <a:extLst>
              <a:ext uri="{FF2B5EF4-FFF2-40B4-BE49-F238E27FC236}">
                <a16:creationId xmlns:a16="http://schemas.microsoft.com/office/drawing/2014/main" id="{15D994FE-564D-4D27-BA07-16122B0A704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146956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3922-2DFF-4C5C-BCE5-E964ADCD7DD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520B6097-C038-43A1-8CF2-91A8A50E5873}"/>
              </a:ext>
            </a:extLst>
          </p:cNvPr>
          <p:cNvGraphicFramePr>
            <a:graphicFrameLocks noGrp="1"/>
          </p:cNvGraphicFramePr>
          <p:nvPr>
            <p:ph type="tbl" sz="quarter" idx="13"/>
            <p:extLst>
              <p:ext uri="{D42A27DB-BD31-4B8C-83A1-F6EECF244321}">
                <p14:modId xmlns:p14="http://schemas.microsoft.com/office/powerpoint/2010/main" val="9141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70167266"/>
                    </a:ext>
                  </a:extLst>
                </a:gridCol>
                <a:gridCol w="493776">
                  <a:extLst>
                    <a:ext uri="{9D8B030D-6E8A-4147-A177-3AD203B41FA5}">
                      <a16:colId xmlns:a16="http://schemas.microsoft.com/office/drawing/2014/main" val="408511730"/>
                    </a:ext>
                  </a:extLst>
                </a:gridCol>
                <a:gridCol w="1069848">
                  <a:extLst>
                    <a:ext uri="{9D8B030D-6E8A-4147-A177-3AD203B41FA5}">
                      <a16:colId xmlns:a16="http://schemas.microsoft.com/office/drawing/2014/main" val="66708800"/>
                    </a:ext>
                  </a:extLst>
                </a:gridCol>
                <a:gridCol w="1069848">
                  <a:extLst>
                    <a:ext uri="{9D8B030D-6E8A-4147-A177-3AD203B41FA5}">
                      <a16:colId xmlns:a16="http://schemas.microsoft.com/office/drawing/2014/main" val="1546198851"/>
                    </a:ext>
                  </a:extLst>
                </a:gridCol>
                <a:gridCol w="1069848">
                  <a:extLst>
                    <a:ext uri="{9D8B030D-6E8A-4147-A177-3AD203B41FA5}">
                      <a16:colId xmlns:a16="http://schemas.microsoft.com/office/drawing/2014/main" val="3223978776"/>
                    </a:ext>
                  </a:extLst>
                </a:gridCol>
                <a:gridCol w="1069848">
                  <a:extLst>
                    <a:ext uri="{9D8B030D-6E8A-4147-A177-3AD203B41FA5}">
                      <a16:colId xmlns:a16="http://schemas.microsoft.com/office/drawing/2014/main" val="1288467972"/>
                    </a:ext>
                  </a:extLst>
                </a:gridCol>
                <a:gridCol w="1069848">
                  <a:extLst>
                    <a:ext uri="{9D8B030D-6E8A-4147-A177-3AD203B41FA5}">
                      <a16:colId xmlns:a16="http://schemas.microsoft.com/office/drawing/2014/main" val="93238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933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- 2022-12-12 15:36:39</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sponsor &amp;amp; host @CSFPhiladelphia's 2022 Lottery Day at our Home Office this Wednesday!  
(THREAD) 🧵 https://t.co/3CdbbEjZDv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12/15/2022 19:05:42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extLst>
                  <a:ext uri="{0D108BD9-81ED-4DB2-BD59-A6C34878D82A}">
                    <a16:rowId xmlns:a16="http://schemas.microsoft.com/office/drawing/2014/main" val="2188095218"/>
                  </a:ext>
                </a:extLst>
              </a:tr>
            </a:tbl>
          </a:graphicData>
        </a:graphic>
      </p:graphicFrame>
      <p:sp>
        <p:nvSpPr>
          <p:cNvPr id="4" name="Text Placeholder 3">
            <a:extLst>
              <a:ext uri="{FF2B5EF4-FFF2-40B4-BE49-F238E27FC236}">
                <a16:creationId xmlns:a16="http://schemas.microsoft.com/office/drawing/2014/main" id="{F06DDCF6-F76B-4970-BA36-A0A99727FBBC}"/>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511682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161DE-73FE-4D8C-A2AE-A7E73F8E6D8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614C57F2-0645-4491-BC4D-42957C560893}"/>
              </a:ext>
            </a:extLst>
          </p:cNvPr>
          <p:cNvGraphicFramePr>
            <a:graphicFrameLocks noGrp="1"/>
          </p:cNvGraphicFramePr>
          <p:nvPr>
            <p:ph type="tbl" sz="quarter" idx="13"/>
            <p:extLst>
              <p:ext uri="{D42A27DB-BD31-4B8C-83A1-F6EECF244321}">
                <p14:modId xmlns:p14="http://schemas.microsoft.com/office/powerpoint/2010/main" val="185018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87605686"/>
                    </a:ext>
                  </a:extLst>
                </a:gridCol>
                <a:gridCol w="576072">
                  <a:extLst>
                    <a:ext uri="{9D8B030D-6E8A-4147-A177-3AD203B41FA5}">
                      <a16:colId xmlns:a16="http://schemas.microsoft.com/office/drawing/2014/main" val="408137671"/>
                    </a:ext>
                  </a:extLst>
                </a:gridCol>
                <a:gridCol w="576072">
                  <a:extLst>
                    <a:ext uri="{9D8B030D-6E8A-4147-A177-3AD203B41FA5}">
                      <a16:colId xmlns:a16="http://schemas.microsoft.com/office/drawing/2014/main" val="2092313810"/>
                    </a:ext>
                  </a:extLst>
                </a:gridCol>
                <a:gridCol w="576072">
                  <a:extLst>
                    <a:ext uri="{9D8B030D-6E8A-4147-A177-3AD203B41FA5}">
                      <a16:colId xmlns:a16="http://schemas.microsoft.com/office/drawing/2014/main" val="187161563"/>
                    </a:ext>
                  </a:extLst>
                </a:gridCol>
                <a:gridCol w="576072">
                  <a:extLst>
                    <a:ext uri="{9D8B030D-6E8A-4147-A177-3AD203B41FA5}">
                      <a16:colId xmlns:a16="http://schemas.microsoft.com/office/drawing/2014/main" val="223704931"/>
                    </a:ext>
                  </a:extLst>
                </a:gridCol>
                <a:gridCol w="576072">
                  <a:extLst>
                    <a:ext uri="{9D8B030D-6E8A-4147-A177-3AD203B41FA5}">
                      <a16:colId xmlns:a16="http://schemas.microsoft.com/office/drawing/2014/main" val="1271674326"/>
                    </a:ext>
                  </a:extLst>
                </a:gridCol>
                <a:gridCol w="576072">
                  <a:extLst>
                    <a:ext uri="{9D8B030D-6E8A-4147-A177-3AD203B41FA5}">
                      <a16:colId xmlns:a16="http://schemas.microsoft.com/office/drawing/2014/main" val="2514970019"/>
                    </a:ext>
                  </a:extLst>
                </a:gridCol>
                <a:gridCol w="576072">
                  <a:extLst>
                    <a:ext uri="{9D8B030D-6E8A-4147-A177-3AD203B41FA5}">
                      <a16:colId xmlns:a16="http://schemas.microsoft.com/office/drawing/2014/main" val="2574309014"/>
                    </a:ext>
                  </a:extLst>
                </a:gridCol>
                <a:gridCol w="576072">
                  <a:extLst>
                    <a:ext uri="{9D8B030D-6E8A-4147-A177-3AD203B41FA5}">
                      <a16:colId xmlns:a16="http://schemas.microsoft.com/office/drawing/2014/main" val="2665889620"/>
                    </a:ext>
                  </a:extLst>
                </a:gridCol>
                <a:gridCol w="576072">
                  <a:extLst>
                    <a:ext uri="{9D8B030D-6E8A-4147-A177-3AD203B41FA5}">
                      <a16:colId xmlns:a16="http://schemas.microsoft.com/office/drawing/2014/main" val="1065722971"/>
                    </a:ext>
                  </a:extLst>
                </a:gridCol>
                <a:gridCol w="576072">
                  <a:extLst>
                    <a:ext uri="{9D8B030D-6E8A-4147-A177-3AD203B41FA5}">
                      <a16:colId xmlns:a16="http://schemas.microsoft.com/office/drawing/2014/main" val="1162858422"/>
                    </a:ext>
                  </a:extLst>
                </a:gridCol>
                <a:gridCol w="576072">
                  <a:extLst>
                    <a:ext uri="{9D8B030D-6E8A-4147-A177-3AD203B41FA5}">
                      <a16:colId xmlns:a16="http://schemas.microsoft.com/office/drawing/2014/main" val="2509925704"/>
                    </a:ext>
                  </a:extLst>
                </a:gridCol>
                <a:gridCol w="576072">
                  <a:extLst>
                    <a:ext uri="{9D8B030D-6E8A-4147-A177-3AD203B41FA5}">
                      <a16:colId xmlns:a16="http://schemas.microsoft.com/office/drawing/2014/main" val="25081428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503935374"/>
                  </a:ext>
                </a:extLst>
              </a:tr>
              <a:tr h="370840">
                <a:tc>
                  <a:txBody>
                    <a:bodyPr/>
                    <a:lstStyle/>
                    <a:p>
                      <a:r>
                        <a:rPr lang="en-US" sz="1000"/>
                        <a:t>34633</a:t>
                      </a:r>
                    </a:p>
                  </a:txBody>
                  <a:tcPr/>
                </a:tc>
                <a:tc>
                  <a:txBody>
                    <a:bodyPr/>
                    <a:lstStyle/>
                    <a:p>
                      <a:r>
                        <a:rPr lang="en-US" sz="1000"/>
                        <a:t>367</a:t>
                      </a:r>
                    </a:p>
                  </a:txBody>
                  <a:tcPr/>
                </a:tc>
                <a:tc>
                  <a:txBody>
                    <a:bodyPr/>
                    <a:lstStyle/>
                    <a:p>
                      <a:r>
                        <a:rPr lang="en-US" sz="1000"/>
                        <a:t>27</a:t>
                      </a:r>
                    </a:p>
                  </a:txBody>
                  <a:tcPr/>
                </a:tc>
                <a:tc>
                  <a:txBody>
                    <a:bodyPr/>
                    <a:lstStyle/>
                    <a:p>
                      <a:r>
                        <a:rPr lang="en-US" sz="1000"/>
                        <a:t>2456</a:t>
                      </a:r>
                    </a:p>
                  </a:txBody>
                  <a:tcPr/>
                </a:tc>
                <a:tc>
                  <a:txBody>
                    <a:bodyPr/>
                    <a:lstStyle/>
                    <a:p>
                      <a:r>
                        <a:rPr lang="en-US" sz="1000"/>
                        <a:t>90.962962962963</a:t>
                      </a:r>
                    </a:p>
                  </a:txBody>
                  <a:tcPr/>
                </a:tc>
                <a:tc>
                  <a:txBody>
                    <a:bodyPr/>
                    <a:lstStyle/>
                    <a:p>
                      <a:r>
                        <a:rPr lang="en-US" sz="1000"/>
                        <a:t>41</a:t>
                      </a:r>
                    </a:p>
                  </a:txBody>
                  <a:tcPr/>
                </a:tc>
                <a:tc>
                  <a:txBody>
                    <a:bodyPr/>
                    <a:lstStyle/>
                    <a:p>
                      <a:r>
                        <a:rPr lang="en-US" sz="1000"/>
                        <a:t>141</a:t>
                      </a:r>
                    </a:p>
                  </a:txBody>
                  <a:tcPr/>
                </a:tc>
                <a:tc>
                  <a:txBody>
                    <a:bodyPr/>
                    <a:lstStyle/>
                    <a:p>
                      <a:r>
                        <a:rPr lang="en-US" sz="1000"/>
                        <a:t>5.2222222222222</a:t>
                      </a:r>
                    </a:p>
                  </a:txBody>
                  <a:tcPr/>
                </a:tc>
                <a:tc>
                  <a:txBody>
                    <a:bodyPr/>
                    <a:lstStyle/>
                    <a:p>
                      <a:r>
                        <a:rPr lang="en-US" sz="1000"/>
                        <a:t>13750</a:t>
                      </a:r>
                    </a:p>
                  </a:txBody>
                  <a:tcPr/>
                </a:tc>
                <a:tc>
                  <a:txBody>
                    <a:bodyPr/>
                    <a:lstStyle/>
                    <a:p>
                      <a:r>
                        <a:rPr lang="en-US" sz="1000"/>
                        <a:t>509.25925925926</a:t>
                      </a:r>
                    </a:p>
                  </a:txBody>
                  <a:tcPr/>
                </a:tc>
                <a:tc>
                  <a:txBody>
                    <a:bodyPr/>
                    <a:lstStyle/>
                    <a:p>
                      <a:r>
                        <a:rPr lang="en-US" sz="1000"/>
                        <a:t>85935</a:t>
                      </a:r>
                    </a:p>
                  </a:txBody>
                  <a:tcPr/>
                </a:tc>
                <a:tc>
                  <a:txBody>
                    <a:bodyPr/>
                    <a:lstStyle/>
                    <a:p>
                      <a:r>
                        <a:rPr lang="en-US" sz="1000"/>
                        <a:t>3182.7777777778</a:t>
                      </a:r>
                    </a:p>
                  </a:txBody>
                  <a:tcPr/>
                </a:tc>
                <a:tc>
                  <a:txBody>
                    <a:bodyPr/>
                    <a:lstStyle/>
                    <a:p>
                      <a:r>
                        <a:rPr lang="en-US" sz="1000"/>
                        <a:t>12.152590511246 %</a:t>
                      </a:r>
                    </a:p>
                  </a:txBody>
                  <a:tcPr/>
                </a:tc>
                <a:extLst>
                  <a:ext uri="{0D108BD9-81ED-4DB2-BD59-A6C34878D82A}">
                    <a16:rowId xmlns:a16="http://schemas.microsoft.com/office/drawing/2014/main" val="2602053838"/>
                  </a:ext>
                </a:extLst>
              </a:tr>
            </a:tbl>
          </a:graphicData>
        </a:graphic>
      </p:graphicFrame>
      <p:sp>
        <p:nvSpPr>
          <p:cNvPr id="4" name="Text Placeholder 3">
            <a:extLst>
              <a:ext uri="{FF2B5EF4-FFF2-40B4-BE49-F238E27FC236}">
                <a16:creationId xmlns:a16="http://schemas.microsoft.com/office/drawing/2014/main" id="{9A7D1320-4A7F-4F5A-BAF6-AADE648C64C3}"/>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138147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02812-0B06-4D65-9DDE-689B3187DC75}"/>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C76E1DC7-C4AE-41FA-BA58-320A5F88F688}"/>
              </a:ext>
            </a:extLst>
          </p:cNvPr>
          <p:cNvGraphicFramePr>
            <a:graphicFrameLocks noGrp="1"/>
          </p:cNvGraphicFramePr>
          <p:nvPr>
            <p:ph type="chart" sz="quarter" idx="13"/>
            <p:extLst>
              <p:ext uri="{D42A27DB-BD31-4B8C-83A1-F6EECF244321}">
                <p14:modId xmlns:p14="http://schemas.microsoft.com/office/powerpoint/2010/main" val="1936428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560A59-9FCE-4586-B3F6-9D082E5A7B9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3ABAB33-6261-4A61-BB8F-C3BC31E38A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186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D37F0-C614-4FEC-B510-633E46C66A2D}"/>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10BDC91-1CEC-4CBC-AFC6-929B568F5A7C}"/>
              </a:ext>
            </a:extLst>
          </p:cNvPr>
          <p:cNvGraphicFramePr>
            <a:graphicFrameLocks noGrp="1"/>
          </p:cNvGraphicFramePr>
          <p:nvPr>
            <p:ph type="chart" sz="quarter" idx="13"/>
            <p:extLst>
              <p:ext uri="{D42A27DB-BD31-4B8C-83A1-F6EECF244321}">
                <p14:modId xmlns:p14="http://schemas.microsoft.com/office/powerpoint/2010/main" val="2865009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FF7C8-0DD8-42EF-8C61-1368B80EEE4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BC39C38-0E94-4A43-8D43-FC6A03278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904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B063-EA38-4651-84AC-C64FD3638ADA}"/>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BA84EDC-473A-4A7B-9510-85F07A5F8A09}"/>
              </a:ext>
            </a:extLst>
          </p:cNvPr>
          <p:cNvGraphicFramePr>
            <a:graphicFrameLocks noGrp="1"/>
          </p:cNvGraphicFramePr>
          <p:nvPr>
            <p:ph type="chart" sz="quarter" idx="13"/>
            <p:extLst>
              <p:ext uri="{D42A27DB-BD31-4B8C-83A1-F6EECF244321}">
                <p14:modId xmlns:p14="http://schemas.microsoft.com/office/powerpoint/2010/main" val="896957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990D8-8979-4BF1-9546-9C46630CBCF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7071EA0-F929-430D-83E8-7D08CCBDDD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767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2762B-F3C6-448A-B7E2-990FB4572CA7}"/>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282270C8-BE08-4E9D-A31B-8C4DFF9D00CE}"/>
              </a:ext>
            </a:extLst>
          </p:cNvPr>
          <p:cNvGraphicFramePr>
            <a:graphicFrameLocks noGrp="1"/>
          </p:cNvGraphicFramePr>
          <p:nvPr>
            <p:ph type="chart" sz="quarter" idx="13"/>
            <p:extLst>
              <p:ext uri="{D42A27DB-BD31-4B8C-83A1-F6EECF244321}">
                <p14:modId xmlns:p14="http://schemas.microsoft.com/office/powerpoint/2010/main" val="1803557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E81A76-6242-47FA-9C17-B5727FD913E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AE726D1-6BF0-4E5E-80B1-0154F6738F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569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4F00C-65B5-48DD-8BB0-EFADF429115A}"/>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BD184ADA-F75F-4DEA-BA48-244F07D737B9}"/>
              </a:ext>
            </a:extLst>
          </p:cNvPr>
          <p:cNvGraphicFramePr>
            <a:graphicFrameLocks noGrp="1"/>
          </p:cNvGraphicFramePr>
          <p:nvPr>
            <p:ph type="tbl" sz="quarter" idx="13"/>
            <p:extLst>
              <p:ext uri="{D42A27DB-BD31-4B8C-83A1-F6EECF244321}">
                <p14:modId xmlns:p14="http://schemas.microsoft.com/office/powerpoint/2010/main" val="204594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54944722"/>
                    </a:ext>
                  </a:extLst>
                </a:gridCol>
                <a:gridCol w="740664">
                  <a:extLst>
                    <a:ext uri="{9D8B030D-6E8A-4147-A177-3AD203B41FA5}">
                      <a16:colId xmlns:a16="http://schemas.microsoft.com/office/drawing/2014/main" val="727163055"/>
                    </a:ext>
                  </a:extLst>
                </a:gridCol>
                <a:gridCol w="740664">
                  <a:extLst>
                    <a:ext uri="{9D8B030D-6E8A-4147-A177-3AD203B41FA5}">
                      <a16:colId xmlns:a16="http://schemas.microsoft.com/office/drawing/2014/main" val="722252714"/>
                    </a:ext>
                  </a:extLst>
                </a:gridCol>
                <a:gridCol w="740664">
                  <a:extLst>
                    <a:ext uri="{9D8B030D-6E8A-4147-A177-3AD203B41FA5}">
                      <a16:colId xmlns:a16="http://schemas.microsoft.com/office/drawing/2014/main" val="3459299005"/>
                    </a:ext>
                  </a:extLst>
                </a:gridCol>
                <a:gridCol w="740664">
                  <a:extLst>
                    <a:ext uri="{9D8B030D-6E8A-4147-A177-3AD203B41FA5}">
                      <a16:colId xmlns:a16="http://schemas.microsoft.com/office/drawing/2014/main" val="2278152488"/>
                    </a:ext>
                  </a:extLst>
                </a:gridCol>
                <a:gridCol w="740664">
                  <a:extLst>
                    <a:ext uri="{9D8B030D-6E8A-4147-A177-3AD203B41FA5}">
                      <a16:colId xmlns:a16="http://schemas.microsoft.com/office/drawing/2014/main" val="2915805362"/>
                    </a:ext>
                  </a:extLst>
                </a:gridCol>
                <a:gridCol w="740664">
                  <a:extLst>
                    <a:ext uri="{9D8B030D-6E8A-4147-A177-3AD203B41FA5}">
                      <a16:colId xmlns:a16="http://schemas.microsoft.com/office/drawing/2014/main" val="2085868700"/>
                    </a:ext>
                  </a:extLst>
                </a:gridCol>
                <a:gridCol w="740664">
                  <a:extLst>
                    <a:ext uri="{9D8B030D-6E8A-4147-A177-3AD203B41FA5}">
                      <a16:colId xmlns:a16="http://schemas.microsoft.com/office/drawing/2014/main" val="2927047130"/>
                    </a:ext>
                  </a:extLst>
                </a:gridCol>
                <a:gridCol w="740664">
                  <a:extLst>
                    <a:ext uri="{9D8B030D-6E8A-4147-A177-3AD203B41FA5}">
                      <a16:colId xmlns:a16="http://schemas.microsoft.com/office/drawing/2014/main" val="50341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5509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- 2022-12-16 15:20:16</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#UglyChristmasSweaterDay and in the spirit of the #holidayseason, we asked employees to wear their ugliest #holidaysweaters! Here's a roundup of #TEAMPHLY wearing their most festive and cringe-worthy sweaters.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56.230573608364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899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- 2022-12-16 10:00:18</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AM Best has affirmed PHLY's A++ (Superior) rating! PHLY has maintained this rating since first earning it in 2011. 
This is the highest rating awarded by AM Best, which provides an independent opinion of an insurer's financial strength and ability to meet its ongoing insurance obligations. Learn more: https://bit.ly/3BDGRN8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6.470893970894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9711034"/>
                  </a:ext>
                </a:extLst>
              </a:tr>
            </a:tbl>
          </a:graphicData>
        </a:graphic>
      </p:graphicFrame>
      <p:sp>
        <p:nvSpPr>
          <p:cNvPr id="4" name="Text Placeholder 3">
            <a:extLst>
              <a:ext uri="{FF2B5EF4-FFF2-40B4-BE49-F238E27FC236}">
                <a16:creationId xmlns:a16="http://schemas.microsoft.com/office/drawing/2014/main" id="{0FFCD870-CD9F-4B90-988D-1CF2AB856BA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167761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BEC20-1D4C-4BB8-8F82-36935D460762}"/>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515AC024-4B73-46D6-BF80-F28A5F1FD6FC}"/>
              </a:ext>
            </a:extLst>
          </p:cNvPr>
          <p:cNvGraphicFramePr>
            <a:graphicFrameLocks noGrp="1"/>
          </p:cNvGraphicFramePr>
          <p:nvPr>
            <p:ph type="tbl" sz="quarter" idx="13"/>
            <p:extLst>
              <p:ext uri="{D42A27DB-BD31-4B8C-83A1-F6EECF244321}">
                <p14:modId xmlns:p14="http://schemas.microsoft.com/office/powerpoint/2010/main" val="230139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76066151"/>
                    </a:ext>
                  </a:extLst>
                </a:gridCol>
                <a:gridCol w="740664">
                  <a:extLst>
                    <a:ext uri="{9D8B030D-6E8A-4147-A177-3AD203B41FA5}">
                      <a16:colId xmlns:a16="http://schemas.microsoft.com/office/drawing/2014/main" val="3731385463"/>
                    </a:ext>
                  </a:extLst>
                </a:gridCol>
                <a:gridCol w="740664">
                  <a:extLst>
                    <a:ext uri="{9D8B030D-6E8A-4147-A177-3AD203B41FA5}">
                      <a16:colId xmlns:a16="http://schemas.microsoft.com/office/drawing/2014/main" val="1254339679"/>
                    </a:ext>
                  </a:extLst>
                </a:gridCol>
                <a:gridCol w="740664">
                  <a:extLst>
                    <a:ext uri="{9D8B030D-6E8A-4147-A177-3AD203B41FA5}">
                      <a16:colId xmlns:a16="http://schemas.microsoft.com/office/drawing/2014/main" val="1966527792"/>
                    </a:ext>
                  </a:extLst>
                </a:gridCol>
                <a:gridCol w="740664">
                  <a:extLst>
                    <a:ext uri="{9D8B030D-6E8A-4147-A177-3AD203B41FA5}">
                      <a16:colId xmlns:a16="http://schemas.microsoft.com/office/drawing/2014/main" val="3692129864"/>
                    </a:ext>
                  </a:extLst>
                </a:gridCol>
                <a:gridCol w="740664">
                  <a:extLst>
                    <a:ext uri="{9D8B030D-6E8A-4147-A177-3AD203B41FA5}">
                      <a16:colId xmlns:a16="http://schemas.microsoft.com/office/drawing/2014/main" val="564873233"/>
                    </a:ext>
                  </a:extLst>
                </a:gridCol>
                <a:gridCol w="740664">
                  <a:extLst>
                    <a:ext uri="{9D8B030D-6E8A-4147-A177-3AD203B41FA5}">
                      <a16:colId xmlns:a16="http://schemas.microsoft.com/office/drawing/2014/main" val="2011092964"/>
                    </a:ext>
                  </a:extLst>
                </a:gridCol>
                <a:gridCol w="740664">
                  <a:extLst>
                    <a:ext uri="{9D8B030D-6E8A-4147-A177-3AD203B41FA5}">
                      <a16:colId xmlns:a16="http://schemas.microsoft.com/office/drawing/2014/main" val="1772962019"/>
                    </a:ext>
                  </a:extLst>
                </a:gridCol>
                <a:gridCol w="740664">
                  <a:extLst>
                    <a:ext uri="{9D8B030D-6E8A-4147-A177-3AD203B41FA5}">
                      <a16:colId xmlns:a16="http://schemas.microsoft.com/office/drawing/2014/main" val="28011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2416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- 2022-12-30 09:05:13</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are closing at 3 p.m. today and will be closed on Monday, January 2nd. Regular business hours resume on Tuesday,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4.0173724212812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0811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- 2022-12-20 16:06:56</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#TEAMPHLY came together for a Winter Wonderland holiday party at Lincoln Financial Field. To celebrate the #holidayseason, Home Office employees, along with their family and friends, enjoyed a fun-filled day of food, music, crafts, games, and photos with Santa! #happyholidays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45.554988951215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5652808"/>
                  </a:ext>
                </a:extLst>
              </a:tr>
            </a:tbl>
          </a:graphicData>
        </a:graphic>
      </p:graphicFrame>
      <p:sp>
        <p:nvSpPr>
          <p:cNvPr id="4" name="Text Placeholder 3">
            <a:extLst>
              <a:ext uri="{FF2B5EF4-FFF2-40B4-BE49-F238E27FC236}">
                <a16:creationId xmlns:a16="http://schemas.microsoft.com/office/drawing/2014/main" id="{15F732FD-ABA2-41E6-B653-FFBA5A8D6ED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188538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AF0B2-1BA3-4EBD-A48B-0D5B8785858A}"/>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74462E17-B0AD-4FBF-BC6E-9F29711BEA9A}"/>
              </a:ext>
            </a:extLst>
          </p:cNvPr>
          <p:cNvGraphicFramePr>
            <a:graphicFrameLocks noGrp="1"/>
          </p:cNvGraphicFramePr>
          <p:nvPr>
            <p:ph type="tbl" sz="quarter" idx="13"/>
            <p:extLst>
              <p:ext uri="{D42A27DB-BD31-4B8C-83A1-F6EECF244321}">
                <p14:modId xmlns:p14="http://schemas.microsoft.com/office/powerpoint/2010/main" val="57040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3105214"/>
                    </a:ext>
                  </a:extLst>
                </a:gridCol>
                <a:gridCol w="740664">
                  <a:extLst>
                    <a:ext uri="{9D8B030D-6E8A-4147-A177-3AD203B41FA5}">
                      <a16:colId xmlns:a16="http://schemas.microsoft.com/office/drawing/2014/main" val="1865745393"/>
                    </a:ext>
                  </a:extLst>
                </a:gridCol>
                <a:gridCol w="740664">
                  <a:extLst>
                    <a:ext uri="{9D8B030D-6E8A-4147-A177-3AD203B41FA5}">
                      <a16:colId xmlns:a16="http://schemas.microsoft.com/office/drawing/2014/main" val="2813601039"/>
                    </a:ext>
                  </a:extLst>
                </a:gridCol>
                <a:gridCol w="740664">
                  <a:extLst>
                    <a:ext uri="{9D8B030D-6E8A-4147-A177-3AD203B41FA5}">
                      <a16:colId xmlns:a16="http://schemas.microsoft.com/office/drawing/2014/main" val="3008439245"/>
                    </a:ext>
                  </a:extLst>
                </a:gridCol>
                <a:gridCol w="740664">
                  <a:extLst>
                    <a:ext uri="{9D8B030D-6E8A-4147-A177-3AD203B41FA5}">
                      <a16:colId xmlns:a16="http://schemas.microsoft.com/office/drawing/2014/main" val="306163677"/>
                    </a:ext>
                  </a:extLst>
                </a:gridCol>
                <a:gridCol w="740664">
                  <a:extLst>
                    <a:ext uri="{9D8B030D-6E8A-4147-A177-3AD203B41FA5}">
                      <a16:colId xmlns:a16="http://schemas.microsoft.com/office/drawing/2014/main" val="3335912316"/>
                    </a:ext>
                  </a:extLst>
                </a:gridCol>
                <a:gridCol w="740664">
                  <a:extLst>
                    <a:ext uri="{9D8B030D-6E8A-4147-A177-3AD203B41FA5}">
                      <a16:colId xmlns:a16="http://schemas.microsoft.com/office/drawing/2014/main" val="2532622833"/>
                    </a:ext>
                  </a:extLst>
                </a:gridCol>
                <a:gridCol w="740664">
                  <a:extLst>
                    <a:ext uri="{9D8B030D-6E8A-4147-A177-3AD203B41FA5}">
                      <a16:colId xmlns:a16="http://schemas.microsoft.com/office/drawing/2014/main" val="4175035845"/>
                    </a:ext>
                  </a:extLst>
                </a:gridCol>
                <a:gridCol w="740664">
                  <a:extLst>
                    <a:ext uri="{9D8B030D-6E8A-4147-A177-3AD203B41FA5}">
                      <a16:colId xmlns:a16="http://schemas.microsoft.com/office/drawing/2014/main" val="283744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44275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- 2022-12-13 15:51:37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2022 Best Places to Work in PA! Here's a snapshot of some members of the Home Office HR team at the awards ceremony accepting our 13th award on behalf of #TEAMPHLY. 
Find out what makes PHLY a great place to work: bit.ly/PHLYCareers #BestPlacesPA #insurancecareers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6.932111142939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5854007"/>
                  </a:ext>
                </a:extLst>
              </a:tr>
            </a:tbl>
          </a:graphicData>
        </a:graphic>
      </p:graphicFrame>
      <p:sp>
        <p:nvSpPr>
          <p:cNvPr id="4" name="Text Placeholder 3">
            <a:extLst>
              <a:ext uri="{FF2B5EF4-FFF2-40B4-BE49-F238E27FC236}">
                <a16:creationId xmlns:a16="http://schemas.microsoft.com/office/drawing/2014/main" id="{FE812887-970E-48AE-BAEE-208FF0A3C38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934955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609D3-9BE7-407E-BE53-0DBB4024AD5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BC6F043-2802-410B-8DCF-C7E5A0774530}"/>
              </a:ext>
            </a:extLst>
          </p:cNvPr>
          <p:cNvGraphicFramePr>
            <a:graphicFrameLocks noGrp="1"/>
          </p:cNvGraphicFramePr>
          <p:nvPr>
            <p:ph type="tbl" sz="quarter" idx="13"/>
            <p:extLst>
              <p:ext uri="{D42A27DB-BD31-4B8C-83A1-F6EECF244321}">
                <p14:modId xmlns:p14="http://schemas.microsoft.com/office/powerpoint/2010/main" val="234881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92363713"/>
                    </a:ext>
                  </a:extLst>
                </a:gridCol>
                <a:gridCol w="576072">
                  <a:extLst>
                    <a:ext uri="{9D8B030D-6E8A-4147-A177-3AD203B41FA5}">
                      <a16:colId xmlns:a16="http://schemas.microsoft.com/office/drawing/2014/main" val="3646877873"/>
                    </a:ext>
                  </a:extLst>
                </a:gridCol>
                <a:gridCol w="576072">
                  <a:extLst>
                    <a:ext uri="{9D8B030D-6E8A-4147-A177-3AD203B41FA5}">
                      <a16:colId xmlns:a16="http://schemas.microsoft.com/office/drawing/2014/main" val="310983986"/>
                    </a:ext>
                  </a:extLst>
                </a:gridCol>
                <a:gridCol w="576072">
                  <a:extLst>
                    <a:ext uri="{9D8B030D-6E8A-4147-A177-3AD203B41FA5}">
                      <a16:colId xmlns:a16="http://schemas.microsoft.com/office/drawing/2014/main" val="3142795700"/>
                    </a:ext>
                  </a:extLst>
                </a:gridCol>
                <a:gridCol w="576072">
                  <a:extLst>
                    <a:ext uri="{9D8B030D-6E8A-4147-A177-3AD203B41FA5}">
                      <a16:colId xmlns:a16="http://schemas.microsoft.com/office/drawing/2014/main" val="2736167166"/>
                    </a:ext>
                  </a:extLst>
                </a:gridCol>
                <a:gridCol w="576072">
                  <a:extLst>
                    <a:ext uri="{9D8B030D-6E8A-4147-A177-3AD203B41FA5}">
                      <a16:colId xmlns:a16="http://schemas.microsoft.com/office/drawing/2014/main" val="1488948821"/>
                    </a:ext>
                  </a:extLst>
                </a:gridCol>
                <a:gridCol w="576072">
                  <a:extLst>
                    <a:ext uri="{9D8B030D-6E8A-4147-A177-3AD203B41FA5}">
                      <a16:colId xmlns:a16="http://schemas.microsoft.com/office/drawing/2014/main" val="3067045899"/>
                    </a:ext>
                  </a:extLst>
                </a:gridCol>
                <a:gridCol w="576072">
                  <a:extLst>
                    <a:ext uri="{9D8B030D-6E8A-4147-A177-3AD203B41FA5}">
                      <a16:colId xmlns:a16="http://schemas.microsoft.com/office/drawing/2014/main" val="3394384542"/>
                    </a:ext>
                  </a:extLst>
                </a:gridCol>
                <a:gridCol w="576072">
                  <a:extLst>
                    <a:ext uri="{9D8B030D-6E8A-4147-A177-3AD203B41FA5}">
                      <a16:colId xmlns:a16="http://schemas.microsoft.com/office/drawing/2014/main" val="3272801609"/>
                    </a:ext>
                  </a:extLst>
                </a:gridCol>
                <a:gridCol w="576072">
                  <a:extLst>
                    <a:ext uri="{9D8B030D-6E8A-4147-A177-3AD203B41FA5}">
                      <a16:colId xmlns:a16="http://schemas.microsoft.com/office/drawing/2014/main" val="1591305730"/>
                    </a:ext>
                  </a:extLst>
                </a:gridCol>
                <a:gridCol w="576072">
                  <a:extLst>
                    <a:ext uri="{9D8B030D-6E8A-4147-A177-3AD203B41FA5}">
                      <a16:colId xmlns:a16="http://schemas.microsoft.com/office/drawing/2014/main" val="16126559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907257532"/>
                  </a:ext>
                </a:extLst>
              </a:tr>
              <a:tr h="370840">
                <a:tc>
                  <a:txBody>
                    <a:bodyPr/>
                    <a:lstStyle/>
                    <a:p>
                      <a:r>
                        <a:rPr lang="en-US" sz="1000"/>
                        <a:t>phlyinsurance</a:t>
                      </a:r>
                    </a:p>
                  </a:txBody>
                  <a:tcPr/>
                </a:tc>
                <a:tc>
                  <a:txBody>
                    <a:bodyPr/>
                    <a:lstStyle/>
                    <a:p>
                      <a:r>
                        <a:rPr lang="en-US" sz="1000"/>
                        <a:t>2884</a:t>
                      </a:r>
                    </a:p>
                  </a:txBody>
                  <a:tcPr/>
                </a:tc>
                <a:tc>
                  <a:txBody>
                    <a:bodyPr/>
                    <a:lstStyle/>
                    <a:p>
                      <a:r>
                        <a:rPr lang="en-US" sz="1000"/>
                        <a:t>15</a:t>
                      </a:r>
                    </a:p>
                  </a:txBody>
                  <a:tcPr/>
                </a:tc>
                <a:tc>
                  <a:txBody>
                    <a:bodyPr/>
                    <a:lstStyle/>
                    <a:p>
                      <a:r>
                        <a:rPr lang="en-US" sz="1000"/>
                        <a:t>14</a:t>
                      </a:r>
                    </a:p>
                  </a:txBody>
                  <a:tcPr/>
                </a:tc>
                <a:tc>
                  <a:txBody>
                    <a:bodyPr/>
                    <a:lstStyle/>
                    <a:p>
                      <a:r>
                        <a:rPr lang="en-US" sz="1000"/>
                        <a:t>5</a:t>
                      </a:r>
                    </a:p>
                  </a:txBody>
                  <a:tcPr/>
                </a:tc>
                <a:tc>
                  <a:txBody>
                    <a:bodyPr/>
                    <a:lstStyle/>
                    <a:p>
                      <a:r>
                        <a:rPr lang="en-US" sz="1000"/>
                        <a:t>1</a:t>
                      </a:r>
                    </a:p>
                  </a:txBody>
                  <a:tcPr/>
                </a:tc>
                <a:tc>
                  <a:txBody>
                    <a:bodyPr/>
                    <a:lstStyle/>
                    <a:p>
                      <a:r>
                        <a:rPr lang="en-US" sz="1000"/>
                        <a:t>3</a:t>
                      </a:r>
                    </a:p>
                  </a:txBody>
                  <a:tcPr/>
                </a:tc>
                <a:tc>
                  <a:txBody>
                    <a:bodyPr/>
                    <a:lstStyle/>
                    <a:p>
                      <a:r>
                        <a:rPr lang="en-US" sz="1000"/>
                        <a:t>23</a:t>
                      </a:r>
                    </a:p>
                  </a:txBody>
                  <a:tcPr/>
                </a:tc>
                <a:tc>
                  <a:txBody>
                    <a:bodyPr/>
                    <a:lstStyle/>
                    <a:p>
                      <a:r>
                        <a:rPr lang="en-US" sz="1000"/>
                        <a:t>611</a:t>
                      </a:r>
                    </a:p>
                  </a:txBody>
                  <a:tcPr/>
                </a:tc>
                <a:tc>
                  <a:txBody>
                    <a:bodyPr/>
                    <a:lstStyle/>
                    <a:p>
                      <a:r>
                        <a:rPr lang="en-US" sz="1000"/>
                        <a:t>5</a:t>
                      </a:r>
                    </a:p>
                  </a:txBody>
                  <a:tcPr/>
                </a:tc>
                <a:tc>
                  <a:txBody>
                    <a:bodyPr/>
                    <a:lstStyle/>
                    <a:p>
                      <a:r>
                        <a:rPr lang="en-US" sz="1000"/>
                        <a:t>0.9312 %</a:t>
                      </a:r>
                    </a:p>
                  </a:txBody>
                  <a:tcPr/>
                </a:tc>
                <a:extLst>
                  <a:ext uri="{0D108BD9-81ED-4DB2-BD59-A6C34878D82A}">
                    <a16:rowId xmlns:a16="http://schemas.microsoft.com/office/drawing/2014/main" val="1472661588"/>
                  </a:ext>
                </a:extLst>
              </a:tr>
            </a:tbl>
          </a:graphicData>
        </a:graphic>
      </p:graphicFrame>
      <p:sp>
        <p:nvSpPr>
          <p:cNvPr id="4" name="Text Placeholder 3">
            <a:extLst>
              <a:ext uri="{FF2B5EF4-FFF2-40B4-BE49-F238E27FC236}">
                <a16:creationId xmlns:a16="http://schemas.microsoft.com/office/drawing/2014/main" id="{095910CF-E0E7-400D-814E-EB37711F39C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472019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90897-5F88-441F-9883-851A42BD317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83CA7A5-DD4B-44D5-901C-FA0B3F560AC1}"/>
              </a:ext>
            </a:extLst>
          </p:cNvPr>
          <p:cNvGraphicFramePr>
            <a:graphicFrameLocks noGrp="1"/>
          </p:cNvGraphicFramePr>
          <p:nvPr>
            <p:ph type="chart" sz="quarter" idx="13"/>
            <p:extLst>
              <p:ext uri="{D42A27DB-BD31-4B8C-83A1-F6EECF244321}">
                <p14:modId xmlns:p14="http://schemas.microsoft.com/office/powerpoint/2010/main" val="3068545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AD567-7419-4B2E-89B9-D776B42C934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AC1B133-7243-49F8-8FE5-4DB2D1DAA9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4348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71C5E-FE87-4A53-A658-FD39E02D2F5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D6D3DAE5-F06C-4B18-8BCD-3B014EF54BBB}"/>
              </a:ext>
            </a:extLst>
          </p:cNvPr>
          <p:cNvGraphicFramePr>
            <a:graphicFrameLocks noGrp="1"/>
          </p:cNvGraphicFramePr>
          <p:nvPr>
            <p:ph type="chart" sz="quarter" idx="13"/>
            <p:extLst>
              <p:ext uri="{D42A27DB-BD31-4B8C-83A1-F6EECF244321}">
                <p14:modId xmlns:p14="http://schemas.microsoft.com/office/powerpoint/2010/main" val="2213755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786395-8CF7-4B8D-B666-94D1F439F25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7EA9D1A-D8A5-4BE6-B137-8BF54D861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4520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1602F-8B15-4D6E-98CD-FCB0D06C66B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FF40DF95-305B-4391-9FA6-35A366CAB4F6}"/>
              </a:ext>
            </a:extLst>
          </p:cNvPr>
          <p:cNvGraphicFramePr>
            <a:graphicFrameLocks noGrp="1"/>
          </p:cNvGraphicFramePr>
          <p:nvPr>
            <p:ph type="chart" sz="quarter" idx="13"/>
            <p:extLst>
              <p:ext uri="{D42A27DB-BD31-4B8C-83A1-F6EECF244321}">
                <p14:modId xmlns:p14="http://schemas.microsoft.com/office/powerpoint/2010/main" val="3097301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D75C03-98D6-4690-8287-D3A8159710E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ED1884C-E94F-4595-9E0D-0BE54A4ED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642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C425-781A-421A-8844-8126B3D91412}"/>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B0B43804-E30F-4184-AFD0-A71CD83E7A2A}"/>
              </a:ext>
            </a:extLst>
          </p:cNvPr>
          <p:cNvGraphicFramePr>
            <a:graphicFrameLocks noGrp="1"/>
          </p:cNvGraphicFramePr>
          <p:nvPr>
            <p:ph type="chart" sz="quarter" idx="13"/>
            <p:extLst>
              <p:ext uri="{D42A27DB-BD31-4B8C-83A1-F6EECF244321}">
                <p14:modId xmlns:p14="http://schemas.microsoft.com/office/powerpoint/2010/main" val="2608805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660AEF-BCBA-42C4-9E55-566F46754DD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0540CA-E75C-48F8-938A-C593AE0C45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6588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0DED-ED99-490B-B037-7C18D1A53F90}"/>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E3090C8-EE97-4FCF-A9B8-612083AA18F8}"/>
              </a:ext>
            </a:extLst>
          </p:cNvPr>
          <p:cNvGraphicFramePr>
            <a:graphicFrameLocks noGrp="1"/>
          </p:cNvGraphicFramePr>
          <p:nvPr>
            <p:ph type="tbl" sz="quarter" idx="13"/>
            <p:extLst>
              <p:ext uri="{D42A27DB-BD31-4B8C-83A1-F6EECF244321}">
                <p14:modId xmlns:p14="http://schemas.microsoft.com/office/powerpoint/2010/main" val="290533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3379456"/>
                    </a:ext>
                  </a:extLst>
                </a:gridCol>
                <a:gridCol w="987552">
                  <a:extLst>
                    <a:ext uri="{9D8B030D-6E8A-4147-A177-3AD203B41FA5}">
                      <a16:colId xmlns:a16="http://schemas.microsoft.com/office/drawing/2014/main" val="3132885630"/>
                    </a:ext>
                  </a:extLst>
                </a:gridCol>
                <a:gridCol w="987552">
                  <a:extLst>
                    <a:ext uri="{9D8B030D-6E8A-4147-A177-3AD203B41FA5}">
                      <a16:colId xmlns:a16="http://schemas.microsoft.com/office/drawing/2014/main" val="1941854406"/>
                    </a:ext>
                  </a:extLst>
                </a:gridCol>
                <a:gridCol w="987552">
                  <a:extLst>
                    <a:ext uri="{9D8B030D-6E8A-4147-A177-3AD203B41FA5}">
                      <a16:colId xmlns:a16="http://schemas.microsoft.com/office/drawing/2014/main" val="507931015"/>
                    </a:ext>
                  </a:extLst>
                </a:gridCol>
                <a:gridCol w="987552">
                  <a:extLst>
                    <a:ext uri="{9D8B030D-6E8A-4147-A177-3AD203B41FA5}">
                      <a16:colId xmlns:a16="http://schemas.microsoft.com/office/drawing/2014/main" val="3168420686"/>
                    </a:ext>
                  </a:extLst>
                </a:gridCol>
                <a:gridCol w="987552">
                  <a:extLst>
                    <a:ext uri="{9D8B030D-6E8A-4147-A177-3AD203B41FA5}">
                      <a16:colId xmlns:a16="http://schemas.microsoft.com/office/drawing/2014/main" val="236102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645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- 2022-12-20 14:13:07</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#TEAMPHLY came together for a Winter Wonderland ❄️ holiday party at Lincoln Financial Field. 
To celebrate the #holidayseason, Home Office employees, along with their family and friends, enjoyed a fun-filled day of food, music, crafts, games, and photos with Santa! 🎄🎅🏼
#holidayseason2022 #merrychristmastoall #happyholidays2022 #holidayparties #tistheseason🎄 #companyparty #christmastime #winterwonderland❄️ #insurancecompany #insurancecarrier  #insurancelife #propertyandcasualty #commercialinsurance #insurancebusiness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7922076"/>
                  </a:ext>
                </a:extLst>
              </a:tr>
            </a:tbl>
          </a:graphicData>
        </a:graphic>
      </p:graphicFrame>
      <p:sp>
        <p:nvSpPr>
          <p:cNvPr id="4" name="Text Placeholder 3">
            <a:extLst>
              <a:ext uri="{FF2B5EF4-FFF2-40B4-BE49-F238E27FC236}">
                <a16:creationId xmlns:a16="http://schemas.microsoft.com/office/drawing/2014/main" id="{0ADBCA1F-411C-484E-8B3A-D7CCB7453DCD}"/>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0159664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D565-81B4-4570-A5FA-24196CCDC56D}"/>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DE0F7BD7-049D-4875-ADD3-403CEC776457}"/>
              </a:ext>
            </a:extLst>
          </p:cNvPr>
          <p:cNvGraphicFramePr>
            <a:graphicFrameLocks noGrp="1"/>
          </p:cNvGraphicFramePr>
          <p:nvPr>
            <p:ph type="tbl" sz="quarter" idx="13"/>
            <p:extLst>
              <p:ext uri="{D42A27DB-BD31-4B8C-83A1-F6EECF244321}">
                <p14:modId xmlns:p14="http://schemas.microsoft.com/office/powerpoint/2010/main" val="1560967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0452128"/>
                    </a:ext>
                  </a:extLst>
                </a:gridCol>
                <a:gridCol w="987552">
                  <a:extLst>
                    <a:ext uri="{9D8B030D-6E8A-4147-A177-3AD203B41FA5}">
                      <a16:colId xmlns:a16="http://schemas.microsoft.com/office/drawing/2014/main" val="584081319"/>
                    </a:ext>
                  </a:extLst>
                </a:gridCol>
                <a:gridCol w="987552">
                  <a:extLst>
                    <a:ext uri="{9D8B030D-6E8A-4147-A177-3AD203B41FA5}">
                      <a16:colId xmlns:a16="http://schemas.microsoft.com/office/drawing/2014/main" val="2459046225"/>
                    </a:ext>
                  </a:extLst>
                </a:gridCol>
                <a:gridCol w="987552">
                  <a:extLst>
                    <a:ext uri="{9D8B030D-6E8A-4147-A177-3AD203B41FA5}">
                      <a16:colId xmlns:a16="http://schemas.microsoft.com/office/drawing/2014/main" val="1989096619"/>
                    </a:ext>
                  </a:extLst>
                </a:gridCol>
                <a:gridCol w="987552">
                  <a:extLst>
                    <a:ext uri="{9D8B030D-6E8A-4147-A177-3AD203B41FA5}">
                      <a16:colId xmlns:a16="http://schemas.microsoft.com/office/drawing/2014/main" val="2307947358"/>
                    </a:ext>
                  </a:extLst>
                </a:gridCol>
                <a:gridCol w="987552">
                  <a:extLst>
                    <a:ext uri="{9D8B030D-6E8A-4147-A177-3AD203B41FA5}">
                      <a16:colId xmlns:a16="http://schemas.microsoft.com/office/drawing/2014/main" val="119695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569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- 2022-12-15 16:24:11</a:t>
                      </a:r>
                      <a:r>
                        <a:rPr kumimoji="0" lang="en-US" sz="1000" b="0" i="0" u="none" strike="noStrike" kern="1200" cap="none" spc="0" normalizeH="0" baseline="0" noProof="0">
                          <a:ln>
                            <a:noFill/>
                          </a:ln>
                          <a:solidFill>
                            <a:prstClr val="black"/>
                          </a:solidFill>
                          <a:effectLst/>
                          <a:uLnTx/>
                          <a:uFillTx/>
                          <a:latin typeface="+mn-lt"/>
                          <a:ea typeface="+mn-ea"/>
                          <a:cs typeface="+mn-cs"/>
                        </a:rPr>
                        <a:t>
 Last night, we sponsored and hosted csfphiladelphia (CSFP) 2022 Lottery Day at our Home Office! 🙌
#TEAMPHLY partnered with CSFP friends and supporters to deliver exciting news to unsuspecting families. 🥳
The non-profit is a privately-funded program that grants scholarships to children from low-income Philadelphia families, all of which are awarded by random lottery. 👏
#educationalaccess #educationforkids #supportkids #phillykids #phillyschools #communitymatters #501c3 #nonprofitsupport #notforprofit #socialimpact #volunteerwork #volunteerspirit #volunteerism #insurancelife #insurancecompany #propertyandcasualty #specialtyinsurance #insurancebusiness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41294587"/>
                  </a:ext>
                </a:extLst>
              </a:tr>
            </a:tbl>
          </a:graphicData>
        </a:graphic>
      </p:graphicFrame>
      <p:sp>
        <p:nvSpPr>
          <p:cNvPr id="4" name="Text Placeholder 3">
            <a:extLst>
              <a:ext uri="{FF2B5EF4-FFF2-40B4-BE49-F238E27FC236}">
                <a16:creationId xmlns:a16="http://schemas.microsoft.com/office/drawing/2014/main" id="{1AB44464-BCDE-47A5-8B64-AE81B7C0F189}"/>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617682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B581-EDA3-4D28-802F-9867C8B90BA2}"/>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F7D91889-8A6E-4D9E-A05E-24DF03249394}"/>
              </a:ext>
            </a:extLst>
          </p:cNvPr>
          <p:cNvGraphicFramePr>
            <a:graphicFrameLocks noGrp="1"/>
          </p:cNvGraphicFramePr>
          <p:nvPr>
            <p:ph type="tbl" sz="quarter" idx="13"/>
            <p:extLst>
              <p:ext uri="{D42A27DB-BD31-4B8C-83A1-F6EECF244321}">
                <p14:modId xmlns:p14="http://schemas.microsoft.com/office/powerpoint/2010/main" val="3948824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18909025"/>
                    </a:ext>
                  </a:extLst>
                </a:gridCol>
                <a:gridCol w="987552">
                  <a:extLst>
                    <a:ext uri="{9D8B030D-6E8A-4147-A177-3AD203B41FA5}">
                      <a16:colId xmlns:a16="http://schemas.microsoft.com/office/drawing/2014/main" val="3500530025"/>
                    </a:ext>
                  </a:extLst>
                </a:gridCol>
                <a:gridCol w="987552">
                  <a:extLst>
                    <a:ext uri="{9D8B030D-6E8A-4147-A177-3AD203B41FA5}">
                      <a16:colId xmlns:a16="http://schemas.microsoft.com/office/drawing/2014/main" val="2180814258"/>
                    </a:ext>
                  </a:extLst>
                </a:gridCol>
                <a:gridCol w="987552">
                  <a:extLst>
                    <a:ext uri="{9D8B030D-6E8A-4147-A177-3AD203B41FA5}">
                      <a16:colId xmlns:a16="http://schemas.microsoft.com/office/drawing/2014/main" val="2907164796"/>
                    </a:ext>
                  </a:extLst>
                </a:gridCol>
                <a:gridCol w="987552">
                  <a:extLst>
                    <a:ext uri="{9D8B030D-6E8A-4147-A177-3AD203B41FA5}">
                      <a16:colId xmlns:a16="http://schemas.microsoft.com/office/drawing/2014/main" val="150704328"/>
                    </a:ext>
                  </a:extLst>
                </a:gridCol>
                <a:gridCol w="987552">
                  <a:extLst>
                    <a:ext uri="{9D8B030D-6E8A-4147-A177-3AD203B41FA5}">
                      <a16:colId xmlns:a16="http://schemas.microsoft.com/office/drawing/2014/main" val="2054441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984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- 2022-12-23 15:18:53</a:t>
                      </a:r>
                      <a:r>
                        <a:rPr kumimoji="0" lang="en-US" sz="1000" b="0" i="0" u="none" strike="noStrike" kern="1200" cap="none" spc="0" normalizeH="0" baseline="0" noProof="0">
                          <a:ln>
                            <a:noFill/>
                          </a:ln>
                          <a:solidFill>
                            <a:prstClr val="black"/>
                          </a:solidFill>
                          <a:effectLst/>
                          <a:uLnTx/>
                          <a:uFillTx/>
                          <a:latin typeface="+mn-lt"/>
                          <a:ea typeface="+mn-ea"/>
                          <a:cs typeface="+mn-cs"/>
                        </a:rPr>
                        <a:t>
 There is a lot that goes on behind the scenes to make holiday magic happen. ✨
We would like to take a moment to thank our #TEAMPHLY Package Center employees for handling special deliveries with care this holiday season! 🎁 
#happyholidays2022 #tistheseason🎄 #christmastime #christmas2022 #insurancecompany #insurancecarrier  #insurancelife #propertyandcasualty #specialtyinsurance #commercialinsurance #insurancebusiness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7033513"/>
                  </a:ext>
                </a:extLst>
              </a:tr>
            </a:tbl>
          </a:graphicData>
        </a:graphic>
      </p:graphicFrame>
      <p:sp>
        <p:nvSpPr>
          <p:cNvPr id="4" name="Text Placeholder 3">
            <a:extLst>
              <a:ext uri="{FF2B5EF4-FFF2-40B4-BE49-F238E27FC236}">
                <a16:creationId xmlns:a16="http://schemas.microsoft.com/office/drawing/2014/main" id="{CDC13CB0-B220-48CA-8CE7-5346CB1FC2A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852372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1C251-4836-45A2-A4A8-635D7B95060A}"/>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6B892652-CF0C-4FFD-8718-4E05B841600C}"/>
              </a:ext>
            </a:extLst>
          </p:cNvPr>
          <p:cNvGraphicFramePr>
            <a:graphicFrameLocks noGrp="1"/>
          </p:cNvGraphicFramePr>
          <p:nvPr>
            <p:ph type="tbl" sz="quarter" idx="13"/>
            <p:extLst>
              <p:ext uri="{D42A27DB-BD31-4B8C-83A1-F6EECF244321}">
                <p14:modId xmlns:p14="http://schemas.microsoft.com/office/powerpoint/2010/main" val="2529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1175359"/>
                    </a:ext>
                  </a:extLst>
                </a:gridCol>
                <a:gridCol w="987552">
                  <a:extLst>
                    <a:ext uri="{9D8B030D-6E8A-4147-A177-3AD203B41FA5}">
                      <a16:colId xmlns:a16="http://schemas.microsoft.com/office/drawing/2014/main" val="1065562645"/>
                    </a:ext>
                  </a:extLst>
                </a:gridCol>
                <a:gridCol w="987552">
                  <a:extLst>
                    <a:ext uri="{9D8B030D-6E8A-4147-A177-3AD203B41FA5}">
                      <a16:colId xmlns:a16="http://schemas.microsoft.com/office/drawing/2014/main" val="1244075563"/>
                    </a:ext>
                  </a:extLst>
                </a:gridCol>
                <a:gridCol w="987552">
                  <a:extLst>
                    <a:ext uri="{9D8B030D-6E8A-4147-A177-3AD203B41FA5}">
                      <a16:colId xmlns:a16="http://schemas.microsoft.com/office/drawing/2014/main" val="108853530"/>
                    </a:ext>
                  </a:extLst>
                </a:gridCol>
                <a:gridCol w="987552">
                  <a:extLst>
                    <a:ext uri="{9D8B030D-6E8A-4147-A177-3AD203B41FA5}">
                      <a16:colId xmlns:a16="http://schemas.microsoft.com/office/drawing/2014/main" val="3467357735"/>
                    </a:ext>
                  </a:extLst>
                </a:gridCol>
                <a:gridCol w="987552">
                  <a:extLst>
                    <a:ext uri="{9D8B030D-6E8A-4147-A177-3AD203B41FA5}">
                      <a16:colId xmlns:a16="http://schemas.microsoft.com/office/drawing/2014/main" val="342460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888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- 2022-12-16 13:47:34</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#UglyChristmasSweaterDay and in the spirit of the #holidayseason, we asked employees to wear their ugliest #holidaysweaters! 
👀 Here’s a roundup of #TEAMPHLY wearing their most festive and cringe-worthy sweaters. 😄🎄🎅🏼
#uglychristmassweaters #uglychristmas #christmastimeishere #christmassweaters #uglysweaters #holidayseason2022 #uglyxmassweater #festivelook #merrychristmastoall #happyholidays2022  #insurancecompany #insurancecarrier  #insurancelife #propertyandcasualty #commercialinsurance #insurancebusiness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extLst>
                  <a:ext uri="{0D108BD9-81ED-4DB2-BD59-A6C34878D82A}">
                    <a16:rowId xmlns:a16="http://schemas.microsoft.com/office/drawing/2014/main" val="2319829606"/>
                  </a:ext>
                </a:extLst>
              </a:tr>
            </a:tbl>
          </a:graphicData>
        </a:graphic>
      </p:graphicFrame>
      <p:sp>
        <p:nvSpPr>
          <p:cNvPr id="4" name="Text Placeholder 3">
            <a:extLst>
              <a:ext uri="{FF2B5EF4-FFF2-40B4-BE49-F238E27FC236}">
                <a16:creationId xmlns:a16="http://schemas.microsoft.com/office/drawing/2014/main" id="{2800BB13-D70B-4609-95B2-7585F3AE732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360049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9FC68-EDA8-496B-BB34-AC0729F3D960}"/>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6F728DEE-E258-42B6-897B-41025169241C}"/>
              </a:ext>
            </a:extLst>
          </p:cNvPr>
          <p:cNvGraphicFramePr>
            <a:graphicFrameLocks noGrp="1"/>
          </p:cNvGraphicFramePr>
          <p:nvPr>
            <p:ph type="tbl" sz="quarter" idx="13"/>
            <p:extLst>
              <p:ext uri="{D42A27DB-BD31-4B8C-83A1-F6EECF244321}">
                <p14:modId xmlns:p14="http://schemas.microsoft.com/office/powerpoint/2010/main" val="260125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24221145"/>
                    </a:ext>
                  </a:extLst>
                </a:gridCol>
                <a:gridCol w="987552">
                  <a:extLst>
                    <a:ext uri="{9D8B030D-6E8A-4147-A177-3AD203B41FA5}">
                      <a16:colId xmlns:a16="http://schemas.microsoft.com/office/drawing/2014/main" val="3356016895"/>
                    </a:ext>
                  </a:extLst>
                </a:gridCol>
                <a:gridCol w="987552">
                  <a:extLst>
                    <a:ext uri="{9D8B030D-6E8A-4147-A177-3AD203B41FA5}">
                      <a16:colId xmlns:a16="http://schemas.microsoft.com/office/drawing/2014/main" val="8698323"/>
                    </a:ext>
                  </a:extLst>
                </a:gridCol>
                <a:gridCol w="987552">
                  <a:extLst>
                    <a:ext uri="{9D8B030D-6E8A-4147-A177-3AD203B41FA5}">
                      <a16:colId xmlns:a16="http://schemas.microsoft.com/office/drawing/2014/main" val="3201234952"/>
                    </a:ext>
                  </a:extLst>
                </a:gridCol>
                <a:gridCol w="987552">
                  <a:extLst>
                    <a:ext uri="{9D8B030D-6E8A-4147-A177-3AD203B41FA5}">
                      <a16:colId xmlns:a16="http://schemas.microsoft.com/office/drawing/2014/main" val="931369685"/>
                    </a:ext>
                  </a:extLst>
                </a:gridCol>
                <a:gridCol w="987552">
                  <a:extLst>
                    <a:ext uri="{9D8B030D-6E8A-4147-A177-3AD203B41FA5}">
                      <a16:colId xmlns:a16="http://schemas.microsoft.com/office/drawing/2014/main" val="257103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735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- 2022-12-22 14:45:05</a:t>
                      </a:r>
                      <a:r>
                        <a:rPr kumimoji="0" lang="en-US" sz="1000" b="0" i="0" u="none" strike="noStrike" kern="1200" cap="none" spc="0" normalizeH="0" baseline="0" noProof="0">
                          <a:ln>
                            <a:noFill/>
                          </a:ln>
                          <a:solidFill>
                            <a:prstClr val="black"/>
                          </a:solidFill>
                          <a:effectLst/>
                          <a:uLnTx/>
                          <a:uFillTx/>
                          <a:latin typeface="+mn-lt"/>
                          <a:ea typeface="+mn-ea"/>
                          <a:cs typeface="+mn-cs"/>
                        </a:rPr>
                        <a:t>
 To spread a little holiday cheer, #TEAMPHLY helped sort items and stuff Christmas stockings with goodies for seniors. The stockings will be donated to the residents of Immaculate Mary Center for Rehabilitation &amp; Healthcare, a care facility based in Philadelphia. 
#holidayseason2022 #merrychristmastoall #happyholidays2022 #tistheseason🎄 #christmasstockings #stockingstuffers #christmasstockingfillers #christmasspirit🎄 #communitymatters #socialimpact #volunteerwork #volunteerspirit #volunteerism #insurancelife #insurancecompany #propertyandcasualty #commercialinsurance #insuranceindustry #insurancecareers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7759882"/>
                  </a:ext>
                </a:extLst>
              </a:tr>
            </a:tbl>
          </a:graphicData>
        </a:graphic>
      </p:graphicFrame>
      <p:sp>
        <p:nvSpPr>
          <p:cNvPr id="4" name="Text Placeholder 3">
            <a:extLst>
              <a:ext uri="{FF2B5EF4-FFF2-40B4-BE49-F238E27FC236}">
                <a16:creationId xmlns:a16="http://schemas.microsoft.com/office/drawing/2014/main" id="{60FE2EB2-86CB-456A-8DA4-F1409E2701AD}"/>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416967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AB1B0-EF95-4F86-98AD-F78317EE559A}"/>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1FBFDFA-E59D-40BB-AAA8-F501279CCD34}"/>
              </a:ext>
            </a:extLst>
          </p:cNvPr>
          <p:cNvGraphicFramePr>
            <a:graphicFrameLocks noGrp="1"/>
          </p:cNvGraphicFramePr>
          <p:nvPr>
            <p:ph type="tbl" sz="quarter" idx="13"/>
            <p:extLst>
              <p:ext uri="{D42A27DB-BD31-4B8C-83A1-F6EECF244321}">
                <p14:modId xmlns:p14="http://schemas.microsoft.com/office/powerpoint/2010/main" val="196148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16164322"/>
                    </a:ext>
                  </a:extLst>
                </a:gridCol>
                <a:gridCol w="905256">
                  <a:extLst>
                    <a:ext uri="{9D8B030D-6E8A-4147-A177-3AD203B41FA5}">
                      <a16:colId xmlns:a16="http://schemas.microsoft.com/office/drawing/2014/main" val="864109076"/>
                    </a:ext>
                  </a:extLst>
                </a:gridCol>
                <a:gridCol w="411480">
                  <a:extLst>
                    <a:ext uri="{9D8B030D-6E8A-4147-A177-3AD203B41FA5}">
                      <a16:colId xmlns:a16="http://schemas.microsoft.com/office/drawing/2014/main" val="3194186682"/>
                    </a:ext>
                  </a:extLst>
                </a:gridCol>
                <a:gridCol w="905256">
                  <a:extLst>
                    <a:ext uri="{9D8B030D-6E8A-4147-A177-3AD203B41FA5}">
                      <a16:colId xmlns:a16="http://schemas.microsoft.com/office/drawing/2014/main" val="53471704"/>
                    </a:ext>
                  </a:extLst>
                </a:gridCol>
                <a:gridCol w="905256">
                  <a:extLst>
                    <a:ext uri="{9D8B030D-6E8A-4147-A177-3AD203B41FA5}">
                      <a16:colId xmlns:a16="http://schemas.microsoft.com/office/drawing/2014/main" val="1772260221"/>
                    </a:ext>
                  </a:extLst>
                </a:gridCol>
                <a:gridCol w="905256">
                  <a:extLst>
                    <a:ext uri="{9D8B030D-6E8A-4147-A177-3AD203B41FA5}">
                      <a16:colId xmlns:a16="http://schemas.microsoft.com/office/drawing/2014/main" val="1205421079"/>
                    </a:ext>
                  </a:extLst>
                </a:gridCol>
                <a:gridCol w="905256">
                  <a:extLst>
                    <a:ext uri="{9D8B030D-6E8A-4147-A177-3AD203B41FA5}">
                      <a16:colId xmlns:a16="http://schemas.microsoft.com/office/drawing/2014/main" val="2527342487"/>
                    </a:ext>
                  </a:extLst>
                </a:gridCol>
                <a:gridCol w="905256">
                  <a:extLst>
                    <a:ext uri="{9D8B030D-6E8A-4147-A177-3AD203B41FA5}">
                      <a16:colId xmlns:a16="http://schemas.microsoft.com/office/drawing/2014/main" val="3778477762"/>
                    </a:ext>
                  </a:extLst>
                </a:gridCol>
                <a:gridCol w="905256">
                  <a:extLst>
                    <a:ext uri="{9D8B030D-6E8A-4147-A177-3AD203B41FA5}">
                      <a16:colId xmlns:a16="http://schemas.microsoft.com/office/drawing/2014/main" val="279089487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32959697"/>
                  </a:ext>
                </a:extLst>
              </a:tr>
              <a:tr h="370840">
                <a:tc>
                  <a:txBody>
                    <a:bodyPr/>
                    <a:lstStyle/>
                    <a:p>
                      <a:r>
                        <a:rPr lang="en-US" sz="1000"/>
                        <a:t>11</a:t>
                      </a:r>
                    </a:p>
                  </a:txBody>
                  <a:tcPr/>
                </a:tc>
                <a:tc>
                  <a:txBody>
                    <a:bodyPr/>
                    <a:lstStyle/>
                    <a:p>
                      <a:r>
                        <a:rPr lang="en-US" sz="1000"/>
                        <a:t>0.7160 %</a:t>
                      </a:r>
                    </a:p>
                  </a:txBody>
                  <a:tcPr/>
                </a:tc>
                <a:tc>
                  <a:txBody>
                    <a:bodyPr/>
                    <a:lstStyle/>
                    <a:p>
                      <a:r>
                        <a:rPr lang="en-US" sz="1000"/>
                        <a:t>0.27</a:t>
                      </a:r>
                    </a:p>
                  </a:txBody>
                  <a:tcPr/>
                </a:tc>
                <a:tc>
                  <a:txBody>
                    <a:bodyPr/>
                    <a:lstStyle/>
                    <a:p>
                      <a:r>
                        <a:rPr lang="en-US" sz="1000"/>
                        <a:t>116.45</a:t>
                      </a:r>
                    </a:p>
                  </a:txBody>
                  <a:tcPr/>
                </a:tc>
                <a:tc>
                  <a:txBody>
                    <a:bodyPr/>
                    <a:lstStyle/>
                    <a:p>
                      <a:r>
                        <a:rPr lang="en-US" sz="1000"/>
                        <a:t>115.36</a:t>
                      </a:r>
                    </a:p>
                  </a:txBody>
                  <a:tcPr/>
                </a:tc>
                <a:tc>
                  <a:txBody>
                    <a:bodyPr/>
                    <a:lstStyle/>
                    <a:p>
                      <a:r>
                        <a:rPr lang="en-US" sz="1000"/>
                        <a:t>82.45</a:t>
                      </a:r>
                    </a:p>
                  </a:txBody>
                  <a:tcPr/>
                </a:tc>
                <a:tc>
                  <a:txBody>
                    <a:bodyPr/>
                    <a:lstStyle/>
                    <a:p>
                      <a:r>
                        <a:rPr lang="en-US" sz="1000"/>
                        <a:t>82.18</a:t>
                      </a:r>
                    </a:p>
                  </a:txBody>
                  <a:tcPr/>
                </a:tc>
                <a:tc>
                  <a:txBody>
                    <a:bodyPr/>
                    <a:lstStyle/>
                    <a:p>
                      <a:r>
                        <a:rPr lang="en-US" sz="1000"/>
                        <a:t>1281</a:t>
                      </a:r>
                    </a:p>
                  </a:txBody>
                  <a:tcPr/>
                </a:tc>
                <a:tc>
                  <a:txBody>
                    <a:bodyPr/>
                    <a:lstStyle/>
                    <a:p>
                      <a:r>
                        <a:rPr lang="en-US" sz="1000"/>
                        <a:t>907</a:t>
                      </a:r>
                    </a:p>
                  </a:txBody>
                  <a:tcPr/>
                </a:tc>
                <a:extLst>
                  <a:ext uri="{0D108BD9-81ED-4DB2-BD59-A6C34878D82A}">
                    <a16:rowId xmlns:a16="http://schemas.microsoft.com/office/drawing/2014/main" val="4148140959"/>
                  </a:ext>
                </a:extLst>
              </a:tr>
            </a:tbl>
          </a:graphicData>
        </a:graphic>
      </p:graphicFrame>
      <p:sp>
        <p:nvSpPr>
          <p:cNvPr id="4" name="Text Placeholder 3">
            <a:extLst>
              <a:ext uri="{FF2B5EF4-FFF2-40B4-BE49-F238E27FC236}">
                <a16:creationId xmlns:a16="http://schemas.microsoft.com/office/drawing/2014/main" id="{E227072E-818D-4F02-BBFA-9B637645950A}"/>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7401582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AB6F-C455-46C2-865B-8F6ACC15C079}"/>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BB01A403-CAE8-4C8B-B50E-1A4FCAE33DD7}"/>
              </a:ext>
            </a:extLst>
          </p:cNvPr>
          <p:cNvGraphicFramePr>
            <a:graphicFrameLocks noGrp="1"/>
          </p:cNvGraphicFramePr>
          <p:nvPr>
            <p:ph type="tbl" sz="quarter" idx="13"/>
            <p:extLst>
              <p:ext uri="{D42A27DB-BD31-4B8C-83A1-F6EECF244321}">
                <p14:modId xmlns:p14="http://schemas.microsoft.com/office/powerpoint/2010/main" val="149940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6131680"/>
                    </a:ext>
                  </a:extLst>
                </a:gridCol>
                <a:gridCol w="1316736">
                  <a:extLst>
                    <a:ext uri="{9D8B030D-6E8A-4147-A177-3AD203B41FA5}">
                      <a16:colId xmlns:a16="http://schemas.microsoft.com/office/drawing/2014/main" val="2655570151"/>
                    </a:ext>
                  </a:extLst>
                </a:gridCol>
                <a:gridCol w="658368">
                  <a:extLst>
                    <a:ext uri="{9D8B030D-6E8A-4147-A177-3AD203B41FA5}">
                      <a16:colId xmlns:a16="http://schemas.microsoft.com/office/drawing/2014/main" val="1012522484"/>
                    </a:ext>
                  </a:extLst>
                </a:gridCol>
                <a:gridCol w="658368">
                  <a:extLst>
                    <a:ext uri="{9D8B030D-6E8A-4147-A177-3AD203B41FA5}">
                      <a16:colId xmlns:a16="http://schemas.microsoft.com/office/drawing/2014/main" val="3467708964"/>
                    </a:ext>
                  </a:extLst>
                </a:gridCol>
                <a:gridCol w="658368">
                  <a:extLst>
                    <a:ext uri="{9D8B030D-6E8A-4147-A177-3AD203B41FA5}">
                      <a16:colId xmlns:a16="http://schemas.microsoft.com/office/drawing/2014/main" val="616348771"/>
                    </a:ext>
                  </a:extLst>
                </a:gridCol>
                <a:gridCol w="658368">
                  <a:extLst>
                    <a:ext uri="{9D8B030D-6E8A-4147-A177-3AD203B41FA5}">
                      <a16:colId xmlns:a16="http://schemas.microsoft.com/office/drawing/2014/main" val="804515264"/>
                    </a:ext>
                  </a:extLst>
                </a:gridCol>
                <a:gridCol w="658368">
                  <a:extLst>
                    <a:ext uri="{9D8B030D-6E8A-4147-A177-3AD203B41FA5}">
                      <a16:colId xmlns:a16="http://schemas.microsoft.com/office/drawing/2014/main" val="231120942"/>
                    </a:ext>
                  </a:extLst>
                </a:gridCol>
                <a:gridCol w="658368">
                  <a:extLst>
                    <a:ext uri="{9D8B030D-6E8A-4147-A177-3AD203B41FA5}">
                      <a16:colId xmlns:a16="http://schemas.microsoft.com/office/drawing/2014/main" val="2030839033"/>
                    </a:ext>
                  </a:extLst>
                </a:gridCol>
                <a:gridCol w="658368">
                  <a:extLst>
                    <a:ext uri="{9D8B030D-6E8A-4147-A177-3AD203B41FA5}">
                      <a16:colId xmlns:a16="http://schemas.microsoft.com/office/drawing/2014/main" val="4027809663"/>
                    </a:ext>
                  </a:extLst>
                </a:gridCol>
                <a:gridCol w="658368">
                  <a:extLst>
                    <a:ext uri="{9D8B030D-6E8A-4147-A177-3AD203B41FA5}">
                      <a16:colId xmlns:a16="http://schemas.microsoft.com/office/drawing/2014/main" val="3368297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0870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- 2022-12-20 14:19:46</a:t>
                      </a:r>
                      <a:r>
                        <a:rPr kumimoji="0" lang="en-US" sz="1000" b="0" i="0" u="none" strike="noStrike" kern="1200" cap="none" spc="0" normalizeH="0" baseline="0" noProof="0">
                          <a:ln>
                            <a:noFill/>
                          </a:ln>
                          <a:solidFill>
                            <a:prstClr val="black"/>
                          </a:solidFill>
                          <a:effectLst/>
                          <a:uLnTx/>
                          <a:uFillTx/>
                          <a:latin typeface="+mn-lt"/>
                          <a:ea typeface="+mn-ea"/>
                          <a:cs typeface="+mn-cs"/>
                        </a:rPr>
                        <a:t>
 Tap to see 📸  of #TEAMPHLY’s holiday party at Lincoln Financial Field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https://quintly-image-storage.s3.amazonaws.com/c303562b672a3318c686cfcc37b7e67a/a2a679f5edb216aaf4035b0ae4ff2acf.jpg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12/21/2022 14:06:27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3930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- 2022-12-20 13:54:36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https://quintly-image-storage.s3.amazonaws.com/c303562b672a3318c686cfcc37b7e67a/ff4d967729fbee067e7ff6887f90950f.jpg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12/21/2022 13:36:17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2580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- 2022-12-16 13:50:36</a:t>
                      </a:r>
                      <a:r>
                        <a:rPr kumimoji="0" lang="en-US" sz="1000" b="0" i="0" u="none" strike="noStrike" kern="1200" cap="none" spc="0" normalizeH="0" baseline="0" noProof="0">
                          <a:ln>
                            <a:noFill/>
                          </a:ln>
                          <a:solidFill>
                            <a:prstClr val="black"/>
                          </a:solidFill>
                          <a:effectLst/>
                          <a:uLnTx/>
                          <a:uFillTx/>
                          <a:latin typeface="+mn-lt"/>
                          <a:ea typeface="+mn-ea"/>
                          <a:cs typeface="+mn-cs"/>
                        </a:rPr>
                        <a:t>
 #uglychristmassweaterday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https://quintly-image-storage.s3.amazonaws.com/c303562b672a3318c686cfcc37b7e67a/da776e811ff0bfa52b1f47e99015c885.jpg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12/17/2022 13:36:16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82624140"/>
                  </a:ext>
                </a:extLst>
              </a:tr>
            </a:tbl>
          </a:graphicData>
        </a:graphic>
      </p:graphicFrame>
      <p:sp>
        <p:nvSpPr>
          <p:cNvPr id="4" name="Text Placeholder 3">
            <a:extLst>
              <a:ext uri="{FF2B5EF4-FFF2-40B4-BE49-F238E27FC236}">
                <a16:creationId xmlns:a16="http://schemas.microsoft.com/office/drawing/2014/main" id="{C49D1879-80C2-4B0C-BCDB-7A2D55981B5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7639519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0C9E-19AB-4D05-BE89-C8C57252234A}"/>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9008EC54-CCCA-49EE-91B4-5666B03CA520}"/>
              </a:ext>
            </a:extLst>
          </p:cNvPr>
          <p:cNvGraphicFramePr>
            <a:graphicFrameLocks noGrp="1"/>
          </p:cNvGraphicFramePr>
          <p:nvPr>
            <p:ph type="tbl" sz="quarter" idx="13"/>
            <p:extLst>
              <p:ext uri="{D42A27DB-BD31-4B8C-83A1-F6EECF244321}">
                <p14:modId xmlns:p14="http://schemas.microsoft.com/office/powerpoint/2010/main" val="381165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11082490"/>
                    </a:ext>
                  </a:extLst>
                </a:gridCol>
                <a:gridCol w="1316736">
                  <a:extLst>
                    <a:ext uri="{9D8B030D-6E8A-4147-A177-3AD203B41FA5}">
                      <a16:colId xmlns:a16="http://schemas.microsoft.com/office/drawing/2014/main" val="863032521"/>
                    </a:ext>
                  </a:extLst>
                </a:gridCol>
                <a:gridCol w="658368">
                  <a:extLst>
                    <a:ext uri="{9D8B030D-6E8A-4147-A177-3AD203B41FA5}">
                      <a16:colId xmlns:a16="http://schemas.microsoft.com/office/drawing/2014/main" val="764223955"/>
                    </a:ext>
                  </a:extLst>
                </a:gridCol>
                <a:gridCol w="658368">
                  <a:extLst>
                    <a:ext uri="{9D8B030D-6E8A-4147-A177-3AD203B41FA5}">
                      <a16:colId xmlns:a16="http://schemas.microsoft.com/office/drawing/2014/main" val="118375532"/>
                    </a:ext>
                  </a:extLst>
                </a:gridCol>
                <a:gridCol w="658368">
                  <a:extLst>
                    <a:ext uri="{9D8B030D-6E8A-4147-A177-3AD203B41FA5}">
                      <a16:colId xmlns:a16="http://schemas.microsoft.com/office/drawing/2014/main" val="3952385115"/>
                    </a:ext>
                  </a:extLst>
                </a:gridCol>
                <a:gridCol w="658368">
                  <a:extLst>
                    <a:ext uri="{9D8B030D-6E8A-4147-A177-3AD203B41FA5}">
                      <a16:colId xmlns:a16="http://schemas.microsoft.com/office/drawing/2014/main" val="1176543916"/>
                    </a:ext>
                  </a:extLst>
                </a:gridCol>
                <a:gridCol w="658368">
                  <a:extLst>
                    <a:ext uri="{9D8B030D-6E8A-4147-A177-3AD203B41FA5}">
                      <a16:colId xmlns:a16="http://schemas.microsoft.com/office/drawing/2014/main" val="576225125"/>
                    </a:ext>
                  </a:extLst>
                </a:gridCol>
                <a:gridCol w="658368">
                  <a:extLst>
                    <a:ext uri="{9D8B030D-6E8A-4147-A177-3AD203B41FA5}">
                      <a16:colId xmlns:a16="http://schemas.microsoft.com/office/drawing/2014/main" val="1259073467"/>
                    </a:ext>
                  </a:extLst>
                </a:gridCol>
                <a:gridCol w="658368">
                  <a:extLst>
                    <a:ext uri="{9D8B030D-6E8A-4147-A177-3AD203B41FA5}">
                      <a16:colId xmlns:a16="http://schemas.microsoft.com/office/drawing/2014/main" val="3506608232"/>
                    </a:ext>
                  </a:extLst>
                </a:gridCol>
                <a:gridCol w="658368">
                  <a:extLst>
                    <a:ext uri="{9D8B030D-6E8A-4147-A177-3AD203B41FA5}">
                      <a16:colId xmlns:a16="http://schemas.microsoft.com/office/drawing/2014/main" val="1922032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24544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- 2022-12-16 10:16:15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https://quintly-image-storage.s3.amazonaws.com/c303562b672a3318c686cfcc37b7e67a/03d55ab524368eeebb1c53b6c00b5914.jpg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12/17/2022 10:06:31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92899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- 2022-12-15 16:36:54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https://quintly-image-storage.s3.amazonaws.com/c303562b672a3318c686cfcc37b7e67a/928b2e188bd9a7d7d728bcb443cbc8a4.jpg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12/16/2022 16:36:18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27848063"/>
                  </a:ext>
                </a:extLst>
              </a:tr>
            </a:tbl>
          </a:graphicData>
        </a:graphic>
      </p:graphicFrame>
      <p:sp>
        <p:nvSpPr>
          <p:cNvPr id="4" name="Text Placeholder 3">
            <a:extLst>
              <a:ext uri="{FF2B5EF4-FFF2-40B4-BE49-F238E27FC236}">
                <a16:creationId xmlns:a16="http://schemas.microsoft.com/office/drawing/2014/main" id="{72A7DA3E-4890-4EA0-AB5D-90E8443B4CBC}"/>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6483070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1633</Words>
  <Application>Microsoft Office PowerPoint</Application>
  <PresentationFormat>On-screen Show (4:3)</PresentationFormat>
  <Paragraphs>665</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2023-01-05T14:02:21Z</dcterms:created>
  <dcterms:modified xsi:type="dcterms:W3CDTF">2023-01-05T14:04:23Z</dcterms:modified>
</cp:coreProperties>
</file>