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44896</c:v>
                </c:pt>
              </c:numCache>
            </c:numRef>
          </c:cat>
          <c:val>
            <c:numRef>
              <c:f>Sheet1!$B$2</c:f>
              <c:numCache>
                <c:formatCode>General</c:formatCode>
                <c:ptCount val="1"/>
                <c:pt idx="0">
                  <c:v>1832</c:v>
                </c:pt>
              </c:numCache>
            </c:numRef>
          </c:val>
          <c:extLst>
            <c:ext xmlns:c16="http://schemas.microsoft.com/office/drawing/2014/chart" uri="{C3380CC4-5D6E-409C-BE32-E72D297353CC}">
              <c16:uniqueId val="{00000000-ED03-45D6-B311-67B1A824C1E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44896</c:v>
                </c:pt>
              </c:numCache>
            </c:numRef>
          </c:cat>
          <c:val>
            <c:numRef>
              <c:f>Sheet1!$C$2</c:f>
              <c:numCache>
                <c:formatCode>General</c:formatCode>
                <c:ptCount val="1"/>
                <c:pt idx="0">
                  <c:v>2739</c:v>
                </c:pt>
              </c:numCache>
            </c:numRef>
          </c:val>
          <c:extLst>
            <c:ext xmlns:c16="http://schemas.microsoft.com/office/drawing/2014/chart" uri="{C3380CC4-5D6E-409C-BE32-E72D297353CC}">
              <c16:uniqueId val="{00000001-ED03-45D6-B311-67B1A824C1E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44896</c:v>
                </c:pt>
              </c:numCache>
            </c:numRef>
          </c:cat>
          <c:val>
            <c:numRef>
              <c:f>Sheet1!$D$2</c:f>
              <c:numCache>
                <c:formatCode>General</c:formatCode>
                <c:ptCount val="1"/>
                <c:pt idx="0">
                  <c:v>3852</c:v>
                </c:pt>
              </c:numCache>
            </c:numRef>
          </c:val>
          <c:extLst>
            <c:ext xmlns:c16="http://schemas.microsoft.com/office/drawing/2014/chart" uri="{C3380CC4-5D6E-409C-BE32-E72D297353CC}">
              <c16:uniqueId val="{00000002-ED03-45D6-B311-67B1A824C1E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44896</c:v>
                </c:pt>
              </c:numCache>
            </c:numRef>
          </c:cat>
          <c:val>
            <c:numRef>
              <c:f>Sheet1!$E$2</c:f>
              <c:numCache>
                <c:formatCode>General</c:formatCode>
                <c:ptCount val="1"/>
                <c:pt idx="0">
                  <c:v>1194</c:v>
                </c:pt>
              </c:numCache>
            </c:numRef>
          </c:val>
          <c:extLst>
            <c:ext xmlns:c16="http://schemas.microsoft.com/office/drawing/2014/chart" uri="{C3380CC4-5D6E-409C-BE32-E72D297353CC}">
              <c16:uniqueId val="{00000003-ED03-45D6-B311-67B1A824C1EC}"/>
            </c:ext>
          </c:extLst>
        </c:ser>
        <c:dLbls>
          <c:showLegendKey val="0"/>
          <c:showVal val="0"/>
          <c:showCatName val="0"/>
          <c:showSerName val="0"/>
          <c:showPercent val="0"/>
          <c:showBubbleSize val="0"/>
        </c:dLbls>
        <c:gapWidth val="219"/>
        <c:overlap val="-27"/>
        <c:axId val="284699072"/>
        <c:axId val="40226440"/>
      </c:barChart>
      <c:dateAx>
        <c:axId val="284699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6440"/>
        <c:crosses val="autoZero"/>
        <c:auto val="1"/>
        <c:lblOffset val="100"/>
        <c:baseTimeUnit val="days"/>
      </c:dateAx>
      <c:valAx>
        <c:axId val="4022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9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11</c:v>
                </c:pt>
                <c:pt idx="10">
                  <c:v>2</c:v>
                </c:pt>
                <c:pt idx="11">
                  <c:v>-3</c:v>
                </c:pt>
              </c:numCache>
            </c:numRef>
          </c:val>
          <c:extLst>
            <c:ext xmlns:c16="http://schemas.microsoft.com/office/drawing/2014/chart" uri="{C3380CC4-5D6E-409C-BE32-E72D297353CC}">
              <c16:uniqueId val="{00000000-78BA-444E-AE06-C679304B0AE0}"/>
            </c:ext>
          </c:extLst>
        </c:ser>
        <c:dLbls>
          <c:showLegendKey val="0"/>
          <c:showVal val="0"/>
          <c:showCatName val="0"/>
          <c:showSerName val="0"/>
          <c:showPercent val="0"/>
          <c:showBubbleSize val="0"/>
        </c:dLbls>
        <c:gapWidth val="219"/>
        <c:overlap val="-27"/>
        <c:axId val="411472584"/>
        <c:axId val="411482096"/>
      </c:barChart>
      <c:dateAx>
        <c:axId val="411472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482096"/>
        <c:crosses val="autoZero"/>
        <c:auto val="1"/>
        <c:lblOffset val="100"/>
        <c:baseTimeUnit val="months"/>
      </c:dateAx>
      <c:valAx>
        <c:axId val="41148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47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13</c:v>
                </c:pt>
                <c:pt idx="10">
                  <c:v>9</c:v>
                </c:pt>
                <c:pt idx="11">
                  <c:v>8</c:v>
                </c:pt>
              </c:numCache>
            </c:numRef>
          </c:val>
          <c:extLst>
            <c:ext xmlns:c16="http://schemas.microsoft.com/office/drawing/2014/chart" uri="{C3380CC4-5D6E-409C-BE32-E72D297353CC}">
              <c16:uniqueId val="{00000000-D1EF-4A8F-8D1A-9FC070C8F902}"/>
            </c:ext>
          </c:extLst>
        </c:ser>
        <c:dLbls>
          <c:showLegendKey val="0"/>
          <c:showVal val="0"/>
          <c:showCatName val="0"/>
          <c:showSerName val="0"/>
          <c:showPercent val="0"/>
          <c:showBubbleSize val="0"/>
        </c:dLbls>
        <c:gapWidth val="219"/>
        <c:overlap val="-27"/>
        <c:axId val="412300368"/>
        <c:axId val="411478160"/>
      </c:barChart>
      <c:dateAx>
        <c:axId val="41230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478160"/>
        <c:crosses val="autoZero"/>
        <c:auto val="1"/>
        <c:lblOffset val="100"/>
        <c:baseTimeUnit val="months"/>
      </c:dateAx>
      <c:valAx>
        <c:axId val="41147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0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126</c:v>
                </c:pt>
                <c:pt idx="10">
                  <c:v>116</c:v>
                </c:pt>
                <c:pt idx="11">
                  <c:v>116</c:v>
                </c:pt>
              </c:numCache>
            </c:numRef>
          </c:val>
          <c:extLst>
            <c:ext xmlns:c16="http://schemas.microsoft.com/office/drawing/2014/chart" uri="{C3380CC4-5D6E-409C-BE32-E72D297353CC}">
              <c16:uniqueId val="{00000000-0D8E-4E52-A1F8-D677362A9D25}"/>
            </c:ext>
          </c:extLst>
        </c:ser>
        <c:dLbls>
          <c:showLegendKey val="0"/>
          <c:showVal val="0"/>
          <c:showCatName val="0"/>
          <c:showSerName val="0"/>
          <c:showPercent val="0"/>
          <c:showBubbleSize val="0"/>
        </c:dLbls>
        <c:gapWidth val="219"/>
        <c:overlap val="-27"/>
        <c:axId val="411485048"/>
        <c:axId val="411487344"/>
      </c:barChart>
      <c:catAx>
        <c:axId val="41148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487344"/>
        <c:crosses val="autoZero"/>
        <c:auto val="1"/>
        <c:lblAlgn val="ctr"/>
        <c:lblOffset val="100"/>
        <c:noMultiLvlLbl val="0"/>
      </c:catAx>
      <c:valAx>
        <c:axId val="4114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48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14806</c:v>
                </c:pt>
                <c:pt idx="10">
                  <c:v>6535</c:v>
                </c:pt>
                <c:pt idx="11">
                  <c:v>4778</c:v>
                </c:pt>
              </c:numCache>
            </c:numRef>
          </c:val>
          <c:extLst>
            <c:ext xmlns:c16="http://schemas.microsoft.com/office/drawing/2014/chart" uri="{C3380CC4-5D6E-409C-BE32-E72D297353CC}">
              <c16:uniqueId val="{00000000-0DD9-4AA7-BBC8-B813D634DF51}"/>
            </c:ext>
          </c:extLst>
        </c:ser>
        <c:dLbls>
          <c:showLegendKey val="0"/>
          <c:showVal val="0"/>
          <c:showCatName val="0"/>
          <c:showSerName val="0"/>
          <c:showPercent val="0"/>
          <c:showBubbleSize val="0"/>
        </c:dLbls>
        <c:gapWidth val="219"/>
        <c:overlap val="-27"/>
        <c:axId val="396047096"/>
        <c:axId val="396041192"/>
      </c:barChart>
      <c:dateAx>
        <c:axId val="39604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41192"/>
        <c:crosses val="autoZero"/>
        <c:auto val="1"/>
        <c:lblOffset val="100"/>
        <c:baseTimeUnit val="months"/>
      </c:dateAx>
      <c:valAx>
        <c:axId val="39604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4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-3</c:v>
                </c:pt>
                <c:pt idx="10">
                  <c:v>-5</c:v>
                </c:pt>
                <c:pt idx="11">
                  <c:v>1</c:v>
                </c:pt>
              </c:numCache>
            </c:numRef>
          </c:val>
          <c:extLst>
            <c:ext xmlns:c16="http://schemas.microsoft.com/office/drawing/2014/chart" uri="{C3380CC4-5D6E-409C-BE32-E72D297353CC}">
              <c16:uniqueId val="{00000000-64D3-42EC-A944-73C9241DF1DA}"/>
            </c:ext>
          </c:extLst>
        </c:ser>
        <c:dLbls>
          <c:showLegendKey val="0"/>
          <c:showVal val="0"/>
          <c:showCatName val="0"/>
          <c:showSerName val="0"/>
          <c:showPercent val="0"/>
          <c:showBubbleSize val="0"/>
        </c:dLbls>
        <c:gapWidth val="219"/>
        <c:overlap val="-27"/>
        <c:axId val="454386328"/>
        <c:axId val="454385016"/>
      </c:barChart>
      <c:dateAx>
        <c:axId val="45438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85016"/>
        <c:crosses val="autoZero"/>
        <c:auto val="1"/>
        <c:lblOffset val="100"/>
        <c:baseTimeUnit val="months"/>
      </c:dateAx>
      <c:valAx>
        <c:axId val="45438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8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1</c:v>
                </c:pt>
                <c:pt idx="10">
                  <c:v>0</c:v>
                </c:pt>
                <c:pt idx="11">
                  <c:v>0</c:v>
                </c:pt>
              </c:numCache>
            </c:numRef>
          </c:val>
          <c:extLst>
            <c:ext xmlns:c16="http://schemas.microsoft.com/office/drawing/2014/chart" uri="{C3380CC4-5D6E-409C-BE32-E72D297353CC}">
              <c16:uniqueId val="{00000000-5DEA-4368-90AF-F22107E61A39}"/>
            </c:ext>
          </c:extLst>
        </c:ser>
        <c:dLbls>
          <c:showLegendKey val="0"/>
          <c:showVal val="0"/>
          <c:showCatName val="0"/>
          <c:showSerName val="0"/>
          <c:showPercent val="0"/>
          <c:showBubbleSize val="0"/>
        </c:dLbls>
        <c:gapWidth val="219"/>
        <c:overlap val="-27"/>
        <c:axId val="454382392"/>
        <c:axId val="454386656"/>
      </c:barChart>
      <c:dateAx>
        <c:axId val="45438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86656"/>
        <c:crosses val="autoZero"/>
        <c:auto val="1"/>
        <c:lblOffset val="100"/>
        <c:baseTimeUnit val="months"/>
      </c:dateAx>
      <c:valAx>
        <c:axId val="45438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8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14</c:v>
                </c:pt>
                <c:pt idx="10">
                  <c:v>3</c:v>
                </c:pt>
                <c:pt idx="11">
                  <c:v>6</c:v>
                </c:pt>
              </c:numCache>
            </c:numRef>
          </c:val>
          <c:extLst>
            <c:ext xmlns:c16="http://schemas.microsoft.com/office/drawing/2014/chart" uri="{C3380CC4-5D6E-409C-BE32-E72D297353CC}">
              <c16:uniqueId val="{00000000-7895-4E70-AAC7-590E78632A1A}"/>
            </c:ext>
          </c:extLst>
        </c:ser>
        <c:dLbls>
          <c:showLegendKey val="0"/>
          <c:showVal val="0"/>
          <c:showCatName val="0"/>
          <c:showSerName val="0"/>
          <c:showPercent val="0"/>
          <c:showBubbleSize val="0"/>
        </c:dLbls>
        <c:gapWidth val="219"/>
        <c:overlap val="-27"/>
        <c:axId val="454395512"/>
        <c:axId val="454388624"/>
      </c:barChart>
      <c:catAx>
        <c:axId val="45439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88624"/>
        <c:crosses val="autoZero"/>
        <c:auto val="1"/>
        <c:lblAlgn val="ctr"/>
        <c:lblOffset val="100"/>
        <c:noMultiLvlLbl val="0"/>
      </c:catAx>
      <c:valAx>
        <c:axId val="45438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9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26</c:v>
                </c:pt>
                <c:pt idx="10">
                  <c:v>23</c:v>
                </c:pt>
                <c:pt idx="11">
                  <c:v>38</c:v>
                </c:pt>
              </c:numCache>
            </c:numRef>
          </c:val>
          <c:extLst>
            <c:ext xmlns:c16="http://schemas.microsoft.com/office/drawing/2014/chart" uri="{C3380CC4-5D6E-409C-BE32-E72D297353CC}">
              <c16:uniqueId val="{00000000-786F-4705-904D-1A6638849E20}"/>
            </c:ext>
          </c:extLst>
        </c:ser>
        <c:dLbls>
          <c:showLegendKey val="0"/>
          <c:showVal val="0"/>
          <c:showCatName val="0"/>
          <c:showSerName val="0"/>
          <c:showPercent val="0"/>
          <c:showBubbleSize val="0"/>
        </c:dLbls>
        <c:gapWidth val="219"/>
        <c:overlap val="-27"/>
        <c:axId val="454345328"/>
        <c:axId val="454345656"/>
      </c:barChart>
      <c:dateAx>
        <c:axId val="45434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45656"/>
        <c:crosses val="autoZero"/>
        <c:auto val="1"/>
        <c:lblOffset val="100"/>
        <c:baseTimeUnit val="months"/>
      </c:dateAx>
      <c:valAx>
        <c:axId val="45434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4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72</c:v>
                </c:pt>
                <c:pt idx="2">
                  <c:v>43</c:v>
                </c:pt>
                <c:pt idx="3">
                  <c:v>32</c:v>
                </c:pt>
                <c:pt idx="4">
                  <c:v>41</c:v>
                </c:pt>
                <c:pt idx="5">
                  <c:v>36</c:v>
                </c:pt>
                <c:pt idx="6">
                  <c:v>29</c:v>
                </c:pt>
                <c:pt idx="7">
                  <c:v>38</c:v>
                </c:pt>
                <c:pt idx="8">
                  <c:v>57</c:v>
                </c:pt>
                <c:pt idx="9">
                  <c:v>52</c:v>
                </c:pt>
                <c:pt idx="10">
                  <c:v>37</c:v>
                </c:pt>
                <c:pt idx="11">
                  <c:v>48</c:v>
                </c:pt>
              </c:numCache>
            </c:numRef>
          </c:val>
          <c:extLst>
            <c:ext xmlns:c16="http://schemas.microsoft.com/office/drawing/2014/chart" uri="{C3380CC4-5D6E-409C-BE32-E72D297353CC}">
              <c16:uniqueId val="{00000000-A2A0-42FF-ABC2-123A5FD28824}"/>
            </c:ext>
          </c:extLst>
        </c:ser>
        <c:dLbls>
          <c:showLegendKey val="0"/>
          <c:showVal val="0"/>
          <c:showCatName val="0"/>
          <c:showSerName val="0"/>
          <c:showPercent val="0"/>
          <c:showBubbleSize val="0"/>
        </c:dLbls>
        <c:gapWidth val="219"/>
        <c:overlap val="-27"/>
        <c:axId val="454346312"/>
        <c:axId val="454346640"/>
      </c:barChart>
      <c:catAx>
        <c:axId val="45434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46640"/>
        <c:crosses val="autoZero"/>
        <c:auto val="1"/>
        <c:lblAlgn val="ctr"/>
        <c:lblOffset val="100"/>
        <c:noMultiLvlLbl val="0"/>
      </c:catAx>
      <c:valAx>
        <c:axId val="454346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4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532</c:v>
                </c:pt>
                <c:pt idx="1">
                  <c:v>361</c:v>
                </c:pt>
                <c:pt idx="2">
                  <c:v>563</c:v>
                </c:pt>
                <c:pt idx="3">
                  <c:v>258</c:v>
                </c:pt>
                <c:pt idx="4">
                  <c:v>287</c:v>
                </c:pt>
                <c:pt idx="5">
                  <c:v>180</c:v>
                </c:pt>
                <c:pt idx="6">
                  <c:v>353</c:v>
                </c:pt>
                <c:pt idx="7">
                  <c:v>505</c:v>
                </c:pt>
                <c:pt idx="8">
                  <c:v>172</c:v>
                </c:pt>
                <c:pt idx="9">
                  <c:v>423</c:v>
                </c:pt>
                <c:pt idx="10">
                  <c:v>303</c:v>
                </c:pt>
                <c:pt idx="11">
                  <c:v>290</c:v>
                </c:pt>
              </c:numCache>
            </c:numRef>
          </c:val>
          <c:extLst>
            <c:ext xmlns:c16="http://schemas.microsoft.com/office/drawing/2014/chart" uri="{C3380CC4-5D6E-409C-BE32-E72D297353CC}">
              <c16:uniqueId val="{00000000-E227-45F9-9284-B20CC23BF9F8}"/>
            </c:ext>
          </c:extLst>
        </c:ser>
        <c:dLbls>
          <c:showLegendKey val="0"/>
          <c:showVal val="0"/>
          <c:showCatName val="0"/>
          <c:showSerName val="0"/>
          <c:showPercent val="0"/>
          <c:showBubbleSize val="0"/>
        </c:dLbls>
        <c:gapWidth val="219"/>
        <c:overlap val="-27"/>
        <c:axId val="284699400"/>
        <c:axId val="394514344"/>
      </c:barChart>
      <c:catAx>
        <c:axId val="28469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514344"/>
        <c:crosses val="autoZero"/>
        <c:auto val="1"/>
        <c:lblAlgn val="ctr"/>
        <c:lblOffset val="100"/>
        <c:noMultiLvlLbl val="0"/>
      </c:catAx>
      <c:valAx>
        <c:axId val="39451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9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306</c:v>
                </c:pt>
                <c:pt idx="1">
                  <c:v>22707</c:v>
                </c:pt>
                <c:pt idx="2">
                  <c:v>13903</c:v>
                </c:pt>
                <c:pt idx="3">
                  <c:v>19160</c:v>
                </c:pt>
                <c:pt idx="4">
                  <c:v>8526</c:v>
                </c:pt>
                <c:pt idx="5">
                  <c:v>11529</c:v>
                </c:pt>
                <c:pt idx="6">
                  <c:v>4743</c:v>
                </c:pt>
                <c:pt idx="7">
                  <c:v>11855</c:v>
                </c:pt>
                <c:pt idx="8">
                  <c:v>15425</c:v>
                </c:pt>
                <c:pt idx="9">
                  <c:v>5846</c:v>
                </c:pt>
                <c:pt idx="10">
                  <c:v>12604</c:v>
                </c:pt>
                <c:pt idx="11">
                  <c:v>12014</c:v>
                </c:pt>
                <c:pt idx="12">
                  <c:v>9704</c:v>
                </c:pt>
              </c:numCache>
            </c:numRef>
          </c:val>
          <c:extLst>
            <c:ext xmlns:c16="http://schemas.microsoft.com/office/drawing/2014/chart" uri="{C3380CC4-5D6E-409C-BE32-E72D297353CC}">
              <c16:uniqueId val="{00000000-2047-4D43-B95F-BA0737433904}"/>
            </c:ext>
          </c:extLst>
        </c:ser>
        <c:dLbls>
          <c:showLegendKey val="0"/>
          <c:showVal val="0"/>
          <c:showCatName val="0"/>
          <c:showSerName val="0"/>
          <c:showPercent val="0"/>
          <c:showBubbleSize val="0"/>
        </c:dLbls>
        <c:gapWidth val="219"/>
        <c:overlap val="-27"/>
        <c:axId val="460016920"/>
        <c:axId val="460017248"/>
      </c:barChart>
      <c:catAx>
        <c:axId val="46001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17248"/>
        <c:crosses val="autoZero"/>
        <c:auto val="1"/>
        <c:lblAlgn val="ctr"/>
        <c:lblOffset val="100"/>
        <c:noMultiLvlLbl val="0"/>
      </c:catAx>
      <c:valAx>
        <c:axId val="46001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1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-3</c:v>
                </c:pt>
                <c:pt idx="10">
                  <c:v>2</c:v>
                </c:pt>
                <c:pt idx="11">
                  <c:v>-7</c:v>
                </c:pt>
              </c:numCache>
            </c:numRef>
          </c:val>
          <c:extLst>
            <c:ext xmlns:c16="http://schemas.microsoft.com/office/drawing/2014/chart" uri="{C3380CC4-5D6E-409C-BE32-E72D297353CC}">
              <c16:uniqueId val="{00000000-6152-4DF4-B9F5-42B97EA28E4A}"/>
            </c:ext>
          </c:extLst>
        </c:ser>
        <c:dLbls>
          <c:showLegendKey val="0"/>
          <c:showVal val="0"/>
          <c:showCatName val="0"/>
          <c:showSerName val="0"/>
          <c:showPercent val="0"/>
          <c:showBubbleSize val="0"/>
        </c:dLbls>
        <c:gapWidth val="219"/>
        <c:overlap val="-27"/>
        <c:axId val="460063824"/>
        <c:axId val="460062512"/>
      </c:barChart>
      <c:dateAx>
        <c:axId val="46006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62512"/>
        <c:crosses val="autoZero"/>
        <c:auto val="1"/>
        <c:lblOffset val="100"/>
        <c:baseTimeUnit val="months"/>
      </c:dateAx>
      <c:valAx>
        <c:axId val="46006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6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25</c:v>
                </c:pt>
                <c:pt idx="9">
                  <c:v>31</c:v>
                </c:pt>
                <c:pt idx="10">
                  <c:v>31</c:v>
                </c:pt>
                <c:pt idx="11">
                  <c:v>37</c:v>
                </c:pt>
              </c:numCache>
            </c:numRef>
          </c:val>
          <c:extLst>
            <c:ext xmlns:c16="http://schemas.microsoft.com/office/drawing/2014/chart" uri="{C3380CC4-5D6E-409C-BE32-E72D297353CC}">
              <c16:uniqueId val="{00000000-13AF-4E50-9780-C316198DB4B3}"/>
            </c:ext>
          </c:extLst>
        </c:ser>
        <c:dLbls>
          <c:showLegendKey val="0"/>
          <c:showVal val="0"/>
          <c:showCatName val="0"/>
          <c:showSerName val="0"/>
          <c:showPercent val="0"/>
          <c:showBubbleSize val="0"/>
        </c:dLbls>
        <c:gapWidth val="219"/>
        <c:overlap val="-27"/>
        <c:axId val="460055624"/>
        <c:axId val="460061200"/>
      </c:barChart>
      <c:dateAx>
        <c:axId val="46005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61200"/>
        <c:crosses val="autoZero"/>
        <c:auto val="1"/>
        <c:lblOffset val="100"/>
        <c:baseTimeUnit val="months"/>
      </c:dateAx>
      <c:valAx>
        <c:axId val="46006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5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1790</c:v>
                </c:pt>
                <c:pt idx="7">
                  <c:v>659</c:v>
                </c:pt>
                <c:pt idx="8">
                  <c:v>276</c:v>
                </c:pt>
                <c:pt idx="9">
                  <c:v>318</c:v>
                </c:pt>
                <c:pt idx="10">
                  <c:v>350</c:v>
                </c:pt>
                <c:pt idx="11">
                  <c:v>339</c:v>
                </c:pt>
              </c:numCache>
            </c:numRef>
          </c:val>
          <c:extLst>
            <c:ext xmlns:c16="http://schemas.microsoft.com/office/drawing/2014/chart" uri="{C3380CC4-5D6E-409C-BE32-E72D297353CC}">
              <c16:uniqueId val="{00000000-37A5-45F9-AD27-7B4E301DA741}"/>
            </c:ext>
          </c:extLst>
        </c:ser>
        <c:dLbls>
          <c:showLegendKey val="0"/>
          <c:showVal val="0"/>
          <c:showCatName val="0"/>
          <c:showSerName val="0"/>
          <c:showPercent val="0"/>
          <c:showBubbleSize val="0"/>
        </c:dLbls>
        <c:gapWidth val="219"/>
        <c:overlap val="-27"/>
        <c:axId val="460058248"/>
        <c:axId val="460058576"/>
      </c:barChart>
      <c:catAx>
        <c:axId val="460058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58576"/>
        <c:crosses val="autoZero"/>
        <c:auto val="1"/>
        <c:lblAlgn val="ctr"/>
        <c:lblOffset val="100"/>
        <c:noMultiLvlLbl val="0"/>
      </c:catAx>
      <c:valAx>
        <c:axId val="46005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5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pt idx="9">
                  <c:v>7956</c:v>
                </c:pt>
                <c:pt idx="10">
                  <c:v>5444</c:v>
                </c:pt>
                <c:pt idx="11">
                  <c:v>5660</c:v>
                </c:pt>
              </c:numCache>
            </c:numRef>
          </c:val>
          <c:extLst>
            <c:ext xmlns:c16="http://schemas.microsoft.com/office/drawing/2014/chart" uri="{C3380CC4-5D6E-409C-BE32-E72D297353CC}">
              <c16:uniqueId val="{00000000-7CFA-419D-8334-9C09BA0FDF2F}"/>
            </c:ext>
          </c:extLst>
        </c:ser>
        <c:dLbls>
          <c:showLegendKey val="0"/>
          <c:showVal val="0"/>
          <c:showCatName val="0"/>
          <c:showSerName val="0"/>
          <c:showPercent val="0"/>
          <c:showBubbleSize val="0"/>
        </c:dLbls>
        <c:gapWidth val="219"/>
        <c:overlap val="-27"/>
        <c:axId val="460068416"/>
        <c:axId val="460067104"/>
      </c:barChart>
      <c:dateAx>
        <c:axId val="46006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67104"/>
        <c:crosses val="autoZero"/>
        <c:auto val="1"/>
        <c:lblOffset val="100"/>
        <c:baseTimeUnit val="months"/>
      </c:dateAx>
      <c:valAx>
        <c:axId val="4600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6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590D-4954-4AA2-96DC-36C6314C7433}"/>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8D69ED9-224D-4750-9CF7-82C1C1AB7A8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3385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D8F24-A9B2-4379-A3FD-0BFD6ACA65F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6CBE3F4-31B2-4C58-8249-2303C3171FF7}"/>
              </a:ext>
            </a:extLst>
          </p:cNvPr>
          <p:cNvGraphicFramePr>
            <a:graphicFrameLocks noGrp="1"/>
          </p:cNvGraphicFramePr>
          <p:nvPr>
            <p:ph type="chart" sz="quarter" idx="13"/>
            <p:extLst>
              <p:ext uri="{D42A27DB-BD31-4B8C-83A1-F6EECF244321}">
                <p14:modId xmlns:p14="http://schemas.microsoft.com/office/powerpoint/2010/main" val="3649328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F66C62-182B-48D8-8CB0-DA917967B3F9}"/>
              </a:ext>
            </a:extLst>
          </p:cNvPr>
          <p:cNvSpPr>
            <a:spLocks noGrp="1"/>
          </p:cNvSpPr>
          <p:nvPr>
            <p:ph type="body" sz="quarter" idx="14"/>
          </p:nvPr>
        </p:nvSpPr>
        <p:spPr/>
        <p:txBody>
          <a:bodyPr/>
          <a:lstStyle/>
          <a:p>
            <a:r>
              <a:rPr lang="en-US"/>
              <a:t>12/01/2022 - 12/31/2022</a:t>
            </a:r>
          </a:p>
        </p:txBody>
      </p:sp>
      <p:sp>
        <p:nvSpPr>
          <p:cNvPr id="5" name="Footer Placeholder 4">
            <a:extLst>
              <a:ext uri="{FF2B5EF4-FFF2-40B4-BE49-F238E27FC236}">
                <a16:creationId xmlns:a16="http://schemas.microsoft.com/office/drawing/2014/main" id="{B0048AA9-966D-4359-948E-9DA47558D2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8225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C633-8A2E-460C-A8C8-A0DFF975BA9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AF1D2F12-0B0E-4C12-ABF3-5937BB9E397A}"/>
              </a:ext>
            </a:extLst>
          </p:cNvPr>
          <p:cNvGraphicFramePr>
            <a:graphicFrameLocks noGrp="1"/>
          </p:cNvGraphicFramePr>
          <p:nvPr>
            <p:ph type="tbl" sz="quarter" idx="13"/>
            <p:extLst>
              <p:ext uri="{D42A27DB-BD31-4B8C-83A1-F6EECF244321}">
                <p14:modId xmlns:p14="http://schemas.microsoft.com/office/powerpoint/2010/main" val="2448723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10324381"/>
                    </a:ext>
                  </a:extLst>
                </a:gridCol>
                <a:gridCol w="905256">
                  <a:extLst>
                    <a:ext uri="{9D8B030D-6E8A-4147-A177-3AD203B41FA5}">
                      <a16:colId xmlns:a16="http://schemas.microsoft.com/office/drawing/2014/main" val="3335824635"/>
                    </a:ext>
                  </a:extLst>
                </a:gridCol>
                <a:gridCol w="905256">
                  <a:extLst>
                    <a:ext uri="{9D8B030D-6E8A-4147-A177-3AD203B41FA5}">
                      <a16:colId xmlns:a16="http://schemas.microsoft.com/office/drawing/2014/main" val="564836104"/>
                    </a:ext>
                  </a:extLst>
                </a:gridCol>
                <a:gridCol w="905256">
                  <a:extLst>
                    <a:ext uri="{9D8B030D-6E8A-4147-A177-3AD203B41FA5}">
                      <a16:colId xmlns:a16="http://schemas.microsoft.com/office/drawing/2014/main" val="1467824341"/>
                    </a:ext>
                  </a:extLst>
                </a:gridCol>
                <a:gridCol w="905256">
                  <a:extLst>
                    <a:ext uri="{9D8B030D-6E8A-4147-A177-3AD203B41FA5}">
                      <a16:colId xmlns:a16="http://schemas.microsoft.com/office/drawing/2014/main" val="3367333948"/>
                    </a:ext>
                  </a:extLst>
                </a:gridCol>
                <a:gridCol w="905256">
                  <a:extLst>
                    <a:ext uri="{9D8B030D-6E8A-4147-A177-3AD203B41FA5}">
                      <a16:colId xmlns:a16="http://schemas.microsoft.com/office/drawing/2014/main" val="2486000048"/>
                    </a:ext>
                  </a:extLst>
                </a:gridCol>
                <a:gridCol w="905256">
                  <a:extLst>
                    <a:ext uri="{9D8B030D-6E8A-4147-A177-3AD203B41FA5}">
                      <a16:colId xmlns:a16="http://schemas.microsoft.com/office/drawing/2014/main" val="1081146546"/>
                    </a:ext>
                  </a:extLst>
                </a:gridCol>
                <a:gridCol w="905256">
                  <a:extLst>
                    <a:ext uri="{9D8B030D-6E8A-4147-A177-3AD203B41FA5}">
                      <a16:colId xmlns:a16="http://schemas.microsoft.com/office/drawing/2014/main" val="1165169797"/>
                    </a:ext>
                  </a:extLst>
                </a:gridCol>
                <a:gridCol w="905256">
                  <a:extLst>
                    <a:ext uri="{9D8B030D-6E8A-4147-A177-3AD203B41FA5}">
                      <a16:colId xmlns:a16="http://schemas.microsoft.com/office/drawing/2014/main" val="20022574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30428007"/>
                  </a:ext>
                </a:extLst>
              </a:tr>
              <a:tr h="370840">
                <a:tc>
                  <a:txBody>
                    <a:bodyPr/>
                    <a:lstStyle/>
                    <a:p>
                      <a:r>
                        <a:rPr lang="en-US" sz="1000"/>
                        <a:t>1832</a:t>
                      </a:r>
                    </a:p>
                  </a:txBody>
                  <a:tcPr/>
                </a:tc>
                <a:tc>
                  <a:txBody>
                    <a:bodyPr/>
                    <a:lstStyle/>
                    <a:p>
                      <a:r>
                        <a:rPr lang="en-US" sz="1000"/>
                        <a:t>-3</a:t>
                      </a:r>
                    </a:p>
                  </a:txBody>
                  <a:tcPr/>
                </a:tc>
                <a:tc>
                  <a:txBody>
                    <a:bodyPr/>
                    <a:lstStyle/>
                    <a:p>
                      <a:r>
                        <a:rPr lang="en-US" sz="1000"/>
                        <a:t>12</a:t>
                      </a:r>
                    </a:p>
                  </a:txBody>
                  <a:tcPr/>
                </a:tc>
                <a:tc>
                  <a:txBody>
                    <a:bodyPr/>
                    <a:lstStyle/>
                    <a:p>
                      <a:r>
                        <a:rPr lang="en-US" sz="1000"/>
                        <a:t>107</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0.5274 %</a:t>
                      </a:r>
                    </a:p>
                  </a:txBody>
                  <a:tcPr/>
                </a:tc>
                <a:tc>
                  <a:txBody>
                    <a:bodyPr/>
                    <a:lstStyle/>
                    <a:p>
                      <a:r>
                        <a:rPr lang="en-US" sz="1000"/>
                        <a:t>0.0 %</a:t>
                      </a:r>
                    </a:p>
                  </a:txBody>
                  <a:tcPr/>
                </a:tc>
                <a:extLst>
                  <a:ext uri="{0D108BD9-81ED-4DB2-BD59-A6C34878D82A}">
                    <a16:rowId xmlns:a16="http://schemas.microsoft.com/office/drawing/2014/main" val="699232979"/>
                  </a:ext>
                </a:extLst>
              </a:tr>
            </a:tbl>
          </a:graphicData>
        </a:graphic>
      </p:graphicFrame>
      <p:sp>
        <p:nvSpPr>
          <p:cNvPr id="4" name="Text Placeholder 3">
            <a:extLst>
              <a:ext uri="{FF2B5EF4-FFF2-40B4-BE49-F238E27FC236}">
                <a16:creationId xmlns:a16="http://schemas.microsoft.com/office/drawing/2014/main" id="{C3DD6458-5CF5-4E4B-B1DA-99861293E59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093100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A213-10A5-4AF0-93A1-E24EAD62659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1D91C95-4965-4D73-8072-C3ABDB946B0A}"/>
              </a:ext>
            </a:extLst>
          </p:cNvPr>
          <p:cNvGraphicFramePr>
            <a:graphicFrameLocks noGrp="1"/>
          </p:cNvGraphicFramePr>
          <p:nvPr>
            <p:ph type="chart" sz="quarter" idx="13"/>
            <p:extLst>
              <p:ext uri="{D42A27DB-BD31-4B8C-83A1-F6EECF244321}">
                <p14:modId xmlns:p14="http://schemas.microsoft.com/office/powerpoint/2010/main" val="67965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10557-4DAD-46D8-B277-6C57AFBA3CA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FFAA664-883D-4A2E-BADC-9E2BF0DB5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112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2545C-E96D-42E3-8614-CC34F7B16AF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3F4DCF6-CE7C-4BAE-8C46-D6A6A3035099}"/>
              </a:ext>
            </a:extLst>
          </p:cNvPr>
          <p:cNvGraphicFramePr>
            <a:graphicFrameLocks noGrp="1"/>
          </p:cNvGraphicFramePr>
          <p:nvPr>
            <p:ph type="chart" sz="quarter" idx="13"/>
            <p:extLst>
              <p:ext uri="{D42A27DB-BD31-4B8C-83A1-F6EECF244321}">
                <p14:modId xmlns:p14="http://schemas.microsoft.com/office/powerpoint/2010/main" val="4278723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4718D-FAD8-44B4-9C19-56D8C67D933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2F9D09D-C879-4C1E-99AB-7E75FA9BF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9258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D42E-6F11-4530-9C08-11157763E5B6}"/>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8F23A1D-61D4-46A4-A645-E3233FEAE0DB}"/>
              </a:ext>
            </a:extLst>
          </p:cNvPr>
          <p:cNvGraphicFramePr>
            <a:graphicFrameLocks noGrp="1"/>
          </p:cNvGraphicFramePr>
          <p:nvPr>
            <p:ph type="chart" sz="quarter" idx="13"/>
            <p:extLst>
              <p:ext uri="{D42A27DB-BD31-4B8C-83A1-F6EECF244321}">
                <p14:modId xmlns:p14="http://schemas.microsoft.com/office/powerpoint/2010/main" val="126584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D7BFEB-051C-4131-8B4F-E351F6D24DB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49FB3C8-6674-444B-8773-4CFBBA393A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930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CB516-8E5B-440F-9D84-1631F4B0D23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89D43530-AFC3-42A8-9D4D-8098E00EB7B9}"/>
              </a:ext>
            </a:extLst>
          </p:cNvPr>
          <p:cNvGraphicFramePr>
            <a:graphicFrameLocks noGrp="1"/>
          </p:cNvGraphicFramePr>
          <p:nvPr>
            <p:ph type="chart" sz="quarter" idx="13"/>
            <p:extLst>
              <p:ext uri="{D42A27DB-BD31-4B8C-83A1-F6EECF244321}">
                <p14:modId xmlns:p14="http://schemas.microsoft.com/office/powerpoint/2010/main" val="3623195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4BB63-7345-48B4-A4D5-CA365F99D51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AAE5563-287C-4266-9EA0-4572E50C28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0602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5906-CB13-4C16-8797-5C9094944A50}"/>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76DBCF94-4203-4275-A9A5-820D3989044E}"/>
              </a:ext>
            </a:extLst>
          </p:cNvPr>
          <p:cNvGraphicFramePr>
            <a:graphicFrameLocks noGrp="1"/>
          </p:cNvGraphicFramePr>
          <p:nvPr>
            <p:ph type="tbl" sz="quarter" idx="13"/>
            <p:extLst>
              <p:ext uri="{D42A27DB-BD31-4B8C-83A1-F6EECF244321}">
                <p14:modId xmlns:p14="http://schemas.microsoft.com/office/powerpoint/2010/main" val="176888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44596857"/>
                    </a:ext>
                  </a:extLst>
                </a:gridCol>
                <a:gridCol w="1316737">
                  <a:extLst>
                    <a:ext uri="{9D8B030D-6E8A-4147-A177-3AD203B41FA5}">
                      <a16:colId xmlns:a16="http://schemas.microsoft.com/office/drawing/2014/main" val="319346513"/>
                    </a:ext>
                  </a:extLst>
                </a:gridCol>
                <a:gridCol w="329184">
                  <a:extLst>
                    <a:ext uri="{9D8B030D-6E8A-4147-A177-3AD203B41FA5}">
                      <a16:colId xmlns:a16="http://schemas.microsoft.com/office/drawing/2014/main" val="3666836648"/>
                    </a:ext>
                  </a:extLst>
                </a:gridCol>
                <a:gridCol w="329184">
                  <a:extLst>
                    <a:ext uri="{9D8B030D-6E8A-4147-A177-3AD203B41FA5}">
                      <a16:colId xmlns:a16="http://schemas.microsoft.com/office/drawing/2014/main" val="3661774513"/>
                    </a:ext>
                  </a:extLst>
                </a:gridCol>
                <a:gridCol w="329184">
                  <a:extLst>
                    <a:ext uri="{9D8B030D-6E8A-4147-A177-3AD203B41FA5}">
                      <a16:colId xmlns:a16="http://schemas.microsoft.com/office/drawing/2014/main" val="3525396020"/>
                    </a:ext>
                  </a:extLst>
                </a:gridCol>
                <a:gridCol w="329184">
                  <a:extLst>
                    <a:ext uri="{9D8B030D-6E8A-4147-A177-3AD203B41FA5}">
                      <a16:colId xmlns:a16="http://schemas.microsoft.com/office/drawing/2014/main" val="897192427"/>
                    </a:ext>
                  </a:extLst>
                </a:gridCol>
                <a:gridCol w="329184">
                  <a:extLst>
                    <a:ext uri="{9D8B030D-6E8A-4147-A177-3AD203B41FA5}">
                      <a16:colId xmlns:a16="http://schemas.microsoft.com/office/drawing/2014/main" val="2039695005"/>
                    </a:ext>
                  </a:extLst>
                </a:gridCol>
                <a:gridCol w="329184">
                  <a:extLst>
                    <a:ext uri="{9D8B030D-6E8A-4147-A177-3AD203B41FA5}">
                      <a16:colId xmlns:a16="http://schemas.microsoft.com/office/drawing/2014/main" val="3016597877"/>
                    </a:ext>
                  </a:extLst>
                </a:gridCol>
                <a:gridCol w="329184">
                  <a:extLst>
                    <a:ext uri="{9D8B030D-6E8A-4147-A177-3AD203B41FA5}">
                      <a16:colId xmlns:a16="http://schemas.microsoft.com/office/drawing/2014/main" val="3952471966"/>
                    </a:ext>
                  </a:extLst>
                </a:gridCol>
                <a:gridCol w="329184">
                  <a:extLst>
                    <a:ext uri="{9D8B030D-6E8A-4147-A177-3AD203B41FA5}">
                      <a16:colId xmlns:a16="http://schemas.microsoft.com/office/drawing/2014/main" val="1674526766"/>
                    </a:ext>
                  </a:extLst>
                </a:gridCol>
                <a:gridCol w="329184">
                  <a:extLst>
                    <a:ext uri="{9D8B030D-6E8A-4147-A177-3AD203B41FA5}">
                      <a16:colId xmlns:a16="http://schemas.microsoft.com/office/drawing/2014/main" val="249735925"/>
                    </a:ext>
                  </a:extLst>
                </a:gridCol>
                <a:gridCol w="329184">
                  <a:extLst>
                    <a:ext uri="{9D8B030D-6E8A-4147-A177-3AD203B41FA5}">
                      <a16:colId xmlns:a16="http://schemas.microsoft.com/office/drawing/2014/main" val="1454179003"/>
                    </a:ext>
                  </a:extLst>
                </a:gridCol>
                <a:gridCol w="329184">
                  <a:extLst>
                    <a:ext uri="{9D8B030D-6E8A-4147-A177-3AD203B41FA5}">
                      <a16:colId xmlns:a16="http://schemas.microsoft.com/office/drawing/2014/main" val="3282194898"/>
                    </a:ext>
                  </a:extLst>
                </a:gridCol>
                <a:gridCol w="329184">
                  <a:extLst>
                    <a:ext uri="{9D8B030D-6E8A-4147-A177-3AD203B41FA5}">
                      <a16:colId xmlns:a16="http://schemas.microsoft.com/office/drawing/2014/main" val="249110533"/>
                    </a:ext>
                  </a:extLst>
                </a:gridCol>
                <a:gridCol w="329184">
                  <a:extLst>
                    <a:ext uri="{9D8B030D-6E8A-4147-A177-3AD203B41FA5}">
                      <a16:colId xmlns:a16="http://schemas.microsoft.com/office/drawing/2014/main" val="4064362796"/>
                    </a:ext>
                  </a:extLst>
                </a:gridCol>
                <a:gridCol w="329184">
                  <a:extLst>
                    <a:ext uri="{9D8B030D-6E8A-4147-A177-3AD203B41FA5}">
                      <a16:colId xmlns:a16="http://schemas.microsoft.com/office/drawing/2014/main" val="2096868779"/>
                    </a:ext>
                  </a:extLst>
                </a:gridCol>
                <a:gridCol w="329184">
                  <a:extLst>
                    <a:ext uri="{9D8B030D-6E8A-4147-A177-3AD203B41FA5}">
                      <a16:colId xmlns:a16="http://schemas.microsoft.com/office/drawing/2014/main" val="71493721"/>
                    </a:ext>
                  </a:extLst>
                </a:gridCol>
                <a:gridCol w="329184">
                  <a:extLst>
                    <a:ext uri="{9D8B030D-6E8A-4147-A177-3AD203B41FA5}">
                      <a16:colId xmlns:a16="http://schemas.microsoft.com/office/drawing/2014/main" val="4032072551"/>
                    </a:ext>
                  </a:extLst>
                </a:gridCol>
                <a:gridCol w="329184">
                  <a:extLst>
                    <a:ext uri="{9D8B030D-6E8A-4147-A177-3AD203B41FA5}">
                      <a16:colId xmlns:a16="http://schemas.microsoft.com/office/drawing/2014/main" val="2183892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9939821"/>
                  </a:ext>
                </a:extLst>
              </a:tr>
            </a:tbl>
          </a:graphicData>
        </a:graphic>
      </p:graphicFrame>
      <p:sp>
        <p:nvSpPr>
          <p:cNvPr id="4" name="Text Placeholder 3">
            <a:extLst>
              <a:ext uri="{FF2B5EF4-FFF2-40B4-BE49-F238E27FC236}">
                <a16:creationId xmlns:a16="http://schemas.microsoft.com/office/drawing/2014/main" id="{342ED2B2-92EC-464E-B505-DF45EC2C12D3}"/>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609989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DFF91-7B21-421D-A817-3F03C3FA90F8}"/>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348F5108-C2D9-4161-9004-A90706FEB9F1}"/>
              </a:ext>
            </a:extLst>
          </p:cNvPr>
          <p:cNvGraphicFramePr>
            <a:graphicFrameLocks noGrp="1"/>
          </p:cNvGraphicFramePr>
          <p:nvPr>
            <p:ph type="tbl" sz="quarter" idx="13"/>
            <p:extLst>
              <p:ext uri="{D42A27DB-BD31-4B8C-83A1-F6EECF244321}">
                <p14:modId xmlns:p14="http://schemas.microsoft.com/office/powerpoint/2010/main" val="352876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5543759"/>
                    </a:ext>
                  </a:extLst>
                </a:gridCol>
                <a:gridCol w="1316737">
                  <a:extLst>
                    <a:ext uri="{9D8B030D-6E8A-4147-A177-3AD203B41FA5}">
                      <a16:colId xmlns:a16="http://schemas.microsoft.com/office/drawing/2014/main" val="1731099145"/>
                    </a:ext>
                  </a:extLst>
                </a:gridCol>
                <a:gridCol w="329184">
                  <a:extLst>
                    <a:ext uri="{9D8B030D-6E8A-4147-A177-3AD203B41FA5}">
                      <a16:colId xmlns:a16="http://schemas.microsoft.com/office/drawing/2014/main" val="706235496"/>
                    </a:ext>
                  </a:extLst>
                </a:gridCol>
                <a:gridCol w="329184">
                  <a:extLst>
                    <a:ext uri="{9D8B030D-6E8A-4147-A177-3AD203B41FA5}">
                      <a16:colId xmlns:a16="http://schemas.microsoft.com/office/drawing/2014/main" val="991551432"/>
                    </a:ext>
                  </a:extLst>
                </a:gridCol>
                <a:gridCol w="329184">
                  <a:extLst>
                    <a:ext uri="{9D8B030D-6E8A-4147-A177-3AD203B41FA5}">
                      <a16:colId xmlns:a16="http://schemas.microsoft.com/office/drawing/2014/main" val="2377498987"/>
                    </a:ext>
                  </a:extLst>
                </a:gridCol>
                <a:gridCol w="329184">
                  <a:extLst>
                    <a:ext uri="{9D8B030D-6E8A-4147-A177-3AD203B41FA5}">
                      <a16:colId xmlns:a16="http://schemas.microsoft.com/office/drawing/2014/main" val="2345904098"/>
                    </a:ext>
                  </a:extLst>
                </a:gridCol>
                <a:gridCol w="329184">
                  <a:extLst>
                    <a:ext uri="{9D8B030D-6E8A-4147-A177-3AD203B41FA5}">
                      <a16:colId xmlns:a16="http://schemas.microsoft.com/office/drawing/2014/main" val="1913019919"/>
                    </a:ext>
                  </a:extLst>
                </a:gridCol>
                <a:gridCol w="329184">
                  <a:extLst>
                    <a:ext uri="{9D8B030D-6E8A-4147-A177-3AD203B41FA5}">
                      <a16:colId xmlns:a16="http://schemas.microsoft.com/office/drawing/2014/main" val="2526204704"/>
                    </a:ext>
                  </a:extLst>
                </a:gridCol>
                <a:gridCol w="329184">
                  <a:extLst>
                    <a:ext uri="{9D8B030D-6E8A-4147-A177-3AD203B41FA5}">
                      <a16:colId xmlns:a16="http://schemas.microsoft.com/office/drawing/2014/main" val="1940089745"/>
                    </a:ext>
                  </a:extLst>
                </a:gridCol>
                <a:gridCol w="329184">
                  <a:extLst>
                    <a:ext uri="{9D8B030D-6E8A-4147-A177-3AD203B41FA5}">
                      <a16:colId xmlns:a16="http://schemas.microsoft.com/office/drawing/2014/main" val="868443593"/>
                    </a:ext>
                  </a:extLst>
                </a:gridCol>
                <a:gridCol w="329184">
                  <a:extLst>
                    <a:ext uri="{9D8B030D-6E8A-4147-A177-3AD203B41FA5}">
                      <a16:colId xmlns:a16="http://schemas.microsoft.com/office/drawing/2014/main" val="3635191613"/>
                    </a:ext>
                  </a:extLst>
                </a:gridCol>
                <a:gridCol w="329184">
                  <a:extLst>
                    <a:ext uri="{9D8B030D-6E8A-4147-A177-3AD203B41FA5}">
                      <a16:colId xmlns:a16="http://schemas.microsoft.com/office/drawing/2014/main" val="1840252336"/>
                    </a:ext>
                  </a:extLst>
                </a:gridCol>
                <a:gridCol w="329184">
                  <a:extLst>
                    <a:ext uri="{9D8B030D-6E8A-4147-A177-3AD203B41FA5}">
                      <a16:colId xmlns:a16="http://schemas.microsoft.com/office/drawing/2014/main" val="613670156"/>
                    </a:ext>
                  </a:extLst>
                </a:gridCol>
                <a:gridCol w="329184">
                  <a:extLst>
                    <a:ext uri="{9D8B030D-6E8A-4147-A177-3AD203B41FA5}">
                      <a16:colId xmlns:a16="http://schemas.microsoft.com/office/drawing/2014/main" val="3912553417"/>
                    </a:ext>
                  </a:extLst>
                </a:gridCol>
                <a:gridCol w="329184">
                  <a:extLst>
                    <a:ext uri="{9D8B030D-6E8A-4147-A177-3AD203B41FA5}">
                      <a16:colId xmlns:a16="http://schemas.microsoft.com/office/drawing/2014/main" val="2832649832"/>
                    </a:ext>
                  </a:extLst>
                </a:gridCol>
                <a:gridCol w="329184">
                  <a:extLst>
                    <a:ext uri="{9D8B030D-6E8A-4147-A177-3AD203B41FA5}">
                      <a16:colId xmlns:a16="http://schemas.microsoft.com/office/drawing/2014/main" val="1101931199"/>
                    </a:ext>
                  </a:extLst>
                </a:gridCol>
                <a:gridCol w="329184">
                  <a:extLst>
                    <a:ext uri="{9D8B030D-6E8A-4147-A177-3AD203B41FA5}">
                      <a16:colId xmlns:a16="http://schemas.microsoft.com/office/drawing/2014/main" val="77193856"/>
                    </a:ext>
                  </a:extLst>
                </a:gridCol>
                <a:gridCol w="329184">
                  <a:extLst>
                    <a:ext uri="{9D8B030D-6E8A-4147-A177-3AD203B41FA5}">
                      <a16:colId xmlns:a16="http://schemas.microsoft.com/office/drawing/2014/main" val="3364035318"/>
                    </a:ext>
                  </a:extLst>
                </a:gridCol>
                <a:gridCol w="329184">
                  <a:extLst>
                    <a:ext uri="{9D8B030D-6E8A-4147-A177-3AD203B41FA5}">
                      <a16:colId xmlns:a16="http://schemas.microsoft.com/office/drawing/2014/main" val="3689924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264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- 2022-12-13 17:00:04</a:t>
                      </a:r>
                      <a:r>
                        <a:rPr kumimoji="0" lang="en-US" sz="1000" b="0" i="0" u="none" strike="noStrike" kern="1200" cap="none" spc="0" normalizeH="0" baseline="0" noProof="0">
                          <a:ln>
                            <a:noFill/>
                          </a:ln>
                          <a:solidFill>
                            <a:prstClr val="black"/>
                          </a:solidFill>
                          <a:effectLst/>
                          <a:uLnTx/>
                          <a:uFillTx/>
                          <a:latin typeface="+mn-lt"/>
                          <a:ea typeface="+mn-ea"/>
                          <a:cs typeface="+mn-cs"/>
                        </a:rPr>
                        <a:t>
 Last Friday, we gathered at Ala Moana Hotel by Mantra for a winter wonderland holiday celebration! We enjoyed a delicious breakfast, fun games, and door prizes that a few lucky associates got to take home. In the holiday spirit of giving, FICOH collected gifts or monetary donations to support Kapiolani Medical Center for Women and Children. #holidayparty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https://quintly-image-storage.s3.amazonaws.com/17ae3836335657ff0a83f20c7d11e5e8/e47c4b14d57584b9f90e10cde3eb3734.jpg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4943789"/>
                  </a:ext>
                </a:extLst>
              </a:tr>
            </a:tbl>
          </a:graphicData>
        </a:graphic>
      </p:graphicFrame>
      <p:sp>
        <p:nvSpPr>
          <p:cNvPr id="4" name="Text Placeholder 3">
            <a:extLst>
              <a:ext uri="{FF2B5EF4-FFF2-40B4-BE49-F238E27FC236}">
                <a16:creationId xmlns:a16="http://schemas.microsoft.com/office/drawing/2014/main" id="{8F07376B-2677-478E-8A7D-F672715CB1D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610470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5B0CA-E2C2-43F5-B0A9-AEA816BA75D6}"/>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9589ABC3-6815-4A05-80EC-58B9D39417F9}"/>
              </a:ext>
            </a:extLst>
          </p:cNvPr>
          <p:cNvGraphicFramePr>
            <a:graphicFrameLocks noGrp="1"/>
          </p:cNvGraphicFramePr>
          <p:nvPr>
            <p:ph type="tbl" sz="quarter" idx="13"/>
            <p:extLst>
              <p:ext uri="{D42A27DB-BD31-4B8C-83A1-F6EECF244321}">
                <p14:modId xmlns:p14="http://schemas.microsoft.com/office/powerpoint/2010/main" val="137825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1438428"/>
                    </a:ext>
                  </a:extLst>
                </a:gridCol>
                <a:gridCol w="1316737">
                  <a:extLst>
                    <a:ext uri="{9D8B030D-6E8A-4147-A177-3AD203B41FA5}">
                      <a16:colId xmlns:a16="http://schemas.microsoft.com/office/drawing/2014/main" val="1261958075"/>
                    </a:ext>
                  </a:extLst>
                </a:gridCol>
                <a:gridCol w="329184">
                  <a:extLst>
                    <a:ext uri="{9D8B030D-6E8A-4147-A177-3AD203B41FA5}">
                      <a16:colId xmlns:a16="http://schemas.microsoft.com/office/drawing/2014/main" val="4125440819"/>
                    </a:ext>
                  </a:extLst>
                </a:gridCol>
                <a:gridCol w="329184">
                  <a:extLst>
                    <a:ext uri="{9D8B030D-6E8A-4147-A177-3AD203B41FA5}">
                      <a16:colId xmlns:a16="http://schemas.microsoft.com/office/drawing/2014/main" val="1083158150"/>
                    </a:ext>
                  </a:extLst>
                </a:gridCol>
                <a:gridCol w="329184">
                  <a:extLst>
                    <a:ext uri="{9D8B030D-6E8A-4147-A177-3AD203B41FA5}">
                      <a16:colId xmlns:a16="http://schemas.microsoft.com/office/drawing/2014/main" val="564725199"/>
                    </a:ext>
                  </a:extLst>
                </a:gridCol>
                <a:gridCol w="329184">
                  <a:extLst>
                    <a:ext uri="{9D8B030D-6E8A-4147-A177-3AD203B41FA5}">
                      <a16:colId xmlns:a16="http://schemas.microsoft.com/office/drawing/2014/main" val="877407805"/>
                    </a:ext>
                  </a:extLst>
                </a:gridCol>
                <a:gridCol w="329184">
                  <a:extLst>
                    <a:ext uri="{9D8B030D-6E8A-4147-A177-3AD203B41FA5}">
                      <a16:colId xmlns:a16="http://schemas.microsoft.com/office/drawing/2014/main" val="3524115785"/>
                    </a:ext>
                  </a:extLst>
                </a:gridCol>
                <a:gridCol w="329184">
                  <a:extLst>
                    <a:ext uri="{9D8B030D-6E8A-4147-A177-3AD203B41FA5}">
                      <a16:colId xmlns:a16="http://schemas.microsoft.com/office/drawing/2014/main" val="1950524026"/>
                    </a:ext>
                  </a:extLst>
                </a:gridCol>
                <a:gridCol w="329184">
                  <a:extLst>
                    <a:ext uri="{9D8B030D-6E8A-4147-A177-3AD203B41FA5}">
                      <a16:colId xmlns:a16="http://schemas.microsoft.com/office/drawing/2014/main" val="826391573"/>
                    </a:ext>
                  </a:extLst>
                </a:gridCol>
                <a:gridCol w="329184">
                  <a:extLst>
                    <a:ext uri="{9D8B030D-6E8A-4147-A177-3AD203B41FA5}">
                      <a16:colId xmlns:a16="http://schemas.microsoft.com/office/drawing/2014/main" val="3064583477"/>
                    </a:ext>
                  </a:extLst>
                </a:gridCol>
                <a:gridCol w="329184">
                  <a:extLst>
                    <a:ext uri="{9D8B030D-6E8A-4147-A177-3AD203B41FA5}">
                      <a16:colId xmlns:a16="http://schemas.microsoft.com/office/drawing/2014/main" val="2735414527"/>
                    </a:ext>
                  </a:extLst>
                </a:gridCol>
                <a:gridCol w="329184">
                  <a:extLst>
                    <a:ext uri="{9D8B030D-6E8A-4147-A177-3AD203B41FA5}">
                      <a16:colId xmlns:a16="http://schemas.microsoft.com/office/drawing/2014/main" val="2943865456"/>
                    </a:ext>
                  </a:extLst>
                </a:gridCol>
                <a:gridCol w="329184">
                  <a:extLst>
                    <a:ext uri="{9D8B030D-6E8A-4147-A177-3AD203B41FA5}">
                      <a16:colId xmlns:a16="http://schemas.microsoft.com/office/drawing/2014/main" val="1728008957"/>
                    </a:ext>
                  </a:extLst>
                </a:gridCol>
                <a:gridCol w="329184">
                  <a:extLst>
                    <a:ext uri="{9D8B030D-6E8A-4147-A177-3AD203B41FA5}">
                      <a16:colId xmlns:a16="http://schemas.microsoft.com/office/drawing/2014/main" val="741559577"/>
                    </a:ext>
                  </a:extLst>
                </a:gridCol>
                <a:gridCol w="329184">
                  <a:extLst>
                    <a:ext uri="{9D8B030D-6E8A-4147-A177-3AD203B41FA5}">
                      <a16:colId xmlns:a16="http://schemas.microsoft.com/office/drawing/2014/main" val="1772625749"/>
                    </a:ext>
                  </a:extLst>
                </a:gridCol>
                <a:gridCol w="329184">
                  <a:extLst>
                    <a:ext uri="{9D8B030D-6E8A-4147-A177-3AD203B41FA5}">
                      <a16:colId xmlns:a16="http://schemas.microsoft.com/office/drawing/2014/main" val="3889168106"/>
                    </a:ext>
                  </a:extLst>
                </a:gridCol>
                <a:gridCol w="329184">
                  <a:extLst>
                    <a:ext uri="{9D8B030D-6E8A-4147-A177-3AD203B41FA5}">
                      <a16:colId xmlns:a16="http://schemas.microsoft.com/office/drawing/2014/main" val="1921559537"/>
                    </a:ext>
                  </a:extLst>
                </a:gridCol>
                <a:gridCol w="329184">
                  <a:extLst>
                    <a:ext uri="{9D8B030D-6E8A-4147-A177-3AD203B41FA5}">
                      <a16:colId xmlns:a16="http://schemas.microsoft.com/office/drawing/2014/main" val="547638733"/>
                    </a:ext>
                  </a:extLst>
                </a:gridCol>
                <a:gridCol w="329184">
                  <a:extLst>
                    <a:ext uri="{9D8B030D-6E8A-4147-A177-3AD203B41FA5}">
                      <a16:colId xmlns:a16="http://schemas.microsoft.com/office/drawing/2014/main" val="423978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340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- 2022-12-21 17:00:01</a:t>
                      </a:r>
                      <a:r>
                        <a:rPr kumimoji="0" lang="en-US" sz="1000" b="0" i="0" u="none" strike="noStrike" kern="1200" cap="none" spc="0" normalizeH="0" baseline="0" noProof="0">
                          <a:ln>
                            <a:noFill/>
                          </a:ln>
                          <a:solidFill>
                            <a:prstClr val="black"/>
                          </a:solidFill>
                          <a:effectLst/>
                          <a:uLnTx/>
                          <a:uFillTx/>
                          <a:latin typeface="+mn-lt"/>
                          <a:ea typeface="+mn-ea"/>
                          <a:cs typeface="+mn-cs"/>
                        </a:rPr>
                        <a:t>
 Each year during the holidays, FICOH hosts a gift drive to help those in need. Yesterday, FICOH associates packed up and delivered all our gifts and monetary donations to Kapiolani Medical Center for Women and Children, taking toys, art supplies, games, and even gift cards for moms-to-be. Mahalo to Kapiolani Medical Center for Women &amp; Children for their dedication to making the holidays special for hospitalized patients and their 'ohana.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https://quintly-image-storage.s3.amazonaws.com/17ae3836335657ff0a83f20c7d11e5e8/cbd9548cb2d6f62c6fd7f4828aa54bc3.jpg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27731486"/>
                  </a:ext>
                </a:extLst>
              </a:tr>
            </a:tbl>
          </a:graphicData>
        </a:graphic>
      </p:graphicFrame>
      <p:sp>
        <p:nvSpPr>
          <p:cNvPr id="4" name="Text Placeholder 3">
            <a:extLst>
              <a:ext uri="{FF2B5EF4-FFF2-40B4-BE49-F238E27FC236}">
                <a16:creationId xmlns:a16="http://schemas.microsoft.com/office/drawing/2014/main" id="{64A7FBF4-BA8A-4214-BED0-79F2A17A44B3}"/>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801858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CE606-754B-4CA8-AAC0-7AEE028A57B9}"/>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6DD0C9AA-12F1-4631-B21F-5CA3CC7085D0}"/>
              </a:ext>
            </a:extLst>
          </p:cNvPr>
          <p:cNvGraphicFramePr>
            <a:graphicFrameLocks noGrp="1"/>
          </p:cNvGraphicFramePr>
          <p:nvPr>
            <p:ph type="tbl" sz="quarter" idx="13"/>
            <p:extLst>
              <p:ext uri="{D42A27DB-BD31-4B8C-83A1-F6EECF244321}">
                <p14:modId xmlns:p14="http://schemas.microsoft.com/office/powerpoint/2010/main" val="167966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1818983"/>
                    </a:ext>
                  </a:extLst>
                </a:gridCol>
                <a:gridCol w="1316737">
                  <a:extLst>
                    <a:ext uri="{9D8B030D-6E8A-4147-A177-3AD203B41FA5}">
                      <a16:colId xmlns:a16="http://schemas.microsoft.com/office/drawing/2014/main" val="3579784582"/>
                    </a:ext>
                  </a:extLst>
                </a:gridCol>
                <a:gridCol w="329184">
                  <a:extLst>
                    <a:ext uri="{9D8B030D-6E8A-4147-A177-3AD203B41FA5}">
                      <a16:colId xmlns:a16="http://schemas.microsoft.com/office/drawing/2014/main" val="2493728343"/>
                    </a:ext>
                  </a:extLst>
                </a:gridCol>
                <a:gridCol w="329184">
                  <a:extLst>
                    <a:ext uri="{9D8B030D-6E8A-4147-A177-3AD203B41FA5}">
                      <a16:colId xmlns:a16="http://schemas.microsoft.com/office/drawing/2014/main" val="1273091567"/>
                    </a:ext>
                  </a:extLst>
                </a:gridCol>
                <a:gridCol w="329184">
                  <a:extLst>
                    <a:ext uri="{9D8B030D-6E8A-4147-A177-3AD203B41FA5}">
                      <a16:colId xmlns:a16="http://schemas.microsoft.com/office/drawing/2014/main" val="914975826"/>
                    </a:ext>
                  </a:extLst>
                </a:gridCol>
                <a:gridCol w="329184">
                  <a:extLst>
                    <a:ext uri="{9D8B030D-6E8A-4147-A177-3AD203B41FA5}">
                      <a16:colId xmlns:a16="http://schemas.microsoft.com/office/drawing/2014/main" val="2072212308"/>
                    </a:ext>
                  </a:extLst>
                </a:gridCol>
                <a:gridCol w="329184">
                  <a:extLst>
                    <a:ext uri="{9D8B030D-6E8A-4147-A177-3AD203B41FA5}">
                      <a16:colId xmlns:a16="http://schemas.microsoft.com/office/drawing/2014/main" val="323291935"/>
                    </a:ext>
                  </a:extLst>
                </a:gridCol>
                <a:gridCol w="329184">
                  <a:extLst>
                    <a:ext uri="{9D8B030D-6E8A-4147-A177-3AD203B41FA5}">
                      <a16:colId xmlns:a16="http://schemas.microsoft.com/office/drawing/2014/main" val="19033248"/>
                    </a:ext>
                  </a:extLst>
                </a:gridCol>
                <a:gridCol w="329184">
                  <a:extLst>
                    <a:ext uri="{9D8B030D-6E8A-4147-A177-3AD203B41FA5}">
                      <a16:colId xmlns:a16="http://schemas.microsoft.com/office/drawing/2014/main" val="982168366"/>
                    </a:ext>
                  </a:extLst>
                </a:gridCol>
                <a:gridCol w="329184">
                  <a:extLst>
                    <a:ext uri="{9D8B030D-6E8A-4147-A177-3AD203B41FA5}">
                      <a16:colId xmlns:a16="http://schemas.microsoft.com/office/drawing/2014/main" val="142715996"/>
                    </a:ext>
                  </a:extLst>
                </a:gridCol>
                <a:gridCol w="329184">
                  <a:extLst>
                    <a:ext uri="{9D8B030D-6E8A-4147-A177-3AD203B41FA5}">
                      <a16:colId xmlns:a16="http://schemas.microsoft.com/office/drawing/2014/main" val="2767492833"/>
                    </a:ext>
                  </a:extLst>
                </a:gridCol>
                <a:gridCol w="329184">
                  <a:extLst>
                    <a:ext uri="{9D8B030D-6E8A-4147-A177-3AD203B41FA5}">
                      <a16:colId xmlns:a16="http://schemas.microsoft.com/office/drawing/2014/main" val="2936294497"/>
                    </a:ext>
                  </a:extLst>
                </a:gridCol>
                <a:gridCol w="329184">
                  <a:extLst>
                    <a:ext uri="{9D8B030D-6E8A-4147-A177-3AD203B41FA5}">
                      <a16:colId xmlns:a16="http://schemas.microsoft.com/office/drawing/2014/main" val="776132247"/>
                    </a:ext>
                  </a:extLst>
                </a:gridCol>
                <a:gridCol w="329184">
                  <a:extLst>
                    <a:ext uri="{9D8B030D-6E8A-4147-A177-3AD203B41FA5}">
                      <a16:colId xmlns:a16="http://schemas.microsoft.com/office/drawing/2014/main" val="200603556"/>
                    </a:ext>
                  </a:extLst>
                </a:gridCol>
                <a:gridCol w="329184">
                  <a:extLst>
                    <a:ext uri="{9D8B030D-6E8A-4147-A177-3AD203B41FA5}">
                      <a16:colId xmlns:a16="http://schemas.microsoft.com/office/drawing/2014/main" val="4053913446"/>
                    </a:ext>
                  </a:extLst>
                </a:gridCol>
                <a:gridCol w="329184">
                  <a:extLst>
                    <a:ext uri="{9D8B030D-6E8A-4147-A177-3AD203B41FA5}">
                      <a16:colId xmlns:a16="http://schemas.microsoft.com/office/drawing/2014/main" val="1766856660"/>
                    </a:ext>
                  </a:extLst>
                </a:gridCol>
                <a:gridCol w="329184">
                  <a:extLst>
                    <a:ext uri="{9D8B030D-6E8A-4147-A177-3AD203B41FA5}">
                      <a16:colId xmlns:a16="http://schemas.microsoft.com/office/drawing/2014/main" val="4219826543"/>
                    </a:ext>
                  </a:extLst>
                </a:gridCol>
                <a:gridCol w="329184">
                  <a:extLst>
                    <a:ext uri="{9D8B030D-6E8A-4147-A177-3AD203B41FA5}">
                      <a16:colId xmlns:a16="http://schemas.microsoft.com/office/drawing/2014/main" val="67677865"/>
                    </a:ext>
                  </a:extLst>
                </a:gridCol>
                <a:gridCol w="329184">
                  <a:extLst>
                    <a:ext uri="{9D8B030D-6E8A-4147-A177-3AD203B41FA5}">
                      <a16:colId xmlns:a16="http://schemas.microsoft.com/office/drawing/2014/main" val="572920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979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- 2022-12-12 17:00:05</a:t>
                      </a:r>
                      <a:r>
                        <a:rPr kumimoji="0" lang="en-US" sz="1000" b="0" i="0" u="none" strike="noStrike" kern="1200" cap="none" spc="0" normalizeH="0" baseline="0" noProof="0">
                          <a:ln>
                            <a:noFill/>
                          </a:ln>
                          <a:solidFill>
                            <a:prstClr val="black"/>
                          </a:solidFill>
                          <a:effectLst/>
                          <a:uLnTx/>
                          <a:uFillTx/>
                          <a:latin typeface="+mn-lt"/>
                          <a:ea typeface="+mn-ea"/>
                          <a:cs typeface="+mn-cs"/>
                        </a:rPr>
                        <a:t>
 Last week, FICOH associates from our main office in Honolulu took a midday walk to Honolulu Hale to admire the City Employee Christmas Tree Exhibition, the wreath contest, and the 55-foot Christmas tree out front. Mahalo to our Wellness Ambassador Committee (WAC) for planning this fun and healthy outing. #teamficoh #honolulucitylights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https://quintly-image-storage.s3.amazonaws.com/17ae3836335657ff0a83f20c7d11e5e8/b37eb0f24e5305110557fcd30b8411f2.jpg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4578419"/>
                  </a:ext>
                </a:extLst>
              </a:tr>
            </a:tbl>
          </a:graphicData>
        </a:graphic>
      </p:graphicFrame>
      <p:sp>
        <p:nvSpPr>
          <p:cNvPr id="4" name="Text Placeholder 3">
            <a:extLst>
              <a:ext uri="{FF2B5EF4-FFF2-40B4-BE49-F238E27FC236}">
                <a16:creationId xmlns:a16="http://schemas.microsoft.com/office/drawing/2014/main" id="{A6A59852-236F-411F-8039-FA467AFE0EF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552283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10337-7AAF-4EF1-A9C2-9D92F55B335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0BBE4E3-F79B-4195-8F1C-80728F1E9CB3}"/>
              </a:ext>
            </a:extLst>
          </p:cNvPr>
          <p:cNvGraphicFramePr>
            <a:graphicFrameLocks noGrp="1"/>
          </p:cNvGraphicFramePr>
          <p:nvPr>
            <p:ph type="tbl" sz="quarter" idx="13"/>
            <p:extLst>
              <p:ext uri="{D42A27DB-BD31-4B8C-83A1-F6EECF244321}">
                <p14:modId xmlns:p14="http://schemas.microsoft.com/office/powerpoint/2010/main" val="1881533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58710346"/>
                    </a:ext>
                  </a:extLst>
                </a:gridCol>
                <a:gridCol w="576072">
                  <a:extLst>
                    <a:ext uri="{9D8B030D-6E8A-4147-A177-3AD203B41FA5}">
                      <a16:colId xmlns:a16="http://schemas.microsoft.com/office/drawing/2014/main" val="1793166574"/>
                    </a:ext>
                  </a:extLst>
                </a:gridCol>
                <a:gridCol w="576072">
                  <a:extLst>
                    <a:ext uri="{9D8B030D-6E8A-4147-A177-3AD203B41FA5}">
                      <a16:colId xmlns:a16="http://schemas.microsoft.com/office/drawing/2014/main" val="45941806"/>
                    </a:ext>
                  </a:extLst>
                </a:gridCol>
                <a:gridCol w="576072">
                  <a:extLst>
                    <a:ext uri="{9D8B030D-6E8A-4147-A177-3AD203B41FA5}">
                      <a16:colId xmlns:a16="http://schemas.microsoft.com/office/drawing/2014/main" val="2264682508"/>
                    </a:ext>
                  </a:extLst>
                </a:gridCol>
                <a:gridCol w="576072">
                  <a:extLst>
                    <a:ext uri="{9D8B030D-6E8A-4147-A177-3AD203B41FA5}">
                      <a16:colId xmlns:a16="http://schemas.microsoft.com/office/drawing/2014/main" val="3583063840"/>
                    </a:ext>
                  </a:extLst>
                </a:gridCol>
                <a:gridCol w="576072">
                  <a:extLst>
                    <a:ext uri="{9D8B030D-6E8A-4147-A177-3AD203B41FA5}">
                      <a16:colId xmlns:a16="http://schemas.microsoft.com/office/drawing/2014/main" val="3967168705"/>
                    </a:ext>
                  </a:extLst>
                </a:gridCol>
                <a:gridCol w="576072">
                  <a:extLst>
                    <a:ext uri="{9D8B030D-6E8A-4147-A177-3AD203B41FA5}">
                      <a16:colId xmlns:a16="http://schemas.microsoft.com/office/drawing/2014/main" val="772673236"/>
                    </a:ext>
                  </a:extLst>
                </a:gridCol>
                <a:gridCol w="576072">
                  <a:extLst>
                    <a:ext uri="{9D8B030D-6E8A-4147-A177-3AD203B41FA5}">
                      <a16:colId xmlns:a16="http://schemas.microsoft.com/office/drawing/2014/main" val="1022550398"/>
                    </a:ext>
                  </a:extLst>
                </a:gridCol>
                <a:gridCol w="576072">
                  <a:extLst>
                    <a:ext uri="{9D8B030D-6E8A-4147-A177-3AD203B41FA5}">
                      <a16:colId xmlns:a16="http://schemas.microsoft.com/office/drawing/2014/main" val="3082061072"/>
                    </a:ext>
                  </a:extLst>
                </a:gridCol>
                <a:gridCol w="576072">
                  <a:extLst>
                    <a:ext uri="{9D8B030D-6E8A-4147-A177-3AD203B41FA5}">
                      <a16:colId xmlns:a16="http://schemas.microsoft.com/office/drawing/2014/main" val="463192812"/>
                    </a:ext>
                  </a:extLst>
                </a:gridCol>
                <a:gridCol w="576072">
                  <a:extLst>
                    <a:ext uri="{9D8B030D-6E8A-4147-A177-3AD203B41FA5}">
                      <a16:colId xmlns:a16="http://schemas.microsoft.com/office/drawing/2014/main" val="738297331"/>
                    </a:ext>
                  </a:extLst>
                </a:gridCol>
                <a:gridCol w="576072">
                  <a:extLst>
                    <a:ext uri="{9D8B030D-6E8A-4147-A177-3AD203B41FA5}">
                      <a16:colId xmlns:a16="http://schemas.microsoft.com/office/drawing/2014/main" val="986580828"/>
                    </a:ext>
                  </a:extLst>
                </a:gridCol>
                <a:gridCol w="576072">
                  <a:extLst>
                    <a:ext uri="{9D8B030D-6E8A-4147-A177-3AD203B41FA5}">
                      <a16:colId xmlns:a16="http://schemas.microsoft.com/office/drawing/2014/main" val="323568580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47099382"/>
                  </a:ext>
                </a:extLst>
              </a:tr>
              <a:tr h="370840">
                <a:tc>
                  <a:txBody>
                    <a:bodyPr/>
                    <a:lstStyle/>
                    <a:p>
                      <a:r>
                        <a:rPr lang="en-US" sz="1000"/>
                        <a:t>1194</a:t>
                      </a:r>
                    </a:p>
                  </a:txBody>
                  <a:tcPr/>
                </a:tc>
                <a:tc>
                  <a:txBody>
                    <a:bodyPr/>
                    <a:lstStyle/>
                    <a:p>
                      <a:r>
                        <a:rPr lang="en-US" sz="1000"/>
                        <a:t>1</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0.0387 %</a:t>
                      </a:r>
                    </a:p>
                  </a:txBody>
                  <a:tcPr/>
                </a:tc>
                <a:tc>
                  <a:txBody>
                    <a:bodyPr/>
                    <a:lstStyle/>
                    <a:p>
                      <a:r>
                        <a:rPr lang="en-US" sz="1000"/>
                        <a:t>0.0 %</a:t>
                      </a:r>
                    </a:p>
                  </a:txBody>
                  <a:tcPr/>
                </a:tc>
                <a:extLst>
                  <a:ext uri="{0D108BD9-81ED-4DB2-BD59-A6C34878D82A}">
                    <a16:rowId xmlns:a16="http://schemas.microsoft.com/office/drawing/2014/main" val="1767811561"/>
                  </a:ext>
                </a:extLst>
              </a:tr>
            </a:tbl>
          </a:graphicData>
        </a:graphic>
      </p:graphicFrame>
      <p:sp>
        <p:nvSpPr>
          <p:cNvPr id="4" name="Text Placeholder 3">
            <a:extLst>
              <a:ext uri="{FF2B5EF4-FFF2-40B4-BE49-F238E27FC236}">
                <a16:creationId xmlns:a16="http://schemas.microsoft.com/office/drawing/2014/main" id="{CA8A3DA2-B0A0-4459-ABA8-9141E71BB98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358303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EB41-87A7-422F-92A5-4E0CDD69306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D5EBD3C-869A-418D-ABD3-D0DB1410DDF0}"/>
              </a:ext>
            </a:extLst>
          </p:cNvPr>
          <p:cNvGraphicFramePr>
            <a:graphicFrameLocks noGrp="1"/>
          </p:cNvGraphicFramePr>
          <p:nvPr>
            <p:ph type="chart" sz="quarter" idx="13"/>
            <p:extLst>
              <p:ext uri="{D42A27DB-BD31-4B8C-83A1-F6EECF244321}">
                <p14:modId xmlns:p14="http://schemas.microsoft.com/office/powerpoint/2010/main" val="3431227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546BAF-C6E7-4E92-BD40-29E66072478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3478631-0629-4AEB-9E41-B872ADA52F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1165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3EB1F-0F45-4729-B49C-CAB5DA0B37E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A589F82-7CDC-413A-84DF-DC23D8DEC6B6}"/>
              </a:ext>
            </a:extLst>
          </p:cNvPr>
          <p:cNvGraphicFramePr>
            <a:graphicFrameLocks noGrp="1"/>
          </p:cNvGraphicFramePr>
          <p:nvPr>
            <p:ph type="chart" sz="quarter" idx="13"/>
            <p:extLst>
              <p:ext uri="{D42A27DB-BD31-4B8C-83A1-F6EECF244321}">
                <p14:modId xmlns:p14="http://schemas.microsoft.com/office/powerpoint/2010/main" val="1805404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CA044-4EBC-456D-8C76-F32CECCED9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8BFD46A-2CB3-464D-88DC-FAA534A98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5253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9233F-97F4-4204-816B-34323BF43FEE}"/>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2C3C478-AE3B-4361-B419-82AF3B91D018}"/>
              </a:ext>
            </a:extLst>
          </p:cNvPr>
          <p:cNvGraphicFramePr>
            <a:graphicFrameLocks noGrp="1"/>
          </p:cNvGraphicFramePr>
          <p:nvPr>
            <p:ph type="chart" sz="quarter" idx="13"/>
            <p:extLst>
              <p:ext uri="{D42A27DB-BD31-4B8C-83A1-F6EECF244321}">
                <p14:modId xmlns:p14="http://schemas.microsoft.com/office/powerpoint/2010/main" val="1234495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E9E60-DCA3-438E-B015-D84FDB26499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0A7961-30F9-4D32-946D-DFD7ECD15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25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28BB-9A4F-4D20-9B98-4323A9A6C000}"/>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962A461-6ECE-497E-B7DF-13A19CD094DB}"/>
              </a:ext>
            </a:extLst>
          </p:cNvPr>
          <p:cNvGraphicFramePr>
            <a:graphicFrameLocks noGrp="1"/>
          </p:cNvGraphicFramePr>
          <p:nvPr>
            <p:ph type="tbl" sz="quarter" idx="13"/>
            <p:extLst>
              <p:ext uri="{D42A27DB-BD31-4B8C-83A1-F6EECF244321}">
                <p14:modId xmlns:p14="http://schemas.microsoft.com/office/powerpoint/2010/main" val="503207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5684578"/>
                    </a:ext>
                  </a:extLst>
                </a:gridCol>
                <a:gridCol w="493776">
                  <a:extLst>
                    <a:ext uri="{9D8B030D-6E8A-4147-A177-3AD203B41FA5}">
                      <a16:colId xmlns:a16="http://schemas.microsoft.com/office/drawing/2014/main" val="2867240638"/>
                    </a:ext>
                  </a:extLst>
                </a:gridCol>
                <a:gridCol w="1069848">
                  <a:extLst>
                    <a:ext uri="{9D8B030D-6E8A-4147-A177-3AD203B41FA5}">
                      <a16:colId xmlns:a16="http://schemas.microsoft.com/office/drawing/2014/main" val="3882021918"/>
                    </a:ext>
                  </a:extLst>
                </a:gridCol>
                <a:gridCol w="1069848">
                  <a:extLst>
                    <a:ext uri="{9D8B030D-6E8A-4147-A177-3AD203B41FA5}">
                      <a16:colId xmlns:a16="http://schemas.microsoft.com/office/drawing/2014/main" val="511670055"/>
                    </a:ext>
                  </a:extLst>
                </a:gridCol>
                <a:gridCol w="1069848">
                  <a:extLst>
                    <a:ext uri="{9D8B030D-6E8A-4147-A177-3AD203B41FA5}">
                      <a16:colId xmlns:a16="http://schemas.microsoft.com/office/drawing/2014/main" val="2964805689"/>
                    </a:ext>
                  </a:extLst>
                </a:gridCol>
                <a:gridCol w="1069848">
                  <a:extLst>
                    <a:ext uri="{9D8B030D-6E8A-4147-A177-3AD203B41FA5}">
                      <a16:colId xmlns:a16="http://schemas.microsoft.com/office/drawing/2014/main" val="295406478"/>
                    </a:ext>
                  </a:extLst>
                </a:gridCol>
                <a:gridCol w="1069848">
                  <a:extLst>
                    <a:ext uri="{9D8B030D-6E8A-4147-A177-3AD203B41FA5}">
                      <a16:colId xmlns:a16="http://schemas.microsoft.com/office/drawing/2014/main" val="242705949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028530172"/>
                  </a:ext>
                </a:extLst>
              </a:tr>
              <a:tr h="370840">
                <a:tc>
                  <a:txBody>
                    <a:bodyPr/>
                    <a:lstStyle/>
                    <a:p>
                      <a:r>
                        <a:rPr lang="en-US" sz="1000" b="1"/>
                        <a:t>@FirstInsHI - 2022-12-14 13:08:04</a:t>
                      </a:r>
                      <a:r>
                        <a:rPr lang="en-US" sz="1000"/>
                        <a:t>
 Does your business frequently transport or exhibit valuable equipment or inventory? If so, you may need more than a standard business insurance policy. Get details&amp;gt;
https://t.co/7YlbNnvqo0</a:t>
                      </a:r>
                    </a:p>
                  </a:txBody>
                  <a:tcPr/>
                </a:tc>
                <a:tc>
                  <a:txBody>
                    <a:bodyPr/>
                    <a:lstStyle/>
                    <a:p>
                      <a:r>
                        <a:rPr lang="en-US" sz="1000"/>
                        <a:t>12/14/2022 19:05:32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0.0839 %</a:t>
                      </a:r>
                    </a:p>
                  </a:txBody>
                  <a:tcPr/>
                </a:tc>
                <a:extLst>
                  <a:ext uri="{0D108BD9-81ED-4DB2-BD59-A6C34878D82A}">
                    <a16:rowId xmlns:a16="http://schemas.microsoft.com/office/drawing/2014/main" val="467061350"/>
                  </a:ext>
                </a:extLst>
              </a:tr>
              <a:tr h="370840">
                <a:tc>
                  <a:txBody>
                    <a:bodyPr/>
                    <a:lstStyle/>
                    <a:p>
                      <a:r>
                        <a:rPr lang="en-US" sz="1000" b="1"/>
                        <a:t>@FirstInsHI - 2022-12-21 17:01:48</a:t>
                      </a:r>
                      <a:r>
                        <a:rPr lang="en-US" sz="1000"/>
                        <a:t>
 Each year during the holidays, FICOH hosts a gift drive to help those in need. Mahalo to @KapiolaniMedCtr for their dedication to making the holidays special for hospitalized patients and their 'ohana. https://t.co/3wnEnX17Nx</a:t>
                      </a:r>
                    </a:p>
                  </a:txBody>
                  <a:tcPr/>
                </a:tc>
                <a:tc>
                  <a:txBody>
                    <a:bodyPr/>
                    <a:lstStyle/>
                    <a:p>
                      <a:r>
                        <a:rPr lang="en-US" sz="1000"/>
                        <a:t>12/21/2022 19:06:17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0.0839 %</a:t>
                      </a:r>
                    </a:p>
                  </a:txBody>
                  <a:tcPr/>
                </a:tc>
                <a:extLst>
                  <a:ext uri="{0D108BD9-81ED-4DB2-BD59-A6C34878D82A}">
                    <a16:rowId xmlns:a16="http://schemas.microsoft.com/office/drawing/2014/main" val="2802696303"/>
                  </a:ext>
                </a:extLst>
              </a:tr>
              <a:tr h="370840">
                <a:tc>
                  <a:txBody>
                    <a:bodyPr/>
                    <a:lstStyle/>
                    <a:p>
                      <a:r>
                        <a:rPr lang="en-US" sz="1000" b="1"/>
                        <a:t>@FirstInsHI - 2022-12-06 17:01:50</a:t>
                      </a:r>
                      <a:r>
                        <a:rPr lang="en-US" sz="1000"/>
                        <a:t>
 Last Saturday, a dedicated group of our associates volunteered at Malama Learning Center's “food forest” site in Kunia named Awawalei. Interested in learning more about our three-year partnership with Malama Learning Center? Click the link below.
https://t.co/nu4WyVyvTE https://t.co/OSvmvMZjts</a:t>
                      </a:r>
                    </a:p>
                  </a:txBody>
                  <a:tcPr/>
                </a:tc>
                <a:tc>
                  <a:txBody>
                    <a:bodyPr/>
                    <a:lstStyle/>
                    <a:p>
                      <a:r>
                        <a:rPr lang="en-US" sz="1000"/>
                        <a:t>12/07/2022 07:05:34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0.0838 %</a:t>
                      </a:r>
                    </a:p>
                  </a:txBody>
                  <a:tcPr/>
                </a:tc>
                <a:extLst>
                  <a:ext uri="{0D108BD9-81ED-4DB2-BD59-A6C34878D82A}">
                    <a16:rowId xmlns:a16="http://schemas.microsoft.com/office/drawing/2014/main" val="227103377"/>
                  </a:ext>
                </a:extLst>
              </a:tr>
            </a:tbl>
          </a:graphicData>
        </a:graphic>
      </p:graphicFrame>
      <p:sp>
        <p:nvSpPr>
          <p:cNvPr id="4" name="Text Placeholder 3">
            <a:extLst>
              <a:ext uri="{FF2B5EF4-FFF2-40B4-BE49-F238E27FC236}">
                <a16:creationId xmlns:a16="http://schemas.microsoft.com/office/drawing/2014/main" id="{5B126E11-D8AC-4F90-90CE-6103B16A9871}"/>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20383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0BAB4-7B05-484C-A657-DCC7A6C307F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CBA8CEC3-37FF-449F-A9F4-09593A7D3FBF}"/>
              </a:ext>
            </a:extLst>
          </p:cNvPr>
          <p:cNvGraphicFramePr>
            <a:graphicFrameLocks noGrp="1"/>
          </p:cNvGraphicFramePr>
          <p:nvPr>
            <p:ph type="tbl" sz="quarter" idx="13"/>
            <p:extLst>
              <p:ext uri="{D42A27DB-BD31-4B8C-83A1-F6EECF244321}">
                <p14:modId xmlns:p14="http://schemas.microsoft.com/office/powerpoint/2010/main" val="596146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07517413"/>
                    </a:ext>
                  </a:extLst>
                </a:gridCol>
                <a:gridCol w="576072">
                  <a:extLst>
                    <a:ext uri="{9D8B030D-6E8A-4147-A177-3AD203B41FA5}">
                      <a16:colId xmlns:a16="http://schemas.microsoft.com/office/drawing/2014/main" val="1336260612"/>
                    </a:ext>
                  </a:extLst>
                </a:gridCol>
                <a:gridCol w="576072">
                  <a:extLst>
                    <a:ext uri="{9D8B030D-6E8A-4147-A177-3AD203B41FA5}">
                      <a16:colId xmlns:a16="http://schemas.microsoft.com/office/drawing/2014/main" val="2545743941"/>
                    </a:ext>
                  </a:extLst>
                </a:gridCol>
                <a:gridCol w="576072">
                  <a:extLst>
                    <a:ext uri="{9D8B030D-6E8A-4147-A177-3AD203B41FA5}">
                      <a16:colId xmlns:a16="http://schemas.microsoft.com/office/drawing/2014/main" val="1566253584"/>
                    </a:ext>
                  </a:extLst>
                </a:gridCol>
                <a:gridCol w="576072">
                  <a:extLst>
                    <a:ext uri="{9D8B030D-6E8A-4147-A177-3AD203B41FA5}">
                      <a16:colId xmlns:a16="http://schemas.microsoft.com/office/drawing/2014/main" val="2900080774"/>
                    </a:ext>
                  </a:extLst>
                </a:gridCol>
                <a:gridCol w="576072">
                  <a:extLst>
                    <a:ext uri="{9D8B030D-6E8A-4147-A177-3AD203B41FA5}">
                      <a16:colId xmlns:a16="http://schemas.microsoft.com/office/drawing/2014/main" val="2080848465"/>
                    </a:ext>
                  </a:extLst>
                </a:gridCol>
                <a:gridCol w="576072">
                  <a:extLst>
                    <a:ext uri="{9D8B030D-6E8A-4147-A177-3AD203B41FA5}">
                      <a16:colId xmlns:a16="http://schemas.microsoft.com/office/drawing/2014/main" val="1998029438"/>
                    </a:ext>
                  </a:extLst>
                </a:gridCol>
                <a:gridCol w="576072">
                  <a:extLst>
                    <a:ext uri="{9D8B030D-6E8A-4147-A177-3AD203B41FA5}">
                      <a16:colId xmlns:a16="http://schemas.microsoft.com/office/drawing/2014/main" val="1463364613"/>
                    </a:ext>
                  </a:extLst>
                </a:gridCol>
                <a:gridCol w="576072">
                  <a:extLst>
                    <a:ext uri="{9D8B030D-6E8A-4147-A177-3AD203B41FA5}">
                      <a16:colId xmlns:a16="http://schemas.microsoft.com/office/drawing/2014/main" val="4025577659"/>
                    </a:ext>
                  </a:extLst>
                </a:gridCol>
                <a:gridCol w="576072">
                  <a:extLst>
                    <a:ext uri="{9D8B030D-6E8A-4147-A177-3AD203B41FA5}">
                      <a16:colId xmlns:a16="http://schemas.microsoft.com/office/drawing/2014/main" val="24920031"/>
                    </a:ext>
                  </a:extLst>
                </a:gridCol>
                <a:gridCol w="576072">
                  <a:extLst>
                    <a:ext uri="{9D8B030D-6E8A-4147-A177-3AD203B41FA5}">
                      <a16:colId xmlns:a16="http://schemas.microsoft.com/office/drawing/2014/main" val="985701183"/>
                    </a:ext>
                  </a:extLst>
                </a:gridCol>
                <a:gridCol w="576072">
                  <a:extLst>
                    <a:ext uri="{9D8B030D-6E8A-4147-A177-3AD203B41FA5}">
                      <a16:colId xmlns:a16="http://schemas.microsoft.com/office/drawing/2014/main" val="2284731598"/>
                    </a:ext>
                  </a:extLst>
                </a:gridCol>
                <a:gridCol w="576072">
                  <a:extLst>
                    <a:ext uri="{9D8B030D-6E8A-4147-A177-3AD203B41FA5}">
                      <a16:colId xmlns:a16="http://schemas.microsoft.com/office/drawing/2014/main" val="2978114396"/>
                    </a:ext>
                  </a:extLst>
                </a:gridCol>
                <a:gridCol w="576072">
                  <a:extLst>
                    <a:ext uri="{9D8B030D-6E8A-4147-A177-3AD203B41FA5}">
                      <a16:colId xmlns:a16="http://schemas.microsoft.com/office/drawing/2014/main" val="49470075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611295129"/>
                  </a:ext>
                </a:extLst>
              </a:tr>
              <a:tr h="370840">
                <a:tc>
                  <a:txBody>
                    <a:bodyPr/>
                    <a:lstStyle/>
                    <a:p>
                      <a:r>
                        <a:rPr lang="en-US" sz="1000"/>
                        <a:t>3852</a:t>
                      </a:r>
                    </a:p>
                  </a:txBody>
                  <a:tcPr/>
                </a:tc>
                <a:tc>
                  <a:txBody>
                    <a:bodyPr/>
                    <a:lstStyle/>
                    <a:p>
                      <a:r>
                        <a:rPr lang="en-US" sz="1000"/>
                        <a:t>38</a:t>
                      </a:r>
                    </a:p>
                  </a:txBody>
                  <a:tcPr/>
                </a:tc>
                <a:tc>
                  <a:txBody>
                    <a:bodyPr/>
                    <a:lstStyle/>
                    <a:p>
                      <a:r>
                        <a:rPr lang="en-US" sz="1000"/>
                        <a:t>6</a:t>
                      </a:r>
                    </a:p>
                  </a:txBody>
                  <a:tcPr/>
                </a:tc>
                <a:tc>
                  <a:txBody>
                    <a:bodyPr/>
                    <a:lstStyle/>
                    <a:p>
                      <a:r>
                        <a:rPr lang="en-US" sz="1000"/>
                        <a:t>283</a:t>
                      </a:r>
                    </a:p>
                  </a:txBody>
                  <a:tcPr/>
                </a:tc>
                <a:tc>
                  <a:txBody>
                    <a:bodyPr/>
                    <a:lstStyle/>
                    <a:p>
                      <a:r>
                        <a:rPr lang="en-US" sz="1000"/>
                        <a:t>47.166666666667</a:t>
                      </a:r>
                    </a:p>
                  </a:txBody>
                  <a:tcPr/>
                </a:tc>
                <a:tc>
                  <a:txBody>
                    <a:bodyPr/>
                    <a:lstStyle/>
                    <a:p>
                      <a:r>
                        <a:rPr lang="en-US" sz="1000"/>
                        <a:t>2</a:t>
                      </a:r>
                    </a:p>
                  </a:txBody>
                  <a:tcPr/>
                </a:tc>
                <a:tc>
                  <a:txBody>
                    <a:bodyPr/>
                    <a:lstStyle/>
                    <a:p>
                      <a:r>
                        <a:rPr lang="en-US" sz="1000"/>
                        <a:t>5</a:t>
                      </a:r>
                    </a:p>
                  </a:txBody>
                  <a:tcPr/>
                </a:tc>
                <a:tc>
                  <a:txBody>
                    <a:bodyPr/>
                    <a:lstStyle/>
                    <a:p>
                      <a:r>
                        <a:rPr lang="en-US" sz="1000"/>
                        <a:t>0.83333333333333</a:t>
                      </a:r>
                    </a:p>
                  </a:txBody>
                  <a:tcPr/>
                </a:tc>
                <a:tc>
                  <a:txBody>
                    <a:bodyPr/>
                    <a:lstStyle/>
                    <a:p>
                      <a:r>
                        <a:rPr lang="en-US" sz="1000"/>
                        <a:t>1616</a:t>
                      </a:r>
                    </a:p>
                  </a:txBody>
                  <a:tcPr/>
                </a:tc>
                <a:tc>
                  <a:txBody>
                    <a:bodyPr/>
                    <a:lstStyle/>
                    <a:p>
                      <a:r>
                        <a:rPr lang="en-US" sz="1000"/>
                        <a:t>269.33333333333</a:t>
                      </a:r>
                    </a:p>
                  </a:txBody>
                  <a:tcPr/>
                </a:tc>
                <a:tc>
                  <a:txBody>
                    <a:bodyPr/>
                    <a:lstStyle/>
                    <a:p>
                      <a:r>
                        <a:rPr lang="en-US" sz="1000"/>
                        <a:t>9023</a:t>
                      </a:r>
                    </a:p>
                  </a:txBody>
                  <a:tcPr/>
                </a:tc>
                <a:tc>
                  <a:txBody>
                    <a:bodyPr/>
                    <a:lstStyle/>
                    <a:p>
                      <a:r>
                        <a:rPr lang="en-US" sz="1000"/>
                        <a:t>1503.8333333333</a:t>
                      </a:r>
                    </a:p>
                  </a:txBody>
                  <a:tcPr/>
                </a:tc>
                <a:tc>
                  <a:txBody>
                    <a:bodyPr/>
                    <a:lstStyle/>
                    <a:p>
                      <a:r>
                        <a:rPr lang="en-US" sz="1000"/>
                        <a:t>19.703755957917 %</a:t>
                      </a:r>
                    </a:p>
                  </a:txBody>
                  <a:tcPr/>
                </a:tc>
                <a:tc>
                  <a:txBody>
                    <a:bodyPr/>
                    <a:lstStyle/>
                    <a:p>
                      <a:r>
                        <a:rPr lang="en-US" sz="1000"/>
                        <a:t>0</a:t>
                      </a:r>
                    </a:p>
                  </a:txBody>
                  <a:tcPr/>
                </a:tc>
                <a:extLst>
                  <a:ext uri="{0D108BD9-81ED-4DB2-BD59-A6C34878D82A}">
                    <a16:rowId xmlns:a16="http://schemas.microsoft.com/office/drawing/2014/main" val="714635548"/>
                  </a:ext>
                </a:extLst>
              </a:tr>
            </a:tbl>
          </a:graphicData>
        </a:graphic>
      </p:graphicFrame>
      <p:sp>
        <p:nvSpPr>
          <p:cNvPr id="4" name="Text Placeholder 3">
            <a:extLst>
              <a:ext uri="{FF2B5EF4-FFF2-40B4-BE49-F238E27FC236}">
                <a16:creationId xmlns:a16="http://schemas.microsoft.com/office/drawing/2014/main" id="{AC1A7212-4028-4957-A658-5D7E07B96147}"/>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256917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EF411-142C-49EC-AC2F-3715DAD9EE4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CD2BAD48-AECA-4BFD-A7B7-42FCA23117CA}"/>
              </a:ext>
            </a:extLst>
          </p:cNvPr>
          <p:cNvGraphicFramePr>
            <a:graphicFrameLocks noGrp="1"/>
          </p:cNvGraphicFramePr>
          <p:nvPr>
            <p:ph type="chart" sz="quarter" idx="13"/>
            <p:extLst>
              <p:ext uri="{D42A27DB-BD31-4B8C-83A1-F6EECF244321}">
                <p14:modId xmlns:p14="http://schemas.microsoft.com/office/powerpoint/2010/main" val="2036763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0606C-F3F5-4202-A6D2-74F856BD6B9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1879C23-4B8C-451E-A18E-FD17B7C159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731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891B-3D0C-4503-AE01-DC51F2A4E34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66FE426-CFCE-44A6-BDA8-48744A912360}"/>
              </a:ext>
            </a:extLst>
          </p:cNvPr>
          <p:cNvGraphicFramePr>
            <a:graphicFrameLocks noGrp="1"/>
          </p:cNvGraphicFramePr>
          <p:nvPr>
            <p:ph type="chart" sz="quarter" idx="13"/>
            <p:extLst>
              <p:ext uri="{D42A27DB-BD31-4B8C-83A1-F6EECF244321}">
                <p14:modId xmlns:p14="http://schemas.microsoft.com/office/powerpoint/2010/main" val="2219252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E733EC-D7A9-4AE8-8EF9-606EE115CA6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D5900D1-A00F-40E3-BB26-48169FDB9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365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4F580-CFE7-4584-B3A4-66122E62B189}"/>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16DC1F0-16E6-494C-ABCF-D2BFB3AB3313}"/>
              </a:ext>
            </a:extLst>
          </p:cNvPr>
          <p:cNvGraphicFramePr>
            <a:graphicFrameLocks noGrp="1"/>
          </p:cNvGraphicFramePr>
          <p:nvPr>
            <p:ph type="chart" sz="quarter" idx="13"/>
            <p:extLst>
              <p:ext uri="{D42A27DB-BD31-4B8C-83A1-F6EECF244321}">
                <p14:modId xmlns:p14="http://schemas.microsoft.com/office/powerpoint/2010/main" val="2220443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92CF58-9A23-476E-AF65-F142CBBC336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A2D371A-DD99-4BA4-AECF-983D388C4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072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7FEA2-80CF-4140-B573-DEB2A39111B5}"/>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ABEE6CD5-6D0B-4BAA-AD8E-B12E71C0B3EF}"/>
              </a:ext>
            </a:extLst>
          </p:cNvPr>
          <p:cNvGraphicFramePr>
            <a:graphicFrameLocks noGrp="1"/>
          </p:cNvGraphicFramePr>
          <p:nvPr>
            <p:ph type="chart" sz="quarter" idx="13"/>
            <p:extLst>
              <p:ext uri="{D42A27DB-BD31-4B8C-83A1-F6EECF244321}">
                <p14:modId xmlns:p14="http://schemas.microsoft.com/office/powerpoint/2010/main" val="3129527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45470-591E-4D1B-8E69-04D16840362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6637E12-E6B4-4956-9BE9-A796D42A4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5692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6CC8E-70E9-492E-812E-BB94EFADD6EE}"/>
              </a:ext>
            </a:extLst>
          </p:cNvPr>
          <p:cNvSpPr>
            <a:spLocks noGrp="1"/>
          </p:cNvSpPr>
          <p:nvPr>
            <p:ph type="title"/>
          </p:nvPr>
        </p:nvSpPr>
        <p:spPr/>
        <p:txBody>
          <a:bodyPr/>
          <a:lstStyle/>
          <a:p>
            <a:r>
              <a:rPr lang="en-US"/>
              <a:t>LinkedIn Posts Table | FICOH - 1 of 2</a:t>
            </a:r>
          </a:p>
        </p:txBody>
      </p:sp>
      <p:graphicFrame>
        <p:nvGraphicFramePr>
          <p:cNvPr id="5" name="Table Placeholder 4">
            <a:extLst>
              <a:ext uri="{FF2B5EF4-FFF2-40B4-BE49-F238E27FC236}">
                <a16:creationId xmlns:a16="http://schemas.microsoft.com/office/drawing/2014/main" id="{5C17D5E5-565C-40A3-B158-4BDF32EB8073}"/>
              </a:ext>
            </a:extLst>
          </p:cNvPr>
          <p:cNvGraphicFramePr>
            <a:graphicFrameLocks noGrp="1"/>
          </p:cNvGraphicFramePr>
          <p:nvPr>
            <p:ph type="tbl" sz="quarter" idx="13"/>
            <p:extLst>
              <p:ext uri="{D42A27DB-BD31-4B8C-83A1-F6EECF244321}">
                <p14:modId xmlns:p14="http://schemas.microsoft.com/office/powerpoint/2010/main" val="214362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05741028"/>
                    </a:ext>
                  </a:extLst>
                </a:gridCol>
                <a:gridCol w="740664">
                  <a:extLst>
                    <a:ext uri="{9D8B030D-6E8A-4147-A177-3AD203B41FA5}">
                      <a16:colId xmlns:a16="http://schemas.microsoft.com/office/drawing/2014/main" val="3590167526"/>
                    </a:ext>
                  </a:extLst>
                </a:gridCol>
                <a:gridCol w="740664">
                  <a:extLst>
                    <a:ext uri="{9D8B030D-6E8A-4147-A177-3AD203B41FA5}">
                      <a16:colId xmlns:a16="http://schemas.microsoft.com/office/drawing/2014/main" val="4138852635"/>
                    </a:ext>
                  </a:extLst>
                </a:gridCol>
                <a:gridCol w="740664">
                  <a:extLst>
                    <a:ext uri="{9D8B030D-6E8A-4147-A177-3AD203B41FA5}">
                      <a16:colId xmlns:a16="http://schemas.microsoft.com/office/drawing/2014/main" val="903474072"/>
                    </a:ext>
                  </a:extLst>
                </a:gridCol>
                <a:gridCol w="740664">
                  <a:extLst>
                    <a:ext uri="{9D8B030D-6E8A-4147-A177-3AD203B41FA5}">
                      <a16:colId xmlns:a16="http://schemas.microsoft.com/office/drawing/2014/main" val="1077906806"/>
                    </a:ext>
                  </a:extLst>
                </a:gridCol>
                <a:gridCol w="740664">
                  <a:extLst>
                    <a:ext uri="{9D8B030D-6E8A-4147-A177-3AD203B41FA5}">
                      <a16:colId xmlns:a16="http://schemas.microsoft.com/office/drawing/2014/main" val="3911799227"/>
                    </a:ext>
                  </a:extLst>
                </a:gridCol>
                <a:gridCol w="740664">
                  <a:extLst>
                    <a:ext uri="{9D8B030D-6E8A-4147-A177-3AD203B41FA5}">
                      <a16:colId xmlns:a16="http://schemas.microsoft.com/office/drawing/2014/main" val="3863883679"/>
                    </a:ext>
                  </a:extLst>
                </a:gridCol>
                <a:gridCol w="740664">
                  <a:extLst>
                    <a:ext uri="{9D8B030D-6E8A-4147-A177-3AD203B41FA5}">
                      <a16:colId xmlns:a16="http://schemas.microsoft.com/office/drawing/2014/main" val="1444022407"/>
                    </a:ext>
                  </a:extLst>
                </a:gridCol>
                <a:gridCol w="740664">
                  <a:extLst>
                    <a:ext uri="{9D8B030D-6E8A-4147-A177-3AD203B41FA5}">
                      <a16:colId xmlns:a16="http://schemas.microsoft.com/office/drawing/2014/main" val="185152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3482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- 2022-12-08 17:07:52</a:t>
                      </a:r>
                      <a:r>
                        <a:rPr kumimoji="0" lang="en-US" sz="1000" b="0" i="0" u="none" strike="noStrike" kern="1200" cap="none" spc="0" normalizeH="0" baseline="0" noProof="0">
                          <a:ln>
                            <a:noFill/>
                          </a:ln>
                          <a:solidFill>
                            <a:prstClr val="black"/>
                          </a:solidFill>
                          <a:effectLst/>
                          <a:uLnTx/>
                          <a:uFillTx/>
                          <a:latin typeface="+mn-lt"/>
                          <a:ea typeface="+mn-ea"/>
                          <a:cs typeface="+mn-cs"/>
                        </a:rPr>
                        <a:t>
 Our UH fall interns completed their internship with a final presentation to FICOH's leadership team yesterday. After several months learning about FICOH's business, they shared recommendations spanning from new products to recruitment and marketing concepts. We were thoroughly impressed by their professional and in-depth presentation and confidence. These talented students have a bright future ahead of them!
University of Hawai‘i - Shidler College of Business
Cobalt Zucker
Jaden Morga
Stancen Abbey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12.545739675902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6613899"/>
                  </a:ext>
                </a:extLst>
              </a:tr>
            </a:tbl>
          </a:graphicData>
        </a:graphic>
      </p:graphicFrame>
      <p:sp>
        <p:nvSpPr>
          <p:cNvPr id="4" name="Text Placeholder 3">
            <a:extLst>
              <a:ext uri="{FF2B5EF4-FFF2-40B4-BE49-F238E27FC236}">
                <a16:creationId xmlns:a16="http://schemas.microsoft.com/office/drawing/2014/main" id="{7E72CA5D-1753-4E7A-8F17-919AE7D89D7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508626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19868-9DA6-41FE-A729-FB28B95D4C97}"/>
              </a:ext>
            </a:extLst>
          </p:cNvPr>
          <p:cNvSpPr>
            <a:spLocks noGrp="1"/>
          </p:cNvSpPr>
          <p:nvPr>
            <p:ph type="title"/>
          </p:nvPr>
        </p:nvSpPr>
        <p:spPr/>
        <p:txBody>
          <a:bodyPr/>
          <a:lstStyle/>
          <a:p>
            <a:r>
              <a:rPr lang="en-US"/>
              <a:t>LinkedIn Posts Table | FICOH - 2 of 2</a:t>
            </a:r>
          </a:p>
        </p:txBody>
      </p:sp>
      <p:graphicFrame>
        <p:nvGraphicFramePr>
          <p:cNvPr id="5" name="Table Placeholder 4">
            <a:extLst>
              <a:ext uri="{FF2B5EF4-FFF2-40B4-BE49-F238E27FC236}">
                <a16:creationId xmlns:a16="http://schemas.microsoft.com/office/drawing/2014/main" id="{A9DA1121-45AF-47AC-836A-67A0EE16FF0C}"/>
              </a:ext>
            </a:extLst>
          </p:cNvPr>
          <p:cNvGraphicFramePr>
            <a:graphicFrameLocks noGrp="1"/>
          </p:cNvGraphicFramePr>
          <p:nvPr>
            <p:ph type="tbl" sz="quarter" idx="13"/>
            <p:extLst>
              <p:ext uri="{D42A27DB-BD31-4B8C-83A1-F6EECF244321}">
                <p14:modId xmlns:p14="http://schemas.microsoft.com/office/powerpoint/2010/main" val="127481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41100462"/>
                    </a:ext>
                  </a:extLst>
                </a:gridCol>
                <a:gridCol w="740664">
                  <a:extLst>
                    <a:ext uri="{9D8B030D-6E8A-4147-A177-3AD203B41FA5}">
                      <a16:colId xmlns:a16="http://schemas.microsoft.com/office/drawing/2014/main" val="1117648540"/>
                    </a:ext>
                  </a:extLst>
                </a:gridCol>
                <a:gridCol w="740664">
                  <a:extLst>
                    <a:ext uri="{9D8B030D-6E8A-4147-A177-3AD203B41FA5}">
                      <a16:colId xmlns:a16="http://schemas.microsoft.com/office/drawing/2014/main" val="155783271"/>
                    </a:ext>
                  </a:extLst>
                </a:gridCol>
                <a:gridCol w="740664">
                  <a:extLst>
                    <a:ext uri="{9D8B030D-6E8A-4147-A177-3AD203B41FA5}">
                      <a16:colId xmlns:a16="http://schemas.microsoft.com/office/drawing/2014/main" val="4181168495"/>
                    </a:ext>
                  </a:extLst>
                </a:gridCol>
                <a:gridCol w="740664">
                  <a:extLst>
                    <a:ext uri="{9D8B030D-6E8A-4147-A177-3AD203B41FA5}">
                      <a16:colId xmlns:a16="http://schemas.microsoft.com/office/drawing/2014/main" val="3840454450"/>
                    </a:ext>
                  </a:extLst>
                </a:gridCol>
                <a:gridCol w="740664">
                  <a:extLst>
                    <a:ext uri="{9D8B030D-6E8A-4147-A177-3AD203B41FA5}">
                      <a16:colId xmlns:a16="http://schemas.microsoft.com/office/drawing/2014/main" val="2063240102"/>
                    </a:ext>
                  </a:extLst>
                </a:gridCol>
                <a:gridCol w="740664">
                  <a:extLst>
                    <a:ext uri="{9D8B030D-6E8A-4147-A177-3AD203B41FA5}">
                      <a16:colId xmlns:a16="http://schemas.microsoft.com/office/drawing/2014/main" val="3734658895"/>
                    </a:ext>
                  </a:extLst>
                </a:gridCol>
                <a:gridCol w="740664">
                  <a:extLst>
                    <a:ext uri="{9D8B030D-6E8A-4147-A177-3AD203B41FA5}">
                      <a16:colId xmlns:a16="http://schemas.microsoft.com/office/drawing/2014/main" val="3083806177"/>
                    </a:ext>
                  </a:extLst>
                </a:gridCol>
                <a:gridCol w="740664">
                  <a:extLst>
                    <a:ext uri="{9D8B030D-6E8A-4147-A177-3AD203B41FA5}">
                      <a16:colId xmlns:a16="http://schemas.microsoft.com/office/drawing/2014/main" val="206553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1328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- 2022-12-13 17:05:04</a:t>
                      </a:r>
                      <a:r>
                        <a:rPr kumimoji="0" lang="en-US" sz="1000" b="0" i="0" u="none" strike="noStrike" kern="1200" cap="none" spc="0" normalizeH="0" baseline="0" noProof="0">
                          <a:ln>
                            <a:noFill/>
                          </a:ln>
                          <a:solidFill>
                            <a:prstClr val="black"/>
                          </a:solidFill>
                          <a:effectLst/>
                          <a:uLnTx/>
                          <a:uFillTx/>
                          <a:latin typeface="+mn-lt"/>
                          <a:ea typeface="+mn-ea"/>
                          <a:cs typeface="+mn-cs"/>
                        </a:rPr>
                        <a:t>
 Last Friday, we gathered at Ala Moana Hotel by Mantra for a winter wonderland holiday celebration! We enjoyed a delicious breakfast, fun games, and door prizes that a few lucky associates got to take home. In the holiday spirit of giving, FICOH collected gifts or monetary donations to support Kapiolani Medical Center for Women and Children. #holidayparty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47.843331680714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869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- 2022-12-12 18:51:44</a:t>
                      </a:r>
                      <a:r>
                        <a:rPr kumimoji="0" lang="en-US" sz="1000" b="0" i="0" u="none" strike="noStrike" kern="1200" cap="none" spc="0" normalizeH="0" baseline="0" noProof="0">
                          <a:ln>
                            <a:noFill/>
                          </a:ln>
                          <a:solidFill>
                            <a:prstClr val="black"/>
                          </a:solidFill>
                          <a:effectLst/>
                          <a:uLnTx/>
                          <a:uFillTx/>
                          <a:latin typeface="+mn-lt"/>
                          <a:ea typeface="+mn-ea"/>
                          <a:cs typeface="+mn-cs"/>
                        </a:rPr>
                        <a:t>
 Last week, FICOH associates from our main office in Honolulu took a midday walk to Honolulu Hale to admire the City Employee Christmas Tree Exhibition, the wreath contest, and the 55-foot Christmas tree out front. Mahalo to our Wellness Ambassador Committee (WAC) for planning this fun and healthy outing. #teamficoh #honolulucitylights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9.6209912536443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9563477"/>
                  </a:ext>
                </a:extLst>
              </a:tr>
            </a:tbl>
          </a:graphicData>
        </a:graphic>
      </p:graphicFrame>
      <p:sp>
        <p:nvSpPr>
          <p:cNvPr id="4" name="Text Placeholder 3">
            <a:extLst>
              <a:ext uri="{FF2B5EF4-FFF2-40B4-BE49-F238E27FC236}">
                <a16:creationId xmlns:a16="http://schemas.microsoft.com/office/drawing/2014/main" id="{DB180E89-8A7A-43F2-B13D-D9CA5B8F55AF}"/>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44214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104EC-AFCE-4670-8D04-C2194AB59A9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E9E7B4E-B517-491C-9775-3540B4D83D06}"/>
              </a:ext>
            </a:extLst>
          </p:cNvPr>
          <p:cNvGraphicFramePr>
            <a:graphicFrameLocks noGrp="1"/>
          </p:cNvGraphicFramePr>
          <p:nvPr>
            <p:ph type="tbl" sz="quarter" idx="13"/>
            <p:extLst>
              <p:ext uri="{D42A27DB-BD31-4B8C-83A1-F6EECF244321}">
                <p14:modId xmlns:p14="http://schemas.microsoft.com/office/powerpoint/2010/main" val="31188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1696089"/>
                    </a:ext>
                  </a:extLst>
                </a:gridCol>
                <a:gridCol w="658368">
                  <a:extLst>
                    <a:ext uri="{9D8B030D-6E8A-4147-A177-3AD203B41FA5}">
                      <a16:colId xmlns:a16="http://schemas.microsoft.com/office/drawing/2014/main" val="3573617770"/>
                    </a:ext>
                  </a:extLst>
                </a:gridCol>
                <a:gridCol w="658368">
                  <a:extLst>
                    <a:ext uri="{9D8B030D-6E8A-4147-A177-3AD203B41FA5}">
                      <a16:colId xmlns:a16="http://schemas.microsoft.com/office/drawing/2014/main" val="1704171938"/>
                    </a:ext>
                  </a:extLst>
                </a:gridCol>
                <a:gridCol w="658368">
                  <a:extLst>
                    <a:ext uri="{9D8B030D-6E8A-4147-A177-3AD203B41FA5}">
                      <a16:colId xmlns:a16="http://schemas.microsoft.com/office/drawing/2014/main" val="232092322"/>
                    </a:ext>
                  </a:extLst>
                </a:gridCol>
                <a:gridCol w="658368">
                  <a:extLst>
                    <a:ext uri="{9D8B030D-6E8A-4147-A177-3AD203B41FA5}">
                      <a16:colId xmlns:a16="http://schemas.microsoft.com/office/drawing/2014/main" val="391639692"/>
                    </a:ext>
                  </a:extLst>
                </a:gridCol>
                <a:gridCol w="658368">
                  <a:extLst>
                    <a:ext uri="{9D8B030D-6E8A-4147-A177-3AD203B41FA5}">
                      <a16:colId xmlns:a16="http://schemas.microsoft.com/office/drawing/2014/main" val="643599577"/>
                    </a:ext>
                  </a:extLst>
                </a:gridCol>
                <a:gridCol w="658368">
                  <a:extLst>
                    <a:ext uri="{9D8B030D-6E8A-4147-A177-3AD203B41FA5}">
                      <a16:colId xmlns:a16="http://schemas.microsoft.com/office/drawing/2014/main" val="1564397962"/>
                    </a:ext>
                  </a:extLst>
                </a:gridCol>
                <a:gridCol w="658368">
                  <a:extLst>
                    <a:ext uri="{9D8B030D-6E8A-4147-A177-3AD203B41FA5}">
                      <a16:colId xmlns:a16="http://schemas.microsoft.com/office/drawing/2014/main" val="673843035"/>
                    </a:ext>
                  </a:extLst>
                </a:gridCol>
                <a:gridCol w="658368">
                  <a:extLst>
                    <a:ext uri="{9D8B030D-6E8A-4147-A177-3AD203B41FA5}">
                      <a16:colId xmlns:a16="http://schemas.microsoft.com/office/drawing/2014/main" val="1766060571"/>
                    </a:ext>
                  </a:extLst>
                </a:gridCol>
                <a:gridCol w="658368">
                  <a:extLst>
                    <a:ext uri="{9D8B030D-6E8A-4147-A177-3AD203B41FA5}">
                      <a16:colId xmlns:a16="http://schemas.microsoft.com/office/drawing/2014/main" val="26777137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585770274"/>
                  </a:ext>
                </a:extLst>
              </a:tr>
              <a:tr h="370840">
                <a:tc>
                  <a:txBody>
                    <a:bodyPr/>
                    <a:lstStyle/>
                    <a:p>
                      <a:r>
                        <a:rPr lang="en-US" sz="1000"/>
                        <a:t>firstinshi</a:t>
                      </a:r>
                    </a:p>
                  </a:txBody>
                  <a:tcPr/>
                </a:tc>
                <a:tc>
                  <a:txBody>
                    <a:bodyPr/>
                    <a:lstStyle/>
                    <a:p>
                      <a:r>
                        <a:rPr lang="en-US" sz="1000"/>
                        <a:t>2739</a:t>
                      </a:r>
                    </a:p>
                  </a:txBody>
                  <a:tcPr/>
                </a:tc>
                <a:tc>
                  <a:txBody>
                    <a:bodyPr/>
                    <a:lstStyle/>
                    <a:p>
                      <a:r>
                        <a:rPr lang="en-US" sz="1000"/>
                        <a:t>-7</a:t>
                      </a:r>
                    </a:p>
                  </a:txBody>
                  <a:tcPr/>
                </a:tc>
                <a:tc>
                  <a:txBody>
                    <a:bodyPr/>
                    <a:lstStyle/>
                    <a:p>
                      <a:r>
                        <a:rPr lang="en-US" sz="1000"/>
                        <a:t>4</a:t>
                      </a:r>
                    </a:p>
                  </a:txBody>
                  <a:tcPr/>
                </a:tc>
                <a:tc>
                  <a:txBody>
                    <a:bodyPr/>
                    <a:lstStyle/>
                    <a:p>
                      <a:r>
                        <a:rPr lang="en-US" sz="1000"/>
                        <a:t>4</a:t>
                      </a:r>
                    </a:p>
                  </a:txBody>
                  <a:tcPr/>
                </a:tc>
                <a:tc>
                  <a:txBody>
                    <a:bodyPr/>
                    <a:lstStyle/>
                    <a:p>
                      <a:r>
                        <a:rPr lang="en-US" sz="1000"/>
                        <a:t>1</a:t>
                      </a:r>
                    </a:p>
                  </a:txBody>
                  <a:tcPr/>
                </a:tc>
                <a:tc>
                  <a:txBody>
                    <a:bodyPr/>
                    <a:lstStyle/>
                    <a:p>
                      <a:r>
                        <a:rPr lang="en-US" sz="1000"/>
                        <a:t>4</a:t>
                      </a:r>
                    </a:p>
                  </a:txBody>
                  <a:tcPr/>
                </a:tc>
                <a:tc>
                  <a:txBody>
                    <a:bodyPr/>
                    <a:lstStyle/>
                    <a:p>
                      <a:r>
                        <a:rPr lang="en-US" sz="1000"/>
                        <a:t>13</a:t>
                      </a:r>
                    </a:p>
                  </a:txBody>
                  <a:tcPr/>
                </a:tc>
                <a:tc>
                  <a:txBody>
                    <a:bodyPr/>
                    <a:lstStyle/>
                    <a:p>
                      <a:r>
                        <a:rPr lang="en-US" sz="1000"/>
                        <a:t>435</a:t>
                      </a:r>
                    </a:p>
                  </a:txBody>
                  <a:tcPr/>
                </a:tc>
                <a:tc>
                  <a:txBody>
                    <a:bodyPr/>
                    <a:lstStyle/>
                    <a:p>
                      <a:r>
                        <a:rPr lang="en-US" sz="1000"/>
                        <a:t>11</a:t>
                      </a:r>
                    </a:p>
                  </a:txBody>
                  <a:tcPr/>
                </a:tc>
                <a:extLst>
                  <a:ext uri="{0D108BD9-81ED-4DB2-BD59-A6C34878D82A}">
                    <a16:rowId xmlns:a16="http://schemas.microsoft.com/office/drawing/2014/main" val="3405683445"/>
                  </a:ext>
                </a:extLst>
              </a:tr>
            </a:tbl>
          </a:graphicData>
        </a:graphic>
      </p:graphicFrame>
      <p:sp>
        <p:nvSpPr>
          <p:cNvPr id="4" name="Text Placeholder 3">
            <a:extLst>
              <a:ext uri="{FF2B5EF4-FFF2-40B4-BE49-F238E27FC236}">
                <a16:creationId xmlns:a16="http://schemas.microsoft.com/office/drawing/2014/main" id="{0F162E0B-D7CF-4752-9388-C08BA28A9CD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566309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6346B-48F7-4DB4-91AA-8FAA6C37150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5B5F6D2-6C2E-40FE-8674-086EC5825A0D}"/>
              </a:ext>
            </a:extLst>
          </p:cNvPr>
          <p:cNvGraphicFramePr>
            <a:graphicFrameLocks noGrp="1"/>
          </p:cNvGraphicFramePr>
          <p:nvPr>
            <p:ph type="chart" sz="quarter" idx="13"/>
            <p:extLst>
              <p:ext uri="{D42A27DB-BD31-4B8C-83A1-F6EECF244321}">
                <p14:modId xmlns:p14="http://schemas.microsoft.com/office/powerpoint/2010/main" val="1683005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0461C-601C-4034-99AB-B770101BCC0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837279D-6886-41A6-BE1D-8D3451379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361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0D241-6789-4312-8FF3-4BF08268430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AFE31EB5-6658-4BA2-B913-D1477AE22588}"/>
              </a:ext>
            </a:extLst>
          </p:cNvPr>
          <p:cNvGraphicFramePr>
            <a:graphicFrameLocks noGrp="1"/>
          </p:cNvGraphicFramePr>
          <p:nvPr>
            <p:ph type="chart" sz="quarter" idx="13"/>
            <p:extLst>
              <p:ext uri="{D42A27DB-BD31-4B8C-83A1-F6EECF244321}">
                <p14:modId xmlns:p14="http://schemas.microsoft.com/office/powerpoint/2010/main" val="3311620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F4D5BE-9E40-4462-9170-29239F5243C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E103559-58BC-4E7A-AE0F-CC0C9DA307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7631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6B6A-2A3B-4855-9A87-E2EC4FA0CCF0}"/>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62FC0FB-C85C-4077-A8FF-03C045A7C458}"/>
              </a:ext>
            </a:extLst>
          </p:cNvPr>
          <p:cNvGraphicFramePr>
            <a:graphicFrameLocks noGrp="1"/>
          </p:cNvGraphicFramePr>
          <p:nvPr>
            <p:ph type="chart" sz="quarter" idx="13"/>
            <p:extLst>
              <p:ext uri="{D42A27DB-BD31-4B8C-83A1-F6EECF244321}">
                <p14:modId xmlns:p14="http://schemas.microsoft.com/office/powerpoint/2010/main" val="3444326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F49E6-EAEE-4328-9AAF-D64111F4A6D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BF9036E-9825-4505-A1C3-0351C1A99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2136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B8412-3045-4F01-81A1-86EAF2B17E09}"/>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0F8B7CE9-5E16-4269-87A0-DE14C44855B0}"/>
              </a:ext>
            </a:extLst>
          </p:cNvPr>
          <p:cNvGraphicFramePr>
            <a:graphicFrameLocks noGrp="1"/>
          </p:cNvGraphicFramePr>
          <p:nvPr>
            <p:ph type="chart" sz="quarter" idx="13"/>
            <p:extLst>
              <p:ext uri="{D42A27DB-BD31-4B8C-83A1-F6EECF244321}">
                <p14:modId xmlns:p14="http://schemas.microsoft.com/office/powerpoint/2010/main" val="2105042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79977B-6CEB-4EFF-8164-B242B987FCA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4A3F324-0A64-48AF-99D0-B3E1E4903E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59505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E34E-F96E-449E-8DEC-C340BF048E09}"/>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0E70D5F1-36EF-46B4-9720-A46398F2637E}"/>
              </a:ext>
            </a:extLst>
          </p:cNvPr>
          <p:cNvGraphicFramePr>
            <a:graphicFrameLocks noGrp="1"/>
          </p:cNvGraphicFramePr>
          <p:nvPr>
            <p:ph type="tbl" sz="quarter" idx="13"/>
            <p:extLst>
              <p:ext uri="{D42A27DB-BD31-4B8C-83A1-F6EECF244321}">
                <p14:modId xmlns:p14="http://schemas.microsoft.com/office/powerpoint/2010/main" val="219244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05086015"/>
                    </a:ext>
                  </a:extLst>
                </a:gridCol>
                <a:gridCol w="987552">
                  <a:extLst>
                    <a:ext uri="{9D8B030D-6E8A-4147-A177-3AD203B41FA5}">
                      <a16:colId xmlns:a16="http://schemas.microsoft.com/office/drawing/2014/main" val="2114879663"/>
                    </a:ext>
                  </a:extLst>
                </a:gridCol>
                <a:gridCol w="987552">
                  <a:extLst>
                    <a:ext uri="{9D8B030D-6E8A-4147-A177-3AD203B41FA5}">
                      <a16:colId xmlns:a16="http://schemas.microsoft.com/office/drawing/2014/main" val="858905574"/>
                    </a:ext>
                  </a:extLst>
                </a:gridCol>
                <a:gridCol w="987552">
                  <a:extLst>
                    <a:ext uri="{9D8B030D-6E8A-4147-A177-3AD203B41FA5}">
                      <a16:colId xmlns:a16="http://schemas.microsoft.com/office/drawing/2014/main" val="2101204350"/>
                    </a:ext>
                  </a:extLst>
                </a:gridCol>
                <a:gridCol w="987552">
                  <a:extLst>
                    <a:ext uri="{9D8B030D-6E8A-4147-A177-3AD203B41FA5}">
                      <a16:colId xmlns:a16="http://schemas.microsoft.com/office/drawing/2014/main" val="341446005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89417875"/>
                  </a:ext>
                </a:extLst>
              </a:tr>
              <a:tr h="370840">
                <a:tc>
                  <a:txBody>
                    <a:bodyPr/>
                    <a:lstStyle/>
                    <a:p>
                      <a:r>
                        <a:rPr lang="en-US" sz="1000" b="1"/>
                        <a:t>firstinshi - 2022-12-15 17:01:45</a:t>
                      </a:r>
                      <a:r>
                        <a:rPr lang="en-US" sz="1000"/>
                        <a:t>
 Meet Malia W. of our Marketing &amp; Agency Relations department. She has been a valued member of our #FICOHFamily since June 2021 and is dedicated to making sure our agencies' experience with FICOH is a positive one. Learn more about Malia, including her customer service philosophy, by swiping left.</a:t>
                      </a:r>
                    </a:p>
                  </a:txBody>
                  <a:tcPr/>
                </a:tc>
                <a:tc>
                  <a:txBody>
                    <a:bodyPr/>
                    <a:lstStyle/>
                    <a:p>
                      <a:r>
                        <a:rPr lang="en-US" sz="1000"/>
                        <a:t>84</a:t>
                      </a:r>
                    </a:p>
                  </a:txBody>
                  <a:tcPr/>
                </a:tc>
                <a:tc>
                  <a:txBody>
                    <a:bodyPr/>
                    <a:lstStyle/>
                    <a:p>
                      <a:r>
                        <a:rPr lang="en-US" sz="1000"/>
                        <a:t>10</a:t>
                      </a:r>
                    </a:p>
                  </a:txBody>
                  <a:tcPr/>
                </a:tc>
                <a:tc>
                  <a:txBody>
                    <a:bodyPr/>
                    <a:lstStyle/>
                    <a:p>
                      <a:r>
                        <a:rPr lang="en-US" sz="1000"/>
                        <a:t>3.4257 %</a:t>
                      </a:r>
                    </a:p>
                  </a:txBody>
                  <a:tcPr/>
                </a:tc>
                <a:tc>
                  <a:txBody>
                    <a:bodyPr/>
                    <a:lstStyle/>
                    <a:p>
                      <a:r>
                        <a:rPr lang="en-US" sz="1000"/>
                        <a:t>Carousel</a:t>
                      </a:r>
                    </a:p>
                  </a:txBody>
                  <a:tcPr/>
                </a:tc>
                <a:extLst>
                  <a:ext uri="{0D108BD9-81ED-4DB2-BD59-A6C34878D82A}">
                    <a16:rowId xmlns:a16="http://schemas.microsoft.com/office/drawing/2014/main" val="100835825"/>
                  </a:ext>
                </a:extLst>
              </a:tr>
              <a:tr h="370840">
                <a:tc>
                  <a:txBody>
                    <a:bodyPr/>
                    <a:lstStyle/>
                    <a:p>
                      <a:r>
                        <a:rPr lang="en-US" sz="1000" b="1"/>
                        <a:t>firstinshi - 2022-12-13 17:02:17</a:t>
                      </a:r>
                      <a:r>
                        <a:rPr lang="en-US" sz="1000"/>
                        <a:t>
 Last Friday, we gathered at Ala Moana Hotel by Mantra for a winter wonderland holiday celebration! We enjoyed a delicious breakfast, fun games, and door prizes that a few lucky associates got to take home. In the holiday spirit of giving, FICOH collected gifts or monetary donations to support Kapiolani Medical Center for Women and Children. #holidayparty</a:t>
                      </a:r>
                    </a:p>
                  </a:txBody>
                  <a:tcPr/>
                </a:tc>
                <a:tc>
                  <a:txBody>
                    <a:bodyPr/>
                    <a:lstStyle/>
                    <a:p>
                      <a:r>
                        <a:rPr lang="en-US" sz="1000"/>
                        <a:t>55</a:t>
                      </a:r>
                    </a:p>
                  </a:txBody>
                  <a:tcPr/>
                </a:tc>
                <a:tc>
                  <a:txBody>
                    <a:bodyPr/>
                    <a:lstStyle/>
                    <a:p>
                      <a:r>
                        <a:rPr lang="en-US" sz="1000"/>
                        <a:t>0</a:t>
                      </a:r>
                    </a:p>
                  </a:txBody>
                  <a:tcPr/>
                </a:tc>
                <a:tc>
                  <a:txBody>
                    <a:bodyPr/>
                    <a:lstStyle/>
                    <a:p>
                      <a:r>
                        <a:rPr lang="en-US" sz="1000"/>
                        <a:t>2.0036 %</a:t>
                      </a:r>
                    </a:p>
                  </a:txBody>
                  <a:tcPr/>
                </a:tc>
                <a:tc>
                  <a:txBody>
                    <a:bodyPr/>
                    <a:lstStyle/>
                    <a:p>
                      <a:r>
                        <a:rPr lang="en-US" sz="1000"/>
                        <a:t>Carousel</a:t>
                      </a:r>
                    </a:p>
                  </a:txBody>
                  <a:tcPr/>
                </a:tc>
                <a:extLst>
                  <a:ext uri="{0D108BD9-81ED-4DB2-BD59-A6C34878D82A}">
                    <a16:rowId xmlns:a16="http://schemas.microsoft.com/office/drawing/2014/main" val="4137784457"/>
                  </a:ext>
                </a:extLst>
              </a:tr>
              <a:tr h="370840">
                <a:tc>
                  <a:txBody>
                    <a:bodyPr/>
                    <a:lstStyle/>
                    <a:p>
                      <a:r>
                        <a:rPr lang="en-US" sz="1000" b="1"/>
                        <a:t>firstinshi - 2022-12-12 17:00:47</a:t>
                      </a:r>
                      <a:r>
                        <a:rPr lang="en-US" sz="1000"/>
                        <a:t>
 Last week, FICOH associates from our main office in Honolulu took a midday walk to Honolulu Hale to admire the City Employee Christmas Tree Exhibition, the wreath contest, and the 55-foot Christmas tree out front. Mahalo to our Wellness Ambassador Committee (WAC) for planning this fun and healthy outing. #teamficoh #honolulucitylights</a:t>
                      </a:r>
                    </a:p>
                  </a:txBody>
                  <a:tcPr/>
                </a:tc>
                <a:tc>
                  <a:txBody>
                    <a:bodyPr/>
                    <a:lstStyle/>
                    <a:p>
                      <a:r>
                        <a:rPr lang="en-US" sz="1000"/>
                        <a:t>49</a:t>
                      </a:r>
                    </a:p>
                  </a:txBody>
                  <a:tcPr/>
                </a:tc>
                <a:tc>
                  <a:txBody>
                    <a:bodyPr/>
                    <a:lstStyle/>
                    <a:p>
                      <a:r>
                        <a:rPr lang="en-US" sz="1000"/>
                        <a:t>0</a:t>
                      </a:r>
                    </a:p>
                  </a:txBody>
                  <a:tcPr/>
                </a:tc>
                <a:tc>
                  <a:txBody>
                    <a:bodyPr/>
                    <a:lstStyle/>
                    <a:p>
                      <a:r>
                        <a:rPr lang="en-US" sz="1000"/>
                        <a:t>1.7864 %</a:t>
                      </a:r>
                    </a:p>
                  </a:txBody>
                  <a:tcPr/>
                </a:tc>
                <a:tc>
                  <a:txBody>
                    <a:bodyPr/>
                    <a:lstStyle/>
                    <a:p>
                      <a:r>
                        <a:rPr lang="en-US" sz="1000"/>
                        <a:t>Image</a:t>
                      </a:r>
                    </a:p>
                  </a:txBody>
                  <a:tcPr/>
                </a:tc>
                <a:extLst>
                  <a:ext uri="{0D108BD9-81ED-4DB2-BD59-A6C34878D82A}">
                    <a16:rowId xmlns:a16="http://schemas.microsoft.com/office/drawing/2014/main" val="1571078739"/>
                  </a:ext>
                </a:extLst>
              </a:tr>
            </a:tbl>
          </a:graphicData>
        </a:graphic>
      </p:graphicFrame>
      <p:sp>
        <p:nvSpPr>
          <p:cNvPr id="4" name="Text Placeholder 3">
            <a:extLst>
              <a:ext uri="{FF2B5EF4-FFF2-40B4-BE49-F238E27FC236}">
                <a16:creationId xmlns:a16="http://schemas.microsoft.com/office/drawing/2014/main" id="{A96B36E5-42CE-4E4C-BA84-A8DCA255FE0A}"/>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1843449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D355-F747-48E8-803A-68A368E0DE04}"/>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307F78F8-2E50-48F5-A2FE-9B63FD00F3C9}"/>
              </a:ext>
            </a:extLst>
          </p:cNvPr>
          <p:cNvGraphicFramePr>
            <a:graphicFrameLocks noGrp="1"/>
          </p:cNvGraphicFramePr>
          <p:nvPr>
            <p:ph type="tbl" sz="quarter" idx="13"/>
            <p:extLst>
              <p:ext uri="{D42A27DB-BD31-4B8C-83A1-F6EECF244321}">
                <p14:modId xmlns:p14="http://schemas.microsoft.com/office/powerpoint/2010/main" val="1456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26910145"/>
                    </a:ext>
                  </a:extLst>
                </a:gridCol>
                <a:gridCol w="1069848">
                  <a:extLst>
                    <a:ext uri="{9D8B030D-6E8A-4147-A177-3AD203B41FA5}">
                      <a16:colId xmlns:a16="http://schemas.microsoft.com/office/drawing/2014/main" val="2949564851"/>
                    </a:ext>
                  </a:extLst>
                </a:gridCol>
                <a:gridCol w="493776">
                  <a:extLst>
                    <a:ext uri="{9D8B030D-6E8A-4147-A177-3AD203B41FA5}">
                      <a16:colId xmlns:a16="http://schemas.microsoft.com/office/drawing/2014/main" val="1049582214"/>
                    </a:ext>
                  </a:extLst>
                </a:gridCol>
                <a:gridCol w="1069848">
                  <a:extLst>
                    <a:ext uri="{9D8B030D-6E8A-4147-A177-3AD203B41FA5}">
                      <a16:colId xmlns:a16="http://schemas.microsoft.com/office/drawing/2014/main" val="2216789585"/>
                    </a:ext>
                  </a:extLst>
                </a:gridCol>
                <a:gridCol w="1069848">
                  <a:extLst>
                    <a:ext uri="{9D8B030D-6E8A-4147-A177-3AD203B41FA5}">
                      <a16:colId xmlns:a16="http://schemas.microsoft.com/office/drawing/2014/main" val="2956131772"/>
                    </a:ext>
                  </a:extLst>
                </a:gridCol>
                <a:gridCol w="1069848">
                  <a:extLst>
                    <a:ext uri="{9D8B030D-6E8A-4147-A177-3AD203B41FA5}">
                      <a16:colId xmlns:a16="http://schemas.microsoft.com/office/drawing/2014/main" val="151022015"/>
                    </a:ext>
                  </a:extLst>
                </a:gridCol>
                <a:gridCol w="1069848">
                  <a:extLst>
                    <a:ext uri="{9D8B030D-6E8A-4147-A177-3AD203B41FA5}">
                      <a16:colId xmlns:a16="http://schemas.microsoft.com/office/drawing/2014/main" val="3492436766"/>
                    </a:ext>
                  </a:extLst>
                </a:gridCol>
                <a:gridCol w="1069848">
                  <a:extLst>
                    <a:ext uri="{9D8B030D-6E8A-4147-A177-3AD203B41FA5}">
                      <a16:colId xmlns:a16="http://schemas.microsoft.com/office/drawing/2014/main" val="144577641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123526612"/>
                  </a:ext>
                </a:extLst>
              </a:tr>
              <a:tr h="370840">
                <a:tc>
                  <a:txBody>
                    <a:bodyPr/>
                    <a:lstStyle/>
                    <a:p>
                      <a:r>
                        <a:rPr lang="en-US" sz="1000"/>
                        <a:t>254</a:t>
                      </a:r>
                    </a:p>
                  </a:txBody>
                  <a:tcPr/>
                </a:tc>
                <a:tc>
                  <a:txBody>
                    <a:bodyPr/>
                    <a:lstStyle/>
                    <a:p>
                      <a:r>
                        <a:rPr lang="en-US" sz="1000"/>
                        <a:t>0.7976 %</a:t>
                      </a:r>
                    </a:p>
                  </a:txBody>
                  <a:tcPr/>
                </a:tc>
                <a:tc>
                  <a:txBody>
                    <a:bodyPr/>
                    <a:lstStyle/>
                    <a:p>
                      <a:r>
                        <a:rPr lang="en-US" sz="1000"/>
                        <a:t>0.20</a:t>
                      </a:r>
                    </a:p>
                  </a:txBody>
                  <a:tcPr/>
                </a:tc>
                <a:tc>
                  <a:txBody>
                    <a:bodyPr/>
                    <a:lstStyle/>
                    <a:p>
                      <a:r>
                        <a:rPr lang="en-US" sz="1000"/>
                        <a:t>87.29</a:t>
                      </a:r>
                    </a:p>
                  </a:txBody>
                  <a:tcPr/>
                </a:tc>
                <a:tc>
                  <a:txBody>
                    <a:bodyPr/>
                    <a:lstStyle/>
                    <a:p>
                      <a:r>
                        <a:rPr lang="en-US" sz="1000"/>
                        <a:t>85.04</a:t>
                      </a:r>
                    </a:p>
                  </a:txBody>
                  <a:tcPr/>
                </a:tc>
                <a:tc>
                  <a:txBody>
                    <a:bodyPr/>
                    <a:lstStyle/>
                    <a:p>
                      <a:r>
                        <a:rPr lang="en-US" sz="1000"/>
                        <a:t>69.16</a:t>
                      </a:r>
                    </a:p>
                  </a:txBody>
                  <a:tcPr/>
                </a:tc>
                <a:tc>
                  <a:txBody>
                    <a:bodyPr/>
                    <a:lstStyle/>
                    <a:p>
                      <a:r>
                        <a:rPr lang="en-US" sz="1000"/>
                        <a:t>22172</a:t>
                      </a:r>
                    </a:p>
                  </a:txBody>
                  <a:tcPr/>
                </a:tc>
                <a:tc>
                  <a:txBody>
                    <a:bodyPr/>
                    <a:lstStyle/>
                    <a:p>
                      <a:r>
                        <a:rPr lang="en-US" sz="1000"/>
                        <a:t>17567</a:t>
                      </a:r>
                    </a:p>
                  </a:txBody>
                  <a:tcPr/>
                </a:tc>
                <a:extLst>
                  <a:ext uri="{0D108BD9-81ED-4DB2-BD59-A6C34878D82A}">
                    <a16:rowId xmlns:a16="http://schemas.microsoft.com/office/drawing/2014/main" val="3918301944"/>
                  </a:ext>
                </a:extLst>
              </a:tr>
            </a:tbl>
          </a:graphicData>
        </a:graphic>
      </p:graphicFrame>
      <p:sp>
        <p:nvSpPr>
          <p:cNvPr id="4" name="Text Placeholder 3">
            <a:extLst>
              <a:ext uri="{FF2B5EF4-FFF2-40B4-BE49-F238E27FC236}">
                <a16:creationId xmlns:a16="http://schemas.microsoft.com/office/drawing/2014/main" id="{0FAEC06D-1104-4250-B5CB-977A9FB7CDE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673467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7039F-E469-48BA-B119-1B17CAF801F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C70066D2-78B2-4111-8635-18AE171C767E}"/>
              </a:ext>
            </a:extLst>
          </p:cNvPr>
          <p:cNvGraphicFramePr>
            <a:graphicFrameLocks noGrp="1"/>
          </p:cNvGraphicFramePr>
          <p:nvPr>
            <p:ph type="tbl" sz="quarter" idx="13"/>
            <p:extLst>
              <p:ext uri="{D42A27DB-BD31-4B8C-83A1-F6EECF244321}">
                <p14:modId xmlns:p14="http://schemas.microsoft.com/office/powerpoint/2010/main" val="340231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36950708"/>
                    </a:ext>
                  </a:extLst>
                </a:gridCol>
                <a:gridCol w="905256">
                  <a:extLst>
                    <a:ext uri="{9D8B030D-6E8A-4147-A177-3AD203B41FA5}">
                      <a16:colId xmlns:a16="http://schemas.microsoft.com/office/drawing/2014/main" val="2617851740"/>
                    </a:ext>
                  </a:extLst>
                </a:gridCol>
                <a:gridCol w="411480">
                  <a:extLst>
                    <a:ext uri="{9D8B030D-6E8A-4147-A177-3AD203B41FA5}">
                      <a16:colId xmlns:a16="http://schemas.microsoft.com/office/drawing/2014/main" val="715490629"/>
                    </a:ext>
                  </a:extLst>
                </a:gridCol>
                <a:gridCol w="905256">
                  <a:extLst>
                    <a:ext uri="{9D8B030D-6E8A-4147-A177-3AD203B41FA5}">
                      <a16:colId xmlns:a16="http://schemas.microsoft.com/office/drawing/2014/main" val="1054458699"/>
                    </a:ext>
                  </a:extLst>
                </a:gridCol>
                <a:gridCol w="905256">
                  <a:extLst>
                    <a:ext uri="{9D8B030D-6E8A-4147-A177-3AD203B41FA5}">
                      <a16:colId xmlns:a16="http://schemas.microsoft.com/office/drawing/2014/main" val="1002068407"/>
                    </a:ext>
                  </a:extLst>
                </a:gridCol>
                <a:gridCol w="905256">
                  <a:extLst>
                    <a:ext uri="{9D8B030D-6E8A-4147-A177-3AD203B41FA5}">
                      <a16:colId xmlns:a16="http://schemas.microsoft.com/office/drawing/2014/main" val="764373905"/>
                    </a:ext>
                  </a:extLst>
                </a:gridCol>
                <a:gridCol w="905256">
                  <a:extLst>
                    <a:ext uri="{9D8B030D-6E8A-4147-A177-3AD203B41FA5}">
                      <a16:colId xmlns:a16="http://schemas.microsoft.com/office/drawing/2014/main" val="2919418762"/>
                    </a:ext>
                  </a:extLst>
                </a:gridCol>
                <a:gridCol w="905256">
                  <a:extLst>
                    <a:ext uri="{9D8B030D-6E8A-4147-A177-3AD203B41FA5}">
                      <a16:colId xmlns:a16="http://schemas.microsoft.com/office/drawing/2014/main" val="1660809978"/>
                    </a:ext>
                  </a:extLst>
                </a:gridCol>
                <a:gridCol w="905256">
                  <a:extLst>
                    <a:ext uri="{9D8B030D-6E8A-4147-A177-3AD203B41FA5}">
                      <a16:colId xmlns:a16="http://schemas.microsoft.com/office/drawing/2014/main" val="180983060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208666247"/>
                  </a:ext>
                </a:extLst>
              </a:tr>
              <a:tr h="370840">
                <a:tc>
                  <a:txBody>
                    <a:bodyPr/>
                    <a:lstStyle/>
                    <a:p>
                      <a:r>
                        <a:rPr lang="en-US" sz="1000"/>
                        <a:t>8</a:t>
                      </a:r>
                    </a:p>
                  </a:txBody>
                  <a:tcPr/>
                </a:tc>
                <a:tc>
                  <a:txBody>
                    <a:bodyPr/>
                    <a:lstStyle/>
                    <a:p>
                      <a:r>
                        <a:rPr lang="en-US" sz="1000"/>
                        <a:t>0.6591 %</a:t>
                      </a:r>
                    </a:p>
                  </a:txBody>
                  <a:tcPr/>
                </a:tc>
                <a:tc>
                  <a:txBody>
                    <a:bodyPr/>
                    <a:lstStyle/>
                    <a:p>
                      <a:r>
                        <a:rPr lang="en-US" sz="1000"/>
                        <a:t>0.12</a:t>
                      </a:r>
                    </a:p>
                  </a:txBody>
                  <a:tcPr/>
                </a:tc>
                <a:tc>
                  <a:txBody>
                    <a:bodyPr/>
                    <a:lstStyle/>
                    <a:p>
                      <a:r>
                        <a:rPr lang="en-US" sz="1000"/>
                        <a:t>100.88</a:t>
                      </a:r>
                    </a:p>
                  </a:txBody>
                  <a:tcPr/>
                </a:tc>
                <a:tc>
                  <a:txBody>
                    <a:bodyPr/>
                    <a:lstStyle/>
                    <a:p>
                      <a:r>
                        <a:rPr lang="en-US" sz="1000"/>
                        <a:t>99.88</a:t>
                      </a:r>
                    </a:p>
                  </a:txBody>
                  <a:tcPr/>
                </a:tc>
                <a:tc>
                  <a:txBody>
                    <a:bodyPr/>
                    <a:lstStyle/>
                    <a:p>
                      <a:r>
                        <a:rPr lang="en-US" sz="1000"/>
                        <a:t>67.00</a:t>
                      </a:r>
                    </a:p>
                  </a:txBody>
                  <a:tcPr/>
                </a:tc>
                <a:tc>
                  <a:txBody>
                    <a:bodyPr/>
                    <a:lstStyle/>
                    <a:p>
                      <a:r>
                        <a:rPr lang="en-US" sz="1000"/>
                        <a:t>66.88</a:t>
                      </a:r>
                    </a:p>
                  </a:txBody>
                  <a:tcPr/>
                </a:tc>
                <a:tc>
                  <a:txBody>
                    <a:bodyPr/>
                    <a:lstStyle/>
                    <a:p>
                      <a:r>
                        <a:rPr lang="en-US" sz="1000"/>
                        <a:t>807</a:t>
                      </a:r>
                    </a:p>
                  </a:txBody>
                  <a:tcPr/>
                </a:tc>
                <a:tc>
                  <a:txBody>
                    <a:bodyPr/>
                    <a:lstStyle/>
                    <a:p>
                      <a:r>
                        <a:rPr lang="en-US" sz="1000"/>
                        <a:t>536</a:t>
                      </a:r>
                    </a:p>
                  </a:txBody>
                  <a:tcPr/>
                </a:tc>
                <a:extLst>
                  <a:ext uri="{0D108BD9-81ED-4DB2-BD59-A6C34878D82A}">
                    <a16:rowId xmlns:a16="http://schemas.microsoft.com/office/drawing/2014/main" val="351865537"/>
                  </a:ext>
                </a:extLst>
              </a:tr>
            </a:tbl>
          </a:graphicData>
        </a:graphic>
      </p:graphicFrame>
      <p:sp>
        <p:nvSpPr>
          <p:cNvPr id="4" name="Text Placeholder 3">
            <a:extLst>
              <a:ext uri="{FF2B5EF4-FFF2-40B4-BE49-F238E27FC236}">
                <a16:creationId xmlns:a16="http://schemas.microsoft.com/office/drawing/2014/main" id="{373B694D-0F2E-49D3-88F8-EB49D7CB17F8}"/>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405812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FA42-CC8B-4270-9725-3CBA0F1271A1}"/>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6C02EEF4-F117-4D0B-9232-6C16D91CB512}"/>
              </a:ext>
            </a:extLst>
          </p:cNvPr>
          <p:cNvGraphicFramePr>
            <a:graphicFrameLocks noGrp="1"/>
          </p:cNvGraphicFramePr>
          <p:nvPr>
            <p:ph type="tbl" sz="quarter" idx="13"/>
            <p:extLst>
              <p:ext uri="{D42A27DB-BD31-4B8C-83A1-F6EECF244321}">
                <p14:modId xmlns:p14="http://schemas.microsoft.com/office/powerpoint/2010/main" val="255203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68704959"/>
                    </a:ext>
                  </a:extLst>
                </a:gridCol>
                <a:gridCol w="1316736">
                  <a:extLst>
                    <a:ext uri="{9D8B030D-6E8A-4147-A177-3AD203B41FA5}">
                      <a16:colId xmlns:a16="http://schemas.microsoft.com/office/drawing/2014/main" val="2207545018"/>
                    </a:ext>
                  </a:extLst>
                </a:gridCol>
                <a:gridCol w="658368">
                  <a:extLst>
                    <a:ext uri="{9D8B030D-6E8A-4147-A177-3AD203B41FA5}">
                      <a16:colId xmlns:a16="http://schemas.microsoft.com/office/drawing/2014/main" val="90399260"/>
                    </a:ext>
                  </a:extLst>
                </a:gridCol>
                <a:gridCol w="658368">
                  <a:extLst>
                    <a:ext uri="{9D8B030D-6E8A-4147-A177-3AD203B41FA5}">
                      <a16:colId xmlns:a16="http://schemas.microsoft.com/office/drawing/2014/main" val="1433794351"/>
                    </a:ext>
                  </a:extLst>
                </a:gridCol>
                <a:gridCol w="658368">
                  <a:extLst>
                    <a:ext uri="{9D8B030D-6E8A-4147-A177-3AD203B41FA5}">
                      <a16:colId xmlns:a16="http://schemas.microsoft.com/office/drawing/2014/main" val="2419979351"/>
                    </a:ext>
                  </a:extLst>
                </a:gridCol>
                <a:gridCol w="658368">
                  <a:extLst>
                    <a:ext uri="{9D8B030D-6E8A-4147-A177-3AD203B41FA5}">
                      <a16:colId xmlns:a16="http://schemas.microsoft.com/office/drawing/2014/main" val="103919250"/>
                    </a:ext>
                  </a:extLst>
                </a:gridCol>
                <a:gridCol w="658368">
                  <a:extLst>
                    <a:ext uri="{9D8B030D-6E8A-4147-A177-3AD203B41FA5}">
                      <a16:colId xmlns:a16="http://schemas.microsoft.com/office/drawing/2014/main" val="1683075379"/>
                    </a:ext>
                  </a:extLst>
                </a:gridCol>
                <a:gridCol w="658368">
                  <a:extLst>
                    <a:ext uri="{9D8B030D-6E8A-4147-A177-3AD203B41FA5}">
                      <a16:colId xmlns:a16="http://schemas.microsoft.com/office/drawing/2014/main" val="4036315852"/>
                    </a:ext>
                  </a:extLst>
                </a:gridCol>
                <a:gridCol w="658368">
                  <a:extLst>
                    <a:ext uri="{9D8B030D-6E8A-4147-A177-3AD203B41FA5}">
                      <a16:colId xmlns:a16="http://schemas.microsoft.com/office/drawing/2014/main" val="1284967548"/>
                    </a:ext>
                  </a:extLst>
                </a:gridCol>
                <a:gridCol w="658368">
                  <a:extLst>
                    <a:ext uri="{9D8B030D-6E8A-4147-A177-3AD203B41FA5}">
                      <a16:colId xmlns:a16="http://schemas.microsoft.com/office/drawing/2014/main" val="3106188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9073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- 2022-12-30 02:11:47</a:t>
                      </a:r>
                      <a:r>
                        <a:rPr kumimoji="0" lang="en-US" sz="1000" b="0" i="0" u="none" strike="noStrike" kern="1200" cap="none" spc="0" normalizeH="0" baseline="0" noProof="0">
                          <a:ln>
                            <a:noFill/>
                          </a:ln>
                          <a:solidFill>
                            <a:prstClr val="black"/>
                          </a:solidFill>
                          <a:effectLst/>
                          <a:uLnTx/>
                          <a:uFillTx/>
                          <a:latin typeface="+mn-lt"/>
                          <a:ea typeface="+mn-ea"/>
                          <a:cs typeface="+mn-cs"/>
                        </a:rPr>
                        <a:t>
 #gobows  @hawaiiathletics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https://quintly-image-storage.s3.amazonaws.com/42a5b893a9726451877e4ab7634db126/bfb772642607cdef3bbdf1950f90b5ea.jpg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12/31/2022 02:06:33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6783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- 2022-12-30 01:35:24</a:t>
                      </a:r>
                      <a:r>
                        <a:rPr kumimoji="0" lang="en-US" sz="1000" b="0" i="0" u="none" strike="noStrike" kern="1200" cap="none" spc="0" normalizeH="0" baseline="0" noProof="0">
                          <a:ln>
                            <a:noFill/>
                          </a:ln>
                          <a:solidFill>
                            <a:prstClr val="black"/>
                          </a:solidFill>
                          <a:effectLst/>
                          <a:uLnTx/>
                          <a:uFillTx/>
                          <a:latin typeface="+mn-lt"/>
                          <a:ea typeface="+mn-ea"/>
                          <a:cs typeface="+mn-cs"/>
                        </a:rPr>
                        <a:t>
 #gobows🌈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https://quintly-image-storage.s3.amazonaws.com/42a5b893a9726451877e4ab7634db126/1eb81a73d51610f8c55cba199b686eae.jpg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12/31/2022 01:07:44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6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- 2022-12-30 00:59:15</a:t>
                      </a:r>
                      <a:r>
                        <a:rPr kumimoji="0" lang="en-US" sz="1000" b="0" i="0" u="none" strike="noStrike" kern="1200" cap="none" spc="0" normalizeH="0" baseline="0" noProof="0">
                          <a:ln>
                            <a:noFill/>
                          </a:ln>
                          <a:solidFill>
                            <a:prstClr val="black"/>
                          </a:solidFill>
                          <a:effectLst/>
                          <a:uLnTx/>
                          <a:uFillTx/>
                          <a:latin typeface="+mn-lt"/>
                          <a:ea typeface="+mn-ea"/>
                          <a:cs typeface="+mn-cs"/>
                        </a:rPr>
                        <a:t>
 (UH leading 25 to 23 at halftime) Halftime hijinks!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https://quintly-image-storage.s3.amazonaws.com/42a5b893a9726451877e4ab7634db126/c5a94e2406504d81d2f4c4b7babe37f3.jpg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12/31/2022 00:36:10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53219493"/>
                  </a:ext>
                </a:extLst>
              </a:tr>
            </a:tbl>
          </a:graphicData>
        </a:graphic>
      </p:graphicFrame>
      <p:sp>
        <p:nvSpPr>
          <p:cNvPr id="4" name="Text Placeholder 3">
            <a:extLst>
              <a:ext uri="{FF2B5EF4-FFF2-40B4-BE49-F238E27FC236}">
                <a16:creationId xmlns:a16="http://schemas.microsoft.com/office/drawing/2014/main" id="{88253BD4-7F58-4C0D-AC7E-DC5B5F27F15E}"/>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20517669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49471-22A4-4C60-B195-3A7841FCA09F}"/>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77F9129C-F945-4257-AB04-15F1BFE665AC}"/>
              </a:ext>
            </a:extLst>
          </p:cNvPr>
          <p:cNvGraphicFramePr>
            <a:graphicFrameLocks noGrp="1"/>
          </p:cNvGraphicFramePr>
          <p:nvPr>
            <p:ph type="tbl" sz="quarter" idx="13"/>
            <p:extLst>
              <p:ext uri="{D42A27DB-BD31-4B8C-83A1-F6EECF244321}">
                <p14:modId xmlns:p14="http://schemas.microsoft.com/office/powerpoint/2010/main" val="281217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72576448"/>
                    </a:ext>
                  </a:extLst>
                </a:gridCol>
                <a:gridCol w="1316736">
                  <a:extLst>
                    <a:ext uri="{9D8B030D-6E8A-4147-A177-3AD203B41FA5}">
                      <a16:colId xmlns:a16="http://schemas.microsoft.com/office/drawing/2014/main" val="1663318768"/>
                    </a:ext>
                  </a:extLst>
                </a:gridCol>
                <a:gridCol w="658368">
                  <a:extLst>
                    <a:ext uri="{9D8B030D-6E8A-4147-A177-3AD203B41FA5}">
                      <a16:colId xmlns:a16="http://schemas.microsoft.com/office/drawing/2014/main" val="2956061033"/>
                    </a:ext>
                  </a:extLst>
                </a:gridCol>
                <a:gridCol w="658368">
                  <a:extLst>
                    <a:ext uri="{9D8B030D-6E8A-4147-A177-3AD203B41FA5}">
                      <a16:colId xmlns:a16="http://schemas.microsoft.com/office/drawing/2014/main" val="947630338"/>
                    </a:ext>
                  </a:extLst>
                </a:gridCol>
                <a:gridCol w="658368">
                  <a:extLst>
                    <a:ext uri="{9D8B030D-6E8A-4147-A177-3AD203B41FA5}">
                      <a16:colId xmlns:a16="http://schemas.microsoft.com/office/drawing/2014/main" val="2772812975"/>
                    </a:ext>
                  </a:extLst>
                </a:gridCol>
                <a:gridCol w="658368">
                  <a:extLst>
                    <a:ext uri="{9D8B030D-6E8A-4147-A177-3AD203B41FA5}">
                      <a16:colId xmlns:a16="http://schemas.microsoft.com/office/drawing/2014/main" val="4004468604"/>
                    </a:ext>
                  </a:extLst>
                </a:gridCol>
                <a:gridCol w="658368">
                  <a:extLst>
                    <a:ext uri="{9D8B030D-6E8A-4147-A177-3AD203B41FA5}">
                      <a16:colId xmlns:a16="http://schemas.microsoft.com/office/drawing/2014/main" val="3395278561"/>
                    </a:ext>
                  </a:extLst>
                </a:gridCol>
                <a:gridCol w="658368">
                  <a:extLst>
                    <a:ext uri="{9D8B030D-6E8A-4147-A177-3AD203B41FA5}">
                      <a16:colId xmlns:a16="http://schemas.microsoft.com/office/drawing/2014/main" val="3412318734"/>
                    </a:ext>
                  </a:extLst>
                </a:gridCol>
                <a:gridCol w="658368">
                  <a:extLst>
                    <a:ext uri="{9D8B030D-6E8A-4147-A177-3AD203B41FA5}">
                      <a16:colId xmlns:a16="http://schemas.microsoft.com/office/drawing/2014/main" val="2979465799"/>
                    </a:ext>
                  </a:extLst>
                </a:gridCol>
                <a:gridCol w="658368">
                  <a:extLst>
                    <a:ext uri="{9D8B030D-6E8A-4147-A177-3AD203B41FA5}">
                      <a16:colId xmlns:a16="http://schemas.microsoft.com/office/drawing/2014/main" val="367118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6341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- 2022-12-29 22:40:21</a:t>
                      </a:r>
                      <a:r>
                        <a:rPr kumimoji="0" lang="en-US" sz="1000" b="0" i="0" u="none" strike="noStrike" kern="1200" cap="none" spc="0" normalizeH="0" baseline="0" noProof="0">
                          <a:ln>
                            <a:noFill/>
                          </a:ln>
                          <a:solidFill>
                            <a:prstClr val="black"/>
                          </a:solidFill>
                          <a:effectLst/>
                          <a:uLnTx/>
                          <a:uFillTx/>
                          <a:latin typeface="+mn-lt"/>
                          <a:ea typeface="+mn-ea"/>
                          <a:cs typeface="+mn-cs"/>
                        </a:rPr>
                        <a:t>
 Looking forward to tonight's game! @hawaiiathletics  #gobows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https://quintly-image-storage.s3.amazonaws.com/42a5b893a9726451877e4ab7634db126/528140e026162346b00fce7be3d81492.jpg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12/30/2022 22:36:27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72455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- 2022-12-21 17:10:37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https://quintly-image-storage.s3.amazonaws.com/42a5b893a9726451877e4ab7634db126/3c3b381fef5bebc6df7119d4fc691462.jpg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12/22/2022 17:06:29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00586389"/>
                  </a:ext>
                </a:extLst>
              </a:tr>
            </a:tbl>
          </a:graphicData>
        </a:graphic>
      </p:graphicFrame>
      <p:sp>
        <p:nvSpPr>
          <p:cNvPr id="4" name="Text Placeholder 3">
            <a:extLst>
              <a:ext uri="{FF2B5EF4-FFF2-40B4-BE49-F238E27FC236}">
                <a16:creationId xmlns:a16="http://schemas.microsoft.com/office/drawing/2014/main" id="{19E53CF4-94D1-4734-979B-DFD89E20A872}"/>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2665486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1172</Words>
  <Application>Microsoft Office PowerPoint</Application>
  <PresentationFormat>On-screen Show (4:3)</PresentationFormat>
  <Paragraphs>504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2</vt:lpstr>
      <vt:lpstr>LinkedIn Posts Table | FICOH - 2 of 2</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2023-01-05T13:48:30Z</dcterms:created>
  <dcterms:modified xsi:type="dcterms:W3CDTF">2023-01-05T13:50:43Z</dcterms:modified>
</cp:coreProperties>
</file>