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8" r:id="rId31"/>
    <p:sldId id="289" r:id="rId32"/>
    <p:sldId id="290" r:id="rId33"/>
    <p:sldId id="291" r:id="rId34"/>
    <p:sldId id="292"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44866</c:v>
                </c:pt>
              </c:numCache>
            </c:numRef>
          </c:cat>
          <c:val>
            <c:numRef>
              <c:f>Sheet1!$B$2</c:f>
              <c:numCache>
                <c:formatCode>General</c:formatCode>
                <c:ptCount val="1"/>
                <c:pt idx="0">
                  <c:v>480</c:v>
                </c:pt>
              </c:numCache>
            </c:numRef>
          </c:val>
          <c:extLst>
            <c:ext xmlns:c16="http://schemas.microsoft.com/office/drawing/2014/chart" uri="{C3380CC4-5D6E-409C-BE32-E72D297353CC}">
              <c16:uniqueId val="{00000000-2EB8-4F8D-B74A-0AAAA5674F43}"/>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44866</c:v>
                </c:pt>
              </c:numCache>
            </c:numRef>
          </c:cat>
          <c:val>
            <c:numRef>
              <c:f>Sheet1!$C$2</c:f>
              <c:numCache>
                <c:formatCode>General</c:formatCode>
                <c:ptCount val="1"/>
                <c:pt idx="0">
                  <c:v>479</c:v>
                </c:pt>
              </c:numCache>
            </c:numRef>
          </c:val>
          <c:extLst>
            <c:ext xmlns:c16="http://schemas.microsoft.com/office/drawing/2014/chart" uri="{C3380CC4-5D6E-409C-BE32-E72D297353CC}">
              <c16:uniqueId val="{00000001-2EB8-4F8D-B74A-0AAAA5674F43}"/>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44866</c:v>
                </c:pt>
              </c:numCache>
            </c:numRef>
          </c:cat>
          <c:val>
            <c:numRef>
              <c:f>Sheet1!$D$2</c:f>
              <c:numCache>
                <c:formatCode>General</c:formatCode>
                <c:ptCount val="1"/>
                <c:pt idx="0">
                  <c:v>19933</c:v>
                </c:pt>
              </c:numCache>
            </c:numRef>
          </c:val>
          <c:extLst>
            <c:ext xmlns:c16="http://schemas.microsoft.com/office/drawing/2014/chart" uri="{C3380CC4-5D6E-409C-BE32-E72D297353CC}">
              <c16:uniqueId val="{00000002-2EB8-4F8D-B74A-0AAAA5674F43}"/>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44866</c:v>
                </c:pt>
              </c:numCache>
            </c:numRef>
          </c:cat>
          <c:val>
            <c:numRef>
              <c:f>Sheet1!$E$2</c:f>
              <c:numCache>
                <c:formatCode>General</c:formatCode>
                <c:ptCount val="1"/>
                <c:pt idx="0">
                  <c:v>236</c:v>
                </c:pt>
              </c:numCache>
            </c:numRef>
          </c:val>
          <c:extLst>
            <c:ext xmlns:c16="http://schemas.microsoft.com/office/drawing/2014/chart" uri="{C3380CC4-5D6E-409C-BE32-E72D297353CC}">
              <c16:uniqueId val="{00000003-2EB8-4F8D-B74A-0AAAA5674F43}"/>
            </c:ext>
          </c:extLst>
        </c:ser>
        <c:dLbls>
          <c:showLegendKey val="0"/>
          <c:showVal val="0"/>
          <c:showCatName val="0"/>
          <c:showSerName val="0"/>
          <c:showPercent val="0"/>
          <c:showBubbleSize val="0"/>
        </c:dLbls>
        <c:gapWidth val="219"/>
        <c:overlap val="-27"/>
        <c:axId val="290747176"/>
        <c:axId val="290745536"/>
      </c:barChart>
      <c:dateAx>
        <c:axId val="290747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745536"/>
        <c:crosses val="autoZero"/>
        <c:auto val="1"/>
        <c:lblOffset val="100"/>
        <c:baseTimeUnit val="days"/>
      </c:dateAx>
      <c:valAx>
        <c:axId val="290745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747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11</c:v>
                </c:pt>
                <c:pt idx="1">
                  <c:v>8</c:v>
                </c:pt>
                <c:pt idx="2">
                  <c:v>5</c:v>
                </c:pt>
                <c:pt idx="3">
                  <c:v>5</c:v>
                </c:pt>
                <c:pt idx="4">
                  <c:v>9</c:v>
                </c:pt>
                <c:pt idx="5">
                  <c:v>22</c:v>
                </c:pt>
                <c:pt idx="6">
                  <c:v>6</c:v>
                </c:pt>
                <c:pt idx="7">
                  <c:v>14</c:v>
                </c:pt>
                <c:pt idx="8">
                  <c:v>1</c:v>
                </c:pt>
                <c:pt idx="9">
                  <c:v>5</c:v>
                </c:pt>
                <c:pt idx="10">
                  <c:v>3</c:v>
                </c:pt>
                <c:pt idx="11">
                  <c:v>1</c:v>
                </c:pt>
              </c:numCache>
            </c:numRef>
          </c:val>
          <c:extLst>
            <c:ext xmlns:c16="http://schemas.microsoft.com/office/drawing/2014/chart" uri="{C3380CC4-5D6E-409C-BE32-E72D297353CC}">
              <c16:uniqueId val="{00000000-662D-4DD7-9284-0D289FE3966E}"/>
            </c:ext>
          </c:extLst>
        </c:ser>
        <c:dLbls>
          <c:showLegendKey val="0"/>
          <c:showVal val="0"/>
          <c:showCatName val="0"/>
          <c:showSerName val="0"/>
          <c:showPercent val="0"/>
          <c:showBubbleSize val="0"/>
        </c:dLbls>
        <c:gapWidth val="219"/>
        <c:overlap val="-27"/>
        <c:axId val="400009056"/>
        <c:axId val="400014632"/>
      </c:barChart>
      <c:dateAx>
        <c:axId val="400009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014632"/>
        <c:crosses val="autoZero"/>
        <c:auto val="1"/>
        <c:lblOffset val="100"/>
        <c:baseTimeUnit val="months"/>
      </c:dateAx>
      <c:valAx>
        <c:axId val="400014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009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4</c:v>
                </c:pt>
                <c:pt idx="1">
                  <c:v>5</c:v>
                </c:pt>
                <c:pt idx="2">
                  <c:v>5</c:v>
                </c:pt>
                <c:pt idx="3">
                  <c:v>5</c:v>
                </c:pt>
                <c:pt idx="4">
                  <c:v>5</c:v>
                </c:pt>
                <c:pt idx="5">
                  <c:v>4</c:v>
                </c:pt>
                <c:pt idx="6">
                  <c:v>3</c:v>
                </c:pt>
                <c:pt idx="7">
                  <c:v>4</c:v>
                </c:pt>
                <c:pt idx="8">
                  <c:v>5</c:v>
                </c:pt>
                <c:pt idx="9">
                  <c:v>5</c:v>
                </c:pt>
                <c:pt idx="10">
                  <c:v>4</c:v>
                </c:pt>
                <c:pt idx="11">
                  <c:v>10</c:v>
                </c:pt>
              </c:numCache>
            </c:numRef>
          </c:val>
          <c:extLst>
            <c:ext xmlns:c16="http://schemas.microsoft.com/office/drawing/2014/chart" uri="{C3380CC4-5D6E-409C-BE32-E72D297353CC}">
              <c16:uniqueId val="{00000000-E645-42FA-88DB-5A80BBD410A4}"/>
            </c:ext>
          </c:extLst>
        </c:ser>
        <c:dLbls>
          <c:showLegendKey val="0"/>
          <c:showVal val="0"/>
          <c:showCatName val="0"/>
          <c:showSerName val="0"/>
          <c:showPercent val="0"/>
          <c:showBubbleSize val="0"/>
        </c:dLbls>
        <c:gapWidth val="219"/>
        <c:overlap val="-27"/>
        <c:axId val="400015944"/>
        <c:axId val="400012336"/>
      </c:barChart>
      <c:dateAx>
        <c:axId val="400015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012336"/>
        <c:crosses val="autoZero"/>
        <c:auto val="1"/>
        <c:lblOffset val="100"/>
        <c:baseTimeUnit val="months"/>
      </c:dateAx>
      <c:valAx>
        <c:axId val="400012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015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52</c:v>
                </c:pt>
                <c:pt idx="1">
                  <c:v>75</c:v>
                </c:pt>
                <c:pt idx="2">
                  <c:v>78</c:v>
                </c:pt>
                <c:pt idx="3">
                  <c:v>74</c:v>
                </c:pt>
                <c:pt idx="4">
                  <c:v>89</c:v>
                </c:pt>
                <c:pt idx="5">
                  <c:v>70</c:v>
                </c:pt>
                <c:pt idx="6">
                  <c:v>45</c:v>
                </c:pt>
                <c:pt idx="7">
                  <c:v>66</c:v>
                </c:pt>
                <c:pt idx="8">
                  <c:v>72</c:v>
                </c:pt>
                <c:pt idx="9">
                  <c:v>72</c:v>
                </c:pt>
                <c:pt idx="10">
                  <c:v>60</c:v>
                </c:pt>
                <c:pt idx="11">
                  <c:v>11</c:v>
                </c:pt>
              </c:numCache>
            </c:numRef>
          </c:val>
          <c:extLst>
            <c:ext xmlns:c16="http://schemas.microsoft.com/office/drawing/2014/chart" uri="{C3380CC4-5D6E-409C-BE32-E72D297353CC}">
              <c16:uniqueId val="{00000000-D3A1-43DB-9AD3-126627867571}"/>
            </c:ext>
          </c:extLst>
        </c:ser>
        <c:dLbls>
          <c:showLegendKey val="0"/>
          <c:showVal val="0"/>
          <c:showCatName val="0"/>
          <c:showSerName val="0"/>
          <c:showPercent val="0"/>
          <c:showBubbleSize val="0"/>
        </c:dLbls>
        <c:gapWidth val="219"/>
        <c:overlap val="-27"/>
        <c:axId val="397968672"/>
        <c:axId val="397969656"/>
      </c:barChart>
      <c:catAx>
        <c:axId val="397968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69656"/>
        <c:crosses val="autoZero"/>
        <c:auto val="1"/>
        <c:lblAlgn val="ctr"/>
        <c:lblOffset val="100"/>
        <c:noMultiLvlLbl val="0"/>
      </c:catAx>
      <c:valAx>
        <c:axId val="397969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68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1664</c:v>
                </c:pt>
                <c:pt idx="1">
                  <c:v>2645</c:v>
                </c:pt>
                <c:pt idx="2">
                  <c:v>4051</c:v>
                </c:pt>
                <c:pt idx="3">
                  <c:v>1830</c:v>
                </c:pt>
                <c:pt idx="4">
                  <c:v>2245</c:v>
                </c:pt>
                <c:pt idx="5">
                  <c:v>2352</c:v>
                </c:pt>
                <c:pt idx="6">
                  <c:v>3542</c:v>
                </c:pt>
                <c:pt idx="7">
                  <c:v>1712</c:v>
                </c:pt>
                <c:pt idx="8">
                  <c:v>1822</c:v>
                </c:pt>
                <c:pt idx="9">
                  <c:v>2100</c:v>
                </c:pt>
                <c:pt idx="10">
                  <c:v>1518</c:v>
                </c:pt>
                <c:pt idx="11">
                  <c:v>14</c:v>
                </c:pt>
              </c:numCache>
            </c:numRef>
          </c:val>
          <c:extLst>
            <c:ext xmlns:c16="http://schemas.microsoft.com/office/drawing/2014/chart" uri="{C3380CC4-5D6E-409C-BE32-E72D297353CC}">
              <c16:uniqueId val="{00000000-3D0E-413B-B725-20736E260B4C}"/>
            </c:ext>
          </c:extLst>
        </c:ser>
        <c:dLbls>
          <c:showLegendKey val="0"/>
          <c:showVal val="0"/>
          <c:showCatName val="0"/>
          <c:showSerName val="0"/>
          <c:showPercent val="0"/>
          <c:showBubbleSize val="0"/>
        </c:dLbls>
        <c:gapWidth val="219"/>
        <c:overlap val="-27"/>
        <c:axId val="397971296"/>
        <c:axId val="397971952"/>
      </c:barChart>
      <c:dateAx>
        <c:axId val="397971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71952"/>
        <c:crosses val="autoZero"/>
        <c:auto val="1"/>
        <c:lblOffset val="100"/>
        <c:baseTimeUnit val="months"/>
      </c:dateAx>
      <c:valAx>
        <c:axId val="397971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71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2</c:v>
                </c:pt>
                <c:pt idx="2">
                  <c:v>1</c:v>
                </c:pt>
                <c:pt idx="3">
                  <c:v>1</c:v>
                </c:pt>
                <c:pt idx="4">
                  <c:v>5</c:v>
                </c:pt>
                <c:pt idx="5">
                  <c:v>-3</c:v>
                </c:pt>
                <c:pt idx="6">
                  <c:v>0</c:v>
                </c:pt>
                <c:pt idx="7">
                  <c:v>2</c:v>
                </c:pt>
                <c:pt idx="8">
                  <c:v>3</c:v>
                </c:pt>
                <c:pt idx="9">
                  <c:v>-1</c:v>
                </c:pt>
                <c:pt idx="10">
                  <c:v>-2</c:v>
                </c:pt>
                <c:pt idx="11">
                  <c:v>0</c:v>
                </c:pt>
              </c:numCache>
            </c:numRef>
          </c:val>
          <c:extLst>
            <c:ext xmlns:c16="http://schemas.microsoft.com/office/drawing/2014/chart" uri="{C3380CC4-5D6E-409C-BE32-E72D297353CC}">
              <c16:uniqueId val="{00000000-5B9E-462E-9B21-915A44638B76}"/>
            </c:ext>
          </c:extLst>
        </c:ser>
        <c:dLbls>
          <c:showLegendKey val="0"/>
          <c:showVal val="0"/>
          <c:showCatName val="0"/>
          <c:showSerName val="0"/>
          <c:showPercent val="0"/>
          <c:showBubbleSize val="0"/>
        </c:dLbls>
        <c:gapWidth val="219"/>
        <c:overlap val="-27"/>
        <c:axId val="418389864"/>
        <c:axId val="418391832"/>
      </c:barChart>
      <c:dateAx>
        <c:axId val="418389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391832"/>
        <c:crosses val="autoZero"/>
        <c:auto val="1"/>
        <c:lblOffset val="100"/>
        <c:baseTimeUnit val="months"/>
      </c:dateAx>
      <c:valAx>
        <c:axId val="418391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389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4</c:v>
                </c:pt>
                <c:pt idx="2">
                  <c:v>2</c:v>
                </c:pt>
                <c:pt idx="3">
                  <c:v>2</c:v>
                </c:pt>
                <c:pt idx="4">
                  <c:v>2</c:v>
                </c:pt>
                <c:pt idx="5">
                  <c:v>0</c:v>
                </c:pt>
                <c:pt idx="6">
                  <c:v>2</c:v>
                </c:pt>
                <c:pt idx="7">
                  <c:v>1</c:v>
                </c:pt>
                <c:pt idx="8">
                  <c:v>1</c:v>
                </c:pt>
                <c:pt idx="9">
                  <c:v>2</c:v>
                </c:pt>
                <c:pt idx="10">
                  <c:v>0</c:v>
                </c:pt>
                <c:pt idx="11">
                  <c:v>0</c:v>
                </c:pt>
              </c:numCache>
            </c:numRef>
          </c:val>
          <c:extLst>
            <c:ext xmlns:c16="http://schemas.microsoft.com/office/drawing/2014/chart" uri="{C3380CC4-5D6E-409C-BE32-E72D297353CC}">
              <c16:uniqueId val="{00000000-4711-4CF0-A24B-1DCA4DC23C19}"/>
            </c:ext>
          </c:extLst>
        </c:ser>
        <c:dLbls>
          <c:showLegendKey val="0"/>
          <c:showVal val="0"/>
          <c:showCatName val="0"/>
          <c:showSerName val="0"/>
          <c:showPercent val="0"/>
          <c:showBubbleSize val="0"/>
        </c:dLbls>
        <c:gapWidth val="219"/>
        <c:overlap val="-27"/>
        <c:axId val="418382976"/>
        <c:axId val="418388552"/>
      </c:barChart>
      <c:dateAx>
        <c:axId val="418382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388552"/>
        <c:crosses val="autoZero"/>
        <c:auto val="1"/>
        <c:lblOffset val="100"/>
        <c:baseTimeUnit val="months"/>
      </c:dateAx>
      <c:valAx>
        <c:axId val="418388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382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33</c:v>
                </c:pt>
                <c:pt idx="1">
                  <c:v>49</c:v>
                </c:pt>
                <c:pt idx="2">
                  <c:v>33</c:v>
                </c:pt>
                <c:pt idx="3">
                  <c:v>29</c:v>
                </c:pt>
                <c:pt idx="4">
                  <c:v>29</c:v>
                </c:pt>
                <c:pt idx="5">
                  <c:v>9</c:v>
                </c:pt>
                <c:pt idx="6">
                  <c:v>28</c:v>
                </c:pt>
                <c:pt idx="7">
                  <c:v>24</c:v>
                </c:pt>
                <c:pt idx="8">
                  <c:v>13</c:v>
                </c:pt>
                <c:pt idx="9">
                  <c:v>27</c:v>
                </c:pt>
                <c:pt idx="10">
                  <c:v>0</c:v>
                </c:pt>
                <c:pt idx="11">
                  <c:v>0</c:v>
                </c:pt>
              </c:numCache>
            </c:numRef>
          </c:val>
          <c:extLst>
            <c:ext xmlns:c16="http://schemas.microsoft.com/office/drawing/2014/chart" uri="{C3380CC4-5D6E-409C-BE32-E72D297353CC}">
              <c16:uniqueId val="{00000000-82E4-4E83-9E74-3B509095264D}"/>
            </c:ext>
          </c:extLst>
        </c:ser>
        <c:dLbls>
          <c:showLegendKey val="0"/>
          <c:showVal val="0"/>
          <c:showCatName val="0"/>
          <c:showSerName val="0"/>
          <c:showPercent val="0"/>
          <c:showBubbleSize val="0"/>
        </c:dLbls>
        <c:gapWidth val="219"/>
        <c:overlap val="-27"/>
        <c:axId val="418394128"/>
        <c:axId val="418401016"/>
      </c:barChart>
      <c:catAx>
        <c:axId val="418394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401016"/>
        <c:crosses val="autoZero"/>
        <c:auto val="1"/>
        <c:lblAlgn val="ctr"/>
        <c:lblOffset val="100"/>
        <c:noMultiLvlLbl val="0"/>
      </c:catAx>
      <c:valAx>
        <c:axId val="418401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394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95</c:v>
                </c:pt>
                <c:pt idx="1">
                  <c:v>113</c:v>
                </c:pt>
                <c:pt idx="2">
                  <c:v>96</c:v>
                </c:pt>
                <c:pt idx="3">
                  <c:v>92</c:v>
                </c:pt>
                <c:pt idx="4">
                  <c:v>146</c:v>
                </c:pt>
                <c:pt idx="5">
                  <c:v>128</c:v>
                </c:pt>
                <c:pt idx="6">
                  <c:v>107</c:v>
                </c:pt>
                <c:pt idx="7">
                  <c:v>156</c:v>
                </c:pt>
                <c:pt idx="8">
                  <c:v>174</c:v>
                </c:pt>
                <c:pt idx="9">
                  <c:v>213</c:v>
                </c:pt>
                <c:pt idx="10">
                  <c:v>180</c:v>
                </c:pt>
                <c:pt idx="11">
                  <c:v>20</c:v>
                </c:pt>
              </c:numCache>
            </c:numRef>
          </c:val>
          <c:extLst>
            <c:ext xmlns:c16="http://schemas.microsoft.com/office/drawing/2014/chart" uri="{C3380CC4-5D6E-409C-BE32-E72D297353CC}">
              <c16:uniqueId val="{00000000-0C58-4C91-BCCE-9604CA47EC25}"/>
            </c:ext>
          </c:extLst>
        </c:ser>
        <c:dLbls>
          <c:showLegendKey val="0"/>
          <c:showVal val="0"/>
          <c:showCatName val="0"/>
          <c:showSerName val="0"/>
          <c:showPercent val="0"/>
          <c:showBubbleSize val="0"/>
        </c:dLbls>
        <c:gapWidth val="219"/>
        <c:overlap val="-27"/>
        <c:axId val="418417416"/>
        <c:axId val="418422008"/>
      </c:barChart>
      <c:dateAx>
        <c:axId val="418417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422008"/>
        <c:crosses val="autoZero"/>
        <c:auto val="1"/>
        <c:lblOffset val="100"/>
        <c:baseTimeUnit val="months"/>
      </c:dateAx>
      <c:valAx>
        <c:axId val="418422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417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23</c:v>
                </c:pt>
                <c:pt idx="1">
                  <c:v>44</c:v>
                </c:pt>
                <c:pt idx="2">
                  <c:v>41</c:v>
                </c:pt>
                <c:pt idx="3">
                  <c:v>68</c:v>
                </c:pt>
                <c:pt idx="4">
                  <c:v>63</c:v>
                </c:pt>
                <c:pt idx="5">
                  <c:v>40</c:v>
                </c:pt>
                <c:pt idx="6">
                  <c:v>27</c:v>
                </c:pt>
                <c:pt idx="7">
                  <c:v>54</c:v>
                </c:pt>
                <c:pt idx="8">
                  <c:v>47</c:v>
                </c:pt>
                <c:pt idx="9">
                  <c:v>78</c:v>
                </c:pt>
                <c:pt idx="10">
                  <c:v>45</c:v>
                </c:pt>
                <c:pt idx="11">
                  <c:v>89</c:v>
                </c:pt>
              </c:numCache>
            </c:numRef>
          </c:val>
          <c:extLst>
            <c:ext xmlns:c16="http://schemas.microsoft.com/office/drawing/2014/chart" uri="{C3380CC4-5D6E-409C-BE32-E72D297353CC}">
              <c16:uniqueId val="{00000000-4EF3-4245-8633-97BC7A496E0B}"/>
            </c:ext>
          </c:extLst>
        </c:ser>
        <c:dLbls>
          <c:showLegendKey val="0"/>
          <c:showVal val="0"/>
          <c:showCatName val="0"/>
          <c:showSerName val="0"/>
          <c:showPercent val="0"/>
          <c:showBubbleSize val="0"/>
        </c:dLbls>
        <c:gapWidth val="219"/>
        <c:overlap val="-27"/>
        <c:axId val="418420040"/>
        <c:axId val="418418728"/>
      </c:barChart>
      <c:catAx>
        <c:axId val="418420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418728"/>
        <c:crosses val="autoZero"/>
        <c:auto val="1"/>
        <c:lblAlgn val="ctr"/>
        <c:lblOffset val="100"/>
        <c:noMultiLvlLbl val="0"/>
      </c:catAx>
      <c:valAx>
        <c:axId val="418418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420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279</c:v>
                </c:pt>
                <c:pt idx="1">
                  <c:v>490</c:v>
                </c:pt>
                <c:pt idx="2">
                  <c:v>534</c:v>
                </c:pt>
                <c:pt idx="3">
                  <c:v>884</c:v>
                </c:pt>
                <c:pt idx="4">
                  <c:v>886</c:v>
                </c:pt>
                <c:pt idx="5">
                  <c:v>564</c:v>
                </c:pt>
                <c:pt idx="6">
                  <c:v>351</c:v>
                </c:pt>
                <c:pt idx="7">
                  <c:v>758</c:v>
                </c:pt>
                <c:pt idx="8">
                  <c:v>564</c:v>
                </c:pt>
                <c:pt idx="9">
                  <c:v>1022</c:v>
                </c:pt>
                <c:pt idx="10">
                  <c:v>500</c:v>
                </c:pt>
                <c:pt idx="11">
                  <c:v>89</c:v>
                </c:pt>
              </c:numCache>
            </c:numRef>
          </c:val>
          <c:extLst>
            <c:ext xmlns:c16="http://schemas.microsoft.com/office/drawing/2014/chart" uri="{C3380CC4-5D6E-409C-BE32-E72D297353CC}">
              <c16:uniqueId val="{00000000-B5D6-4BC2-A212-FB8BD51E8ACD}"/>
            </c:ext>
          </c:extLst>
        </c:ser>
        <c:dLbls>
          <c:showLegendKey val="0"/>
          <c:showVal val="0"/>
          <c:showCatName val="0"/>
          <c:showSerName val="0"/>
          <c:showPercent val="0"/>
          <c:showBubbleSize val="0"/>
        </c:dLbls>
        <c:gapWidth val="219"/>
        <c:overlap val="-27"/>
        <c:axId val="418434144"/>
        <c:axId val="418432504"/>
      </c:barChart>
      <c:catAx>
        <c:axId val="41843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432504"/>
        <c:crosses val="autoZero"/>
        <c:auto val="1"/>
        <c:lblAlgn val="ctr"/>
        <c:lblOffset val="100"/>
        <c:noMultiLvlLbl val="0"/>
      </c:catAx>
      <c:valAx>
        <c:axId val="418432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434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Sheet1!$B$2:$B$14</c:f>
              <c:numCache>
                <c:formatCode>General</c:formatCode>
                <c:ptCount val="13"/>
                <c:pt idx="0">
                  <c:v>573</c:v>
                </c:pt>
                <c:pt idx="1">
                  <c:v>17878</c:v>
                </c:pt>
                <c:pt idx="2">
                  <c:v>22840</c:v>
                </c:pt>
                <c:pt idx="3">
                  <c:v>21150</c:v>
                </c:pt>
                <c:pt idx="4">
                  <c:v>35010</c:v>
                </c:pt>
                <c:pt idx="5">
                  <c:v>41428</c:v>
                </c:pt>
                <c:pt idx="6">
                  <c:v>27183</c:v>
                </c:pt>
                <c:pt idx="7">
                  <c:v>19658</c:v>
                </c:pt>
                <c:pt idx="8">
                  <c:v>35284</c:v>
                </c:pt>
                <c:pt idx="9">
                  <c:v>26580</c:v>
                </c:pt>
                <c:pt idx="10">
                  <c:v>34882</c:v>
                </c:pt>
                <c:pt idx="11">
                  <c:v>27620</c:v>
                </c:pt>
                <c:pt idx="12">
                  <c:v>4847</c:v>
                </c:pt>
              </c:numCache>
            </c:numRef>
          </c:val>
          <c:extLst>
            <c:ext xmlns:c16="http://schemas.microsoft.com/office/drawing/2014/chart" uri="{C3380CC4-5D6E-409C-BE32-E72D297353CC}">
              <c16:uniqueId val="{00000000-E4A0-4C28-B325-4B43CAE72203}"/>
            </c:ext>
          </c:extLst>
        </c:ser>
        <c:dLbls>
          <c:showLegendKey val="0"/>
          <c:showVal val="0"/>
          <c:showCatName val="0"/>
          <c:showSerName val="0"/>
          <c:showPercent val="0"/>
          <c:showBubbleSize val="0"/>
        </c:dLbls>
        <c:gapWidth val="219"/>
        <c:overlap val="-27"/>
        <c:axId val="418427912"/>
        <c:axId val="418430864"/>
      </c:barChart>
      <c:catAx>
        <c:axId val="418427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430864"/>
        <c:crosses val="autoZero"/>
        <c:auto val="1"/>
        <c:lblAlgn val="ctr"/>
        <c:lblOffset val="100"/>
        <c:noMultiLvlLbl val="0"/>
      </c:catAx>
      <c:valAx>
        <c:axId val="418430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427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0</c:v>
                </c:pt>
                <c:pt idx="1">
                  <c:v>-2</c:v>
                </c:pt>
                <c:pt idx="2">
                  <c:v>5</c:v>
                </c:pt>
                <c:pt idx="3">
                  <c:v>3</c:v>
                </c:pt>
                <c:pt idx="4">
                  <c:v>-1</c:v>
                </c:pt>
                <c:pt idx="5">
                  <c:v>-3</c:v>
                </c:pt>
                <c:pt idx="6">
                  <c:v>6</c:v>
                </c:pt>
                <c:pt idx="7">
                  <c:v>4</c:v>
                </c:pt>
                <c:pt idx="8">
                  <c:v>3</c:v>
                </c:pt>
                <c:pt idx="9">
                  <c:v>8</c:v>
                </c:pt>
                <c:pt idx="10">
                  <c:v>5</c:v>
                </c:pt>
                <c:pt idx="11">
                  <c:v>0</c:v>
                </c:pt>
              </c:numCache>
            </c:numRef>
          </c:val>
          <c:extLst>
            <c:ext xmlns:c16="http://schemas.microsoft.com/office/drawing/2014/chart" uri="{C3380CC4-5D6E-409C-BE32-E72D297353CC}">
              <c16:uniqueId val="{00000000-3DEB-4B7B-8ED4-BAAE1992AAD8}"/>
            </c:ext>
          </c:extLst>
        </c:ser>
        <c:dLbls>
          <c:showLegendKey val="0"/>
          <c:showVal val="0"/>
          <c:showCatName val="0"/>
          <c:showSerName val="0"/>
          <c:showPercent val="0"/>
          <c:showBubbleSize val="0"/>
        </c:dLbls>
        <c:gapWidth val="219"/>
        <c:overlap val="-27"/>
        <c:axId val="472798832"/>
        <c:axId val="472793256"/>
      </c:barChart>
      <c:dateAx>
        <c:axId val="472798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793256"/>
        <c:crosses val="autoZero"/>
        <c:auto val="1"/>
        <c:lblOffset val="100"/>
        <c:baseTimeUnit val="months"/>
      </c:dateAx>
      <c:valAx>
        <c:axId val="472793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798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6</c:v>
                </c:pt>
                <c:pt idx="1">
                  <c:v>11</c:v>
                </c:pt>
                <c:pt idx="2">
                  <c:v>9</c:v>
                </c:pt>
                <c:pt idx="3">
                  <c:v>8</c:v>
                </c:pt>
                <c:pt idx="4">
                  <c:v>8</c:v>
                </c:pt>
                <c:pt idx="5">
                  <c:v>6</c:v>
                </c:pt>
                <c:pt idx="6">
                  <c:v>6</c:v>
                </c:pt>
                <c:pt idx="7">
                  <c:v>9</c:v>
                </c:pt>
                <c:pt idx="8">
                  <c:v>9</c:v>
                </c:pt>
                <c:pt idx="9">
                  <c:v>8</c:v>
                </c:pt>
                <c:pt idx="10">
                  <c:v>8</c:v>
                </c:pt>
                <c:pt idx="11">
                  <c:v>15</c:v>
                </c:pt>
              </c:numCache>
            </c:numRef>
          </c:val>
          <c:extLst>
            <c:ext xmlns:c16="http://schemas.microsoft.com/office/drawing/2014/chart" uri="{C3380CC4-5D6E-409C-BE32-E72D297353CC}">
              <c16:uniqueId val="{00000000-6B10-423D-BF59-0FA15D1F49B7}"/>
            </c:ext>
          </c:extLst>
        </c:ser>
        <c:dLbls>
          <c:showLegendKey val="0"/>
          <c:showVal val="0"/>
          <c:showCatName val="0"/>
          <c:showSerName val="0"/>
          <c:showPercent val="0"/>
          <c:showBubbleSize val="0"/>
        </c:dLbls>
        <c:gapWidth val="219"/>
        <c:overlap val="-27"/>
        <c:axId val="472800144"/>
        <c:axId val="472802112"/>
      </c:barChart>
      <c:dateAx>
        <c:axId val="472800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802112"/>
        <c:crosses val="autoZero"/>
        <c:auto val="1"/>
        <c:lblOffset val="100"/>
        <c:baseTimeUnit val="months"/>
      </c:dateAx>
      <c:valAx>
        <c:axId val="472802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800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76</c:v>
                </c:pt>
                <c:pt idx="1">
                  <c:v>125</c:v>
                </c:pt>
                <c:pt idx="2">
                  <c:v>118</c:v>
                </c:pt>
                <c:pt idx="3">
                  <c:v>115</c:v>
                </c:pt>
                <c:pt idx="4">
                  <c:v>118</c:v>
                </c:pt>
                <c:pt idx="5">
                  <c:v>81</c:v>
                </c:pt>
                <c:pt idx="6">
                  <c:v>81</c:v>
                </c:pt>
                <c:pt idx="7">
                  <c:v>111</c:v>
                </c:pt>
                <c:pt idx="8">
                  <c:v>98</c:v>
                </c:pt>
                <c:pt idx="9">
                  <c:v>76</c:v>
                </c:pt>
                <c:pt idx="10">
                  <c:v>99</c:v>
                </c:pt>
                <c:pt idx="11">
                  <c:v>15</c:v>
                </c:pt>
              </c:numCache>
            </c:numRef>
          </c:val>
          <c:extLst>
            <c:ext xmlns:c16="http://schemas.microsoft.com/office/drawing/2014/chart" uri="{C3380CC4-5D6E-409C-BE32-E72D297353CC}">
              <c16:uniqueId val="{00000000-FED9-414F-B6B5-20FC5BB220D1}"/>
            </c:ext>
          </c:extLst>
        </c:ser>
        <c:dLbls>
          <c:showLegendKey val="0"/>
          <c:showVal val="0"/>
          <c:showCatName val="0"/>
          <c:showSerName val="0"/>
          <c:showPercent val="0"/>
          <c:showBubbleSize val="0"/>
        </c:dLbls>
        <c:gapWidth val="219"/>
        <c:overlap val="-27"/>
        <c:axId val="472748320"/>
        <c:axId val="472749960"/>
      </c:barChart>
      <c:catAx>
        <c:axId val="472748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749960"/>
        <c:crosses val="autoZero"/>
        <c:auto val="1"/>
        <c:lblAlgn val="ctr"/>
        <c:lblOffset val="100"/>
        <c:noMultiLvlLbl val="0"/>
      </c:catAx>
      <c:valAx>
        <c:axId val="472749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748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1103</c:v>
                </c:pt>
                <c:pt idx="1">
                  <c:v>1363</c:v>
                </c:pt>
                <c:pt idx="2">
                  <c:v>1294</c:v>
                </c:pt>
                <c:pt idx="3">
                  <c:v>1359</c:v>
                </c:pt>
                <c:pt idx="4">
                  <c:v>1381</c:v>
                </c:pt>
                <c:pt idx="5">
                  <c:v>1118</c:v>
                </c:pt>
                <c:pt idx="6">
                  <c:v>1469</c:v>
                </c:pt>
                <c:pt idx="7">
                  <c:v>2641</c:v>
                </c:pt>
                <c:pt idx="8">
                  <c:v>1842</c:v>
                </c:pt>
                <c:pt idx="9">
                  <c:v>2049</c:v>
                </c:pt>
                <c:pt idx="10">
                  <c:v>2137</c:v>
                </c:pt>
              </c:numCache>
            </c:numRef>
          </c:val>
          <c:extLst>
            <c:ext xmlns:c16="http://schemas.microsoft.com/office/drawing/2014/chart" uri="{C3380CC4-5D6E-409C-BE32-E72D297353CC}">
              <c16:uniqueId val="{00000000-5C3D-487C-9140-4FE593AE5656}"/>
            </c:ext>
          </c:extLst>
        </c:ser>
        <c:dLbls>
          <c:showLegendKey val="0"/>
          <c:showVal val="0"/>
          <c:showCatName val="0"/>
          <c:showSerName val="0"/>
          <c:showPercent val="0"/>
          <c:showBubbleSize val="0"/>
        </c:dLbls>
        <c:gapWidth val="219"/>
        <c:overlap val="-27"/>
        <c:axId val="472750944"/>
        <c:axId val="472744712"/>
      </c:barChart>
      <c:dateAx>
        <c:axId val="472750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744712"/>
        <c:crosses val="autoZero"/>
        <c:auto val="1"/>
        <c:lblOffset val="100"/>
        <c:baseTimeUnit val="months"/>
      </c:dateAx>
      <c:valAx>
        <c:axId val="472744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750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211DA-6DB7-4A6F-9811-D3CCE9B7F4F3}"/>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CCE54119-E486-468B-B6AD-D05569F5E905}"/>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2228431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4D816-C87D-4AB7-85E6-54A358E548B1}"/>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E3236401-81E2-44EC-9583-1DA539F4D283}"/>
              </a:ext>
            </a:extLst>
          </p:cNvPr>
          <p:cNvGraphicFramePr>
            <a:graphicFrameLocks noGrp="1"/>
          </p:cNvGraphicFramePr>
          <p:nvPr>
            <p:ph type="chart" sz="quarter" idx="13"/>
            <p:extLst>
              <p:ext uri="{D42A27DB-BD31-4B8C-83A1-F6EECF244321}">
                <p14:modId xmlns:p14="http://schemas.microsoft.com/office/powerpoint/2010/main" val="31608030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E94A7A-77C4-46F0-9337-C749E116A133}"/>
              </a:ext>
            </a:extLst>
          </p:cNvPr>
          <p:cNvSpPr>
            <a:spLocks noGrp="1"/>
          </p:cNvSpPr>
          <p:nvPr>
            <p:ph type="body" sz="quarter" idx="14"/>
          </p:nvPr>
        </p:nvSpPr>
        <p:spPr/>
        <p:txBody>
          <a:bodyPr/>
          <a:lstStyle/>
          <a:p>
            <a:r>
              <a:rPr lang="en-US"/>
              <a:t>11/01/2022 - 11/30/2022</a:t>
            </a:r>
          </a:p>
        </p:txBody>
      </p:sp>
      <p:sp>
        <p:nvSpPr>
          <p:cNvPr id="5" name="Footer Placeholder 4">
            <a:extLst>
              <a:ext uri="{FF2B5EF4-FFF2-40B4-BE49-F238E27FC236}">
                <a16:creationId xmlns:a16="http://schemas.microsoft.com/office/drawing/2014/main" id="{4F2F4FF3-BA8E-4532-A9A4-1859A55220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938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7E5D4-9E25-464F-A6A7-86C4FE7F5C1E}"/>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AFBCC243-9C8D-419F-9E8E-01571BA7BA72}"/>
              </a:ext>
            </a:extLst>
          </p:cNvPr>
          <p:cNvGraphicFramePr>
            <a:graphicFrameLocks noGrp="1"/>
          </p:cNvGraphicFramePr>
          <p:nvPr>
            <p:ph type="tbl" sz="quarter" idx="13"/>
            <p:extLst>
              <p:ext uri="{D42A27DB-BD31-4B8C-83A1-F6EECF244321}">
                <p14:modId xmlns:p14="http://schemas.microsoft.com/office/powerpoint/2010/main" val="1001479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006001375"/>
                    </a:ext>
                  </a:extLst>
                </a:gridCol>
                <a:gridCol w="905256">
                  <a:extLst>
                    <a:ext uri="{9D8B030D-6E8A-4147-A177-3AD203B41FA5}">
                      <a16:colId xmlns:a16="http://schemas.microsoft.com/office/drawing/2014/main" val="4288114890"/>
                    </a:ext>
                  </a:extLst>
                </a:gridCol>
                <a:gridCol w="905256">
                  <a:extLst>
                    <a:ext uri="{9D8B030D-6E8A-4147-A177-3AD203B41FA5}">
                      <a16:colId xmlns:a16="http://schemas.microsoft.com/office/drawing/2014/main" val="1646817919"/>
                    </a:ext>
                  </a:extLst>
                </a:gridCol>
                <a:gridCol w="905256">
                  <a:extLst>
                    <a:ext uri="{9D8B030D-6E8A-4147-A177-3AD203B41FA5}">
                      <a16:colId xmlns:a16="http://schemas.microsoft.com/office/drawing/2014/main" val="2789368677"/>
                    </a:ext>
                  </a:extLst>
                </a:gridCol>
                <a:gridCol w="905256">
                  <a:extLst>
                    <a:ext uri="{9D8B030D-6E8A-4147-A177-3AD203B41FA5}">
                      <a16:colId xmlns:a16="http://schemas.microsoft.com/office/drawing/2014/main" val="2236027578"/>
                    </a:ext>
                  </a:extLst>
                </a:gridCol>
                <a:gridCol w="905256">
                  <a:extLst>
                    <a:ext uri="{9D8B030D-6E8A-4147-A177-3AD203B41FA5}">
                      <a16:colId xmlns:a16="http://schemas.microsoft.com/office/drawing/2014/main" val="2517204878"/>
                    </a:ext>
                  </a:extLst>
                </a:gridCol>
                <a:gridCol w="905256">
                  <a:extLst>
                    <a:ext uri="{9D8B030D-6E8A-4147-A177-3AD203B41FA5}">
                      <a16:colId xmlns:a16="http://schemas.microsoft.com/office/drawing/2014/main" val="229340131"/>
                    </a:ext>
                  </a:extLst>
                </a:gridCol>
                <a:gridCol w="905256">
                  <a:extLst>
                    <a:ext uri="{9D8B030D-6E8A-4147-A177-3AD203B41FA5}">
                      <a16:colId xmlns:a16="http://schemas.microsoft.com/office/drawing/2014/main" val="827949200"/>
                    </a:ext>
                  </a:extLst>
                </a:gridCol>
                <a:gridCol w="905256">
                  <a:extLst>
                    <a:ext uri="{9D8B030D-6E8A-4147-A177-3AD203B41FA5}">
                      <a16:colId xmlns:a16="http://schemas.microsoft.com/office/drawing/2014/main" val="1076701876"/>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06613716"/>
                  </a:ext>
                </a:extLst>
              </a:tr>
              <a:tr h="370840">
                <a:tc>
                  <a:txBody>
                    <a:bodyPr/>
                    <a:lstStyle/>
                    <a:p>
                      <a:r>
                        <a:rPr lang="en-US" sz="1000"/>
                        <a:t>480</a:t>
                      </a:r>
                    </a:p>
                  </a:txBody>
                  <a:tcPr/>
                </a:tc>
                <a:tc>
                  <a:txBody>
                    <a:bodyPr/>
                    <a:lstStyle/>
                    <a:p>
                      <a:r>
                        <a:rPr lang="en-US" sz="1000"/>
                        <a:t>-1</a:t>
                      </a:r>
                    </a:p>
                  </a:txBody>
                  <a:tcPr/>
                </a:tc>
                <a:tc>
                  <a:txBody>
                    <a:bodyPr/>
                    <a:lstStyle/>
                    <a:p>
                      <a:r>
                        <a:rPr lang="en-US" sz="1000"/>
                        <a:t>12</a:t>
                      </a:r>
                    </a:p>
                  </a:txBody>
                  <a:tcPr/>
                </a:tc>
                <a:tc>
                  <a:txBody>
                    <a:bodyPr/>
                    <a:lstStyle/>
                    <a:p>
                      <a:r>
                        <a:rPr lang="en-US" sz="1000"/>
                        <a:t>57</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1.0417 %</a:t>
                      </a:r>
                    </a:p>
                  </a:txBody>
                  <a:tcPr/>
                </a:tc>
                <a:tc>
                  <a:txBody>
                    <a:bodyPr/>
                    <a:lstStyle/>
                    <a:p>
                      <a:r>
                        <a:rPr lang="en-US" sz="1000"/>
                        <a:t>0.0 %</a:t>
                      </a:r>
                    </a:p>
                  </a:txBody>
                  <a:tcPr/>
                </a:tc>
                <a:extLst>
                  <a:ext uri="{0D108BD9-81ED-4DB2-BD59-A6C34878D82A}">
                    <a16:rowId xmlns:a16="http://schemas.microsoft.com/office/drawing/2014/main" val="133890711"/>
                  </a:ext>
                </a:extLst>
              </a:tr>
            </a:tbl>
          </a:graphicData>
        </a:graphic>
      </p:graphicFrame>
      <p:sp>
        <p:nvSpPr>
          <p:cNvPr id="4" name="Text Placeholder 3">
            <a:extLst>
              <a:ext uri="{FF2B5EF4-FFF2-40B4-BE49-F238E27FC236}">
                <a16:creationId xmlns:a16="http://schemas.microsoft.com/office/drawing/2014/main" id="{329409FE-A702-4E77-A128-EF5DED100856}"/>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30352662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5A805-EFAB-48F5-8DBB-547BF67CF53F}"/>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FEF5A432-2B13-4A6D-AF9F-903313A0CFA1}"/>
              </a:ext>
            </a:extLst>
          </p:cNvPr>
          <p:cNvGraphicFramePr>
            <a:graphicFrameLocks noGrp="1"/>
          </p:cNvGraphicFramePr>
          <p:nvPr>
            <p:ph type="chart" sz="quarter" idx="13"/>
            <p:extLst>
              <p:ext uri="{D42A27DB-BD31-4B8C-83A1-F6EECF244321}">
                <p14:modId xmlns:p14="http://schemas.microsoft.com/office/powerpoint/2010/main" val="23378065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12D92E-33A9-490D-8075-3AFE00D2C255}"/>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F3629B11-5289-4DE1-8991-58CD4C9C18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4747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0A877-7551-4132-AD3A-A309BE677AE1}"/>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C062294C-7426-4DD0-84F3-FEBBE46BA457}"/>
              </a:ext>
            </a:extLst>
          </p:cNvPr>
          <p:cNvGraphicFramePr>
            <a:graphicFrameLocks noGrp="1"/>
          </p:cNvGraphicFramePr>
          <p:nvPr>
            <p:ph type="chart" sz="quarter" idx="13"/>
            <p:extLst>
              <p:ext uri="{D42A27DB-BD31-4B8C-83A1-F6EECF244321}">
                <p14:modId xmlns:p14="http://schemas.microsoft.com/office/powerpoint/2010/main" val="31937657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58E3D3-E1BC-409B-9E98-DEFB73CAD23F}"/>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B77BB7A-9C4E-4FEA-B380-3DFDAFB1D5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55651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13EFB-40C6-4216-AC8D-4BE9E507AFA5}"/>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F5C2C6F3-64B8-4281-A5E1-444871985A04}"/>
              </a:ext>
            </a:extLst>
          </p:cNvPr>
          <p:cNvGraphicFramePr>
            <a:graphicFrameLocks noGrp="1"/>
          </p:cNvGraphicFramePr>
          <p:nvPr>
            <p:ph type="chart" sz="quarter" idx="13"/>
            <p:extLst>
              <p:ext uri="{D42A27DB-BD31-4B8C-83A1-F6EECF244321}">
                <p14:modId xmlns:p14="http://schemas.microsoft.com/office/powerpoint/2010/main" val="1194791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A7909B-066D-4054-AEAE-5BA7597DCFBD}"/>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2442AAF0-9FE3-4650-AD6D-C47BD2295A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28744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75EE0-7FD9-4EE9-B793-507B6F1C2232}"/>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2E2B608D-340F-4494-BB6A-81C8E8AD213B}"/>
              </a:ext>
            </a:extLst>
          </p:cNvPr>
          <p:cNvGraphicFramePr>
            <a:graphicFrameLocks noGrp="1"/>
          </p:cNvGraphicFramePr>
          <p:nvPr>
            <p:ph type="chart" sz="quarter" idx="13"/>
            <p:extLst>
              <p:ext uri="{D42A27DB-BD31-4B8C-83A1-F6EECF244321}">
                <p14:modId xmlns:p14="http://schemas.microsoft.com/office/powerpoint/2010/main" val="33253363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BB2CFA-C538-4533-88BF-624E462022CC}"/>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442EAAC0-B785-4DEA-AB83-A2430528FE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01395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DF17B-4281-44CE-903E-19DFE674E042}"/>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7EDBD492-5944-4DD7-A76A-EC27D28686F2}"/>
              </a:ext>
            </a:extLst>
          </p:cNvPr>
          <p:cNvGraphicFramePr>
            <a:graphicFrameLocks noGrp="1"/>
          </p:cNvGraphicFramePr>
          <p:nvPr>
            <p:ph type="tbl" sz="quarter" idx="13"/>
            <p:extLst>
              <p:ext uri="{D42A27DB-BD31-4B8C-83A1-F6EECF244321}">
                <p14:modId xmlns:p14="http://schemas.microsoft.com/office/powerpoint/2010/main" val="1299979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90156374"/>
                    </a:ext>
                  </a:extLst>
                </a:gridCol>
                <a:gridCol w="1481328">
                  <a:extLst>
                    <a:ext uri="{9D8B030D-6E8A-4147-A177-3AD203B41FA5}">
                      <a16:colId xmlns:a16="http://schemas.microsoft.com/office/drawing/2014/main" val="1853865891"/>
                    </a:ext>
                  </a:extLst>
                </a:gridCol>
                <a:gridCol w="329184">
                  <a:extLst>
                    <a:ext uri="{9D8B030D-6E8A-4147-A177-3AD203B41FA5}">
                      <a16:colId xmlns:a16="http://schemas.microsoft.com/office/drawing/2014/main" val="3766120650"/>
                    </a:ext>
                  </a:extLst>
                </a:gridCol>
                <a:gridCol w="329184">
                  <a:extLst>
                    <a:ext uri="{9D8B030D-6E8A-4147-A177-3AD203B41FA5}">
                      <a16:colId xmlns:a16="http://schemas.microsoft.com/office/drawing/2014/main" val="2068579817"/>
                    </a:ext>
                  </a:extLst>
                </a:gridCol>
                <a:gridCol w="329184">
                  <a:extLst>
                    <a:ext uri="{9D8B030D-6E8A-4147-A177-3AD203B41FA5}">
                      <a16:colId xmlns:a16="http://schemas.microsoft.com/office/drawing/2014/main" val="3528515538"/>
                    </a:ext>
                  </a:extLst>
                </a:gridCol>
                <a:gridCol w="329184">
                  <a:extLst>
                    <a:ext uri="{9D8B030D-6E8A-4147-A177-3AD203B41FA5}">
                      <a16:colId xmlns:a16="http://schemas.microsoft.com/office/drawing/2014/main" val="3699922122"/>
                    </a:ext>
                  </a:extLst>
                </a:gridCol>
                <a:gridCol w="329184">
                  <a:extLst>
                    <a:ext uri="{9D8B030D-6E8A-4147-A177-3AD203B41FA5}">
                      <a16:colId xmlns:a16="http://schemas.microsoft.com/office/drawing/2014/main" val="928650776"/>
                    </a:ext>
                  </a:extLst>
                </a:gridCol>
                <a:gridCol w="329184">
                  <a:extLst>
                    <a:ext uri="{9D8B030D-6E8A-4147-A177-3AD203B41FA5}">
                      <a16:colId xmlns:a16="http://schemas.microsoft.com/office/drawing/2014/main" val="284176192"/>
                    </a:ext>
                  </a:extLst>
                </a:gridCol>
                <a:gridCol w="329184">
                  <a:extLst>
                    <a:ext uri="{9D8B030D-6E8A-4147-A177-3AD203B41FA5}">
                      <a16:colId xmlns:a16="http://schemas.microsoft.com/office/drawing/2014/main" val="344991691"/>
                    </a:ext>
                  </a:extLst>
                </a:gridCol>
                <a:gridCol w="329184">
                  <a:extLst>
                    <a:ext uri="{9D8B030D-6E8A-4147-A177-3AD203B41FA5}">
                      <a16:colId xmlns:a16="http://schemas.microsoft.com/office/drawing/2014/main" val="3730918533"/>
                    </a:ext>
                  </a:extLst>
                </a:gridCol>
                <a:gridCol w="329184">
                  <a:extLst>
                    <a:ext uri="{9D8B030D-6E8A-4147-A177-3AD203B41FA5}">
                      <a16:colId xmlns:a16="http://schemas.microsoft.com/office/drawing/2014/main" val="956368720"/>
                    </a:ext>
                  </a:extLst>
                </a:gridCol>
                <a:gridCol w="329184">
                  <a:extLst>
                    <a:ext uri="{9D8B030D-6E8A-4147-A177-3AD203B41FA5}">
                      <a16:colId xmlns:a16="http://schemas.microsoft.com/office/drawing/2014/main" val="171702720"/>
                    </a:ext>
                  </a:extLst>
                </a:gridCol>
                <a:gridCol w="329184">
                  <a:extLst>
                    <a:ext uri="{9D8B030D-6E8A-4147-A177-3AD203B41FA5}">
                      <a16:colId xmlns:a16="http://schemas.microsoft.com/office/drawing/2014/main" val="3661099395"/>
                    </a:ext>
                  </a:extLst>
                </a:gridCol>
                <a:gridCol w="329184">
                  <a:extLst>
                    <a:ext uri="{9D8B030D-6E8A-4147-A177-3AD203B41FA5}">
                      <a16:colId xmlns:a16="http://schemas.microsoft.com/office/drawing/2014/main" val="3223480165"/>
                    </a:ext>
                  </a:extLst>
                </a:gridCol>
                <a:gridCol w="329184">
                  <a:extLst>
                    <a:ext uri="{9D8B030D-6E8A-4147-A177-3AD203B41FA5}">
                      <a16:colId xmlns:a16="http://schemas.microsoft.com/office/drawing/2014/main" val="997918415"/>
                    </a:ext>
                  </a:extLst>
                </a:gridCol>
                <a:gridCol w="329184">
                  <a:extLst>
                    <a:ext uri="{9D8B030D-6E8A-4147-A177-3AD203B41FA5}">
                      <a16:colId xmlns:a16="http://schemas.microsoft.com/office/drawing/2014/main" val="3749355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72061423"/>
                  </a:ext>
                </a:extLst>
              </a:tr>
            </a:tbl>
          </a:graphicData>
        </a:graphic>
      </p:graphicFrame>
      <p:sp>
        <p:nvSpPr>
          <p:cNvPr id="4" name="Text Placeholder 3">
            <a:extLst>
              <a:ext uri="{FF2B5EF4-FFF2-40B4-BE49-F238E27FC236}">
                <a16:creationId xmlns:a16="http://schemas.microsoft.com/office/drawing/2014/main" id="{E7230F77-40D3-4A39-939C-6375C9F277EF}"/>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11155181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924E4-969B-40CD-A737-68E022283989}"/>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1F35C377-1C3F-4162-9BE8-ADDCE794106C}"/>
              </a:ext>
            </a:extLst>
          </p:cNvPr>
          <p:cNvGraphicFramePr>
            <a:graphicFrameLocks noGrp="1"/>
          </p:cNvGraphicFramePr>
          <p:nvPr>
            <p:ph type="tbl" sz="quarter" idx="13"/>
            <p:extLst>
              <p:ext uri="{D42A27DB-BD31-4B8C-83A1-F6EECF244321}">
                <p14:modId xmlns:p14="http://schemas.microsoft.com/office/powerpoint/2010/main" val="608662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83434588"/>
                    </a:ext>
                  </a:extLst>
                </a:gridCol>
                <a:gridCol w="1481328">
                  <a:extLst>
                    <a:ext uri="{9D8B030D-6E8A-4147-A177-3AD203B41FA5}">
                      <a16:colId xmlns:a16="http://schemas.microsoft.com/office/drawing/2014/main" val="789712937"/>
                    </a:ext>
                  </a:extLst>
                </a:gridCol>
                <a:gridCol w="329184">
                  <a:extLst>
                    <a:ext uri="{9D8B030D-6E8A-4147-A177-3AD203B41FA5}">
                      <a16:colId xmlns:a16="http://schemas.microsoft.com/office/drawing/2014/main" val="52663042"/>
                    </a:ext>
                  </a:extLst>
                </a:gridCol>
                <a:gridCol w="329184">
                  <a:extLst>
                    <a:ext uri="{9D8B030D-6E8A-4147-A177-3AD203B41FA5}">
                      <a16:colId xmlns:a16="http://schemas.microsoft.com/office/drawing/2014/main" val="1063572219"/>
                    </a:ext>
                  </a:extLst>
                </a:gridCol>
                <a:gridCol w="329184">
                  <a:extLst>
                    <a:ext uri="{9D8B030D-6E8A-4147-A177-3AD203B41FA5}">
                      <a16:colId xmlns:a16="http://schemas.microsoft.com/office/drawing/2014/main" val="2523258961"/>
                    </a:ext>
                  </a:extLst>
                </a:gridCol>
                <a:gridCol w="329184">
                  <a:extLst>
                    <a:ext uri="{9D8B030D-6E8A-4147-A177-3AD203B41FA5}">
                      <a16:colId xmlns:a16="http://schemas.microsoft.com/office/drawing/2014/main" val="3404351444"/>
                    </a:ext>
                  </a:extLst>
                </a:gridCol>
                <a:gridCol w="329184">
                  <a:extLst>
                    <a:ext uri="{9D8B030D-6E8A-4147-A177-3AD203B41FA5}">
                      <a16:colId xmlns:a16="http://schemas.microsoft.com/office/drawing/2014/main" val="118210706"/>
                    </a:ext>
                  </a:extLst>
                </a:gridCol>
                <a:gridCol w="329184">
                  <a:extLst>
                    <a:ext uri="{9D8B030D-6E8A-4147-A177-3AD203B41FA5}">
                      <a16:colId xmlns:a16="http://schemas.microsoft.com/office/drawing/2014/main" val="2924359741"/>
                    </a:ext>
                  </a:extLst>
                </a:gridCol>
                <a:gridCol w="329184">
                  <a:extLst>
                    <a:ext uri="{9D8B030D-6E8A-4147-A177-3AD203B41FA5}">
                      <a16:colId xmlns:a16="http://schemas.microsoft.com/office/drawing/2014/main" val="102375199"/>
                    </a:ext>
                  </a:extLst>
                </a:gridCol>
                <a:gridCol w="329184">
                  <a:extLst>
                    <a:ext uri="{9D8B030D-6E8A-4147-A177-3AD203B41FA5}">
                      <a16:colId xmlns:a16="http://schemas.microsoft.com/office/drawing/2014/main" val="3203467324"/>
                    </a:ext>
                  </a:extLst>
                </a:gridCol>
                <a:gridCol w="329184">
                  <a:extLst>
                    <a:ext uri="{9D8B030D-6E8A-4147-A177-3AD203B41FA5}">
                      <a16:colId xmlns:a16="http://schemas.microsoft.com/office/drawing/2014/main" val="4154765955"/>
                    </a:ext>
                  </a:extLst>
                </a:gridCol>
                <a:gridCol w="329184">
                  <a:extLst>
                    <a:ext uri="{9D8B030D-6E8A-4147-A177-3AD203B41FA5}">
                      <a16:colId xmlns:a16="http://schemas.microsoft.com/office/drawing/2014/main" val="3432439274"/>
                    </a:ext>
                  </a:extLst>
                </a:gridCol>
                <a:gridCol w="329184">
                  <a:extLst>
                    <a:ext uri="{9D8B030D-6E8A-4147-A177-3AD203B41FA5}">
                      <a16:colId xmlns:a16="http://schemas.microsoft.com/office/drawing/2014/main" val="3636073947"/>
                    </a:ext>
                  </a:extLst>
                </a:gridCol>
                <a:gridCol w="329184">
                  <a:extLst>
                    <a:ext uri="{9D8B030D-6E8A-4147-A177-3AD203B41FA5}">
                      <a16:colId xmlns:a16="http://schemas.microsoft.com/office/drawing/2014/main" val="2840848772"/>
                    </a:ext>
                  </a:extLst>
                </a:gridCol>
                <a:gridCol w="329184">
                  <a:extLst>
                    <a:ext uri="{9D8B030D-6E8A-4147-A177-3AD203B41FA5}">
                      <a16:colId xmlns:a16="http://schemas.microsoft.com/office/drawing/2014/main" val="3146583504"/>
                    </a:ext>
                  </a:extLst>
                </a:gridCol>
                <a:gridCol w="329184">
                  <a:extLst>
                    <a:ext uri="{9D8B030D-6E8A-4147-A177-3AD203B41FA5}">
                      <a16:colId xmlns:a16="http://schemas.microsoft.com/office/drawing/2014/main" val="812650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63563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- 2022-11-28 16:41:46</a:t>
                      </a:r>
                      <a:r>
                        <a:rPr kumimoji="0" lang="en-US" sz="1000" b="0" i="0" u="none" strike="noStrike" kern="1200" cap="none" spc="0" normalizeH="0" baseline="0" noProof="0">
                          <a:ln>
                            <a:noFill/>
                          </a:ln>
                          <a:solidFill>
                            <a:prstClr val="black"/>
                          </a:solidFill>
                          <a:effectLst/>
                          <a:uLnTx/>
                          <a:uFillTx/>
                          <a:latin typeface="+mn-lt"/>
                          <a:ea typeface="+mn-ea"/>
                          <a:cs typeface="+mn-cs"/>
                        </a:rPr>
                        <a:t>
 On Thanksgiving eve, 9 TMA employees volunteered at Park East High School in Harlem, New York City to help serve a delicious Thanksgiving feast for their students, parents, and alumni! For nearly a decade, we have partnered with Park East on a variety of CSR initiatives, and this was the first Thanksgiving feast since 2019 due to the pandemic.
Volunteers helped with the set-up and preparation of the buffet, lent their hands in clean-up, and enjoyed a great celebration with Park East community members.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https://quintly-image-storage.s3.amazonaws.com/e33bbb9956bb05844e7317a82c09a400/d7b633ba5fcf1c3b6ac99dd2ef41e249.jpg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332201915"/>
                  </a:ext>
                </a:extLst>
              </a:tr>
            </a:tbl>
          </a:graphicData>
        </a:graphic>
      </p:graphicFrame>
      <p:sp>
        <p:nvSpPr>
          <p:cNvPr id="4" name="Text Placeholder 3">
            <a:extLst>
              <a:ext uri="{FF2B5EF4-FFF2-40B4-BE49-F238E27FC236}">
                <a16:creationId xmlns:a16="http://schemas.microsoft.com/office/drawing/2014/main" id="{CEF0DE34-FEFD-453B-A78F-0C780751AF3F}"/>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21796214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5680B-54F8-42C4-9744-4FEE7E448C37}"/>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971716D3-BE56-4F89-A828-8A116E68CF45}"/>
              </a:ext>
            </a:extLst>
          </p:cNvPr>
          <p:cNvGraphicFramePr>
            <a:graphicFrameLocks noGrp="1"/>
          </p:cNvGraphicFramePr>
          <p:nvPr>
            <p:ph type="tbl" sz="quarter" idx="13"/>
            <p:extLst>
              <p:ext uri="{D42A27DB-BD31-4B8C-83A1-F6EECF244321}">
                <p14:modId xmlns:p14="http://schemas.microsoft.com/office/powerpoint/2010/main" val="2709636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70230956"/>
                    </a:ext>
                  </a:extLst>
                </a:gridCol>
                <a:gridCol w="1481328">
                  <a:extLst>
                    <a:ext uri="{9D8B030D-6E8A-4147-A177-3AD203B41FA5}">
                      <a16:colId xmlns:a16="http://schemas.microsoft.com/office/drawing/2014/main" val="3559441666"/>
                    </a:ext>
                  </a:extLst>
                </a:gridCol>
                <a:gridCol w="329184">
                  <a:extLst>
                    <a:ext uri="{9D8B030D-6E8A-4147-A177-3AD203B41FA5}">
                      <a16:colId xmlns:a16="http://schemas.microsoft.com/office/drawing/2014/main" val="1777164859"/>
                    </a:ext>
                  </a:extLst>
                </a:gridCol>
                <a:gridCol w="329184">
                  <a:extLst>
                    <a:ext uri="{9D8B030D-6E8A-4147-A177-3AD203B41FA5}">
                      <a16:colId xmlns:a16="http://schemas.microsoft.com/office/drawing/2014/main" val="2487392495"/>
                    </a:ext>
                  </a:extLst>
                </a:gridCol>
                <a:gridCol w="329184">
                  <a:extLst>
                    <a:ext uri="{9D8B030D-6E8A-4147-A177-3AD203B41FA5}">
                      <a16:colId xmlns:a16="http://schemas.microsoft.com/office/drawing/2014/main" val="993920098"/>
                    </a:ext>
                  </a:extLst>
                </a:gridCol>
                <a:gridCol w="329184">
                  <a:extLst>
                    <a:ext uri="{9D8B030D-6E8A-4147-A177-3AD203B41FA5}">
                      <a16:colId xmlns:a16="http://schemas.microsoft.com/office/drawing/2014/main" val="3882749991"/>
                    </a:ext>
                  </a:extLst>
                </a:gridCol>
                <a:gridCol w="329184">
                  <a:extLst>
                    <a:ext uri="{9D8B030D-6E8A-4147-A177-3AD203B41FA5}">
                      <a16:colId xmlns:a16="http://schemas.microsoft.com/office/drawing/2014/main" val="803871152"/>
                    </a:ext>
                  </a:extLst>
                </a:gridCol>
                <a:gridCol w="329184">
                  <a:extLst>
                    <a:ext uri="{9D8B030D-6E8A-4147-A177-3AD203B41FA5}">
                      <a16:colId xmlns:a16="http://schemas.microsoft.com/office/drawing/2014/main" val="2503892328"/>
                    </a:ext>
                  </a:extLst>
                </a:gridCol>
                <a:gridCol w="329184">
                  <a:extLst>
                    <a:ext uri="{9D8B030D-6E8A-4147-A177-3AD203B41FA5}">
                      <a16:colId xmlns:a16="http://schemas.microsoft.com/office/drawing/2014/main" val="2314260881"/>
                    </a:ext>
                  </a:extLst>
                </a:gridCol>
                <a:gridCol w="329184">
                  <a:extLst>
                    <a:ext uri="{9D8B030D-6E8A-4147-A177-3AD203B41FA5}">
                      <a16:colId xmlns:a16="http://schemas.microsoft.com/office/drawing/2014/main" val="3661802602"/>
                    </a:ext>
                  </a:extLst>
                </a:gridCol>
                <a:gridCol w="329184">
                  <a:extLst>
                    <a:ext uri="{9D8B030D-6E8A-4147-A177-3AD203B41FA5}">
                      <a16:colId xmlns:a16="http://schemas.microsoft.com/office/drawing/2014/main" val="1674110631"/>
                    </a:ext>
                  </a:extLst>
                </a:gridCol>
                <a:gridCol w="329184">
                  <a:extLst>
                    <a:ext uri="{9D8B030D-6E8A-4147-A177-3AD203B41FA5}">
                      <a16:colId xmlns:a16="http://schemas.microsoft.com/office/drawing/2014/main" val="1981147572"/>
                    </a:ext>
                  </a:extLst>
                </a:gridCol>
                <a:gridCol w="329184">
                  <a:extLst>
                    <a:ext uri="{9D8B030D-6E8A-4147-A177-3AD203B41FA5}">
                      <a16:colId xmlns:a16="http://schemas.microsoft.com/office/drawing/2014/main" val="555000716"/>
                    </a:ext>
                  </a:extLst>
                </a:gridCol>
                <a:gridCol w="329184">
                  <a:extLst>
                    <a:ext uri="{9D8B030D-6E8A-4147-A177-3AD203B41FA5}">
                      <a16:colId xmlns:a16="http://schemas.microsoft.com/office/drawing/2014/main" val="776591036"/>
                    </a:ext>
                  </a:extLst>
                </a:gridCol>
                <a:gridCol w="329184">
                  <a:extLst>
                    <a:ext uri="{9D8B030D-6E8A-4147-A177-3AD203B41FA5}">
                      <a16:colId xmlns:a16="http://schemas.microsoft.com/office/drawing/2014/main" val="113213050"/>
                    </a:ext>
                  </a:extLst>
                </a:gridCol>
                <a:gridCol w="329184">
                  <a:extLst>
                    <a:ext uri="{9D8B030D-6E8A-4147-A177-3AD203B41FA5}">
                      <a16:colId xmlns:a16="http://schemas.microsoft.com/office/drawing/2014/main" val="2649205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41656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- 2022-11-21 16:09:38</a:t>
                      </a:r>
                      <a:r>
                        <a:rPr kumimoji="0" lang="en-US" sz="1000" b="0" i="0" u="none" strike="noStrike" kern="1200" cap="none" spc="0" normalizeH="0" baseline="0" noProof="0">
                          <a:ln>
                            <a:noFill/>
                          </a:ln>
                          <a:solidFill>
                            <a:prstClr val="black"/>
                          </a:solidFill>
                          <a:effectLst/>
                          <a:uLnTx/>
                          <a:uFillTx/>
                          <a:latin typeface="+mn-lt"/>
                          <a:ea typeface="+mn-ea"/>
                          <a:cs typeface="+mn-cs"/>
                        </a:rPr>
                        <a:t>
 Ahead of the holidays, we wanted to fully celebrate National Gratitude Month with our own gratitude event after our Town Hall!
Employees were treated to a catered lunch and were given the chance to express what they are thankful for this year on some leaf construction paper!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https://quintly-image-storage.s3.amazonaws.com/e33bbb9956bb05844e7317a82c09a400/06215309f830aa67cb66b36e65927dbf.jpg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048296473"/>
                  </a:ext>
                </a:extLst>
              </a:tr>
            </a:tbl>
          </a:graphicData>
        </a:graphic>
      </p:graphicFrame>
      <p:sp>
        <p:nvSpPr>
          <p:cNvPr id="4" name="Text Placeholder 3">
            <a:extLst>
              <a:ext uri="{FF2B5EF4-FFF2-40B4-BE49-F238E27FC236}">
                <a16:creationId xmlns:a16="http://schemas.microsoft.com/office/drawing/2014/main" id="{8841F941-0333-4782-BCE6-90EE0C80987D}"/>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13993383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7C8D9E-F19A-4019-AD6B-843F12D5AD93}"/>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77D8F873-C1C7-480A-89DE-8C4E25AD9FCC}"/>
              </a:ext>
            </a:extLst>
          </p:cNvPr>
          <p:cNvGraphicFramePr>
            <a:graphicFrameLocks noGrp="1"/>
          </p:cNvGraphicFramePr>
          <p:nvPr>
            <p:ph type="tbl" sz="quarter" idx="13"/>
            <p:extLst>
              <p:ext uri="{D42A27DB-BD31-4B8C-83A1-F6EECF244321}">
                <p14:modId xmlns:p14="http://schemas.microsoft.com/office/powerpoint/2010/main" val="85477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943438815"/>
                    </a:ext>
                  </a:extLst>
                </a:gridCol>
                <a:gridCol w="1481328">
                  <a:extLst>
                    <a:ext uri="{9D8B030D-6E8A-4147-A177-3AD203B41FA5}">
                      <a16:colId xmlns:a16="http://schemas.microsoft.com/office/drawing/2014/main" val="2207848933"/>
                    </a:ext>
                  </a:extLst>
                </a:gridCol>
                <a:gridCol w="329184">
                  <a:extLst>
                    <a:ext uri="{9D8B030D-6E8A-4147-A177-3AD203B41FA5}">
                      <a16:colId xmlns:a16="http://schemas.microsoft.com/office/drawing/2014/main" val="3576527855"/>
                    </a:ext>
                  </a:extLst>
                </a:gridCol>
                <a:gridCol w="329184">
                  <a:extLst>
                    <a:ext uri="{9D8B030D-6E8A-4147-A177-3AD203B41FA5}">
                      <a16:colId xmlns:a16="http://schemas.microsoft.com/office/drawing/2014/main" val="2532877973"/>
                    </a:ext>
                  </a:extLst>
                </a:gridCol>
                <a:gridCol w="329184">
                  <a:extLst>
                    <a:ext uri="{9D8B030D-6E8A-4147-A177-3AD203B41FA5}">
                      <a16:colId xmlns:a16="http://schemas.microsoft.com/office/drawing/2014/main" val="3837598315"/>
                    </a:ext>
                  </a:extLst>
                </a:gridCol>
                <a:gridCol w="329184">
                  <a:extLst>
                    <a:ext uri="{9D8B030D-6E8A-4147-A177-3AD203B41FA5}">
                      <a16:colId xmlns:a16="http://schemas.microsoft.com/office/drawing/2014/main" val="4002834954"/>
                    </a:ext>
                  </a:extLst>
                </a:gridCol>
                <a:gridCol w="329184">
                  <a:extLst>
                    <a:ext uri="{9D8B030D-6E8A-4147-A177-3AD203B41FA5}">
                      <a16:colId xmlns:a16="http://schemas.microsoft.com/office/drawing/2014/main" val="214704843"/>
                    </a:ext>
                  </a:extLst>
                </a:gridCol>
                <a:gridCol w="329184">
                  <a:extLst>
                    <a:ext uri="{9D8B030D-6E8A-4147-A177-3AD203B41FA5}">
                      <a16:colId xmlns:a16="http://schemas.microsoft.com/office/drawing/2014/main" val="2374749781"/>
                    </a:ext>
                  </a:extLst>
                </a:gridCol>
                <a:gridCol w="329184">
                  <a:extLst>
                    <a:ext uri="{9D8B030D-6E8A-4147-A177-3AD203B41FA5}">
                      <a16:colId xmlns:a16="http://schemas.microsoft.com/office/drawing/2014/main" val="1320306448"/>
                    </a:ext>
                  </a:extLst>
                </a:gridCol>
                <a:gridCol w="329184">
                  <a:extLst>
                    <a:ext uri="{9D8B030D-6E8A-4147-A177-3AD203B41FA5}">
                      <a16:colId xmlns:a16="http://schemas.microsoft.com/office/drawing/2014/main" val="1057012881"/>
                    </a:ext>
                  </a:extLst>
                </a:gridCol>
                <a:gridCol w="329184">
                  <a:extLst>
                    <a:ext uri="{9D8B030D-6E8A-4147-A177-3AD203B41FA5}">
                      <a16:colId xmlns:a16="http://schemas.microsoft.com/office/drawing/2014/main" val="2645109594"/>
                    </a:ext>
                  </a:extLst>
                </a:gridCol>
                <a:gridCol w="329184">
                  <a:extLst>
                    <a:ext uri="{9D8B030D-6E8A-4147-A177-3AD203B41FA5}">
                      <a16:colId xmlns:a16="http://schemas.microsoft.com/office/drawing/2014/main" val="3867154491"/>
                    </a:ext>
                  </a:extLst>
                </a:gridCol>
                <a:gridCol w="329184">
                  <a:extLst>
                    <a:ext uri="{9D8B030D-6E8A-4147-A177-3AD203B41FA5}">
                      <a16:colId xmlns:a16="http://schemas.microsoft.com/office/drawing/2014/main" val="933867322"/>
                    </a:ext>
                  </a:extLst>
                </a:gridCol>
                <a:gridCol w="329184">
                  <a:extLst>
                    <a:ext uri="{9D8B030D-6E8A-4147-A177-3AD203B41FA5}">
                      <a16:colId xmlns:a16="http://schemas.microsoft.com/office/drawing/2014/main" val="3516983464"/>
                    </a:ext>
                  </a:extLst>
                </a:gridCol>
                <a:gridCol w="329184">
                  <a:extLst>
                    <a:ext uri="{9D8B030D-6E8A-4147-A177-3AD203B41FA5}">
                      <a16:colId xmlns:a16="http://schemas.microsoft.com/office/drawing/2014/main" val="3977030537"/>
                    </a:ext>
                  </a:extLst>
                </a:gridCol>
                <a:gridCol w="329184">
                  <a:extLst>
                    <a:ext uri="{9D8B030D-6E8A-4147-A177-3AD203B41FA5}">
                      <a16:colId xmlns:a16="http://schemas.microsoft.com/office/drawing/2014/main" val="40974568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58917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- 2022-11-07 16:50:22</a:t>
                      </a:r>
                      <a:r>
                        <a:rPr kumimoji="0" lang="en-US" sz="1000" b="0" i="0" u="none" strike="noStrike" kern="1200" cap="none" spc="0" normalizeH="0" baseline="0" noProof="0">
                          <a:ln>
                            <a:noFill/>
                          </a:ln>
                          <a:solidFill>
                            <a:prstClr val="black"/>
                          </a:solidFill>
                          <a:effectLst/>
                          <a:uLnTx/>
                          <a:uFillTx/>
                          <a:latin typeface="+mn-lt"/>
                          <a:ea typeface="+mn-ea"/>
                          <a:cs typeface="+mn-cs"/>
                        </a:rPr>
                        <a:t>
 The turnout we've seen from TMA employees all across the U.S. for the Walk to End Alzheimer’s has been incredible! This past weekend, team members from our Alpharetta, GA office volunteered their time and strapped up their walking sneakers for the #WalkToEndAlz in Atlanta. 
We're so proud of this team and to support this great organization in their quest to #EndAlz!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https://quintly-image-storage.s3.amazonaws.com/e33bbb9956bb05844e7317a82c09a400/9b383027f07b99e9311efd7523fbed7f.jpg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18.3486 %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298073655"/>
                  </a:ext>
                </a:extLst>
              </a:tr>
            </a:tbl>
          </a:graphicData>
        </a:graphic>
      </p:graphicFrame>
      <p:sp>
        <p:nvSpPr>
          <p:cNvPr id="4" name="Text Placeholder 3">
            <a:extLst>
              <a:ext uri="{FF2B5EF4-FFF2-40B4-BE49-F238E27FC236}">
                <a16:creationId xmlns:a16="http://schemas.microsoft.com/office/drawing/2014/main" id="{299DE221-2FFD-40B1-A033-FA2184205E32}"/>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32187238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D1A9A-2F70-4CC9-BA64-5118CB816081}"/>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50A986E9-4EA4-4242-8FD7-ABEF9AED8701}"/>
              </a:ext>
            </a:extLst>
          </p:cNvPr>
          <p:cNvGraphicFramePr>
            <a:graphicFrameLocks noGrp="1"/>
          </p:cNvGraphicFramePr>
          <p:nvPr>
            <p:ph type="tbl" sz="quarter" idx="13"/>
            <p:extLst>
              <p:ext uri="{D42A27DB-BD31-4B8C-83A1-F6EECF244321}">
                <p14:modId xmlns:p14="http://schemas.microsoft.com/office/powerpoint/2010/main" val="1171521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141170067"/>
                    </a:ext>
                  </a:extLst>
                </a:gridCol>
                <a:gridCol w="576072">
                  <a:extLst>
                    <a:ext uri="{9D8B030D-6E8A-4147-A177-3AD203B41FA5}">
                      <a16:colId xmlns:a16="http://schemas.microsoft.com/office/drawing/2014/main" val="1057207972"/>
                    </a:ext>
                  </a:extLst>
                </a:gridCol>
                <a:gridCol w="576072">
                  <a:extLst>
                    <a:ext uri="{9D8B030D-6E8A-4147-A177-3AD203B41FA5}">
                      <a16:colId xmlns:a16="http://schemas.microsoft.com/office/drawing/2014/main" val="2560715567"/>
                    </a:ext>
                  </a:extLst>
                </a:gridCol>
                <a:gridCol w="576072">
                  <a:extLst>
                    <a:ext uri="{9D8B030D-6E8A-4147-A177-3AD203B41FA5}">
                      <a16:colId xmlns:a16="http://schemas.microsoft.com/office/drawing/2014/main" val="2631416354"/>
                    </a:ext>
                  </a:extLst>
                </a:gridCol>
                <a:gridCol w="576072">
                  <a:extLst>
                    <a:ext uri="{9D8B030D-6E8A-4147-A177-3AD203B41FA5}">
                      <a16:colId xmlns:a16="http://schemas.microsoft.com/office/drawing/2014/main" val="1197663555"/>
                    </a:ext>
                  </a:extLst>
                </a:gridCol>
                <a:gridCol w="576072">
                  <a:extLst>
                    <a:ext uri="{9D8B030D-6E8A-4147-A177-3AD203B41FA5}">
                      <a16:colId xmlns:a16="http://schemas.microsoft.com/office/drawing/2014/main" val="3115802592"/>
                    </a:ext>
                  </a:extLst>
                </a:gridCol>
                <a:gridCol w="576072">
                  <a:extLst>
                    <a:ext uri="{9D8B030D-6E8A-4147-A177-3AD203B41FA5}">
                      <a16:colId xmlns:a16="http://schemas.microsoft.com/office/drawing/2014/main" val="804824349"/>
                    </a:ext>
                  </a:extLst>
                </a:gridCol>
                <a:gridCol w="576072">
                  <a:extLst>
                    <a:ext uri="{9D8B030D-6E8A-4147-A177-3AD203B41FA5}">
                      <a16:colId xmlns:a16="http://schemas.microsoft.com/office/drawing/2014/main" val="2594537455"/>
                    </a:ext>
                  </a:extLst>
                </a:gridCol>
                <a:gridCol w="576072">
                  <a:extLst>
                    <a:ext uri="{9D8B030D-6E8A-4147-A177-3AD203B41FA5}">
                      <a16:colId xmlns:a16="http://schemas.microsoft.com/office/drawing/2014/main" val="3505072413"/>
                    </a:ext>
                  </a:extLst>
                </a:gridCol>
                <a:gridCol w="576072">
                  <a:extLst>
                    <a:ext uri="{9D8B030D-6E8A-4147-A177-3AD203B41FA5}">
                      <a16:colId xmlns:a16="http://schemas.microsoft.com/office/drawing/2014/main" val="3491399588"/>
                    </a:ext>
                  </a:extLst>
                </a:gridCol>
                <a:gridCol w="576072">
                  <a:extLst>
                    <a:ext uri="{9D8B030D-6E8A-4147-A177-3AD203B41FA5}">
                      <a16:colId xmlns:a16="http://schemas.microsoft.com/office/drawing/2014/main" val="1762317502"/>
                    </a:ext>
                  </a:extLst>
                </a:gridCol>
                <a:gridCol w="576072">
                  <a:extLst>
                    <a:ext uri="{9D8B030D-6E8A-4147-A177-3AD203B41FA5}">
                      <a16:colId xmlns:a16="http://schemas.microsoft.com/office/drawing/2014/main" val="939185008"/>
                    </a:ext>
                  </a:extLst>
                </a:gridCol>
                <a:gridCol w="576072">
                  <a:extLst>
                    <a:ext uri="{9D8B030D-6E8A-4147-A177-3AD203B41FA5}">
                      <a16:colId xmlns:a16="http://schemas.microsoft.com/office/drawing/2014/main" val="20732488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08141314"/>
                  </a:ext>
                </a:extLst>
              </a:tr>
              <a:tr h="370840">
                <a:tc>
                  <a:txBody>
                    <a:bodyPr/>
                    <a:lstStyle/>
                    <a:p>
                      <a:r>
                        <a:rPr lang="en-US" sz="1000"/>
                        <a:t>236</a:t>
                      </a:r>
                    </a:p>
                  </a:txBody>
                  <a:tcPr/>
                </a:tc>
                <a:tc>
                  <a:txBody>
                    <a:bodyPr/>
                    <a:lstStyle/>
                    <a:p>
                      <a:r>
                        <a:rPr lang="en-US" sz="1000"/>
                        <a:t>-2</a:t>
                      </a:r>
                    </a:p>
                  </a:txBody>
                  <a:tcPr/>
                </a:tc>
                <a:tc>
                  <a:txBody>
                    <a:bodyPr/>
                    <a:lstStyle/>
                    <a:p>
                      <a:r>
                        <a:rPr lang="en-US" sz="1000"/>
                        <a:t>13</a:t>
                      </a:r>
                    </a:p>
                  </a:txBody>
                  <a:tcPr/>
                </a:tc>
                <a:tc>
                  <a:txBody>
                    <a:bodyPr/>
                    <a:lstStyle/>
                    <a:p>
                      <a:r>
                        <a:rPr lang="en-US" sz="1000"/>
                        <a:t>11</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tc>
                  <a:txBody>
                    <a:bodyPr/>
                    <a:lstStyle/>
                    <a:p>
                      <a:r>
                        <a:rPr lang="en-US" sz="1000"/>
                        <a:t>0.0 %</a:t>
                      </a:r>
                    </a:p>
                  </a:txBody>
                  <a:tcPr/>
                </a:tc>
                <a:extLst>
                  <a:ext uri="{0D108BD9-81ED-4DB2-BD59-A6C34878D82A}">
                    <a16:rowId xmlns:a16="http://schemas.microsoft.com/office/drawing/2014/main" val="2507303615"/>
                  </a:ext>
                </a:extLst>
              </a:tr>
            </a:tbl>
          </a:graphicData>
        </a:graphic>
      </p:graphicFrame>
      <p:sp>
        <p:nvSpPr>
          <p:cNvPr id="4" name="Text Placeholder 3">
            <a:extLst>
              <a:ext uri="{FF2B5EF4-FFF2-40B4-BE49-F238E27FC236}">
                <a16:creationId xmlns:a16="http://schemas.microsoft.com/office/drawing/2014/main" id="{AF4E4E11-5F0B-41B7-8C02-E368A8B3A5AC}"/>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26018106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87BB9-69E5-48D7-8F90-9E36848862BF}"/>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4FBED53A-C6B7-4D3E-877C-A09794AFEE4D}"/>
              </a:ext>
            </a:extLst>
          </p:cNvPr>
          <p:cNvGraphicFramePr>
            <a:graphicFrameLocks noGrp="1"/>
          </p:cNvGraphicFramePr>
          <p:nvPr>
            <p:ph type="chart" sz="quarter" idx="13"/>
            <p:extLst>
              <p:ext uri="{D42A27DB-BD31-4B8C-83A1-F6EECF244321}">
                <p14:modId xmlns:p14="http://schemas.microsoft.com/office/powerpoint/2010/main" val="13468865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026818-7CEC-4192-AC80-A9F53F540594}"/>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E21C0A94-0868-4D85-A6F9-EEE0FC7BEB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37647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0310B-1A3B-4BB7-B5C6-A5D6543B0B59}"/>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45C05745-44F5-4F9D-871B-FC78151255E7}"/>
              </a:ext>
            </a:extLst>
          </p:cNvPr>
          <p:cNvGraphicFramePr>
            <a:graphicFrameLocks noGrp="1"/>
          </p:cNvGraphicFramePr>
          <p:nvPr>
            <p:ph type="chart" sz="quarter" idx="13"/>
            <p:extLst>
              <p:ext uri="{D42A27DB-BD31-4B8C-83A1-F6EECF244321}">
                <p14:modId xmlns:p14="http://schemas.microsoft.com/office/powerpoint/2010/main" val="12274064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8649CF-7FBF-435B-8290-D2E0D6A7685F}"/>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1E56643-A86D-4D20-B417-BA6D1CFC26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13865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F4F3D-8B65-4C94-A193-68DF3A5E4D05}"/>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F9AA3D10-6907-4A36-8CDB-6BF76E4D0264}"/>
              </a:ext>
            </a:extLst>
          </p:cNvPr>
          <p:cNvGraphicFramePr>
            <a:graphicFrameLocks noGrp="1"/>
          </p:cNvGraphicFramePr>
          <p:nvPr>
            <p:ph type="chart" sz="quarter" idx="13"/>
            <p:extLst>
              <p:ext uri="{D42A27DB-BD31-4B8C-83A1-F6EECF244321}">
                <p14:modId xmlns:p14="http://schemas.microsoft.com/office/powerpoint/2010/main" val="21856271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6974C7-B304-4496-BA3D-08DFACAF3759}"/>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7FE5BB6B-2261-4F17-AD5C-EBBB59B335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82529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ECCE5-13AF-4ACD-B491-D18DEDAB39C4}"/>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D63B69CB-7060-4CA1-888E-7FE7DB70BF73}"/>
              </a:ext>
            </a:extLst>
          </p:cNvPr>
          <p:cNvGraphicFramePr>
            <a:graphicFrameLocks noGrp="1"/>
          </p:cNvGraphicFramePr>
          <p:nvPr>
            <p:ph type="tbl" sz="quarter" idx="13"/>
            <p:extLst>
              <p:ext uri="{D42A27DB-BD31-4B8C-83A1-F6EECF244321}">
                <p14:modId xmlns:p14="http://schemas.microsoft.com/office/powerpoint/2010/main" val="1280357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993130047"/>
                    </a:ext>
                  </a:extLst>
                </a:gridCol>
                <a:gridCol w="493776">
                  <a:extLst>
                    <a:ext uri="{9D8B030D-6E8A-4147-A177-3AD203B41FA5}">
                      <a16:colId xmlns:a16="http://schemas.microsoft.com/office/drawing/2014/main" val="1855935889"/>
                    </a:ext>
                  </a:extLst>
                </a:gridCol>
                <a:gridCol w="1069848">
                  <a:extLst>
                    <a:ext uri="{9D8B030D-6E8A-4147-A177-3AD203B41FA5}">
                      <a16:colId xmlns:a16="http://schemas.microsoft.com/office/drawing/2014/main" val="1120050703"/>
                    </a:ext>
                  </a:extLst>
                </a:gridCol>
                <a:gridCol w="1069848">
                  <a:extLst>
                    <a:ext uri="{9D8B030D-6E8A-4147-A177-3AD203B41FA5}">
                      <a16:colId xmlns:a16="http://schemas.microsoft.com/office/drawing/2014/main" val="816561895"/>
                    </a:ext>
                  </a:extLst>
                </a:gridCol>
                <a:gridCol w="1069848">
                  <a:extLst>
                    <a:ext uri="{9D8B030D-6E8A-4147-A177-3AD203B41FA5}">
                      <a16:colId xmlns:a16="http://schemas.microsoft.com/office/drawing/2014/main" val="392974521"/>
                    </a:ext>
                  </a:extLst>
                </a:gridCol>
                <a:gridCol w="1069848">
                  <a:extLst>
                    <a:ext uri="{9D8B030D-6E8A-4147-A177-3AD203B41FA5}">
                      <a16:colId xmlns:a16="http://schemas.microsoft.com/office/drawing/2014/main" val="100055799"/>
                    </a:ext>
                  </a:extLst>
                </a:gridCol>
                <a:gridCol w="1069848">
                  <a:extLst>
                    <a:ext uri="{9D8B030D-6E8A-4147-A177-3AD203B41FA5}">
                      <a16:colId xmlns:a16="http://schemas.microsoft.com/office/drawing/2014/main" val="13917779"/>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689191631"/>
                  </a:ext>
                </a:extLst>
              </a:tr>
              <a:tr h="370840">
                <a:tc>
                  <a:txBody>
                    <a:bodyPr/>
                    <a:lstStyle/>
                    <a:p>
                      <a:r>
                        <a:rPr lang="en-US" sz="1000" b="1"/>
                        <a:t>@TokioMAmerica - 2022-11-02 16:02:26</a:t>
                      </a:r>
                      <a:r>
                        <a:rPr lang="en-US" sz="1000"/>
                        <a:t>
 Now hiring in #JerseyCity NJ! 
TMA is searching for Property Underwriting Specialist I to join our dynamic team in Jersey City. Interested in applying? Click here: https://t.co/W6F7F1RbFd https://t.co/5ba56EORcW</a:t>
                      </a:r>
                    </a:p>
                  </a:txBody>
                  <a:tcPr/>
                </a:tc>
                <a:tc>
                  <a:txBody>
                    <a:bodyPr/>
                    <a:lstStyle/>
                    <a:p>
                      <a:r>
                        <a:rPr lang="en-US" sz="1000"/>
                        <a:t>11/02/2022 20:05:35</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393893423"/>
                  </a:ext>
                </a:extLst>
              </a:tr>
              <a:tr h="370840">
                <a:tc>
                  <a:txBody>
                    <a:bodyPr/>
                    <a:lstStyle/>
                    <a:p>
                      <a:r>
                        <a:rPr lang="en-US" sz="1000" b="1"/>
                        <a:t>@TokioMAmerica - 2022-11-04 16:14:57</a:t>
                      </a:r>
                      <a:r>
                        <a:rPr lang="en-US" sz="1000"/>
                        <a:t>
 Meet one of our latest new hires, Nicholas H., who joined the TMA Claims team in Plano, TX! Nicholas is a passionate Ohio State fan and loves to watch their football games. He's also an avid golfer and looks forward to seeing his dogs Nina and Oreo when he visits his family. https://t.co/qEGkr1I7E4</a:t>
                      </a:r>
                    </a:p>
                  </a:txBody>
                  <a:tcPr/>
                </a:tc>
                <a:tc>
                  <a:txBody>
                    <a:bodyPr/>
                    <a:lstStyle/>
                    <a:p>
                      <a:r>
                        <a:rPr lang="en-US" sz="1000"/>
                        <a:t>11/04/2022 20:05:42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1772604176"/>
                  </a:ext>
                </a:extLst>
              </a:tr>
              <a:tr h="370840">
                <a:tc>
                  <a:txBody>
                    <a:bodyPr/>
                    <a:lstStyle/>
                    <a:p>
                      <a:r>
                        <a:rPr lang="en-US" sz="1000" b="1"/>
                        <a:t>@TokioMAmerica - 2022-11-07 16:49:02</a:t>
                      </a:r>
                      <a:r>
                        <a:rPr lang="en-US" sz="1000"/>
                        <a:t>
 The turnout from TMA employees all across the U.S. for the @alzassociation has been incredible! 
This past weekend, members of our Alpharetta, GA office volunteered for the #WalkToEndAlz in Atlanta. We're so proud of this team and to support this great organization to #EndAlz! https://t.co/UYa8e3helU</a:t>
                      </a:r>
                    </a:p>
                  </a:txBody>
                  <a:tcPr/>
                </a:tc>
                <a:tc>
                  <a:txBody>
                    <a:bodyPr/>
                    <a:lstStyle/>
                    <a:p>
                      <a:r>
                        <a:rPr lang="en-US" sz="1000"/>
                        <a:t>11/07/2022 19:05:36</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504246251"/>
                  </a:ext>
                </a:extLst>
              </a:tr>
            </a:tbl>
          </a:graphicData>
        </a:graphic>
      </p:graphicFrame>
      <p:sp>
        <p:nvSpPr>
          <p:cNvPr id="4" name="Text Placeholder 3">
            <a:extLst>
              <a:ext uri="{FF2B5EF4-FFF2-40B4-BE49-F238E27FC236}">
                <a16:creationId xmlns:a16="http://schemas.microsoft.com/office/drawing/2014/main" id="{6A43C66C-40C6-4F2D-80CA-DD29A3712F2A}"/>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7912512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8DD54-5798-4C0A-91F6-61CE2C1A4EF9}"/>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7414610C-5109-411F-89D3-94D8384D4533}"/>
              </a:ext>
            </a:extLst>
          </p:cNvPr>
          <p:cNvGraphicFramePr>
            <a:graphicFrameLocks noGrp="1"/>
          </p:cNvGraphicFramePr>
          <p:nvPr>
            <p:ph type="tbl" sz="quarter" idx="13"/>
            <p:extLst>
              <p:ext uri="{D42A27DB-BD31-4B8C-83A1-F6EECF244321}">
                <p14:modId xmlns:p14="http://schemas.microsoft.com/office/powerpoint/2010/main" val="1938983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043512982"/>
                    </a:ext>
                  </a:extLst>
                </a:gridCol>
                <a:gridCol w="658368">
                  <a:extLst>
                    <a:ext uri="{9D8B030D-6E8A-4147-A177-3AD203B41FA5}">
                      <a16:colId xmlns:a16="http://schemas.microsoft.com/office/drawing/2014/main" val="2866771025"/>
                    </a:ext>
                  </a:extLst>
                </a:gridCol>
                <a:gridCol w="658368">
                  <a:extLst>
                    <a:ext uri="{9D8B030D-6E8A-4147-A177-3AD203B41FA5}">
                      <a16:colId xmlns:a16="http://schemas.microsoft.com/office/drawing/2014/main" val="2648896269"/>
                    </a:ext>
                  </a:extLst>
                </a:gridCol>
                <a:gridCol w="658368">
                  <a:extLst>
                    <a:ext uri="{9D8B030D-6E8A-4147-A177-3AD203B41FA5}">
                      <a16:colId xmlns:a16="http://schemas.microsoft.com/office/drawing/2014/main" val="2189000474"/>
                    </a:ext>
                  </a:extLst>
                </a:gridCol>
                <a:gridCol w="658368">
                  <a:extLst>
                    <a:ext uri="{9D8B030D-6E8A-4147-A177-3AD203B41FA5}">
                      <a16:colId xmlns:a16="http://schemas.microsoft.com/office/drawing/2014/main" val="1745370406"/>
                    </a:ext>
                  </a:extLst>
                </a:gridCol>
                <a:gridCol w="658368">
                  <a:extLst>
                    <a:ext uri="{9D8B030D-6E8A-4147-A177-3AD203B41FA5}">
                      <a16:colId xmlns:a16="http://schemas.microsoft.com/office/drawing/2014/main" val="833325042"/>
                    </a:ext>
                  </a:extLst>
                </a:gridCol>
                <a:gridCol w="658368">
                  <a:extLst>
                    <a:ext uri="{9D8B030D-6E8A-4147-A177-3AD203B41FA5}">
                      <a16:colId xmlns:a16="http://schemas.microsoft.com/office/drawing/2014/main" val="410930335"/>
                    </a:ext>
                  </a:extLst>
                </a:gridCol>
                <a:gridCol w="658368">
                  <a:extLst>
                    <a:ext uri="{9D8B030D-6E8A-4147-A177-3AD203B41FA5}">
                      <a16:colId xmlns:a16="http://schemas.microsoft.com/office/drawing/2014/main" val="2561041379"/>
                    </a:ext>
                  </a:extLst>
                </a:gridCol>
                <a:gridCol w="658368">
                  <a:extLst>
                    <a:ext uri="{9D8B030D-6E8A-4147-A177-3AD203B41FA5}">
                      <a16:colId xmlns:a16="http://schemas.microsoft.com/office/drawing/2014/main" val="159785553"/>
                    </a:ext>
                  </a:extLst>
                </a:gridCol>
                <a:gridCol w="658368">
                  <a:extLst>
                    <a:ext uri="{9D8B030D-6E8A-4147-A177-3AD203B41FA5}">
                      <a16:colId xmlns:a16="http://schemas.microsoft.com/office/drawing/2014/main" val="1101748398"/>
                    </a:ext>
                  </a:extLst>
                </a:gridCol>
                <a:gridCol w="658368">
                  <a:extLst>
                    <a:ext uri="{9D8B030D-6E8A-4147-A177-3AD203B41FA5}">
                      <a16:colId xmlns:a16="http://schemas.microsoft.com/office/drawing/2014/main" val="479089511"/>
                    </a:ext>
                  </a:extLst>
                </a:gridCol>
                <a:gridCol w="658368">
                  <a:extLst>
                    <a:ext uri="{9D8B030D-6E8A-4147-A177-3AD203B41FA5}">
                      <a16:colId xmlns:a16="http://schemas.microsoft.com/office/drawing/2014/main" val="77310379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2628440499"/>
                  </a:ext>
                </a:extLst>
              </a:tr>
              <a:tr h="370840">
                <a:tc>
                  <a:txBody>
                    <a:bodyPr/>
                    <a:lstStyle/>
                    <a:p>
                      <a:r>
                        <a:rPr lang="en-US" sz="1000"/>
                        <a:t>19933</a:t>
                      </a:r>
                    </a:p>
                  </a:txBody>
                  <a:tcPr/>
                </a:tc>
                <a:tc>
                  <a:txBody>
                    <a:bodyPr/>
                    <a:lstStyle/>
                    <a:p>
                      <a:r>
                        <a:rPr lang="en-US" sz="1000"/>
                        <a:t>180</a:t>
                      </a:r>
                    </a:p>
                  </a:txBody>
                  <a:tcPr/>
                </a:tc>
                <a:tc>
                  <a:txBody>
                    <a:bodyPr/>
                    <a:lstStyle/>
                    <a:p>
                      <a:r>
                        <a:rPr lang="en-US" sz="1000"/>
                        <a:t>11</a:t>
                      </a:r>
                    </a:p>
                  </a:txBody>
                  <a:tcPr/>
                </a:tc>
                <a:tc>
                  <a:txBody>
                    <a:bodyPr/>
                    <a:lstStyle/>
                    <a:p>
                      <a:r>
                        <a:rPr lang="en-US" sz="1000"/>
                        <a:t>480</a:t>
                      </a:r>
                    </a:p>
                  </a:txBody>
                  <a:tcPr/>
                </a:tc>
                <a:tc>
                  <a:txBody>
                    <a:bodyPr/>
                    <a:lstStyle/>
                    <a:p>
                      <a:r>
                        <a:rPr lang="en-US" sz="1000"/>
                        <a:t>43.636363636364</a:t>
                      </a:r>
                    </a:p>
                  </a:txBody>
                  <a:tcPr/>
                </a:tc>
                <a:tc>
                  <a:txBody>
                    <a:bodyPr/>
                    <a:lstStyle/>
                    <a:p>
                      <a:r>
                        <a:rPr lang="en-US" sz="1000"/>
                        <a:t>10</a:t>
                      </a:r>
                    </a:p>
                  </a:txBody>
                  <a:tcPr/>
                </a:tc>
                <a:tc>
                  <a:txBody>
                    <a:bodyPr/>
                    <a:lstStyle/>
                    <a:p>
                      <a:r>
                        <a:rPr lang="en-US" sz="1000"/>
                        <a:t>10</a:t>
                      </a:r>
                    </a:p>
                  </a:txBody>
                  <a:tcPr/>
                </a:tc>
                <a:tc>
                  <a:txBody>
                    <a:bodyPr/>
                    <a:lstStyle/>
                    <a:p>
                      <a:r>
                        <a:rPr lang="en-US" sz="1000"/>
                        <a:t>1522</a:t>
                      </a:r>
                    </a:p>
                  </a:txBody>
                  <a:tcPr/>
                </a:tc>
                <a:tc>
                  <a:txBody>
                    <a:bodyPr/>
                    <a:lstStyle/>
                    <a:p>
                      <a:r>
                        <a:rPr lang="en-US" sz="1000"/>
                        <a:t>22685</a:t>
                      </a:r>
                    </a:p>
                  </a:txBody>
                  <a:tcPr/>
                </a:tc>
                <a:tc>
                  <a:txBody>
                    <a:bodyPr/>
                    <a:lstStyle/>
                    <a:p>
                      <a:r>
                        <a:rPr lang="en-US" sz="1000"/>
                        <a:t>2062.2727272727</a:t>
                      </a:r>
                    </a:p>
                  </a:txBody>
                  <a:tcPr/>
                </a:tc>
                <a:tc>
                  <a:txBody>
                    <a:bodyPr/>
                    <a:lstStyle/>
                    <a:p>
                      <a:r>
                        <a:rPr lang="en-US" sz="1000"/>
                        <a:t>7.2629771331642 %</a:t>
                      </a:r>
                    </a:p>
                  </a:txBody>
                  <a:tcPr/>
                </a:tc>
                <a:tc>
                  <a:txBody>
                    <a:bodyPr/>
                    <a:lstStyle/>
                    <a:p>
                      <a:r>
                        <a:rPr lang="en-US" sz="1000"/>
                        <a:t>0</a:t>
                      </a:r>
                    </a:p>
                  </a:txBody>
                  <a:tcPr/>
                </a:tc>
                <a:extLst>
                  <a:ext uri="{0D108BD9-81ED-4DB2-BD59-A6C34878D82A}">
                    <a16:rowId xmlns:a16="http://schemas.microsoft.com/office/drawing/2014/main" val="2564786983"/>
                  </a:ext>
                </a:extLst>
              </a:tr>
            </a:tbl>
          </a:graphicData>
        </a:graphic>
      </p:graphicFrame>
      <p:sp>
        <p:nvSpPr>
          <p:cNvPr id="4" name="Text Placeholder 3">
            <a:extLst>
              <a:ext uri="{FF2B5EF4-FFF2-40B4-BE49-F238E27FC236}">
                <a16:creationId xmlns:a16="http://schemas.microsoft.com/office/drawing/2014/main" id="{A3A75646-719B-4A89-B088-236FDCCBF353}"/>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41586872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C8AC5-64B9-440B-90EF-D285C9557968}"/>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24874B82-4B25-483D-93F3-0ABAF05E2323}"/>
              </a:ext>
            </a:extLst>
          </p:cNvPr>
          <p:cNvGraphicFramePr>
            <a:graphicFrameLocks noGrp="1"/>
          </p:cNvGraphicFramePr>
          <p:nvPr>
            <p:ph type="chart" sz="quarter" idx="13"/>
            <p:extLst>
              <p:ext uri="{D42A27DB-BD31-4B8C-83A1-F6EECF244321}">
                <p14:modId xmlns:p14="http://schemas.microsoft.com/office/powerpoint/2010/main" val="28961394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4A7CA2-CE8D-4079-89D7-1F91C6E5A30C}"/>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0773D49-39F2-443E-983D-A7317F48DB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82181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DE77F-03AF-40A4-BD0D-40283D8973AE}"/>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984A4E4E-423F-4E5B-B4FA-491723B22528}"/>
              </a:ext>
            </a:extLst>
          </p:cNvPr>
          <p:cNvGraphicFramePr>
            <a:graphicFrameLocks noGrp="1"/>
          </p:cNvGraphicFramePr>
          <p:nvPr>
            <p:ph type="chart" sz="quarter" idx="13"/>
            <p:extLst>
              <p:ext uri="{D42A27DB-BD31-4B8C-83A1-F6EECF244321}">
                <p14:modId xmlns:p14="http://schemas.microsoft.com/office/powerpoint/2010/main" val="34468941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E2FC0A-8D7E-4DF2-A235-B2A6D99E77DD}"/>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E5C45042-3859-4FE2-A02B-1CF8C5C330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61409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A79F7-631A-4614-BE2E-1C6716D60A1D}"/>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B21F9F22-473F-4917-A741-0D13C85E8005}"/>
              </a:ext>
            </a:extLst>
          </p:cNvPr>
          <p:cNvGraphicFramePr>
            <a:graphicFrameLocks noGrp="1"/>
          </p:cNvGraphicFramePr>
          <p:nvPr>
            <p:ph type="chart" sz="quarter" idx="13"/>
            <p:extLst>
              <p:ext uri="{D42A27DB-BD31-4B8C-83A1-F6EECF244321}">
                <p14:modId xmlns:p14="http://schemas.microsoft.com/office/powerpoint/2010/main" val="38193329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F1FB28-0F76-4897-B7F6-04530CD9A45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4E3AFBE9-0895-43E4-AC8E-6B00DFEA36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15436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4C52D-723E-4F58-8979-5533B8458365}"/>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7D9A5730-D1C7-4D1C-9565-7DAFDEEC7B5C}"/>
              </a:ext>
            </a:extLst>
          </p:cNvPr>
          <p:cNvGraphicFramePr>
            <a:graphicFrameLocks noGrp="1"/>
          </p:cNvGraphicFramePr>
          <p:nvPr>
            <p:ph type="chart" sz="quarter" idx="13"/>
            <p:extLst>
              <p:ext uri="{D42A27DB-BD31-4B8C-83A1-F6EECF244321}">
                <p14:modId xmlns:p14="http://schemas.microsoft.com/office/powerpoint/2010/main" val="36584253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555322-8B01-4CDF-97CB-E178A432FB9E}"/>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EA43419-2F2B-4AFF-A830-06565B81A6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03269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D75A3-DD5E-4F80-8EF9-B78172EF6C64}"/>
              </a:ext>
            </a:extLst>
          </p:cNvPr>
          <p:cNvSpPr>
            <a:spLocks noGrp="1"/>
          </p:cNvSpPr>
          <p:nvPr>
            <p:ph type="title"/>
          </p:nvPr>
        </p:nvSpPr>
        <p:spPr/>
        <p:txBody>
          <a:bodyPr/>
          <a:lstStyle/>
          <a:p>
            <a:r>
              <a:rPr lang="en-US"/>
              <a:t>LinkedIn Posts Table | Tokio Marine America - 1 of 3</a:t>
            </a:r>
          </a:p>
        </p:txBody>
      </p:sp>
      <p:graphicFrame>
        <p:nvGraphicFramePr>
          <p:cNvPr id="5" name="Table Placeholder 4">
            <a:extLst>
              <a:ext uri="{FF2B5EF4-FFF2-40B4-BE49-F238E27FC236}">
                <a16:creationId xmlns:a16="http://schemas.microsoft.com/office/drawing/2014/main" id="{D292CEF1-27A2-490B-943F-B1BBEC92C993}"/>
              </a:ext>
            </a:extLst>
          </p:cNvPr>
          <p:cNvGraphicFramePr>
            <a:graphicFrameLocks noGrp="1"/>
          </p:cNvGraphicFramePr>
          <p:nvPr>
            <p:ph type="tbl" sz="quarter" idx="13"/>
            <p:extLst>
              <p:ext uri="{D42A27DB-BD31-4B8C-83A1-F6EECF244321}">
                <p14:modId xmlns:p14="http://schemas.microsoft.com/office/powerpoint/2010/main" val="3785217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333886906"/>
                    </a:ext>
                  </a:extLst>
                </a:gridCol>
                <a:gridCol w="740664">
                  <a:extLst>
                    <a:ext uri="{9D8B030D-6E8A-4147-A177-3AD203B41FA5}">
                      <a16:colId xmlns:a16="http://schemas.microsoft.com/office/drawing/2014/main" val="4048738839"/>
                    </a:ext>
                  </a:extLst>
                </a:gridCol>
                <a:gridCol w="740664">
                  <a:extLst>
                    <a:ext uri="{9D8B030D-6E8A-4147-A177-3AD203B41FA5}">
                      <a16:colId xmlns:a16="http://schemas.microsoft.com/office/drawing/2014/main" val="1687223106"/>
                    </a:ext>
                  </a:extLst>
                </a:gridCol>
                <a:gridCol w="740664">
                  <a:extLst>
                    <a:ext uri="{9D8B030D-6E8A-4147-A177-3AD203B41FA5}">
                      <a16:colId xmlns:a16="http://schemas.microsoft.com/office/drawing/2014/main" val="1887496595"/>
                    </a:ext>
                  </a:extLst>
                </a:gridCol>
                <a:gridCol w="740664">
                  <a:extLst>
                    <a:ext uri="{9D8B030D-6E8A-4147-A177-3AD203B41FA5}">
                      <a16:colId xmlns:a16="http://schemas.microsoft.com/office/drawing/2014/main" val="19322185"/>
                    </a:ext>
                  </a:extLst>
                </a:gridCol>
                <a:gridCol w="740664">
                  <a:extLst>
                    <a:ext uri="{9D8B030D-6E8A-4147-A177-3AD203B41FA5}">
                      <a16:colId xmlns:a16="http://schemas.microsoft.com/office/drawing/2014/main" val="2386320500"/>
                    </a:ext>
                  </a:extLst>
                </a:gridCol>
                <a:gridCol w="740664">
                  <a:extLst>
                    <a:ext uri="{9D8B030D-6E8A-4147-A177-3AD203B41FA5}">
                      <a16:colId xmlns:a16="http://schemas.microsoft.com/office/drawing/2014/main" val="1420948691"/>
                    </a:ext>
                  </a:extLst>
                </a:gridCol>
                <a:gridCol w="740664">
                  <a:extLst>
                    <a:ext uri="{9D8B030D-6E8A-4147-A177-3AD203B41FA5}">
                      <a16:colId xmlns:a16="http://schemas.microsoft.com/office/drawing/2014/main" val="1379895068"/>
                    </a:ext>
                  </a:extLst>
                </a:gridCol>
                <a:gridCol w="740664">
                  <a:extLst>
                    <a:ext uri="{9D8B030D-6E8A-4147-A177-3AD203B41FA5}">
                      <a16:colId xmlns:a16="http://schemas.microsoft.com/office/drawing/2014/main" val="4233705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523448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- 2022-11-07 16:52:04</a:t>
                      </a:r>
                      <a:r>
                        <a:rPr kumimoji="0" lang="en-US" sz="1000" b="0" i="0" u="none" strike="noStrike" kern="1200" cap="none" spc="0" normalizeH="0" baseline="0" noProof="0">
                          <a:ln>
                            <a:noFill/>
                          </a:ln>
                          <a:solidFill>
                            <a:prstClr val="black"/>
                          </a:solidFill>
                          <a:effectLst/>
                          <a:uLnTx/>
                          <a:uFillTx/>
                          <a:latin typeface="+mn-lt"/>
                          <a:ea typeface="+mn-ea"/>
                          <a:cs typeface="+mn-cs"/>
                        </a:rPr>
                        <a:t>
 The turnout we've seen from TMA employees all across the U.S. for the Alzheimer's Association® has been incredible! 
This past weekend, team members from our Alpharetta, GA offices volunteered their time and strapped up their walking sneakers for the #WalkToEndAlz in Atlanta. 
We're so proud of this team and to support this great organization in its quest to #EndAlz!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11.075394506137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58933028"/>
                  </a:ext>
                </a:extLst>
              </a:tr>
            </a:tbl>
          </a:graphicData>
        </a:graphic>
      </p:graphicFrame>
      <p:sp>
        <p:nvSpPr>
          <p:cNvPr id="4" name="Text Placeholder 3">
            <a:extLst>
              <a:ext uri="{FF2B5EF4-FFF2-40B4-BE49-F238E27FC236}">
                <a16:creationId xmlns:a16="http://schemas.microsoft.com/office/drawing/2014/main" id="{2C84A9DB-B2A5-463C-8EE3-E93FB0867884}"/>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35717256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858B6-2F2C-4D6F-9422-B041CE8C6B84}"/>
              </a:ext>
            </a:extLst>
          </p:cNvPr>
          <p:cNvSpPr>
            <a:spLocks noGrp="1"/>
          </p:cNvSpPr>
          <p:nvPr>
            <p:ph type="title"/>
          </p:nvPr>
        </p:nvSpPr>
        <p:spPr/>
        <p:txBody>
          <a:bodyPr/>
          <a:lstStyle/>
          <a:p>
            <a:r>
              <a:rPr lang="en-US"/>
              <a:t>LinkedIn Posts Table | Tokio Marine America - 2 of 3</a:t>
            </a:r>
          </a:p>
        </p:txBody>
      </p:sp>
      <p:graphicFrame>
        <p:nvGraphicFramePr>
          <p:cNvPr id="5" name="Table Placeholder 4">
            <a:extLst>
              <a:ext uri="{FF2B5EF4-FFF2-40B4-BE49-F238E27FC236}">
                <a16:creationId xmlns:a16="http://schemas.microsoft.com/office/drawing/2014/main" id="{657E628A-A7A2-4DE2-BB5D-6D3930E62E18}"/>
              </a:ext>
            </a:extLst>
          </p:cNvPr>
          <p:cNvGraphicFramePr>
            <a:graphicFrameLocks noGrp="1"/>
          </p:cNvGraphicFramePr>
          <p:nvPr>
            <p:ph type="tbl" sz="quarter" idx="13"/>
            <p:extLst>
              <p:ext uri="{D42A27DB-BD31-4B8C-83A1-F6EECF244321}">
                <p14:modId xmlns:p14="http://schemas.microsoft.com/office/powerpoint/2010/main" val="287567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757595276"/>
                    </a:ext>
                  </a:extLst>
                </a:gridCol>
                <a:gridCol w="740664">
                  <a:extLst>
                    <a:ext uri="{9D8B030D-6E8A-4147-A177-3AD203B41FA5}">
                      <a16:colId xmlns:a16="http://schemas.microsoft.com/office/drawing/2014/main" val="4195615222"/>
                    </a:ext>
                  </a:extLst>
                </a:gridCol>
                <a:gridCol w="740664">
                  <a:extLst>
                    <a:ext uri="{9D8B030D-6E8A-4147-A177-3AD203B41FA5}">
                      <a16:colId xmlns:a16="http://schemas.microsoft.com/office/drawing/2014/main" val="3574375113"/>
                    </a:ext>
                  </a:extLst>
                </a:gridCol>
                <a:gridCol w="740664">
                  <a:extLst>
                    <a:ext uri="{9D8B030D-6E8A-4147-A177-3AD203B41FA5}">
                      <a16:colId xmlns:a16="http://schemas.microsoft.com/office/drawing/2014/main" val="2861734664"/>
                    </a:ext>
                  </a:extLst>
                </a:gridCol>
                <a:gridCol w="740664">
                  <a:extLst>
                    <a:ext uri="{9D8B030D-6E8A-4147-A177-3AD203B41FA5}">
                      <a16:colId xmlns:a16="http://schemas.microsoft.com/office/drawing/2014/main" val="1582065520"/>
                    </a:ext>
                  </a:extLst>
                </a:gridCol>
                <a:gridCol w="740664">
                  <a:extLst>
                    <a:ext uri="{9D8B030D-6E8A-4147-A177-3AD203B41FA5}">
                      <a16:colId xmlns:a16="http://schemas.microsoft.com/office/drawing/2014/main" val="212895397"/>
                    </a:ext>
                  </a:extLst>
                </a:gridCol>
                <a:gridCol w="740664">
                  <a:extLst>
                    <a:ext uri="{9D8B030D-6E8A-4147-A177-3AD203B41FA5}">
                      <a16:colId xmlns:a16="http://schemas.microsoft.com/office/drawing/2014/main" val="2397684006"/>
                    </a:ext>
                  </a:extLst>
                </a:gridCol>
                <a:gridCol w="740664">
                  <a:extLst>
                    <a:ext uri="{9D8B030D-6E8A-4147-A177-3AD203B41FA5}">
                      <a16:colId xmlns:a16="http://schemas.microsoft.com/office/drawing/2014/main" val="3375199180"/>
                    </a:ext>
                  </a:extLst>
                </a:gridCol>
                <a:gridCol w="740664">
                  <a:extLst>
                    <a:ext uri="{9D8B030D-6E8A-4147-A177-3AD203B41FA5}">
                      <a16:colId xmlns:a16="http://schemas.microsoft.com/office/drawing/2014/main" val="2470108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116212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- 2022-11-23 09:36:19</a:t>
                      </a:r>
                      <a:r>
                        <a:rPr kumimoji="0" lang="en-US" sz="1000" b="0" i="0" u="none" strike="noStrike" kern="1200" cap="none" spc="0" normalizeH="0" baseline="0" noProof="0">
                          <a:ln>
                            <a:noFill/>
                          </a:ln>
                          <a:solidFill>
                            <a:prstClr val="black"/>
                          </a:solidFill>
                          <a:effectLst/>
                          <a:uLnTx/>
                          <a:uFillTx/>
                          <a:latin typeface="+mn-lt"/>
                          <a:ea typeface="+mn-ea"/>
                          <a:cs typeface="+mn-cs"/>
                        </a:rPr>
                        <a:t>
 TMA offices will have an early close today at 12 p.m. local time ahead of the holiday and will resume normal business hours on Monday, November 28th. 
We wish everyone a great Thanksgiving!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3.6418816388467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8744198"/>
                  </a:ext>
                </a:extLst>
              </a:tr>
            </a:tbl>
          </a:graphicData>
        </a:graphic>
      </p:graphicFrame>
      <p:sp>
        <p:nvSpPr>
          <p:cNvPr id="4" name="Text Placeholder 3">
            <a:extLst>
              <a:ext uri="{FF2B5EF4-FFF2-40B4-BE49-F238E27FC236}">
                <a16:creationId xmlns:a16="http://schemas.microsoft.com/office/drawing/2014/main" id="{C2C528BA-0996-4E83-9441-0B2A109B704C}"/>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17772293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88DEE-B9FE-4117-8274-55B477829A4B}"/>
              </a:ext>
            </a:extLst>
          </p:cNvPr>
          <p:cNvSpPr>
            <a:spLocks noGrp="1"/>
          </p:cNvSpPr>
          <p:nvPr>
            <p:ph type="title"/>
          </p:nvPr>
        </p:nvSpPr>
        <p:spPr/>
        <p:txBody>
          <a:bodyPr/>
          <a:lstStyle/>
          <a:p>
            <a:r>
              <a:rPr lang="en-US"/>
              <a:t>LinkedIn Posts Table | Tokio Marine America - 3 of 3</a:t>
            </a:r>
          </a:p>
        </p:txBody>
      </p:sp>
      <p:graphicFrame>
        <p:nvGraphicFramePr>
          <p:cNvPr id="5" name="Table Placeholder 4">
            <a:extLst>
              <a:ext uri="{FF2B5EF4-FFF2-40B4-BE49-F238E27FC236}">
                <a16:creationId xmlns:a16="http://schemas.microsoft.com/office/drawing/2014/main" id="{DB58CFF3-7FD2-4608-BB00-6313909890EF}"/>
              </a:ext>
            </a:extLst>
          </p:cNvPr>
          <p:cNvGraphicFramePr>
            <a:graphicFrameLocks noGrp="1"/>
          </p:cNvGraphicFramePr>
          <p:nvPr>
            <p:ph type="tbl" sz="quarter" idx="13"/>
            <p:extLst>
              <p:ext uri="{D42A27DB-BD31-4B8C-83A1-F6EECF244321}">
                <p14:modId xmlns:p14="http://schemas.microsoft.com/office/powerpoint/2010/main" val="2538116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259599132"/>
                    </a:ext>
                  </a:extLst>
                </a:gridCol>
                <a:gridCol w="740664">
                  <a:extLst>
                    <a:ext uri="{9D8B030D-6E8A-4147-A177-3AD203B41FA5}">
                      <a16:colId xmlns:a16="http://schemas.microsoft.com/office/drawing/2014/main" val="550070854"/>
                    </a:ext>
                  </a:extLst>
                </a:gridCol>
                <a:gridCol w="740664">
                  <a:extLst>
                    <a:ext uri="{9D8B030D-6E8A-4147-A177-3AD203B41FA5}">
                      <a16:colId xmlns:a16="http://schemas.microsoft.com/office/drawing/2014/main" val="1556971699"/>
                    </a:ext>
                  </a:extLst>
                </a:gridCol>
                <a:gridCol w="740664">
                  <a:extLst>
                    <a:ext uri="{9D8B030D-6E8A-4147-A177-3AD203B41FA5}">
                      <a16:colId xmlns:a16="http://schemas.microsoft.com/office/drawing/2014/main" val="3666241452"/>
                    </a:ext>
                  </a:extLst>
                </a:gridCol>
                <a:gridCol w="740664">
                  <a:extLst>
                    <a:ext uri="{9D8B030D-6E8A-4147-A177-3AD203B41FA5}">
                      <a16:colId xmlns:a16="http://schemas.microsoft.com/office/drawing/2014/main" val="3226859312"/>
                    </a:ext>
                  </a:extLst>
                </a:gridCol>
                <a:gridCol w="740664">
                  <a:extLst>
                    <a:ext uri="{9D8B030D-6E8A-4147-A177-3AD203B41FA5}">
                      <a16:colId xmlns:a16="http://schemas.microsoft.com/office/drawing/2014/main" val="1019191898"/>
                    </a:ext>
                  </a:extLst>
                </a:gridCol>
                <a:gridCol w="740664">
                  <a:extLst>
                    <a:ext uri="{9D8B030D-6E8A-4147-A177-3AD203B41FA5}">
                      <a16:colId xmlns:a16="http://schemas.microsoft.com/office/drawing/2014/main" val="2549014819"/>
                    </a:ext>
                  </a:extLst>
                </a:gridCol>
                <a:gridCol w="740664">
                  <a:extLst>
                    <a:ext uri="{9D8B030D-6E8A-4147-A177-3AD203B41FA5}">
                      <a16:colId xmlns:a16="http://schemas.microsoft.com/office/drawing/2014/main" val="197705866"/>
                    </a:ext>
                  </a:extLst>
                </a:gridCol>
                <a:gridCol w="740664">
                  <a:extLst>
                    <a:ext uri="{9D8B030D-6E8A-4147-A177-3AD203B41FA5}">
                      <a16:colId xmlns:a16="http://schemas.microsoft.com/office/drawing/2014/main" val="3386036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892532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- 2022-11-14 17:03:49</a:t>
                      </a:r>
                      <a:r>
                        <a:rPr kumimoji="0" lang="en-US" sz="1000" b="0" i="0" u="none" strike="noStrike" kern="1200" cap="none" spc="0" normalizeH="0" baseline="0" noProof="0">
                          <a:ln>
                            <a:noFill/>
                          </a:ln>
                          <a:solidFill>
                            <a:prstClr val="black"/>
                          </a:solidFill>
                          <a:effectLst/>
                          <a:uLnTx/>
                          <a:uFillTx/>
                          <a:latin typeface="+mn-lt"/>
                          <a:ea typeface="+mn-ea"/>
                          <a:cs typeface="+mn-cs"/>
                        </a:rPr>
                        <a:t>
 In preparation for the upcoming Thanksgiving holiday, members of our Chicago and Plano offices held their volunteer "Hands-On" day events in partnership with organizations focused on addressing homelessness and food insecurity.
A group of TMA employees and their families volunteered their time at the Greater Chicago Food Depository and helped to repack nearly 6,000 pounds of food! 
Employees of our Plano office also visited MOSS HAVEN FARM, which is a Partner Garden for the North Texas Food Bank.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9.7965571205008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10009804"/>
                  </a:ext>
                </a:extLst>
              </a:tr>
            </a:tbl>
          </a:graphicData>
        </a:graphic>
      </p:graphicFrame>
      <p:sp>
        <p:nvSpPr>
          <p:cNvPr id="4" name="Text Placeholder 3">
            <a:extLst>
              <a:ext uri="{FF2B5EF4-FFF2-40B4-BE49-F238E27FC236}">
                <a16:creationId xmlns:a16="http://schemas.microsoft.com/office/drawing/2014/main" id="{9E7B68AD-635D-424B-BA3A-75785EB1B21E}"/>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29411888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66F9A-59F3-48A6-95DA-39AFBAF19E98}"/>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0DB6D946-05B1-4916-BB34-1ABA50495C45}"/>
              </a:ext>
            </a:extLst>
          </p:cNvPr>
          <p:cNvGraphicFramePr>
            <a:graphicFrameLocks noGrp="1"/>
          </p:cNvGraphicFramePr>
          <p:nvPr>
            <p:ph type="tbl" sz="quarter" idx="13"/>
            <p:extLst>
              <p:ext uri="{D42A27DB-BD31-4B8C-83A1-F6EECF244321}">
                <p14:modId xmlns:p14="http://schemas.microsoft.com/office/powerpoint/2010/main" val="3291521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089702733"/>
                    </a:ext>
                  </a:extLst>
                </a:gridCol>
                <a:gridCol w="576072">
                  <a:extLst>
                    <a:ext uri="{9D8B030D-6E8A-4147-A177-3AD203B41FA5}">
                      <a16:colId xmlns:a16="http://schemas.microsoft.com/office/drawing/2014/main" val="3553842687"/>
                    </a:ext>
                  </a:extLst>
                </a:gridCol>
                <a:gridCol w="576072">
                  <a:extLst>
                    <a:ext uri="{9D8B030D-6E8A-4147-A177-3AD203B41FA5}">
                      <a16:colId xmlns:a16="http://schemas.microsoft.com/office/drawing/2014/main" val="350273828"/>
                    </a:ext>
                  </a:extLst>
                </a:gridCol>
                <a:gridCol w="576072">
                  <a:extLst>
                    <a:ext uri="{9D8B030D-6E8A-4147-A177-3AD203B41FA5}">
                      <a16:colId xmlns:a16="http://schemas.microsoft.com/office/drawing/2014/main" val="93972464"/>
                    </a:ext>
                  </a:extLst>
                </a:gridCol>
                <a:gridCol w="576072">
                  <a:extLst>
                    <a:ext uri="{9D8B030D-6E8A-4147-A177-3AD203B41FA5}">
                      <a16:colId xmlns:a16="http://schemas.microsoft.com/office/drawing/2014/main" val="423957993"/>
                    </a:ext>
                  </a:extLst>
                </a:gridCol>
                <a:gridCol w="576072">
                  <a:extLst>
                    <a:ext uri="{9D8B030D-6E8A-4147-A177-3AD203B41FA5}">
                      <a16:colId xmlns:a16="http://schemas.microsoft.com/office/drawing/2014/main" val="1393278349"/>
                    </a:ext>
                  </a:extLst>
                </a:gridCol>
                <a:gridCol w="576072">
                  <a:extLst>
                    <a:ext uri="{9D8B030D-6E8A-4147-A177-3AD203B41FA5}">
                      <a16:colId xmlns:a16="http://schemas.microsoft.com/office/drawing/2014/main" val="3068297330"/>
                    </a:ext>
                  </a:extLst>
                </a:gridCol>
                <a:gridCol w="576072">
                  <a:extLst>
                    <a:ext uri="{9D8B030D-6E8A-4147-A177-3AD203B41FA5}">
                      <a16:colId xmlns:a16="http://schemas.microsoft.com/office/drawing/2014/main" val="1727723750"/>
                    </a:ext>
                  </a:extLst>
                </a:gridCol>
                <a:gridCol w="576072">
                  <a:extLst>
                    <a:ext uri="{9D8B030D-6E8A-4147-A177-3AD203B41FA5}">
                      <a16:colId xmlns:a16="http://schemas.microsoft.com/office/drawing/2014/main" val="2681247643"/>
                    </a:ext>
                  </a:extLst>
                </a:gridCol>
                <a:gridCol w="576072">
                  <a:extLst>
                    <a:ext uri="{9D8B030D-6E8A-4147-A177-3AD203B41FA5}">
                      <a16:colId xmlns:a16="http://schemas.microsoft.com/office/drawing/2014/main" val="1131730971"/>
                    </a:ext>
                  </a:extLst>
                </a:gridCol>
                <a:gridCol w="576072">
                  <a:extLst>
                    <a:ext uri="{9D8B030D-6E8A-4147-A177-3AD203B41FA5}">
                      <a16:colId xmlns:a16="http://schemas.microsoft.com/office/drawing/2014/main" val="143362685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3763043052"/>
                  </a:ext>
                </a:extLst>
              </a:tr>
              <a:tr h="370840">
                <a:tc>
                  <a:txBody>
                    <a:bodyPr/>
                    <a:lstStyle/>
                    <a:p>
                      <a:r>
                        <a:rPr lang="en-US" sz="1000"/>
                        <a:t>tmamerica</a:t>
                      </a:r>
                    </a:p>
                  </a:txBody>
                  <a:tcPr/>
                </a:tc>
                <a:tc>
                  <a:txBody>
                    <a:bodyPr/>
                    <a:lstStyle/>
                    <a:p>
                      <a:r>
                        <a:rPr lang="en-US" sz="1000"/>
                        <a:t>479</a:t>
                      </a:r>
                    </a:p>
                  </a:txBody>
                  <a:tcPr/>
                </a:tc>
                <a:tc>
                  <a:txBody>
                    <a:bodyPr/>
                    <a:lstStyle/>
                    <a:p>
                      <a:r>
                        <a:rPr lang="en-US" sz="1000"/>
                        <a:t>5</a:t>
                      </a:r>
                    </a:p>
                  </a:txBody>
                  <a:tcPr/>
                </a:tc>
                <a:tc>
                  <a:txBody>
                    <a:bodyPr/>
                    <a:lstStyle/>
                    <a:p>
                      <a:r>
                        <a:rPr lang="en-US" sz="1000"/>
                        <a:t>6</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12</a:t>
                      </a:r>
                    </a:p>
                  </a:txBody>
                  <a:tcPr/>
                </a:tc>
                <a:tc>
                  <a:txBody>
                    <a:bodyPr/>
                    <a:lstStyle/>
                    <a:p>
                      <a:r>
                        <a:rPr lang="en-US" sz="1000"/>
                        <a:t>94</a:t>
                      </a:r>
                    </a:p>
                  </a:txBody>
                  <a:tcPr/>
                </a:tc>
                <a:tc>
                  <a:txBody>
                    <a:bodyPr/>
                    <a:lstStyle/>
                    <a:p>
                      <a:r>
                        <a:rPr lang="en-US" sz="1000"/>
                        <a:t>5</a:t>
                      </a:r>
                    </a:p>
                  </a:txBody>
                  <a:tcPr/>
                </a:tc>
                <a:tc>
                  <a:txBody>
                    <a:bodyPr/>
                    <a:lstStyle/>
                    <a:p>
                      <a:r>
                        <a:rPr lang="en-US" sz="1000"/>
                        <a:t>1.7332 %</a:t>
                      </a:r>
                    </a:p>
                  </a:txBody>
                  <a:tcPr/>
                </a:tc>
                <a:extLst>
                  <a:ext uri="{0D108BD9-81ED-4DB2-BD59-A6C34878D82A}">
                    <a16:rowId xmlns:a16="http://schemas.microsoft.com/office/drawing/2014/main" val="757078689"/>
                  </a:ext>
                </a:extLst>
              </a:tr>
            </a:tbl>
          </a:graphicData>
        </a:graphic>
      </p:graphicFrame>
      <p:sp>
        <p:nvSpPr>
          <p:cNvPr id="4" name="Text Placeholder 3">
            <a:extLst>
              <a:ext uri="{FF2B5EF4-FFF2-40B4-BE49-F238E27FC236}">
                <a16:creationId xmlns:a16="http://schemas.microsoft.com/office/drawing/2014/main" id="{21912E4F-5E4F-4744-97AE-15174CCA8169}"/>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12095635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14560-A587-4BB5-B636-B1950B4D1185}"/>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18EA5DDD-45BA-4E08-8CB0-60D5175A9EF5}"/>
              </a:ext>
            </a:extLst>
          </p:cNvPr>
          <p:cNvGraphicFramePr>
            <a:graphicFrameLocks noGrp="1"/>
          </p:cNvGraphicFramePr>
          <p:nvPr>
            <p:ph type="chart" sz="quarter" idx="13"/>
            <p:extLst>
              <p:ext uri="{D42A27DB-BD31-4B8C-83A1-F6EECF244321}">
                <p14:modId xmlns:p14="http://schemas.microsoft.com/office/powerpoint/2010/main" val="26696823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225B2C-84E0-4CE2-9B95-1DCE4DA7890C}"/>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9C74D13-6CCC-4FCE-BD61-5B9B7D1B3C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49763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45FCC-6B7C-4C88-BB23-BAAA134B8E1E}"/>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35331669-4EE0-446E-9B9B-3541E07797B9}"/>
              </a:ext>
            </a:extLst>
          </p:cNvPr>
          <p:cNvGraphicFramePr>
            <a:graphicFrameLocks noGrp="1"/>
          </p:cNvGraphicFramePr>
          <p:nvPr>
            <p:ph type="chart" sz="quarter" idx="13"/>
            <p:extLst>
              <p:ext uri="{D42A27DB-BD31-4B8C-83A1-F6EECF244321}">
                <p14:modId xmlns:p14="http://schemas.microsoft.com/office/powerpoint/2010/main" val="3505188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26D78F-8795-4A90-814B-4E3F4FE77CB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58784EA-8209-4DD6-9945-CE840A3287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93586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AECF1-2201-43AD-BB84-C4942A7155DA}"/>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AD39ACB9-2AF8-4F47-AA14-E07A2606610A}"/>
              </a:ext>
            </a:extLst>
          </p:cNvPr>
          <p:cNvGraphicFramePr>
            <a:graphicFrameLocks noGrp="1"/>
          </p:cNvGraphicFramePr>
          <p:nvPr>
            <p:ph type="chart" sz="quarter" idx="13"/>
            <p:extLst>
              <p:ext uri="{D42A27DB-BD31-4B8C-83A1-F6EECF244321}">
                <p14:modId xmlns:p14="http://schemas.microsoft.com/office/powerpoint/2010/main" val="5148126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C63CDA-361E-47E7-B5DC-89F5B0163CD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B85E4C5-C8F2-4F99-9DEB-789C1A674A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04974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FF25F-707E-4E68-8A4F-0358EE162DF6}"/>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1A76DFBB-641E-4CD8-82C9-DDDEC095CD40}"/>
              </a:ext>
            </a:extLst>
          </p:cNvPr>
          <p:cNvGraphicFramePr>
            <a:graphicFrameLocks noGrp="1"/>
          </p:cNvGraphicFramePr>
          <p:nvPr>
            <p:ph type="chart" sz="quarter" idx="13"/>
            <p:extLst>
              <p:ext uri="{D42A27DB-BD31-4B8C-83A1-F6EECF244321}">
                <p14:modId xmlns:p14="http://schemas.microsoft.com/office/powerpoint/2010/main" val="22050922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8241A6-A6DB-450C-933E-8649E631A7F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2F3693A9-CC20-4CC6-9C43-1D45B96CEB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58187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2FF04-24AC-44F2-A52F-04A81ADA9528}"/>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16E2714D-0EC0-47ED-9C08-7B7227755326}"/>
              </a:ext>
            </a:extLst>
          </p:cNvPr>
          <p:cNvGraphicFramePr>
            <a:graphicFrameLocks noGrp="1"/>
          </p:cNvGraphicFramePr>
          <p:nvPr>
            <p:ph type="tbl" sz="quarter" idx="13"/>
            <p:extLst>
              <p:ext uri="{D42A27DB-BD31-4B8C-83A1-F6EECF244321}">
                <p14:modId xmlns:p14="http://schemas.microsoft.com/office/powerpoint/2010/main" val="3147121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09761535"/>
                    </a:ext>
                  </a:extLst>
                </a:gridCol>
                <a:gridCol w="1810512">
                  <a:extLst>
                    <a:ext uri="{9D8B030D-6E8A-4147-A177-3AD203B41FA5}">
                      <a16:colId xmlns:a16="http://schemas.microsoft.com/office/drawing/2014/main" val="4273888731"/>
                    </a:ext>
                  </a:extLst>
                </a:gridCol>
                <a:gridCol w="822960">
                  <a:extLst>
                    <a:ext uri="{9D8B030D-6E8A-4147-A177-3AD203B41FA5}">
                      <a16:colId xmlns:a16="http://schemas.microsoft.com/office/drawing/2014/main" val="1640230210"/>
                    </a:ext>
                  </a:extLst>
                </a:gridCol>
                <a:gridCol w="822960">
                  <a:extLst>
                    <a:ext uri="{9D8B030D-6E8A-4147-A177-3AD203B41FA5}">
                      <a16:colId xmlns:a16="http://schemas.microsoft.com/office/drawing/2014/main" val="3097524349"/>
                    </a:ext>
                  </a:extLst>
                </a:gridCol>
                <a:gridCol w="822960">
                  <a:extLst>
                    <a:ext uri="{9D8B030D-6E8A-4147-A177-3AD203B41FA5}">
                      <a16:colId xmlns:a16="http://schemas.microsoft.com/office/drawing/2014/main" val="2655692826"/>
                    </a:ext>
                  </a:extLst>
                </a:gridCol>
                <a:gridCol w="822960">
                  <a:extLst>
                    <a:ext uri="{9D8B030D-6E8A-4147-A177-3AD203B41FA5}">
                      <a16:colId xmlns:a16="http://schemas.microsoft.com/office/drawing/2014/main" val="292926183"/>
                    </a:ext>
                  </a:extLst>
                </a:gridCol>
                <a:gridCol w="822960">
                  <a:extLst>
                    <a:ext uri="{9D8B030D-6E8A-4147-A177-3AD203B41FA5}">
                      <a16:colId xmlns:a16="http://schemas.microsoft.com/office/drawing/2014/main" val="751664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16532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- 2022-11-28 16:51:17</a:t>
                      </a:r>
                      <a:r>
                        <a:rPr kumimoji="0" lang="en-US" sz="1000" b="0" i="0" u="none" strike="noStrike" kern="1200" cap="none" spc="0" normalizeH="0" baseline="0" noProof="0">
                          <a:ln>
                            <a:noFill/>
                          </a:ln>
                          <a:solidFill>
                            <a:prstClr val="black"/>
                          </a:solidFill>
                          <a:effectLst/>
                          <a:uLnTx/>
                          <a:uFillTx/>
                          <a:latin typeface="+mn-lt"/>
                          <a:ea typeface="+mn-ea"/>
                          <a:cs typeface="+mn-cs"/>
                        </a:rPr>
                        <a:t>
 On Thanksgiving eve, 9 TMA employees volunteered at Park East High School in Harlem, New York City to help serve a delicious Thanksgiving feast for their students, parents, and alumni! For nearly a decade, we have partnered with Park East on a variety of CSR initiatives, and this was the first Thanksgiving feast since 2019 due to the pandemic.
Volunteers helped with the set-up and preparation of the buffet, lent their hands in clean-up, and enjoyed a great celebration with Park East community members.
#nyc #csr #thanksgiving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https://quintly-image-storage.s3.amazonaws.com/a8463497d6ac59d9f9b31e3831c67b7f/32bd75b4f3b34aa40f1b0727035afa76.jpg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12/05/2022 13:07:09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37126687"/>
                  </a:ext>
                </a:extLst>
              </a:tr>
            </a:tbl>
          </a:graphicData>
        </a:graphic>
      </p:graphicFrame>
      <p:sp>
        <p:nvSpPr>
          <p:cNvPr id="4" name="Text Placeholder 3">
            <a:extLst>
              <a:ext uri="{FF2B5EF4-FFF2-40B4-BE49-F238E27FC236}">
                <a16:creationId xmlns:a16="http://schemas.microsoft.com/office/drawing/2014/main" id="{9BE4B5B1-A283-40C0-8679-41C2B4E6D5FC}"/>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23704381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634A6-BE36-41DA-AEB0-F42D6007630C}"/>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CB7FD0AD-6692-45FD-B882-9C92A16224F4}"/>
              </a:ext>
            </a:extLst>
          </p:cNvPr>
          <p:cNvGraphicFramePr>
            <a:graphicFrameLocks noGrp="1"/>
          </p:cNvGraphicFramePr>
          <p:nvPr>
            <p:ph type="tbl" sz="quarter" idx="13"/>
            <p:extLst>
              <p:ext uri="{D42A27DB-BD31-4B8C-83A1-F6EECF244321}">
                <p14:modId xmlns:p14="http://schemas.microsoft.com/office/powerpoint/2010/main" val="732516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66735648"/>
                    </a:ext>
                  </a:extLst>
                </a:gridCol>
                <a:gridCol w="1810512">
                  <a:extLst>
                    <a:ext uri="{9D8B030D-6E8A-4147-A177-3AD203B41FA5}">
                      <a16:colId xmlns:a16="http://schemas.microsoft.com/office/drawing/2014/main" val="894785220"/>
                    </a:ext>
                  </a:extLst>
                </a:gridCol>
                <a:gridCol w="822960">
                  <a:extLst>
                    <a:ext uri="{9D8B030D-6E8A-4147-A177-3AD203B41FA5}">
                      <a16:colId xmlns:a16="http://schemas.microsoft.com/office/drawing/2014/main" val="3176785741"/>
                    </a:ext>
                  </a:extLst>
                </a:gridCol>
                <a:gridCol w="822960">
                  <a:extLst>
                    <a:ext uri="{9D8B030D-6E8A-4147-A177-3AD203B41FA5}">
                      <a16:colId xmlns:a16="http://schemas.microsoft.com/office/drawing/2014/main" val="1609999945"/>
                    </a:ext>
                  </a:extLst>
                </a:gridCol>
                <a:gridCol w="822960">
                  <a:extLst>
                    <a:ext uri="{9D8B030D-6E8A-4147-A177-3AD203B41FA5}">
                      <a16:colId xmlns:a16="http://schemas.microsoft.com/office/drawing/2014/main" val="334997551"/>
                    </a:ext>
                  </a:extLst>
                </a:gridCol>
                <a:gridCol w="822960">
                  <a:extLst>
                    <a:ext uri="{9D8B030D-6E8A-4147-A177-3AD203B41FA5}">
                      <a16:colId xmlns:a16="http://schemas.microsoft.com/office/drawing/2014/main" val="2683335657"/>
                    </a:ext>
                  </a:extLst>
                </a:gridCol>
                <a:gridCol w="822960">
                  <a:extLst>
                    <a:ext uri="{9D8B030D-6E8A-4147-A177-3AD203B41FA5}">
                      <a16:colId xmlns:a16="http://schemas.microsoft.com/office/drawing/2014/main" val="2981395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77685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- 2022-11-14 17:05:24</a:t>
                      </a:r>
                      <a:r>
                        <a:rPr kumimoji="0" lang="en-US" sz="1000" b="0" i="0" u="none" strike="noStrike" kern="1200" cap="none" spc="0" normalizeH="0" baseline="0" noProof="0">
                          <a:ln>
                            <a:noFill/>
                          </a:ln>
                          <a:solidFill>
                            <a:prstClr val="black"/>
                          </a:solidFill>
                          <a:effectLst/>
                          <a:uLnTx/>
                          <a:uFillTx/>
                          <a:latin typeface="+mn-lt"/>
                          <a:ea typeface="+mn-ea"/>
                          <a:cs typeface="+mn-cs"/>
                        </a:rPr>
                        <a:t>
 In preparation for the upcoming Thanksgiving holiday, members of our Chicago and Plano offices held their volunteer "Hands-On" day events in partnership with organizations focused on addressing homelessness and food insecurity.
A group of TMA employees and their families volunteered their time at the Greater Chicago fooddepository and helped to repack nearly 6,000 pounds of food!
Employees of our Plano office also visited mosshavenfarm, which is a Partner Garden for the North Texas Food Bank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https://quintly-image-storage.s3.amazonaws.com/a8463497d6ac59d9f9b31e3831c67b7f/43005d7e5ec332c2fd42c195a873d222.jpg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12/05/2022 13:07:09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98436514"/>
                  </a:ext>
                </a:extLst>
              </a:tr>
            </a:tbl>
          </a:graphicData>
        </a:graphic>
      </p:graphicFrame>
      <p:sp>
        <p:nvSpPr>
          <p:cNvPr id="4" name="Text Placeholder 3">
            <a:extLst>
              <a:ext uri="{FF2B5EF4-FFF2-40B4-BE49-F238E27FC236}">
                <a16:creationId xmlns:a16="http://schemas.microsoft.com/office/drawing/2014/main" id="{9D40B49A-645A-475A-8A63-3C9C7DFC6CB1}"/>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30598324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1A418-7531-4B8D-B10C-9978101BB08A}"/>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B16DEC74-C541-475E-A298-BFD4FBA05C02}"/>
              </a:ext>
            </a:extLst>
          </p:cNvPr>
          <p:cNvGraphicFramePr>
            <a:graphicFrameLocks noGrp="1"/>
          </p:cNvGraphicFramePr>
          <p:nvPr>
            <p:ph type="tbl" sz="quarter" idx="13"/>
            <p:extLst>
              <p:ext uri="{D42A27DB-BD31-4B8C-83A1-F6EECF244321}">
                <p14:modId xmlns:p14="http://schemas.microsoft.com/office/powerpoint/2010/main" val="4118490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62553482"/>
                    </a:ext>
                  </a:extLst>
                </a:gridCol>
                <a:gridCol w="1810512">
                  <a:extLst>
                    <a:ext uri="{9D8B030D-6E8A-4147-A177-3AD203B41FA5}">
                      <a16:colId xmlns:a16="http://schemas.microsoft.com/office/drawing/2014/main" val="3221254337"/>
                    </a:ext>
                  </a:extLst>
                </a:gridCol>
                <a:gridCol w="822960">
                  <a:extLst>
                    <a:ext uri="{9D8B030D-6E8A-4147-A177-3AD203B41FA5}">
                      <a16:colId xmlns:a16="http://schemas.microsoft.com/office/drawing/2014/main" val="3893518369"/>
                    </a:ext>
                  </a:extLst>
                </a:gridCol>
                <a:gridCol w="822960">
                  <a:extLst>
                    <a:ext uri="{9D8B030D-6E8A-4147-A177-3AD203B41FA5}">
                      <a16:colId xmlns:a16="http://schemas.microsoft.com/office/drawing/2014/main" val="1560859944"/>
                    </a:ext>
                  </a:extLst>
                </a:gridCol>
                <a:gridCol w="822960">
                  <a:extLst>
                    <a:ext uri="{9D8B030D-6E8A-4147-A177-3AD203B41FA5}">
                      <a16:colId xmlns:a16="http://schemas.microsoft.com/office/drawing/2014/main" val="2493196066"/>
                    </a:ext>
                  </a:extLst>
                </a:gridCol>
                <a:gridCol w="822960">
                  <a:extLst>
                    <a:ext uri="{9D8B030D-6E8A-4147-A177-3AD203B41FA5}">
                      <a16:colId xmlns:a16="http://schemas.microsoft.com/office/drawing/2014/main" val="1752116566"/>
                    </a:ext>
                  </a:extLst>
                </a:gridCol>
                <a:gridCol w="822960">
                  <a:extLst>
                    <a:ext uri="{9D8B030D-6E8A-4147-A177-3AD203B41FA5}">
                      <a16:colId xmlns:a16="http://schemas.microsoft.com/office/drawing/2014/main" val="3658565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77606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- 2022-11-21 16:09:32</a:t>
                      </a:r>
                      <a:r>
                        <a:rPr kumimoji="0" lang="en-US" sz="1000" b="0" i="0" u="none" strike="noStrike" kern="1200" cap="none" spc="0" normalizeH="0" baseline="0" noProof="0">
                          <a:ln>
                            <a:noFill/>
                          </a:ln>
                          <a:solidFill>
                            <a:prstClr val="black"/>
                          </a:solidFill>
                          <a:effectLst/>
                          <a:uLnTx/>
                          <a:uFillTx/>
                          <a:latin typeface="+mn-lt"/>
                          <a:ea typeface="+mn-ea"/>
                          <a:cs typeface="+mn-cs"/>
                        </a:rPr>
                        <a:t>
 Ahead of the holidays, we wanted to fully celebrate National Gratitude Month with our own gratitude event after our Town Hall!
Employees were treated to a catered lunch and were given the chance to express what they are thankful for this year on some leaf construction paper!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https://quintly-image-storage.s3.amazonaws.com/a8463497d6ac59d9f9b31e3831c67b7f/7d35cf8b7582ababbca5b80fa2339ad1.jpg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12/05/2022 13:07:09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83591431"/>
                  </a:ext>
                </a:extLst>
              </a:tr>
            </a:tbl>
          </a:graphicData>
        </a:graphic>
      </p:graphicFrame>
      <p:sp>
        <p:nvSpPr>
          <p:cNvPr id="4" name="Text Placeholder 3">
            <a:extLst>
              <a:ext uri="{FF2B5EF4-FFF2-40B4-BE49-F238E27FC236}">
                <a16:creationId xmlns:a16="http://schemas.microsoft.com/office/drawing/2014/main" id="{B3E03713-6B2D-4212-B8FE-CE582BE08A6F}"/>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40882939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AC173-61A5-497C-A0AE-F3C2DBC89038}"/>
              </a:ext>
            </a:extLst>
          </p:cNvPr>
          <p:cNvSpPr>
            <a:spLocks noGrp="1"/>
          </p:cNvSpPr>
          <p:nvPr>
            <p:ph type="title"/>
          </p:nvPr>
        </p:nvSpPr>
        <p:spPr/>
        <p:txBody>
          <a:bodyPr/>
          <a:lstStyle/>
          <a:p>
            <a:r>
              <a:rPr lang="en-US"/>
              <a:t>Instagram Stories Key Metrics Table | Tokio Marine America</a:t>
            </a:r>
          </a:p>
        </p:txBody>
      </p:sp>
      <p:graphicFrame>
        <p:nvGraphicFramePr>
          <p:cNvPr id="5" name="Table Placeholder 4">
            <a:extLst>
              <a:ext uri="{FF2B5EF4-FFF2-40B4-BE49-F238E27FC236}">
                <a16:creationId xmlns:a16="http://schemas.microsoft.com/office/drawing/2014/main" id="{EFA76675-4BA9-4C58-BDA0-1B74106BFBD3}"/>
              </a:ext>
            </a:extLst>
          </p:cNvPr>
          <p:cNvGraphicFramePr>
            <a:graphicFrameLocks noGrp="1"/>
          </p:cNvGraphicFramePr>
          <p:nvPr>
            <p:ph type="tbl" sz="quarter" idx="13"/>
            <p:extLst>
              <p:ext uri="{D42A27DB-BD31-4B8C-83A1-F6EECF244321}">
                <p14:modId xmlns:p14="http://schemas.microsoft.com/office/powerpoint/2010/main" val="846848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464935908"/>
                    </a:ext>
                  </a:extLst>
                </a:gridCol>
                <a:gridCol w="658368">
                  <a:extLst>
                    <a:ext uri="{9D8B030D-6E8A-4147-A177-3AD203B41FA5}">
                      <a16:colId xmlns:a16="http://schemas.microsoft.com/office/drawing/2014/main" val="1542706646"/>
                    </a:ext>
                  </a:extLst>
                </a:gridCol>
                <a:gridCol w="658368">
                  <a:extLst>
                    <a:ext uri="{9D8B030D-6E8A-4147-A177-3AD203B41FA5}">
                      <a16:colId xmlns:a16="http://schemas.microsoft.com/office/drawing/2014/main" val="2689691640"/>
                    </a:ext>
                  </a:extLst>
                </a:gridCol>
                <a:gridCol w="329184">
                  <a:extLst>
                    <a:ext uri="{9D8B030D-6E8A-4147-A177-3AD203B41FA5}">
                      <a16:colId xmlns:a16="http://schemas.microsoft.com/office/drawing/2014/main" val="1675705945"/>
                    </a:ext>
                  </a:extLst>
                </a:gridCol>
                <a:gridCol w="329184">
                  <a:extLst>
                    <a:ext uri="{9D8B030D-6E8A-4147-A177-3AD203B41FA5}">
                      <a16:colId xmlns:a16="http://schemas.microsoft.com/office/drawing/2014/main" val="2080224412"/>
                    </a:ext>
                  </a:extLst>
                </a:gridCol>
                <a:gridCol w="658368">
                  <a:extLst>
                    <a:ext uri="{9D8B030D-6E8A-4147-A177-3AD203B41FA5}">
                      <a16:colId xmlns:a16="http://schemas.microsoft.com/office/drawing/2014/main" val="3855901002"/>
                    </a:ext>
                  </a:extLst>
                </a:gridCol>
                <a:gridCol w="658368">
                  <a:extLst>
                    <a:ext uri="{9D8B030D-6E8A-4147-A177-3AD203B41FA5}">
                      <a16:colId xmlns:a16="http://schemas.microsoft.com/office/drawing/2014/main" val="2973080552"/>
                    </a:ext>
                  </a:extLst>
                </a:gridCol>
                <a:gridCol w="658368">
                  <a:extLst>
                    <a:ext uri="{9D8B030D-6E8A-4147-A177-3AD203B41FA5}">
                      <a16:colId xmlns:a16="http://schemas.microsoft.com/office/drawing/2014/main" val="197521045"/>
                    </a:ext>
                  </a:extLst>
                </a:gridCol>
                <a:gridCol w="658368">
                  <a:extLst>
                    <a:ext uri="{9D8B030D-6E8A-4147-A177-3AD203B41FA5}">
                      <a16:colId xmlns:a16="http://schemas.microsoft.com/office/drawing/2014/main" val="2075002044"/>
                    </a:ext>
                  </a:extLst>
                </a:gridCol>
                <a:gridCol w="658368">
                  <a:extLst>
                    <a:ext uri="{9D8B030D-6E8A-4147-A177-3AD203B41FA5}">
                      <a16:colId xmlns:a16="http://schemas.microsoft.com/office/drawing/2014/main" val="1286227080"/>
                    </a:ext>
                  </a:extLst>
                </a:gridCol>
                <a:gridCol w="658368">
                  <a:extLst>
                    <a:ext uri="{9D8B030D-6E8A-4147-A177-3AD203B41FA5}">
                      <a16:colId xmlns:a16="http://schemas.microsoft.com/office/drawing/2014/main" val="4162909320"/>
                    </a:ext>
                  </a:extLst>
                </a:gridCol>
                <a:gridCol w="658368">
                  <a:extLst>
                    <a:ext uri="{9D8B030D-6E8A-4147-A177-3AD203B41FA5}">
                      <a16:colId xmlns:a16="http://schemas.microsoft.com/office/drawing/2014/main" val="3782050733"/>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310104375"/>
                  </a:ext>
                </a:extLst>
              </a:tr>
              <a:tr h="370840">
                <a:tc>
                  <a:txBody>
                    <a:bodyPr/>
                    <a:lstStyle/>
                    <a:p>
                      <a:r>
                        <a:rPr lang="en-US" sz="1000"/>
                        <a:t>tmamerica</a:t>
                      </a:r>
                    </a:p>
                  </a:txBody>
                  <a:tcPr/>
                </a:tc>
                <a:tc>
                  <a:txBody>
                    <a:bodyPr/>
                    <a:lstStyle/>
                    <a:p>
                      <a:r>
                        <a:rPr lang="en-US" sz="1000"/>
                        <a:t>5</a:t>
                      </a:r>
                    </a:p>
                  </a:txBody>
                  <a:tcPr/>
                </a:tc>
                <a:tc>
                  <a:txBody>
                    <a:bodyPr/>
                    <a:lstStyle/>
                    <a:p>
                      <a:r>
                        <a:rPr lang="en-US" sz="1000"/>
                        <a:t>0.8748 %</a:t>
                      </a:r>
                    </a:p>
                  </a:txBody>
                  <a:tcPr/>
                </a:tc>
                <a:tc>
                  <a:txBody>
                    <a:bodyPr/>
                    <a:lstStyle/>
                    <a:p>
                      <a:r>
                        <a:rPr lang="en-US" sz="1000"/>
                        <a:t>6.40</a:t>
                      </a:r>
                    </a:p>
                  </a:txBody>
                  <a:tcPr/>
                </a:tc>
                <a:tc>
                  <a:txBody>
                    <a:bodyPr/>
                    <a:lstStyle/>
                    <a:p>
                      <a:r>
                        <a:rPr lang="en-US" sz="1000"/>
                        <a:t>0.00</a:t>
                      </a:r>
                    </a:p>
                  </a:txBody>
                  <a:tcPr/>
                </a:tc>
                <a:tc>
                  <a:txBody>
                    <a:bodyPr/>
                    <a:lstStyle/>
                    <a:p>
                      <a:r>
                        <a:rPr lang="en-US" sz="1000"/>
                        <a:t>73.00</a:t>
                      </a:r>
                    </a:p>
                  </a:txBody>
                  <a:tcPr/>
                </a:tc>
                <a:tc>
                  <a:txBody>
                    <a:bodyPr/>
                    <a:lstStyle/>
                    <a:p>
                      <a:r>
                        <a:rPr lang="en-US" sz="1000"/>
                        <a:t>72.80</a:t>
                      </a:r>
                    </a:p>
                  </a:txBody>
                  <a:tcPr/>
                </a:tc>
                <a:tc>
                  <a:txBody>
                    <a:bodyPr/>
                    <a:lstStyle/>
                    <a:p>
                      <a:r>
                        <a:rPr lang="en-US" sz="1000"/>
                        <a:t>63.00</a:t>
                      </a:r>
                    </a:p>
                  </a:txBody>
                  <a:tcPr/>
                </a:tc>
                <a:tc>
                  <a:txBody>
                    <a:bodyPr/>
                    <a:lstStyle/>
                    <a:p>
                      <a:r>
                        <a:rPr lang="en-US" sz="1000"/>
                        <a:t>63.00</a:t>
                      </a:r>
                    </a:p>
                  </a:txBody>
                  <a:tcPr/>
                </a:tc>
                <a:tc>
                  <a:txBody>
                    <a:bodyPr/>
                    <a:lstStyle/>
                    <a:p>
                      <a:r>
                        <a:rPr lang="en-US" sz="1000"/>
                        <a:t>365</a:t>
                      </a:r>
                    </a:p>
                  </a:txBody>
                  <a:tcPr/>
                </a:tc>
                <a:tc>
                  <a:txBody>
                    <a:bodyPr/>
                    <a:lstStyle/>
                    <a:p>
                      <a:r>
                        <a:rPr lang="en-US" sz="1000"/>
                        <a:t>32</a:t>
                      </a:r>
                    </a:p>
                  </a:txBody>
                  <a:tcPr/>
                </a:tc>
                <a:tc>
                  <a:txBody>
                    <a:bodyPr/>
                    <a:lstStyle/>
                    <a:p>
                      <a:r>
                        <a:rPr lang="en-US" sz="1000"/>
                        <a:t>315</a:t>
                      </a:r>
                    </a:p>
                  </a:txBody>
                  <a:tcPr/>
                </a:tc>
                <a:extLst>
                  <a:ext uri="{0D108BD9-81ED-4DB2-BD59-A6C34878D82A}">
                    <a16:rowId xmlns:a16="http://schemas.microsoft.com/office/drawing/2014/main" val="1700397675"/>
                  </a:ext>
                </a:extLst>
              </a:tr>
            </a:tbl>
          </a:graphicData>
        </a:graphic>
      </p:graphicFrame>
      <p:sp>
        <p:nvSpPr>
          <p:cNvPr id="4" name="Text Placeholder 3">
            <a:extLst>
              <a:ext uri="{FF2B5EF4-FFF2-40B4-BE49-F238E27FC236}">
                <a16:creationId xmlns:a16="http://schemas.microsoft.com/office/drawing/2014/main" id="{4BB76449-83A9-412D-B79B-D072F935E965}"/>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26452545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39EB8-56F1-4CCF-A1BD-F5209C44126B}"/>
              </a:ext>
            </a:extLst>
          </p:cNvPr>
          <p:cNvSpPr>
            <a:spLocks noGrp="1"/>
          </p:cNvSpPr>
          <p:nvPr>
            <p:ph type="title"/>
          </p:nvPr>
        </p:nvSpPr>
        <p:spPr/>
        <p:txBody>
          <a:bodyPr/>
          <a:lstStyle/>
          <a:p>
            <a:r>
              <a:rPr lang="en-US"/>
              <a:t>Instagram Stories Table  | Tokio Marine America</a:t>
            </a:r>
          </a:p>
        </p:txBody>
      </p:sp>
      <p:graphicFrame>
        <p:nvGraphicFramePr>
          <p:cNvPr id="5" name="Table Placeholder 4">
            <a:extLst>
              <a:ext uri="{FF2B5EF4-FFF2-40B4-BE49-F238E27FC236}">
                <a16:creationId xmlns:a16="http://schemas.microsoft.com/office/drawing/2014/main" id="{85BEAD66-5E2F-4BBA-A1E1-ABD84753798C}"/>
              </a:ext>
            </a:extLst>
          </p:cNvPr>
          <p:cNvGraphicFramePr>
            <a:graphicFrameLocks noGrp="1"/>
          </p:cNvGraphicFramePr>
          <p:nvPr>
            <p:ph type="tbl" sz="quarter" idx="13"/>
            <p:extLst>
              <p:ext uri="{D42A27DB-BD31-4B8C-83A1-F6EECF244321}">
                <p14:modId xmlns:p14="http://schemas.microsoft.com/office/powerpoint/2010/main" val="75414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281873442"/>
                    </a:ext>
                  </a:extLst>
                </a:gridCol>
                <a:gridCol w="1316736">
                  <a:extLst>
                    <a:ext uri="{9D8B030D-6E8A-4147-A177-3AD203B41FA5}">
                      <a16:colId xmlns:a16="http://schemas.microsoft.com/office/drawing/2014/main" val="4229561084"/>
                    </a:ext>
                  </a:extLst>
                </a:gridCol>
                <a:gridCol w="658368">
                  <a:extLst>
                    <a:ext uri="{9D8B030D-6E8A-4147-A177-3AD203B41FA5}">
                      <a16:colId xmlns:a16="http://schemas.microsoft.com/office/drawing/2014/main" val="2372448058"/>
                    </a:ext>
                  </a:extLst>
                </a:gridCol>
                <a:gridCol w="658368">
                  <a:extLst>
                    <a:ext uri="{9D8B030D-6E8A-4147-A177-3AD203B41FA5}">
                      <a16:colId xmlns:a16="http://schemas.microsoft.com/office/drawing/2014/main" val="1884234370"/>
                    </a:ext>
                  </a:extLst>
                </a:gridCol>
                <a:gridCol w="658368">
                  <a:extLst>
                    <a:ext uri="{9D8B030D-6E8A-4147-A177-3AD203B41FA5}">
                      <a16:colId xmlns:a16="http://schemas.microsoft.com/office/drawing/2014/main" val="3028908646"/>
                    </a:ext>
                  </a:extLst>
                </a:gridCol>
                <a:gridCol w="658368">
                  <a:extLst>
                    <a:ext uri="{9D8B030D-6E8A-4147-A177-3AD203B41FA5}">
                      <a16:colId xmlns:a16="http://schemas.microsoft.com/office/drawing/2014/main" val="4017151338"/>
                    </a:ext>
                  </a:extLst>
                </a:gridCol>
                <a:gridCol w="658368">
                  <a:extLst>
                    <a:ext uri="{9D8B030D-6E8A-4147-A177-3AD203B41FA5}">
                      <a16:colId xmlns:a16="http://schemas.microsoft.com/office/drawing/2014/main" val="986102269"/>
                    </a:ext>
                  </a:extLst>
                </a:gridCol>
                <a:gridCol w="658368">
                  <a:extLst>
                    <a:ext uri="{9D8B030D-6E8A-4147-A177-3AD203B41FA5}">
                      <a16:colId xmlns:a16="http://schemas.microsoft.com/office/drawing/2014/main" val="1850154778"/>
                    </a:ext>
                  </a:extLst>
                </a:gridCol>
                <a:gridCol w="658368">
                  <a:extLst>
                    <a:ext uri="{9D8B030D-6E8A-4147-A177-3AD203B41FA5}">
                      <a16:colId xmlns:a16="http://schemas.microsoft.com/office/drawing/2014/main" val="107633103"/>
                    </a:ext>
                  </a:extLst>
                </a:gridCol>
                <a:gridCol w="658368">
                  <a:extLst>
                    <a:ext uri="{9D8B030D-6E8A-4147-A177-3AD203B41FA5}">
                      <a16:colId xmlns:a16="http://schemas.microsoft.com/office/drawing/2014/main" val="2371984861"/>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Type</a:t>
                      </a:r>
                    </a:p>
                  </a:txBody>
                  <a:tcPr/>
                </a:tc>
                <a:tc>
                  <a:txBody>
                    <a:bodyPr/>
                    <a:lstStyle/>
                    <a:p>
                      <a:r>
                        <a:rPr lang="en-US" sz="1000"/>
                        <a:t>Impressions</a:t>
                      </a:r>
                    </a:p>
                  </a:txBody>
                  <a:tcPr/>
                </a:tc>
                <a:tc>
                  <a:txBody>
                    <a:bodyPr/>
                    <a:lstStyle/>
                    <a:p>
                      <a:r>
                        <a:rPr lang="en-US" sz="1000"/>
                        <a:t>Reach</a:t>
                      </a:r>
                    </a:p>
                  </a:txBody>
                  <a:tcPr/>
                </a:tc>
                <a:tc>
                  <a:txBody>
                    <a:bodyPr/>
                    <a:lstStyle/>
                    <a:p>
                      <a:r>
                        <a:rPr lang="en-US" sz="1000"/>
                        <a:t>Replies</a:t>
                      </a:r>
                    </a:p>
                  </a:txBody>
                  <a:tcPr/>
                </a:tc>
                <a:tc>
                  <a:txBody>
                    <a:bodyPr/>
                    <a:lstStyle/>
                    <a:p>
                      <a:r>
                        <a:rPr lang="en-US" sz="1000"/>
                        <a:t>Exits</a:t>
                      </a:r>
                    </a:p>
                  </a:txBody>
                  <a:tcPr/>
                </a:tc>
                <a:tc>
                  <a:txBody>
                    <a:bodyPr/>
                    <a:lstStyle/>
                    <a:p>
                      <a:r>
                        <a:rPr lang="en-US" sz="1000"/>
                        <a:t>Taps Forward</a:t>
                      </a:r>
                    </a:p>
                  </a:txBody>
                  <a:tcPr/>
                </a:tc>
                <a:tc>
                  <a:txBody>
                    <a:bodyPr/>
                    <a:lstStyle/>
                    <a:p>
                      <a:r>
                        <a:rPr lang="en-US" sz="1000"/>
                        <a:t>Taps Back</a:t>
                      </a:r>
                    </a:p>
                  </a:txBody>
                  <a:tcPr/>
                </a:tc>
                <a:extLst>
                  <a:ext uri="{0D108BD9-81ED-4DB2-BD59-A6C34878D82A}">
                    <a16:rowId xmlns:a16="http://schemas.microsoft.com/office/drawing/2014/main" val="3472727422"/>
                  </a:ext>
                </a:extLst>
              </a:tr>
              <a:tr h="370840">
                <a:tc>
                  <a:txBody>
                    <a:bodyPr/>
                    <a:lstStyle/>
                    <a:p>
                      <a:r>
                        <a:rPr lang="en-US" sz="1000" b="1"/>
                        <a:t>tmamerica - 2022-11-15 12:05:06</a:t>
                      </a:r>
                      <a:r>
                        <a:rPr lang="en-US" sz="1000"/>
                        <a:t>
 Check out what our team has been up to!</a:t>
                      </a:r>
                    </a:p>
                  </a:txBody>
                  <a:tcPr/>
                </a:tc>
                <a:tc>
                  <a:txBody>
                    <a:bodyPr/>
                    <a:lstStyle/>
                    <a:p>
                      <a:r>
                        <a:rPr lang="en-US" sz="1000"/>
                        <a:t>https://quintly-image-storage.s3.amazonaws.com/ea0e6a3ca65b01a392bf1b0a36d01601/02dd7f41becb1fb704e3898ffa53711a.jpg</a:t>
                      </a:r>
                    </a:p>
                  </a:txBody>
                  <a:tcPr/>
                </a:tc>
                <a:tc>
                  <a:txBody>
                    <a:bodyPr/>
                    <a:lstStyle/>
                    <a:p>
                      <a:r>
                        <a:rPr lang="en-US" sz="1000"/>
                        <a:t>11/16/2022 11:36:19</a:t>
                      </a:r>
                    </a:p>
                  </a:txBody>
                  <a:tcPr/>
                </a:tc>
                <a:tc>
                  <a:txBody>
                    <a:bodyPr/>
                    <a:lstStyle/>
                    <a:p>
                      <a:r>
                        <a:rPr lang="en-US" sz="1000"/>
                        <a:t>Video</a:t>
                      </a:r>
                    </a:p>
                  </a:txBody>
                  <a:tcPr/>
                </a:tc>
                <a:tc>
                  <a:txBody>
                    <a:bodyPr/>
                    <a:lstStyle/>
                    <a:p>
                      <a:r>
                        <a:rPr lang="en-US" sz="1000"/>
                        <a:t>81</a:t>
                      </a:r>
                    </a:p>
                  </a:txBody>
                  <a:tcPr/>
                </a:tc>
                <a:tc>
                  <a:txBody>
                    <a:bodyPr/>
                    <a:lstStyle/>
                    <a:p>
                      <a:r>
                        <a:rPr lang="en-US" sz="1000"/>
                        <a:t>80</a:t>
                      </a:r>
                    </a:p>
                  </a:txBody>
                  <a:tcPr/>
                </a:tc>
                <a:tc>
                  <a:txBody>
                    <a:bodyPr/>
                    <a:lstStyle/>
                    <a:p>
                      <a:r>
                        <a:rPr lang="en-US" sz="1000"/>
                        <a:t>0</a:t>
                      </a:r>
                    </a:p>
                  </a:txBody>
                  <a:tcPr/>
                </a:tc>
                <a:tc>
                  <a:txBody>
                    <a:bodyPr/>
                    <a:lstStyle/>
                    <a:p>
                      <a:r>
                        <a:rPr lang="en-US" sz="1000"/>
                        <a:t>13</a:t>
                      </a:r>
                    </a:p>
                  </a:txBody>
                  <a:tcPr/>
                </a:tc>
                <a:tc>
                  <a:txBody>
                    <a:bodyPr/>
                    <a:lstStyle/>
                    <a:p>
                      <a:r>
                        <a:rPr lang="en-US" sz="1000"/>
                        <a:t>50</a:t>
                      </a:r>
                    </a:p>
                  </a:txBody>
                  <a:tcPr/>
                </a:tc>
                <a:tc>
                  <a:txBody>
                    <a:bodyPr/>
                    <a:lstStyle/>
                    <a:p>
                      <a:r>
                        <a:rPr lang="en-US" sz="1000"/>
                        <a:t>0</a:t>
                      </a:r>
                    </a:p>
                  </a:txBody>
                  <a:tcPr/>
                </a:tc>
                <a:extLst>
                  <a:ext uri="{0D108BD9-81ED-4DB2-BD59-A6C34878D82A}">
                    <a16:rowId xmlns:a16="http://schemas.microsoft.com/office/drawing/2014/main" val="2719558115"/>
                  </a:ext>
                </a:extLst>
              </a:tr>
              <a:tr h="370840">
                <a:tc>
                  <a:txBody>
                    <a:bodyPr/>
                    <a:lstStyle/>
                    <a:p>
                      <a:r>
                        <a:rPr lang="pt-BR" sz="1000" b="1"/>
                        <a:t>tmamerica - 2022-11-18 16:42:13</a:t>
                      </a:r>
                      <a:r>
                        <a:rPr lang="pt-BR" sz="1000"/>
                        <a:t>
 n/a</a:t>
                      </a:r>
                      <a:endParaRPr lang="en-US" sz="1000"/>
                    </a:p>
                  </a:txBody>
                  <a:tcPr/>
                </a:tc>
                <a:tc>
                  <a:txBody>
                    <a:bodyPr/>
                    <a:lstStyle/>
                    <a:p>
                      <a:r>
                        <a:rPr lang="en-US" sz="1000"/>
                        <a:t>https://quintly-image-storage.s3.amazonaws.com/ea0e6a3ca65b01a392bf1b0a36d01601/b40b0f603b22187a136ac2163593cba7.jpg</a:t>
                      </a:r>
                    </a:p>
                  </a:txBody>
                  <a:tcPr/>
                </a:tc>
                <a:tc>
                  <a:txBody>
                    <a:bodyPr/>
                    <a:lstStyle/>
                    <a:p>
                      <a:r>
                        <a:rPr lang="en-US" sz="1000"/>
                        <a:t>11/19/2022 16:36:14</a:t>
                      </a:r>
                    </a:p>
                  </a:txBody>
                  <a:tcPr/>
                </a:tc>
                <a:tc>
                  <a:txBody>
                    <a:bodyPr/>
                    <a:lstStyle/>
                    <a:p>
                      <a:r>
                        <a:rPr lang="en-US" sz="1000"/>
                        <a:t>Image</a:t>
                      </a:r>
                    </a:p>
                  </a:txBody>
                  <a:tcPr/>
                </a:tc>
                <a:tc>
                  <a:txBody>
                    <a:bodyPr/>
                    <a:lstStyle/>
                    <a:p>
                      <a:r>
                        <a:rPr lang="en-US" sz="1000"/>
                        <a:t>79</a:t>
                      </a:r>
                    </a:p>
                  </a:txBody>
                  <a:tcPr/>
                </a:tc>
                <a:tc>
                  <a:txBody>
                    <a:bodyPr/>
                    <a:lstStyle/>
                    <a:p>
                      <a:r>
                        <a:rPr lang="en-US" sz="1000"/>
                        <a:t>79</a:t>
                      </a:r>
                    </a:p>
                  </a:txBody>
                  <a:tcPr/>
                </a:tc>
                <a:tc>
                  <a:txBody>
                    <a:bodyPr/>
                    <a:lstStyle/>
                    <a:p>
                      <a:r>
                        <a:rPr lang="en-US" sz="1000"/>
                        <a:t>0</a:t>
                      </a:r>
                    </a:p>
                  </a:txBody>
                  <a:tcPr/>
                </a:tc>
                <a:tc>
                  <a:txBody>
                    <a:bodyPr/>
                    <a:lstStyle/>
                    <a:p>
                      <a:r>
                        <a:rPr lang="en-US" sz="1000"/>
                        <a:t>4</a:t>
                      </a:r>
                    </a:p>
                  </a:txBody>
                  <a:tcPr/>
                </a:tc>
                <a:tc>
                  <a:txBody>
                    <a:bodyPr/>
                    <a:lstStyle/>
                    <a:p>
                      <a:r>
                        <a:rPr lang="en-US" sz="1000"/>
                        <a:t>62</a:t>
                      </a:r>
                    </a:p>
                  </a:txBody>
                  <a:tcPr/>
                </a:tc>
                <a:tc>
                  <a:txBody>
                    <a:bodyPr/>
                    <a:lstStyle/>
                    <a:p>
                      <a:r>
                        <a:rPr lang="en-US" sz="1000"/>
                        <a:t>3</a:t>
                      </a:r>
                    </a:p>
                  </a:txBody>
                  <a:tcPr/>
                </a:tc>
                <a:extLst>
                  <a:ext uri="{0D108BD9-81ED-4DB2-BD59-A6C34878D82A}">
                    <a16:rowId xmlns:a16="http://schemas.microsoft.com/office/drawing/2014/main" val="3191386964"/>
                  </a:ext>
                </a:extLst>
              </a:tr>
              <a:tr h="370840">
                <a:tc>
                  <a:txBody>
                    <a:bodyPr/>
                    <a:lstStyle/>
                    <a:p>
                      <a:r>
                        <a:rPr lang="pt-BR" sz="1000" b="1"/>
                        <a:t>tmamerica - 2022-11-18 16:43:20</a:t>
                      </a:r>
                      <a:r>
                        <a:rPr lang="pt-BR" sz="1000"/>
                        <a:t>
 n/a</a:t>
                      </a:r>
                      <a:endParaRPr lang="en-US" sz="1000"/>
                    </a:p>
                  </a:txBody>
                  <a:tcPr/>
                </a:tc>
                <a:tc>
                  <a:txBody>
                    <a:bodyPr/>
                    <a:lstStyle/>
                    <a:p>
                      <a:r>
                        <a:rPr lang="en-US" sz="1000"/>
                        <a:t>https://quintly-image-storage.s3.amazonaws.com/ea0e6a3ca65b01a392bf1b0a36d01601/3e5f9587774e63553c47ccb2893fb478.jpg</a:t>
                      </a:r>
                    </a:p>
                  </a:txBody>
                  <a:tcPr/>
                </a:tc>
                <a:tc>
                  <a:txBody>
                    <a:bodyPr/>
                    <a:lstStyle/>
                    <a:p>
                      <a:r>
                        <a:rPr lang="en-US" sz="1000"/>
                        <a:t>11/19/2022 16:36:14</a:t>
                      </a:r>
                    </a:p>
                  </a:txBody>
                  <a:tcPr/>
                </a:tc>
                <a:tc>
                  <a:txBody>
                    <a:bodyPr/>
                    <a:lstStyle/>
                    <a:p>
                      <a:r>
                        <a:rPr lang="en-US" sz="1000"/>
                        <a:t>Image</a:t>
                      </a:r>
                    </a:p>
                  </a:txBody>
                  <a:tcPr/>
                </a:tc>
                <a:tc>
                  <a:txBody>
                    <a:bodyPr/>
                    <a:lstStyle/>
                    <a:p>
                      <a:r>
                        <a:rPr lang="en-US" sz="1000"/>
                        <a:t>70</a:t>
                      </a:r>
                    </a:p>
                  </a:txBody>
                  <a:tcPr/>
                </a:tc>
                <a:tc>
                  <a:txBody>
                    <a:bodyPr/>
                    <a:lstStyle/>
                    <a:p>
                      <a:r>
                        <a:rPr lang="en-US" sz="1000"/>
                        <a:t>70</a:t>
                      </a:r>
                    </a:p>
                  </a:txBody>
                  <a:tcPr/>
                </a:tc>
                <a:tc>
                  <a:txBody>
                    <a:bodyPr/>
                    <a:lstStyle/>
                    <a:p>
                      <a:r>
                        <a:rPr lang="en-US" sz="1000"/>
                        <a:t>0</a:t>
                      </a:r>
                    </a:p>
                  </a:txBody>
                  <a:tcPr/>
                </a:tc>
                <a:tc>
                  <a:txBody>
                    <a:bodyPr/>
                    <a:lstStyle/>
                    <a:p>
                      <a:r>
                        <a:rPr lang="en-US" sz="1000"/>
                        <a:t>3</a:t>
                      </a:r>
                    </a:p>
                  </a:txBody>
                  <a:tcPr/>
                </a:tc>
                <a:tc>
                  <a:txBody>
                    <a:bodyPr/>
                    <a:lstStyle/>
                    <a:p>
                      <a:r>
                        <a:rPr lang="en-US" sz="1000"/>
                        <a:t>67</a:t>
                      </a:r>
                    </a:p>
                  </a:txBody>
                  <a:tcPr/>
                </a:tc>
                <a:tc>
                  <a:txBody>
                    <a:bodyPr/>
                    <a:lstStyle/>
                    <a:p>
                      <a:r>
                        <a:rPr lang="en-US" sz="1000"/>
                        <a:t>1</a:t>
                      </a:r>
                    </a:p>
                  </a:txBody>
                  <a:tcPr/>
                </a:tc>
                <a:extLst>
                  <a:ext uri="{0D108BD9-81ED-4DB2-BD59-A6C34878D82A}">
                    <a16:rowId xmlns:a16="http://schemas.microsoft.com/office/drawing/2014/main" val="2243276893"/>
                  </a:ext>
                </a:extLst>
              </a:tr>
            </a:tbl>
          </a:graphicData>
        </a:graphic>
      </p:graphicFrame>
      <p:sp>
        <p:nvSpPr>
          <p:cNvPr id="4" name="Text Placeholder 3">
            <a:extLst>
              <a:ext uri="{FF2B5EF4-FFF2-40B4-BE49-F238E27FC236}">
                <a16:creationId xmlns:a16="http://schemas.microsoft.com/office/drawing/2014/main" id="{C3EFD11E-8646-4DF0-83B5-096C74429352}"/>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120914856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1206</Words>
  <Application>Microsoft Office PowerPoint</Application>
  <PresentationFormat>On-screen Show (4:3)</PresentationFormat>
  <Paragraphs>474</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 - 1 of 3</vt:lpstr>
      <vt:lpstr>LinkedIn Posts Table | Tokio Marine America - 2 of 3</vt:lpstr>
      <vt:lpstr>LinkedIn Posts Table | Tokio Marine America - 3 of 3</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Instagram Top Posts | Tokio Marine America - 1 of 3</vt:lpstr>
      <vt:lpstr>Instagram Instagram Top Posts | Tokio Marine America - 2 of 3</vt:lpstr>
      <vt:lpstr>Instagram Instagram Top Posts | Tokio Marine America - 3 of 3</vt:lpstr>
      <vt:lpstr>Instagram Stories Key Metrics Table | Tokio Marine America</vt:lpstr>
      <vt:lpstr>Instagram Stories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Administrator</dc:creator>
  <cp:lastModifiedBy>Administrator</cp:lastModifiedBy>
  <cp:revision>1</cp:revision>
  <dcterms:created xsi:type="dcterms:W3CDTF">2022-12-05T20:11:42Z</dcterms:created>
  <dcterms:modified xsi:type="dcterms:W3CDTF">2022-12-05T20:13:01Z</dcterms:modified>
</cp:coreProperties>
</file>